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14"/>
  </p:notesMasterIdLst>
  <p:sldIdLst>
    <p:sldId id="257" r:id="rId2"/>
    <p:sldId id="258" r:id="rId3"/>
    <p:sldId id="273" r:id="rId4"/>
    <p:sldId id="274" r:id="rId5"/>
    <p:sldId id="265" r:id="rId6"/>
    <p:sldId id="266" r:id="rId7"/>
    <p:sldId id="267" r:id="rId8"/>
    <p:sldId id="268" r:id="rId9"/>
    <p:sldId id="270" r:id="rId10"/>
    <p:sldId id="276" r:id="rId11"/>
    <p:sldId id="272" r:id="rId12"/>
    <p:sldId id="275"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67" d="100"/>
          <a:sy n="67" d="100"/>
        </p:scale>
        <p:origin x="96" y="1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76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332256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32459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63322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663934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92111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544896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0142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02187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7024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2833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n-US"/>
              <a:t>Click to edit Master title style</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05729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41604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02111984F565}" type="slidenum">
              <a:rPr lang="en-US" smtClean="0"/>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44475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n-US"/>
              <a:t>Click to edit Master title style</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38280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02111984F565}" type="slidenum">
              <a:rPr lang="en-US" smtClean="0"/>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9881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87435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50991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08251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721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88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n-US"/>
              <a:t>Click to edit Master title style</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95117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50115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3272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40742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81500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570649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23118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948912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4AAD347D-5ACD-4C99-B74B-A9C85AD731AF}" type="datetimeFigureOut">
              <a:rPr lang="en-US" smtClean="0"/>
              <a:t>9/16/2024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0148571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gthumoe/mpp-group1-project" TargetMode="Externa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2465903"/>
            <a:ext cx="7468553" cy="864151"/>
          </a:xfrm>
          <a:prstGeom prst="rect">
            <a:avLst/>
          </a:prstGeom>
          <a:noFill/>
          <a:ln/>
        </p:spPr>
        <p:txBody>
          <a:bodyPr wrap="square" lIns="0" tIns="0" rIns="0" bIns="0" rtlCol="0" anchor="t"/>
          <a:lstStyle/>
          <a:p>
            <a:pPr marL="0" indent="0">
              <a:lnSpc>
                <a:spcPts val="5500"/>
              </a:lnSpc>
              <a:buNone/>
            </a:pPr>
            <a:r>
              <a:rPr lang="en-US" sz="4800" dirty="0"/>
              <a:t>Library</a:t>
            </a:r>
            <a:r>
              <a:rPr lang="en-US" sz="4400" dirty="0"/>
              <a:t> System</a:t>
            </a:r>
          </a:p>
        </p:txBody>
      </p:sp>
      <p:sp>
        <p:nvSpPr>
          <p:cNvPr id="5" name="Text 2"/>
          <p:cNvSpPr/>
          <p:nvPr/>
        </p:nvSpPr>
        <p:spPr>
          <a:xfrm>
            <a:off x="6508909" y="4602361"/>
            <a:ext cx="168950" cy="337899"/>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6324124" y="3843954"/>
            <a:ext cx="2816185" cy="351949"/>
          </a:xfrm>
          <a:prstGeom prst="rect">
            <a:avLst/>
          </a:prstGeom>
          <a:noFill/>
          <a:ln/>
        </p:spPr>
        <p:txBody>
          <a:bodyPr wrap="none" lIns="0" tIns="0" rIns="0" bIns="0" rtlCol="0" anchor="t"/>
          <a:lstStyle/>
          <a:p>
            <a:pPr marL="0" indent="0">
              <a:lnSpc>
                <a:spcPts val="2750"/>
              </a:lnSpc>
              <a:buNone/>
            </a:pPr>
            <a:r>
              <a:rPr lang="en-US" sz="2800" kern="0" spc="-44" dirty="0">
                <a:solidFill>
                  <a:srgbClr val="272525"/>
                </a:solidFill>
                <a:latin typeface="Source Serif Pro" pitchFamily="34" charset="0"/>
                <a:ea typeface="Source Serif Pro" pitchFamily="34" charset="-122"/>
                <a:cs typeface="Source Serif Pro" pitchFamily="34" charset="-120"/>
              </a:rPr>
              <a:t>Group Number: 1</a:t>
            </a:r>
            <a:endParaRPr lang="en-US" sz="2800" dirty="0"/>
          </a:p>
        </p:txBody>
      </p:sp>
      <p:sp>
        <p:nvSpPr>
          <p:cNvPr id="9" name="Text 6"/>
          <p:cNvSpPr/>
          <p:nvPr/>
        </p:nvSpPr>
        <p:spPr>
          <a:xfrm>
            <a:off x="10362843" y="4602361"/>
            <a:ext cx="168950" cy="337899"/>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3" name="Text 3">
            <a:extLst>
              <a:ext uri="{FF2B5EF4-FFF2-40B4-BE49-F238E27FC236}">
                <a16:creationId xmlns:a16="http://schemas.microsoft.com/office/drawing/2014/main" id="{14880F3B-0402-7BAF-EFED-842D4F38565E}"/>
              </a:ext>
            </a:extLst>
          </p:cNvPr>
          <p:cNvSpPr/>
          <p:nvPr/>
        </p:nvSpPr>
        <p:spPr>
          <a:xfrm>
            <a:off x="6324123" y="4426386"/>
            <a:ext cx="6040749" cy="1373913"/>
          </a:xfrm>
          <a:prstGeom prst="rect">
            <a:avLst/>
          </a:prstGeom>
          <a:noFill/>
          <a:ln/>
        </p:spPr>
        <p:txBody>
          <a:bodyPr wrap="none" lIns="0" tIns="0" rIns="0" bIns="0" rtlCol="0" anchor="t"/>
          <a:lstStyle/>
          <a:p>
            <a:pPr marL="0" indent="0">
              <a:lnSpc>
                <a:spcPct val="150000"/>
              </a:lnSpc>
              <a:buNone/>
            </a:pPr>
            <a:r>
              <a:rPr lang="en-US" sz="2800" kern="0" spc="-44" dirty="0">
                <a:solidFill>
                  <a:srgbClr val="272525"/>
                </a:solidFill>
                <a:latin typeface="Source Serif Pro" pitchFamily="34" charset="0"/>
                <a:ea typeface="Source Serif Pro" pitchFamily="34" charset="-122"/>
                <a:cs typeface="Source Serif Pro" pitchFamily="34" charset="-120"/>
              </a:rPr>
              <a:t>Members : 	AUNG THU MOE</a:t>
            </a:r>
            <a:br>
              <a:rPr lang="en-US" sz="2800" kern="0" spc="-44" dirty="0">
                <a:solidFill>
                  <a:srgbClr val="272525"/>
                </a:solidFill>
                <a:latin typeface="Source Serif Pro" pitchFamily="34" charset="0"/>
                <a:ea typeface="Source Serif Pro" pitchFamily="34" charset="-122"/>
                <a:cs typeface="Source Serif Pro" pitchFamily="34" charset="-120"/>
              </a:rPr>
            </a:br>
            <a:r>
              <a:rPr lang="en-US" sz="2800" kern="0" spc="-44" dirty="0">
                <a:solidFill>
                  <a:srgbClr val="272525"/>
                </a:solidFill>
                <a:latin typeface="Source Serif Pro" pitchFamily="34" charset="0"/>
                <a:ea typeface="Source Serif Pro" pitchFamily="34" charset="-122"/>
                <a:cs typeface="Source Serif Pro" pitchFamily="34" charset="-120"/>
              </a:rPr>
              <a:t>				KANCHAN KUMAR SHAW</a:t>
            </a:r>
            <a:br>
              <a:rPr lang="en-US" sz="2800" kern="0" spc="-44" dirty="0">
                <a:solidFill>
                  <a:srgbClr val="272525"/>
                </a:solidFill>
                <a:latin typeface="Source Serif Pro" pitchFamily="34" charset="0"/>
                <a:ea typeface="Source Serif Pro" pitchFamily="34" charset="-122"/>
                <a:cs typeface="Source Serif Pro" pitchFamily="34" charset="-120"/>
              </a:rPr>
            </a:br>
            <a:r>
              <a:rPr lang="en-US" sz="2800" kern="0" spc="-44" dirty="0">
                <a:solidFill>
                  <a:srgbClr val="272525"/>
                </a:solidFill>
                <a:latin typeface="Source Serif Pro" pitchFamily="34" charset="0"/>
                <a:ea typeface="Source Serif Pro" pitchFamily="34" charset="-122"/>
                <a:cs typeface="Source Serif Pro" pitchFamily="34" charset="-120"/>
              </a:rPr>
              <a:t>				ZAW YE NAING</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Basic Validation Rules</a:t>
            </a:r>
            <a:endParaRPr lang="en-US" sz="4400" dirty="0"/>
          </a:p>
        </p:txBody>
      </p:sp>
      <p:sp>
        <p:nvSpPr>
          <p:cNvPr id="4" name="Text 1">
            <a:extLst>
              <a:ext uri="{FF2B5EF4-FFF2-40B4-BE49-F238E27FC236}">
                <a16:creationId xmlns:a16="http://schemas.microsoft.com/office/drawing/2014/main" id="{02B14F62-02EF-68B1-340D-48957386AB29}"/>
              </a:ext>
            </a:extLst>
          </p:cNvPr>
          <p:cNvSpPr/>
          <p:nvPr/>
        </p:nvSpPr>
        <p:spPr>
          <a:xfrm>
            <a:off x="1849762" y="1571574"/>
            <a:ext cx="1919407" cy="239911"/>
          </a:xfrm>
          <a:prstGeom prst="rect">
            <a:avLst/>
          </a:prstGeom>
          <a:noFill/>
          <a:ln/>
        </p:spPr>
        <p:txBody>
          <a:bodyPr wrap="none" lIns="0" tIns="0" rIns="0" bIns="0" rtlCol="0" anchor="t"/>
          <a:lstStyle/>
          <a:p>
            <a:pPr marL="0" indent="0" algn="l">
              <a:lnSpc>
                <a:spcPts val="1850"/>
              </a:lnSpc>
              <a:buNone/>
            </a:pPr>
            <a:r>
              <a:rPr lang="en-US" sz="2400" kern="0" spc="-30" dirty="0" err="1">
                <a:solidFill>
                  <a:srgbClr val="272525"/>
                </a:solidFill>
                <a:latin typeface="Source Serif Pro" pitchFamily="34" charset="0"/>
                <a:ea typeface="Source Serif Pro" pitchFamily="34" charset="-122"/>
                <a:cs typeface="Source Serif Pro" pitchFamily="34" charset="-120"/>
              </a:rPr>
              <a:t>isRequired</a:t>
            </a:r>
            <a:r>
              <a:rPr lang="en-US" sz="2400" kern="0" spc="-30" dirty="0">
                <a:solidFill>
                  <a:srgbClr val="272525"/>
                </a:solidFill>
                <a:latin typeface="Source Serif Pro" pitchFamily="34" charset="0"/>
                <a:ea typeface="Source Serif Pro" pitchFamily="34" charset="-122"/>
                <a:cs typeface="Source Serif Pro" pitchFamily="34" charset="-120"/>
              </a:rPr>
              <a:t>:</a:t>
            </a:r>
            <a:endParaRPr lang="en-US" sz="2400" dirty="0"/>
          </a:p>
        </p:txBody>
      </p:sp>
      <p:sp>
        <p:nvSpPr>
          <p:cNvPr id="5" name="Text 2">
            <a:extLst>
              <a:ext uri="{FF2B5EF4-FFF2-40B4-BE49-F238E27FC236}">
                <a16:creationId xmlns:a16="http://schemas.microsoft.com/office/drawing/2014/main" id="{E3DB6667-9FB1-9DED-8D41-823B8B41FF63}"/>
              </a:ext>
            </a:extLst>
          </p:cNvPr>
          <p:cNvSpPr/>
          <p:nvPr/>
        </p:nvSpPr>
        <p:spPr>
          <a:xfrm>
            <a:off x="1849762" y="1909355"/>
            <a:ext cx="12427982" cy="864151"/>
          </a:xfrm>
          <a:prstGeom prst="rect">
            <a:avLst/>
          </a:prstGeom>
          <a:noFill/>
          <a:ln/>
        </p:spPr>
        <p:txBody>
          <a:bodyPr wrap="none" lIns="0" tIns="0" rIns="0" bIns="0" rtlCol="0" anchor="t"/>
          <a:lstStyle/>
          <a:p>
            <a:pPr marL="0" indent="0" algn="l">
              <a:lnSpc>
                <a:spcPts val="2050"/>
              </a:lnSpc>
              <a:buNone/>
            </a:pPr>
            <a:r>
              <a:rPr lang="en-US" dirty="0"/>
              <a:t>Validates that the input is not null or blank.</a:t>
            </a:r>
          </a:p>
          <a:p>
            <a:pPr marL="0" indent="0" algn="l">
              <a:lnSpc>
                <a:spcPts val="2050"/>
              </a:lnSpc>
              <a:buNone/>
            </a:pPr>
            <a:r>
              <a:rPr lang="en-US" dirty="0"/>
              <a:t>Usage: Useful for mandatory fields such as fist and last name for member and author, </a:t>
            </a:r>
            <a:br>
              <a:rPr lang="en-US" dirty="0"/>
            </a:br>
            <a:r>
              <a:rPr lang="en-US" dirty="0"/>
              <a:t>telephone, ISBN, title etc.</a:t>
            </a:r>
          </a:p>
        </p:txBody>
      </p:sp>
      <p:sp>
        <p:nvSpPr>
          <p:cNvPr id="18" name="Text 1">
            <a:extLst>
              <a:ext uri="{FF2B5EF4-FFF2-40B4-BE49-F238E27FC236}">
                <a16:creationId xmlns:a16="http://schemas.microsoft.com/office/drawing/2014/main" id="{94C23ADC-2600-9A2B-DD98-E757E06B679F}"/>
              </a:ext>
            </a:extLst>
          </p:cNvPr>
          <p:cNvSpPr/>
          <p:nvPr/>
        </p:nvSpPr>
        <p:spPr>
          <a:xfrm>
            <a:off x="1849762" y="3063959"/>
            <a:ext cx="1919407" cy="239911"/>
          </a:xfrm>
          <a:prstGeom prst="rect">
            <a:avLst/>
          </a:prstGeom>
          <a:noFill/>
          <a:ln/>
        </p:spPr>
        <p:txBody>
          <a:bodyPr wrap="none" lIns="0" tIns="0" rIns="0" bIns="0" rtlCol="0" anchor="t"/>
          <a:lstStyle/>
          <a:p>
            <a:pPr marL="0" indent="0" algn="l">
              <a:lnSpc>
                <a:spcPts val="1850"/>
              </a:lnSpc>
              <a:buNone/>
            </a:pPr>
            <a:r>
              <a:rPr lang="en-US" sz="2400" kern="0" spc="-30" dirty="0" err="1">
                <a:solidFill>
                  <a:srgbClr val="272525"/>
                </a:solidFill>
                <a:latin typeface="Source Serif Pro" pitchFamily="34" charset="0"/>
                <a:ea typeface="Source Serif Pro" pitchFamily="34" charset="-122"/>
                <a:cs typeface="Source Serif Pro" pitchFamily="34" charset="-120"/>
              </a:rPr>
              <a:t>isNumericString</a:t>
            </a:r>
            <a:r>
              <a:rPr lang="en-US" sz="2400" kern="0" spc="-30" dirty="0">
                <a:solidFill>
                  <a:srgbClr val="272525"/>
                </a:solidFill>
                <a:latin typeface="Source Serif Pro" pitchFamily="34" charset="0"/>
                <a:ea typeface="Source Serif Pro" pitchFamily="34" charset="-122"/>
                <a:cs typeface="Source Serif Pro" pitchFamily="34" charset="-120"/>
              </a:rPr>
              <a:t>:</a:t>
            </a:r>
            <a:endParaRPr lang="en-US" sz="2400" dirty="0"/>
          </a:p>
        </p:txBody>
      </p:sp>
      <p:sp>
        <p:nvSpPr>
          <p:cNvPr id="19" name="Text 2">
            <a:extLst>
              <a:ext uri="{FF2B5EF4-FFF2-40B4-BE49-F238E27FC236}">
                <a16:creationId xmlns:a16="http://schemas.microsoft.com/office/drawing/2014/main" id="{CD475B01-3DF5-70CB-B53A-2A99EF740770}"/>
              </a:ext>
            </a:extLst>
          </p:cNvPr>
          <p:cNvSpPr/>
          <p:nvPr/>
        </p:nvSpPr>
        <p:spPr>
          <a:xfrm>
            <a:off x="1849762" y="3401740"/>
            <a:ext cx="12427982" cy="864151"/>
          </a:xfrm>
          <a:prstGeom prst="rect">
            <a:avLst/>
          </a:prstGeom>
          <a:noFill/>
          <a:ln/>
        </p:spPr>
        <p:txBody>
          <a:bodyPr wrap="none" lIns="0" tIns="0" rIns="0" bIns="0" rtlCol="0" anchor="t"/>
          <a:lstStyle/>
          <a:p>
            <a:pPr marL="0" indent="0" algn="l">
              <a:lnSpc>
                <a:spcPts val="2050"/>
              </a:lnSpc>
              <a:buNone/>
            </a:pPr>
            <a:r>
              <a:rPr lang="en-US" dirty="0"/>
              <a:t>Ensures that the input string contains only numeric characters and check if the input string has expected</a:t>
            </a:r>
          </a:p>
          <a:p>
            <a:pPr marL="0" indent="0" algn="l">
              <a:lnSpc>
                <a:spcPts val="2050"/>
              </a:lnSpc>
              <a:buNone/>
            </a:pPr>
            <a:r>
              <a:rPr lang="en-US" dirty="0"/>
              <a:t>minimum and maximum length.</a:t>
            </a:r>
          </a:p>
          <a:p>
            <a:pPr marL="0" indent="0" algn="l">
              <a:lnSpc>
                <a:spcPts val="2050"/>
              </a:lnSpc>
              <a:buNone/>
            </a:pPr>
            <a:r>
              <a:rPr lang="en-US" dirty="0"/>
              <a:t>Usage: Useful for numeric-only fields such ZIP codes which requires 5 digits.</a:t>
            </a:r>
          </a:p>
        </p:txBody>
      </p:sp>
      <p:sp>
        <p:nvSpPr>
          <p:cNvPr id="20" name="Text 1">
            <a:extLst>
              <a:ext uri="{FF2B5EF4-FFF2-40B4-BE49-F238E27FC236}">
                <a16:creationId xmlns:a16="http://schemas.microsoft.com/office/drawing/2014/main" id="{CE0D5095-8BB8-EB48-C503-678488E16176}"/>
              </a:ext>
            </a:extLst>
          </p:cNvPr>
          <p:cNvSpPr/>
          <p:nvPr/>
        </p:nvSpPr>
        <p:spPr>
          <a:xfrm>
            <a:off x="1849762" y="4556344"/>
            <a:ext cx="1919407" cy="239911"/>
          </a:xfrm>
          <a:prstGeom prst="rect">
            <a:avLst/>
          </a:prstGeom>
          <a:noFill/>
          <a:ln/>
        </p:spPr>
        <p:txBody>
          <a:bodyPr wrap="none" lIns="0" tIns="0" rIns="0" bIns="0" rtlCol="0" anchor="t"/>
          <a:lstStyle/>
          <a:p>
            <a:pPr marL="0" indent="0" algn="l">
              <a:lnSpc>
                <a:spcPts val="1850"/>
              </a:lnSpc>
              <a:buNone/>
            </a:pPr>
            <a:r>
              <a:rPr lang="en-US" sz="2400" kern="0" spc="-30" dirty="0" err="1">
                <a:solidFill>
                  <a:srgbClr val="272525"/>
                </a:solidFill>
                <a:latin typeface="Source Serif Pro" pitchFamily="34" charset="0"/>
                <a:ea typeface="Source Serif Pro" pitchFamily="34" charset="-122"/>
                <a:cs typeface="Source Serif Pro" pitchFamily="34" charset="-120"/>
              </a:rPr>
              <a:t>isNotEmpty</a:t>
            </a:r>
            <a:r>
              <a:rPr lang="en-US" sz="2400" kern="0" spc="-30" dirty="0">
                <a:solidFill>
                  <a:srgbClr val="272525"/>
                </a:solidFill>
                <a:latin typeface="Source Serif Pro" pitchFamily="34" charset="0"/>
                <a:ea typeface="Source Serif Pro" pitchFamily="34" charset="-122"/>
                <a:cs typeface="Source Serif Pro" pitchFamily="34" charset="-120"/>
              </a:rPr>
              <a:t>:</a:t>
            </a:r>
            <a:endParaRPr lang="en-US" sz="2400" dirty="0"/>
          </a:p>
        </p:txBody>
      </p:sp>
      <p:sp>
        <p:nvSpPr>
          <p:cNvPr id="21" name="Text 2">
            <a:extLst>
              <a:ext uri="{FF2B5EF4-FFF2-40B4-BE49-F238E27FC236}">
                <a16:creationId xmlns:a16="http://schemas.microsoft.com/office/drawing/2014/main" id="{A97434D3-AC67-A1F2-F6AB-90E9BCFDC287}"/>
              </a:ext>
            </a:extLst>
          </p:cNvPr>
          <p:cNvSpPr/>
          <p:nvPr/>
        </p:nvSpPr>
        <p:spPr>
          <a:xfrm>
            <a:off x="1849762" y="4894125"/>
            <a:ext cx="12427982" cy="864151"/>
          </a:xfrm>
          <a:prstGeom prst="rect">
            <a:avLst/>
          </a:prstGeom>
          <a:noFill/>
          <a:ln/>
        </p:spPr>
        <p:txBody>
          <a:bodyPr wrap="none" lIns="0" tIns="0" rIns="0" bIns="0" rtlCol="0" anchor="t"/>
          <a:lstStyle/>
          <a:p>
            <a:pPr marL="0" indent="0" algn="l">
              <a:lnSpc>
                <a:spcPts val="2050"/>
              </a:lnSpc>
              <a:buNone/>
            </a:pPr>
            <a:r>
              <a:rPr lang="en-US" dirty="0"/>
              <a:t>Validates that a list is not empty or null.</a:t>
            </a:r>
          </a:p>
          <a:p>
            <a:pPr marL="0" indent="0" algn="l">
              <a:lnSpc>
                <a:spcPts val="2050"/>
              </a:lnSpc>
              <a:buNone/>
            </a:pPr>
            <a:r>
              <a:rPr lang="en-US" dirty="0"/>
              <a:t>Usage: Useful for fields that expect a list of items a list of authors, books etc.</a:t>
            </a:r>
          </a:p>
        </p:txBody>
      </p:sp>
      <p:sp>
        <p:nvSpPr>
          <p:cNvPr id="2" name="Text 1">
            <a:extLst>
              <a:ext uri="{FF2B5EF4-FFF2-40B4-BE49-F238E27FC236}">
                <a16:creationId xmlns:a16="http://schemas.microsoft.com/office/drawing/2014/main" id="{19C0C577-F190-6331-9E16-5AC6A2E38CEC}"/>
              </a:ext>
            </a:extLst>
          </p:cNvPr>
          <p:cNvSpPr/>
          <p:nvPr/>
        </p:nvSpPr>
        <p:spPr>
          <a:xfrm>
            <a:off x="1849761" y="5724899"/>
            <a:ext cx="1919407" cy="239911"/>
          </a:xfrm>
          <a:prstGeom prst="rect">
            <a:avLst/>
          </a:prstGeom>
          <a:noFill/>
          <a:ln/>
        </p:spPr>
        <p:txBody>
          <a:bodyPr wrap="none" lIns="0" tIns="0" rIns="0" bIns="0" rtlCol="0" anchor="t"/>
          <a:lstStyle/>
          <a:p>
            <a:pPr marL="0" indent="0" algn="l">
              <a:lnSpc>
                <a:spcPts val="1850"/>
              </a:lnSpc>
              <a:buNone/>
            </a:pPr>
            <a:r>
              <a:rPr lang="en-US" sz="2400" kern="0" spc="-30" dirty="0" err="1">
                <a:solidFill>
                  <a:srgbClr val="272525"/>
                </a:solidFill>
                <a:latin typeface="Source Serif Pro" pitchFamily="34" charset="0"/>
                <a:ea typeface="Source Serif Pro" pitchFamily="34" charset="-122"/>
                <a:cs typeface="Source Serif Pro" pitchFamily="34" charset="-120"/>
              </a:rPr>
              <a:t>isNumber</a:t>
            </a:r>
            <a:r>
              <a:rPr lang="en-US" sz="2400" kern="0" spc="-30" dirty="0">
                <a:solidFill>
                  <a:srgbClr val="272525"/>
                </a:solidFill>
                <a:latin typeface="Source Serif Pro" pitchFamily="34" charset="0"/>
                <a:ea typeface="Source Serif Pro" pitchFamily="34" charset="-122"/>
                <a:cs typeface="Source Serif Pro" pitchFamily="34" charset="-120"/>
              </a:rPr>
              <a:t>:</a:t>
            </a:r>
            <a:endParaRPr lang="en-US" sz="2400" dirty="0"/>
          </a:p>
        </p:txBody>
      </p:sp>
      <p:sp>
        <p:nvSpPr>
          <p:cNvPr id="3" name="Text 2">
            <a:extLst>
              <a:ext uri="{FF2B5EF4-FFF2-40B4-BE49-F238E27FC236}">
                <a16:creationId xmlns:a16="http://schemas.microsoft.com/office/drawing/2014/main" id="{B74127AC-EB9B-B5A8-750C-6E6A674CC6EB}"/>
              </a:ext>
            </a:extLst>
          </p:cNvPr>
          <p:cNvSpPr/>
          <p:nvPr/>
        </p:nvSpPr>
        <p:spPr>
          <a:xfrm>
            <a:off x="1849761" y="6035995"/>
            <a:ext cx="12427982" cy="864151"/>
          </a:xfrm>
          <a:prstGeom prst="rect">
            <a:avLst/>
          </a:prstGeom>
          <a:noFill/>
          <a:ln/>
        </p:spPr>
        <p:txBody>
          <a:bodyPr wrap="none" lIns="0" tIns="0" rIns="0" bIns="0" rtlCol="0" anchor="t"/>
          <a:lstStyle/>
          <a:p>
            <a:pPr marL="0" indent="0" algn="l">
              <a:lnSpc>
                <a:spcPts val="2050"/>
              </a:lnSpc>
              <a:buNone/>
            </a:pPr>
            <a:r>
              <a:rPr lang="en-US" dirty="0"/>
              <a:t>Validates that the input value is a numeric value, cast the value into integer and validate if the number</a:t>
            </a:r>
          </a:p>
          <a:p>
            <a:pPr marL="0" indent="0" algn="l">
              <a:lnSpc>
                <a:spcPts val="2050"/>
              </a:lnSpc>
              <a:buNone/>
            </a:pPr>
            <a:r>
              <a:rPr lang="en-US" dirty="0"/>
              <a:t>is in between expected minimum and maximum value.</a:t>
            </a:r>
          </a:p>
          <a:p>
            <a:pPr marL="0" indent="0" algn="l">
              <a:lnSpc>
                <a:spcPts val="2050"/>
              </a:lnSpc>
              <a:buNone/>
            </a:pPr>
            <a:r>
              <a:rPr lang="en-US" dirty="0"/>
              <a:t>Usage: Useful for fields that expect a positive integer value such as number of copies and max checkout length</a:t>
            </a:r>
          </a:p>
        </p:txBody>
      </p:sp>
    </p:spTree>
    <p:extLst>
      <p:ext uri="{BB962C8B-B14F-4D97-AF65-F5344CB8AC3E}">
        <p14:creationId xmlns:p14="http://schemas.microsoft.com/office/powerpoint/2010/main" val="196325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Conclusion</a:t>
            </a:r>
            <a:endParaRPr lang="en-US" sz="4400" dirty="0"/>
          </a:p>
        </p:txBody>
      </p:sp>
      <p:sp>
        <p:nvSpPr>
          <p:cNvPr id="3" name="Text 2">
            <a:extLst>
              <a:ext uri="{FF2B5EF4-FFF2-40B4-BE49-F238E27FC236}">
                <a16:creationId xmlns:a16="http://schemas.microsoft.com/office/drawing/2014/main" id="{C75E668D-DE2F-9E9A-3CA6-255EA66D729E}"/>
              </a:ext>
            </a:extLst>
          </p:cNvPr>
          <p:cNvSpPr/>
          <p:nvPr/>
        </p:nvSpPr>
        <p:spPr>
          <a:xfrm>
            <a:off x="1101209" y="1404387"/>
            <a:ext cx="12205358" cy="2348747"/>
          </a:xfrm>
          <a:prstGeom prst="rect">
            <a:avLst/>
          </a:prstGeom>
          <a:noFill/>
          <a:ln/>
        </p:spPr>
        <p:txBody>
          <a:bodyPr wrap="none" lIns="0" tIns="0" rIns="0" bIns="0" rtlCol="0" anchor="t"/>
          <a:lstStyle/>
          <a:p>
            <a:pPr marL="0" indent="0" algn="just">
              <a:lnSpc>
                <a:spcPts val="2050"/>
              </a:lnSpc>
              <a:buNone/>
            </a:pPr>
            <a:endParaRPr lang="en-US" dirty="0"/>
          </a:p>
        </p:txBody>
      </p:sp>
      <p:sp>
        <p:nvSpPr>
          <p:cNvPr id="2" name="TextBox 1">
            <a:extLst>
              <a:ext uri="{FF2B5EF4-FFF2-40B4-BE49-F238E27FC236}">
                <a16:creationId xmlns:a16="http://schemas.microsoft.com/office/drawing/2014/main" id="{47FCEEC3-7907-896B-9A37-06944F07A3B5}"/>
              </a:ext>
            </a:extLst>
          </p:cNvPr>
          <p:cNvSpPr txBox="1"/>
          <p:nvPr/>
        </p:nvSpPr>
        <p:spPr>
          <a:xfrm>
            <a:off x="1101209" y="1800225"/>
            <a:ext cx="10757416" cy="4793620"/>
          </a:xfrm>
          <a:prstGeom prst="rect">
            <a:avLst/>
          </a:prstGeom>
          <a:noFill/>
        </p:spPr>
        <p:txBody>
          <a:bodyPr wrap="square" rtlCol="0">
            <a:spAutoFit/>
          </a:bodyPr>
          <a:lstStyle/>
          <a:p>
            <a:pPr marL="342900" indent="-342900" algn="just">
              <a:lnSpc>
                <a:spcPct val="150000"/>
              </a:lnSpc>
              <a:buAutoNum type="arabicPeriod"/>
            </a:pPr>
            <a:r>
              <a:rPr lang="en-US" dirty="0"/>
              <a:t>Design Patterns and the Principle of Effortlessness in TM</a:t>
            </a:r>
          </a:p>
          <a:p>
            <a:pPr algn="just">
              <a:lnSpc>
                <a:spcPct val="150000"/>
              </a:lnSpc>
            </a:pPr>
            <a:r>
              <a:rPr lang="en-US" dirty="0"/>
              <a:t>	In TM, the mind naturally settles into a state of restful awareness effortlessly. Similarly, 	object-oriented design pattern is a well-established, well-proven solutions to common 	problems in software development, so that it allows developers to solve complex issues with 	less effort and more efficiently.</a:t>
            </a:r>
          </a:p>
          <a:p>
            <a:pPr marL="342900" indent="-342900" algn="just">
              <a:lnSpc>
                <a:spcPct val="150000"/>
              </a:lnSpc>
              <a:buAutoNum type="arabicPeriod"/>
            </a:pPr>
            <a:r>
              <a:rPr lang="en-US" dirty="0"/>
              <a:t>Swing UI and the Principle of Balance</a:t>
            </a:r>
          </a:p>
          <a:p>
            <a:pPr marL="0" indent="0" algn="just">
              <a:lnSpc>
                <a:spcPct val="150000"/>
              </a:lnSpc>
              <a:buNone/>
            </a:pPr>
            <a:r>
              <a:rPr lang="en-US" dirty="0"/>
              <a:t>	While building UI design using Java Swing, there is a need of balance between 	functionality and aesthetics especially in given time frame. In STC, we learnt about the 	importance of balance in life and nature, how to live in harmony to create a stable and 	functional system in nature.</a:t>
            </a:r>
          </a:p>
          <a:p>
            <a:pPr marL="0" indent="0" algn="just">
              <a:lnSpc>
                <a:spcPts val="2050"/>
              </a:lnSpc>
              <a:buNone/>
            </a:pPr>
            <a:endParaRPr lang="en-US" dirty="0"/>
          </a:p>
          <a:p>
            <a:endParaRPr lang="en-GB" dirty="0"/>
          </a:p>
        </p:txBody>
      </p:sp>
    </p:spTree>
    <p:extLst>
      <p:ext uri="{BB962C8B-B14F-4D97-AF65-F5344CB8AC3E}">
        <p14:creationId xmlns:p14="http://schemas.microsoft.com/office/powerpoint/2010/main" val="2245720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err="1"/>
              <a:t>Github</a:t>
            </a:r>
            <a:r>
              <a:rPr lang="en-US" sz="4800" dirty="0"/>
              <a:t> Link</a:t>
            </a:r>
            <a:endParaRPr lang="en-US" sz="4400" dirty="0"/>
          </a:p>
        </p:txBody>
      </p:sp>
      <p:sp>
        <p:nvSpPr>
          <p:cNvPr id="3" name="Text 2">
            <a:extLst>
              <a:ext uri="{FF2B5EF4-FFF2-40B4-BE49-F238E27FC236}">
                <a16:creationId xmlns:a16="http://schemas.microsoft.com/office/drawing/2014/main" id="{C75E668D-DE2F-9E9A-3CA6-255EA66D729E}"/>
              </a:ext>
            </a:extLst>
          </p:cNvPr>
          <p:cNvSpPr/>
          <p:nvPr/>
        </p:nvSpPr>
        <p:spPr>
          <a:xfrm>
            <a:off x="1101209" y="1404387"/>
            <a:ext cx="12205358" cy="2348747"/>
          </a:xfrm>
          <a:prstGeom prst="rect">
            <a:avLst/>
          </a:prstGeom>
          <a:noFill/>
          <a:ln/>
        </p:spPr>
        <p:txBody>
          <a:bodyPr wrap="none" lIns="0" tIns="0" rIns="0" bIns="0" rtlCol="0" anchor="t"/>
          <a:lstStyle/>
          <a:p>
            <a:pPr marL="0" indent="0" algn="just">
              <a:lnSpc>
                <a:spcPct val="150000"/>
              </a:lnSpc>
              <a:buNone/>
            </a:pPr>
            <a:endParaRPr lang="en-US" dirty="0"/>
          </a:p>
          <a:p>
            <a:pPr marL="0" indent="0" algn="just">
              <a:lnSpc>
                <a:spcPts val="2050"/>
              </a:lnSpc>
              <a:buNone/>
            </a:pPr>
            <a:endParaRPr lang="en-US" dirty="0"/>
          </a:p>
        </p:txBody>
      </p:sp>
      <p:sp>
        <p:nvSpPr>
          <p:cNvPr id="4" name="TextBox 3">
            <a:extLst>
              <a:ext uri="{FF2B5EF4-FFF2-40B4-BE49-F238E27FC236}">
                <a16:creationId xmlns:a16="http://schemas.microsoft.com/office/drawing/2014/main" id="{85E365C0-0185-94EB-3D96-1CDB326FC749}"/>
              </a:ext>
            </a:extLst>
          </p:cNvPr>
          <p:cNvSpPr txBox="1"/>
          <p:nvPr/>
        </p:nvSpPr>
        <p:spPr>
          <a:xfrm>
            <a:off x="947627" y="1761067"/>
            <a:ext cx="7906332" cy="461665"/>
          </a:xfrm>
          <a:prstGeom prst="rect">
            <a:avLst/>
          </a:prstGeom>
          <a:noFill/>
        </p:spPr>
        <p:txBody>
          <a:bodyPr wrap="none" rtlCol="0">
            <a:spAutoFit/>
          </a:bodyPr>
          <a:lstStyle/>
          <a:p>
            <a:r>
              <a:rPr lang="en-US" sz="2400" dirty="0">
                <a:hlinkClick r:id="rId3"/>
              </a:rPr>
              <a:t>https://</a:t>
            </a:r>
            <a:r>
              <a:rPr lang="en-US" sz="2400" dirty="0" err="1">
                <a:hlinkClick r:id="rId3"/>
              </a:rPr>
              <a:t>github.com</a:t>
            </a:r>
            <a:r>
              <a:rPr lang="en-US" sz="2400" dirty="0">
                <a:hlinkClick r:id="rId3"/>
              </a:rPr>
              <a:t>/</a:t>
            </a:r>
            <a:r>
              <a:rPr lang="en-US" sz="2400" dirty="0" err="1">
                <a:hlinkClick r:id="rId3"/>
              </a:rPr>
              <a:t>agthumoe</a:t>
            </a:r>
            <a:r>
              <a:rPr lang="en-US" sz="2400" dirty="0">
                <a:hlinkClick r:id="rId3"/>
              </a:rPr>
              <a:t>/mpp-group1-project</a:t>
            </a:r>
            <a:endParaRPr lang="en-JP" sz="2400" dirty="0"/>
          </a:p>
        </p:txBody>
      </p:sp>
      <p:sp>
        <p:nvSpPr>
          <p:cNvPr id="2" name="TextBox 1">
            <a:extLst>
              <a:ext uri="{FF2B5EF4-FFF2-40B4-BE49-F238E27FC236}">
                <a16:creationId xmlns:a16="http://schemas.microsoft.com/office/drawing/2014/main" id="{65E96E50-866A-D514-7CA6-66DAC6149056}"/>
              </a:ext>
            </a:extLst>
          </p:cNvPr>
          <p:cNvSpPr txBox="1"/>
          <p:nvPr/>
        </p:nvSpPr>
        <p:spPr>
          <a:xfrm>
            <a:off x="947627" y="2657475"/>
            <a:ext cx="11487440" cy="369332"/>
          </a:xfrm>
          <a:prstGeom prst="rect">
            <a:avLst/>
          </a:prstGeom>
          <a:noFill/>
        </p:spPr>
        <p:txBody>
          <a:bodyPr wrap="none" rtlCol="0">
            <a:spAutoFit/>
          </a:bodyPr>
          <a:lstStyle/>
          <a:p>
            <a:r>
              <a:rPr lang="en-US" dirty="0"/>
              <a:t>Individual pictures of class diagram and 3 sequence diagrams can also be found in </a:t>
            </a:r>
            <a:r>
              <a:rPr lang="en-US" dirty="0" err="1"/>
              <a:t>Github</a:t>
            </a:r>
            <a:r>
              <a:rPr lang="en-US" dirty="0"/>
              <a:t> repository.</a:t>
            </a:r>
            <a:endParaRPr lang="en-GB" dirty="0"/>
          </a:p>
        </p:txBody>
      </p:sp>
    </p:spTree>
    <p:extLst>
      <p:ext uri="{BB962C8B-B14F-4D97-AF65-F5344CB8AC3E}">
        <p14:creationId xmlns:p14="http://schemas.microsoft.com/office/powerpoint/2010/main" val="248936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400" dirty="0"/>
              <a:t>Use Case Diagram</a:t>
            </a:r>
          </a:p>
        </p:txBody>
      </p:sp>
      <p:sp>
        <p:nvSpPr>
          <p:cNvPr id="19" name="Text 0">
            <a:extLst>
              <a:ext uri="{FF2B5EF4-FFF2-40B4-BE49-F238E27FC236}">
                <a16:creationId xmlns:a16="http://schemas.microsoft.com/office/drawing/2014/main" id="{2E737D70-B716-25CB-F8CF-5D3ECF733BE0}"/>
              </a:ext>
            </a:extLst>
          </p:cNvPr>
          <p:cNvSpPr/>
          <p:nvPr/>
        </p:nvSpPr>
        <p:spPr>
          <a:xfrm>
            <a:off x="947627" y="1281121"/>
            <a:ext cx="7468553" cy="864151"/>
          </a:xfrm>
          <a:prstGeom prst="rect">
            <a:avLst/>
          </a:prstGeom>
          <a:noFill/>
          <a:ln/>
        </p:spPr>
        <p:txBody>
          <a:bodyPr wrap="square" lIns="0" tIns="0" rIns="0" bIns="0" rtlCol="0" anchor="t"/>
          <a:lstStyle/>
          <a:p>
            <a:pPr marL="0" indent="0">
              <a:lnSpc>
                <a:spcPts val="5500"/>
              </a:lnSpc>
              <a:buNone/>
            </a:pPr>
            <a:r>
              <a:rPr lang="en-US" sz="4000" dirty="0"/>
              <a:t>Librarian</a:t>
            </a:r>
          </a:p>
        </p:txBody>
      </p:sp>
      <p:pic>
        <p:nvPicPr>
          <p:cNvPr id="32" name="Picture 31" descr="A diagram of a login&#10;&#10;Description automatically generated">
            <a:extLst>
              <a:ext uri="{FF2B5EF4-FFF2-40B4-BE49-F238E27FC236}">
                <a16:creationId xmlns:a16="http://schemas.microsoft.com/office/drawing/2014/main" id="{B207D532-7AE2-F56D-8D6F-6ECFE1E03B4A}"/>
              </a:ext>
            </a:extLst>
          </p:cNvPr>
          <p:cNvPicPr>
            <a:picLocks noChangeAspect="1"/>
          </p:cNvPicPr>
          <p:nvPr/>
        </p:nvPicPr>
        <p:blipFill>
          <a:blip r:embed="rId3"/>
          <a:stretch>
            <a:fillRect/>
          </a:stretch>
        </p:blipFill>
        <p:spPr>
          <a:xfrm>
            <a:off x="3087805" y="2145272"/>
            <a:ext cx="9058701" cy="5272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400" dirty="0"/>
              <a:t>Use Case Diagram</a:t>
            </a:r>
          </a:p>
        </p:txBody>
      </p:sp>
      <p:sp>
        <p:nvSpPr>
          <p:cNvPr id="19" name="Text 0">
            <a:extLst>
              <a:ext uri="{FF2B5EF4-FFF2-40B4-BE49-F238E27FC236}">
                <a16:creationId xmlns:a16="http://schemas.microsoft.com/office/drawing/2014/main" id="{2E737D70-B716-25CB-F8CF-5D3ECF733BE0}"/>
              </a:ext>
            </a:extLst>
          </p:cNvPr>
          <p:cNvSpPr/>
          <p:nvPr/>
        </p:nvSpPr>
        <p:spPr>
          <a:xfrm>
            <a:off x="947627" y="1281121"/>
            <a:ext cx="7468553" cy="864151"/>
          </a:xfrm>
          <a:prstGeom prst="rect">
            <a:avLst/>
          </a:prstGeom>
          <a:noFill/>
          <a:ln/>
        </p:spPr>
        <p:txBody>
          <a:bodyPr wrap="square" lIns="0" tIns="0" rIns="0" bIns="0" rtlCol="0" anchor="t"/>
          <a:lstStyle/>
          <a:p>
            <a:pPr marL="0" indent="0">
              <a:lnSpc>
                <a:spcPts val="5500"/>
              </a:lnSpc>
              <a:buNone/>
            </a:pPr>
            <a:r>
              <a:rPr lang="en-US" sz="4000" dirty="0"/>
              <a:t>Admin</a:t>
            </a:r>
          </a:p>
        </p:txBody>
      </p:sp>
      <p:pic>
        <p:nvPicPr>
          <p:cNvPr id="3" name="Picture 2" descr="A diagram of a library&#10;&#10;Description automatically generated">
            <a:extLst>
              <a:ext uri="{FF2B5EF4-FFF2-40B4-BE49-F238E27FC236}">
                <a16:creationId xmlns:a16="http://schemas.microsoft.com/office/drawing/2014/main" id="{FEBFFF48-A467-E847-47D0-D53E2D5447EA}"/>
              </a:ext>
            </a:extLst>
          </p:cNvPr>
          <p:cNvPicPr>
            <a:picLocks noChangeAspect="1"/>
          </p:cNvPicPr>
          <p:nvPr/>
        </p:nvPicPr>
        <p:blipFill>
          <a:blip r:embed="rId3"/>
          <a:stretch>
            <a:fillRect/>
          </a:stretch>
        </p:blipFill>
        <p:spPr>
          <a:xfrm>
            <a:off x="3322851" y="1713196"/>
            <a:ext cx="7772400" cy="6047755"/>
          </a:xfrm>
          <a:prstGeom prst="rect">
            <a:avLst/>
          </a:prstGeom>
        </p:spPr>
      </p:pic>
    </p:spTree>
    <p:extLst>
      <p:ext uri="{BB962C8B-B14F-4D97-AF65-F5344CB8AC3E}">
        <p14:creationId xmlns:p14="http://schemas.microsoft.com/office/powerpoint/2010/main" val="232100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400" dirty="0"/>
              <a:t>Use Case Diagram</a:t>
            </a:r>
          </a:p>
        </p:txBody>
      </p:sp>
      <p:sp>
        <p:nvSpPr>
          <p:cNvPr id="19" name="Text 0">
            <a:extLst>
              <a:ext uri="{FF2B5EF4-FFF2-40B4-BE49-F238E27FC236}">
                <a16:creationId xmlns:a16="http://schemas.microsoft.com/office/drawing/2014/main" id="{2E737D70-B716-25CB-F8CF-5D3ECF733BE0}"/>
              </a:ext>
            </a:extLst>
          </p:cNvPr>
          <p:cNvSpPr/>
          <p:nvPr/>
        </p:nvSpPr>
        <p:spPr>
          <a:xfrm>
            <a:off x="947627" y="1281121"/>
            <a:ext cx="7468553" cy="864151"/>
          </a:xfrm>
          <a:prstGeom prst="rect">
            <a:avLst/>
          </a:prstGeom>
          <a:noFill/>
          <a:ln/>
        </p:spPr>
        <p:txBody>
          <a:bodyPr wrap="square" lIns="0" tIns="0" rIns="0" bIns="0" rtlCol="0" anchor="t"/>
          <a:lstStyle/>
          <a:p>
            <a:pPr marL="0" indent="0">
              <a:lnSpc>
                <a:spcPts val="5500"/>
              </a:lnSpc>
              <a:buNone/>
            </a:pPr>
            <a:r>
              <a:rPr lang="en-US" sz="4000" dirty="0"/>
              <a:t>Both</a:t>
            </a:r>
          </a:p>
        </p:txBody>
      </p:sp>
      <p:pic>
        <p:nvPicPr>
          <p:cNvPr id="3" name="Picture 2" descr="A diagram of a diagram&#10;&#10;Description automatically generated">
            <a:extLst>
              <a:ext uri="{FF2B5EF4-FFF2-40B4-BE49-F238E27FC236}">
                <a16:creationId xmlns:a16="http://schemas.microsoft.com/office/drawing/2014/main" id="{8E5F7812-65D1-9BF6-21E6-D94DBAF3A5E8}"/>
              </a:ext>
            </a:extLst>
          </p:cNvPr>
          <p:cNvPicPr>
            <a:picLocks noChangeAspect="1"/>
          </p:cNvPicPr>
          <p:nvPr/>
        </p:nvPicPr>
        <p:blipFill>
          <a:blip r:embed="rId3"/>
          <a:stretch>
            <a:fillRect/>
          </a:stretch>
        </p:blipFill>
        <p:spPr>
          <a:xfrm>
            <a:off x="3429000" y="1392072"/>
            <a:ext cx="7772400" cy="6214338"/>
          </a:xfrm>
          <a:prstGeom prst="rect">
            <a:avLst/>
          </a:prstGeom>
        </p:spPr>
      </p:pic>
    </p:spTree>
    <p:extLst>
      <p:ext uri="{BB962C8B-B14F-4D97-AF65-F5344CB8AC3E}">
        <p14:creationId xmlns:p14="http://schemas.microsoft.com/office/powerpoint/2010/main" val="9970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Detail Class Model</a:t>
            </a:r>
            <a:endParaRPr lang="en-US" sz="4400" dirty="0"/>
          </a:p>
        </p:txBody>
      </p:sp>
      <p:pic>
        <p:nvPicPr>
          <p:cNvPr id="3" name="Picture 2" descr="A diagram of a computer&#10;&#10;Description automatically generated">
            <a:extLst>
              <a:ext uri="{FF2B5EF4-FFF2-40B4-BE49-F238E27FC236}">
                <a16:creationId xmlns:a16="http://schemas.microsoft.com/office/drawing/2014/main" id="{A702B0DE-7988-2253-D4C8-635771DC6489}"/>
              </a:ext>
            </a:extLst>
          </p:cNvPr>
          <p:cNvPicPr>
            <a:picLocks noChangeAspect="1"/>
          </p:cNvPicPr>
          <p:nvPr/>
        </p:nvPicPr>
        <p:blipFill>
          <a:blip r:embed="rId3"/>
          <a:stretch>
            <a:fillRect/>
          </a:stretch>
        </p:blipFill>
        <p:spPr>
          <a:xfrm>
            <a:off x="3460078" y="1199408"/>
            <a:ext cx="9085043" cy="6694839"/>
          </a:xfrm>
          <a:prstGeom prst="rect">
            <a:avLst/>
          </a:prstGeom>
        </p:spPr>
      </p:pic>
    </p:spTree>
    <p:extLst>
      <p:ext uri="{BB962C8B-B14F-4D97-AF65-F5344CB8AC3E}">
        <p14:creationId xmlns:p14="http://schemas.microsoft.com/office/powerpoint/2010/main" val="346469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Sequence Diagram</a:t>
            </a:r>
            <a:endParaRPr lang="en-US" sz="4400" dirty="0"/>
          </a:p>
        </p:txBody>
      </p:sp>
      <p:sp>
        <p:nvSpPr>
          <p:cNvPr id="2" name="Text 0">
            <a:extLst>
              <a:ext uri="{FF2B5EF4-FFF2-40B4-BE49-F238E27FC236}">
                <a16:creationId xmlns:a16="http://schemas.microsoft.com/office/drawing/2014/main" id="{078851E3-F897-B1A1-8250-712461B76B63}"/>
              </a:ext>
            </a:extLst>
          </p:cNvPr>
          <p:cNvSpPr/>
          <p:nvPr/>
        </p:nvSpPr>
        <p:spPr>
          <a:xfrm>
            <a:off x="947627" y="1281121"/>
            <a:ext cx="7468553" cy="864151"/>
          </a:xfrm>
          <a:prstGeom prst="rect">
            <a:avLst/>
          </a:prstGeom>
          <a:noFill/>
          <a:ln/>
        </p:spPr>
        <p:txBody>
          <a:bodyPr wrap="square" lIns="0" tIns="0" rIns="0" bIns="0" rtlCol="0" anchor="t"/>
          <a:lstStyle/>
          <a:p>
            <a:pPr marL="0" indent="0">
              <a:lnSpc>
                <a:spcPts val="5500"/>
              </a:lnSpc>
              <a:buNone/>
            </a:pPr>
            <a:r>
              <a:rPr lang="en-US" sz="4000" dirty="0"/>
              <a:t>Checkout Book Use case</a:t>
            </a:r>
          </a:p>
        </p:txBody>
      </p:sp>
      <p:pic>
        <p:nvPicPr>
          <p:cNvPr id="4" name="Picture 3" descr="A screenshot of a computer&#10;&#10;Description automatically generated">
            <a:extLst>
              <a:ext uri="{FF2B5EF4-FFF2-40B4-BE49-F238E27FC236}">
                <a16:creationId xmlns:a16="http://schemas.microsoft.com/office/drawing/2014/main" id="{1F1230EF-B1C3-4B13-FB76-29AB5FCDC207}"/>
              </a:ext>
            </a:extLst>
          </p:cNvPr>
          <p:cNvPicPr>
            <a:picLocks noChangeAspect="1"/>
          </p:cNvPicPr>
          <p:nvPr/>
        </p:nvPicPr>
        <p:blipFill>
          <a:blip r:embed="rId3"/>
          <a:stretch>
            <a:fillRect/>
          </a:stretch>
        </p:blipFill>
        <p:spPr>
          <a:xfrm>
            <a:off x="4163290" y="2083562"/>
            <a:ext cx="8303773" cy="5908454"/>
          </a:xfrm>
          <a:prstGeom prst="rect">
            <a:avLst/>
          </a:prstGeom>
        </p:spPr>
      </p:pic>
    </p:spTree>
    <p:extLst>
      <p:ext uri="{BB962C8B-B14F-4D97-AF65-F5344CB8AC3E}">
        <p14:creationId xmlns:p14="http://schemas.microsoft.com/office/powerpoint/2010/main" val="240399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Sequence Diagram</a:t>
            </a:r>
            <a:endParaRPr lang="en-US" sz="4400" dirty="0"/>
          </a:p>
        </p:txBody>
      </p:sp>
      <p:sp>
        <p:nvSpPr>
          <p:cNvPr id="2" name="Text 0">
            <a:extLst>
              <a:ext uri="{FF2B5EF4-FFF2-40B4-BE49-F238E27FC236}">
                <a16:creationId xmlns:a16="http://schemas.microsoft.com/office/drawing/2014/main" id="{078851E3-F897-B1A1-8250-712461B76B63}"/>
              </a:ext>
            </a:extLst>
          </p:cNvPr>
          <p:cNvSpPr/>
          <p:nvPr/>
        </p:nvSpPr>
        <p:spPr>
          <a:xfrm>
            <a:off x="947627" y="1281121"/>
            <a:ext cx="8987943" cy="864151"/>
          </a:xfrm>
          <a:prstGeom prst="rect">
            <a:avLst/>
          </a:prstGeom>
          <a:noFill/>
          <a:ln/>
        </p:spPr>
        <p:txBody>
          <a:bodyPr wrap="square" lIns="0" tIns="0" rIns="0" bIns="0" rtlCol="0" anchor="t"/>
          <a:lstStyle/>
          <a:p>
            <a:pPr marL="0" indent="0">
              <a:lnSpc>
                <a:spcPts val="5500"/>
              </a:lnSpc>
              <a:buNone/>
            </a:pPr>
            <a:r>
              <a:rPr lang="en-US" sz="4000" dirty="0"/>
              <a:t>Add a copy of an existing book</a:t>
            </a:r>
          </a:p>
        </p:txBody>
      </p:sp>
      <p:pic>
        <p:nvPicPr>
          <p:cNvPr id="4" name="Picture 3" descr="A diagram of a project&#10;&#10;Description automatically generated with medium confidence">
            <a:extLst>
              <a:ext uri="{FF2B5EF4-FFF2-40B4-BE49-F238E27FC236}">
                <a16:creationId xmlns:a16="http://schemas.microsoft.com/office/drawing/2014/main" id="{54E5DBDB-D6CD-6BD2-472F-78A5C39A07D5}"/>
              </a:ext>
            </a:extLst>
          </p:cNvPr>
          <p:cNvPicPr>
            <a:picLocks noChangeAspect="1"/>
          </p:cNvPicPr>
          <p:nvPr/>
        </p:nvPicPr>
        <p:blipFill>
          <a:blip r:embed="rId3"/>
          <a:stretch>
            <a:fillRect/>
          </a:stretch>
        </p:blipFill>
        <p:spPr>
          <a:xfrm>
            <a:off x="1230281" y="2272729"/>
            <a:ext cx="12660492" cy="5401429"/>
          </a:xfrm>
          <a:prstGeom prst="rect">
            <a:avLst/>
          </a:prstGeom>
        </p:spPr>
      </p:pic>
    </p:spTree>
    <p:extLst>
      <p:ext uri="{BB962C8B-B14F-4D97-AF65-F5344CB8AC3E}">
        <p14:creationId xmlns:p14="http://schemas.microsoft.com/office/powerpoint/2010/main" val="388784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Sequence Diagram</a:t>
            </a:r>
            <a:endParaRPr lang="en-US" sz="4400" dirty="0"/>
          </a:p>
        </p:txBody>
      </p:sp>
      <p:sp>
        <p:nvSpPr>
          <p:cNvPr id="2" name="Text 0">
            <a:extLst>
              <a:ext uri="{FF2B5EF4-FFF2-40B4-BE49-F238E27FC236}">
                <a16:creationId xmlns:a16="http://schemas.microsoft.com/office/drawing/2014/main" id="{078851E3-F897-B1A1-8250-712461B76B63}"/>
              </a:ext>
            </a:extLst>
          </p:cNvPr>
          <p:cNvSpPr/>
          <p:nvPr/>
        </p:nvSpPr>
        <p:spPr>
          <a:xfrm>
            <a:off x="947627" y="1281121"/>
            <a:ext cx="7468553" cy="864151"/>
          </a:xfrm>
          <a:prstGeom prst="rect">
            <a:avLst/>
          </a:prstGeom>
          <a:noFill/>
          <a:ln/>
        </p:spPr>
        <p:txBody>
          <a:bodyPr wrap="square" lIns="0" tIns="0" rIns="0" bIns="0" rtlCol="0" anchor="t"/>
          <a:lstStyle/>
          <a:p>
            <a:pPr marL="0" indent="0">
              <a:lnSpc>
                <a:spcPts val="5500"/>
              </a:lnSpc>
              <a:buNone/>
            </a:pPr>
            <a:r>
              <a:rPr lang="en-US" sz="4000" dirty="0"/>
              <a:t>Add a new member</a:t>
            </a:r>
          </a:p>
        </p:txBody>
      </p:sp>
      <p:pic>
        <p:nvPicPr>
          <p:cNvPr id="4" name="Picture 3" descr="A diagram of a computer&#10;&#10;Description automatically generated">
            <a:extLst>
              <a:ext uri="{FF2B5EF4-FFF2-40B4-BE49-F238E27FC236}">
                <a16:creationId xmlns:a16="http://schemas.microsoft.com/office/drawing/2014/main" id="{0EC8835C-3748-CC1E-1889-C828A8B2E56D}"/>
              </a:ext>
            </a:extLst>
          </p:cNvPr>
          <p:cNvPicPr>
            <a:picLocks noChangeAspect="1"/>
          </p:cNvPicPr>
          <p:nvPr/>
        </p:nvPicPr>
        <p:blipFill>
          <a:blip r:embed="rId3"/>
          <a:stretch>
            <a:fillRect/>
          </a:stretch>
        </p:blipFill>
        <p:spPr>
          <a:xfrm>
            <a:off x="3785074" y="2145272"/>
            <a:ext cx="7640116" cy="5630061"/>
          </a:xfrm>
          <a:prstGeom prst="rect">
            <a:avLst/>
          </a:prstGeom>
        </p:spPr>
      </p:pic>
    </p:spTree>
    <p:extLst>
      <p:ext uri="{BB962C8B-B14F-4D97-AF65-F5344CB8AC3E}">
        <p14:creationId xmlns:p14="http://schemas.microsoft.com/office/powerpoint/2010/main" val="366392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 0">
            <a:extLst>
              <a:ext uri="{FF2B5EF4-FFF2-40B4-BE49-F238E27FC236}">
                <a16:creationId xmlns:a16="http://schemas.microsoft.com/office/drawing/2014/main" id="{575C4325-ED80-485F-E924-A51BCBD2E3B5}"/>
              </a:ext>
            </a:extLst>
          </p:cNvPr>
          <p:cNvSpPr/>
          <p:nvPr/>
        </p:nvSpPr>
        <p:spPr>
          <a:xfrm>
            <a:off x="947627" y="416970"/>
            <a:ext cx="7468553" cy="864151"/>
          </a:xfrm>
          <a:prstGeom prst="rect">
            <a:avLst/>
          </a:prstGeom>
          <a:noFill/>
          <a:ln/>
        </p:spPr>
        <p:txBody>
          <a:bodyPr wrap="square" lIns="0" tIns="0" rIns="0" bIns="0" rtlCol="0" anchor="t"/>
          <a:lstStyle/>
          <a:p>
            <a:pPr marL="0" indent="0">
              <a:lnSpc>
                <a:spcPts val="5500"/>
              </a:lnSpc>
              <a:buNone/>
            </a:pPr>
            <a:r>
              <a:rPr lang="en-US" sz="4800" dirty="0"/>
              <a:t>Basic Validation Rules</a:t>
            </a:r>
            <a:endParaRPr lang="en-US" sz="4400" dirty="0"/>
          </a:p>
        </p:txBody>
      </p:sp>
      <p:sp>
        <p:nvSpPr>
          <p:cNvPr id="2" name="TextBox 1">
            <a:extLst>
              <a:ext uri="{FF2B5EF4-FFF2-40B4-BE49-F238E27FC236}">
                <a16:creationId xmlns:a16="http://schemas.microsoft.com/office/drawing/2014/main" id="{73A226BE-CE39-DDF9-31C4-1EEE03134EC6}"/>
              </a:ext>
            </a:extLst>
          </p:cNvPr>
          <p:cNvSpPr txBox="1"/>
          <p:nvPr/>
        </p:nvSpPr>
        <p:spPr>
          <a:xfrm>
            <a:off x="3620699" y="1994361"/>
            <a:ext cx="9466730" cy="5624617"/>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t>We have a utility class named `Util`.</a:t>
            </a:r>
          </a:p>
          <a:p>
            <a:pPr marL="742950" lvl="1" indent="-285750">
              <a:lnSpc>
                <a:spcPct val="150000"/>
              </a:lnSpc>
              <a:buFont typeface="Arial" panose="020B0604020202020204" pitchFamily="34" charset="0"/>
              <a:buChar char="•"/>
            </a:pPr>
            <a:r>
              <a:rPr lang="en-US" dirty="0"/>
              <a:t>We made the class `final` so that no class can inherit it.</a:t>
            </a:r>
          </a:p>
          <a:p>
            <a:pPr marL="742950" lvl="1" indent="-285750">
              <a:lnSpc>
                <a:spcPct val="150000"/>
              </a:lnSpc>
              <a:buFont typeface="Arial" panose="020B0604020202020204" pitchFamily="34" charset="0"/>
              <a:buChar char="•"/>
            </a:pPr>
            <a:r>
              <a:rPr lang="en-US" dirty="0"/>
              <a:t>We made the constructor private, since utility class is not supposed to be instantiated.</a:t>
            </a:r>
          </a:p>
          <a:p>
            <a:pPr marL="285750" indent="-285750">
              <a:lnSpc>
                <a:spcPct val="150000"/>
              </a:lnSpc>
              <a:buFont typeface="Arial" panose="020B0604020202020204" pitchFamily="34" charset="0"/>
              <a:buChar char="•"/>
            </a:pPr>
            <a:r>
              <a:rPr lang="en-US" dirty="0"/>
              <a:t>Utility class has 5 static validation methods currently implemented</a:t>
            </a:r>
          </a:p>
          <a:p>
            <a:pPr marL="742950" lvl="1" indent="-285750">
              <a:lnSpc>
                <a:spcPct val="150000"/>
              </a:lnSpc>
              <a:buFont typeface="Arial" panose="020B0604020202020204" pitchFamily="34" charset="0"/>
              <a:buChar char="•"/>
            </a:pPr>
            <a:r>
              <a:rPr lang="en-US" dirty="0"/>
              <a:t>Each static method has `</a:t>
            </a:r>
            <a:r>
              <a:rPr lang="en-US" dirty="0" err="1"/>
              <a:t>fieldName</a:t>
            </a:r>
            <a:r>
              <a:rPr lang="en-US" dirty="0"/>
              <a:t>` parameter to be passed to compose a meaningful UI message.</a:t>
            </a:r>
          </a:p>
          <a:p>
            <a:pPr marL="742950" lvl="1" indent="-285750">
              <a:lnSpc>
                <a:spcPct val="150000"/>
              </a:lnSpc>
              <a:buFont typeface="Arial" panose="020B0604020202020204" pitchFamily="34" charset="0"/>
              <a:buChar char="•"/>
            </a:pPr>
            <a:r>
              <a:rPr lang="en-US" dirty="0"/>
              <a:t>Each method returns certain value such as String, type converted value (integer) or List depending on the requirements. The reason is that we can use this utility method can be wrapped around the string for easier usage. For example, String </a:t>
            </a:r>
            <a:r>
              <a:rPr lang="en-US" dirty="0" err="1"/>
              <a:t>validateString</a:t>
            </a:r>
            <a:r>
              <a:rPr lang="en-US" dirty="0"/>
              <a:t> = </a:t>
            </a:r>
            <a:r>
              <a:rPr lang="en-US" dirty="0" err="1"/>
              <a:t>Util.isRequired</a:t>
            </a:r>
            <a:r>
              <a:rPr lang="en-US" dirty="0"/>
              <a:t>(</a:t>
            </a:r>
            <a:r>
              <a:rPr lang="en-US" dirty="0" err="1"/>
              <a:t>this.inputField.getText</a:t>
            </a:r>
            <a:r>
              <a:rPr lang="en-US" dirty="0"/>
              <a:t>(), “First Name”);</a:t>
            </a:r>
          </a:p>
          <a:p>
            <a:pPr marL="285750" indent="-285750">
              <a:lnSpc>
                <a:spcPts val="2050"/>
              </a:lnSpc>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30685546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60</TotalTime>
  <Words>524</Words>
  <Application>Microsoft Office PowerPoint</Application>
  <PresentationFormat>Custom</PresentationFormat>
  <Paragraphs>58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Source Serif Pro</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Aung Thu Moe</cp:lastModifiedBy>
  <cp:revision>5</cp:revision>
  <dcterms:created xsi:type="dcterms:W3CDTF">2024-09-16T03:30:17Z</dcterms:created>
  <dcterms:modified xsi:type="dcterms:W3CDTF">2024-09-16T05:57:31Z</dcterms:modified>
</cp:coreProperties>
</file>