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embeddings/oleObject1.bin" ContentType="application/vnd.openxmlformats-officedocument.oleObject"/>
  <Override PartName="/ppt/activeX/activeX3.xml" ContentType="application/vnd.ms-office.activeX+xml"/>
  <Override PartName="/ppt/activeX/activeX4.xml" ContentType="application/vnd.ms-office.activeX+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78" r:id="rId4"/>
    <p:sldId id="274" r:id="rId5"/>
    <p:sldId id="275" r:id="rId6"/>
    <p:sldId id="277" r:id="rId7"/>
    <p:sldId id="279" r:id="rId8"/>
    <p:sldId id="282" r:id="rId9"/>
    <p:sldId id="280" r:id="rId10"/>
    <p:sldId id="276" r:id="rId11"/>
    <p:sldId id="284"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CD20D-8AB2-4975-AA5A-475349C5FCA5}" type="datetimeFigureOut">
              <a:rPr lang="en-GB" smtClean="0"/>
              <a:t>05/05/2021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1FB5-0898-455E-BE56-E04DAED8D300}" type="slidenum">
              <a:rPr lang="en-GB" smtClean="0"/>
              <a:t>‹#›</a:t>
            </a:fld>
            <a:endParaRPr lang="en-GB"/>
          </a:p>
        </p:txBody>
      </p:sp>
    </p:spTree>
    <p:extLst>
      <p:ext uri="{BB962C8B-B14F-4D97-AF65-F5344CB8AC3E}">
        <p14:creationId xmlns:p14="http://schemas.microsoft.com/office/powerpoint/2010/main" val="219927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a:t>
            </a:fld>
            <a:endParaRPr lang="en-GB"/>
          </a:p>
        </p:txBody>
      </p:sp>
    </p:spTree>
    <p:extLst>
      <p:ext uri="{BB962C8B-B14F-4D97-AF65-F5344CB8AC3E}">
        <p14:creationId xmlns:p14="http://schemas.microsoft.com/office/powerpoint/2010/main" val="423563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10</a:t>
            </a:fld>
            <a:endParaRPr lang="en-GB"/>
          </a:p>
        </p:txBody>
      </p:sp>
    </p:spTree>
    <p:extLst>
      <p:ext uri="{BB962C8B-B14F-4D97-AF65-F5344CB8AC3E}">
        <p14:creationId xmlns:p14="http://schemas.microsoft.com/office/powerpoint/2010/main" val="66202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11</a:t>
            </a:fld>
            <a:endParaRPr lang="en-GB"/>
          </a:p>
        </p:txBody>
      </p:sp>
    </p:spTree>
    <p:extLst>
      <p:ext uri="{BB962C8B-B14F-4D97-AF65-F5344CB8AC3E}">
        <p14:creationId xmlns:p14="http://schemas.microsoft.com/office/powerpoint/2010/main" val="280309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12</a:t>
            </a:fld>
            <a:endParaRPr lang="en-GB"/>
          </a:p>
        </p:txBody>
      </p:sp>
    </p:spTree>
    <p:extLst>
      <p:ext uri="{BB962C8B-B14F-4D97-AF65-F5344CB8AC3E}">
        <p14:creationId xmlns:p14="http://schemas.microsoft.com/office/powerpoint/2010/main" val="274287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2</a:t>
            </a:fld>
            <a:endParaRPr lang="en-GB"/>
          </a:p>
        </p:txBody>
      </p:sp>
    </p:spTree>
    <p:extLst>
      <p:ext uri="{BB962C8B-B14F-4D97-AF65-F5344CB8AC3E}">
        <p14:creationId xmlns:p14="http://schemas.microsoft.com/office/powerpoint/2010/main" val="217870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3</a:t>
            </a:fld>
            <a:endParaRPr lang="en-GB"/>
          </a:p>
        </p:txBody>
      </p:sp>
    </p:spTree>
    <p:extLst>
      <p:ext uri="{BB962C8B-B14F-4D97-AF65-F5344CB8AC3E}">
        <p14:creationId xmlns:p14="http://schemas.microsoft.com/office/powerpoint/2010/main" val="307971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4</a:t>
            </a:fld>
            <a:endParaRPr lang="en-GB"/>
          </a:p>
        </p:txBody>
      </p:sp>
    </p:spTree>
    <p:extLst>
      <p:ext uri="{BB962C8B-B14F-4D97-AF65-F5344CB8AC3E}">
        <p14:creationId xmlns:p14="http://schemas.microsoft.com/office/powerpoint/2010/main" val="60991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5</a:t>
            </a:fld>
            <a:endParaRPr lang="en-GB"/>
          </a:p>
        </p:txBody>
      </p:sp>
    </p:spTree>
    <p:extLst>
      <p:ext uri="{BB962C8B-B14F-4D97-AF65-F5344CB8AC3E}">
        <p14:creationId xmlns:p14="http://schemas.microsoft.com/office/powerpoint/2010/main" val="355822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6</a:t>
            </a:fld>
            <a:endParaRPr lang="en-GB"/>
          </a:p>
        </p:txBody>
      </p:sp>
    </p:spTree>
    <p:extLst>
      <p:ext uri="{BB962C8B-B14F-4D97-AF65-F5344CB8AC3E}">
        <p14:creationId xmlns:p14="http://schemas.microsoft.com/office/powerpoint/2010/main" val="359502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7</a:t>
            </a:fld>
            <a:endParaRPr lang="en-GB"/>
          </a:p>
        </p:txBody>
      </p:sp>
    </p:spTree>
    <p:extLst>
      <p:ext uri="{BB962C8B-B14F-4D97-AF65-F5344CB8AC3E}">
        <p14:creationId xmlns:p14="http://schemas.microsoft.com/office/powerpoint/2010/main" val="25469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8</a:t>
            </a:fld>
            <a:endParaRPr lang="en-GB"/>
          </a:p>
        </p:txBody>
      </p:sp>
    </p:spTree>
    <p:extLst>
      <p:ext uri="{BB962C8B-B14F-4D97-AF65-F5344CB8AC3E}">
        <p14:creationId xmlns:p14="http://schemas.microsoft.com/office/powerpoint/2010/main" val="25518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321FB5-0898-455E-BE56-E04DAED8D300}" type="slidenum">
              <a:rPr lang="en-GB" smtClean="0"/>
              <a:t>9</a:t>
            </a:fld>
            <a:endParaRPr lang="en-GB"/>
          </a:p>
        </p:txBody>
      </p:sp>
    </p:spTree>
    <p:extLst>
      <p:ext uri="{BB962C8B-B14F-4D97-AF65-F5344CB8AC3E}">
        <p14:creationId xmlns:p14="http://schemas.microsoft.com/office/powerpoint/2010/main" val="36402099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control" Target="../activeX/activeX4.xml"/><Relationship Id="rId7" Type="http://schemas.openxmlformats.org/officeDocument/2006/relationships/image" Target="../media/image2.wmf"/><Relationship Id="rId2" Type="http://schemas.openxmlformats.org/officeDocument/2006/relationships/control" Target="../activeX/activeX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9526-1FF7-4F4C-823C-529F84A09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E9A0CB-F09C-42C3-A1C8-4A7AACC0F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AC4FF8-4C81-49C1-B7C5-F4C1A185753D}"/>
              </a:ext>
            </a:extLst>
          </p:cNvPr>
          <p:cNvSpPr>
            <a:spLocks noGrp="1"/>
          </p:cNvSpPr>
          <p:nvPr>
            <p:ph type="dt" sz="half" idx="10"/>
          </p:nvPr>
        </p:nvSpPr>
        <p:spPr/>
        <p:txBody>
          <a:bodyPr/>
          <a:lstStyle>
            <a:lvl1pPr>
              <a:defRPr>
                <a:solidFill>
                  <a:schemeClr val="tx1"/>
                </a:solidFill>
              </a:defRPr>
            </a:lvl1pPr>
          </a:lstStyle>
          <a:p>
            <a:r>
              <a:rPr lang="en-GB" dirty="0"/>
              <a:t>2021-03-16</a:t>
            </a:r>
          </a:p>
        </p:txBody>
      </p:sp>
      <p:sp>
        <p:nvSpPr>
          <p:cNvPr id="5" name="Footer Placeholder 4">
            <a:extLst>
              <a:ext uri="{FF2B5EF4-FFF2-40B4-BE49-F238E27FC236}">
                <a16:creationId xmlns:a16="http://schemas.microsoft.com/office/drawing/2014/main" id="{45D4098A-08A1-42C8-97C2-A55B4DD3A9E7}"/>
              </a:ext>
            </a:extLst>
          </p:cNvPr>
          <p:cNvSpPr>
            <a:spLocks noGrp="1"/>
          </p:cNvSpPr>
          <p:nvPr>
            <p:ph type="ftr" sz="quarter" idx="11"/>
          </p:nvPr>
        </p:nvSpPr>
        <p:spPr/>
        <p:txBody>
          <a:bodyPr/>
          <a:lstStyle>
            <a:lvl1pPr>
              <a:defRPr>
                <a:solidFill>
                  <a:schemeClr val="tx1"/>
                </a:solidFill>
              </a:defRPr>
            </a:lvl1p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0E37FA5-0A3D-426F-9770-87472D6D48FE}"/>
              </a:ext>
            </a:extLst>
          </p:cNvPr>
          <p:cNvSpPr>
            <a:spLocks noGrp="1"/>
          </p:cNvSpPr>
          <p:nvPr>
            <p:ph type="sldNum" sz="quarter" idx="12"/>
          </p:nvPr>
        </p:nvSpPr>
        <p:spPr/>
        <p:txBody>
          <a:bodyPr/>
          <a:lstStyle>
            <a:lvl1pPr>
              <a:defRPr>
                <a:solidFill>
                  <a:schemeClr val="tx1"/>
                </a:solidFill>
              </a:defRPr>
            </a:lvl1pPr>
          </a:lstStyle>
          <a:p>
            <a:fld id="{6505F03D-6AEB-49FC-9AEB-5D153F8AC76A}" type="slidenum">
              <a:rPr lang="en-GB" smtClean="0"/>
              <a:pPr/>
              <a:t>‹#›</a:t>
            </a:fld>
            <a:endParaRPr lang="en-GB" dirty="0"/>
          </a:p>
        </p:txBody>
      </p:sp>
      <p:graphicFrame>
        <p:nvGraphicFramePr>
          <p:cNvPr id="7" name="Object 7">
            <a:extLst>
              <a:ext uri="{FF2B5EF4-FFF2-40B4-BE49-F238E27FC236}">
                <a16:creationId xmlns:a16="http://schemas.microsoft.com/office/drawing/2014/main" id="{8ED37F65-77F2-4EBA-84FF-38B92B32340D}"/>
              </a:ext>
            </a:extLst>
          </p:cNvPr>
          <p:cNvGraphicFramePr>
            <a:graphicFrameLocks noChangeAspect="1"/>
          </p:cNvGraphicFramePr>
          <p:nvPr userDrawn="1">
            <p:extLst>
              <p:ext uri="{D42A27DB-BD31-4B8C-83A1-F6EECF244321}">
                <p14:modId xmlns:p14="http://schemas.microsoft.com/office/powerpoint/2010/main" val="611163781"/>
              </p:ext>
            </p:extLst>
          </p:nvPr>
        </p:nvGraphicFramePr>
        <p:xfrm>
          <a:off x="115416" y="27808"/>
          <a:ext cx="683568" cy="674633"/>
        </p:xfrm>
        <a:graphic>
          <a:graphicData uri="http://schemas.openxmlformats.org/presentationml/2006/ole">
            <mc:AlternateContent xmlns:mc="http://schemas.openxmlformats.org/markup-compatibility/2006">
              <mc:Choice xmlns:v="urn:schemas-microsoft-com:vml" Requires="v">
                <p:oleObj spid="_x0000_s2154" name="Bitmap Image" r:id="rId5" imgW="1495634" imgH="1476190" progId="PBrush">
                  <p:embed/>
                </p:oleObj>
              </mc:Choice>
              <mc:Fallback>
                <p:oleObj name="Bitmap Image" r:id="rId5" imgW="1495634" imgH="1476190" progId="PBrush">
                  <p:embed/>
                  <p:pic>
                    <p:nvPicPr>
                      <p:cNvPr id="10" name="Object 7">
                        <a:extLst>
                          <a:ext uri="{FF2B5EF4-FFF2-40B4-BE49-F238E27FC236}">
                            <a16:creationId xmlns:a16="http://schemas.microsoft.com/office/drawing/2014/main" id="{081BCF9B-68DF-4AD6-B5CE-D0D8FD28AB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16" y="27808"/>
                        <a:ext cx="683568" cy="674633"/>
                      </a:xfrm>
                      <a:prstGeom prst="rect">
                        <a:avLst/>
                      </a:prstGeom>
                      <a:noFill/>
                      <a:ln>
                        <a:noFill/>
                      </a:ln>
                      <a:effectLst/>
                    </p:spPr>
                  </p:pic>
                </p:oleObj>
              </mc:Fallback>
            </mc:AlternateContent>
          </a:graphicData>
        </a:graphic>
      </p:graphicFrame>
    </p:spTree>
    <p:controls>
      <mc:AlternateContent xmlns:mc="http://schemas.openxmlformats.org/markup-compatibility/2006">
        <mc:Choice xmlns:v="urn:schemas-microsoft-com:vml" Requires="v">
          <p:control spid="2155" r:id="rId2" imgW="403920" imgH="548640"/>
        </mc:Choice>
        <mc:Fallback>
          <p:control r:id="rId2" imgW="403920" imgH="548640">
            <p:pic>
              <p:nvPicPr>
                <p:cNvPr id="8" name="Image2">
                  <a:extLst>
                    <a:ext uri="{FF2B5EF4-FFF2-40B4-BE49-F238E27FC236}">
                      <a16:creationId xmlns:a16="http://schemas.microsoft.com/office/drawing/2014/main" id="{C64B9CAA-7E05-4CD8-A2AF-4BA10EC4D3A1}"/>
                    </a:ext>
                  </a:extLst>
                </p:cNvPr>
                <p:cNvPicPr preferRelativeResize="0">
                  <a:picLocks noChangeArrowheads="1" noChangeShapeType="1"/>
                </p:cNvPicPr>
                <p:nvPr/>
              </p:nvPicPr>
              <p:blipFill>
                <a:blip r:embed="rId7"/>
                <a:srcRect/>
                <a:stretch>
                  <a:fillRect/>
                </a:stretch>
              </p:blipFill>
              <p:spPr bwMode="auto">
                <a:xfrm>
                  <a:off x="11670184" y="0"/>
                  <a:ext cx="406400" cy="5508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156" r:id="rId3" imgW="403920" imgH="365760"/>
        </mc:Choice>
        <mc:Fallback>
          <p:control r:id="rId3" imgW="403920" imgH="365760">
            <p:pic>
              <p:nvPicPr>
                <p:cNvPr id="9" name="Image3">
                  <a:extLst>
                    <a:ext uri="{FF2B5EF4-FFF2-40B4-BE49-F238E27FC236}">
                      <a16:creationId xmlns:a16="http://schemas.microsoft.com/office/drawing/2014/main" id="{95C4A2B4-4553-46C4-BE8E-556E5A5A18B5}"/>
                    </a:ext>
                  </a:extLst>
                </p:cNvPr>
                <p:cNvPicPr preferRelativeResize="0">
                  <a:picLocks noChangeArrowheads="1" noChangeShapeType="1"/>
                </p:cNvPicPr>
                <p:nvPr/>
              </p:nvPicPr>
              <p:blipFill>
                <a:blip r:embed="rId8"/>
                <a:srcRect/>
                <a:stretch>
                  <a:fillRect/>
                </a:stretch>
              </p:blipFill>
              <p:spPr bwMode="auto">
                <a:xfrm>
                  <a:off x="11670184" y="181768"/>
                  <a:ext cx="406400" cy="3667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0601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3567-6946-4D83-9CA8-62CB38D048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0ECA74-1956-4979-92B1-59B73CBD9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9FBC07-A273-4A8F-9EA9-CB03BFA8B468}"/>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7CDE5496-70C4-4BF6-A11E-0004CEDDF0CB}"/>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C6A20703-A7D4-4CFC-8A67-55AB3B393707}"/>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71357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D907F-2325-4414-AF99-D2841945F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F9FC29-F79C-467E-9D14-3D9A56A9A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381CF5-66E6-4CC5-B837-D6B544C15B00}"/>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BE3C377D-A33D-4080-8313-36297A3E0BDB}"/>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2D1D481-2BAE-498A-B1F2-95A78DF2738D}"/>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7610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483-E721-4BBB-B699-1F1BED4BD6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989D27-59AB-4020-98E3-0F92C416D4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79A10B-4863-44A4-81B8-29F74DF81106}"/>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58A52A04-C628-4B28-8BB7-76E029311411}"/>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0F2A000C-1199-408E-AA2A-C7380A738E8F}"/>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372550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EB79-4146-45A0-8A1A-CD452EC24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3BFBC1-2741-46B5-9115-77E6CC452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012FE-E186-4EB1-823E-3FE04B53ACE8}"/>
              </a:ext>
            </a:extLst>
          </p:cNvPr>
          <p:cNvSpPr>
            <a:spLocks noGrp="1"/>
          </p:cNvSpPr>
          <p:nvPr>
            <p:ph type="dt" sz="half" idx="10"/>
          </p:nvPr>
        </p:nvSpPr>
        <p:spPr/>
        <p:txBody>
          <a:bodyPr/>
          <a:lstStyle/>
          <a:p>
            <a:r>
              <a:rPr lang="en-GB" dirty="0"/>
              <a:t>2021-03-16</a:t>
            </a:r>
          </a:p>
        </p:txBody>
      </p:sp>
      <p:sp>
        <p:nvSpPr>
          <p:cNvPr id="5" name="Footer Placeholder 4">
            <a:extLst>
              <a:ext uri="{FF2B5EF4-FFF2-40B4-BE49-F238E27FC236}">
                <a16:creationId xmlns:a16="http://schemas.microsoft.com/office/drawing/2014/main" id="{ED722EE0-7D8E-47DD-A31A-DF18984AD6BF}"/>
              </a:ext>
            </a:extLst>
          </p:cNvPr>
          <p:cNvSpPr>
            <a:spLocks noGrp="1"/>
          </p:cNvSpPr>
          <p:nvPr>
            <p:ph type="ftr" sz="quarter" idx="11"/>
          </p:nvPr>
        </p:nvSpPr>
        <p:spPr/>
        <p:txBody>
          <a:body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2FAC38D3-7636-4463-ACE5-D59FC4029E82}"/>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13431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653D-2B56-423A-B639-D58CA096D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D09A63-CEEB-4507-B55F-AAF0A8B18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B200BC-3AEA-4236-942F-760F9FDD3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D9073B-C9A6-4752-89CA-72FB8A7934E0}"/>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00269913-B47B-42F8-9851-82091E13986E}"/>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90843BB0-CD83-471B-9CEA-2B563FE091CA}"/>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77388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CD24-D57F-479C-BAB3-AFC6F649A33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497EE1-F243-4FEC-A428-E1C8697CE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80CAF-64E4-49A0-B107-2A8C563F3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84E567-EE6A-4F8B-B57F-2912DC401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76932-4160-4F74-A6A1-376895BA9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46D95-7034-433C-A46A-4762E387B69B}"/>
              </a:ext>
            </a:extLst>
          </p:cNvPr>
          <p:cNvSpPr>
            <a:spLocks noGrp="1"/>
          </p:cNvSpPr>
          <p:nvPr>
            <p:ph type="dt" sz="half" idx="10"/>
          </p:nvPr>
        </p:nvSpPr>
        <p:spPr/>
        <p:txBody>
          <a:bodyPr/>
          <a:lstStyle/>
          <a:p>
            <a:r>
              <a:rPr lang="en-GB" dirty="0"/>
              <a:t>2021-03-16</a:t>
            </a:r>
          </a:p>
        </p:txBody>
      </p:sp>
      <p:sp>
        <p:nvSpPr>
          <p:cNvPr id="8" name="Footer Placeholder 7">
            <a:extLst>
              <a:ext uri="{FF2B5EF4-FFF2-40B4-BE49-F238E27FC236}">
                <a16:creationId xmlns:a16="http://schemas.microsoft.com/office/drawing/2014/main" id="{400555BE-A40A-4DE6-BAEE-EEABE83709A0}"/>
              </a:ext>
            </a:extLst>
          </p:cNvPr>
          <p:cNvSpPr>
            <a:spLocks noGrp="1"/>
          </p:cNvSpPr>
          <p:nvPr>
            <p:ph type="ftr" sz="quarter" idx="11"/>
          </p:nvPr>
        </p:nvSpPr>
        <p:spPr/>
        <p:txBody>
          <a:bodyPr/>
          <a:lstStyle/>
          <a:p>
            <a:r>
              <a:rPr lang="pt-BR" dirty="0"/>
              <a:t>ISO TC 184/SC 4/WG 12 &amp; CAX-IF</a:t>
            </a:r>
            <a:endParaRPr lang="en-GB" dirty="0"/>
          </a:p>
        </p:txBody>
      </p:sp>
      <p:sp>
        <p:nvSpPr>
          <p:cNvPr id="9" name="Slide Number Placeholder 8">
            <a:extLst>
              <a:ext uri="{FF2B5EF4-FFF2-40B4-BE49-F238E27FC236}">
                <a16:creationId xmlns:a16="http://schemas.microsoft.com/office/drawing/2014/main" id="{9E60FCCB-45EE-4C86-8E9C-B0CCF099527F}"/>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27975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C81B-234E-48F3-9AB3-4D03232613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191EE92-AC48-478A-AE5C-DC400BDB931E}"/>
              </a:ext>
            </a:extLst>
          </p:cNvPr>
          <p:cNvSpPr>
            <a:spLocks noGrp="1"/>
          </p:cNvSpPr>
          <p:nvPr>
            <p:ph type="dt" sz="half" idx="10"/>
          </p:nvPr>
        </p:nvSpPr>
        <p:spPr/>
        <p:txBody>
          <a:bodyPr/>
          <a:lstStyle/>
          <a:p>
            <a:r>
              <a:rPr lang="en-GB" dirty="0"/>
              <a:t>2021-03-16</a:t>
            </a:r>
          </a:p>
        </p:txBody>
      </p:sp>
      <p:sp>
        <p:nvSpPr>
          <p:cNvPr id="4" name="Footer Placeholder 3">
            <a:extLst>
              <a:ext uri="{FF2B5EF4-FFF2-40B4-BE49-F238E27FC236}">
                <a16:creationId xmlns:a16="http://schemas.microsoft.com/office/drawing/2014/main" id="{A37529E8-BA84-4CF8-B63D-1288FE49895E}"/>
              </a:ext>
            </a:extLst>
          </p:cNvPr>
          <p:cNvSpPr>
            <a:spLocks noGrp="1"/>
          </p:cNvSpPr>
          <p:nvPr>
            <p:ph type="ftr" sz="quarter" idx="11"/>
          </p:nvPr>
        </p:nvSpPr>
        <p:spPr/>
        <p:txBody>
          <a:bodyPr/>
          <a:lstStyle/>
          <a:p>
            <a:r>
              <a:rPr lang="pt-BR" dirty="0"/>
              <a:t>ISO TC 184/SC 4/WG 12 &amp; CAX-IF</a:t>
            </a:r>
            <a:endParaRPr lang="en-GB" dirty="0"/>
          </a:p>
        </p:txBody>
      </p:sp>
      <p:sp>
        <p:nvSpPr>
          <p:cNvPr id="5" name="Slide Number Placeholder 4">
            <a:extLst>
              <a:ext uri="{FF2B5EF4-FFF2-40B4-BE49-F238E27FC236}">
                <a16:creationId xmlns:a16="http://schemas.microsoft.com/office/drawing/2014/main" id="{0EEF535A-0302-43BF-9086-AC11C6343488}"/>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231460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6D133-B90D-4D9A-862F-84F61AF26D83}"/>
              </a:ext>
            </a:extLst>
          </p:cNvPr>
          <p:cNvSpPr>
            <a:spLocks noGrp="1"/>
          </p:cNvSpPr>
          <p:nvPr>
            <p:ph type="dt" sz="half" idx="10"/>
          </p:nvPr>
        </p:nvSpPr>
        <p:spPr/>
        <p:txBody>
          <a:bodyPr/>
          <a:lstStyle/>
          <a:p>
            <a:r>
              <a:rPr lang="en-GB" dirty="0"/>
              <a:t>2021-03-16</a:t>
            </a:r>
          </a:p>
        </p:txBody>
      </p:sp>
      <p:sp>
        <p:nvSpPr>
          <p:cNvPr id="3" name="Footer Placeholder 2">
            <a:extLst>
              <a:ext uri="{FF2B5EF4-FFF2-40B4-BE49-F238E27FC236}">
                <a16:creationId xmlns:a16="http://schemas.microsoft.com/office/drawing/2014/main" id="{5280C2B2-A7B3-42B7-9FC5-DEC21D6B753B}"/>
              </a:ext>
            </a:extLst>
          </p:cNvPr>
          <p:cNvSpPr>
            <a:spLocks noGrp="1"/>
          </p:cNvSpPr>
          <p:nvPr>
            <p:ph type="ftr" sz="quarter" idx="11"/>
          </p:nvPr>
        </p:nvSpPr>
        <p:spPr/>
        <p:txBody>
          <a:bodyPr/>
          <a:lstStyle/>
          <a:p>
            <a:r>
              <a:rPr lang="pt-BR" dirty="0"/>
              <a:t>ISO TC 184/SC 4/WG 12 &amp; CAX-IF</a:t>
            </a:r>
            <a:endParaRPr lang="en-GB" dirty="0"/>
          </a:p>
        </p:txBody>
      </p:sp>
      <p:sp>
        <p:nvSpPr>
          <p:cNvPr id="4" name="Slide Number Placeholder 3">
            <a:extLst>
              <a:ext uri="{FF2B5EF4-FFF2-40B4-BE49-F238E27FC236}">
                <a16:creationId xmlns:a16="http://schemas.microsoft.com/office/drawing/2014/main" id="{B5DD848A-6455-43A8-8901-2E55C7E48DD1}"/>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32882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D134-B401-4312-B74F-5DBDBD036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D11B14-6130-4F14-8480-7F3B0EB47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9B2F87-CBB3-43E9-A88E-1F0645104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4DCEE-BDEB-4A26-82CE-03F3E210E38D}"/>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91730EDF-3753-4BBB-8F56-6F088BF44BCC}"/>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157E9102-1CCD-4420-8DA1-436FD5A1371A}"/>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87680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9554-26F9-4047-8948-713A6CDA2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990E2D-779F-4EFB-B5F6-F4F2B83FD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D46DEB-6D7E-47B8-827F-718E3C5F1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23485-52CE-4D5D-933E-9E0A75FCE036}"/>
              </a:ext>
            </a:extLst>
          </p:cNvPr>
          <p:cNvSpPr>
            <a:spLocks noGrp="1"/>
          </p:cNvSpPr>
          <p:nvPr>
            <p:ph type="dt" sz="half" idx="10"/>
          </p:nvPr>
        </p:nvSpPr>
        <p:spPr/>
        <p:txBody>
          <a:bodyPr/>
          <a:lstStyle/>
          <a:p>
            <a:r>
              <a:rPr lang="en-GB" dirty="0"/>
              <a:t>2021-03-16</a:t>
            </a:r>
          </a:p>
        </p:txBody>
      </p:sp>
      <p:sp>
        <p:nvSpPr>
          <p:cNvPr id="6" name="Footer Placeholder 5">
            <a:extLst>
              <a:ext uri="{FF2B5EF4-FFF2-40B4-BE49-F238E27FC236}">
                <a16:creationId xmlns:a16="http://schemas.microsoft.com/office/drawing/2014/main" id="{8937AE5C-F553-4824-A9D9-27E2FA8DF3AC}"/>
              </a:ext>
            </a:extLst>
          </p:cNvPr>
          <p:cNvSpPr>
            <a:spLocks noGrp="1"/>
          </p:cNvSpPr>
          <p:nvPr>
            <p:ph type="ftr" sz="quarter" idx="11"/>
          </p:nvPr>
        </p:nvSpPr>
        <p:spPr/>
        <p:txBody>
          <a:bodyPr/>
          <a:lstStyle/>
          <a:p>
            <a:r>
              <a:rPr lang="pt-BR" dirty="0"/>
              <a:t>ISO TC 184/SC 4/WG 12 &amp; CAX-IF</a:t>
            </a:r>
            <a:endParaRPr lang="en-GB" dirty="0"/>
          </a:p>
        </p:txBody>
      </p:sp>
      <p:sp>
        <p:nvSpPr>
          <p:cNvPr id="7" name="Slide Number Placeholder 6">
            <a:extLst>
              <a:ext uri="{FF2B5EF4-FFF2-40B4-BE49-F238E27FC236}">
                <a16:creationId xmlns:a16="http://schemas.microsoft.com/office/drawing/2014/main" id="{62D670BA-0D3E-406F-912F-192BB99EB69C}"/>
              </a:ext>
            </a:extLst>
          </p:cNvPr>
          <p:cNvSpPr>
            <a:spLocks noGrp="1"/>
          </p:cNvSpPr>
          <p:nvPr>
            <p:ph type="sldNum" sz="quarter" idx="12"/>
          </p:nvPr>
        </p:nvSpPr>
        <p:spPr/>
        <p:txBody>
          <a:bodyPr/>
          <a:lstStyle/>
          <a:p>
            <a:fld id="{6505F03D-6AEB-49FC-9AEB-5D153F8AC76A}" type="slidenum">
              <a:rPr lang="en-GB" smtClean="0"/>
              <a:t>‹#›</a:t>
            </a:fld>
            <a:endParaRPr lang="en-GB"/>
          </a:p>
        </p:txBody>
      </p:sp>
    </p:spTree>
    <p:extLst>
      <p:ext uri="{BB962C8B-B14F-4D97-AF65-F5344CB8AC3E}">
        <p14:creationId xmlns:p14="http://schemas.microsoft.com/office/powerpoint/2010/main" val="140153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2.xml"/><Relationship Id="rId10" Type="http://schemas.openxmlformats.org/officeDocument/2006/relationships/slideLayout" Target="../slideLayouts/slideLayout10.xml"/><Relationship Id="rId19" Type="http://schemas.openxmlformats.org/officeDocument/2006/relationships/image" Target="../media/image3.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D54C6E-8771-476C-98DC-55FEE6972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9E018C-78B1-4487-82AF-118E5EA20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ACD6E3-06E0-41B2-8DC0-06810D6B5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en-GB" dirty="0"/>
              <a:t>2021-03-16</a:t>
            </a:r>
          </a:p>
        </p:txBody>
      </p:sp>
      <p:sp>
        <p:nvSpPr>
          <p:cNvPr id="5" name="Footer Placeholder 4">
            <a:extLst>
              <a:ext uri="{FF2B5EF4-FFF2-40B4-BE49-F238E27FC236}">
                <a16:creationId xmlns:a16="http://schemas.microsoft.com/office/drawing/2014/main" id="{4BB87A38-8EC0-4B81-8905-86AC18722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ISO TC 184/SC 4/WG 12 &amp; CAX-IF</a:t>
            </a:r>
            <a:endParaRPr lang="en-GB" dirty="0"/>
          </a:p>
        </p:txBody>
      </p:sp>
      <p:sp>
        <p:nvSpPr>
          <p:cNvPr id="6" name="Slide Number Placeholder 5">
            <a:extLst>
              <a:ext uri="{FF2B5EF4-FFF2-40B4-BE49-F238E27FC236}">
                <a16:creationId xmlns:a16="http://schemas.microsoft.com/office/drawing/2014/main" id="{A638914A-4101-4B22-BFC8-DF10A137E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6505F03D-6AEB-49FC-9AEB-5D153F8AC76A}" type="slidenum">
              <a:rPr lang="en-GB" smtClean="0"/>
              <a:pPr/>
              <a:t>‹#›</a:t>
            </a:fld>
            <a:endParaRPr lang="en-GB"/>
          </a:p>
        </p:txBody>
      </p:sp>
      <p:graphicFrame>
        <p:nvGraphicFramePr>
          <p:cNvPr id="7" name="Object 7">
            <a:extLst>
              <a:ext uri="{FF2B5EF4-FFF2-40B4-BE49-F238E27FC236}">
                <a16:creationId xmlns:a16="http://schemas.microsoft.com/office/drawing/2014/main" id="{B2E2FD24-1FA0-4A3F-80AB-7B5DFE30D91F}"/>
              </a:ext>
            </a:extLst>
          </p:cNvPr>
          <p:cNvGraphicFramePr>
            <a:graphicFrameLocks noChangeAspect="1"/>
          </p:cNvGraphicFramePr>
          <p:nvPr userDrawn="1">
            <p:extLst>
              <p:ext uri="{D42A27DB-BD31-4B8C-83A1-F6EECF244321}">
                <p14:modId xmlns:p14="http://schemas.microsoft.com/office/powerpoint/2010/main" val="986433136"/>
              </p:ext>
            </p:extLst>
          </p:nvPr>
        </p:nvGraphicFramePr>
        <p:xfrm>
          <a:off x="115416" y="27808"/>
          <a:ext cx="683568" cy="674633"/>
        </p:xfrm>
        <a:graphic>
          <a:graphicData uri="http://schemas.openxmlformats.org/presentationml/2006/ole">
            <mc:AlternateContent xmlns:mc="http://schemas.openxmlformats.org/markup-compatibility/2006">
              <mc:Choice xmlns:v="urn:schemas-microsoft-com:vml" Requires="v">
                <p:oleObj spid="_x0000_s1130" name="Bitmap Image" r:id="rId16" imgW="1495634" imgH="1476190" progId="PBrush">
                  <p:embed/>
                </p:oleObj>
              </mc:Choice>
              <mc:Fallback>
                <p:oleObj name="Bitmap Image" r:id="rId16" imgW="1495634" imgH="1476190" progId="PBrush">
                  <p:embed/>
                  <p:pic>
                    <p:nvPicPr>
                      <p:cNvPr id="7" name="Object 7">
                        <a:extLst>
                          <a:ext uri="{FF2B5EF4-FFF2-40B4-BE49-F238E27FC236}">
                            <a16:creationId xmlns:a16="http://schemas.microsoft.com/office/drawing/2014/main" id="{8ED37F65-77F2-4EBA-84FF-38B92B3234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416" y="27808"/>
                        <a:ext cx="683568" cy="674633"/>
                      </a:xfrm>
                      <a:prstGeom prst="rect">
                        <a:avLst/>
                      </a:prstGeom>
                      <a:noFill/>
                      <a:ln>
                        <a:noFill/>
                      </a:ln>
                      <a:effectLst/>
                    </p:spPr>
                  </p:pic>
                </p:oleObj>
              </mc:Fallback>
            </mc:AlternateContent>
          </a:graphicData>
        </a:graphic>
      </p:graphicFrame>
    </p:spTree>
    <p:controls>
      <mc:AlternateContent xmlns:mc="http://schemas.openxmlformats.org/markup-compatibility/2006">
        <mc:Choice xmlns:v="urn:schemas-microsoft-com:vml" Requires="v">
          <p:control spid="1131" r:id="rId14" imgW="403920" imgH="548640"/>
        </mc:Choice>
        <mc:Fallback>
          <p:control r:id="rId14" imgW="403920" imgH="548640">
            <p:pic>
              <p:nvPicPr>
                <p:cNvPr id="8" name="Image2">
                  <a:extLst>
                    <a:ext uri="{FF2B5EF4-FFF2-40B4-BE49-F238E27FC236}">
                      <a16:creationId xmlns:a16="http://schemas.microsoft.com/office/drawing/2014/main" id="{63133C87-A1EA-4BDB-9EEE-85AD8CCB48B6}"/>
                    </a:ext>
                  </a:extLst>
                </p:cNvPr>
                <p:cNvPicPr preferRelativeResize="0">
                  <a:picLocks noChangeArrowheads="1" noChangeShapeType="1"/>
                </p:cNvPicPr>
                <p:nvPr/>
              </p:nvPicPr>
              <p:blipFill>
                <a:blip r:embed="rId18"/>
                <a:srcRect/>
                <a:stretch>
                  <a:fillRect/>
                </a:stretch>
              </p:blipFill>
              <p:spPr bwMode="auto">
                <a:xfrm>
                  <a:off x="11670184" y="0"/>
                  <a:ext cx="406400" cy="5508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2" r:id="rId15" imgW="403920" imgH="365760"/>
        </mc:Choice>
        <mc:Fallback>
          <p:control r:id="rId15" imgW="403920" imgH="365760">
            <p:pic>
              <p:nvPicPr>
                <p:cNvPr id="9" name="Image3">
                  <a:extLst>
                    <a:ext uri="{FF2B5EF4-FFF2-40B4-BE49-F238E27FC236}">
                      <a16:creationId xmlns:a16="http://schemas.microsoft.com/office/drawing/2014/main" id="{56C90781-BA4F-4235-82A0-7F17AB47ECF4}"/>
                    </a:ext>
                  </a:extLst>
                </p:cNvPr>
                <p:cNvPicPr preferRelativeResize="0">
                  <a:picLocks noChangeArrowheads="1" noChangeShapeType="1"/>
                </p:cNvPicPr>
                <p:nvPr/>
              </p:nvPicPr>
              <p:blipFill>
                <a:blip r:embed="rId19"/>
                <a:srcRect/>
                <a:stretch>
                  <a:fillRect/>
                </a:stretch>
              </p:blipFill>
              <p:spPr bwMode="auto">
                <a:xfrm>
                  <a:off x="11670184" y="181768"/>
                  <a:ext cx="406400" cy="3667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3487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lisonfeeney/guid-dat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6034-14CE-4274-ADEA-6B02907F5E4A}"/>
              </a:ext>
            </a:extLst>
          </p:cNvPr>
          <p:cNvSpPr>
            <a:spLocks noGrp="1"/>
          </p:cNvSpPr>
          <p:nvPr>
            <p:ph type="ctrTitle"/>
          </p:nvPr>
        </p:nvSpPr>
        <p:spPr/>
        <p:txBody>
          <a:bodyPr>
            <a:normAutofit/>
          </a:bodyPr>
          <a:lstStyle/>
          <a:p>
            <a:r>
              <a:rPr lang="en-GB" sz="4000" dirty="0"/>
              <a:t>Adding UUIDs to STEP product information model</a:t>
            </a:r>
          </a:p>
        </p:txBody>
      </p:sp>
      <p:sp>
        <p:nvSpPr>
          <p:cNvPr id="3" name="Subtitle 2">
            <a:extLst>
              <a:ext uri="{FF2B5EF4-FFF2-40B4-BE49-F238E27FC236}">
                <a16:creationId xmlns:a16="http://schemas.microsoft.com/office/drawing/2014/main" id="{4F898AB6-5773-4CD1-A268-0F54EF42A97B}"/>
              </a:ext>
            </a:extLst>
          </p:cNvPr>
          <p:cNvSpPr>
            <a:spLocks noGrp="1"/>
          </p:cNvSpPr>
          <p:nvPr>
            <p:ph type="subTitle" idx="1"/>
          </p:nvPr>
        </p:nvSpPr>
        <p:spPr>
          <a:xfrm>
            <a:off x="1524000" y="4010410"/>
            <a:ext cx="9144000" cy="1495867"/>
          </a:xfrm>
        </p:spPr>
        <p:txBody>
          <a:bodyPr>
            <a:normAutofit fontScale="62500" lnSpcReduction="20000"/>
          </a:bodyPr>
          <a:lstStyle/>
          <a:p>
            <a:r>
              <a:rPr lang="en-GB" sz="1800" dirty="0"/>
              <a:t>version 1.2.1</a:t>
            </a:r>
          </a:p>
          <a:p>
            <a:r>
              <a:rPr lang="en-GB" sz="1800" dirty="0"/>
              <a:t>File: 20210505_00_for20210506_WG12_pre_meeting ppt</a:t>
            </a:r>
          </a:p>
          <a:p>
            <a:r>
              <a:rPr lang="en-GB" sz="1800" dirty="0"/>
              <a:t>Allison Barnard Feeney</a:t>
            </a:r>
          </a:p>
          <a:p>
            <a:r>
              <a:rPr lang="en-GB" sz="1800" dirty="0"/>
              <a:t>Thomas Thurman</a:t>
            </a:r>
          </a:p>
          <a:p>
            <a:r>
              <a:rPr lang="en-GB" sz="1800" dirty="0"/>
              <a:t>Asa Trainer</a:t>
            </a:r>
          </a:p>
          <a:p>
            <a:r>
              <a:rPr lang="en-GB" sz="1800" dirty="0"/>
              <a:t>Collaborators: Robert Lipman, Martin Hardwick, Mikael </a:t>
            </a:r>
            <a:r>
              <a:rPr lang="en-GB" sz="1800" dirty="0" err="1"/>
              <a:t>Hedlind</a:t>
            </a:r>
            <a:r>
              <a:rPr lang="en-GB" sz="1800" dirty="0"/>
              <a:t>, Ian Parent, Ed </a:t>
            </a:r>
            <a:r>
              <a:rPr lang="en-GB" sz="1800" dirty="0" err="1"/>
              <a:t>Paff</a:t>
            </a:r>
            <a:r>
              <a:rPr lang="en-GB" sz="1800" dirty="0"/>
              <a:t>, Jan Nils, Larry </a:t>
            </a:r>
            <a:r>
              <a:rPr lang="en-GB" sz="1800" dirty="0" err="1"/>
              <a:t>Magiano</a:t>
            </a:r>
            <a:endParaRPr lang="en-GB" sz="1800" dirty="0"/>
          </a:p>
          <a:p>
            <a:endParaRPr lang="en-GB" sz="1800" dirty="0"/>
          </a:p>
        </p:txBody>
      </p:sp>
      <p:sp>
        <p:nvSpPr>
          <p:cNvPr id="4" name="Date Placeholder 3">
            <a:extLst>
              <a:ext uri="{FF2B5EF4-FFF2-40B4-BE49-F238E27FC236}">
                <a16:creationId xmlns:a16="http://schemas.microsoft.com/office/drawing/2014/main" id="{6BC18C2C-6614-41B3-8811-25CC4D75915C}"/>
              </a:ext>
            </a:extLst>
          </p:cNvPr>
          <p:cNvSpPr>
            <a:spLocks noGrp="1"/>
          </p:cNvSpPr>
          <p:nvPr>
            <p:ph type="dt" sz="half" idx="10"/>
          </p:nvPr>
        </p:nvSpPr>
        <p:spPr/>
        <p:txBody>
          <a:bodyPr/>
          <a:lstStyle/>
          <a:p>
            <a:r>
              <a:rPr lang="en-GB" dirty="0"/>
              <a:t>2021-05-06</a:t>
            </a:r>
          </a:p>
        </p:txBody>
      </p:sp>
      <p:sp>
        <p:nvSpPr>
          <p:cNvPr id="6" name="Slide Number Placeholder 5">
            <a:extLst>
              <a:ext uri="{FF2B5EF4-FFF2-40B4-BE49-F238E27FC236}">
                <a16:creationId xmlns:a16="http://schemas.microsoft.com/office/drawing/2014/main" id="{19B27185-C8D4-4F81-85BC-416D9464C339}"/>
              </a:ext>
            </a:extLst>
          </p:cNvPr>
          <p:cNvSpPr>
            <a:spLocks noGrp="1"/>
          </p:cNvSpPr>
          <p:nvPr>
            <p:ph type="sldNum" sz="quarter" idx="12"/>
          </p:nvPr>
        </p:nvSpPr>
        <p:spPr/>
        <p:txBody>
          <a:bodyPr/>
          <a:lstStyle/>
          <a:p>
            <a:fld id="{6505F03D-6AEB-49FC-9AEB-5D153F8AC76A}" type="slidenum">
              <a:rPr lang="en-GB" smtClean="0"/>
              <a:pPr/>
              <a:t>1</a:t>
            </a:fld>
            <a:endParaRPr lang="en-GB" dirty="0"/>
          </a:p>
        </p:txBody>
      </p:sp>
      <p:sp>
        <p:nvSpPr>
          <p:cNvPr id="7" name="Footer Placeholder 4">
            <a:extLst>
              <a:ext uri="{FF2B5EF4-FFF2-40B4-BE49-F238E27FC236}">
                <a16:creationId xmlns:a16="http://schemas.microsoft.com/office/drawing/2014/main" id="{D46DB71E-F076-ED4A-BB88-5E37E196856F}"/>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359256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2204-C194-FA4B-AFCC-43D6620A6C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AABEEB2-A2AE-5545-A07A-266C001F4600}"/>
              </a:ext>
            </a:extLst>
          </p:cNvPr>
          <p:cNvSpPr>
            <a:spLocks noGrp="1"/>
          </p:cNvSpPr>
          <p:nvPr>
            <p:ph idx="1"/>
          </p:nvPr>
        </p:nvSpPr>
        <p:spPr/>
        <p:txBody>
          <a:bodyPr>
            <a:normAutofit fontScale="85000" lnSpcReduction="20000"/>
          </a:bodyPr>
          <a:lstStyle/>
          <a:p>
            <a:r>
              <a:rPr lang="en-US" dirty="0"/>
              <a:t>More testing in process</a:t>
            </a:r>
          </a:p>
          <a:p>
            <a:pPr lvl="1"/>
            <a:r>
              <a:rPr lang="en-US" dirty="0"/>
              <a:t>Martin Hardwick has started investigation</a:t>
            </a:r>
          </a:p>
          <a:p>
            <a:pPr lvl="1"/>
            <a:r>
              <a:rPr lang="en-US" dirty="0"/>
              <a:t>Mikael </a:t>
            </a:r>
            <a:r>
              <a:rPr lang="en-US" dirty="0" err="1"/>
              <a:t>Hedlind</a:t>
            </a:r>
            <a:r>
              <a:rPr lang="en-US" dirty="0"/>
              <a:t> provided some examples</a:t>
            </a:r>
          </a:p>
          <a:p>
            <a:pPr lvl="1"/>
            <a:r>
              <a:rPr lang="en-US" dirty="0"/>
              <a:t>More to come.</a:t>
            </a:r>
          </a:p>
          <a:p>
            <a:r>
              <a:rPr lang="en-US" dirty="0"/>
              <a:t>Aggregate permits “branches” to be controlled. E.g., all properties and geometry for a feature.</a:t>
            </a:r>
          </a:p>
          <a:p>
            <a:r>
              <a:rPr lang="en-US" dirty="0"/>
              <a:t>How to create/manage namespace input string to UUID.5 algorithm by enterprise</a:t>
            </a:r>
          </a:p>
          <a:p>
            <a:r>
              <a:rPr lang="en-US" dirty="0"/>
              <a:t>Relationships:</a:t>
            </a:r>
          </a:p>
          <a:p>
            <a:pPr lvl="1"/>
            <a:r>
              <a:rPr lang="en-US" dirty="0"/>
              <a:t>Structure tree: A relationships are not just edges, they are also nodes. Specialized graph structure side-effects?</a:t>
            </a:r>
          </a:p>
          <a:p>
            <a:pPr lvl="1"/>
            <a:r>
              <a:rPr lang="en-US" dirty="0"/>
              <a:t>Merge</a:t>
            </a:r>
          </a:p>
          <a:p>
            <a:pPr lvl="1"/>
            <a:r>
              <a:rPr lang="en-US" dirty="0"/>
              <a:t>Split</a:t>
            </a:r>
          </a:p>
          <a:p>
            <a:pPr lvl="1"/>
            <a:r>
              <a:rPr lang="en-US" dirty="0"/>
              <a:t>Supersede</a:t>
            </a:r>
          </a:p>
          <a:p>
            <a:pPr lvl="1"/>
            <a:r>
              <a:rPr lang="en-US" dirty="0"/>
              <a:t>Same-as</a:t>
            </a:r>
          </a:p>
        </p:txBody>
      </p:sp>
      <p:sp>
        <p:nvSpPr>
          <p:cNvPr id="6" name="Slide Number Placeholder 5">
            <a:extLst>
              <a:ext uri="{FF2B5EF4-FFF2-40B4-BE49-F238E27FC236}">
                <a16:creationId xmlns:a16="http://schemas.microsoft.com/office/drawing/2014/main" id="{1317C12D-3A77-084B-BAAD-11D949A53DA6}"/>
              </a:ext>
            </a:extLst>
          </p:cNvPr>
          <p:cNvSpPr>
            <a:spLocks noGrp="1"/>
          </p:cNvSpPr>
          <p:nvPr>
            <p:ph type="sldNum" sz="quarter" idx="12"/>
          </p:nvPr>
        </p:nvSpPr>
        <p:spPr/>
        <p:txBody>
          <a:bodyPr/>
          <a:lstStyle/>
          <a:p>
            <a:fld id="{6505F03D-6AEB-49FC-9AEB-5D153F8AC76A}" type="slidenum">
              <a:rPr lang="en-GB" smtClean="0"/>
              <a:t>10</a:t>
            </a:fld>
            <a:endParaRPr lang="en-GB"/>
          </a:p>
        </p:txBody>
      </p:sp>
      <p:sp>
        <p:nvSpPr>
          <p:cNvPr id="7" name="Date Placeholder 3">
            <a:extLst>
              <a:ext uri="{FF2B5EF4-FFF2-40B4-BE49-F238E27FC236}">
                <a16:creationId xmlns:a16="http://schemas.microsoft.com/office/drawing/2014/main" id="{7414BCBF-490B-A74D-BEA1-861348929CF0}"/>
              </a:ext>
            </a:extLst>
          </p:cNvPr>
          <p:cNvSpPr>
            <a:spLocks noGrp="1"/>
          </p:cNvSpPr>
          <p:nvPr>
            <p:ph type="dt" sz="half" idx="10"/>
          </p:nvPr>
        </p:nvSpPr>
        <p:spPr>
          <a:xfrm>
            <a:off x="838200" y="6356350"/>
            <a:ext cx="2743200" cy="365125"/>
          </a:xfrm>
        </p:spPr>
        <p:txBody>
          <a:bodyPr/>
          <a:lstStyle/>
          <a:p>
            <a:r>
              <a:rPr lang="en-GB" dirty="0"/>
              <a:t>2021-05-06</a:t>
            </a:r>
          </a:p>
        </p:txBody>
      </p:sp>
      <p:sp>
        <p:nvSpPr>
          <p:cNvPr id="8" name="Footer Placeholder 4">
            <a:extLst>
              <a:ext uri="{FF2B5EF4-FFF2-40B4-BE49-F238E27FC236}">
                <a16:creationId xmlns:a16="http://schemas.microsoft.com/office/drawing/2014/main" id="{375B064E-897A-5947-B841-9CA98DD513B6}"/>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142724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BD9C-143F-BB4C-8DF6-287748FE2AA1}"/>
              </a:ext>
            </a:extLst>
          </p:cNvPr>
          <p:cNvSpPr>
            <a:spLocks noGrp="1"/>
          </p:cNvSpPr>
          <p:nvPr>
            <p:ph type="title"/>
          </p:nvPr>
        </p:nvSpPr>
        <p:spPr/>
        <p:txBody>
          <a:bodyPr/>
          <a:lstStyle/>
          <a:p>
            <a:r>
              <a:rPr lang="en-US" dirty="0"/>
              <a:t>Reference: Recommended practices considered</a:t>
            </a:r>
          </a:p>
        </p:txBody>
      </p:sp>
      <p:sp>
        <p:nvSpPr>
          <p:cNvPr id="3" name="Content Placeholder 2">
            <a:extLst>
              <a:ext uri="{FF2B5EF4-FFF2-40B4-BE49-F238E27FC236}">
                <a16:creationId xmlns:a16="http://schemas.microsoft.com/office/drawing/2014/main" id="{A1A97FE7-E2F2-2042-9CCF-34890FC51B50}"/>
              </a:ext>
            </a:extLst>
          </p:cNvPr>
          <p:cNvSpPr>
            <a:spLocks noGrp="1"/>
          </p:cNvSpPr>
          <p:nvPr>
            <p:ph sz="half" idx="1"/>
          </p:nvPr>
        </p:nvSpPr>
        <p:spPr>
          <a:xfrm>
            <a:off x="838200" y="1825625"/>
            <a:ext cx="7488936" cy="4351338"/>
          </a:xfrm>
        </p:spPr>
        <p:txBody>
          <a:bodyPr/>
          <a:lstStyle/>
          <a:p>
            <a:r>
              <a:rPr lang="en-US" dirty="0"/>
              <a:t>PDM usage guide</a:t>
            </a:r>
          </a:p>
          <a:p>
            <a:r>
              <a:rPr lang="en-US" dirty="0"/>
              <a:t>UDA</a:t>
            </a:r>
          </a:p>
          <a:p>
            <a:r>
              <a:rPr lang="en-US" dirty="0"/>
              <a:t>PMI</a:t>
            </a:r>
          </a:p>
          <a:p>
            <a:r>
              <a:rPr lang="en-US" dirty="0"/>
              <a:t>Supplemental geometry for design model</a:t>
            </a:r>
          </a:p>
        </p:txBody>
      </p:sp>
      <p:sp>
        <p:nvSpPr>
          <p:cNvPr id="5" name="Date Placeholder 4">
            <a:extLst>
              <a:ext uri="{FF2B5EF4-FFF2-40B4-BE49-F238E27FC236}">
                <a16:creationId xmlns:a16="http://schemas.microsoft.com/office/drawing/2014/main" id="{62E299B1-DF1D-0146-9CCA-0C62E71DC744}"/>
              </a:ext>
            </a:extLst>
          </p:cNvPr>
          <p:cNvSpPr>
            <a:spLocks noGrp="1"/>
          </p:cNvSpPr>
          <p:nvPr>
            <p:ph type="dt" sz="half" idx="10"/>
          </p:nvPr>
        </p:nvSpPr>
        <p:spPr/>
        <p:txBody>
          <a:bodyPr/>
          <a:lstStyle/>
          <a:p>
            <a:r>
              <a:rPr lang="en-GB"/>
              <a:t>2021-03-16</a:t>
            </a:r>
            <a:endParaRPr lang="en-GB" dirty="0"/>
          </a:p>
        </p:txBody>
      </p:sp>
      <p:sp>
        <p:nvSpPr>
          <p:cNvPr id="6" name="Footer Placeholder 5">
            <a:extLst>
              <a:ext uri="{FF2B5EF4-FFF2-40B4-BE49-F238E27FC236}">
                <a16:creationId xmlns:a16="http://schemas.microsoft.com/office/drawing/2014/main" id="{F0D0588E-D11A-BF49-A327-B4085714B326}"/>
              </a:ext>
            </a:extLst>
          </p:cNvPr>
          <p:cNvSpPr>
            <a:spLocks noGrp="1"/>
          </p:cNvSpPr>
          <p:nvPr>
            <p:ph type="ftr" sz="quarter" idx="11"/>
          </p:nvPr>
        </p:nvSpPr>
        <p:spPr/>
        <p:txBody>
          <a:bodyPr/>
          <a:lstStyle/>
          <a:p>
            <a:r>
              <a:rPr lang="pt-BR"/>
              <a:t>ISO TC 184/SC 4/WG 12 &amp; CAX-IF</a:t>
            </a:r>
            <a:endParaRPr lang="en-GB" dirty="0"/>
          </a:p>
        </p:txBody>
      </p:sp>
      <p:sp>
        <p:nvSpPr>
          <p:cNvPr id="7" name="Slide Number Placeholder 6">
            <a:extLst>
              <a:ext uri="{FF2B5EF4-FFF2-40B4-BE49-F238E27FC236}">
                <a16:creationId xmlns:a16="http://schemas.microsoft.com/office/drawing/2014/main" id="{C107CF7F-E645-1D49-8511-D3E382BEEB31}"/>
              </a:ext>
            </a:extLst>
          </p:cNvPr>
          <p:cNvSpPr>
            <a:spLocks noGrp="1"/>
          </p:cNvSpPr>
          <p:nvPr>
            <p:ph type="sldNum" sz="quarter" idx="12"/>
          </p:nvPr>
        </p:nvSpPr>
        <p:spPr/>
        <p:txBody>
          <a:bodyPr/>
          <a:lstStyle/>
          <a:p>
            <a:fld id="{6505F03D-6AEB-49FC-9AEB-5D153F8AC76A}" type="slidenum">
              <a:rPr lang="en-GB" smtClean="0"/>
              <a:t>11</a:t>
            </a:fld>
            <a:endParaRPr lang="en-GB"/>
          </a:p>
        </p:txBody>
      </p:sp>
    </p:spTree>
    <p:extLst>
      <p:ext uri="{BB962C8B-B14F-4D97-AF65-F5344CB8AC3E}">
        <p14:creationId xmlns:p14="http://schemas.microsoft.com/office/powerpoint/2010/main" val="34400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C7C8-009D-A147-9168-FBBA09510BB7}"/>
              </a:ext>
            </a:extLst>
          </p:cNvPr>
          <p:cNvSpPr>
            <a:spLocks noGrp="1"/>
          </p:cNvSpPr>
          <p:nvPr>
            <p:ph type="title"/>
          </p:nvPr>
        </p:nvSpPr>
        <p:spPr/>
        <p:txBody>
          <a:bodyPr/>
          <a:lstStyle/>
          <a:p>
            <a:r>
              <a:rPr lang="en-US" dirty="0"/>
              <a:t>Reference: </a:t>
            </a:r>
            <a:r>
              <a:rPr lang="en-US" dirty="0" err="1"/>
              <a:t>guid</a:t>
            </a:r>
            <a:r>
              <a:rPr lang="en-US" dirty="0"/>
              <a:t> SELECT list (under consideration)</a:t>
            </a:r>
          </a:p>
        </p:txBody>
      </p:sp>
      <p:sp>
        <p:nvSpPr>
          <p:cNvPr id="7" name="Content Placeholder 6">
            <a:extLst>
              <a:ext uri="{FF2B5EF4-FFF2-40B4-BE49-F238E27FC236}">
                <a16:creationId xmlns:a16="http://schemas.microsoft.com/office/drawing/2014/main" id="{80A8370F-7AC0-A34B-A39D-43395F4FDD2B}"/>
              </a:ext>
            </a:extLst>
          </p:cNvPr>
          <p:cNvSpPr>
            <a:spLocks noGrp="1"/>
          </p:cNvSpPr>
          <p:nvPr>
            <p:ph sz="half" idx="1"/>
          </p:nvPr>
        </p:nvSpPr>
        <p:spPr>
          <a:xfrm>
            <a:off x="838200" y="1825625"/>
            <a:ext cx="9683496" cy="4351338"/>
          </a:xfrm>
        </p:spPr>
        <p:txBody>
          <a:bodyPr numCol="3" spcCol="91440">
            <a:noAutofit/>
          </a:bodyPr>
          <a:lstStyle/>
          <a:p>
            <a:pPr marL="0" indent="0">
              <a:buNone/>
            </a:pPr>
            <a:r>
              <a:rPr lang="en-US" sz="1100" dirty="0"/>
              <a:t> </a:t>
            </a:r>
            <a:r>
              <a:rPr lang="en-US" sz="1100" dirty="0" err="1"/>
              <a:t>application_context</a:t>
            </a:r>
            <a:r>
              <a:rPr lang="en-US" sz="1100" dirty="0"/>
              <a:t>,</a:t>
            </a:r>
          </a:p>
          <a:p>
            <a:pPr marL="0" indent="0">
              <a:buNone/>
            </a:pPr>
            <a:r>
              <a:rPr lang="en-US" sz="1100" dirty="0"/>
              <a:t>   characterized_object,</a:t>
            </a:r>
          </a:p>
          <a:p>
            <a:pPr marL="0" indent="0">
              <a:buNone/>
            </a:pPr>
            <a:r>
              <a:rPr lang="en-US" sz="1100" dirty="0"/>
              <a:t>   </a:t>
            </a:r>
            <a:r>
              <a:rPr lang="en-US" sz="1100" dirty="0" err="1"/>
              <a:t>characterized_object_relationship</a:t>
            </a:r>
            <a:r>
              <a:rPr lang="en-US" sz="1100" dirty="0"/>
              <a:t>,</a:t>
            </a:r>
          </a:p>
          <a:p>
            <a:pPr marL="0" indent="0">
              <a:buNone/>
            </a:pPr>
            <a:r>
              <a:rPr lang="en-US" sz="1100" dirty="0"/>
              <a:t>   </a:t>
            </a:r>
            <a:r>
              <a:rPr lang="en-US" sz="1100" dirty="0" err="1"/>
              <a:t>context_dependent_shape_representation</a:t>
            </a:r>
            <a:r>
              <a:rPr lang="en-US" sz="1100" dirty="0"/>
              <a:t>,</a:t>
            </a:r>
          </a:p>
          <a:p>
            <a:pPr marL="0" indent="0">
              <a:buNone/>
            </a:pPr>
            <a:r>
              <a:rPr lang="en-US" sz="1100" dirty="0"/>
              <a:t>   </a:t>
            </a:r>
            <a:r>
              <a:rPr lang="en-US" sz="1100" dirty="0" err="1"/>
              <a:t>datum_feature</a:t>
            </a:r>
            <a:r>
              <a:rPr lang="en-US" sz="1100" dirty="0"/>
              <a:t>,</a:t>
            </a:r>
          </a:p>
          <a:p>
            <a:pPr marL="0" indent="0">
              <a:buNone/>
            </a:pPr>
            <a:r>
              <a:rPr lang="en-US" sz="1100" dirty="0"/>
              <a:t>   </a:t>
            </a:r>
            <a:r>
              <a:rPr lang="en-US" sz="1100" dirty="0" err="1"/>
              <a:t>datum_system</a:t>
            </a:r>
            <a:r>
              <a:rPr lang="en-US" sz="1100" dirty="0"/>
              <a:t>,</a:t>
            </a:r>
          </a:p>
          <a:p>
            <a:pPr marL="0" indent="0">
              <a:buNone/>
            </a:pPr>
            <a:r>
              <a:rPr lang="en-US" sz="1100" dirty="0"/>
              <a:t>   </a:t>
            </a:r>
            <a:r>
              <a:rPr lang="en-US" sz="1100" dirty="0" err="1"/>
              <a:t>derived_unit</a:t>
            </a:r>
            <a:r>
              <a:rPr lang="en-US" sz="1100" dirty="0"/>
              <a:t>,</a:t>
            </a:r>
          </a:p>
          <a:p>
            <a:pPr marL="0" indent="0">
              <a:buNone/>
            </a:pPr>
            <a:r>
              <a:rPr lang="en-US" sz="1100" dirty="0"/>
              <a:t>   </a:t>
            </a:r>
            <a:r>
              <a:rPr lang="en-US" sz="1100" dirty="0" err="1"/>
              <a:t>dimension_related_tolerance_zone_element</a:t>
            </a:r>
            <a:r>
              <a:rPr lang="en-US" sz="1100" dirty="0"/>
              <a:t>,</a:t>
            </a:r>
          </a:p>
          <a:p>
            <a:pPr marL="0" indent="0">
              <a:buNone/>
            </a:pPr>
            <a:r>
              <a:rPr lang="en-US" sz="1100" dirty="0"/>
              <a:t>   </a:t>
            </a:r>
            <a:r>
              <a:rPr lang="en-US" sz="1100" dirty="0" err="1"/>
              <a:t>dimensional_characteristic_representation</a:t>
            </a:r>
            <a:r>
              <a:rPr lang="en-US" sz="1100" dirty="0"/>
              <a:t>,</a:t>
            </a:r>
          </a:p>
          <a:p>
            <a:pPr marL="0" indent="0">
              <a:buNone/>
            </a:pPr>
            <a:r>
              <a:rPr lang="en-US" sz="1100" dirty="0"/>
              <a:t>   </a:t>
            </a:r>
            <a:r>
              <a:rPr lang="en-US" sz="1100" dirty="0" err="1"/>
              <a:t>dimensional_location</a:t>
            </a:r>
            <a:r>
              <a:rPr lang="en-US" sz="1100" dirty="0"/>
              <a:t>,</a:t>
            </a:r>
          </a:p>
          <a:p>
            <a:pPr marL="0" indent="0">
              <a:buNone/>
            </a:pPr>
            <a:r>
              <a:rPr lang="en-US" sz="1100" dirty="0"/>
              <a:t>   </a:t>
            </a:r>
            <a:r>
              <a:rPr lang="en-US" sz="1100" dirty="0" err="1"/>
              <a:t>dimensional_size</a:t>
            </a:r>
            <a:r>
              <a:rPr lang="en-US" sz="1100" dirty="0"/>
              <a:t>,</a:t>
            </a:r>
          </a:p>
          <a:p>
            <a:pPr marL="0" indent="0">
              <a:buNone/>
            </a:pPr>
            <a:r>
              <a:rPr lang="en-US" sz="1100" dirty="0"/>
              <a:t>   </a:t>
            </a:r>
            <a:r>
              <a:rPr lang="en-US" sz="1100" dirty="0" err="1"/>
              <a:t>founded_item</a:t>
            </a:r>
            <a:r>
              <a:rPr lang="en-US" sz="1100" dirty="0"/>
              <a:t>,</a:t>
            </a:r>
          </a:p>
          <a:p>
            <a:pPr marL="0" indent="0">
              <a:buNone/>
            </a:pPr>
            <a:r>
              <a:rPr lang="en-US" sz="1100" dirty="0"/>
              <a:t>   </a:t>
            </a:r>
            <a:r>
              <a:rPr lang="en-US" sz="1100" dirty="0" err="1"/>
              <a:t>general_property</a:t>
            </a:r>
            <a:r>
              <a:rPr lang="en-US" sz="1100" dirty="0"/>
              <a:t>,</a:t>
            </a:r>
          </a:p>
          <a:p>
            <a:pPr marL="0" indent="0">
              <a:buNone/>
            </a:pPr>
            <a:r>
              <a:rPr lang="en-US" sz="1100" dirty="0"/>
              <a:t>   </a:t>
            </a:r>
            <a:r>
              <a:rPr lang="en-US" sz="1100" dirty="0" err="1"/>
              <a:t>general_property_relationship</a:t>
            </a:r>
            <a:r>
              <a:rPr lang="en-US" sz="1100" dirty="0"/>
              <a:t>,</a:t>
            </a:r>
          </a:p>
          <a:p>
            <a:pPr marL="0" indent="0">
              <a:buNone/>
            </a:pPr>
            <a:r>
              <a:rPr lang="en-US" sz="1100" dirty="0"/>
              <a:t>   </a:t>
            </a:r>
            <a:r>
              <a:rPr lang="en-US" sz="1100" dirty="0" err="1"/>
              <a:t>geometric_tolerance</a:t>
            </a:r>
            <a:r>
              <a:rPr lang="en-US" sz="1100" dirty="0"/>
              <a:t>,</a:t>
            </a:r>
          </a:p>
          <a:p>
            <a:pPr marL="0" indent="0">
              <a:buNone/>
            </a:pPr>
            <a:r>
              <a:rPr lang="en-US" sz="1100" dirty="0"/>
              <a:t>   </a:t>
            </a:r>
            <a:r>
              <a:rPr lang="en-US" sz="1100" dirty="0" err="1"/>
              <a:t>geometric_tolerance_auxiliary_classification</a:t>
            </a:r>
            <a:r>
              <a:rPr lang="en-US" sz="1100" dirty="0"/>
              <a:t>,</a:t>
            </a:r>
          </a:p>
          <a:p>
            <a:pPr marL="0" indent="0">
              <a:buNone/>
            </a:pPr>
            <a:r>
              <a:rPr lang="en-US" sz="1100" dirty="0"/>
              <a:t>   </a:t>
            </a:r>
            <a:r>
              <a:rPr lang="en-US" sz="1100" dirty="0" err="1"/>
              <a:t>geometric_tolerance_relationship</a:t>
            </a:r>
            <a:r>
              <a:rPr lang="en-US" sz="1100" dirty="0"/>
              <a:t>,</a:t>
            </a:r>
          </a:p>
          <a:p>
            <a:pPr marL="0" indent="0">
              <a:buNone/>
            </a:pPr>
            <a:r>
              <a:rPr lang="en-US" sz="1100" dirty="0"/>
              <a:t>   </a:t>
            </a:r>
            <a:r>
              <a:rPr lang="en-US" sz="1100" dirty="0" err="1"/>
              <a:t>gps_filter</a:t>
            </a:r>
            <a:r>
              <a:rPr lang="en-US" sz="1100" dirty="0"/>
              <a:t>,</a:t>
            </a:r>
          </a:p>
          <a:p>
            <a:pPr marL="0" indent="0">
              <a:buNone/>
            </a:pPr>
            <a:r>
              <a:rPr lang="en-US" sz="1100" dirty="0"/>
              <a:t>   </a:t>
            </a:r>
            <a:r>
              <a:rPr lang="en-US" sz="1100" dirty="0" err="1"/>
              <a:t>gps_filtration_specification</a:t>
            </a:r>
            <a:r>
              <a:rPr lang="en-US" sz="1100" dirty="0"/>
              <a:t>,</a:t>
            </a:r>
          </a:p>
          <a:p>
            <a:pPr marL="0" indent="0">
              <a:buNone/>
            </a:pPr>
            <a:r>
              <a:rPr lang="en-US" sz="1100" dirty="0"/>
              <a:t>   invisibility,</a:t>
            </a:r>
          </a:p>
          <a:p>
            <a:pPr marL="0" indent="0">
              <a:buNone/>
            </a:pPr>
            <a:r>
              <a:rPr lang="en-US" sz="1100" dirty="0"/>
              <a:t>   item_identified_representation_usage,</a:t>
            </a:r>
          </a:p>
          <a:p>
            <a:pPr marL="0" indent="0">
              <a:buNone/>
            </a:pPr>
            <a:r>
              <a:rPr lang="en-US" sz="1100" dirty="0"/>
              <a:t>   limits_and_fits,</a:t>
            </a:r>
          </a:p>
          <a:p>
            <a:pPr marL="0" indent="0">
              <a:buNone/>
            </a:pPr>
            <a:r>
              <a:rPr lang="en-US" sz="1100" dirty="0"/>
              <a:t>   </a:t>
            </a:r>
            <a:r>
              <a:rPr lang="en-US" sz="1100" dirty="0" err="1"/>
              <a:t>maths_value_with_unit</a:t>
            </a:r>
            <a:r>
              <a:rPr lang="en-US" sz="1100" dirty="0"/>
              <a:t>,</a:t>
            </a:r>
          </a:p>
          <a:p>
            <a:pPr marL="0" indent="0">
              <a:buNone/>
            </a:pPr>
            <a:r>
              <a:rPr lang="en-US" sz="1100" dirty="0"/>
              <a:t>   </a:t>
            </a:r>
            <a:r>
              <a:rPr lang="en-US" sz="1100" dirty="0" err="1"/>
              <a:t>measure_qualification</a:t>
            </a:r>
            <a:r>
              <a:rPr lang="en-US" sz="1100" dirty="0"/>
              <a:t>,</a:t>
            </a:r>
          </a:p>
          <a:p>
            <a:pPr marL="0" indent="0">
              <a:buNone/>
            </a:pPr>
            <a:r>
              <a:rPr lang="en-US" sz="1100" dirty="0"/>
              <a:t>   </a:t>
            </a:r>
            <a:r>
              <a:rPr lang="en-US" sz="1100" dirty="0" err="1"/>
              <a:t>measure_with_unit</a:t>
            </a:r>
            <a:r>
              <a:rPr lang="en-US" sz="1100" dirty="0"/>
              <a:t>,</a:t>
            </a:r>
          </a:p>
          <a:p>
            <a:pPr marL="0" indent="0">
              <a:buNone/>
            </a:pPr>
            <a:r>
              <a:rPr lang="en-US" sz="1100" dirty="0"/>
              <a:t>   </a:t>
            </a:r>
            <a:r>
              <a:rPr lang="en-US" sz="1100" dirty="0" err="1"/>
              <a:t>named_unit</a:t>
            </a:r>
            <a:r>
              <a:rPr lang="en-US" sz="1100" dirty="0"/>
              <a:t>,</a:t>
            </a:r>
          </a:p>
          <a:p>
            <a:pPr marL="0" indent="0">
              <a:buNone/>
            </a:pPr>
            <a:r>
              <a:rPr lang="en-US" sz="1100" dirty="0"/>
              <a:t>   </a:t>
            </a:r>
            <a:r>
              <a:rPr lang="en-US" sz="1100" dirty="0" err="1"/>
              <a:t>placed_datum_target_feature</a:t>
            </a:r>
            <a:r>
              <a:rPr lang="en-US" sz="1100" dirty="0"/>
              <a:t>,</a:t>
            </a:r>
          </a:p>
          <a:p>
            <a:pPr marL="0" indent="0">
              <a:buNone/>
            </a:pPr>
            <a:r>
              <a:rPr lang="en-US" sz="1100" dirty="0"/>
              <a:t>   </a:t>
            </a:r>
            <a:r>
              <a:rPr lang="en-US" sz="1100" dirty="0" err="1"/>
              <a:t>plus_minus_tolerance</a:t>
            </a:r>
            <a:r>
              <a:rPr lang="en-US" sz="1100" dirty="0"/>
              <a:t>,</a:t>
            </a:r>
          </a:p>
          <a:p>
            <a:pPr marL="0" indent="0">
              <a:buNone/>
            </a:pPr>
            <a:r>
              <a:rPr lang="en-US" sz="1100" dirty="0"/>
              <a:t>   product,</a:t>
            </a:r>
          </a:p>
          <a:p>
            <a:pPr marL="0" indent="0">
              <a:buNone/>
            </a:pPr>
            <a:r>
              <a:rPr lang="en-US" sz="1100" dirty="0"/>
              <a:t>   product_definition,</a:t>
            </a:r>
          </a:p>
          <a:p>
            <a:pPr marL="0" indent="0">
              <a:buNone/>
            </a:pPr>
            <a:r>
              <a:rPr lang="en-US" sz="1100" dirty="0"/>
              <a:t>   </a:t>
            </a:r>
            <a:r>
              <a:rPr lang="en-US" sz="1100" dirty="0" err="1"/>
              <a:t>product_definition_formation</a:t>
            </a:r>
            <a:r>
              <a:rPr lang="en-US" sz="1100" dirty="0"/>
              <a:t>,</a:t>
            </a:r>
          </a:p>
          <a:p>
            <a:pPr marL="0" indent="0">
              <a:buNone/>
            </a:pPr>
            <a:r>
              <a:rPr lang="en-US" sz="1100" dirty="0"/>
              <a:t>   </a:t>
            </a:r>
            <a:r>
              <a:rPr lang="en-US" sz="1100" dirty="0" err="1"/>
              <a:t>product_definition_formation_relationship</a:t>
            </a:r>
            <a:r>
              <a:rPr lang="en-US" sz="1100" dirty="0"/>
              <a:t>,</a:t>
            </a:r>
          </a:p>
          <a:p>
            <a:pPr marL="0" indent="0">
              <a:buNone/>
            </a:pPr>
            <a:r>
              <a:rPr lang="en-US" sz="1100" dirty="0"/>
              <a:t>   </a:t>
            </a:r>
            <a:r>
              <a:rPr lang="en-US" sz="1100" dirty="0" err="1"/>
              <a:t>product_definition_relationship</a:t>
            </a:r>
            <a:r>
              <a:rPr lang="en-US" sz="1100" dirty="0"/>
              <a:t>,</a:t>
            </a:r>
          </a:p>
          <a:p>
            <a:pPr marL="0" indent="0">
              <a:buNone/>
            </a:pPr>
            <a:r>
              <a:rPr lang="en-US" sz="1100" dirty="0"/>
              <a:t>   property_definition,</a:t>
            </a:r>
          </a:p>
          <a:p>
            <a:pPr marL="0" indent="0">
              <a:buNone/>
            </a:pPr>
            <a:r>
              <a:rPr lang="en-US" sz="1100" dirty="0"/>
              <a:t>   </a:t>
            </a:r>
            <a:r>
              <a:rPr lang="en-US" sz="1100" dirty="0" err="1"/>
              <a:t>property_definition_representation</a:t>
            </a:r>
            <a:r>
              <a:rPr lang="en-US" sz="1100" dirty="0"/>
              <a:t>,</a:t>
            </a:r>
          </a:p>
          <a:p>
            <a:pPr marL="0" indent="0">
              <a:buNone/>
            </a:pPr>
            <a:r>
              <a:rPr lang="en-US" sz="1100" dirty="0"/>
              <a:t>   representation,</a:t>
            </a:r>
          </a:p>
          <a:p>
            <a:pPr marL="0" indent="0">
              <a:buNone/>
            </a:pPr>
            <a:r>
              <a:rPr lang="en-US" sz="1100" dirty="0"/>
              <a:t>   representation_context,</a:t>
            </a:r>
          </a:p>
          <a:p>
            <a:pPr marL="0" indent="0">
              <a:buNone/>
            </a:pPr>
            <a:r>
              <a:rPr lang="en-US" sz="1100" dirty="0"/>
              <a:t>   representation_item,</a:t>
            </a:r>
          </a:p>
          <a:p>
            <a:pPr marL="0" indent="0">
              <a:buNone/>
            </a:pPr>
            <a:r>
              <a:rPr lang="en-US" sz="1100" dirty="0"/>
              <a:t>   representation_relationship,</a:t>
            </a:r>
          </a:p>
          <a:p>
            <a:pPr marL="0" indent="0">
              <a:buNone/>
            </a:pPr>
            <a:r>
              <a:rPr lang="en-US" sz="1100" dirty="0"/>
              <a:t>   </a:t>
            </a:r>
            <a:r>
              <a:rPr lang="en-US" sz="1100" dirty="0" err="1"/>
              <a:t>runout_zone_orientation</a:t>
            </a:r>
            <a:r>
              <a:rPr lang="en-US" sz="1100" dirty="0"/>
              <a:t>,</a:t>
            </a:r>
          </a:p>
          <a:p>
            <a:pPr marL="0" indent="0">
              <a:buNone/>
            </a:pPr>
            <a:r>
              <a:rPr lang="en-US" sz="1100" dirty="0"/>
              <a:t>   shape_aspect,</a:t>
            </a:r>
          </a:p>
          <a:p>
            <a:pPr marL="0" indent="0">
              <a:buNone/>
            </a:pPr>
            <a:r>
              <a:rPr lang="en-US" sz="1100" dirty="0"/>
              <a:t>   </a:t>
            </a:r>
            <a:r>
              <a:rPr lang="en-US" sz="1100" dirty="0" err="1"/>
              <a:t>shape_aspect_relationship</a:t>
            </a:r>
            <a:r>
              <a:rPr lang="en-US" sz="1100" dirty="0"/>
              <a:t>,</a:t>
            </a:r>
          </a:p>
          <a:p>
            <a:pPr marL="0" indent="0">
              <a:buNone/>
            </a:pPr>
            <a:r>
              <a:rPr lang="en-US" sz="1100" dirty="0"/>
              <a:t>   tolerance_value,</a:t>
            </a:r>
          </a:p>
          <a:p>
            <a:pPr marL="0" indent="0">
              <a:buNone/>
            </a:pPr>
            <a:r>
              <a:rPr lang="en-US" sz="1100" dirty="0"/>
              <a:t>   </a:t>
            </a:r>
            <a:r>
              <a:rPr lang="en-US" sz="1100" dirty="0" err="1"/>
              <a:t>tolerance_with_statistical_distribution</a:t>
            </a:r>
            <a:r>
              <a:rPr lang="en-US" sz="1100" dirty="0"/>
              <a:t>,</a:t>
            </a:r>
          </a:p>
          <a:p>
            <a:pPr marL="0" indent="0">
              <a:buNone/>
            </a:pPr>
            <a:r>
              <a:rPr lang="en-US" sz="1100" dirty="0"/>
              <a:t>   </a:t>
            </a:r>
            <a:r>
              <a:rPr lang="en-US" sz="1100" dirty="0" err="1"/>
              <a:t>tolerance_zone_definition</a:t>
            </a:r>
            <a:r>
              <a:rPr lang="en-US" sz="1100" dirty="0"/>
              <a:t>,</a:t>
            </a:r>
          </a:p>
          <a:p>
            <a:pPr marL="0" indent="0">
              <a:buNone/>
            </a:pPr>
            <a:r>
              <a:rPr lang="en-US" sz="1100" dirty="0"/>
              <a:t>   </a:t>
            </a:r>
            <a:r>
              <a:rPr lang="en-US" sz="1100" dirty="0" err="1"/>
              <a:t>tolerance_zone_form</a:t>
            </a:r>
            <a:r>
              <a:rPr lang="en-US" sz="1100" dirty="0"/>
              <a:t>,</a:t>
            </a:r>
          </a:p>
          <a:p>
            <a:pPr marL="0" indent="0">
              <a:buNone/>
            </a:pPr>
            <a:r>
              <a:rPr lang="en-US" sz="1100" dirty="0"/>
              <a:t>   </a:t>
            </a:r>
            <a:r>
              <a:rPr lang="en-US" sz="1100" dirty="0" err="1"/>
              <a:t>topological_representation_item</a:t>
            </a:r>
            <a:r>
              <a:rPr lang="en-US" sz="1100" dirty="0"/>
              <a:t>   </a:t>
            </a:r>
          </a:p>
        </p:txBody>
      </p:sp>
      <p:sp>
        <p:nvSpPr>
          <p:cNvPr id="4" name="Date Placeholder 3">
            <a:extLst>
              <a:ext uri="{FF2B5EF4-FFF2-40B4-BE49-F238E27FC236}">
                <a16:creationId xmlns:a16="http://schemas.microsoft.com/office/drawing/2014/main" id="{5A05F936-BC5D-5749-922F-A4B707F60FE2}"/>
              </a:ext>
            </a:extLst>
          </p:cNvPr>
          <p:cNvSpPr>
            <a:spLocks noGrp="1"/>
          </p:cNvSpPr>
          <p:nvPr>
            <p:ph type="dt" sz="half" idx="10"/>
          </p:nvPr>
        </p:nvSpPr>
        <p:spPr/>
        <p:txBody>
          <a:bodyPr/>
          <a:lstStyle/>
          <a:p>
            <a:r>
              <a:rPr lang="en-GB"/>
              <a:t>2021-03-16</a:t>
            </a:r>
            <a:endParaRPr lang="en-GB" dirty="0"/>
          </a:p>
        </p:txBody>
      </p:sp>
      <p:sp>
        <p:nvSpPr>
          <p:cNvPr id="5" name="Footer Placeholder 4">
            <a:extLst>
              <a:ext uri="{FF2B5EF4-FFF2-40B4-BE49-F238E27FC236}">
                <a16:creationId xmlns:a16="http://schemas.microsoft.com/office/drawing/2014/main" id="{6527957A-BFCB-D448-957E-ED556B13DBCB}"/>
              </a:ext>
            </a:extLst>
          </p:cNvPr>
          <p:cNvSpPr>
            <a:spLocks noGrp="1"/>
          </p:cNvSpPr>
          <p:nvPr>
            <p:ph type="ftr" sz="quarter" idx="11"/>
          </p:nvPr>
        </p:nvSpPr>
        <p:spPr/>
        <p:txBody>
          <a:bodyPr/>
          <a:lstStyle/>
          <a:p>
            <a:r>
              <a:rPr lang="pt-BR"/>
              <a:t>ISO TC 184/SC 4/WG 12 &amp; CAX-IF</a:t>
            </a:r>
            <a:endParaRPr lang="en-GB" dirty="0"/>
          </a:p>
        </p:txBody>
      </p:sp>
      <p:sp>
        <p:nvSpPr>
          <p:cNvPr id="6" name="Slide Number Placeholder 5">
            <a:extLst>
              <a:ext uri="{FF2B5EF4-FFF2-40B4-BE49-F238E27FC236}">
                <a16:creationId xmlns:a16="http://schemas.microsoft.com/office/drawing/2014/main" id="{EDB3CF5E-C739-EE43-BA50-7AFAD254BD89}"/>
              </a:ext>
            </a:extLst>
          </p:cNvPr>
          <p:cNvSpPr>
            <a:spLocks noGrp="1"/>
          </p:cNvSpPr>
          <p:nvPr>
            <p:ph type="sldNum" sz="quarter" idx="12"/>
          </p:nvPr>
        </p:nvSpPr>
        <p:spPr/>
        <p:txBody>
          <a:bodyPr/>
          <a:lstStyle/>
          <a:p>
            <a:fld id="{6505F03D-6AEB-49FC-9AEB-5D153F8AC76A}" type="slidenum">
              <a:rPr lang="en-GB" smtClean="0"/>
              <a:t>12</a:t>
            </a:fld>
            <a:endParaRPr lang="en-GB"/>
          </a:p>
        </p:txBody>
      </p:sp>
    </p:spTree>
    <p:extLst>
      <p:ext uri="{BB962C8B-B14F-4D97-AF65-F5344CB8AC3E}">
        <p14:creationId xmlns:p14="http://schemas.microsoft.com/office/powerpoint/2010/main" val="208386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6171-61FF-744B-A03D-00B3E26A9FA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B334FB5-D091-1A4E-A33C-3D09F4383F8B}"/>
              </a:ext>
            </a:extLst>
          </p:cNvPr>
          <p:cNvSpPr>
            <a:spLocks noGrp="1"/>
          </p:cNvSpPr>
          <p:nvPr>
            <p:ph idx="1"/>
          </p:nvPr>
        </p:nvSpPr>
        <p:spPr>
          <a:xfrm>
            <a:off x="838200" y="1374521"/>
            <a:ext cx="10515600" cy="3880231"/>
          </a:xfrm>
        </p:spPr>
        <p:txBody>
          <a:bodyPr>
            <a:normAutofit/>
          </a:bodyPr>
          <a:lstStyle/>
          <a:p>
            <a:r>
              <a:rPr lang="en-US" sz="2400" dirty="0"/>
              <a:t>Introduction</a:t>
            </a:r>
          </a:p>
          <a:p>
            <a:r>
              <a:rPr lang="en-US" sz="2400" dirty="0"/>
              <a:t>Requirements</a:t>
            </a:r>
          </a:p>
          <a:p>
            <a:pPr lvl="1"/>
            <a:r>
              <a:rPr lang="en-US" dirty="0"/>
              <a:t>CAX-IF Requirements</a:t>
            </a:r>
          </a:p>
          <a:p>
            <a:pPr lvl="1"/>
            <a:r>
              <a:rPr lang="en-US" dirty="0"/>
              <a:t>End-user Requirements</a:t>
            </a:r>
          </a:p>
          <a:p>
            <a:pPr lvl="1"/>
            <a:r>
              <a:rPr lang="en-US" dirty="0"/>
              <a:t>Derived Requirements</a:t>
            </a:r>
          </a:p>
          <a:p>
            <a:r>
              <a:rPr lang="en-US" sz="2400" dirty="0"/>
              <a:t>New System</a:t>
            </a:r>
          </a:p>
          <a:p>
            <a:pPr lvl="1"/>
            <a:r>
              <a:rPr lang="en-US" sz="2000" dirty="0"/>
              <a:t>Information Model</a:t>
            </a:r>
          </a:p>
          <a:p>
            <a:r>
              <a:rPr lang="en-US" sz="2400" dirty="0"/>
              <a:t>Discussion</a:t>
            </a:r>
          </a:p>
          <a:p>
            <a:r>
              <a:rPr lang="en-US" sz="2400" dirty="0"/>
              <a:t>Reference information</a:t>
            </a:r>
          </a:p>
        </p:txBody>
      </p:sp>
      <p:sp>
        <p:nvSpPr>
          <p:cNvPr id="6" name="Slide Number Placeholder 5">
            <a:extLst>
              <a:ext uri="{FF2B5EF4-FFF2-40B4-BE49-F238E27FC236}">
                <a16:creationId xmlns:a16="http://schemas.microsoft.com/office/drawing/2014/main" id="{35198D57-2DD1-1B43-99B9-9A4010634FA6}"/>
              </a:ext>
            </a:extLst>
          </p:cNvPr>
          <p:cNvSpPr>
            <a:spLocks noGrp="1"/>
          </p:cNvSpPr>
          <p:nvPr>
            <p:ph type="sldNum" sz="quarter" idx="12"/>
          </p:nvPr>
        </p:nvSpPr>
        <p:spPr/>
        <p:txBody>
          <a:bodyPr/>
          <a:lstStyle/>
          <a:p>
            <a:fld id="{6505F03D-6AEB-49FC-9AEB-5D153F8AC76A}" type="slidenum">
              <a:rPr lang="en-GB" smtClean="0"/>
              <a:t>2</a:t>
            </a:fld>
            <a:endParaRPr lang="en-GB"/>
          </a:p>
        </p:txBody>
      </p:sp>
      <p:sp>
        <p:nvSpPr>
          <p:cNvPr id="8" name="Date Placeholder 3">
            <a:extLst>
              <a:ext uri="{FF2B5EF4-FFF2-40B4-BE49-F238E27FC236}">
                <a16:creationId xmlns:a16="http://schemas.microsoft.com/office/drawing/2014/main" id="{2427F731-7486-C64D-B76F-000B3B8384EB}"/>
              </a:ext>
            </a:extLst>
          </p:cNvPr>
          <p:cNvSpPr>
            <a:spLocks noGrp="1"/>
          </p:cNvSpPr>
          <p:nvPr>
            <p:ph type="dt" sz="half" idx="10"/>
          </p:nvPr>
        </p:nvSpPr>
        <p:spPr>
          <a:xfrm>
            <a:off x="838200" y="6356350"/>
            <a:ext cx="2743200" cy="365125"/>
          </a:xfrm>
        </p:spPr>
        <p:txBody>
          <a:bodyPr/>
          <a:lstStyle/>
          <a:p>
            <a:r>
              <a:rPr lang="en-GB" dirty="0"/>
              <a:t>2021-05-06</a:t>
            </a:r>
          </a:p>
        </p:txBody>
      </p:sp>
      <p:sp>
        <p:nvSpPr>
          <p:cNvPr id="9" name="Footer Placeholder 4">
            <a:extLst>
              <a:ext uri="{FF2B5EF4-FFF2-40B4-BE49-F238E27FC236}">
                <a16:creationId xmlns:a16="http://schemas.microsoft.com/office/drawing/2014/main" id="{13A424AE-DA7A-2D40-A7CA-1598A61C39CB}"/>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152855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58F0-601A-6B43-A762-55B93EAB31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D0CA1C-3ECD-7F49-9F74-D993C2E171CD}"/>
              </a:ext>
            </a:extLst>
          </p:cNvPr>
          <p:cNvSpPr>
            <a:spLocks noGrp="1"/>
          </p:cNvSpPr>
          <p:nvPr>
            <p:ph idx="1"/>
          </p:nvPr>
        </p:nvSpPr>
        <p:spPr/>
        <p:txBody>
          <a:bodyPr/>
          <a:lstStyle/>
          <a:p>
            <a:pPr marL="0" indent="0">
              <a:buNone/>
            </a:pPr>
            <a:r>
              <a:rPr lang="en-US" dirty="0"/>
              <a:t>The UUID project is an extension to the permanent id project for </a:t>
            </a:r>
            <a:r>
              <a:rPr lang="en-US" dirty="0" err="1"/>
              <a:t>topological_representation_item</a:t>
            </a:r>
            <a:r>
              <a:rPr lang="en-US" dirty="0"/>
              <a:t> that was implemented in AP 242 ed2.</a:t>
            </a:r>
          </a:p>
          <a:p>
            <a:pPr marL="0" indent="0">
              <a:buNone/>
            </a:pPr>
            <a:endParaRPr lang="en-US" dirty="0"/>
          </a:p>
          <a:p>
            <a:pPr marL="0" indent="0">
              <a:buNone/>
            </a:pPr>
            <a:r>
              <a:rPr lang="en-US" dirty="0"/>
              <a:t>Additional requirements were captured, an information model was created and is under test and analysis to determine if it meets the requirements.</a:t>
            </a:r>
          </a:p>
        </p:txBody>
      </p:sp>
      <p:sp>
        <p:nvSpPr>
          <p:cNvPr id="6" name="Slide Number Placeholder 5">
            <a:extLst>
              <a:ext uri="{FF2B5EF4-FFF2-40B4-BE49-F238E27FC236}">
                <a16:creationId xmlns:a16="http://schemas.microsoft.com/office/drawing/2014/main" id="{62680B96-8210-2F40-A2EB-691E35BFC4AE}"/>
              </a:ext>
            </a:extLst>
          </p:cNvPr>
          <p:cNvSpPr>
            <a:spLocks noGrp="1"/>
          </p:cNvSpPr>
          <p:nvPr>
            <p:ph type="sldNum" sz="quarter" idx="12"/>
          </p:nvPr>
        </p:nvSpPr>
        <p:spPr/>
        <p:txBody>
          <a:bodyPr/>
          <a:lstStyle/>
          <a:p>
            <a:fld id="{6505F03D-6AEB-49FC-9AEB-5D153F8AC76A}" type="slidenum">
              <a:rPr lang="en-GB" smtClean="0"/>
              <a:t>3</a:t>
            </a:fld>
            <a:endParaRPr lang="en-GB"/>
          </a:p>
        </p:txBody>
      </p:sp>
      <p:sp>
        <p:nvSpPr>
          <p:cNvPr id="7" name="TextBox 6">
            <a:extLst>
              <a:ext uri="{FF2B5EF4-FFF2-40B4-BE49-F238E27FC236}">
                <a16:creationId xmlns:a16="http://schemas.microsoft.com/office/drawing/2014/main" id="{2FEE3C64-5D80-424B-AAB6-09F0F7174E3C}"/>
              </a:ext>
            </a:extLst>
          </p:cNvPr>
          <p:cNvSpPr txBox="1"/>
          <p:nvPr/>
        </p:nvSpPr>
        <p:spPr>
          <a:xfrm>
            <a:off x="883920" y="5456174"/>
            <a:ext cx="10024872" cy="600164"/>
          </a:xfrm>
          <a:prstGeom prst="rect">
            <a:avLst/>
          </a:prstGeom>
          <a:noFill/>
        </p:spPr>
        <p:txBody>
          <a:bodyPr wrap="square" rtlCol="0">
            <a:spAutoFit/>
          </a:bodyPr>
          <a:lstStyle/>
          <a:p>
            <a:r>
              <a:rPr lang="en-US" sz="1100" dirty="0"/>
              <a:t>Disclaimer:</a:t>
            </a:r>
          </a:p>
          <a:p>
            <a:r>
              <a:rPr lang="en-US" sz="1100" dirty="0"/>
              <a:t>Portions of this report were prepared by Thomas Thurman. Mr. Thurman was funded under Award Nos. 70NANB19H011 and 70NANB20H215 from the National Institute of Standards and Technology (NIST), U.S. Department of Commerce.</a:t>
            </a:r>
          </a:p>
        </p:txBody>
      </p:sp>
      <p:sp>
        <p:nvSpPr>
          <p:cNvPr id="8" name="Date Placeholder 3">
            <a:extLst>
              <a:ext uri="{FF2B5EF4-FFF2-40B4-BE49-F238E27FC236}">
                <a16:creationId xmlns:a16="http://schemas.microsoft.com/office/drawing/2014/main" id="{0B3E6D2B-371A-3A44-9F7D-16DD4ABC3734}"/>
              </a:ext>
            </a:extLst>
          </p:cNvPr>
          <p:cNvSpPr>
            <a:spLocks noGrp="1"/>
          </p:cNvSpPr>
          <p:nvPr>
            <p:ph type="dt" sz="half" idx="10"/>
          </p:nvPr>
        </p:nvSpPr>
        <p:spPr>
          <a:xfrm>
            <a:off x="838200" y="6356350"/>
            <a:ext cx="2743200" cy="365125"/>
          </a:xfrm>
        </p:spPr>
        <p:txBody>
          <a:bodyPr/>
          <a:lstStyle/>
          <a:p>
            <a:r>
              <a:rPr lang="en-GB" dirty="0"/>
              <a:t>2021-05-06</a:t>
            </a:r>
          </a:p>
        </p:txBody>
      </p:sp>
      <p:sp>
        <p:nvSpPr>
          <p:cNvPr id="9" name="Footer Placeholder 4">
            <a:extLst>
              <a:ext uri="{FF2B5EF4-FFF2-40B4-BE49-F238E27FC236}">
                <a16:creationId xmlns:a16="http://schemas.microsoft.com/office/drawing/2014/main" id="{14AFAE7D-7CAB-0040-92A9-C0CCCB98051B}"/>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390276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7A02-464B-B543-B9EA-92267B11FC87}"/>
              </a:ext>
            </a:extLst>
          </p:cNvPr>
          <p:cNvSpPr>
            <a:spLocks noGrp="1"/>
          </p:cNvSpPr>
          <p:nvPr>
            <p:ph type="title"/>
          </p:nvPr>
        </p:nvSpPr>
        <p:spPr/>
        <p:txBody>
          <a:bodyPr/>
          <a:lstStyle/>
          <a:p>
            <a:r>
              <a:rPr lang="en-US" dirty="0"/>
              <a:t>CAX-IF Requirements</a:t>
            </a:r>
          </a:p>
        </p:txBody>
      </p:sp>
      <p:sp>
        <p:nvSpPr>
          <p:cNvPr id="3" name="Content Placeholder 2">
            <a:extLst>
              <a:ext uri="{FF2B5EF4-FFF2-40B4-BE49-F238E27FC236}">
                <a16:creationId xmlns:a16="http://schemas.microsoft.com/office/drawing/2014/main" id="{7CF324BB-2868-FE40-AC65-DE1447A7FE4F}"/>
              </a:ext>
            </a:extLst>
          </p:cNvPr>
          <p:cNvSpPr>
            <a:spLocks noGrp="1"/>
          </p:cNvSpPr>
          <p:nvPr>
            <p:ph idx="1"/>
          </p:nvPr>
        </p:nvSpPr>
        <p:spPr>
          <a:xfrm>
            <a:off x="838200" y="1398243"/>
            <a:ext cx="10515600" cy="4351338"/>
          </a:xfrm>
        </p:spPr>
        <p:txBody>
          <a:bodyPr>
            <a:normAutofit/>
          </a:bodyPr>
          <a:lstStyle/>
          <a:p>
            <a:pPr lvl="1"/>
            <a:r>
              <a:rPr lang="en-US" dirty="0"/>
              <a:t>Need  an external reference to a CAD object</a:t>
            </a:r>
          </a:p>
          <a:p>
            <a:pPr lvl="1"/>
            <a:r>
              <a:rPr lang="en-US" dirty="0"/>
              <a:t>CAD object id persistence upon transfer/iteration</a:t>
            </a:r>
          </a:p>
          <a:p>
            <a:pPr lvl="2"/>
            <a:r>
              <a:rPr lang="en-US" dirty="0"/>
              <a:t>Post-processor shall re-populate original CAD objects the system did not modify</a:t>
            </a:r>
          </a:p>
          <a:p>
            <a:pPr lvl="2"/>
            <a:r>
              <a:rPr lang="en-US" dirty="0"/>
              <a:t>Pre-processor shall generate a new STEP file populated with the same externally visible identifiers for unchanged CAD objects.</a:t>
            </a:r>
          </a:p>
          <a:p>
            <a:pPr lvl="1"/>
            <a:r>
              <a:rPr lang="en-US" dirty="0"/>
              <a:t>CAD object ownership</a:t>
            </a:r>
          </a:p>
          <a:p>
            <a:pPr lvl="2"/>
            <a:r>
              <a:rPr lang="en-US" dirty="0"/>
              <a:t>If you don’t own the CAD object, don’t modify it in your CAD system</a:t>
            </a:r>
          </a:p>
          <a:p>
            <a:pPr lvl="1"/>
            <a:r>
              <a:rPr lang="en-US" dirty="0"/>
              <a:t>CAD objects can result from an operation on an existing CAD object from another system.</a:t>
            </a:r>
          </a:p>
          <a:p>
            <a:pPr lvl="1"/>
            <a:r>
              <a:rPr lang="en-US" dirty="0"/>
              <a:t>CAD objects can be different representation of same data (e.g., cylinder)</a:t>
            </a:r>
          </a:p>
          <a:p>
            <a:pPr lvl="1"/>
            <a:r>
              <a:rPr lang="en-US" dirty="0"/>
              <a:t>Include STEP data supported by currently implemented recommended practices </a:t>
            </a:r>
          </a:p>
        </p:txBody>
      </p:sp>
      <p:sp>
        <p:nvSpPr>
          <p:cNvPr id="6" name="Slide Number Placeholder 5">
            <a:extLst>
              <a:ext uri="{FF2B5EF4-FFF2-40B4-BE49-F238E27FC236}">
                <a16:creationId xmlns:a16="http://schemas.microsoft.com/office/drawing/2014/main" id="{DDCDE3EA-D939-0340-B691-9AC383DDA915}"/>
              </a:ext>
            </a:extLst>
          </p:cNvPr>
          <p:cNvSpPr>
            <a:spLocks noGrp="1"/>
          </p:cNvSpPr>
          <p:nvPr>
            <p:ph type="sldNum" sz="quarter" idx="12"/>
          </p:nvPr>
        </p:nvSpPr>
        <p:spPr/>
        <p:txBody>
          <a:bodyPr/>
          <a:lstStyle/>
          <a:p>
            <a:fld id="{6505F03D-6AEB-49FC-9AEB-5D153F8AC76A}" type="slidenum">
              <a:rPr lang="en-GB" smtClean="0"/>
              <a:t>4</a:t>
            </a:fld>
            <a:endParaRPr lang="en-GB"/>
          </a:p>
        </p:txBody>
      </p:sp>
      <p:sp>
        <p:nvSpPr>
          <p:cNvPr id="8" name="Date Placeholder 3">
            <a:extLst>
              <a:ext uri="{FF2B5EF4-FFF2-40B4-BE49-F238E27FC236}">
                <a16:creationId xmlns:a16="http://schemas.microsoft.com/office/drawing/2014/main" id="{99B10F31-F143-4443-84CC-B5DCF4D2E386}"/>
              </a:ext>
            </a:extLst>
          </p:cNvPr>
          <p:cNvSpPr>
            <a:spLocks noGrp="1"/>
          </p:cNvSpPr>
          <p:nvPr>
            <p:ph type="dt" sz="half" idx="10"/>
          </p:nvPr>
        </p:nvSpPr>
        <p:spPr>
          <a:xfrm>
            <a:off x="838200" y="6356350"/>
            <a:ext cx="2743200" cy="365125"/>
          </a:xfrm>
        </p:spPr>
        <p:txBody>
          <a:bodyPr/>
          <a:lstStyle/>
          <a:p>
            <a:r>
              <a:rPr lang="en-GB" dirty="0"/>
              <a:t>2021-05-06</a:t>
            </a:r>
          </a:p>
        </p:txBody>
      </p:sp>
      <p:sp>
        <p:nvSpPr>
          <p:cNvPr id="9" name="Footer Placeholder 4">
            <a:extLst>
              <a:ext uri="{FF2B5EF4-FFF2-40B4-BE49-F238E27FC236}">
                <a16:creationId xmlns:a16="http://schemas.microsoft.com/office/drawing/2014/main" id="{8926269B-BDC7-3548-A587-77179A918A3B}"/>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40015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BC0C-9010-3840-88D2-4443DB551814}"/>
              </a:ext>
            </a:extLst>
          </p:cNvPr>
          <p:cNvSpPr>
            <a:spLocks noGrp="1"/>
          </p:cNvSpPr>
          <p:nvPr>
            <p:ph type="title"/>
          </p:nvPr>
        </p:nvSpPr>
        <p:spPr/>
        <p:txBody>
          <a:bodyPr/>
          <a:lstStyle/>
          <a:p>
            <a:r>
              <a:rPr lang="en-US" dirty="0"/>
              <a:t>End-user Requirements</a:t>
            </a:r>
          </a:p>
        </p:txBody>
      </p:sp>
      <p:sp>
        <p:nvSpPr>
          <p:cNvPr id="3" name="Content Placeholder 2">
            <a:extLst>
              <a:ext uri="{FF2B5EF4-FFF2-40B4-BE49-F238E27FC236}">
                <a16:creationId xmlns:a16="http://schemas.microsoft.com/office/drawing/2014/main" id="{251E3C58-3955-B94C-AB59-F51F33F28091}"/>
              </a:ext>
            </a:extLst>
          </p:cNvPr>
          <p:cNvSpPr>
            <a:spLocks noGrp="1"/>
          </p:cNvSpPr>
          <p:nvPr>
            <p:ph idx="1"/>
          </p:nvPr>
        </p:nvSpPr>
        <p:spPr/>
        <p:txBody>
          <a:bodyPr>
            <a:normAutofit fontScale="92500" lnSpcReduction="20000"/>
          </a:bodyPr>
          <a:lstStyle/>
          <a:p>
            <a:r>
              <a:rPr lang="en-US" dirty="0"/>
              <a:t>Source: Jan Nils, John Van Horn, Larry </a:t>
            </a:r>
            <a:r>
              <a:rPr lang="en-US" dirty="0" err="1"/>
              <a:t>Magiano</a:t>
            </a:r>
            <a:r>
              <a:rPr lang="en-US" dirty="0"/>
              <a:t> (emails)</a:t>
            </a:r>
          </a:p>
          <a:p>
            <a:r>
              <a:rPr lang="en-US" dirty="0"/>
              <a:t>Provenance: Who do I blame?</a:t>
            </a:r>
          </a:p>
          <a:p>
            <a:r>
              <a:rPr lang="en-US" dirty="0"/>
              <a:t>Traceability to new products, versions, downstream processes:</a:t>
            </a:r>
          </a:p>
          <a:p>
            <a:pPr lvl="1"/>
            <a:r>
              <a:rPr lang="en-US" dirty="0"/>
              <a:t>Are these objects the same data objects in spite of different concrete syntax?</a:t>
            </a:r>
          </a:p>
          <a:p>
            <a:pPr lvl="1"/>
            <a:r>
              <a:rPr lang="en-US" dirty="0"/>
              <a:t>What is the predecessor to this data item?</a:t>
            </a:r>
          </a:p>
          <a:p>
            <a:pPr lvl="1"/>
            <a:r>
              <a:rPr lang="en-US" dirty="0"/>
              <a:t>I have measurement data. What does it apply to in the CAD model?</a:t>
            </a:r>
          </a:p>
          <a:p>
            <a:pPr marL="457200" lvl="1" indent="0">
              <a:buNone/>
            </a:pPr>
            <a:r>
              <a:rPr lang="en-US" dirty="0"/>
              <a:t>	</a:t>
            </a:r>
          </a:p>
          <a:p>
            <a:r>
              <a:rPr lang="en-US" dirty="0"/>
              <a:t>Scope</a:t>
            </a:r>
          </a:p>
          <a:p>
            <a:pPr lvl="1"/>
            <a:r>
              <a:rPr lang="en-US" dirty="0"/>
              <a:t>AP 242 pre-defined items (e.g., datum, product)</a:t>
            </a:r>
          </a:p>
          <a:p>
            <a:pPr lvl="1"/>
            <a:r>
              <a:rPr lang="en-US" dirty="0"/>
              <a:t>AP 242 pre-defined collections (e.g., </a:t>
            </a:r>
            <a:r>
              <a:rPr lang="en-US" dirty="0" err="1"/>
              <a:t>geometric_tolerance</a:t>
            </a:r>
            <a:r>
              <a:rPr lang="en-US" dirty="0"/>
              <a:t>)</a:t>
            </a:r>
          </a:p>
          <a:p>
            <a:pPr lvl="1"/>
            <a:r>
              <a:rPr lang="en-US" dirty="0"/>
              <a:t>User defined characteristics (e.g., {</a:t>
            </a:r>
            <a:r>
              <a:rPr lang="en-US" dirty="0" err="1"/>
              <a:t>general_property</a:t>
            </a:r>
            <a:r>
              <a:rPr lang="en-US" dirty="0"/>
              <a:t>, property_definition,…values}</a:t>
            </a:r>
          </a:p>
          <a:p>
            <a:pPr lvl="1"/>
            <a:r>
              <a:rPr lang="en-US" dirty="0"/>
              <a:t>User defined collections of characteristics (e.g., application of relationships of above)</a:t>
            </a:r>
          </a:p>
        </p:txBody>
      </p:sp>
      <p:sp>
        <p:nvSpPr>
          <p:cNvPr id="6" name="Slide Number Placeholder 5">
            <a:extLst>
              <a:ext uri="{FF2B5EF4-FFF2-40B4-BE49-F238E27FC236}">
                <a16:creationId xmlns:a16="http://schemas.microsoft.com/office/drawing/2014/main" id="{7D25DB1E-0785-C842-A268-7686D2F1C9CB}"/>
              </a:ext>
            </a:extLst>
          </p:cNvPr>
          <p:cNvSpPr>
            <a:spLocks noGrp="1"/>
          </p:cNvSpPr>
          <p:nvPr>
            <p:ph type="sldNum" sz="quarter" idx="12"/>
          </p:nvPr>
        </p:nvSpPr>
        <p:spPr/>
        <p:txBody>
          <a:bodyPr/>
          <a:lstStyle/>
          <a:p>
            <a:fld id="{6505F03D-6AEB-49FC-9AEB-5D153F8AC76A}" type="slidenum">
              <a:rPr lang="en-GB" smtClean="0"/>
              <a:t>5</a:t>
            </a:fld>
            <a:endParaRPr lang="en-GB"/>
          </a:p>
        </p:txBody>
      </p:sp>
      <p:sp>
        <p:nvSpPr>
          <p:cNvPr id="7" name="Date Placeholder 3">
            <a:extLst>
              <a:ext uri="{FF2B5EF4-FFF2-40B4-BE49-F238E27FC236}">
                <a16:creationId xmlns:a16="http://schemas.microsoft.com/office/drawing/2014/main" id="{F841DDBC-366C-534B-981A-D2ED691ACB16}"/>
              </a:ext>
            </a:extLst>
          </p:cNvPr>
          <p:cNvSpPr>
            <a:spLocks noGrp="1"/>
          </p:cNvSpPr>
          <p:nvPr>
            <p:ph type="dt" sz="half" idx="10"/>
          </p:nvPr>
        </p:nvSpPr>
        <p:spPr>
          <a:xfrm>
            <a:off x="838200" y="6356350"/>
            <a:ext cx="2743200" cy="365125"/>
          </a:xfrm>
        </p:spPr>
        <p:txBody>
          <a:bodyPr/>
          <a:lstStyle/>
          <a:p>
            <a:r>
              <a:rPr lang="en-GB" dirty="0"/>
              <a:t>2021-05-06</a:t>
            </a:r>
          </a:p>
        </p:txBody>
      </p:sp>
      <p:sp>
        <p:nvSpPr>
          <p:cNvPr id="8" name="Footer Placeholder 4">
            <a:extLst>
              <a:ext uri="{FF2B5EF4-FFF2-40B4-BE49-F238E27FC236}">
                <a16:creationId xmlns:a16="http://schemas.microsoft.com/office/drawing/2014/main" id="{F579D00B-7509-4D4E-A795-8485BC372A74}"/>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274494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15B6-D5F3-794D-A791-E6423B5A7CF0}"/>
              </a:ext>
            </a:extLst>
          </p:cNvPr>
          <p:cNvSpPr>
            <a:spLocks noGrp="1"/>
          </p:cNvSpPr>
          <p:nvPr>
            <p:ph type="title"/>
          </p:nvPr>
        </p:nvSpPr>
        <p:spPr/>
        <p:txBody>
          <a:bodyPr/>
          <a:lstStyle/>
          <a:p>
            <a:r>
              <a:rPr lang="en-US" dirty="0"/>
              <a:t>Derived requirements captured to-date</a:t>
            </a:r>
          </a:p>
        </p:txBody>
      </p:sp>
      <p:sp>
        <p:nvSpPr>
          <p:cNvPr id="3" name="Content Placeholder 2">
            <a:extLst>
              <a:ext uri="{FF2B5EF4-FFF2-40B4-BE49-F238E27FC236}">
                <a16:creationId xmlns:a16="http://schemas.microsoft.com/office/drawing/2014/main" id="{4D8E2050-6AA3-F34D-923E-EBA555BDB642}"/>
              </a:ext>
            </a:extLst>
          </p:cNvPr>
          <p:cNvSpPr>
            <a:spLocks noGrp="1"/>
          </p:cNvSpPr>
          <p:nvPr>
            <p:ph idx="1"/>
          </p:nvPr>
        </p:nvSpPr>
        <p:spPr/>
        <p:txBody>
          <a:bodyPr/>
          <a:lstStyle/>
          <a:p>
            <a:pPr marL="0" indent="0">
              <a:buNone/>
            </a:pPr>
            <a:endParaRPr lang="en-US" dirty="0">
              <a:sym typeface="Wingdings" pitchFamily="2" charset="2"/>
            </a:endParaRPr>
          </a:p>
          <a:p>
            <a:endParaRPr lang="en-US" dirty="0"/>
          </a:p>
        </p:txBody>
      </p:sp>
      <p:sp>
        <p:nvSpPr>
          <p:cNvPr id="6" name="Slide Number Placeholder 5">
            <a:extLst>
              <a:ext uri="{FF2B5EF4-FFF2-40B4-BE49-F238E27FC236}">
                <a16:creationId xmlns:a16="http://schemas.microsoft.com/office/drawing/2014/main" id="{88FC04FE-D427-5F43-97D3-C7828B02B308}"/>
              </a:ext>
            </a:extLst>
          </p:cNvPr>
          <p:cNvSpPr>
            <a:spLocks noGrp="1"/>
          </p:cNvSpPr>
          <p:nvPr>
            <p:ph type="sldNum" sz="quarter" idx="12"/>
          </p:nvPr>
        </p:nvSpPr>
        <p:spPr/>
        <p:txBody>
          <a:bodyPr/>
          <a:lstStyle/>
          <a:p>
            <a:fld id="{6505F03D-6AEB-49FC-9AEB-5D153F8AC76A}" type="slidenum">
              <a:rPr lang="en-GB" smtClean="0"/>
              <a:t>6</a:t>
            </a:fld>
            <a:endParaRPr lang="en-GB"/>
          </a:p>
        </p:txBody>
      </p:sp>
      <p:graphicFrame>
        <p:nvGraphicFramePr>
          <p:cNvPr id="7" name="Table 7">
            <a:extLst>
              <a:ext uri="{FF2B5EF4-FFF2-40B4-BE49-F238E27FC236}">
                <a16:creationId xmlns:a16="http://schemas.microsoft.com/office/drawing/2014/main" id="{DEC98175-6A70-914A-B1FB-F8544569E9D7}"/>
              </a:ext>
            </a:extLst>
          </p:cNvPr>
          <p:cNvGraphicFramePr>
            <a:graphicFrameLocks noGrp="1"/>
          </p:cNvGraphicFramePr>
          <p:nvPr>
            <p:extLst>
              <p:ext uri="{D42A27DB-BD31-4B8C-83A1-F6EECF244321}">
                <p14:modId xmlns:p14="http://schemas.microsoft.com/office/powerpoint/2010/main" val="1446813018"/>
              </p:ext>
            </p:extLst>
          </p:nvPr>
        </p:nvGraphicFramePr>
        <p:xfrm>
          <a:off x="957598" y="1379697"/>
          <a:ext cx="10396201" cy="4617720"/>
        </p:xfrm>
        <a:graphic>
          <a:graphicData uri="http://schemas.openxmlformats.org/drawingml/2006/table">
            <a:tbl>
              <a:tblPr firstRow="1" bandRow="1">
                <a:tableStyleId>{5C22544A-7EE6-4342-B048-85BDC9FD1C3A}</a:tableStyleId>
              </a:tblPr>
              <a:tblGrid>
                <a:gridCol w="4419074">
                  <a:extLst>
                    <a:ext uri="{9D8B030D-6E8A-4147-A177-3AD203B41FA5}">
                      <a16:colId xmlns:a16="http://schemas.microsoft.com/office/drawing/2014/main" val="1673539700"/>
                    </a:ext>
                  </a:extLst>
                </a:gridCol>
                <a:gridCol w="5977127">
                  <a:extLst>
                    <a:ext uri="{9D8B030D-6E8A-4147-A177-3AD203B41FA5}">
                      <a16:colId xmlns:a16="http://schemas.microsoft.com/office/drawing/2014/main" val="130146139"/>
                    </a:ext>
                  </a:extLst>
                </a:gridCol>
              </a:tblGrid>
              <a:tr h="370840">
                <a:tc>
                  <a:txBody>
                    <a:bodyPr/>
                    <a:lstStyle/>
                    <a:p>
                      <a:r>
                        <a:rPr lang="en-US" dirty="0"/>
                        <a:t>Requirement</a:t>
                      </a:r>
                    </a:p>
                  </a:txBody>
                  <a:tcPr/>
                </a:tc>
                <a:tc>
                  <a:txBody>
                    <a:bodyPr/>
                    <a:lstStyle/>
                    <a:p>
                      <a:r>
                        <a:rPr lang="en-US" dirty="0"/>
                        <a:t>Derived Requirement</a:t>
                      </a:r>
                    </a:p>
                  </a:txBody>
                  <a:tcPr/>
                </a:tc>
                <a:extLst>
                  <a:ext uri="{0D108BD9-81ED-4DB2-BD59-A6C34878D82A}">
                    <a16:rowId xmlns:a16="http://schemas.microsoft.com/office/drawing/2014/main" val="2494263078"/>
                  </a:ext>
                </a:extLst>
              </a:tr>
              <a:tr h="370840">
                <a:tc>
                  <a:txBody>
                    <a:bodyPr/>
                    <a:lstStyle/>
                    <a:p>
                      <a:r>
                        <a:rPr lang="en-US" dirty="0"/>
                        <a:t>External Reference</a:t>
                      </a:r>
                    </a:p>
                  </a:txBody>
                  <a:tcPr/>
                </a:tc>
                <a:tc>
                  <a:txBody>
                    <a:bodyPr/>
                    <a:lstStyle/>
                    <a:p>
                      <a:r>
                        <a:rPr lang="en-US" dirty="0"/>
                        <a:t>UUID</a:t>
                      </a:r>
                    </a:p>
                  </a:txBody>
                  <a:tcPr/>
                </a:tc>
                <a:extLst>
                  <a:ext uri="{0D108BD9-81ED-4DB2-BD59-A6C34878D82A}">
                    <a16:rowId xmlns:a16="http://schemas.microsoft.com/office/drawing/2014/main" val="3665060309"/>
                  </a:ext>
                </a:extLst>
              </a:tr>
              <a:tr h="370840">
                <a:tc>
                  <a:txBody>
                    <a:bodyPr/>
                    <a:lstStyle/>
                    <a:p>
                      <a:r>
                        <a:rPr lang="en-US" dirty="0"/>
                        <a:t>CAD object id persistence</a:t>
                      </a:r>
                    </a:p>
                  </a:txBody>
                  <a:tcPr/>
                </a:tc>
                <a:tc>
                  <a:txBody>
                    <a:bodyPr/>
                    <a:lstStyle/>
                    <a:p>
                      <a:r>
                        <a:rPr lang="en-US" dirty="0"/>
                        <a:t>UUID with</a:t>
                      </a:r>
                      <a:r>
                        <a:rPr lang="en-US" baseline="0" dirty="0"/>
                        <a:t> namespace</a:t>
                      </a:r>
                      <a:endParaRPr lang="en-US" dirty="0"/>
                    </a:p>
                  </a:txBody>
                  <a:tcPr/>
                </a:tc>
                <a:extLst>
                  <a:ext uri="{0D108BD9-81ED-4DB2-BD59-A6C34878D82A}">
                    <a16:rowId xmlns:a16="http://schemas.microsoft.com/office/drawing/2014/main" val="3567737503"/>
                  </a:ext>
                </a:extLst>
              </a:tr>
              <a:tr h="370840">
                <a:tc>
                  <a:txBody>
                    <a:bodyPr/>
                    <a:lstStyle/>
                    <a:p>
                      <a:r>
                        <a:rPr lang="en-US" dirty="0"/>
                        <a:t>CAD object ownership</a:t>
                      </a:r>
                    </a:p>
                  </a:txBody>
                  <a:tcPr/>
                </a:tc>
                <a:tc>
                  <a:txBody>
                    <a:bodyPr/>
                    <a:lstStyle/>
                    <a:p>
                      <a:r>
                        <a:rPr lang="en-US" dirty="0"/>
                        <a:t>Namespace</a:t>
                      </a:r>
                      <a:r>
                        <a:rPr lang="en-US" baseline="0" dirty="0"/>
                        <a:t> of CAD application</a:t>
                      </a:r>
                      <a:endParaRPr lang="en-US" dirty="0"/>
                    </a:p>
                  </a:txBody>
                  <a:tcPr/>
                </a:tc>
                <a:extLst>
                  <a:ext uri="{0D108BD9-81ED-4DB2-BD59-A6C34878D82A}">
                    <a16:rowId xmlns:a16="http://schemas.microsoft.com/office/drawing/2014/main" val="1020073940"/>
                  </a:ext>
                </a:extLst>
              </a:tr>
              <a:tr h="370840">
                <a:tc>
                  <a:txBody>
                    <a:bodyPr/>
                    <a:lstStyle/>
                    <a:p>
                      <a:r>
                        <a:rPr lang="en-US" dirty="0"/>
                        <a:t>CAD object operation</a:t>
                      </a:r>
                    </a:p>
                  </a:txBody>
                  <a:tcPr/>
                </a:tc>
                <a:tc>
                  <a:txBody>
                    <a:bodyPr/>
                    <a:lstStyle/>
                    <a:p>
                      <a:r>
                        <a:rPr lang="en-US" dirty="0"/>
                        <a:t>Record</a:t>
                      </a:r>
                      <a:r>
                        <a:rPr lang="en-US" baseline="0" dirty="0"/>
                        <a:t> operation with a relationship with roles (split, merge, derive, supersede, same-as,?)</a:t>
                      </a:r>
                      <a:endParaRPr lang="en-US" dirty="0"/>
                    </a:p>
                  </a:txBody>
                  <a:tcPr/>
                </a:tc>
                <a:extLst>
                  <a:ext uri="{0D108BD9-81ED-4DB2-BD59-A6C34878D82A}">
                    <a16:rowId xmlns:a16="http://schemas.microsoft.com/office/drawing/2014/main" val="3628844184"/>
                  </a:ext>
                </a:extLst>
              </a:tr>
              <a:tr h="370840">
                <a:tc>
                  <a:txBody>
                    <a:bodyPr/>
                    <a:lstStyle/>
                    <a:p>
                      <a:r>
                        <a:rPr lang="en-US" dirty="0"/>
                        <a:t>Recommended practices</a:t>
                      </a:r>
                    </a:p>
                  </a:txBody>
                  <a:tcPr/>
                </a:tc>
                <a:tc>
                  <a:txBody>
                    <a:bodyPr/>
                    <a:lstStyle/>
                    <a:p>
                      <a:r>
                        <a:rPr lang="en-US" dirty="0"/>
                        <a:t>Defined SELECT type to specify</a:t>
                      </a:r>
                      <a:r>
                        <a:rPr lang="en-US" baseline="0" dirty="0"/>
                        <a:t> those items in rec </a:t>
                      </a:r>
                      <a:r>
                        <a:rPr lang="en-US" baseline="0" dirty="0" err="1"/>
                        <a:t>prac</a:t>
                      </a:r>
                      <a:endParaRPr lang="en-US" dirty="0"/>
                    </a:p>
                  </a:txBody>
                  <a:tcPr/>
                </a:tc>
                <a:extLst>
                  <a:ext uri="{0D108BD9-81ED-4DB2-BD59-A6C34878D82A}">
                    <a16:rowId xmlns:a16="http://schemas.microsoft.com/office/drawing/2014/main" val="1150891222"/>
                  </a:ext>
                </a:extLst>
              </a:tr>
              <a:tr h="370840">
                <a:tc>
                  <a:txBody>
                    <a:bodyPr/>
                    <a:lstStyle/>
                    <a:p>
                      <a:r>
                        <a:rPr lang="en-US" dirty="0"/>
                        <a:t>Provenance for objects</a:t>
                      </a:r>
                      <a:r>
                        <a:rPr lang="en-US" baseline="0" dirty="0"/>
                        <a:t> not already covered with information model defined designators</a:t>
                      </a:r>
                      <a:endParaRPr lang="en-US" dirty="0"/>
                    </a:p>
                  </a:txBody>
                  <a:tcPr/>
                </a:tc>
                <a:tc>
                  <a:txBody>
                    <a:bodyPr/>
                    <a:lstStyle/>
                    <a:p>
                      <a:r>
                        <a:rPr lang="en-US" dirty="0"/>
                        <a:t>UUID with namespace</a:t>
                      </a:r>
                    </a:p>
                  </a:txBody>
                  <a:tcPr/>
                </a:tc>
                <a:extLst>
                  <a:ext uri="{0D108BD9-81ED-4DB2-BD59-A6C34878D82A}">
                    <a16:rowId xmlns:a16="http://schemas.microsoft.com/office/drawing/2014/main" val="2656109479"/>
                  </a:ext>
                </a:extLst>
              </a:tr>
              <a:tr h="370840">
                <a:tc>
                  <a:txBody>
                    <a:bodyPr/>
                    <a:lstStyle/>
                    <a:p>
                      <a:r>
                        <a:rPr lang="en-US" dirty="0"/>
                        <a:t>Provenance/tampered</a:t>
                      </a:r>
                      <a:r>
                        <a:rPr lang="en-US" baseline="0" dirty="0"/>
                        <a:t> data</a:t>
                      </a:r>
                      <a:endParaRPr lang="en-US" dirty="0"/>
                    </a:p>
                  </a:txBody>
                  <a:tcPr/>
                </a:tc>
                <a:tc>
                  <a:txBody>
                    <a:bodyPr/>
                    <a:lstStyle/>
                    <a:p>
                      <a:r>
                        <a:rPr lang="en-US" baseline="0" dirty="0"/>
                        <a:t>UUID is not a solution for tampered data: Use digital signature</a:t>
                      </a:r>
                      <a:endParaRPr lang="en-US" dirty="0"/>
                    </a:p>
                  </a:txBody>
                  <a:tcPr/>
                </a:tc>
                <a:extLst>
                  <a:ext uri="{0D108BD9-81ED-4DB2-BD59-A6C34878D82A}">
                    <a16:rowId xmlns:a16="http://schemas.microsoft.com/office/drawing/2014/main" val="1908544861"/>
                  </a:ext>
                </a:extLst>
              </a:tr>
              <a:tr h="370840">
                <a:tc>
                  <a:txBody>
                    <a:bodyPr/>
                    <a:lstStyle/>
                    <a:p>
                      <a:r>
                        <a:rPr lang="en-US" dirty="0"/>
                        <a:t>Traceability</a:t>
                      </a:r>
                    </a:p>
                  </a:txBody>
                  <a:tcPr/>
                </a:tc>
                <a:tc>
                  <a:txBody>
                    <a:bodyPr/>
                    <a:lstStyle/>
                    <a:p>
                      <a:r>
                        <a:rPr lang="en-US" dirty="0"/>
                        <a:t>UUID with namespace</a:t>
                      </a:r>
                    </a:p>
                  </a:txBody>
                  <a:tcPr/>
                </a:tc>
                <a:extLst>
                  <a:ext uri="{0D108BD9-81ED-4DB2-BD59-A6C34878D82A}">
                    <a16:rowId xmlns:a16="http://schemas.microsoft.com/office/drawing/2014/main" val="3316224719"/>
                  </a:ext>
                </a:extLst>
              </a:tr>
              <a:tr h="370840">
                <a:tc>
                  <a:txBody>
                    <a:bodyPr/>
                    <a:lstStyle/>
                    <a:p>
                      <a:r>
                        <a:rPr lang="en-US" dirty="0"/>
                        <a:t>Scope for one item</a:t>
                      </a:r>
                    </a:p>
                  </a:txBody>
                  <a:tcPr/>
                </a:tc>
                <a:tc>
                  <a:txBody>
                    <a:bodyPr/>
                    <a:lstStyle/>
                    <a:p>
                      <a:r>
                        <a:rPr lang="en-US" dirty="0"/>
                        <a:t>UUID</a:t>
                      </a:r>
                    </a:p>
                  </a:txBody>
                  <a:tcPr/>
                </a:tc>
                <a:extLst>
                  <a:ext uri="{0D108BD9-81ED-4DB2-BD59-A6C34878D82A}">
                    <a16:rowId xmlns:a16="http://schemas.microsoft.com/office/drawing/2014/main" val="315854173"/>
                  </a:ext>
                </a:extLst>
              </a:tr>
              <a:tr h="370840">
                <a:tc>
                  <a:txBody>
                    <a:bodyPr/>
                    <a:lstStyle/>
                    <a:p>
                      <a:r>
                        <a:rPr lang="en-US" dirty="0"/>
                        <a:t>Scope for a collection of items</a:t>
                      </a:r>
                    </a:p>
                  </a:txBody>
                  <a:tcPr/>
                </a:tc>
                <a:tc>
                  <a:txBody>
                    <a:bodyPr/>
                    <a:lstStyle/>
                    <a:p>
                      <a:r>
                        <a:rPr lang="en-US" dirty="0"/>
                        <a:t>Aggregate based UUID</a:t>
                      </a:r>
                    </a:p>
                  </a:txBody>
                  <a:tcPr/>
                </a:tc>
                <a:extLst>
                  <a:ext uri="{0D108BD9-81ED-4DB2-BD59-A6C34878D82A}">
                    <a16:rowId xmlns:a16="http://schemas.microsoft.com/office/drawing/2014/main" val="725231313"/>
                  </a:ext>
                </a:extLst>
              </a:tr>
            </a:tbl>
          </a:graphicData>
        </a:graphic>
      </p:graphicFrame>
      <p:sp>
        <p:nvSpPr>
          <p:cNvPr id="8" name="Date Placeholder 3">
            <a:extLst>
              <a:ext uri="{FF2B5EF4-FFF2-40B4-BE49-F238E27FC236}">
                <a16:creationId xmlns:a16="http://schemas.microsoft.com/office/drawing/2014/main" id="{A6C32AAA-FEF4-864A-A389-F1F9AA90775A}"/>
              </a:ext>
            </a:extLst>
          </p:cNvPr>
          <p:cNvSpPr>
            <a:spLocks noGrp="1"/>
          </p:cNvSpPr>
          <p:nvPr>
            <p:ph type="dt" sz="half" idx="10"/>
          </p:nvPr>
        </p:nvSpPr>
        <p:spPr>
          <a:xfrm>
            <a:off x="838200" y="6356350"/>
            <a:ext cx="2743200" cy="365125"/>
          </a:xfrm>
        </p:spPr>
        <p:txBody>
          <a:bodyPr/>
          <a:lstStyle/>
          <a:p>
            <a:r>
              <a:rPr lang="en-GB" dirty="0"/>
              <a:t>2021-05-06</a:t>
            </a:r>
          </a:p>
        </p:txBody>
      </p:sp>
      <p:sp>
        <p:nvSpPr>
          <p:cNvPr id="9" name="Footer Placeholder 4">
            <a:extLst>
              <a:ext uri="{FF2B5EF4-FFF2-40B4-BE49-F238E27FC236}">
                <a16:creationId xmlns:a16="http://schemas.microsoft.com/office/drawing/2014/main" id="{D77C5859-6776-EE4D-8100-CFDA94F0052E}"/>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37420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5FEC-1A6F-624F-A333-8213ADAAE6AA}"/>
              </a:ext>
            </a:extLst>
          </p:cNvPr>
          <p:cNvSpPr>
            <a:spLocks noGrp="1"/>
          </p:cNvSpPr>
          <p:nvPr>
            <p:ph type="title"/>
          </p:nvPr>
        </p:nvSpPr>
        <p:spPr/>
        <p:txBody>
          <a:bodyPr/>
          <a:lstStyle/>
          <a:p>
            <a:r>
              <a:rPr lang="en-US" dirty="0"/>
              <a:t>New System based on UUID version 5</a:t>
            </a:r>
          </a:p>
        </p:txBody>
      </p:sp>
      <p:sp>
        <p:nvSpPr>
          <p:cNvPr id="3" name="Content Placeholder 2">
            <a:extLst>
              <a:ext uri="{FF2B5EF4-FFF2-40B4-BE49-F238E27FC236}">
                <a16:creationId xmlns:a16="http://schemas.microsoft.com/office/drawing/2014/main" id="{DCC4A652-546F-5643-910E-AA89799C8A0F}"/>
              </a:ext>
            </a:extLst>
          </p:cNvPr>
          <p:cNvSpPr>
            <a:spLocks noGrp="1"/>
          </p:cNvSpPr>
          <p:nvPr>
            <p:ph idx="1"/>
          </p:nvPr>
        </p:nvSpPr>
        <p:spPr/>
        <p:txBody>
          <a:bodyPr>
            <a:normAutofit fontScale="92500" lnSpcReduction="20000"/>
          </a:bodyPr>
          <a:lstStyle/>
          <a:p>
            <a:pPr marL="0" indent="0">
              <a:buNone/>
            </a:pPr>
            <a:r>
              <a:rPr lang="en-US" dirty="0"/>
              <a:t>From ISO/IEC 9834-8:2014 Annex B {Namespace, name}</a:t>
            </a:r>
          </a:p>
          <a:p>
            <a:r>
              <a:rPr lang="en-US" dirty="0"/>
              <a:t>The name-based UUID is meant for generating a UUID from a name that is drawn from, and unique within, some name space.</a:t>
            </a:r>
          </a:p>
          <a:p>
            <a:r>
              <a:rPr lang="en-US" dirty="0"/>
              <a:t>…</a:t>
            </a:r>
          </a:p>
          <a:p>
            <a:r>
              <a:rPr lang="en-US" dirty="0"/>
              <a:t>The properties of name-based UUIDs generated in accordance with clause 14 and with a suitably chosen namespace will be as follows: </a:t>
            </a:r>
          </a:p>
          <a:p>
            <a:pPr lvl="1"/>
            <a:r>
              <a:rPr lang="en-US" dirty="0"/>
              <a:t>The UUIDs generated at different times from the same name in the same names-pace will be equal;</a:t>
            </a:r>
          </a:p>
          <a:p>
            <a:pPr lvl="1"/>
            <a:r>
              <a:rPr lang="en-US" dirty="0"/>
              <a:t>The UUIDs generated from two different names in the same namespace will be different with very high probability;</a:t>
            </a:r>
          </a:p>
          <a:p>
            <a:pPr lvl="1"/>
            <a:r>
              <a:rPr lang="en-US" dirty="0"/>
              <a:t>The UUIDs generated from the same name in two different namespaces will be different with very high probability;</a:t>
            </a:r>
          </a:p>
          <a:p>
            <a:pPr lvl="1"/>
            <a:r>
              <a:rPr lang="en-US" dirty="0"/>
              <a:t>If two name-based UUIDs are equal, then they were generated from the same name in the same namespace with very high probability.</a:t>
            </a:r>
          </a:p>
          <a:p>
            <a:endParaRPr lang="en-US" dirty="0"/>
          </a:p>
        </p:txBody>
      </p:sp>
      <p:sp>
        <p:nvSpPr>
          <p:cNvPr id="6" name="Slide Number Placeholder 5">
            <a:extLst>
              <a:ext uri="{FF2B5EF4-FFF2-40B4-BE49-F238E27FC236}">
                <a16:creationId xmlns:a16="http://schemas.microsoft.com/office/drawing/2014/main" id="{93676212-E55B-9B45-94D5-53F83046CF3B}"/>
              </a:ext>
            </a:extLst>
          </p:cNvPr>
          <p:cNvSpPr>
            <a:spLocks noGrp="1"/>
          </p:cNvSpPr>
          <p:nvPr>
            <p:ph type="sldNum" sz="quarter" idx="12"/>
          </p:nvPr>
        </p:nvSpPr>
        <p:spPr/>
        <p:txBody>
          <a:bodyPr/>
          <a:lstStyle/>
          <a:p>
            <a:fld id="{6505F03D-6AEB-49FC-9AEB-5D153F8AC76A}" type="slidenum">
              <a:rPr lang="en-GB" smtClean="0"/>
              <a:t>7</a:t>
            </a:fld>
            <a:endParaRPr lang="en-GB"/>
          </a:p>
        </p:txBody>
      </p:sp>
      <p:sp>
        <p:nvSpPr>
          <p:cNvPr id="7" name="Date Placeholder 3">
            <a:extLst>
              <a:ext uri="{FF2B5EF4-FFF2-40B4-BE49-F238E27FC236}">
                <a16:creationId xmlns:a16="http://schemas.microsoft.com/office/drawing/2014/main" id="{834B47F9-2EF5-6A46-A80C-66C41B861E3F}"/>
              </a:ext>
            </a:extLst>
          </p:cNvPr>
          <p:cNvSpPr>
            <a:spLocks noGrp="1"/>
          </p:cNvSpPr>
          <p:nvPr>
            <p:ph type="dt" sz="half" idx="10"/>
          </p:nvPr>
        </p:nvSpPr>
        <p:spPr>
          <a:xfrm>
            <a:off x="838200" y="6356350"/>
            <a:ext cx="2743200" cy="365125"/>
          </a:xfrm>
        </p:spPr>
        <p:txBody>
          <a:bodyPr/>
          <a:lstStyle/>
          <a:p>
            <a:r>
              <a:rPr lang="en-GB" dirty="0"/>
              <a:t>2021-05-06</a:t>
            </a:r>
          </a:p>
        </p:txBody>
      </p:sp>
      <p:sp>
        <p:nvSpPr>
          <p:cNvPr id="8" name="Footer Placeholder 4">
            <a:extLst>
              <a:ext uri="{FF2B5EF4-FFF2-40B4-BE49-F238E27FC236}">
                <a16:creationId xmlns:a16="http://schemas.microsoft.com/office/drawing/2014/main" id="{7FA86098-2EEF-7D48-9554-1E3E57CF05D5}"/>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198160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7D12-CC4B-2F45-96AE-C3D2751DE5D8}"/>
              </a:ext>
            </a:extLst>
          </p:cNvPr>
          <p:cNvSpPr>
            <a:spLocks noGrp="1"/>
          </p:cNvSpPr>
          <p:nvPr>
            <p:ph type="title"/>
          </p:nvPr>
        </p:nvSpPr>
        <p:spPr>
          <a:xfrm>
            <a:off x="838200" y="74826"/>
            <a:ext cx="10515600" cy="899209"/>
          </a:xfrm>
        </p:spPr>
        <p:txBody>
          <a:bodyPr/>
          <a:lstStyle/>
          <a:p>
            <a:r>
              <a:rPr lang="en-US" dirty="0"/>
              <a:t>Current information model</a:t>
            </a:r>
          </a:p>
        </p:txBody>
      </p:sp>
      <p:sp>
        <p:nvSpPr>
          <p:cNvPr id="6" name="Slide Number Placeholder 5">
            <a:extLst>
              <a:ext uri="{FF2B5EF4-FFF2-40B4-BE49-F238E27FC236}">
                <a16:creationId xmlns:a16="http://schemas.microsoft.com/office/drawing/2014/main" id="{E28F480D-8D73-7543-BE14-48D4318A0B00}"/>
              </a:ext>
            </a:extLst>
          </p:cNvPr>
          <p:cNvSpPr>
            <a:spLocks noGrp="1"/>
          </p:cNvSpPr>
          <p:nvPr>
            <p:ph type="sldNum" sz="quarter" idx="12"/>
          </p:nvPr>
        </p:nvSpPr>
        <p:spPr/>
        <p:txBody>
          <a:bodyPr/>
          <a:lstStyle/>
          <a:p>
            <a:fld id="{6505F03D-6AEB-49FC-9AEB-5D153F8AC76A}" type="slidenum">
              <a:rPr lang="en-GB" smtClean="0"/>
              <a:t>8</a:t>
            </a:fld>
            <a:endParaRPr lang="en-GB"/>
          </a:p>
        </p:txBody>
      </p:sp>
      <p:pic>
        <p:nvPicPr>
          <p:cNvPr id="8" name="Picture 7" descr="Diagram, schematic&#10;&#10;Description automatically generated">
            <a:extLst>
              <a:ext uri="{FF2B5EF4-FFF2-40B4-BE49-F238E27FC236}">
                <a16:creationId xmlns:a16="http://schemas.microsoft.com/office/drawing/2014/main" id="{26155153-4DA4-2F43-B407-79397C6C4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14" y="936387"/>
            <a:ext cx="6765076" cy="5457611"/>
          </a:xfrm>
          <a:prstGeom prst="rect">
            <a:avLst/>
          </a:prstGeom>
        </p:spPr>
      </p:pic>
      <p:sp>
        <p:nvSpPr>
          <p:cNvPr id="7" name="Date Placeholder 3">
            <a:extLst>
              <a:ext uri="{FF2B5EF4-FFF2-40B4-BE49-F238E27FC236}">
                <a16:creationId xmlns:a16="http://schemas.microsoft.com/office/drawing/2014/main" id="{D3AA2FF9-AAD0-9648-AEEE-4BA3F5258B6C}"/>
              </a:ext>
            </a:extLst>
          </p:cNvPr>
          <p:cNvSpPr>
            <a:spLocks noGrp="1"/>
          </p:cNvSpPr>
          <p:nvPr>
            <p:ph type="dt" sz="half" idx="10"/>
          </p:nvPr>
        </p:nvSpPr>
        <p:spPr>
          <a:xfrm>
            <a:off x="838200" y="6356350"/>
            <a:ext cx="2743200" cy="365125"/>
          </a:xfrm>
        </p:spPr>
        <p:txBody>
          <a:bodyPr/>
          <a:lstStyle/>
          <a:p>
            <a:r>
              <a:rPr lang="en-GB" dirty="0"/>
              <a:t>2021-05-06</a:t>
            </a:r>
          </a:p>
        </p:txBody>
      </p:sp>
      <p:sp>
        <p:nvSpPr>
          <p:cNvPr id="9" name="Footer Placeholder 4">
            <a:extLst>
              <a:ext uri="{FF2B5EF4-FFF2-40B4-BE49-F238E27FC236}">
                <a16:creationId xmlns:a16="http://schemas.microsoft.com/office/drawing/2014/main" id="{7F1B1DC7-9288-D442-9764-4F8EAA453F00}"/>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18762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5EBB-C320-C24D-A58A-335BFFCCD959}"/>
              </a:ext>
            </a:extLst>
          </p:cNvPr>
          <p:cNvSpPr>
            <a:spLocks noGrp="1"/>
          </p:cNvSpPr>
          <p:nvPr>
            <p:ph type="title"/>
          </p:nvPr>
        </p:nvSpPr>
        <p:spPr/>
        <p:txBody>
          <a:bodyPr/>
          <a:lstStyle/>
          <a:p>
            <a:r>
              <a:rPr lang="en-US" dirty="0"/>
              <a:t>Information model</a:t>
            </a:r>
          </a:p>
        </p:txBody>
      </p:sp>
      <p:sp>
        <p:nvSpPr>
          <p:cNvPr id="3" name="Content Placeholder 2">
            <a:extLst>
              <a:ext uri="{FF2B5EF4-FFF2-40B4-BE49-F238E27FC236}">
                <a16:creationId xmlns:a16="http://schemas.microsoft.com/office/drawing/2014/main" id="{BBB7093D-CFDA-E94D-978D-6EA04DB758C4}"/>
              </a:ext>
            </a:extLst>
          </p:cNvPr>
          <p:cNvSpPr>
            <a:spLocks noGrp="1"/>
          </p:cNvSpPr>
          <p:nvPr>
            <p:ph idx="1"/>
          </p:nvPr>
        </p:nvSpPr>
        <p:spPr/>
        <p:txBody>
          <a:bodyPr>
            <a:normAutofit/>
          </a:bodyPr>
          <a:lstStyle/>
          <a:p>
            <a:r>
              <a:rPr lang="en-US" dirty="0"/>
              <a:t>Extend the “permanent id” approach</a:t>
            </a:r>
          </a:p>
          <a:p>
            <a:pPr lvl="1"/>
            <a:r>
              <a:rPr lang="en-US" dirty="0"/>
              <a:t>Add namespace structure</a:t>
            </a:r>
          </a:p>
          <a:p>
            <a:pPr lvl="1"/>
            <a:r>
              <a:rPr lang="en-US" dirty="0"/>
              <a:t>Add relationship with roles structure</a:t>
            </a:r>
          </a:p>
          <a:p>
            <a:pPr lvl="1"/>
            <a:r>
              <a:rPr lang="en-US" dirty="0"/>
              <a:t>Provide a root node for the aggregate</a:t>
            </a:r>
          </a:p>
          <a:p>
            <a:pPr lvl="1"/>
            <a:r>
              <a:rPr lang="en-US" dirty="0"/>
              <a:t>Provide a subtype for an approximate location for shape data.</a:t>
            </a:r>
          </a:p>
          <a:p>
            <a:pPr lvl="1"/>
            <a:r>
              <a:rPr lang="en-US" dirty="0"/>
              <a:t>Add more items to SELECT list</a:t>
            </a:r>
          </a:p>
          <a:p>
            <a:r>
              <a:rPr lang="en-US" dirty="0"/>
              <a:t>Link to Information model GitHub site:</a:t>
            </a:r>
          </a:p>
          <a:p>
            <a:pPr marL="457200" lvl="1" indent="0">
              <a:buNone/>
            </a:pPr>
            <a:r>
              <a:rPr lang="en-US" dirty="0">
                <a:hlinkClick r:id="rId3"/>
              </a:rPr>
              <a:t>https://github.com/allisonfeeney/guid-data</a:t>
            </a:r>
            <a:endParaRPr lang="en-US" dirty="0"/>
          </a:p>
          <a:p>
            <a:r>
              <a:rPr lang="en-US" dirty="0"/>
              <a:t>Link to sample registry GitHub site:</a:t>
            </a:r>
          </a:p>
          <a:p>
            <a:pPr marL="457200" lvl="1" indent="0">
              <a:buNone/>
            </a:pPr>
            <a:r>
              <a:rPr lang="en-US" dirty="0"/>
              <a:t>https://</a:t>
            </a:r>
            <a:r>
              <a:rPr lang="en-US" dirty="0" err="1"/>
              <a:t>github.com</a:t>
            </a:r>
            <a:r>
              <a:rPr lang="en-US" dirty="0"/>
              <a:t>/</a:t>
            </a:r>
            <a:r>
              <a:rPr lang="en-US" dirty="0" err="1"/>
              <a:t>allisonfeeney</a:t>
            </a:r>
            <a:r>
              <a:rPr lang="en-US" dirty="0"/>
              <a:t>/</a:t>
            </a:r>
            <a:r>
              <a:rPr lang="en-US" dirty="0" err="1"/>
              <a:t>guid</a:t>
            </a:r>
            <a:r>
              <a:rPr lang="en-US" dirty="0"/>
              <a:t>-data/tree/main/registry</a:t>
            </a:r>
          </a:p>
        </p:txBody>
      </p:sp>
      <p:sp>
        <p:nvSpPr>
          <p:cNvPr id="6" name="Slide Number Placeholder 5">
            <a:extLst>
              <a:ext uri="{FF2B5EF4-FFF2-40B4-BE49-F238E27FC236}">
                <a16:creationId xmlns:a16="http://schemas.microsoft.com/office/drawing/2014/main" id="{D27D121E-6275-8042-9F9B-E2E5564CD053}"/>
              </a:ext>
            </a:extLst>
          </p:cNvPr>
          <p:cNvSpPr>
            <a:spLocks noGrp="1"/>
          </p:cNvSpPr>
          <p:nvPr>
            <p:ph type="sldNum" sz="quarter" idx="12"/>
          </p:nvPr>
        </p:nvSpPr>
        <p:spPr/>
        <p:txBody>
          <a:bodyPr/>
          <a:lstStyle/>
          <a:p>
            <a:fld id="{6505F03D-6AEB-49FC-9AEB-5D153F8AC76A}" type="slidenum">
              <a:rPr lang="en-GB" smtClean="0"/>
              <a:t>9</a:t>
            </a:fld>
            <a:endParaRPr lang="en-GB"/>
          </a:p>
        </p:txBody>
      </p:sp>
      <p:sp>
        <p:nvSpPr>
          <p:cNvPr id="7" name="Date Placeholder 3">
            <a:extLst>
              <a:ext uri="{FF2B5EF4-FFF2-40B4-BE49-F238E27FC236}">
                <a16:creationId xmlns:a16="http://schemas.microsoft.com/office/drawing/2014/main" id="{B0F9BE33-0D5E-6645-B018-606C049D99F8}"/>
              </a:ext>
            </a:extLst>
          </p:cNvPr>
          <p:cNvSpPr>
            <a:spLocks noGrp="1"/>
          </p:cNvSpPr>
          <p:nvPr>
            <p:ph type="dt" sz="half" idx="10"/>
          </p:nvPr>
        </p:nvSpPr>
        <p:spPr>
          <a:xfrm>
            <a:off x="838200" y="6356350"/>
            <a:ext cx="2743200" cy="365125"/>
          </a:xfrm>
        </p:spPr>
        <p:txBody>
          <a:bodyPr/>
          <a:lstStyle/>
          <a:p>
            <a:r>
              <a:rPr lang="en-GB" dirty="0"/>
              <a:t>2021-05-06</a:t>
            </a:r>
          </a:p>
        </p:txBody>
      </p:sp>
      <p:sp>
        <p:nvSpPr>
          <p:cNvPr id="8" name="Footer Placeholder 4">
            <a:extLst>
              <a:ext uri="{FF2B5EF4-FFF2-40B4-BE49-F238E27FC236}">
                <a16:creationId xmlns:a16="http://schemas.microsoft.com/office/drawing/2014/main" id="{594D7E91-7151-B54D-B4B4-116273E112D5}"/>
              </a:ext>
            </a:extLst>
          </p:cNvPr>
          <p:cNvSpPr>
            <a:spLocks noGrp="1"/>
          </p:cNvSpPr>
          <p:nvPr>
            <p:ph type="ftr" sz="quarter" idx="11"/>
          </p:nvPr>
        </p:nvSpPr>
        <p:spPr>
          <a:xfrm>
            <a:off x="4038600" y="6356350"/>
            <a:ext cx="4114800" cy="365125"/>
          </a:xfrm>
        </p:spPr>
        <p:txBody>
          <a:bodyPr/>
          <a:lstStyle/>
          <a:p>
            <a:r>
              <a:rPr lang="pt-BR" dirty="0"/>
              <a:t>ISO TC 184/SC 4/WG 12</a:t>
            </a:r>
            <a:endParaRPr lang="en-GB" dirty="0"/>
          </a:p>
        </p:txBody>
      </p:sp>
    </p:spTree>
    <p:extLst>
      <p:ext uri="{BB962C8B-B14F-4D97-AF65-F5344CB8AC3E}">
        <p14:creationId xmlns:p14="http://schemas.microsoft.com/office/powerpoint/2010/main" val="358917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1281</Words>
  <Application>Microsoft Macintosh PowerPoint</Application>
  <PresentationFormat>Widescreen</PresentationFormat>
  <Paragraphs>204</Paragraphs>
  <Slides>12</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Bitmap Image</vt:lpstr>
      <vt:lpstr>Adding UUIDs to STEP product information model</vt:lpstr>
      <vt:lpstr>Agenda</vt:lpstr>
      <vt:lpstr>Introduction</vt:lpstr>
      <vt:lpstr>CAX-IF Requirements</vt:lpstr>
      <vt:lpstr>End-user Requirements</vt:lpstr>
      <vt:lpstr>Derived requirements captured to-date</vt:lpstr>
      <vt:lpstr>New System based on UUID version 5</vt:lpstr>
      <vt:lpstr>Current information model</vt:lpstr>
      <vt:lpstr>Information model</vt:lpstr>
      <vt:lpstr>Discussion</vt:lpstr>
      <vt:lpstr>Reference: Recommended practices considered</vt:lpstr>
      <vt:lpstr>Reference: guid SELECT list (under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Assemblies – QIF, Core terminology, STEP</dc:title>
  <dc:creator>David Leal</dc:creator>
  <cp:lastModifiedBy>Thomas Thurman</cp:lastModifiedBy>
  <cp:revision>53</cp:revision>
  <dcterms:created xsi:type="dcterms:W3CDTF">2021-02-07T17:51:51Z</dcterms:created>
  <dcterms:modified xsi:type="dcterms:W3CDTF">2021-05-05T23:52:45Z</dcterms:modified>
</cp:coreProperties>
</file>