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60" r:id="rId4"/>
    <p:sldId id="264" r:id="rId5"/>
    <p:sldId id="265" r:id="rId6"/>
    <p:sldId id="266" r:id="rId7"/>
    <p:sldId id="274" r:id="rId8"/>
    <p:sldId id="269" r:id="rId9"/>
    <p:sldId id="273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89"/>
  </p:normalViewPr>
  <p:slideViewPr>
    <p:cSldViewPr snapToGrid="0" snapToObjects="1">
      <p:cViewPr varScale="1">
        <p:scale>
          <a:sx n="175" d="100"/>
          <a:sy n="175" d="100"/>
        </p:scale>
        <p:origin x="3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ED1DF-E2B9-EA47-BB2B-BC9F409E5411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2341C-D9E1-7844-A027-0CB29E06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82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"/>
          <p:cNvSpPr txBox="1">
            <a:spLocks noChangeArrowheads="1"/>
          </p:cNvSpPr>
          <p:nvPr/>
        </p:nvSpPr>
        <p:spPr bwMode="auto">
          <a:xfrm>
            <a:off x="1108075" y="687167"/>
            <a:ext cx="4643438" cy="3426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MS Gothic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2163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766"/>
            <a:ext cx="5029200" cy="446658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880" tIns="46440" rIns="92880" bIns="46440"/>
          <a:lstStyle>
            <a:lvl1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</a:pPr>
            <a:endParaRPr lang="en-GB" dirty="0">
              <a:cs typeface="MS 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"/>
          <p:cNvSpPr txBox="1">
            <a:spLocks noChangeArrowheads="1"/>
          </p:cNvSpPr>
          <p:nvPr/>
        </p:nvSpPr>
        <p:spPr bwMode="auto">
          <a:xfrm>
            <a:off x="1108075" y="687167"/>
            <a:ext cx="4643438" cy="3426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MS Gothic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2163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766"/>
            <a:ext cx="5029200" cy="446658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880" tIns="46440" rIns="92880" bIns="46440"/>
          <a:lstStyle>
            <a:lvl1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</a:pPr>
            <a:endParaRPr lang="en-GB" dirty="0">
              <a:cs typeface="MS 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"/>
          <p:cNvSpPr txBox="1">
            <a:spLocks noChangeArrowheads="1"/>
          </p:cNvSpPr>
          <p:nvPr/>
        </p:nvSpPr>
        <p:spPr bwMode="auto">
          <a:xfrm>
            <a:off x="1108075" y="687167"/>
            <a:ext cx="4643438" cy="3426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MS Gothic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2163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766"/>
            <a:ext cx="5029200" cy="446658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880" tIns="46440" rIns="92880" bIns="46440"/>
          <a:lstStyle>
            <a:lvl1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</a:pPr>
            <a:endParaRPr lang="en-GB" dirty="0">
              <a:cs typeface="MS 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"/>
          <p:cNvSpPr txBox="1">
            <a:spLocks noChangeArrowheads="1"/>
          </p:cNvSpPr>
          <p:nvPr/>
        </p:nvSpPr>
        <p:spPr bwMode="auto">
          <a:xfrm>
            <a:off x="1108075" y="687167"/>
            <a:ext cx="4643438" cy="3426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MS Gothic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2163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766"/>
            <a:ext cx="5029200" cy="446658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880" tIns="46440" rIns="92880" bIns="46440"/>
          <a:lstStyle>
            <a:lvl1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</a:pPr>
            <a:endParaRPr lang="en-GB" dirty="0">
              <a:cs typeface="MS 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"/>
          <p:cNvSpPr txBox="1">
            <a:spLocks noChangeArrowheads="1"/>
          </p:cNvSpPr>
          <p:nvPr/>
        </p:nvSpPr>
        <p:spPr bwMode="auto">
          <a:xfrm>
            <a:off x="1108075" y="687167"/>
            <a:ext cx="4643438" cy="3426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MS Gothic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2163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766"/>
            <a:ext cx="5029200" cy="446658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880" tIns="46440" rIns="92880" bIns="46440"/>
          <a:lstStyle>
            <a:lvl1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</a:pPr>
            <a:endParaRPr lang="en-GB" dirty="0">
              <a:cs typeface="MS 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"/>
          <p:cNvSpPr txBox="1">
            <a:spLocks noChangeArrowheads="1"/>
          </p:cNvSpPr>
          <p:nvPr/>
        </p:nvSpPr>
        <p:spPr bwMode="auto">
          <a:xfrm>
            <a:off x="1108075" y="687167"/>
            <a:ext cx="4643438" cy="3426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MS Gothic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2163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766"/>
            <a:ext cx="5029200" cy="446658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880" tIns="46440" rIns="92880" bIns="46440"/>
          <a:lstStyle>
            <a:lvl1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</a:pPr>
            <a:endParaRPr lang="en-GB" dirty="0">
              <a:cs typeface="MS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597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54113" y="693738"/>
            <a:ext cx="4554537" cy="3414712"/>
          </a:xfrm>
          <a:solidFill>
            <a:srgbClr val="FFFFFF"/>
          </a:solidFill>
          <a:ln/>
        </p:spPr>
      </p:sp>
      <p:sp>
        <p:nvSpPr>
          <p:cNvPr id="65539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2813" y="4341643"/>
            <a:ext cx="5027612" cy="411675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"/>
          <p:cNvSpPr txBox="1">
            <a:spLocks noChangeArrowheads="1"/>
          </p:cNvSpPr>
          <p:nvPr/>
        </p:nvSpPr>
        <p:spPr bwMode="auto">
          <a:xfrm>
            <a:off x="1108075" y="687167"/>
            <a:ext cx="4643438" cy="3426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MS Gothic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2163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766"/>
            <a:ext cx="5029200" cy="446658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880" tIns="46440" rIns="92880" bIns="46440"/>
          <a:lstStyle>
            <a:lvl1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60438" algn="l"/>
                <a:tab pos="1922463" algn="l"/>
                <a:tab pos="2884488" algn="l"/>
                <a:tab pos="3846513" algn="l"/>
                <a:tab pos="4808538" algn="l"/>
                <a:tab pos="5770563" algn="l"/>
                <a:tab pos="6732588" algn="l"/>
                <a:tab pos="7694613" algn="l"/>
                <a:tab pos="8656638" algn="l"/>
                <a:tab pos="9618663" algn="l"/>
                <a:tab pos="10580688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</a:pPr>
            <a:r>
              <a:rPr lang="en-GB">
                <a:cs typeface="MS Gothic" charset="0"/>
              </a:rPr>
              <a:t>Color Key:</a:t>
            </a:r>
          </a:p>
          <a:p>
            <a:pPr eaLnBrk="1" hangingPunct="1">
              <a:spcBef>
                <a:spcPts val="450"/>
              </a:spcBef>
            </a:pPr>
            <a:r>
              <a:rPr lang="en-GB">
                <a:cs typeface="MS Gothic" charset="0"/>
              </a:rPr>
              <a:t>Light Pink: Requirement decomposition</a:t>
            </a:r>
          </a:p>
          <a:p>
            <a:pPr eaLnBrk="1" hangingPunct="1">
              <a:spcBef>
                <a:spcPts val="450"/>
              </a:spcBef>
            </a:pPr>
            <a:r>
              <a:rPr lang="en-GB">
                <a:cs typeface="MS Gothic" charset="0"/>
              </a:rPr>
              <a:t>Violet: Product decompositions</a:t>
            </a:r>
          </a:p>
          <a:p>
            <a:pPr eaLnBrk="1" hangingPunct="1">
              <a:spcBef>
                <a:spcPts val="450"/>
              </a:spcBef>
            </a:pPr>
            <a:r>
              <a:rPr lang="en-GB">
                <a:cs typeface="MS Gothic" charset="0"/>
              </a:rPr>
              <a:t>Yellow: Requirement allocations</a:t>
            </a:r>
          </a:p>
          <a:p>
            <a:pPr eaLnBrk="1" hangingPunct="1">
              <a:spcBef>
                <a:spcPts val="450"/>
              </a:spcBef>
            </a:pPr>
            <a:r>
              <a:rPr lang="en-GB">
                <a:cs typeface="MS Gothic" charset="0"/>
              </a:rPr>
              <a:t>Green: Network subsets in the scope of the referenced decomposition</a:t>
            </a:r>
          </a:p>
          <a:p>
            <a:pPr eaLnBrk="1" hangingPunct="1">
              <a:spcBef>
                <a:spcPts val="450"/>
              </a:spcBef>
            </a:pPr>
            <a:r>
              <a:rPr lang="en-GB">
                <a:cs typeface="MS Gothic" charset="0"/>
              </a:rPr>
              <a:t>Dark Pink: Simulation model Library</a:t>
            </a:r>
          </a:p>
          <a:p>
            <a:pPr eaLnBrk="1" hangingPunct="1">
              <a:spcBef>
                <a:spcPts val="450"/>
              </a:spcBef>
            </a:pPr>
            <a:endParaRPr lang="en-GB">
              <a:cs typeface="MS Gothic" charset="0"/>
            </a:endParaRPr>
          </a:p>
          <a:p>
            <a:pPr eaLnBrk="1" hangingPunct="1">
              <a:spcBef>
                <a:spcPts val="450"/>
              </a:spcBef>
            </a:pPr>
            <a:r>
              <a:rPr lang="en-GB">
                <a:cs typeface="MS Gothic" charset="0"/>
              </a:rPr>
              <a:t>References to Simulation models from Design/Decomposition levels and from components omitted for clarity. </a:t>
            </a:r>
          </a:p>
          <a:p>
            <a:pPr eaLnBrk="1" hangingPunct="1">
              <a:spcBef>
                <a:spcPts val="450"/>
              </a:spcBef>
            </a:pPr>
            <a:r>
              <a:rPr lang="en-GB">
                <a:cs typeface="MS Gothic" charset="0"/>
              </a:rPr>
              <a:t>Inclusion of decomposition relationships in library omitted for clarity.</a:t>
            </a:r>
          </a:p>
          <a:p>
            <a:pPr eaLnBrk="1" hangingPunct="1">
              <a:spcBef>
                <a:spcPts val="450"/>
              </a:spcBef>
            </a:pPr>
            <a:r>
              <a:rPr lang="en-GB">
                <a:cs typeface="MS Gothic" charset="0"/>
              </a:rPr>
              <a:t>Some details of relationships omitted for clarity.   </a:t>
            </a:r>
          </a:p>
          <a:p>
            <a:pPr eaLnBrk="1" hangingPunct="1">
              <a:spcBef>
                <a:spcPts val="450"/>
              </a:spcBef>
            </a:pPr>
            <a:r>
              <a:rPr lang="en-GB">
                <a:cs typeface="MS Gothic" charset="0"/>
              </a:rPr>
              <a:t>Requirements may be allocated to a total design or to a component or between network subsets.</a:t>
            </a:r>
          </a:p>
          <a:p>
            <a:pPr eaLnBrk="1" hangingPunct="1">
              <a:spcBef>
                <a:spcPts val="450"/>
              </a:spcBef>
            </a:pPr>
            <a:r>
              <a:rPr lang="en-GB">
                <a:cs typeface="MS Gothic" charset="0"/>
              </a:rPr>
              <a:t>Functional Decomposition forms a requirement for Assembly.</a:t>
            </a:r>
          </a:p>
          <a:p>
            <a:pPr eaLnBrk="1" hangingPunct="1">
              <a:spcBef>
                <a:spcPts val="450"/>
              </a:spcBef>
            </a:pPr>
            <a:r>
              <a:rPr lang="en-GB">
                <a:cs typeface="MS Gothic" charset="0"/>
              </a:rPr>
              <a:t>Assembly forms a requirement for Interconnect. (these two are for the case where not all requirements are explicitly detailed using other mechanisms.</a:t>
            </a:r>
          </a:p>
          <a:p>
            <a:pPr eaLnBrk="1" hangingPunct="1">
              <a:spcBef>
                <a:spcPts val="450"/>
              </a:spcBef>
            </a:pPr>
            <a:r>
              <a:rPr lang="en-GB">
                <a:cs typeface="MS Gothic" charset="0"/>
              </a:rPr>
              <a:t>AP 210 for instance does not fully map all the assembly details into a separate requirements tree to avoid data explosion.</a:t>
            </a:r>
          </a:p>
          <a:p>
            <a:pPr eaLnBrk="1" hangingPunct="1">
              <a:spcBef>
                <a:spcPts val="450"/>
              </a:spcBef>
            </a:pPr>
            <a:r>
              <a:rPr lang="en-GB">
                <a:cs typeface="MS Gothic" charset="0"/>
              </a:rPr>
              <a:t>Physical Netlists are the physical interconnect requirements to be satisfied by the interconnect.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BBF5-2D82-4344-9CCE-27FC141BD75F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D246-2CD6-8D43-93E0-640A0F32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0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BBF5-2D82-4344-9CCE-27FC141BD75F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D246-2CD6-8D43-93E0-640A0F32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5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BBF5-2D82-4344-9CCE-27FC141BD75F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D246-2CD6-8D43-93E0-640A0F32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0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BBF5-2D82-4344-9CCE-27FC141BD75F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D246-2CD6-8D43-93E0-640A0F32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5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BBF5-2D82-4344-9CCE-27FC141BD75F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D246-2CD6-8D43-93E0-640A0F32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4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BBF5-2D82-4344-9CCE-27FC141BD75F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D246-2CD6-8D43-93E0-640A0F32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4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BBF5-2D82-4344-9CCE-27FC141BD75F}" type="datetimeFigureOut">
              <a:rPr lang="en-US" smtClean="0"/>
              <a:t>5/5/21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D246-2CD6-8D43-93E0-640A0F32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5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BBF5-2D82-4344-9CCE-27FC141BD75F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D246-2CD6-8D43-93E0-640A0F32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7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BBF5-2D82-4344-9CCE-27FC141BD75F}" type="datetimeFigureOut">
              <a:rPr lang="en-US" smtClean="0"/>
              <a:t>5/5/21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D246-2CD6-8D43-93E0-640A0F32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8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BBF5-2D82-4344-9CCE-27FC141BD75F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D246-2CD6-8D43-93E0-640A0F32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5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BBF5-2D82-4344-9CCE-27FC141BD75F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D246-2CD6-8D43-93E0-640A0F32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2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2016-09-30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Thurman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ACDB-F17E-7240-B9EB-F127DA798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2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3925"/>
            <a:ext cx="7772400" cy="2306525"/>
          </a:xfrm>
        </p:spPr>
        <p:txBody>
          <a:bodyPr>
            <a:normAutofit/>
          </a:bodyPr>
          <a:lstStyle/>
          <a:p>
            <a:r>
              <a:rPr lang="en-US" dirty="0"/>
              <a:t>A UUID use case</a:t>
            </a:r>
            <a:br>
              <a:rPr lang="en-US" dirty="0"/>
            </a:br>
            <a:r>
              <a:rPr lang="en-US" dirty="0"/>
              <a:t>ISO TC 184/SC 4 WG/12</a:t>
            </a:r>
            <a:br>
              <a:rPr lang="en-US" dirty="0"/>
            </a:br>
            <a:r>
              <a:rPr lang="en-US" dirty="0"/>
              <a:t>Virtual pre-meeting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Thurman</a:t>
            </a:r>
          </a:p>
          <a:p>
            <a:r>
              <a:rPr lang="en-US" dirty="0"/>
              <a:t>2021-05-06</a:t>
            </a:r>
          </a:p>
        </p:txBody>
      </p:sp>
    </p:spTree>
    <p:extLst>
      <p:ext uri="{BB962C8B-B14F-4D97-AF65-F5344CB8AC3E}">
        <p14:creationId xmlns:p14="http://schemas.microsoft.com/office/powerpoint/2010/main" val="340744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609600" y="360067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200" dirty="0">
                <a:latin typeface="Arial" charset="0"/>
                <a:ea typeface="ＭＳ Ｐゴシック" charset="0"/>
                <a:cs typeface="MS Gothic" charset="0"/>
              </a:rPr>
              <a:t>This slide illustrates the control path between design activity product models and publications department data sheets (or tech pubs</a:t>
            </a:r>
            <a:r>
              <a:rPr lang="is-IS" sz="2200" dirty="0">
                <a:latin typeface="Arial" charset="0"/>
                <a:ea typeface="ＭＳ Ｐゴシック" charset="0"/>
                <a:cs typeface="MS Gothic" charset="0"/>
              </a:rPr>
              <a:t>…) in a supply chain</a:t>
            </a:r>
            <a:r>
              <a:rPr lang="en-GB" sz="2200" dirty="0">
                <a:latin typeface="Arial" charset="0"/>
                <a:ea typeface="ＭＳ Ｐゴシック" charset="0"/>
                <a:cs typeface="MS Gothic" charset="0"/>
              </a:rPr>
              <a:t>.</a:t>
            </a:r>
          </a:p>
        </p:txBody>
      </p:sp>
      <p:sp>
        <p:nvSpPr>
          <p:cNvPr id="64515" name="AutoShape 2"/>
          <p:cNvSpPr>
            <a:spLocks noChangeArrowheads="1"/>
          </p:cNvSpPr>
          <p:nvPr/>
        </p:nvSpPr>
        <p:spPr bwMode="auto">
          <a:xfrm>
            <a:off x="2032000" y="1676400"/>
            <a:ext cx="990600" cy="1295400"/>
          </a:xfrm>
          <a:prstGeom prst="can">
            <a:avLst>
              <a:gd name="adj" fmla="val 34054"/>
            </a:avLst>
          </a:prstGeom>
          <a:solidFill>
            <a:srgbClr val="00CC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Times New Roman" charset="0"/>
                <a:ea typeface="ＭＳ Ｐゴシック" charset="0"/>
                <a:cs typeface="MS Gothic" charset="0"/>
              </a:rPr>
              <a:t>Library &amp;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Times New Roman" charset="0"/>
                <a:ea typeface="ＭＳ Ｐゴシック" charset="0"/>
                <a:cs typeface="MS Gothic" charset="0"/>
              </a:rPr>
              <a:t>Design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Times New Roman" charset="0"/>
                <a:ea typeface="ＭＳ Ｐゴシック" charset="0"/>
                <a:cs typeface="MS Gothic" charset="0"/>
              </a:rPr>
              <a:t> Archives</a:t>
            </a:r>
          </a:p>
        </p:txBody>
      </p:sp>
      <p:sp>
        <p:nvSpPr>
          <p:cNvPr id="64516" name="AutoShape 3"/>
          <p:cNvSpPr>
            <a:spLocks noChangeArrowheads="1"/>
          </p:cNvSpPr>
          <p:nvPr/>
        </p:nvSpPr>
        <p:spPr bwMode="auto">
          <a:xfrm>
            <a:off x="6280150" y="2190750"/>
            <a:ext cx="914400" cy="1143000"/>
          </a:xfrm>
          <a:prstGeom prst="can">
            <a:avLst>
              <a:gd name="adj" fmla="val 31250"/>
            </a:avLst>
          </a:prstGeom>
          <a:solidFill>
            <a:srgbClr val="00CC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Times New Roman" charset="0"/>
                <a:ea typeface="ＭＳ Ｐゴシック" charset="0"/>
                <a:cs typeface="MS Gothic" charset="0"/>
              </a:rPr>
              <a:t>Published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Times New Roman" charset="0"/>
                <a:ea typeface="ＭＳ Ｐゴシック" charset="0"/>
                <a:cs typeface="MS Gothic" charset="0"/>
              </a:rPr>
              <a:t>Interface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Times New Roman" charset="0"/>
                <a:ea typeface="ＭＳ Ｐゴシック" charset="0"/>
                <a:cs typeface="MS Gothic" charset="0"/>
              </a:rPr>
              <a:t>Control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Times New Roman" charset="0"/>
                <a:ea typeface="ＭＳ Ｐゴシック" charset="0"/>
                <a:cs typeface="MS Gothic" charset="0"/>
              </a:rPr>
              <a:t>Data</a:t>
            </a:r>
          </a:p>
        </p:txBody>
      </p:sp>
      <p:cxnSp>
        <p:nvCxnSpPr>
          <p:cNvPr id="64517" name="AutoShape 4"/>
          <p:cNvCxnSpPr>
            <a:cxnSpLocks noChangeShapeType="1"/>
            <a:stCxn id="64515" idx="4"/>
            <a:endCxn id="64516" idx="2"/>
          </p:cNvCxnSpPr>
          <p:nvPr/>
        </p:nvCxnSpPr>
        <p:spPr bwMode="auto">
          <a:xfrm>
            <a:off x="3022600" y="2324100"/>
            <a:ext cx="3257550" cy="438150"/>
          </a:xfrm>
          <a:prstGeom prst="straightConnector1">
            <a:avLst/>
          </a:prstGeom>
          <a:noFill/>
          <a:ln w="936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4518" name="Text Box 5"/>
          <p:cNvSpPr txBox="1">
            <a:spLocks noChangeArrowheads="1"/>
          </p:cNvSpPr>
          <p:nvPr/>
        </p:nvSpPr>
        <p:spPr bwMode="auto">
          <a:xfrm>
            <a:off x="3405188" y="2514600"/>
            <a:ext cx="1332914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MS Gothic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1600" dirty="0">
                <a:solidFill>
                  <a:srgbClr val="000000"/>
                </a:solidFill>
              </a:rPr>
              <a:t>Configuration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1600" dirty="0">
                <a:solidFill>
                  <a:srgbClr val="000000"/>
                </a:solidFill>
              </a:rPr>
              <a:t>Managed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1600" dirty="0">
                <a:solidFill>
                  <a:srgbClr val="000000"/>
                </a:solidFill>
              </a:rPr>
              <a:t>Relationships</a:t>
            </a:r>
          </a:p>
        </p:txBody>
      </p:sp>
      <p:pic>
        <p:nvPicPr>
          <p:cNvPr id="645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2057400"/>
            <a:ext cx="8540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4520" name="Text Box 7"/>
          <p:cNvSpPr txBox="1">
            <a:spLocks noChangeArrowheads="1"/>
          </p:cNvSpPr>
          <p:nvPr/>
        </p:nvSpPr>
        <p:spPr bwMode="auto">
          <a:xfrm>
            <a:off x="1122363" y="2971800"/>
            <a:ext cx="2136219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MS Gothic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1600" dirty="0">
                <a:solidFill>
                  <a:schemeClr val="tx1"/>
                </a:solidFill>
              </a:rPr>
              <a:t>High Accuracy Models,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1600" dirty="0">
                <a:solidFill>
                  <a:schemeClr val="tx1"/>
                </a:solidFill>
              </a:rPr>
              <a:t>Design Definitions</a:t>
            </a:r>
          </a:p>
        </p:txBody>
      </p:sp>
      <p:sp>
        <p:nvSpPr>
          <p:cNvPr id="64521" name="Line 8"/>
          <p:cNvSpPr>
            <a:spLocks noChangeShapeType="1"/>
          </p:cNvSpPr>
          <p:nvPr/>
        </p:nvSpPr>
        <p:spPr bwMode="auto">
          <a:xfrm>
            <a:off x="1117600" y="3567113"/>
            <a:ext cx="6858000" cy="1587"/>
          </a:xfrm>
          <a:prstGeom prst="line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400">
              <a:latin typeface="Times New Roman" charset="0"/>
              <a:ea typeface="ＭＳ Ｐゴシック" charset="0"/>
              <a:cs typeface="MS Gothic" charset="0"/>
            </a:endParaRPr>
          </a:p>
        </p:txBody>
      </p:sp>
      <p:sp>
        <p:nvSpPr>
          <p:cNvPr id="64522" name="AutoShape 9"/>
          <p:cNvSpPr>
            <a:spLocks noChangeArrowheads="1"/>
          </p:cNvSpPr>
          <p:nvPr/>
        </p:nvSpPr>
        <p:spPr bwMode="auto">
          <a:xfrm>
            <a:off x="2184400" y="4229100"/>
            <a:ext cx="990600" cy="1238250"/>
          </a:xfrm>
          <a:prstGeom prst="can">
            <a:avLst>
              <a:gd name="adj" fmla="val 32552"/>
            </a:avLst>
          </a:prstGeom>
          <a:solidFill>
            <a:srgbClr val="00CC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Times New Roman" charset="0"/>
                <a:ea typeface="ＭＳ Ｐゴシック" charset="0"/>
                <a:cs typeface="MS Gothic" charset="0"/>
              </a:rPr>
              <a:t>Library &amp;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Times New Roman" charset="0"/>
                <a:ea typeface="ＭＳ Ｐゴシック" charset="0"/>
                <a:cs typeface="MS Gothic" charset="0"/>
              </a:rPr>
              <a:t>Design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Times New Roman" charset="0"/>
                <a:ea typeface="ＭＳ Ｐゴシック" charset="0"/>
                <a:cs typeface="MS Gothic" charset="0"/>
              </a:rPr>
              <a:t> Archives</a:t>
            </a:r>
          </a:p>
        </p:txBody>
      </p:sp>
      <p:sp>
        <p:nvSpPr>
          <p:cNvPr id="64523" name="AutoShape 10"/>
          <p:cNvSpPr>
            <a:spLocks noChangeArrowheads="1"/>
          </p:cNvSpPr>
          <p:nvPr/>
        </p:nvSpPr>
        <p:spPr bwMode="auto">
          <a:xfrm>
            <a:off x="6432550" y="4014788"/>
            <a:ext cx="914400" cy="1143000"/>
          </a:xfrm>
          <a:prstGeom prst="can">
            <a:avLst>
              <a:gd name="adj" fmla="val 31250"/>
            </a:avLst>
          </a:prstGeom>
          <a:solidFill>
            <a:srgbClr val="00CC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Times New Roman" charset="0"/>
                <a:ea typeface="ＭＳ Ｐゴシック" charset="0"/>
                <a:cs typeface="MS Gothic" charset="0"/>
              </a:rPr>
              <a:t>Published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Times New Roman" charset="0"/>
                <a:ea typeface="ＭＳ Ｐゴシック" charset="0"/>
                <a:cs typeface="MS Gothic" charset="0"/>
              </a:rPr>
              <a:t>Library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Times New Roman" charset="0"/>
                <a:ea typeface="ＭＳ Ｐゴシック" charset="0"/>
                <a:cs typeface="MS Gothic" charset="0"/>
              </a:rPr>
              <a:t>Data</a:t>
            </a:r>
          </a:p>
        </p:txBody>
      </p:sp>
      <p:cxnSp>
        <p:nvCxnSpPr>
          <p:cNvPr id="64524" name="AutoShape 11"/>
          <p:cNvCxnSpPr>
            <a:cxnSpLocks noChangeShapeType="1"/>
            <a:stCxn id="64522" idx="4"/>
            <a:endCxn id="64523" idx="2"/>
          </p:cNvCxnSpPr>
          <p:nvPr/>
        </p:nvCxnSpPr>
        <p:spPr bwMode="auto">
          <a:xfrm flipV="1">
            <a:off x="3175000" y="4586288"/>
            <a:ext cx="3257550" cy="261937"/>
          </a:xfrm>
          <a:prstGeom prst="straightConnector1">
            <a:avLst/>
          </a:prstGeom>
          <a:noFill/>
          <a:ln w="936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4525" name="Text Box 12"/>
          <p:cNvSpPr txBox="1">
            <a:spLocks noChangeArrowheads="1"/>
          </p:cNvSpPr>
          <p:nvPr/>
        </p:nvSpPr>
        <p:spPr bwMode="auto">
          <a:xfrm>
            <a:off x="3405188" y="4975225"/>
            <a:ext cx="1332914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MS Gothic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1600">
                <a:solidFill>
                  <a:schemeClr val="tx1"/>
                </a:solidFill>
              </a:rPr>
              <a:t>Configuration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1600">
                <a:solidFill>
                  <a:schemeClr val="tx1"/>
                </a:solidFill>
              </a:rPr>
              <a:t>Managed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1600">
                <a:solidFill>
                  <a:schemeClr val="tx1"/>
                </a:solidFill>
              </a:rPr>
              <a:t>Relationships</a:t>
            </a:r>
          </a:p>
        </p:txBody>
      </p:sp>
      <p:pic>
        <p:nvPicPr>
          <p:cNvPr id="6452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4229100"/>
            <a:ext cx="8540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4527" name="Text Box 14"/>
          <p:cNvSpPr txBox="1">
            <a:spLocks noChangeArrowheads="1"/>
          </p:cNvSpPr>
          <p:nvPr/>
        </p:nvSpPr>
        <p:spPr bwMode="auto">
          <a:xfrm>
            <a:off x="1276350" y="5800725"/>
            <a:ext cx="3406899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MS Gothic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1600">
                <a:solidFill>
                  <a:schemeClr val="tx1"/>
                </a:solidFill>
              </a:rPr>
              <a:t>High Accuracy Models,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1600">
                <a:solidFill>
                  <a:schemeClr val="tx1"/>
                </a:solidFill>
              </a:rPr>
              <a:t>Design Definitions, physically separate</a:t>
            </a:r>
          </a:p>
        </p:txBody>
      </p:sp>
      <p:sp>
        <p:nvSpPr>
          <p:cNvPr id="64528" name="Line 15"/>
          <p:cNvSpPr>
            <a:spLocks noChangeShapeType="1"/>
          </p:cNvSpPr>
          <p:nvPr/>
        </p:nvSpPr>
        <p:spPr bwMode="auto">
          <a:xfrm flipH="1">
            <a:off x="3402013" y="3340100"/>
            <a:ext cx="3317875" cy="674688"/>
          </a:xfrm>
          <a:prstGeom prst="line">
            <a:avLst/>
          </a:prstGeom>
          <a:noFill/>
          <a:ln w="3816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400">
              <a:latin typeface="Times New Roman" charset="0"/>
              <a:ea typeface="ＭＳ Ｐゴシック" charset="0"/>
              <a:cs typeface="MS Gothic" charset="0"/>
            </a:endParaRPr>
          </a:p>
        </p:txBody>
      </p:sp>
      <p:sp>
        <p:nvSpPr>
          <p:cNvPr id="64529" name="Oval 16"/>
          <p:cNvSpPr>
            <a:spLocks noChangeArrowheads="1"/>
          </p:cNvSpPr>
          <p:nvPr/>
        </p:nvSpPr>
        <p:spPr bwMode="auto">
          <a:xfrm>
            <a:off x="1270000" y="3690938"/>
            <a:ext cx="2133600" cy="671512"/>
          </a:xfrm>
          <a:prstGeom prst="ellipse">
            <a:avLst/>
          </a:prstGeom>
          <a:solidFill>
            <a:srgbClr val="00CCFF"/>
          </a:solidFill>
          <a:ln w="1260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Times New Roman" charset="0"/>
                <a:ea typeface="ＭＳ Ｐゴシック" charset="0"/>
                <a:cs typeface="MS Gothic" charset="0"/>
              </a:rPr>
              <a:t>Library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Times New Roman" charset="0"/>
                <a:ea typeface="ＭＳ Ｐゴシック" charset="0"/>
                <a:cs typeface="MS Gothic" charset="0"/>
              </a:rPr>
              <a:t>Manager</a:t>
            </a:r>
          </a:p>
        </p:txBody>
      </p:sp>
      <p:sp>
        <p:nvSpPr>
          <p:cNvPr id="64530" name="Text Box 17"/>
          <p:cNvSpPr txBox="1">
            <a:spLocks noChangeArrowheads="1"/>
          </p:cNvSpPr>
          <p:nvPr/>
        </p:nvSpPr>
        <p:spPr bwMode="auto">
          <a:xfrm>
            <a:off x="5715000" y="3574019"/>
            <a:ext cx="2959100" cy="398463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MS Gothic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Data Transport Mechanism</a:t>
            </a:r>
          </a:p>
        </p:txBody>
      </p:sp>
      <p:sp>
        <p:nvSpPr>
          <p:cNvPr id="64531" name="Text Box 18"/>
          <p:cNvSpPr txBox="1">
            <a:spLocks noChangeArrowheads="1"/>
          </p:cNvSpPr>
          <p:nvPr/>
        </p:nvSpPr>
        <p:spPr bwMode="auto">
          <a:xfrm>
            <a:off x="818572" y="2322574"/>
            <a:ext cx="1050566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MS Gothic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1600" dirty="0">
                <a:solidFill>
                  <a:schemeClr val="tx1"/>
                </a:solidFill>
              </a:rPr>
              <a:t>Tier N-1</a:t>
            </a:r>
          </a:p>
        </p:txBody>
      </p:sp>
      <p:sp>
        <p:nvSpPr>
          <p:cNvPr id="64533" name="AutoShape 20"/>
          <p:cNvSpPr>
            <a:spLocks noChangeArrowheads="1"/>
          </p:cNvSpPr>
          <p:nvPr/>
        </p:nvSpPr>
        <p:spPr bwMode="auto">
          <a:xfrm>
            <a:off x="6432550" y="5157788"/>
            <a:ext cx="990600" cy="1238250"/>
          </a:xfrm>
          <a:prstGeom prst="can">
            <a:avLst>
              <a:gd name="adj" fmla="val 32552"/>
            </a:avLst>
          </a:prstGeom>
          <a:solidFill>
            <a:srgbClr val="00CC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Times New Roman" charset="0"/>
                <a:ea typeface="ＭＳ Ｐゴシック" charset="0"/>
                <a:cs typeface="MS Gothic" charset="0"/>
              </a:rPr>
              <a:t>Delivered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Times New Roman" charset="0"/>
                <a:ea typeface="ＭＳ Ｐゴシック" charset="0"/>
                <a:cs typeface="MS Gothic" charset="0"/>
              </a:rPr>
              <a:t>Library &amp;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Times New Roman" charset="0"/>
                <a:ea typeface="ＭＳ Ｐゴシック" charset="0"/>
                <a:cs typeface="MS Gothic" charset="0"/>
              </a:rPr>
              <a:t>Design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Times New Roman" charset="0"/>
                <a:ea typeface="ＭＳ Ｐゴシック" charset="0"/>
                <a:cs typeface="MS Gothic" charset="0"/>
              </a:rPr>
              <a:t>Data</a:t>
            </a:r>
          </a:p>
        </p:txBody>
      </p:sp>
      <p:sp>
        <p:nvSpPr>
          <p:cNvPr id="64534" name="Line 21"/>
          <p:cNvSpPr>
            <a:spLocks noChangeShapeType="1"/>
          </p:cNvSpPr>
          <p:nvPr/>
        </p:nvSpPr>
        <p:spPr bwMode="auto">
          <a:xfrm>
            <a:off x="5705475" y="4667250"/>
            <a:ext cx="727075" cy="1133475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400">
              <a:latin typeface="Times New Roman" charset="0"/>
              <a:ea typeface="ＭＳ Ｐゴシック" charset="0"/>
              <a:cs typeface="MS Gothic" charset="0"/>
            </a:endParaRP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818572" y="4466104"/>
            <a:ext cx="103505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MS Gothic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000" dirty="0">
                <a:solidFill>
                  <a:schemeClr val="tx1"/>
                </a:solidFill>
              </a:rPr>
              <a:t>Tier N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399389" y="2190750"/>
            <a:ext cx="519205" cy="3128718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234949" y="1766406"/>
            <a:ext cx="173004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MS Gothic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2000" dirty="0">
                <a:solidFill>
                  <a:schemeClr val="tx1"/>
                </a:solidFill>
              </a:rPr>
              <a:t>Supply Chain</a:t>
            </a:r>
          </a:p>
        </p:txBody>
      </p:sp>
      <p:sp>
        <p:nvSpPr>
          <p:cNvPr id="27" name="AutoShape 10"/>
          <p:cNvSpPr>
            <a:spLocks noChangeArrowheads="1"/>
          </p:cNvSpPr>
          <p:nvPr/>
        </p:nvSpPr>
        <p:spPr bwMode="auto">
          <a:xfrm>
            <a:off x="7346950" y="4059238"/>
            <a:ext cx="914400" cy="1260230"/>
          </a:xfrm>
          <a:prstGeom prst="can">
            <a:avLst>
              <a:gd name="adj" fmla="val 31250"/>
            </a:avLst>
          </a:prstGeom>
          <a:solidFill>
            <a:srgbClr val="00CC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Times New Roman" charset="0"/>
                <a:ea typeface="ＭＳ Ｐゴシック" charset="0"/>
                <a:cs typeface="MS Gothic" charset="0"/>
              </a:rPr>
              <a:t>Published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Times New Roman" charset="0"/>
                <a:ea typeface="ＭＳ Ｐゴシック" charset="0"/>
                <a:cs typeface="MS Gothic" charset="0"/>
              </a:rPr>
              <a:t>Interface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Times New Roman" charset="0"/>
                <a:ea typeface="ＭＳ Ｐゴシック" charset="0"/>
                <a:cs typeface="MS Gothic" charset="0"/>
              </a:rPr>
              <a:t>Control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Times New Roman" charset="0"/>
                <a:ea typeface="ＭＳ Ｐゴシック" charset="0"/>
                <a:cs typeface="MS Gothic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57137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ChangeArrowheads="1"/>
          </p:cNvSpPr>
          <p:nvPr/>
        </p:nvSpPr>
        <p:spPr bwMode="auto">
          <a:xfrm>
            <a:off x="457200" y="1447800"/>
            <a:ext cx="1219200" cy="457200"/>
          </a:xfrm>
          <a:prstGeom prst="rect">
            <a:avLst/>
          </a:prstGeom>
          <a:solidFill>
            <a:srgbClr val="FFCC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Requirements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Decomposition</a:t>
            </a:r>
          </a:p>
        </p:txBody>
      </p:sp>
      <p:sp>
        <p:nvSpPr>
          <p:cNvPr id="91139" name="Rectangle 2"/>
          <p:cNvSpPr>
            <a:spLocks noChangeArrowheads="1"/>
          </p:cNvSpPr>
          <p:nvPr/>
        </p:nvSpPr>
        <p:spPr bwMode="auto">
          <a:xfrm>
            <a:off x="647700" y="2590800"/>
            <a:ext cx="838200" cy="381000"/>
          </a:xfrm>
          <a:prstGeom prst="rect">
            <a:avLst/>
          </a:prstGeom>
          <a:solidFill>
            <a:srgbClr val="FFCC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Requirement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occurrence</a:t>
            </a:r>
          </a:p>
        </p:txBody>
      </p:sp>
      <p:cxnSp>
        <p:nvCxnSpPr>
          <p:cNvPr id="91140" name="AutoShape 3"/>
          <p:cNvCxnSpPr>
            <a:cxnSpLocks noChangeShapeType="1"/>
            <a:stCxn id="91138" idx="2"/>
            <a:endCxn id="91139" idx="0"/>
          </p:cNvCxnSpPr>
          <p:nvPr/>
        </p:nvCxnSpPr>
        <p:spPr bwMode="auto">
          <a:xfrm>
            <a:off x="1066800" y="1905000"/>
            <a:ext cx="1588" cy="6858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1141" name="Text Box 4"/>
          <p:cNvSpPr txBox="1">
            <a:spLocks noChangeArrowheads="1"/>
          </p:cNvSpPr>
          <p:nvPr/>
        </p:nvSpPr>
        <p:spPr bwMode="auto">
          <a:xfrm>
            <a:off x="4449763" y="2222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MS Gothic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67000" y="1447800"/>
            <a:ext cx="3275013" cy="3541713"/>
            <a:chOff x="1680" y="912"/>
            <a:chExt cx="2063" cy="2231"/>
          </a:xfrm>
        </p:grpSpPr>
        <p:cxnSp>
          <p:nvCxnSpPr>
            <p:cNvPr id="91211" name="AutoShape 6"/>
            <p:cNvCxnSpPr>
              <a:cxnSpLocks noChangeShapeType="1"/>
              <a:stCxn id="91215" idx="0"/>
              <a:endCxn id="91218" idx="2"/>
            </p:cNvCxnSpPr>
            <p:nvPr/>
          </p:nvCxnSpPr>
          <p:spPr bwMode="auto">
            <a:xfrm flipV="1">
              <a:off x="3429" y="1248"/>
              <a:ext cx="1" cy="1176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12" name="AutoShape 7"/>
            <p:cNvCxnSpPr>
              <a:cxnSpLocks noChangeShapeType="1"/>
              <a:stCxn id="91214" idx="1"/>
              <a:endCxn id="91204" idx="2"/>
            </p:cNvCxnSpPr>
            <p:nvPr/>
          </p:nvCxnSpPr>
          <p:spPr bwMode="auto">
            <a:xfrm flipH="1" flipV="1">
              <a:off x="1680" y="2304"/>
              <a:ext cx="228" cy="48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prstDash val="lg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213" name="Oval 8"/>
            <p:cNvSpPr>
              <a:spLocks noChangeArrowheads="1"/>
            </p:cNvSpPr>
            <p:nvPr/>
          </p:nvSpPr>
          <p:spPr bwMode="auto">
            <a:xfrm>
              <a:off x="2448" y="2460"/>
              <a:ext cx="528" cy="360"/>
            </a:xfrm>
            <a:prstGeom prst="ellipse">
              <a:avLst/>
            </a:prstGeom>
            <a:solidFill>
              <a:srgbClr val="FFFF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Function to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Physical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Map</a:t>
              </a:r>
            </a:p>
          </p:txBody>
        </p:sp>
        <p:sp>
          <p:nvSpPr>
            <p:cNvPr id="91214" name="Rectangle 9"/>
            <p:cNvSpPr>
              <a:spLocks noChangeArrowheads="1"/>
            </p:cNvSpPr>
            <p:nvPr/>
          </p:nvSpPr>
          <p:spPr bwMode="auto">
            <a:xfrm>
              <a:off x="1908" y="2424"/>
              <a:ext cx="396" cy="720"/>
            </a:xfrm>
            <a:prstGeom prst="rect">
              <a:avLst/>
            </a:prstGeom>
            <a:solidFill>
              <a:srgbClr val="00FF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Functional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Path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Subset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(Single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Node)‏</a:t>
              </a:r>
            </a:p>
          </p:txBody>
        </p:sp>
        <p:sp>
          <p:nvSpPr>
            <p:cNvPr id="91215" name="Rectangle 10"/>
            <p:cNvSpPr>
              <a:spLocks noChangeArrowheads="1"/>
            </p:cNvSpPr>
            <p:nvPr/>
          </p:nvSpPr>
          <p:spPr bwMode="auto">
            <a:xfrm>
              <a:off x="3114" y="2424"/>
              <a:ext cx="630" cy="432"/>
            </a:xfrm>
            <a:prstGeom prst="rect">
              <a:avLst/>
            </a:prstGeom>
            <a:solidFill>
              <a:srgbClr val="00FF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Physical Unit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Network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Subset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(Single Node)‏</a:t>
              </a:r>
            </a:p>
          </p:txBody>
        </p:sp>
        <p:cxnSp>
          <p:nvCxnSpPr>
            <p:cNvPr id="91216" name="AutoShape 11"/>
            <p:cNvCxnSpPr>
              <a:cxnSpLocks noChangeShapeType="1"/>
              <a:stCxn id="91213" idx="2"/>
              <a:endCxn id="91214" idx="3"/>
            </p:cNvCxnSpPr>
            <p:nvPr/>
          </p:nvCxnSpPr>
          <p:spPr bwMode="auto">
            <a:xfrm flipH="1">
              <a:off x="2304" y="2640"/>
              <a:ext cx="144" cy="144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17" name="AutoShape 12"/>
            <p:cNvCxnSpPr>
              <a:cxnSpLocks noChangeShapeType="1"/>
              <a:stCxn id="91213" idx="6"/>
              <a:endCxn id="91215" idx="1"/>
            </p:cNvCxnSpPr>
            <p:nvPr/>
          </p:nvCxnSpPr>
          <p:spPr bwMode="auto">
            <a:xfrm>
              <a:off x="2976" y="2640"/>
              <a:ext cx="138" cy="1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218" name="Rectangle 13"/>
            <p:cNvSpPr>
              <a:spLocks noChangeArrowheads="1"/>
            </p:cNvSpPr>
            <p:nvPr/>
          </p:nvSpPr>
          <p:spPr bwMode="auto">
            <a:xfrm>
              <a:off x="3237" y="912"/>
              <a:ext cx="384" cy="336"/>
            </a:xfrm>
            <a:prstGeom prst="rect">
              <a:avLst/>
            </a:prstGeom>
            <a:solidFill>
              <a:srgbClr val="00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Physical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Unit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Network</a:t>
              </a:r>
            </a:p>
          </p:txBody>
        </p:sp>
      </p:grpSp>
      <p:sp>
        <p:nvSpPr>
          <p:cNvPr id="91143" name="Text Box 14"/>
          <p:cNvSpPr txBox="1">
            <a:spLocks noChangeArrowheads="1"/>
          </p:cNvSpPr>
          <p:nvPr/>
        </p:nvSpPr>
        <p:spPr bwMode="auto">
          <a:xfrm>
            <a:off x="14288" y="6081713"/>
            <a:ext cx="2909887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MS Gothic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sz="900">
                <a:solidFill>
                  <a:srgbClr val="000000"/>
                </a:solidFill>
                <a:latin typeface="Arial" charset="0"/>
              </a:rPr>
              <a:t>Omitted for Clarity: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sz="900">
                <a:solidFill>
                  <a:srgbClr val="000000"/>
                </a:solidFill>
                <a:latin typeface="Arial" charset="0"/>
              </a:rPr>
              <a:t>1.  Recursive definition; test benches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sz="900">
                <a:solidFill>
                  <a:srgbClr val="000000"/>
                </a:solidFill>
                <a:latin typeface="Arial" charset="0"/>
              </a:rPr>
              <a:t>2. </a:t>
            </a:r>
            <a:r>
              <a:rPr lang="ja-JP" altLang="en-GB" sz="90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GB" sz="900">
                <a:solidFill>
                  <a:srgbClr val="000000"/>
                </a:solidFill>
                <a:latin typeface="Arial" charset="0"/>
              </a:rPr>
              <a:t>Pin Mapping</a:t>
            </a:r>
            <a:r>
              <a:rPr lang="ja-JP" altLang="en-GB" sz="900">
                <a:solidFill>
                  <a:srgbClr val="000000"/>
                </a:solidFill>
                <a:latin typeface="Arial" charset="0"/>
              </a:rPr>
              <a:t>”</a:t>
            </a:r>
            <a:r>
              <a:rPr lang="en-GB" sz="900">
                <a:solidFill>
                  <a:srgbClr val="000000"/>
                </a:solidFill>
                <a:latin typeface="Arial" charset="0"/>
              </a:rPr>
              <a:t>  in library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sz="900">
                <a:solidFill>
                  <a:srgbClr val="000000"/>
                </a:solidFill>
                <a:latin typeface="Arial" charset="0"/>
              </a:rPr>
              <a:t>3.  Simulation model library and associativity aspects.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58775" y="1447800"/>
            <a:ext cx="8097838" cy="4579938"/>
            <a:chOff x="226" y="912"/>
            <a:chExt cx="5101" cy="2885"/>
          </a:xfrm>
        </p:grpSpPr>
        <p:sp>
          <p:nvSpPr>
            <p:cNvPr id="91197" name="Line 16"/>
            <p:cNvSpPr>
              <a:spLocks noChangeShapeType="1"/>
            </p:cNvSpPr>
            <p:nvPr/>
          </p:nvSpPr>
          <p:spPr bwMode="auto">
            <a:xfrm>
              <a:off x="480" y="3264"/>
              <a:ext cx="4848" cy="1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S Gothic" charset="0"/>
              </a:endParaRPr>
            </a:p>
          </p:txBody>
        </p:sp>
        <p:grpSp>
          <p:nvGrpSpPr>
            <p:cNvPr id="91198" name="Group 17"/>
            <p:cNvGrpSpPr>
              <a:grpSpLocks/>
            </p:cNvGrpSpPr>
            <p:nvPr/>
          </p:nvGrpSpPr>
          <p:grpSpPr bwMode="auto">
            <a:xfrm>
              <a:off x="262" y="912"/>
              <a:ext cx="1753" cy="2885"/>
              <a:chOff x="262" y="912"/>
              <a:chExt cx="1753" cy="2885"/>
            </a:xfrm>
          </p:grpSpPr>
          <p:sp>
            <p:nvSpPr>
              <p:cNvPr id="91201" name="Rectangle 18"/>
              <p:cNvSpPr>
                <a:spLocks noChangeArrowheads="1"/>
              </p:cNvSpPr>
              <p:nvPr/>
            </p:nvSpPr>
            <p:spPr bwMode="auto">
              <a:xfrm>
                <a:off x="1420" y="912"/>
                <a:ext cx="528" cy="288"/>
              </a:xfrm>
              <a:prstGeom prst="rect">
                <a:avLst/>
              </a:prstGeom>
              <a:solidFill>
                <a:srgbClr val="00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MS Gothic" charset="0"/>
                  </a:rPr>
                  <a:t>Functional 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MS Gothic" charset="0"/>
                  </a:rPr>
                  <a:t>Decomposition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MS Gothic" charset="0"/>
                  </a:rPr>
                  <a:t>(Network)‏</a:t>
                </a:r>
              </a:p>
            </p:txBody>
          </p:sp>
          <p:sp>
            <p:nvSpPr>
              <p:cNvPr id="91202" name="AutoShape 19"/>
              <p:cNvSpPr>
                <a:spLocks noChangeArrowheads="1"/>
              </p:cNvSpPr>
              <p:nvPr/>
            </p:nvSpPr>
            <p:spPr bwMode="auto">
              <a:xfrm>
                <a:off x="1056" y="1344"/>
                <a:ext cx="480" cy="240"/>
              </a:xfrm>
              <a:prstGeom prst="roundRect">
                <a:avLst>
                  <a:gd name="adj" fmla="val 16667"/>
                </a:avLst>
              </a:prstGeom>
              <a:solidFill>
                <a:srgbClr val="FFFF6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MS Gothic" charset="0"/>
                  </a:rPr>
                  <a:t>Requirement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MS Gothic" charset="0"/>
                  </a:rPr>
                  <a:t>To Function</a:t>
                </a:r>
              </a:p>
            </p:txBody>
          </p:sp>
          <p:sp>
            <p:nvSpPr>
              <p:cNvPr id="91203" name="Rectangle 20"/>
              <p:cNvSpPr>
                <a:spLocks noChangeArrowheads="1"/>
              </p:cNvSpPr>
              <p:nvPr/>
            </p:nvSpPr>
            <p:spPr bwMode="auto">
              <a:xfrm>
                <a:off x="1344" y="3408"/>
                <a:ext cx="672" cy="288"/>
              </a:xfrm>
              <a:prstGeom prst="rect">
                <a:avLst/>
              </a:prstGeom>
              <a:solidFill>
                <a:srgbClr val="00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MS Gothic" charset="0"/>
                  </a:rPr>
                  <a:t>Function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MS Gothic" charset="0"/>
                  </a:rPr>
                  <a:t>Definition</a:t>
                </a:r>
              </a:p>
            </p:txBody>
          </p:sp>
          <p:sp>
            <p:nvSpPr>
              <p:cNvPr id="91204" name="Rectangle 21"/>
              <p:cNvSpPr>
                <a:spLocks noChangeArrowheads="1"/>
              </p:cNvSpPr>
              <p:nvPr/>
            </p:nvSpPr>
            <p:spPr bwMode="auto">
              <a:xfrm>
                <a:off x="1344" y="2016"/>
                <a:ext cx="672" cy="288"/>
              </a:xfrm>
              <a:prstGeom prst="rect">
                <a:avLst/>
              </a:prstGeom>
              <a:solidFill>
                <a:srgbClr val="00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MS Gothic" charset="0"/>
                  </a:rPr>
                  <a:t>Function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MS Gothic" charset="0"/>
                  </a:rPr>
                  <a:t>Occurrence</a:t>
                </a:r>
              </a:p>
            </p:txBody>
          </p:sp>
          <p:cxnSp>
            <p:nvCxnSpPr>
              <p:cNvPr id="91205" name="AutoShape 22"/>
              <p:cNvCxnSpPr>
                <a:cxnSpLocks noChangeShapeType="1"/>
                <a:stCxn id="91202" idx="3"/>
                <a:endCxn id="91204" idx="0"/>
              </p:cNvCxnSpPr>
              <p:nvPr/>
            </p:nvCxnSpPr>
            <p:spPr bwMode="auto">
              <a:xfrm>
                <a:off x="1536" y="1464"/>
                <a:ext cx="144" cy="552"/>
              </a:xfrm>
              <a:prstGeom prst="straightConnector1">
                <a:avLst/>
              </a:prstGeom>
              <a:noFill/>
              <a:ln w="9360" cap="rnd">
                <a:solidFill>
                  <a:srgbClr val="000000"/>
                </a:solidFill>
                <a:prstDash val="sysDot"/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206" name="AutoShape 23"/>
              <p:cNvCxnSpPr>
                <a:cxnSpLocks noChangeShapeType="1"/>
                <a:stCxn id="91204" idx="0"/>
                <a:endCxn id="91201" idx="2"/>
              </p:cNvCxnSpPr>
              <p:nvPr/>
            </p:nvCxnSpPr>
            <p:spPr bwMode="auto">
              <a:xfrm flipV="1">
                <a:off x="1680" y="1200"/>
                <a:ext cx="4" cy="816"/>
              </a:xfrm>
              <a:prstGeom prst="straightConnector1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207" name="AutoShape 24"/>
              <p:cNvCxnSpPr>
                <a:cxnSpLocks noChangeShapeType="1"/>
                <a:stCxn id="91202" idx="3"/>
                <a:endCxn id="91201" idx="2"/>
              </p:cNvCxnSpPr>
              <p:nvPr/>
            </p:nvCxnSpPr>
            <p:spPr bwMode="auto">
              <a:xfrm flipV="1">
                <a:off x="1536" y="1200"/>
                <a:ext cx="148" cy="264"/>
              </a:xfrm>
              <a:prstGeom prst="straightConnector1">
                <a:avLst/>
              </a:prstGeom>
              <a:noFill/>
              <a:ln w="9360" cap="rnd">
                <a:solidFill>
                  <a:srgbClr val="000000"/>
                </a:solidFill>
                <a:prstDash val="sysDot"/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208" name="AutoShape 25"/>
              <p:cNvCxnSpPr>
                <a:cxnSpLocks noChangeShapeType="1"/>
                <a:stCxn id="91202" idx="1"/>
                <a:endCxn id="91139" idx="3"/>
              </p:cNvCxnSpPr>
              <p:nvPr/>
            </p:nvCxnSpPr>
            <p:spPr bwMode="auto">
              <a:xfrm flipH="1">
                <a:off x="936" y="1464"/>
                <a:ext cx="120" cy="288"/>
              </a:xfrm>
              <a:prstGeom prst="bentConnector3">
                <a:avLst>
                  <a:gd name="adj1" fmla="val 50000"/>
                </a:avLst>
              </a:prstGeom>
              <a:noFill/>
              <a:ln w="9360" cap="rnd">
                <a:solidFill>
                  <a:srgbClr val="000000"/>
                </a:solidFill>
                <a:prstDash val="sysDot"/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209" name="AutoShape 26"/>
              <p:cNvCxnSpPr>
                <a:cxnSpLocks noChangeShapeType="1"/>
                <a:stCxn id="91204" idx="2"/>
                <a:endCxn id="91203" idx="0"/>
              </p:cNvCxnSpPr>
              <p:nvPr/>
            </p:nvCxnSpPr>
            <p:spPr bwMode="auto">
              <a:xfrm>
                <a:off x="1680" y="2304"/>
                <a:ext cx="1" cy="1104"/>
              </a:xfrm>
              <a:prstGeom prst="straightConnector1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1210" name="AutoShape 27"/>
              <p:cNvSpPr>
                <a:spLocks noChangeArrowheads="1"/>
              </p:cNvSpPr>
              <p:nvPr/>
            </p:nvSpPr>
            <p:spPr bwMode="auto">
              <a:xfrm rot="10800000">
                <a:off x="1344" y="3703"/>
                <a:ext cx="288" cy="96"/>
              </a:xfrm>
              <a:prstGeom prst="curvedDownArrow">
                <a:avLst>
                  <a:gd name="adj1" fmla="val 58333"/>
                  <a:gd name="adj2" fmla="val 119444"/>
                  <a:gd name="adj3" fmla="val 33333"/>
                </a:avLst>
              </a:prstGeom>
              <a:solidFill>
                <a:srgbClr val="FF00FF"/>
              </a:solidFill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S Gothic" charset="0"/>
                </a:endParaRPr>
              </a:p>
            </p:txBody>
          </p:sp>
        </p:grpSp>
        <p:sp>
          <p:nvSpPr>
            <p:cNvPr id="91199" name="Text Box 28"/>
            <p:cNvSpPr txBox="1">
              <a:spLocks noChangeArrowheads="1"/>
            </p:cNvSpPr>
            <p:nvPr/>
          </p:nvSpPr>
          <p:spPr bwMode="auto">
            <a:xfrm>
              <a:off x="227" y="3397"/>
              <a:ext cx="41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  <a:cs typeface="MS Gothic" charset="0"/>
                </a:defRPr>
              </a:lvl1pPr>
              <a:lvl2pPr marL="37931725" indent="-3747452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charset="0"/>
                  <a:ea typeface="MS Gothic" charset="0"/>
                  <a:cs typeface="MS Gothi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charset="0"/>
                  <a:ea typeface="MS Gothic" charset="0"/>
                  <a:cs typeface="MS Gothi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charset="0"/>
                  <a:ea typeface="MS Gothic" charset="0"/>
                  <a:cs typeface="MS Gothi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charset="0"/>
                  <a:ea typeface="MS Gothic" charset="0"/>
                  <a:cs typeface="MS Gothic" charset="0"/>
                </a:defRPr>
              </a:lvl5pPr>
              <a:lvl6pPr marL="4572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charset="0"/>
                  <a:ea typeface="MS Gothic" charset="0"/>
                  <a:cs typeface="MS Gothic" charset="0"/>
                </a:defRPr>
              </a:lvl6pPr>
              <a:lvl7pPr marL="9144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charset="0"/>
                  <a:ea typeface="MS Gothic" charset="0"/>
                  <a:cs typeface="MS Gothic" charset="0"/>
                </a:defRPr>
              </a:lvl7pPr>
              <a:lvl8pPr marL="1371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charset="0"/>
                  <a:ea typeface="MS Gothic" charset="0"/>
                  <a:cs typeface="MS Gothic" charset="0"/>
                </a:defRPr>
              </a:lvl8pPr>
              <a:lvl9pPr marL="18288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charset="0"/>
                  <a:ea typeface="MS Gothic" charset="0"/>
                  <a:cs typeface="MS Gothic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ja-JP" altLang="en-GB" sz="1000">
                  <a:solidFill>
                    <a:srgbClr val="000000"/>
                  </a:solidFill>
                  <a:latin typeface="Arial" charset="0"/>
                </a:rPr>
                <a:t>“</a:t>
              </a:r>
              <a:r>
                <a:rPr lang="en-GB" sz="1000">
                  <a:solidFill>
                    <a:srgbClr val="000000"/>
                  </a:solidFill>
                  <a:latin typeface="Arial" charset="0"/>
                </a:rPr>
                <a:t>Library</a:t>
              </a:r>
              <a:r>
                <a:rPr lang="ja-JP" altLang="en-GB" sz="1000">
                  <a:solidFill>
                    <a:srgbClr val="000000"/>
                  </a:solidFill>
                  <a:latin typeface="Arial" charset="0"/>
                </a:rPr>
                <a:t>”</a:t>
              </a:r>
              <a:endParaRPr lang="en-GB" sz="1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1200" name="Text Box 29"/>
            <p:cNvSpPr txBox="1">
              <a:spLocks noChangeArrowheads="1"/>
            </p:cNvSpPr>
            <p:nvPr/>
          </p:nvSpPr>
          <p:spPr bwMode="auto">
            <a:xfrm>
              <a:off x="226" y="3024"/>
              <a:ext cx="41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  <a:cs typeface="MS Gothic" charset="0"/>
                </a:defRPr>
              </a:lvl1pPr>
              <a:lvl2pPr marL="37931725" indent="-3747452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charset="0"/>
                  <a:ea typeface="MS Gothic" charset="0"/>
                  <a:cs typeface="MS Gothi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charset="0"/>
                  <a:ea typeface="MS Gothic" charset="0"/>
                  <a:cs typeface="MS Gothi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charset="0"/>
                  <a:ea typeface="MS Gothic" charset="0"/>
                  <a:cs typeface="MS Gothi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charset="0"/>
                  <a:ea typeface="MS Gothic" charset="0"/>
                  <a:cs typeface="MS Gothic" charset="0"/>
                </a:defRPr>
              </a:lvl5pPr>
              <a:lvl6pPr marL="4572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charset="0"/>
                  <a:ea typeface="MS Gothic" charset="0"/>
                  <a:cs typeface="MS Gothic" charset="0"/>
                </a:defRPr>
              </a:lvl6pPr>
              <a:lvl7pPr marL="9144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charset="0"/>
                  <a:ea typeface="MS Gothic" charset="0"/>
                  <a:cs typeface="MS Gothic" charset="0"/>
                </a:defRPr>
              </a:lvl7pPr>
              <a:lvl8pPr marL="1371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charset="0"/>
                  <a:ea typeface="MS Gothic" charset="0"/>
                  <a:cs typeface="MS Gothic" charset="0"/>
                </a:defRPr>
              </a:lvl8pPr>
              <a:lvl9pPr marL="18288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charset="0"/>
                  <a:ea typeface="MS Gothic" charset="0"/>
                  <a:cs typeface="MS Gothic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ja-JP" altLang="en-GB" sz="1000">
                  <a:solidFill>
                    <a:srgbClr val="000000"/>
                  </a:solidFill>
                  <a:latin typeface="Arial" charset="0"/>
                </a:rPr>
                <a:t>“</a:t>
              </a:r>
              <a:r>
                <a:rPr lang="en-GB" sz="1000">
                  <a:solidFill>
                    <a:srgbClr val="000000"/>
                  </a:solidFill>
                  <a:latin typeface="Arial" charset="0"/>
                </a:rPr>
                <a:t>Design</a:t>
              </a:r>
              <a:r>
                <a:rPr lang="ja-JP" altLang="en-GB" sz="1000">
                  <a:solidFill>
                    <a:srgbClr val="000000"/>
                  </a:solidFill>
                  <a:latin typeface="Arial" charset="0"/>
                </a:rPr>
                <a:t>”</a:t>
              </a:r>
              <a:endParaRPr lang="en-GB" sz="1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485900" y="1447800"/>
            <a:ext cx="5446713" cy="4570413"/>
            <a:chOff x="936" y="912"/>
            <a:chExt cx="3431" cy="2879"/>
          </a:xfrm>
        </p:grpSpPr>
        <p:sp>
          <p:nvSpPr>
            <p:cNvPr id="91183" name="AutoShape 31"/>
            <p:cNvSpPr>
              <a:spLocks noChangeArrowheads="1"/>
            </p:cNvSpPr>
            <p:nvPr/>
          </p:nvSpPr>
          <p:spPr bwMode="auto">
            <a:xfrm rot="10800000">
              <a:off x="3648" y="3697"/>
              <a:ext cx="288" cy="96"/>
            </a:xfrm>
            <a:prstGeom prst="curvedDownArrow">
              <a:avLst>
                <a:gd name="adj1" fmla="val 58333"/>
                <a:gd name="adj2" fmla="val 119444"/>
                <a:gd name="adj3" fmla="val 33333"/>
              </a:avLst>
            </a:prstGeom>
            <a:solidFill>
              <a:srgbClr val="FF00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S Gothic" charset="0"/>
              </a:endParaRPr>
            </a:p>
          </p:txBody>
        </p:sp>
        <p:sp>
          <p:nvSpPr>
            <p:cNvPr id="91184" name="AutoShape 32"/>
            <p:cNvSpPr>
              <a:spLocks noChangeArrowheads="1"/>
            </p:cNvSpPr>
            <p:nvPr/>
          </p:nvSpPr>
          <p:spPr bwMode="auto">
            <a:xfrm>
              <a:off x="2256" y="1488"/>
              <a:ext cx="528" cy="192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Requirement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To Assembly</a:t>
              </a:r>
            </a:p>
          </p:txBody>
        </p:sp>
        <p:cxnSp>
          <p:nvCxnSpPr>
            <p:cNvPr id="91185" name="AutoShape 33"/>
            <p:cNvCxnSpPr>
              <a:cxnSpLocks noChangeShapeType="1"/>
              <a:stCxn id="91189" idx="2"/>
              <a:endCxn id="91191" idx="0"/>
            </p:cNvCxnSpPr>
            <p:nvPr/>
          </p:nvCxnSpPr>
          <p:spPr bwMode="auto">
            <a:xfrm>
              <a:off x="4008" y="1248"/>
              <a:ext cx="1" cy="768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86" name="AutoShape 34"/>
            <p:cNvCxnSpPr>
              <a:cxnSpLocks noChangeShapeType="1"/>
              <a:stCxn id="91184" idx="3"/>
              <a:endCxn id="91191" idx="0"/>
            </p:cNvCxnSpPr>
            <p:nvPr/>
          </p:nvCxnSpPr>
          <p:spPr bwMode="auto">
            <a:xfrm>
              <a:off x="2784" y="1584"/>
              <a:ext cx="1224" cy="432"/>
            </a:xfrm>
            <a:prstGeom prst="straightConnector1">
              <a:avLst/>
            </a:prstGeom>
            <a:noFill/>
            <a:ln w="9360" cap="rnd">
              <a:solidFill>
                <a:srgbClr val="000000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87" name="AutoShape 35"/>
            <p:cNvCxnSpPr>
              <a:cxnSpLocks noChangeShapeType="1"/>
              <a:stCxn id="91184" idx="3"/>
              <a:endCxn id="91189" idx="2"/>
            </p:cNvCxnSpPr>
            <p:nvPr/>
          </p:nvCxnSpPr>
          <p:spPr bwMode="auto">
            <a:xfrm flipV="1">
              <a:off x="2784" y="1248"/>
              <a:ext cx="1224" cy="336"/>
            </a:xfrm>
            <a:prstGeom prst="straightConnector1">
              <a:avLst/>
            </a:prstGeom>
            <a:noFill/>
            <a:ln w="9360" cap="rnd">
              <a:solidFill>
                <a:srgbClr val="000000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88" name="AutoShape 36"/>
            <p:cNvCxnSpPr>
              <a:cxnSpLocks noChangeShapeType="1"/>
              <a:stCxn id="91184" idx="1"/>
            </p:cNvCxnSpPr>
            <p:nvPr/>
          </p:nvCxnSpPr>
          <p:spPr bwMode="auto">
            <a:xfrm flipH="1">
              <a:off x="936" y="1584"/>
              <a:ext cx="1320" cy="168"/>
            </a:xfrm>
            <a:prstGeom prst="bentConnector3">
              <a:avLst>
                <a:gd name="adj1" fmla="val 50000"/>
              </a:avLst>
            </a:prstGeom>
            <a:noFill/>
            <a:ln w="9360" cap="rnd">
              <a:solidFill>
                <a:srgbClr val="000000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189" name="Rectangle 37"/>
            <p:cNvSpPr>
              <a:spLocks noChangeArrowheads="1"/>
            </p:cNvSpPr>
            <p:nvPr/>
          </p:nvSpPr>
          <p:spPr bwMode="auto">
            <a:xfrm>
              <a:off x="3720" y="912"/>
              <a:ext cx="576" cy="336"/>
            </a:xfrm>
            <a:prstGeom prst="rect">
              <a:avLst/>
            </a:prstGeom>
            <a:solidFill>
              <a:srgbClr val="00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Physical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Assembly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Decomposition</a:t>
              </a:r>
            </a:p>
          </p:txBody>
        </p:sp>
        <p:sp>
          <p:nvSpPr>
            <p:cNvPr id="91190" name="Rectangle 38"/>
            <p:cNvSpPr>
              <a:spLocks noChangeArrowheads="1"/>
            </p:cNvSpPr>
            <p:nvPr/>
          </p:nvSpPr>
          <p:spPr bwMode="auto">
            <a:xfrm>
              <a:off x="3648" y="3408"/>
              <a:ext cx="720" cy="288"/>
            </a:xfrm>
            <a:prstGeom prst="rect">
              <a:avLst/>
            </a:prstGeom>
            <a:solidFill>
              <a:srgbClr val="00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Physical Macro &amp;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Component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Definition</a:t>
              </a:r>
            </a:p>
          </p:txBody>
        </p:sp>
        <p:sp>
          <p:nvSpPr>
            <p:cNvPr id="91191" name="Rectangle 39"/>
            <p:cNvSpPr>
              <a:spLocks noChangeArrowheads="1"/>
            </p:cNvSpPr>
            <p:nvPr/>
          </p:nvSpPr>
          <p:spPr bwMode="auto">
            <a:xfrm>
              <a:off x="3696" y="2016"/>
              <a:ext cx="624" cy="288"/>
            </a:xfrm>
            <a:prstGeom prst="rect">
              <a:avLst/>
            </a:prstGeom>
            <a:solidFill>
              <a:srgbClr val="00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Physical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Occurrence</a:t>
              </a:r>
            </a:p>
          </p:txBody>
        </p:sp>
        <p:cxnSp>
          <p:nvCxnSpPr>
            <p:cNvPr id="91192" name="AutoShape 40"/>
            <p:cNvCxnSpPr>
              <a:cxnSpLocks noChangeShapeType="1"/>
              <a:stCxn id="91191" idx="2"/>
              <a:endCxn id="91190" idx="0"/>
            </p:cNvCxnSpPr>
            <p:nvPr/>
          </p:nvCxnSpPr>
          <p:spPr bwMode="auto">
            <a:xfrm>
              <a:off x="4008" y="2304"/>
              <a:ext cx="1" cy="1104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193" name="Oval 41"/>
            <p:cNvSpPr>
              <a:spLocks noChangeArrowheads="1"/>
            </p:cNvSpPr>
            <p:nvPr/>
          </p:nvSpPr>
          <p:spPr bwMode="auto">
            <a:xfrm>
              <a:off x="2352" y="1992"/>
              <a:ext cx="720" cy="336"/>
            </a:xfrm>
            <a:prstGeom prst="ellipse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Functional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Path Subset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To Assembly</a:t>
              </a:r>
            </a:p>
          </p:txBody>
        </p:sp>
        <p:cxnSp>
          <p:nvCxnSpPr>
            <p:cNvPr id="91194" name="AutoShape 42"/>
            <p:cNvCxnSpPr>
              <a:cxnSpLocks noChangeShapeType="1"/>
              <a:stCxn id="91193" idx="2"/>
            </p:cNvCxnSpPr>
            <p:nvPr/>
          </p:nvCxnSpPr>
          <p:spPr bwMode="auto">
            <a:xfrm flipH="1">
              <a:off x="2106" y="2160"/>
              <a:ext cx="246" cy="264"/>
            </a:xfrm>
            <a:prstGeom prst="straightConnector1">
              <a:avLst/>
            </a:prstGeom>
            <a:noFill/>
            <a:ln w="9360" cap="rnd">
              <a:solidFill>
                <a:srgbClr val="000000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95" name="AutoShape 43"/>
            <p:cNvCxnSpPr>
              <a:cxnSpLocks noChangeShapeType="1"/>
              <a:stCxn id="91193" idx="6"/>
              <a:endCxn id="91191" idx="1"/>
            </p:cNvCxnSpPr>
            <p:nvPr/>
          </p:nvCxnSpPr>
          <p:spPr bwMode="auto">
            <a:xfrm>
              <a:off x="3072" y="2160"/>
              <a:ext cx="624" cy="1"/>
            </a:xfrm>
            <a:prstGeom prst="straightConnector1">
              <a:avLst/>
            </a:prstGeom>
            <a:noFill/>
            <a:ln w="9360" cap="rnd">
              <a:solidFill>
                <a:srgbClr val="000000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96" name="AutoShape 44"/>
            <p:cNvCxnSpPr>
              <a:cxnSpLocks noChangeShapeType="1"/>
              <a:endCxn id="91191" idx="1"/>
            </p:cNvCxnSpPr>
            <p:nvPr/>
          </p:nvCxnSpPr>
          <p:spPr bwMode="auto">
            <a:xfrm flipV="1">
              <a:off x="3429" y="2160"/>
              <a:ext cx="267" cy="264"/>
            </a:xfrm>
            <a:prstGeom prst="curved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prstDash val="lgDash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1485900" y="1447800"/>
            <a:ext cx="7123113" cy="4579938"/>
            <a:chOff x="936" y="912"/>
            <a:chExt cx="4487" cy="2885"/>
          </a:xfrm>
        </p:grpSpPr>
        <p:sp>
          <p:nvSpPr>
            <p:cNvPr id="91164" name="AutoShape 46"/>
            <p:cNvSpPr>
              <a:spLocks noChangeArrowheads="1"/>
            </p:cNvSpPr>
            <p:nvPr/>
          </p:nvSpPr>
          <p:spPr bwMode="auto">
            <a:xfrm>
              <a:off x="4032" y="1656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Requirement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To Interconnect</a:t>
              </a:r>
            </a:p>
          </p:txBody>
        </p:sp>
        <p:cxnSp>
          <p:nvCxnSpPr>
            <p:cNvPr id="91165" name="AutoShape 47"/>
            <p:cNvCxnSpPr>
              <a:cxnSpLocks noChangeShapeType="1"/>
              <a:stCxn id="91164" idx="3"/>
              <a:endCxn id="91176" idx="2"/>
            </p:cNvCxnSpPr>
            <p:nvPr/>
          </p:nvCxnSpPr>
          <p:spPr bwMode="auto">
            <a:xfrm flipV="1">
              <a:off x="4608" y="1344"/>
              <a:ext cx="218" cy="408"/>
            </a:xfrm>
            <a:prstGeom prst="straightConnector1">
              <a:avLst/>
            </a:prstGeom>
            <a:noFill/>
            <a:ln w="9360" cap="rnd">
              <a:solidFill>
                <a:srgbClr val="000000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6" name="AutoShape 48"/>
            <p:cNvCxnSpPr>
              <a:cxnSpLocks noChangeShapeType="1"/>
              <a:stCxn id="91164" idx="1"/>
            </p:cNvCxnSpPr>
            <p:nvPr/>
          </p:nvCxnSpPr>
          <p:spPr bwMode="auto">
            <a:xfrm flipH="1">
              <a:off x="936" y="1752"/>
              <a:ext cx="3096" cy="1"/>
            </a:xfrm>
            <a:prstGeom prst="bentConnector3">
              <a:avLst>
                <a:gd name="adj1" fmla="val 50000"/>
              </a:avLst>
            </a:prstGeom>
            <a:noFill/>
            <a:ln w="9360" cap="rnd">
              <a:solidFill>
                <a:srgbClr val="000000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167" name="Oval 49"/>
            <p:cNvSpPr>
              <a:spLocks noChangeArrowheads="1"/>
            </p:cNvSpPr>
            <p:nvPr/>
          </p:nvSpPr>
          <p:spPr bwMode="auto">
            <a:xfrm>
              <a:off x="4164" y="2496"/>
              <a:ext cx="528" cy="288"/>
            </a:xfrm>
            <a:prstGeom prst="ellipse">
              <a:avLst/>
            </a:prstGeom>
            <a:solidFill>
              <a:srgbClr val="FFFF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Assembly to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Interconnect</a:t>
              </a:r>
            </a:p>
          </p:txBody>
        </p:sp>
        <p:sp>
          <p:nvSpPr>
            <p:cNvPr id="91168" name="Rectangle 50"/>
            <p:cNvSpPr>
              <a:spLocks noChangeArrowheads="1"/>
            </p:cNvSpPr>
            <p:nvPr/>
          </p:nvSpPr>
          <p:spPr bwMode="auto">
            <a:xfrm>
              <a:off x="4896" y="2424"/>
              <a:ext cx="528" cy="672"/>
            </a:xfrm>
            <a:prstGeom prst="rect">
              <a:avLst/>
            </a:prstGeom>
            <a:solidFill>
              <a:srgbClr val="00FF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Layout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Subset to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Implement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Node</a:t>
              </a:r>
            </a:p>
          </p:txBody>
        </p:sp>
        <p:cxnSp>
          <p:nvCxnSpPr>
            <p:cNvPr id="91169" name="AutoShape 51"/>
            <p:cNvCxnSpPr>
              <a:cxnSpLocks noChangeShapeType="1"/>
              <a:stCxn id="91168" idx="0"/>
              <a:endCxn id="91176" idx="2"/>
            </p:cNvCxnSpPr>
            <p:nvPr/>
          </p:nvCxnSpPr>
          <p:spPr bwMode="auto">
            <a:xfrm flipH="1" flipV="1">
              <a:off x="4826" y="1344"/>
              <a:ext cx="334" cy="108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prstDash val="lg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70" name="AutoShape 52"/>
            <p:cNvCxnSpPr>
              <a:cxnSpLocks noChangeShapeType="1"/>
              <a:stCxn id="91167" idx="2"/>
            </p:cNvCxnSpPr>
            <p:nvPr/>
          </p:nvCxnSpPr>
          <p:spPr bwMode="auto">
            <a:xfrm flipH="1">
              <a:off x="3744" y="2640"/>
              <a:ext cx="420" cy="1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71" name="AutoShape 53"/>
            <p:cNvCxnSpPr>
              <a:cxnSpLocks noChangeShapeType="1"/>
              <a:endCxn id="91168" idx="1"/>
            </p:cNvCxnSpPr>
            <p:nvPr/>
          </p:nvCxnSpPr>
          <p:spPr bwMode="auto">
            <a:xfrm>
              <a:off x="4692" y="2640"/>
              <a:ext cx="204" cy="12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172" name="Oval 54"/>
            <p:cNvSpPr>
              <a:spLocks noChangeArrowheads="1"/>
            </p:cNvSpPr>
            <p:nvPr/>
          </p:nvSpPr>
          <p:spPr bwMode="auto">
            <a:xfrm>
              <a:off x="3168" y="2928"/>
              <a:ext cx="528" cy="240"/>
            </a:xfrm>
            <a:prstGeom prst="ellipse">
              <a:avLst/>
            </a:prstGeom>
            <a:solidFill>
              <a:srgbClr val="FFFF6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Function to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Layout</a:t>
              </a:r>
            </a:p>
          </p:txBody>
        </p:sp>
        <p:cxnSp>
          <p:nvCxnSpPr>
            <p:cNvPr id="91173" name="AutoShape 55"/>
            <p:cNvCxnSpPr>
              <a:cxnSpLocks noChangeShapeType="1"/>
              <a:stCxn id="91172" idx="2"/>
            </p:cNvCxnSpPr>
            <p:nvPr/>
          </p:nvCxnSpPr>
          <p:spPr bwMode="auto">
            <a:xfrm flipH="1" flipV="1">
              <a:off x="2304" y="2784"/>
              <a:ext cx="864" cy="264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74" name="AutoShape 56"/>
            <p:cNvCxnSpPr>
              <a:cxnSpLocks noChangeShapeType="1"/>
              <a:stCxn id="91172" idx="6"/>
              <a:endCxn id="91168" idx="1"/>
            </p:cNvCxnSpPr>
            <p:nvPr/>
          </p:nvCxnSpPr>
          <p:spPr bwMode="auto">
            <a:xfrm flipV="1">
              <a:off x="3696" y="2760"/>
              <a:ext cx="1200" cy="288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75" name="AutoShape 57"/>
            <p:cNvCxnSpPr>
              <a:cxnSpLocks noChangeShapeType="1"/>
              <a:stCxn id="91176" idx="1"/>
            </p:cNvCxnSpPr>
            <p:nvPr/>
          </p:nvCxnSpPr>
          <p:spPr bwMode="auto">
            <a:xfrm flipH="1">
              <a:off x="4320" y="1128"/>
              <a:ext cx="218" cy="1032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176" name="Rectangle 58"/>
            <p:cNvSpPr>
              <a:spLocks noChangeArrowheads="1"/>
            </p:cNvSpPr>
            <p:nvPr/>
          </p:nvSpPr>
          <p:spPr bwMode="auto">
            <a:xfrm>
              <a:off x="4538" y="912"/>
              <a:ext cx="576" cy="432"/>
            </a:xfrm>
            <a:prstGeom prst="rect">
              <a:avLst/>
            </a:prstGeom>
            <a:solidFill>
              <a:srgbClr val="00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Physical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Interconnect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Decomposition</a:t>
              </a:r>
            </a:p>
          </p:txBody>
        </p:sp>
        <p:sp>
          <p:nvSpPr>
            <p:cNvPr id="91177" name="Rectangle 59"/>
            <p:cNvSpPr>
              <a:spLocks noChangeArrowheads="1"/>
            </p:cNvSpPr>
            <p:nvPr/>
          </p:nvSpPr>
          <p:spPr bwMode="auto">
            <a:xfrm>
              <a:off x="4512" y="2016"/>
              <a:ext cx="624" cy="288"/>
            </a:xfrm>
            <a:prstGeom prst="rect">
              <a:avLst/>
            </a:prstGeom>
            <a:solidFill>
              <a:srgbClr val="00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Layout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Occurrence</a:t>
              </a:r>
            </a:p>
          </p:txBody>
        </p:sp>
        <p:cxnSp>
          <p:nvCxnSpPr>
            <p:cNvPr id="91178" name="AutoShape 60"/>
            <p:cNvCxnSpPr>
              <a:cxnSpLocks noChangeShapeType="1"/>
              <a:stCxn id="91176" idx="2"/>
              <a:endCxn id="91177" idx="0"/>
            </p:cNvCxnSpPr>
            <p:nvPr/>
          </p:nvCxnSpPr>
          <p:spPr bwMode="auto">
            <a:xfrm flipH="1">
              <a:off x="4824" y="1344"/>
              <a:ext cx="2" cy="672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79" name="AutoShape 61"/>
            <p:cNvCxnSpPr>
              <a:cxnSpLocks noChangeShapeType="1"/>
              <a:stCxn id="91164" idx="3"/>
              <a:endCxn id="91177" idx="0"/>
            </p:cNvCxnSpPr>
            <p:nvPr/>
          </p:nvCxnSpPr>
          <p:spPr bwMode="auto">
            <a:xfrm>
              <a:off x="4608" y="1752"/>
              <a:ext cx="216" cy="264"/>
            </a:xfrm>
            <a:prstGeom prst="straightConnector1">
              <a:avLst/>
            </a:prstGeom>
            <a:noFill/>
            <a:ln w="9360" cap="rnd">
              <a:solidFill>
                <a:srgbClr val="000000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80" name="AutoShape 62"/>
            <p:cNvCxnSpPr>
              <a:cxnSpLocks noChangeShapeType="1"/>
              <a:stCxn id="91177" idx="2"/>
              <a:endCxn id="91181" idx="0"/>
            </p:cNvCxnSpPr>
            <p:nvPr/>
          </p:nvCxnSpPr>
          <p:spPr bwMode="auto">
            <a:xfrm>
              <a:off x="4824" y="2304"/>
              <a:ext cx="1" cy="1104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181" name="Rectangle 63"/>
            <p:cNvSpPr>
              <a:spLocks noChangeArrowheads="1"/>
            </p:cNvSpPr>
            <p:nvPr/>
          </p:nvSpPr>
          <p:spPr bwMode="auto">
            <a:xfrm>
              <a:off x="4488" y="3408"/>
              <a:ext cx="672" cy="288"/>
            </a:xfrm>
            <a:prstGeom prst="rect">
              <a:avLst/>
            </a:prstGeom>
            <a:solidFill>
              <a:srgbClr val="00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Layout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Macro &amp;Template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Definition</a:t>
              </a:r>
            </a:p>
          </p:txBody>
        </p:sp>
        <p:sp>
          <p:nvSpPr>
            <p:cNvPr id="91182" name="AutoShape 64"/>
            <p:cNvSpPr>
              <a:spLocks noChangeArrowheads="1"/>
            </p:cNvSpPr>
            <p:nvPr/>
          </p:nvSpPr>
          <p:spPr bwMode="auto">
            <a:xfrm rot="10800000">
              <a:off x="4872" y="3703"/>
              <a:ext cx="288" cy="96"/>
            </a:xfrm>
            <a:prstGeom prst="curvedDownArrow">
              <a:avLst>
                <a:gd name="adj1" fmla="val 58333"/>
                <a:gd name="adj2" fmla="val 119444"/>
                <a:gd name="adj3" fmla="val 33333"/>
              </a:avLst>
            </a:prstGeom>
            <a:solidFill>
              <a:srgbClr val="FF00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S Gothic" charset="0"/>
              </a:endParaRPr>
            </a:p>
          </p:txBody>
        </p:sp>
      </p:grp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647700" y="2971800"/>
            <a:ext cx="7008813" cy="3732213"/>
            <a:chOff x="408" y="1872"/>
            <a:chExt cx="4415" cy="2351"/>
          </a:xfrm>
        </p:grpSpPr>
        <p:sp>
          <p:nvSpPr>
            <p:cNvPr id="91156" name="Rectangle 66"/>
            <p:cNvSpPr>
              <a:spLocks noChangeArrowheads="1"/>
            </p:cNvSpPr>
            <p:nvPr/>
          </p:nvSpPr>
          <p:spPr bwMode="auto">
            <a:xfrm>
              <a:off x="3600" y="3936"/>
              <a:ext cx="816" cy="288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Simulation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Model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Definition</a:t>
              </a:r>
            </a:p>
          </p:txBody>
        </p:sp>
        <p:cxnSp>
          <p:nvCxnSpPr>
            <p:cNvPr id="91157" name="AutoShape 67"/>
            <p:cNvCxnSpPr>
              <a:cxnSpLocks noChangeShapeType="1"/>
              <a:stCxn id="91203" idx="2"/>
              <a:endCxn id="91156" idx="0"/>
            </p:cNvCxnSpPr>
            <p:nvPr/>
          </p:nvCxnSpPr>
          <p:spPr bwMode="auto">
            <a:xfrm>
              <a:off x="1680" y="3696"/>
              <a:ext cx="2328" cy="24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58" name="AutoShape 68"/>
            <p:cNvCxnSpPr>
              <a:cxnSpLocks noChangeShapeType="1"/>
              <a:endCxn id="91156" idx="0"/>
            </p:cNvCxnSpPr>
            <p:nvPr/>
          </p:nvCxnSpPr>
          <p:spPr bwMode="auto">
            <a:xfrm>
              <a:off x="4008" y="3696"/>
              <a:ext cx="1" cy="24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59" name="AutoShape 69"/>
            <p:cNvCxnSpPr>
              <a:cxnSpLocks noChangeShapeType="1"/>
              <a:endCxn id="91156" idx="0"/>
            </p:cNvCxnSpPr>
            <p:nvPr/>
          </p:nvCxnSpPr>
          <p:spPr bwMode="auto">
            <a:xfrm flipH="1">
              <a:off x="4008" y="3696"/>
              <a:ext cx="816" cy="24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160" name="Rectangle 70"/>
            <p:cNvSpPr>
              <a:spLocks noChangeArrowheads="1"/>
            </p:cNvSpPr>
            <p:nvPr/>
          </p:nvSpPr>
          <p:spPr bwMode="auto">
            <a:xfrm>
              <a:off x="408" y="2304"/>
              <a:ext cx="528" cy="336"/>
            </a:xfrm>
            <a:prstGeom prst="rect">
              <a:avLst/>
            </a:prstGeom>
            <a:solidFill>
              <a:srgbClr val="FFCC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Requirement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Verification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MS Gothic" charset="0"/>
                </a:rPr>
                <a:t>Model</a:t>
              </a:r>
            </a:p>
          </p:txBody>
        </p:sp>
        <p:cxnSp>
          <p:nvCxnSpPr>
            <p:cNvPr id="91161" name="AutoShape 71"/>
            <p:cNvCxnSpPr>
              <a:cxnSpLocks noChangeShapeType="1"/>
            </p:cNvCxnSpPr>
            <p:nvPr/>
          </p:nvCxnSpPr>
          <p:spPr bwMode="auto">
            <a:xfrm>
              <a:off x="672" y="1872"/>
              <a:ext cx="1" cy="432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2" name="AutoShape 72"/>
            <p:cNvCxnSpPr>
              <a:cxnSpLocks noChangeShapeType="1"/>
              <a:endCxn id="91156" idx="1"/>
            </p:cNvCxnSpPr>
            <p:nvPr/>
          </p:nvCxnSpPr>
          <p:spPr bwMode="auto">
            <a:xfrm>
              <a:off x="1008" y="3936"/>
              <a:ext cx="2592" cy="144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3" name="AutoShape 73"/>
            <p:cNvCxnSpPr>
              <a:cxnSpLocks noChangeShapeType="1"/>
              <a:endCxn id="91160" idx="2"/>
            </p:cNvCxnSpPr>
            <p:nvPr/>
          </p:nvCxnSpPr>
          <p:spPr bwMode="auto">
            <a:xfrm flipH="1" flipV="1">
              <a:off x="672" y="2640"/>
              <a:ext cx="336" cy="1296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1148" name="Text Box 74"/>
          <p:cNvSpPr txBox="1">
            <a:spLocks noChangeArrowheads="1"/>
          </p:cNvSpPr>
          <p:nvPr/>
        </p:nvSpPr>
        <p:spPr bwMode="auto">
          <a:xfrm>
            <a:off x="1066800" y="147638"/>
            <a:ext cx="7772400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MS Gothic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Times New Roman" charset="0"/>
              <a:buNone/>
            </a:pPr>
            <a:r>
              <a:rPr lang="en-GB" i="1">
                <a:solidFill>
                  <a:srgbClr val="0000FF"/>
                </a:solidFill>
              </a:rPr>
              <a:t>AP210-based Multidisciplinary Model Associativity</a:t>
            </a:r>
            <a:br>
              <a:rPr lang="en-GB" i="1">
                <a:solidFill>
                  <a:srgbClr val="0000FF"/>
                </a:solidFill>
              </a:rPr>
            </a:br>
            <a:r>
              <a:rPr lang="en-GB" sz="2000" i="1">
                <a:solidFill>
                  <a:srgbClr val="0000FF"/>
                </a:solidFill>
              </a:rPr>
              <a:t>Ex. Application: Requirements &amp; Functions Allocation Traceability</a:t>
            </a:r>
          </a:p>
        </p:txBody>
      </p:sp>
      <p:sp>
        <p:nvSpPr>
          <p:cNvPr id="91149" name="Rectangle 77"/>
          <p:cNvSpPr>
            <a:spLocks noChangeArrowheads="1"/>
          </p:cNvSpPr>
          <p:nvPr/>
        </p:nvSpPr>
        <p:spPr bwMode="auto">
          <a:xfrm>
            <a:off x="554038" y="1193800"/>
            <a:ext cx="10255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Requirements</a:t>
            </a:r>
          </a:p>
        </p:txBody>
      </p:sp>
      <p:sp>
        <p:nvSpPr>
          <p:cNvPr id="91150" name="Rectangle 78"/>
          <p:cNvSpPr>
            <a:spLocks noChangeArrowheads="1"/>
          </p:cNvSpPr>
          <p:nvPr/>
        </p:nvSpPr>
        <p:spPr bwMode="auto">
          <a:xfrm>
            <a:off x="1541463" y="1193800"/>
            <a:ext cx="22590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Functions (Abstract Design Intent)‏</a:t>
            </a:r>
          </a:p>
        </p:txBody>
      </p:sp>
      <p:sp>
        <p:nvSpPr>
          <p:cNvPr id="91151" name="Rectangle 79"/>
          <p:cNvSpPr>
            <a:spLocks noChangeArrowheads="1"/>
          </p:cNvSpPr>
          <p:nvPr/>
        </p:nvSpPr>
        <p:spPr bwMode="auto">
          <a:xfrm>
            <a:off x="4683125" y="1193800"/>
            <a:ext cx="11858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Physical Netlists</a:t>
            </a:r>
          </a:p>
        </p:txBody>
      </p:sp>
      <p:sp>
        <p:nvSpPr>
          <p:cNvPr id="91152" name="Rectangle 80"/>
          <p:cNvSpPr>
            <a:spLocks noChangeArrowheads="1"/>
          </p:cNvSpPr>
          <p:nvPr/>
        </p:nvSpPr>
        <p:spPr bwMode="auto">
          <a:xfrm>
            <a:off x="5910263" y="1193800"/>
            <a:ext cx="8842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Assemblies</a:t>
            </a:r>
          </a:p>
        </p:txBody>
      </p:sp>
      <p:sp>
        <p:nvSpPr>
          <p:cNvPr id="91153" name="Rectangle 81"/>
          <p:cNvSpPr>
            <a:spLocks noChangeArrowheads="1"/>
          </p:cNvSpPr>
          <p:nvPr/>
        </p:nvSpPr>
        <p:spPr bwMode="auto">
          <a:xfrm>
            <a:off x="7186613" y="1193800"/>
            <a:ext cx="9763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Interconnect </a:t>
            </a:r>
          </a:p>
        </p:txBody>
      </p:sp>
      <p:sp>
        <p:nvSpPr>
          <p:cNvPr id="91154" name="Rectangle 82"/>
          <p:cNvSpPr>
            <a:spLocks noChangeArrowheads="1"/>
          </p:cNvSpPr>
          <p:nvPr/>
        </p:nvSpPr>
        <p:spPr bwMode="auto">
          <a:xfrm>
            <a:off x="2635250" y="947738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Generic Electrical/Mechanical Engineering</a:t>
            </a:r>
          </a:p>
        </p:txBody>
      </p:sp>
      <p:sp>
        <p:nvSpPr>
          <p:cNvPr id="91155" name="Rectangle 83"/>
          <p:cNvSpPr>
            <a:spLocks noChangeArrowheads="1"/>
          </p:cNvSpPr>
          <p:nvPr/>
        </p:nvSpPr>
        <p:spPr bwMode="auto">
          <a:xfrm>
            <a:off x="7010400" y="958850"/>
            <a:ext cx="15668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Layered Domain Model</a:t>
            </a:r>
          </a:p>
        </p:txBody>
      </p:sp>
    </p:spTree>
    <p:extLst>
      <p:ext uri="{BB962C8B-B14F-4D97-AF65-F5344CB8AC3E}">
        <p14:creationId xmlns:p14="http://schemas.microsoft.com/office/powerpoint/2010/main" val="10445645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rocess 142"/>
          <p:cNvSpPr/>
          <p:nvPr/>
        </p:nvSpPr>
        <p:spPr bwMode="auto">
          <a:xfrm>
            <a:off x="204069" y="3651756"/>
            <a:ext cx="3238659" cy="2961727"/>
          </a:xfrm>
          <a:prstGeom prst="flowChartProcess">
            <a:avLst/>
          </a:prstGeom>
          <a:solidFill>
            <a:schemeClr val="accent2">
              <a:lumMod val="40000"/>
              <a:lumOff val="60000"/>
              <a:alpha val="3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buNone/>
              <a:tabLst/>
            </a:pPr>
            <a:endParaRPr kumimoji="0" lang="en-US" sz="2400" i="0" u="none" strike="noStrike" normalizeH="0" baseline="0" dirty="0">
              <a:latin typeface="Times New Roman" pitchFamily="-106" charset="0"/>
            </a:endParaRPr>
          </a:p>
        </p:txBody>
      </p:sp>
      <p:sp>
        <p:nvSpPr>
          <p:cNvPr id="91141" name="Text Box 4"/>
          <p:cNvSpPr txBox="1">
            <a:spLocks noChangeArrowheads="1"/>
          </p:cNvSpPr>
          <p:nvPr/>
        </p:nvSpPr>
        <p:spPr bwMode="auto">
          <a:xfrm>
            <a:off x="4449763" y="2222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MS Gothic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1148" name="Text Box 74"/>
          <p:cNvSpPr txBox="1">
            <a:spLocks noChangeArrowheads="1"/>
          </p:cNvSpPr>
          <p:nvPr/>
        </p:nvSpPr>
        <p:spPr bwMode="auto">
          <a:xfrm>
            <a:off x="428736" y="222250"/>
            <a:ext cx="8285921" cy="97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MS Gothic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Times New Roman" charset="0"/>
              <a:buNone/>
            </a:pPr>
            <a:r>
              <a:rPr lang="en-GB" i="1" dirty="0">
                <a:solidFill>
                  <a:srgbClr val="0000FF"/>
                </a:solidFill>
              </a:rPr>
              <a:t>The next few slides illustrate model communication between two systems with modification and back annotation</a:t>
            </a:r>
            <a:endParaRPr lang="en-GB" sz="2000" i="1" dirty="0">
              <a:solidFill>
                <a:srgbClr val="0000FF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95547" y="3705795"/>
            <a:ext cx="1947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Netlist</a:t>
            </a:r>
            <a:r>
              <a:rPr lang="en-US" dirty="0"/>
              <a:t> Application</a:t>
            </a:r>
          </a:p>
        </p:txBody>
      </p:sp>
      <p:sp>
        <p:nvSpPr>
          <p:cNvPr id="24" name="Process 23"/>
          <p:cNvSpPr/>
          <p:nvPr/>
        </p:nvSpPr>
        <p:spPr bwMode="auto">
          <a:xfrm>
            <a:off x="5448358" y="3651757"/>
            <a:ext cx="3266299" cy="2961727"/>
          </a:xfrm>
          <a:prstGeom prst="flowChartProcess">
            <a:avLst/>
          </a:prstGeom>
          <a:solidFill>
            <a:schemeClr val="accent2">
              <a:lumMod val="40000"/>
              <a:lumOff val="60000"/>
              <a:alpha val="3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buNone/>
              <a:tabLst/>
            </a:pPr>
            <a:endParaRPr kumimoji="0" lang="en-US" sz="2400" i="0" u="none" strike="noStrike" normalizeH="0" baseline="0" dirty="0">
              <a:latin typeface="Times New Roman" pitchFamily="-10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48358" y="3663931"/>
            <a:ext cx="1973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Layout Application</a:t>
            </a:r>
          </a:p>
        </p:txBody>
      </p:sp>
      <p:sp>
        <p:nvSpPr>
          <p:cNvPr id="26" name="Left-Right Arrow 25"/>
          <p:cNvSpPr/>
          <p:nvPr/>
        </p:nvSpPr>
        <p:spPr bwMode="auto">
          <a:xfrm>
            <a:off x="3442728" y="4757609"/>
            <a:ext cx="1949015" cy="548640"/>
          </a:xfrm>
          <a:prstGeom prst="left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8612" y="1218854"/>
            <a:ext cx="7887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application owns its own </a:t>
            </a:r>
            <a:r>
              <a:rPr lang="en-US" dirty="0" err="1"/>
              <a:t>product_definition</a:t>
            </a:r>
            <a:r>
              <a:rPr lang="en-US" dirty="0"/>
              <a:t> with one exception. </a:t>
            </a:r>
          </a:p>
          <a:p>
            <a:r>
              <a:rPr lang="en-US" dirty="0"/>
              <a:t>The only modification that the Layout application can make to the </a:t>
            </a:r>
            <a:r>
              <a:rPr lang="en-US" dirty="0" err="1"/>
              <a:t>netlist</a:t>
            </a:r>
            <a:r>
              <a:rPr lang="en-US" dirty="0"/>
              <a:t> model is to change the reference designators: e.g., P1 is no longer P1 but is now P21.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2444" y="2493203"/>
            <a:ext cx="6612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Experiment:</a:t>
            </a:r>
          </a:p>
          <a:p>
            <a:r>
              <a:rPr lang="en-US" dirty="0"/>
              <a:t>Apply a UUID to the instance that contains the reference designator.</a:t>
            </a:r>
          </a:p>
        </p:txBody>
      </p:sp>
    </p:spTree>
    <p:extLst>
      <p:ext uri="{BB962C8B-B14F-4D97-AF65-F5344CB8AC3E}">
        <p14:creationId xmlns:p14="http://schemas.microsoft.com/office/powerpoint/2010/main" val="3370867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rocess 142"/>
          <p:cNvSpPr/>
          <p:nvPr/>
        </p:nvSpPr>
        <p:spPr bwMode="auto">
          <a:xfrm>
            <a:off x="843628" y="2091965"/>
            <a:ext cx="5555112" cy="3767930"/>
          </a:xfrm>
          <a:prstGeom prst="flowChartProcess">
            <a:avLst/>
          </a:prstGeom>
          <a:solidFill>
            <a:schemeClr val="accent2">
              <a:lumMod val="40000"/>
              <a:lumOff val="60000"/>
              <a:alpha val="3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buNone/>
              <a:tabLst/>
            </a:pPr>
            <a:endParaRPr kumimoji="0" lang="en-US" sz="2400" i="0" u="none" strike="noStrike" normalizeH="0" baseline="0" dirty="0">
              <a:latin typeface="Times New Roman" pitchFamily="-106" charset="0"/>
            </a:endParaRPr>
          </a:p>
        </p:txBody>
      </p:sp>
      <p:sp>
        <p:nvSpPr>
          <p:cNvPr id="91141" name="Text Box 4"/>
          <p:cNvSpPr txBox="1">
            <a:spLocks noChangeArrowheads="1"/>
          </p:cNvSpPr>
          <p:nvPr/>
        </p:nvSpPr>
        <p:spPr bwMode="auto">
          <a:xfrm>
            <a:off x="4449763" y="2222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MS Gothic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1211" name="AutoShape 6"/>
          <p:cNvCxnSpPr>
            <a:cxnSpLocks noChangeShapeType="1"/>
            <a:stCxn id="91215" idx="0"/>
            <a:endCxn id="91218" idx="2"/>
          </p:cNvCxnSpPr>
          <p:nvPr/>
        </p:nvCxnSpPr>
        <p:spPr bwMode="auto">
          <a:xfrm flipH="1" flipV="1">
            <a:off x="2472656" y="2916079"/>
            <a:ext cx="4122" cy="18669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1215" name="Rectangle 10"/>
          <p:cNvSpPr>
            <a:spLocks noChangeArrowheads="1"/>
          </p:cNvSpPr>
          <p:nvPr/>
        </p:nvSpPr>
        <p:spPr bwMode="auto">
          <a:xfrm>
            <a:off x="1216414" y="4782979"/>
            <a:ext cx="2520727" cy="685800"/>
          </a:xfrm>
          <a:prstGeom prst="rect">
            <a:avLst/>
          </a:prstGeom>
          <a:solidFill>
            <a:srgbClr val="00FF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Physical Unit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Network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Subset (</a:t>
            </a: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Physical_connectivity_definition</a:t>
            </a: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(Single Node)‏</a:t>
            </a:r>
          </a:p>
        </p:txBody>
      </p:sp>
      <p:sp>
        <p:nvSpPr>
          <p:cNvPr id="91218" name="Rectangle 13"/>
          <p:cNvSpPr>
            <a:spLocks noChangeArrowheads="1"/>
          </p:cNvSpPr>
          <p:nvPr/>
        </p:nvSpPr>
        <p:spPr bwMode="auto">
          <a:xfrm>
            <a:off x="2167856" y="2382679"/>
            <a:ext cx="609600" cy="533400"/>
          </a:xfrm>
          <a:prstGeom prst="rect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Physical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Unit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Network</a:t>
            </a:r>
          </a:p>
        </p:txBody>
      </p:sp>
      <p:sp>
        <p:nvSpPr>
          <p:cNvPr id="91148" name="Text Box 74"/>
          <p:cNvSpPr txBox="1">
            <a:spLocks noChangeArrowheads="1"/>
          </p:cNvSpPr>
          <p:nvPr/>
        </p:nvSpPr>
        <p:spPr bwMode="auto">
          <a:xfrm>
            <a:off x="1326708" y="222250"/>
            <a:ext cx="754770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MS Gothic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Times New Roman" charset="0"/>
              <a:buNone/>
            </a:pPr>
            <a:r>
              <a:rPr lang="en-GB" i="1" dirty="0">
                <a:solidFill>
                  <a:srgbClr val="0000FF"/>
                </a:solidFill>
              </a:rPr>
              <a:t>The </a:t>
            </a:r>
            <a:r>
              <a:rPr lang="en-GB" i="1" dirty="0" err="1">
                <a:solidFill>
                  <a:srgbClr val="0000FF"/>
                </a:solidFill>
              </a:rPr>
              <a:t>netlist</a:t>
            </a:r>
            <a:r>
              <a:rPr lang="en-GB" i="1" dirty="0">
                <a:solidFill>
                  <a:srgbClr val="0000FF"/>
                </a:solidFill>
              </a:rPr>
              <a:t> application creates and exports a </a:t>
            </a:r>
            <a:r>
              <a:rPr lang="en-GB" i="1" dirty="0" err="1">
                <a:solidFill>
                  <a:srgbClr val="0000FF"/>
                </a:solidFill>
              </a:rPr>
              <a:t>netlist</a:t>
            </a:r>
            <a:r>
              <a:rPr lang="en-GB" i="1" dirty="0">
                <a:solidFill>
                  <a:srgbClr val="0000FF"/>
                </a:solidFill>
              </a:rPr>
              <a:t> product_definition as Rev “-”</a:t>
            </a:r>
            <a:endParaRPr lang="en-GB" sz="2000" i="1" dirty="0">
              <a:solidFill>
                <a:srgbClr val="0000FF"/>
              </a:solidFill>
            </a:endParaRPr>
          </a:p>
        </p:txBody>
      </p:sp>
      <p:sp>
        <p:nvSpPr>
          <p:cNvPr id="91151" name="Rectangle 79"/>
          <p:cNvSpPr>
            <a:spLocks noChangeArrowheads="1"/>
          </p:cNvSpPr>
          <p:nvPr/>
        </p:nvSpPr>
        <p:spPr bwMode="auto">
          <a:xfrm>
            <a:off x="1547088" y="2091964"/>
            <a:ext cx="11858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Physical </a:t>
            </a:r>
            <a:r>
              <a:rPr lang="en-GB" sz="1000" b="1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Netlists</a:t>
            </a:r>
            <a:endParaRPr lang="en-GB" sz="1000" b="1" dirty="0">
              <a:solidFill>
                <a:srgbClr val="000000"/>
              </a:solidFill>
              <a:latin typeface="Arial" charset="0"/>
              <a:ea typeface="ＭＳ Ｐゴシック" charset="0"/>
              <a:cs typeface="MS Gothic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6622" y="3280634"/>
            <a:ext cx="1520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product_definition</a:t>
            </a:r>
            <a:r>
              <a:rPr lang="en-US" sz="1400" dirty="0"/>
              <a:t> </a:t>
            </a:r>
          </a:p>
          <a:p>
            <a:r>
              <a:rPr lang="en-US" sz="1400" dirty="0"/>
              <a:t>(subtype)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45838" y="2911302"/>
            <a:ext cx="125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#1</a:t>
            </a:r>
          </a:p>
        </p:txBody>
      </p:sp>
      <p:sp>
        <p:nvSpPr>
          <p:cNvPr id="111" name="Rectangle 39"/>
          <p:cNvSpPr>
            <a:spLocks noChangeArrowheads="1"/>
          </p:cNvSpPr>
          <p:nvPr/>
        </p:nvSpPr>
        <p:spPr bwMode="auto">
          <a:xfrm>
            <a:off x="2777456" y="3631855"/>
            <a:ext cx="1369087" cy="642219"/>
          </a:xfrm>
          <a:prstGeom prst="rect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Assembly_component</a:t>
            </a: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and terminals and </a:t>
            </a: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Nauo</a:t>
            </a:r>
            <a:endParaRPr lang="en-GB" sz="1000" dirty="0">
              <a:solidFill>
                <a:srgbClr val="000000"/>
              </a:solidFill>
              <a:latin typeface="Arial" charset="0"/>
              <a:ea typeface="ＭＳ Ｐゴシック" charset="0"/>
              <a:cs typeface="MS Gothic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Nauo.Ref</a:t>
            </a: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 des := P1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Nauo.Instance</a:t>
            </a: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 := #44</a:t>
            </a:r>
          </a:p>
        </p:txBody>
      </p:sp>
      <p:cxnSp>
        <p:nvCxnSpPr>
          <p:cNvPr id="91219" name="Straight Arrow Connector 91218"/>
          <p:cNvCxnSpPr>
            <a:stCxn id="91215" idx="0"/>
            <a:endCxn id="111" idx="2"/>
          </p:cNvCxnSpPr>
          <p:nvPr/>
        </p:nvCxnSpPr>
        <p:spPr bwMode="auto">
          <a:xfrm flipV="1">
            <a:off x="2476778" y="4274074"/>
            <a:ext cx="985222" cy="50890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221" name="Straight Arrow Connector 91220"/>
          <p:cNvCxnSpPr>
            <a:stCxn id="111" idx="0"/>
          </p:cNvCxnSpPr>
          <p:nvPr/>
        </p:nvCxnSpPr>
        <p:spPr bwMode="auto">
          <a:xfrm flipH="1" flipV="1">
            <a:off x="2472656" y="2916079"/>
            <a:ext cx="989344" cy="7157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1015337" y="1202373"/>
            <a:ext cx="6262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1-Create </a:t>
            </a:r>
            <a:r>
              <a:rPr lang="en-US" sz="1400" dirty="0" err="1"/>
              <a:t>Physical_unit_network</a:t>
            </a:r>
            <a:r>
              <a:rPr lang="en-US" sz="1400" dirty="0"/>
              <a:t> </a:t>
            </a:r>
            <a:r>
              <a:rPr lang="en-US" sz="1400" dirty="0" err="1"/>
              <a:t>product_definition</a:t>
            </a:r>
            <a:r>
              <a:rPr lang="en-US" sz="1400" dirty="0"/>
              <a:t> Instance #1. product = 4343; version = rev “-”, context = electrical design;</a:t>
            </a:r>
          </a:p>
          <a:p>
            <a:r>
              <a:rPr lang="en-US" sz="1400" dirty="0"/>
              <a:t>2-Export model file.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770141" y="5511631"/>
            <a:ext cx="137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#99</a:t>
            </a:r>
          </a:p>
        </p:txBody>
      </p:sp>
      <p:sp>
        <p:nvSpPr>
          <p:cNvPr id="91230" name="Process 91229"/>
          <p:cNvSpPr/>
          <p:nvPr/>
        </p:nvSpPr>
        <p:spPr bwMode="auto">
          <a:xfrm>
            <a:off x="1343480" y="5939573"/>
            <a:ext cx="2812049" cy="479231"/>
          </a:xfrm>
          <a:prstGeom prst="flowChartProces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buNone/>
              <a:tabLst/>
            </a:pPr>
            <a:r>
              <a:rPr kumimoji="0" lang="en-US" sz="2400" i="0" u="none" strike="noStrike" normalizeH="0" baseline="0" dirty="0" err="1">
                <a:latin typeface="Times New Roman" pitchFamily="-106" charset="0"/>
              </a:rPr>
              <a:t>Netlist</a:t>
            </a:r>
            <a:r>
              <a:rPr kumimoji="0" lang="en-US" sz="2400" i="0" u="none" strike="noStrike" normalizeH="0" baseline="0" dirty="0">
                <a:latin typeface="Times New Roman" pitchFamily="-106" charset="0"/>
              </a:rPr>
              <a:t> Pre-processor</a:t>
            </a:r>
          </a:p>
        </p:txBody>
      </p:sp>
      <p:sp>
        <p:nvSpPr>
          <p:cNvPr id="131" name="Right Arrow 130"/>
          <p:cNvSpPr/>
          <p:nvPr/>
        </p:nvSpPr>
        <p:spPr bwMode="auto">
          <a:xfrm>
            <a:off x="4155528" y="5859894"/>
            <a:ext cx="3161805" cy="678717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/>
              <a:t>Instance #1, rev “-” model file</a:t>
            </a:r>
          </a:p>
        </p:txBody>
      </p:sp>
      <p:sp>
        <p:nvSpPr>
          <p:cNvPr id="134" name="Rectangle 39"/>
          <p:cNvSpPr>
            <a:spLocks noChangeArrowheads="1"/>
          </p:cNvSpPr>
          <p:nvPr/>
        </p:nvSpPr>
        <p:spPr bwMode="auto">
          <a:xfrm>
            <a:off x="4248712" y="3638210"/>
            <a:ext cx="1369087" cy="642219"/>
          </a:xfrm>
          <a:prstGeom prst="rect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Assembly_component</a:t>
            </a: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and terminals and </a:t>
            </a: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Nauo</a:t>
            </a:r>
            <a:endParaRPr lang="en-GB" sz="1000" dirty="0">
              <a:solidFill>
                <a:srgbClr val="000000"/>
              </a:solidFill>
              <a:latin typeface="Arial" charset="0"/>
              <a:ea typeface="ＭＳ Ｐゴシック" charset="0"/>
              <a:cs typeface="MS Gothic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Nauo.Ref</a:t>
            </a: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 des := P21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Nauo.Instance</a:t>
            </a: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 := #45</a:t>
            </a:r>
          </a:p>
        </p:txBody>
      </p:sp>
      <p:cxnSp>
        <p:nvCxnSpPr>
          <p:cNvPr id="136" name="Straight Arrow Connector 135"/>
          <p:cNvCxnSpPr>
            <a:stCxn id="91215" idx="0"/>
          </p:cNvCxnSpPr>
          <p:nvPr/>
        </p:nvCxnSpPr>
        <p:spPr bwMode="auto">
          <a:xfrm flipV="1">
            <a:off x="2476778" y="4274074"/>
            <a:ext cx="2339201" cy="50890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9" name="Straight Arrow Connector 138"/>
          <p:cNvCxnSpPr>
            <a:stCxn id="134" idx="0"/>
          </p:cNvCxnSpPr>
          <p:nvPr/>
        </p:nvCxnSpPr>
        <p:spPr bwMode="auto">
          <a:xfrm flipH="1" flipV="1">
            <a:off x="2534555" y="2916079"/>
            <a:ext cx="2398701" cy="72213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4026373" y="2153361"/>
            <a:ext cx="1947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Netlist</a:t>
            </a:r>
            <a:r>
              <a:rPr lang="en-US" dirty="0"/>
              <a:t> Application</a:t>
            </a:r>
          </a:p>
        </p:txBody>
      </p:sp>
    </p:spTree>
    <p:extLst>
      <p:ext uri="{BB962C8B-B14F-4D97-AF65-F5344CB8AC3E}">
        <p14:creationId xmlns:p14="http://schemas.microsoft.com/office/powerpoint/2010/main" val="40729704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rocess 47"/>
          <p:cNvSpPr/>
          <p:nvPr/>
        </p:nvSpPr>
        <p:spPr bwMode="auto">
          <a:xfrm>
            <a:off x="4449764" y="1786555"/>
            <a:ext cx="3737702" cy="2961727"/>
          </a:xfrm>
          <a:prstGeom prst="flowChartProcess">
            <a:avLst/>
          </a:prstGeom>
          <a:solidFill>
            <a:schemeClr val="accent2">
              <a:lumMod val="40000"/>
              <a:lumOff val="60000"/>
              <a:alpha val="3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buNone/>
              <a:tabLst/>
            </a:pPr>
            <a:endParaRPr kumimoji="0" lang="en-US" sz="2400" i="0" u="none" strike="noStrike" normalizeH="0" baseline="0" dirty="0">
              <a:latin typeface="Times New Roman" pitchFamily="-106" charset="0"/>
            </a:endParaRPr>
          </a:p>
        </p:txBody>
      </p:sp>
      <p:sp>
        <p:nvSpPr>
          <p:cNvPr id="91141" name="Text Box 4"/>
          <p:cNvSpPr txBox="1">
            <a:spLocks noChangeArrowheads="1"/>
          </p:cNvSpPr>
          <p:nvPr/>
        </p:nvSpPr>
        <p:spPr bwMode="auto">
          <a:xfrm>
            <a:off x="4449763" y="2222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MS Gothic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1148" name="Text Box 74"/>
          <p:cNvSpPr txBox="1">
            <a:spLocks noChangeArrowheads="1"/>
          </p:cNvSpPr>
          <p:nvPr/>
        </p:nvSpPr>
        <p:spPr bwMode="auto">
          <a:xfrm>
            <a:off x="1326709" y="222249"/>
            <a:ext cx="7499778" cy="148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MS Gothic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Times New Roman" charset="0"/>
              <a:buNone/>
            </a:pPr>
            <a:r>
              <a:rPr lang="en-GB" i="1" dirty="0">
                <a:solidFill>
                  <a:srgbClr val="0000FF"/>
                </a:solidFill>
              </a:rPr>
              <a:t>The Layout application ingests the Rev “–” model and instantiates an internal product_definition model based on its own context. At this point the internal model is still at Rev “-” as no other properties exist.</a:t>
            </a:r>
            <a:endParaRPr lang="en-GB" sz="2000" i="1" dirty="0">
              <a:solidFill>
                <a:srgbClr val="0000FF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817258" y="1703239"/>
            <a:ext cx="1873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Instance #222.</a:t>
            </a:r>
          </a:p>
        </p:txBody>
      </p:sp>
      <p:sp>
        <p:nvSpPr>
          <p:cNvPr id="130" name="Process 129"/>
          <p:cNvSpPr/>
          <p:nvPr/>
        </p:nvSpPr>
        <p:spPr bwMode="auto">
          <a:xfrm>
            <a:off x="4834134" y="5678890"/>
            <a:ext cx="3026733" cy="479231"/>
          </a:xfrm>
          <a:prstGeom prst="flowChartProces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buNone/>
              <a:tabLst/>
            </a:pPr>
            <a:r>
              <a:rPr lang="en-US" sz="2400" dirty="0">
                <a:latin typeface="Times New Roman" pitchFamily="-106" charset="0"/>
              </a:rPr>
              <a:t>Layout</a:t>
            </a:r>
            <a:r>
              <a:rPr kumimoji="0" lang="en-US" sz="2400" i="0" u="none" strike="noStrike" normalizeH="0" baseline="0" dirty="0">
                <a:latin typeface="Times New Roman" pitchFamily="-106" charset="0"/>
              </a:rPr>
              <a:t> post-processor</a:t>
            </a:r>
          </a:p>
        </p:txBody>
      </p:sp>
      <p:sp>
        <p:nvSpPr>
          <p:cNvPr id="131" name="Right Arrow 130"/>
          <p:cNvSpPr/>
          <p:nvPr/>
        </p:nvSpPr>
        <p:spPr bwMode="auto">
          <a:xfrm>
            <a:off x="1652507" y="5611095"/>
            <a:ext cx="3181628" cy="678717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/>
              <a:t>Instance #1, Rev - model file</a:t>
            </a:r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4572000" y="3357967"/>
            <a:ext cx="1760797" cy="790367"/>
          </a:xfrm>
          <a:prstGeom prst="rect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Assembly_component</a:t>
            </a: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and terminals and </a:t>
            </a: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Nauo</a:t>
            </a:r>
            <a:endParaRPr lang="en-GB" sz="1000" dirty="0">
              <a:solidFill>
                <a:srgbClr val="000000"/>
              </a:solidFill>
              <a:latin typeface="Arial" charset="0"/>
              <a:ea typeface="ＭＳ Ｐゴシック" charset="0"/>
              <a:cs typeface="MS Gothic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Nauo.id</a:t>
            </a: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 := P1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Nauo</a:t>
            </a: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 STEP Instance := #88</a:t>
            </a:r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6434966" y="3364322"/>
            <a:ext cx="1635434" cy="642219"/>
          </a:xfrm>
          <a:prstGeom prst="rect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Assembly_component</a:t>
            </a: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and terminals and </a:t>
            </a: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Nauo</a:t>
            </a:r>
            <a:endParaRPr lang="en-GB" sz="1000" dirty="0">
              <a:solidFill>
                <a:srgbClr val="000000"/>
              </a:solidFill>
              <a:latin typeface="Arial" charset="0"/>
              <a:ea typeface="ＭＳ Ｐゴシック" charset="0"/>
              <a:cs typeface="MS Gothic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Nauo.id</a:t>
            </a: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 := P21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Nauo</a:t>
            </a: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 STEP Instance := #99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6630633" y="2040555"/>
            <a:ext cx="914400" cy="533400"/>
          </a:xfrm>
          <a:prstGeom prst="rect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Assembly_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definition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36844" y="2502772"/>
            <a:ext cx="14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#222</a:t>
            </a:r>
          </a:p>
        </p:txBody>
      </p:sp>
      <p:cxnSp>
        <p:nvCxnSpPr>
          <p:cNvPr id="40" name="Straight Arrow Connector 39"/>
          <p:cNvCxnSpPr>
            <a:cxnSpLocks/>
            <a:stCxn id="26" idx="0"/>
            <a:endCxn id="37" idx="2"/>
          </p:cNvCxnSpPr>
          <p:nvPr/>
        </p:nvCxnSpPr>
        <p:spPr bwMode="auto">
          <a:xfrm flipV="1">
            <a:off x="5452399" y="2573955"/>
            <a:ext cx="1635434" cy="78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cxnSpLocks/>
            <a:stCxn id="27" idx="0"/>
            <a:endCxn id="37" idx="2"/>
          </p:cNvCxnSpPr>
          <p:nvPr/>
        </p:nvCxnSpPr>
        <p:spPr bwMode="auto">
          <a:xfrm flipH="1" flipV="1">
            <a:off x="7087833" y="2573955"/>
            <a:ext cx="164850" cy="79036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ight Arrow 45"/>
          <p:cNvSpPr/>
          <p:nvPr/>
        </p:nvSpPr>
        <p:spPr bwMode="auto">
          <a:xfrm rot="16200000">
            <a:off x="5903323" y="4874227"/>
            <a:ext cx="930607" cy="678717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09409" y="5107709"/>
            <a:ext cx="133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Un-</a:t>
            </a:r>
            <a:r>
              <a:rPr lang="en-US" dirty="0" err="1"/>
              <a:t>marshall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63941" y="4361005"/>
            <a:ext cx="1973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Layout Application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26708" y="1857127"/>
            <a:ext cx="3410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 </a:t>
            </a:r>
            <a:r>
              <a:rPr lang="en-US" sz="1400" dirty="0" err="1"/>
              <a:t>Assembly_definition</a:t>
            </a:r>
            <a:r>
              <a:rPr lang="en-US" sz="1400" dirty="0"/>
              <a:t> </a:t>
            </a:r>
            <a:r>
              <a:rPr lang="en-US" sz="1400" dirty="0" err="1"/>
              <a:t>product_definition</a:t>
            </a:r>
            <a:r>
              <a:rPr lang="en-US" sz="1400" dirty="0"/>
              <a:t> Instance #222. </a:t>
            </a:r>
          </a:p>
          <a:p>
            <a:r>
              <a:rPr lang="en-US" sz="1400" dirty="0"/>
              <a:t>product = 4343; version = rev “-”, context = mechanical design</a:t>
            </a:r>
          </a:p>
          <a:p>
            <a:endParaRPr lang="en-US" sz="1400" dirty="0"/>
          </a:p>
          <a:p>
            <a:r>
              <a:rPr lang="en-US" sz="1400" dirty="0"/>
              <a:t>Instances are internal to software.</a:t>
            </a:r>
          </a:p>
          <a:p>
            <a:endParaRPr lang="en-US" sz="1400" dirty="0"/>
          </a:p>
          <a:p>
            <a:r>
              <a:rPr lang="en-US" sz="1400" dirty="0"/>
              <a:t>MCAD uses NAUO.ID for ref designator</a:t>
            </a:r>
          </a:p>
          <a:p>
            <a:r>
              <a:rPr lang="en-US" sz="1400" dirty="0"/>
              <a:t>ECAD uses </a:t>
            </a:r>
            <a:r>
              <a:rPr lang="en-US" sz="1400" dirty="0" err="1"/>
              <a:t>NAUO.refdes</a:t>
            </a:r>
            <a:r>
              <a:rPr lang="en-US" sz="1400" dirty="0"/>
              <a:t> for ref designator</a:t>
            </a:r>
          </a:p>
        </p:txBody>
      </p:sp>
    </p:spTree>
    <p:extLst>
      <p:ext uri="{BB962C8B-B14F-4D97-AF65-F5344CB8AC3E}">
        <p14:creationId xmlns:p14="http://schemas.microsoft.com/office/powerpoint/2010/main" val="205715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rocess 17"/>
          <p:cNvSpPr/>
          <p:nvPr/>
        </p:nvSpPr>
        <p:spPr bwMode="auto">
          <a:xfrm>
            <a:off x="4921166" y="1786555"/>
            <a:ext cx="3266299" cy="2961727"/>
          </a:xfrm>
          <a:prstGeom prst="flowChartProcess">
            <a:avLst/>
          </a:prstGeom>
          <a:solidFill>
            <a:schemeClr val="accent2">
              <a:lumMod val="40000"/>
              <a:lumOff val="60000"/>
              <a:alpha val="3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buNone/>
              <a:tabLst/>
            </a:pPr>
            <a:endParaRPr kumimoji="0" lang="en-US" sz="2400" i="0" u="none" strike="noStrike" normalizeH="0" baseline="0" dirty="0">
              <a:latin typeface="Times New Roman" pitchFamily="-106" charset="0"/>
            </a:endParaRPr>
          </a:p>
        </p:txBody>
      </p:sp>
      <p:sp>
        <p:nvSpPr>
          <p:cNvPr id="91141" name="Text Box 4"/>
          <p:cNvSpPr txBox="1">
            <a:spLocks noChangeArrowheads="1"/>
          </p:cNvSpPr>
          <p:nvPr/>
        </p:nvSpPr>
        <p:spPr bwMode="auto">
          <a:xfrm>
            <a:off x="4449763" y="2222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MS Gothic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1148" name="Text Box 74"/>
          <p:cNvSpPr txBox="1">
            <a:spLocks noChangeArrowheads="1"/>
          </p:cNvSpPr>
          <p:nvPr/>
        </p:nvSpPr>
        <p:spPr bwMode="auto">
          <a:xfrm>
            <a:off x="185924" y="258438"/>
            <a:ext cx="8527677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MS Gothic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Times New Roman" charset="0"/>
              <a:buNone/>
            </a:pPr>
            <a:r>
              <a:rPr lang="en-GB" i="1" dirty="0">
                <a:solidFill>
                  <a:srgbClr val="0000FF"/>
                </a:solidFill>
              </a:rPr>
              <a:t>The Layout application modifies the </a:t>
            </a:r>
            <a:r>
              <a:rPr lang="en-GB" i="1" dirty="0" err="1">
                <a:solidFill>
                  <a:srgbClr val="0000FF"/>
                </a:solidFill>
              </a:rPr>
              <a:t>Assembly_definition</a:t>
            </a:r>
            <a:r>
              <a:rPr lang="en-GB" i="1" dirty="0">
                <a:solidFill>
                  <a:srgbClr val="0000FF"/>
                </a:solidFill>
              </a:rPr>
              <a:t>, creating Rev A</a:t>
            </a:r>
            <a:endParaRPr lang="en-GB" sz="2000" i="1" dirty="0">
              <a:solidFill>
                <a:srgbClr val="0000FF"/>
              </a:solidFill>
            </a:endParaRPr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4963710" y="3357967"/>
            <a:ext cx="1369087" cy="642219"/>
          </a:xfrm>
          <a:prstGeom prst="rect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Assembly_component</a:t>
            </a: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and terminals and </a:t>
            </a: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Nauo</a:t>
            </a:r>
            <a:endParaRPr lang="en-GB" sz="1000" dirty="0">
              <a:solidFill>
                <a:srgbClr val="000000"/>
              </a:solidFill>
              <a:latin typeface="Arial" charset="0"/>
              <a:ea typeface="ＭＳ Ｐゴシック" charset="0"/>
              <a:cs typeface="MS Gothic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Nauo.id</a:t>
            </a: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 := P21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Nauo</a:t>
            </a: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 Instance := #88</a:t>
            </a:r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6434966" y="3364322"/>
            <a:ext cx="1369087" cy="642219"/>
          </a:xfrm>
          <a:prstGeom prst="rect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Assembly_component</a:t>
            </a: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and terminals and </a:t>
            </a: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Nauo</a:t>
            </a:r>
            <a:endParaRPr lang="en-GB" sz="1000" dirty="0">
              <a:solidFill>
                <a:srgbClr val="000000"/>
              </a:solidFill>
              <a:latin typeface="Arial" charset="0"/>
              <a:ea typeface="ＭＳ Ｐゴシック" charset="0"/>
              <a:cs typeface="MS Gothic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Nauo.id</a:t>
            </a: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 := P1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Nauo</a:t>
            </a: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 Instance := #99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6630633" y="2040555"/>
            <a:ext cx="914400" cy="533400"/>
          </a:xfrm>
          <a:prstGeom prst="rect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Assembly_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definition</a:t>
            </a:r>
          </a:p>
        </p:txBody>
      </p:sp>
      <p:sp>
        <p:nvSpPr>
          <p:cNvPr id="38" name="Rectangle 80"/>
          <p:cNvSpPr>
            <a:spLocks noChangeArrowheads="1"/>
          </p:cNvSpPr>
          <p:nvPr/>
        </p:nvSpPr>
        <p:spPr bwMode="auto">
          <a:xfrm>
            <a:off x="6592533" y="1786555"/>
            <a:ext cx="8842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Assemblies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36844" y="2502772"/>
            <a:ext cx="14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#222</a:t>
            </a:r>
          </a:p>
        </p:txBody>
      </p:sp>
      <p:cxnSp>
        <p:nvCxnSpPr>
          <p:cNvPr id="40" name="Straight Arrow Connector 39"/>
          <p:cNvCxnSpPr>
            <a:stCxn id="26" idx="0"/>
            <a:endCxn id="37" idx="2"/>
          </p:cNvCxnSpPr>
          <p:nvPr/>
        </p:nvCxnSpPr>
        <p:spPr bwMode="auto">
          <a:xfrm flipV="1">
            <a:off x="5648254" y="2573955"/>
            <a:ext cx="1439579" cy="78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27" idx="0"/>
            <a:endCxn id="37" idx="2"/>
          </p:cNvCxnSpPr>
          <p:nvPr/>
        </p:nvCxnSpPr>
        <p:spPr bwMode="auto">
          <a:xfrm flipH="1" flipV="1">
            <a:off x="7087833" y="2573955"/>
            <a:ext cx="31677" cy="79036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340417" y="3012887"/>
            <a:ext cx="23515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Nauo</a:t>
            </a:r>
            <a:r>
              <a:rPr lang="en-US" dirty="0"/>
              <a:t> instance #88</a:t>
            </a:r>
          </a:p>
          <a:p>
            <a:r>
              <a:rPr lang="en-US" dirty="0"/>
              <a:t>Ref des changes to P21</a:t>
            </a:r>
          </a:p>
          <a:p>
            <a:endParaRPr lang="en-US" dirty="0"/>
          </a:p>
          <a:p>
            <a:r>
              <a:rPr lang="en-US" dirty="0" err="1"/>
              <a:t>Nauo</a:t>
            </a:r>
            <a:r>
              <a:rPr lang="en-US" dirty="0"/>
              <a:t> instance #99</a:t>
            </a:r>
          </a:p>
          <a:p>
            <a:r>
              <a:rPr lang="en-US" dirty="0"/>
              <a:t>Ref des changes to P1</a:t>
            </a:r>
          </a:p>
          <a:p>
            <a:endParaRPr lang="en-US" dirty="0"/>
          </a:p>
          <a:p>
            <a:r>
              <a:rPr lang="en-US" dirty="0"/>
              <a:t>Version = rev 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11126" y="1808754"/>
            <a:ext cx="3410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Modify Instance #222. </a:t>
            </a:r>
          </a:p>
          <a:p>
            <a:r>
              <a:rPr lang="en-US" sz="1400" dirty="0"/>
              <a:t>product = 4343; version = rev A, context = mechanical design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63941" y="4361005"/>
            <a:ext cx="1973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Layout Application</a:t>
            </a:r>
          </a:p>
        </p:txBody>
      </p:sp>
    </p:spTree>
    <p:extLst>
      <p:ext uri="{BB962C8B-B14F-4D97-AF65-F5344CB8AC3E}">
        <p14:creationId xmlns:p14="http://schemas.microsoft.com/office/powerpoint/2010/main" val="28888407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ocess 19"/>
          <p:cNvSpPr/>
          <p:nvPr/>
        </p:nvSpPr>
        <p:spPr bwMode="auto">
          <a:xfrm>
            <a:off x="4921166" y="1786555"/>
            <a:ext cx="3266299" cy="2961727"/>
          </a:xfrm>
          <a:prstGeom prst="flowChartProcess">
            <a:avLst/>
          </a:prstGeom>
          <a:solidFill>
            <a:schemeClr val="accent2">
              <a:lumMod val="40000"/>
              <a:lumOff val="60000"/>
              <a:alpha val="3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buNone/>
              <a:tabLst/>
            </a:pPr>
            <a:endParaRPr kumimoji="0" lang="en-US" sz="2400" i="0" u="none" strike="noStrike" normalizeH="0" baseline="0" dirty="0">
              <a:latin typeface="Times New Roman" pitchFamily="-106" charset="0"/>
            </a:endParaRPr>
          </a:p>
        </p:txBody>
      </p:sp>
      <p:sp>
        <p:nvSpPr>
          <p:cNvPr id="91141" name="Text Box 4"/>
          <p:cNvSpPr txBox="1">
            <a:spLocks noChangeArrowheads="1"/>
          </p:cNvSpPr>
          <p:nvPr/>
        </p:nvSpPr>
        <p:spPr bwMode="auto">
          <a:xfrm>
            <a:off x="4449763" y="2222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MS Gothic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1148" name="Text Box 74"/>
          <p:cNvSpPr txBox="1">
            <a:spLocks noChangeArrowheads="1"/>
          </p:cNvSpPr>
          <p:nvPr/>
        </p:nvSpPr>
        <p:spPr bwMode="auto">
          <a:xfrm>
            <a:off x="922186" y="299244"/>
            <a:ext cx="7168721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MS Gothic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Times New Roman" charset="0"/>
              <a:buNone/>
            </a:pPr>
            <a:r>
              <a:rPr lang="en-GB" i="1" dirty="0">
                <a:solidFill>
                  <a:srgbClr val="0000FF"/>
                </a:solidFill>
              </a:rPr>
              <a:t>The Layout application exports Rev A</a:t>
            </a:r>
            <a:endParaRPr lang="en-GB" sz="2000" i="1" dirty="0">
              <a:solidFill>
                <a:srgbClr val="0000FF"/>
              </a:solidFill>
            </a:endParaRPr>
          </a:p>
        </p:txBody>
      </p:sp>
      <p:sp>
        <p:nvSpPr>
          <p:cNvPr id="130" name="Process 129"/>
          <p:cNvSpPr/>
          <p:nvPr/>
        </p:nvSpPr>
        <p:spPr bwMode="auto">
          <a:xfrm>
            <a:off x="4271595" y="5678889"/>
            <a:ext cx="4326742" cy="479231"/>
          </a:xfrm>
          <a:prstGeom prst="flowChartProces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buNone/>
              <a:tabLst/>
            </a:pPr>
            <a:r>
              <a:rPr lang="en-US" sz="2400" dirty="0">
                <a:latin typeface="Times New Roman" pitchFamily="-106" charset="0"/>
              </a:rPr>
              <a:t>Layout</a:t>
            </a:r>
            <a:r>
              <a:rPr kumimoji="0" lang="en-US" sz="2400" i="0" u="none" strike="noStrike" normalizeH="0" baseline="0" dirty="0">
                <a:latin typeface="Times New Roman" pitchFamily="-106" charset="0"/>
              </a:rPr>
              <a:t> Application pre-processor</a:t>
            </a:r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4963710" y="3357967"/>
            <a:ext cx="1369087" cy="642219"/>
          </a:xfrm>
          <a:prstGeom prst="rect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Assembly_component</a:t>
            </a: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and terminals and </a:t>
            </a: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Nauo</a:t>
            </a:r>
            <a:endParaRPr lang="en-GB" sz="1000" dirty="0">
              <a:solidFill>
                <a:srgbClr val="000000"/>
              </a:solidFill>
              <a:latin typeface="Arial" charset="0"/>
              <a:ea typeface="ＭＳ Ｐゴシック" charset="0"/>
              <a:cs typeface="MS Gothic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Nauo.id</a:t>
            </a: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 := P21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Nauo</a:t>
            </a: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 Instance := #88</a:t>
            </a:r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6434966" y="3364322"/>
            <a:ext cx="1369087" cy="642219"/>
          </a:xfrm>
          <a:prstGeom prst="rect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Assembly_component</a:t>
            </a: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and terminals and </a:t>
            </a: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Nauo</a:t>
            </a:r>
            <a:endParaRPr lang="en-GB" sz="1000" dirty="0">
              <a:solidFill>
                <a:srgbClr val="000000"/>
              </a:solidFill>
              <a:latin typeface="Arial" charset="0"/>
              <a:ea typeface="ＭＳ Ｐゴシック" charset="0"/>
              <a:cs typeface="MS Gothic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Nauo.id</a:t>
            </a: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 := P1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Nauo</a:t>
            </a: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 Instance := #99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6630633" y="2040555"/>
            <a:ext cx="914400" cy="533400"/>
          </a:xfrm>
          <a:prstGeom prst="rect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Assembly_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definition</a:t>
            </a:r>
          </a:p>
        </p:txBody>
      </p:sp>
      <p:sp>
        <p:nvSpPr>
          <p:cNvPr id="38" name="Rectangle 80"/>
          <p:cNvSpPr>
            <a:spLocks noChangeArrowheads="1"/>
          </p:cNvSpPr>
          <p:nvPr/>
        </p:nvSpPr>
        <p:spPr bwMode="auto">
          <a:xfrm>
            <a:off x="6592533" y="1786555"/>
            <a:ext cx="8842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Assemblies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36844" y="2502772"/>
            <a:ext cx="14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#222</a:t>
            </a:r>
          </a:p>
        </p:txBody>
      </p:sp>
      <p:cxnSp>
        <p:nvCxnSpPr>
          <p:cNvPr id="40" name="Straight Arrow Connector 39"/>
          <p:cNvCxnSpPr>
            <a:stCxn id="26" idx="0"/>
            <a:endCxn id="37" idx="2"/>
          </p:cNvCxnSpPr>
          <p:nvPr/>
        </p:nvCxnSpPr>
        <p:spPr bwMode="auto">
          <a:xfrm flipV="1">
            <a:off x="5648254" y="2573955"/>
            <a:ext cx="1439579" cy="78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27" idx="0"/>
            <a:endCxn id="37" idx="2"/>
          </p:cNvCxnSpPr>
          <p:nvPr/>
        </p:nvCxnSpPr>
        <p:spPr bwMode="auto">
          <a:xfrm flipH="1" flipV="1">
            <a:off x="7087833" y="2573955"/>
            <a:ext cx="31677" cy="79036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340417" y="3012887"/>
            <a:ext cx="19842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Nauo</a:t>
            </a:r>
            <a:r>
              <a:rPr lang="en-US" dirty="0"/>
              <a:t> instance #88</a:t>
            </a:r>
          </a:p>
          <a:p>
            <a:r>
              <a:rPr lang="en-US" dirty="0"/>
              <a:t>id is now P21</a:t>
            </a:r>
          </a:p>
          <a:p>
            <a:endParaRPr lang="en-US" dirty="0"/>
          </a:p>
          <a:p>
            <a:r>
              <a:rPr lang="en-US" dirty="0" err="1"/>
              <a:t>Nauo</a:t>
            </a:r>
            <a:r>
              <a:rPr lang="en-US" dirty="0"/>
              <a:t> instance #99</a:t>
            </a:r>
          </a:p>
          <a:p>
            <a:r>
              <a:rPr lang="en-US" dirty="0"/>
              <a:t>id is now P1</a:t>
            </a:r>
          </a:p>
        </p:txBody>
      </p:sp>
      <p:sp>
        <p:nvSpPr>
          <p:cNvPr id="17" name="Left Arrow 16"/>
          <p:cNvSpPr/>
          <p:nvPr/>
        </p:nvSpPr>
        <p:spPr bwMode="auto">
          <a:xfrm>
            <a:off x="861555" y="5614991"/>
            <a:ext cx="3410040" cy="667070"/>
          </a:xfrm>
          <a:prstGeom prst="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/>
              <a:t>Instance #222, Rev A model file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1126" y="1853239"/>
            <a:ext cx="3410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Export Instance #222. </a:t>
            </a:r>
          </a:p>
          <a:p>
            <a:r>
              <a:rPr lang="en-US" sz="1400" dirty="0"/>
              <a:t>product = 4343; version = rev A, context = mechanical design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63941" y="4361005"/>
            <a:ext cx="1973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Layout Application</a:t>
            </a:r>
          </a:p>
        </p:txBody>
      </p:sp>
      <p:sp>
        <p:nvSpPr>
          <p:cNvPr id="22" name="Right Arrow 21"/>
          <p:cNvSpPr/>
          <p:nvPr/>
        </p:nvSpPr>
        <p:spPr bwMode="auto">
          <a:xfrm rot="5400000">
            <a:off x="5903323" y="4874227"/>
            <a:ext cx="930607" cy="678717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09409" y="5107709"/>
            <a:ext cx="100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Marshall</a:t>
            </a:r>
          </a:p>
        </p:txBody>
      </p:sp>
    </p:spTree>
    <p:extLst>
      <p:ext uri="{BB962C8B-B14F-4D97-AF65-F5344CB8AC3E}">
        <p14:creationId xmlns:p14="http://schemas.microsoft.com/office/powerpoint/2010/main" val="40647986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ocess 19"/>
          <p:cNvSpPr/>
          <p:nvPr/>
        </p:nvSpPr>
        <p:spPr bwMode="auto">
          <a:xfrm>
            <a:off x="4921166" y="1786555"/>
            <a:ext cx="3266299" cy="2961727"/>
          </a:xfrm>
          <a:prstGeom prst="flowChartProcess">
            <a:avLst/>
          </a:prstGeom>
          <a:solidFill>
            <a:schemeClr val="accent2">
              <a:lumMod val="40000"/>
              <a:lumOff val="60000"/>
              <a:alpha val="3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buNone/>
              <a:tabLst/>
            </a:pPr>
            <a:endParaRPr kumimoji="0" lang="en-US" sz="2400" i="0" u="none" strike="noStrike" normalizeH="0" baseline="0" dirty="0">
              <a:latin typeface="Times New Roman" pitchFamily="-106" charset="0"/>
            </a:endParaRPr>
          </a:p>
        </p:txBody>
      </p:sp>
      <p:sp>
        <p:nvSpPr>
          <p:cNvPr id="91141" name="Text Box 4"/>
          <p:cNvSpPr txBox="1">
            <a:spLocks noChangeArrowheads="1"/>
          </p:cNvSpPr>
          <p:nvPr/>
        </p:nvSpPr>
        <p:spPr bwMode="auto">
          <a:xfrm>
            <a:off x="4449763" y="2222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MS Gothic" charset="0"/>
              </a:defRPr>
            </a:lvl1pPr>
            <a:lvl2pPr marL="37931725" indent="-37474525"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1148" name="Text Box 74"/>
          <p:cNvSpPr txBox="1">
            <a:spLocks noChangeArrowheads="1"/>
          </p:cNvSpPr>
          <p:nvPr/>
        </p:nvSpPr>
        <p:spPr bwMode="auto">
          <a:xfrm>
            <a:off x="922186" y="299244"/>
            <a:ext cx="7168721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MS Gothic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Times New Roman" charset="0"/>
              <a:buNone/>
            </a:pPr>
            <a:r>
              <a:rPr lang="en-GB" i="1" dirty="0">
                <a:solidFill>
                  <a:srgbClr val="0000FF"/>
                </a:solidFill>
              </a:rPr>
              <a:t>The Layout application exports Rev </a:t>
            </a:r>
            <a:r>
              <a:rPr lang="en-GB" i="1">
                <a:solidFill>
                  <a:srgbClr val="0000FF"/>
                </a:solidFill>
              </a:rPr>
              <a:t>A with UUID</a:t>
            </a:r>
            <a:endParaRPr lang="en-GB" sz="2000" i="1" dirty="0">
              <a:solidFill>
                <a:srgbClr val="0000FF"/>
              </a:solidFill>
            </a:endParaRPr>
          </a:p>
        </p:txBody>
      </p:sp>
      <p:sp>
        <p:nvSpPr>
          <p:cNvPr id="130" name="Process 129"/>
          <p:cNvSpPr/>
          <p:nvPr/>
        </p:nvSpPr>
        <p:spPr bwMode="auto">
          <a:xfrm>
            <a:off x="4271595" y="5678889"/>
            <a:ext cx="4326742" cy="479231"/>
          </a:xfrm>
          <a:prstGeom prst="flowChartProces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06" charset="0"/>
              <a:buNone/>
              <a:tabLst/>
            </a:pPr>
            <a:r>
              <a:rPr lang="en-US" sz="2400" dirty="0">
                <a:latin typeface="Times New Roman" pitchFamily="-106" charset="0"/>
              </a:rPr>
              <a:t>Layout</a:t>
            </a:r>
            <a:r>
              <a:rPr kumimoji="0" lang="en-US" sz="2400" i="0" u="none" strike="noStrike" normalizeH="0" baseline="0" dirty="0">
                <a:latin typeface="Times New Roman" pitchFamily="-106" charset="0"/>
              </a:rPr>
              <a:t> Application pre-processor</a:t>
            </a:r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4963710" y="3357967"/>
            <a:ext cx="1369087" cy="642219"/>
          </a:xfrm>
          <a:prstGeom prst="rect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Assembly_component</a:t>
            </a: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and terminals and </a:t>
            </a: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Nauo</a:t>
            </a:r>
            <a:endParaRPr lang="en-GB" sz="1000" dirty="0">
              <a:solidFill>
                <a:srgbClr val="000000"/>
              </a:solidFill>
              <a:latin typeface="Arial" charset="0"/>
              <a:ea typeface="ＭＳ Ｐゴシック" charset="0"/>
              <a:cs typeface="MS Gothic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Nauo.id</a:t>
            </a: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 := P21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Nauo</a:t>
            </a: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 Instance := #88</a:t>
            </a:r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6434966" y="3364322"/>
            <a:ext cx="1369087" cy="642219"/>
          </a:xfrm>
          <a:prstGeom prst="rect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Assembly_component</a:t>
            </a: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and terminals and </a:t>
            </a: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Nauo</a:t>
            </a:r>
            <a:endParaRPr lang="en-GB" sz="1000" dirty="0">
              <a:solidFill>
                <a:srgbClr val="000000"/>
              </a:solidFill>
              <a:latin typeface="Arial" charset="0"/>
              <a:ea typeface="ＭＳ Ｐゴシック" charset="0"/>
              <a:cs typeface="MS Gothic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Nauo.id</a:t>
            </a: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 := P1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Nauo</a:t>
            </a: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 Instance := #99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6630633" y="2040555"/>
            <a:ext cx="914400" cy="533400"/>
          </a:xfrm>
          <a:prstGeom prst="rect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Assembly_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definition</a:t>
            </a:r>
          </a:p>
        </p:txBody>
      </p:sp>
      <p:sp>
        <p:nvSpPr>
          <p:cNvPr id="38" name="Rectangle 80"/>
          <p:cNvSpPr>
            <a:spLocks noChangeArrowheads="1"/>
          </p:cNvSpPr>
          <p:nvPr/>
        </p:nvSpPr>
        <p:spPr bwMode="auto">
          <a:xfrm>
            <a:off x="6592533" y="1786555"/>
            <a:ext cx="8842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solidFill>
                  <a:srgbClr val="000000"/>
                </a:solidFill>
                <a:latin typeface="Arial" charset="0"/>
                <a:ea typeface="ＭＳ Ｐゴシック" charset="0"/>
                <a:cs typeface="MS Gothic" charset="0"/>
              </a:rPr>
              <a:t>Assemblies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36844" y="2502772"/>
            <a:ext cx="14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#222</a:t>
            </a:r>
          </a:p>
        </p:txBody>
      </p:sp>
      <p:cxnSp>
        <p:nvCxnSpPr>
          <p:cNvPr id="40" name="Straight Arrow Connector 39"/>
          <p:cNvCxnSpPr>
            <a:stCxn id="26" idx="0"/>
            <a:endCxn id="37" idx="2"/>
          </p:cNvCxnSpPr>
          <p:nvPr/>
        </p:nvCxnSpPr>
        <p:spPr bwMode="auto">
          <a:xfrm flipV="1">
            <a:off x="5648254" y="2573955"/>
            <a:ext cx="1439579" cy="78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27" idx="0"/>
            <a:endCxn id="37" idx="2"/>
          </p:cNvCxnSpPr>
          <p:nvPr/>
        </p:nvCxnSpPr>
        <p:spPr bwMode="auto">
          <a:xfrm flipH="1" flipV="1">
            <a:off x="7087833" y="2573955"/>
            <a:ext cx="31677" cy="79036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340417" y="3012887"/>
            <a:ext cx="19842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Nauo</a:t>
            </a:r>
            <a:r>
              <a:rPr lang="en-US" dirty="0"/>
              <a:t> instance #88</a:t>
            </a:r>
          </a:p>
          <a:p>
            <a:r>
              <a:rPr lang="en-US" dirty="0"/>
              <a:t>id is now P21</a:t>
            </a:r>
          </a:p>
          <a:p>
            <a:endParaRPr lang="en-US" dirty="0"/>
          </a:p>
          <a:p>
            <a:r>
              <a:rPr lang="en-US" dirty="0" err="1"/>
              <a:t>Nauo</a:t>
            </a:r>
            <a:r>
              <a:rPr lang="en-US" dirty="0"/>
              <a:t> instance #99</a:t>
            </a:r>
          </a:p>
          <a:p>
            <a:r>
              <a:rPr lang="en-US" dirty="0"/>
              <a:t>id is now P1</a:t>
            </a:r>
          </a:p>
        </p:txBody>
      </p:sp>
      <p:sp>
        <p:nvSpPr>
          <p:cNvPr id="17" name="Left Arrow 16"/>
          <p:cNvSpPr/>
          <p:nvPr/>
        </p:nvSpPr>
        <p:spPr bwMode="auto">
          <a:xfrm>
            <a:off x="861555" y="5614991"/>
            <a:ext cx="3410040" cy="667070"/>
          </a:xfrm>
          <a:prstGeom prst="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/>
              <a:t>Instance #222, Rev A model file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1126" y="1853239"/>
            <a:ext cx="3410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Export Instance #222. </a:t>
            </a:r>
          </a:p>
          <a:p>
            <a:r>
              <a:rPr lang="en-US" sz="1400" dirty="0"/>
              <a:t>product = 4343; version = rev A, context = mechanical design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63941" y="4361005"/>
            <a:ext cx="1973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Layout Application</a:t>
            </a:r>
          </a:p>
        </p:txBody>
      </p:sp>
      <p:sp>
        <p:nvSpPr>
          <p:cNvPr id="22" name="Right Arrow 21"/>
          <p:cNvSpPr/>
          <p:nvPr/>
        </p:nvSpPr>
        <p:spPr bwMode="auto">
          <a:xfrm rot="5400000">
            <a:off x="5903323" y="4874227"/>
            <a:ext cx="930607" cy="678717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09409" y="5107709"/>
            <a:ext cx="100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Marshall</a:t>
            </a:r>
          </a:p>
        </p:txBody>
      </p:sp>
    </p:spTree>
    <p:extLst>
      <p:ext uri="{BB962C8B-B14F-4D97-AF65-F5344CB8AC3E}">
        <p14:creationId xmlns:p14="http://schemas.microsoft.com/office/powerpoint/2010/main" val="4113091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8656" y="1320340"/>
            <a:ext cx="702923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Now we have rev- and rev A.</a:t>
            </a:r>
          </a:p>
          <a:p>
            <a:r>
              <a:rPr lang="en-US" sz="1400" dirty="0"/>
              <a:t>Note that rev – is an electrical context and rev A is a mechanical context.</a:t>
            </a:r>
          </a:p>
          <a:p>
            <a:endParaRPr lang="en-US" sz="1400" dirty="0"/>
          </a:p>
          <a:p>
            <a:r>
              <a:rPr lang="en-US" sz="1400" dirty="0"/>
              <a:t>Who does what and how?</a:t>
            </a:r>
          </a:p>
          <a:p>
            <a:endParaRPr lang="en-US" sz="1400" dirty="0"/>
          </a:p>
          <a:p>
            <a:r>
              <a:rPr lang="en-US" sz="1400" dirty="0"/>
              <a:t>Options:</a:t>
            </a:r>
          </a:p>
          <a:p>
            <a:r>
              <a:rPr lang="en-US" sz="1400" dirty="0"/>
              <a:t>1-Netlist application should recall rev – into memory, ingest rev A into memory, and scan the persistent IDs from rev – and rev A to see what properties have changed. It would of course ignore geometric and other non-</a:t>
            </a:r>
            <a:r>
              <a:rPr lang="en-US" sz="1400" dirty="0" err="1"/>
              <a:t>netlist</a:t>
            </a:r>
            <a:r>
              <a:rPr lang="en-US" sz="1400" dirty="0"/>
              <a:t> data in the model file.</a:t>
            </a:r>
          </a:p>
          <a:p>
            <a:endParaRPr lang="en-US" sz="1400" dirty="0"/>
          </a:p>
          <a:p>
            <a:r>
              <a:rPr lang="en-US" sz="1400" dirty="0"/>
              <a:t>2-A third party application would execute the comparison and generate a rev A electrical design model.</a:t>
            </a:r>
          </a:p>
          <a:p>
            <a:endParaRPr lang="en-US" sz="1400" dirty="0"/>
          </a:p>
          <a:p>
            <a:r>
              <a:rPr lang="en-US" sz="1400" dirty="0"/>
              <a:t>3-A third party application would execute the comparison and generate a change log to feed into the </a:t>
            </a:r>
            <a:r>
              <a:rPr lang="en-US" sz="1400" dirty="0" err="1"/>
              <a:t>netlist</a:t>
            </a:r>
            <a:r>
              <a:rPr lang="en-US" sz="1400" dirty="0"/>
              <a:t> application.</a:t>
            </a:r>
          </a:p>
          <a:p>
            <a:endParaRPr lang="en-US" sz="1400" dirty="0"/>
          </a:p>
          <a:p>
            <a:r>
              <a:rPr lang="en-US" sz="1400" dirty="0"/>
              <a:t>4-The layout application would generate the change log itself in the pre-processor (It has access to both the rev – and the rev A models.</a:t>
            </a:r>
          </a:p>
          <a:p>
            <a:endParaRPr lang="en-US" sz="1400" dirty="0"/>
          </a:p>
          <a:p>
            <a:r>
              <a:rPr lang="en-US" sz="1400" dirty="0"/>
              <a:t>5-IF netlist application provided UUID for the NAUO the </a:t>
            </a:r>
            <a:r>
              <a:rPr lang="en-US" sz="1400" dirty="0" err="1"/>
              <a:t>NAUO.id</a:t>
            </a:r>
            <a:r>
              <a:rPr lang="en-US" sz="1400" dirty="0"/>
              <a:t> and </a:t>
            </a:r>
            <a:r>
              <a:rPr lang="en-US" sz="1400" dirty="0" err="1"/>
              <a:t>NAUO.refdes</a:t>
            </a:r>
            <a:r>
              <a:rPr lang="en-US" sz="1400" dirty="0"/>
              <a:t> values could co-exist as the </a:t>
            </a:r>
          </a:p>
        </p:txBody>
      </p:sp>
      <p:sp>
        <p:nvSpPr>
          <p:cNvPr id="4" name="Text Box 74"/>
          <p:cNvSpPr txBox="1">
            <a:spLocks noChangeArrowheads="1"/>
          </p:cNvSpPr>
          <p:nvPr/>
        </p:nvSpPr>
        <p:spPr bwMode="auto">
          <a:xfrm>
            <a:off x="922186" y="299244"/>
            <a:ext cx="7168721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MS Gothic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Gothic" charset="0"/>
                <a:cs typeface="MS Gothic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Times New Roman" charset="0"/>
              <a:buNone/>
            </a:pPr>
            <a:r>
              <a:rPr lang="en-GB" i="1" dirty="0">
                <a:solidFill>
                  <a:srgbClr val="0000FF"/>
                </a:solidFill>
              </a:rPr>
              <a:t>Now what?</a:t>
            </a:r>
            <a:endParaRPr lang="en-GB" sz="20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85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7452" y="1181089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Backup material:</a:t>
            </a:r>
          </a:p>
          <a:p>
            <a:r>
              <a:rPr lang="en-US" dirty="0"/>
              <a:t>AP 210 training slides </a:t>
            </a:r>
          </a:p>
        </p:txBody>
      </p:sp>
    </p:spTree>
    <p:extLst>
      <p:ext uri="{BB962C8B-B14F-4D97-AF65-F5344CB8AC3E}">
        <p14:creationId xmlns:p14="http://schemas.microsoft.com/office/powerpoint/2010/main" val="403485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1529</TotalTime>
  <Words>1227</Words>
  <Application>Microsoft Macintosh PowerPoint</Application>
  <PresentationFormat>On-screen Show (4:3)</PresentationFormat>
  <Paragraphs>282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A UUID use case ISO TC 184/SC 4 WG/12 Virtual pre-meeting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Excerpts from AP 210 training material to illustrate persistent ID use cases</dc:title>
  <dc:creator>Thomas Thurman</dc:creator>
  <cp:lastModifiedBy>Thomas Thurman</cp:lastModifiedBy>
  <cp:revision>31</cp:revision>
  <dcterms:created xsi:type="dcterms:W3CDTF">2016-09-29T20:23:58Z</dcterms:created>
  <dcterms:modified xsi:type="dcterms:W3CDTF">2021-05-05T23:59:27Z</dcterms:modified>
</cp:coreProperties>
</file>