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8" r:id="rId11"/>
    <p:sldId id="263" r:id="rId12"/>
    <p:sldId id="264"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D297D-64BB-0E63-0F2D-E3DADAF91B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A7FF246-EA42-0AE7-E3E6-D20BFC9B9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B780D344-0FF2-6DC7-635B-FEACC35856DD}"/>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5" name="Marcador de pie de página 4">
            <a:extLst>
              <a:ext uri="{FF2B5EF4-FFF2-40B4-BE49-F238E27FC236}">
                <a16:creationId xmlns:a16="http://schemas.microsoft.com/office/drawing/2014/main" id="{1F65D3F6-0139-60DC-FAFA-EF52BBE4ECB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4288F37-4202-1111-72D3-474308B1322F}"/>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173235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DBACE-2D81-1B17-4858-56234BF734C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94AB9A9-F412-7D2B-BDCA-50B63C5DB3E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C6BB368-12A2-0C9B-E080-37AC7276C1CE}"/>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5" name="Marcador de pie de página 4">
            <a:extLst>
              <a:ext uri="{FF2B5EF4-FFF2-40B4-BE49-F238E27FC236}">
                <a16:creationId xmlns:a16="http://schemas.microsoft.com/office/drawing/2014/main" id="{D718DE9C-A21D-2C8E-63EA-94CB870988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A068D7-B241-AAC6-28BF-6BB015C5AD2F}"/>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245115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A8C6EB1-8C1D-78E8-2DD9-F7A3A8F7A18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B9C0E2D-79D4-4F0B-CD6A-06363266C81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5089B46-FA0F-2861-85DE-0EF8936B69C5}"/>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5" name="Marcador de pie de página 4">
            <a:extLst>
              <a:ext uri="{FF2B5EF4-FFF2-40B4-BE49-F238E27FC236}">
                <a16:creationId xmlns:a16="http://schemas.microsoft.com/office/drawing/2014/main" id="{36E432CA-2EA3-FD22-D5E7-B77A9F28E0A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B5895BE-723F-BB16-BCB2-381276303292}"/>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106321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D40F7-0021-E7AE-D80B-EC73C584C90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6B8C449-3C12-3584-7E31-986BE053691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2E88D68-F226-1D1D-E405-2E5CAD9927B0}"/>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5" name="Marcador de pie de página 4">
            <a:extLst>
              <a:ext uri="{FF2B5EF4-FFF2-40B4-BE49-F238E27FC236}">
                <a16:creationId xmlns:a16="http://schemas.microsoft.com/office/drawing/2014/main" id="{5A2E7B2D-8991-24C6-CFE9-6BA0C38D8F9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61686A4-1731-A466-385A-43286C7A109A}"/>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167745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AB3E8-8F05-A1F2-46CE-CD5D4A7D6B2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9B9E99F-D966-B83B-983E-2D04F6413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7CDFADB-AFE5-495B-DF13-D4FC717C9A69}"/>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5" name="Marcador de pie de página 4">
            <a:extLst>
              <a:ext uri="{FF2B5EF4-FFF2-40B4-BE49-F238E27FC236}">
                <a16:creationId xmlns:a16="http://schemas.microsoft.com/office/drawing/2014/main" id="{1E9EDEA0-B8C2-C75F-2213-2C8D9C7F9EB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7D09692-B5D3-2534-366F-D170233E20EC}"/>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29691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E14CC-D489-3337-F0C5-E5C543A0DF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D5D9FB1-4936-7962-B08B-7FEB8ABFD90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19FDE5E-D4CD-1E10-BFB6-0A46B9B582F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FE5AC7D3-B175-4166-353F-61D524C5D84E}"/>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6" name="Marcador de pie de página 5">
            <a:extLst>
              <a:ext uri="{FF2B5EF4-FFF2-40B4-BE49-F238E27FC236}">
                <a16:creationId xmlns:a16="http://schemas.microsoft.com/office/drawing/2014/main" id="{CD455EB6-9595-CE46-F5E9-11DDFBCFDFE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BB1D8C2-7329-9D82-4902-AB029834E468}"/>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178405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DAD67-FD71-5D96-AFA1-10D35B13C41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65993D-3085-37A8-FE42-7B2269A8A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5287CE-7A44-BF53-FBC2-E7CB0371F1F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B15A1A52-3B2B-AB3F-DB4B-26D22527A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67E22AF-6242-BED5-D9B2-B737A873CB9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36ADC49D-AAE7-276E-D79F-CA5E10538C11}"/>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8" name="Marcador de pie de página 7">
            <a:extLst>
              <a:ext uri="{FF2B5EF4-FFF2-40B4-BE49-F238E27FC236}">
                <a16:creationId xmlns:a16="http://schemas.microsoft.com/office/drawing/2014/main" id="{26A0D155-3128-6D2B-3243-BA4F5EFBB913}"/>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E686524-B6E4-9367-5C56-95943FBA872D}"/>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238622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8E79D-76F7-95E2-1F18-9799B33B8F2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F7ADBD3-3EB8-E69B-672F-B699DB01F3CC}"/>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4" name="Marcador de pie de página 3">
            <a:extLst>
              <a:ext uri="{FF2B5EF4-FFF2-40B4-BE49-F238E27FC236}">
                <a16:creationId xmlns:a16="http://schemas.microsoft.com/office/drawing/2014/main" id="{3AAB3EA9-8398-E081-136C-2A1E642ADF1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3BB90ED-4395-AEF9-9009-380306848716}"/>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338110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3D0A264-F848-37FB-7FA1-AF42B6149965}"/>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3" name="Marcador de pie de página 2">
            <a:extLst>
              <a:ext uri="{FF2B5EF4-FFF2-40B4-BE49-F238E27FC236}">
                <a16:creationId xmlns:a16="http://schemas.microsoft.com/office/drawing/2014/main" id="{AE7C054B-0B16-35CE-1380-213E80253F3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7A6E259-DE8F-F0F6-0CBC-B95C8F5A12A0}"/>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283646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78B10-9EF0-1220-9091-C020A69627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2452018-51A4-CF66-B219-F99CFD323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85093A0D-AD2B-7C30-A1A7-E18634A03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BCB7E6-D536-EC28-B79D-622A4744F464}"/>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6" name="Marcador de pie de página 5">
            <a:extLst>
              <a:ext uri="{FF2B5EF4-FFF2-40B4-BE49-F238E27FC236}">
                <a16:creationId xmlns:a16="http://schemas.microsoft.com/office/drawing/2014/main" id="{0BB356DC-E720-1274-4BC7-96A55CB3A3B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4C778FE-6BEA-BBE3-4471-765A62D3D6A1}"/>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403892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2485D-3982-087D-F01D-15507947060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81D8561-995C-79E0-5DAC-65319F598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1B60018-428E-142F-C4C2-FAEBC5FD2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EEA47D-7D6E-912B-370B-40E59562FC84}"/>
              </a:ext>
            </a:extLst>
          </p:cNvPr>
          <p:cNvSpPr>
            <a:spLocks noGrp="1"/>
          </p:cNvSpPr>
          <p:nvPr>
            <p:ph type="dt" sz="half" idx="10"/>
          </p:nvPr>
        </p:nvSpPr>
        <p:spPr/>
        <p:txBody>
          <a:bodyPr/>
          <a:lstStyle/>
          <a:p>
            <a:fld id="{77667772-0601-4399-BF56-80172B92332A}" type="datetimeFigureOut">
              <a:rPr lang="es-MX" smtClean="0"/>
              <a:t>17/06/2025</a:t>
            </a:fld>
            <a:endParaRPr lang="es-MX"/>
          </a:p>
        </p:txBody>
      </p:sp>
      <p:sp>
        <p:nvSpPr>
          <p:cNvPr id="6" name="Marcador de pie de página 5">
            <a:extLst>
              <a:ext uri="{FF2B5EF4-FFF2-40B4-BE49-F238E27FC236}">
                <a16:creationId xmlns:a16="http://schemas.microsoft.com/office/drawing/2014/main" id="{01B9E269-5E4D-45E4-130F-719EB359E6C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4C8A0BC-97F1-E491-FEB8-E45F931EBEDE}"/>
              </a:ext>
            </a:extLst>
          </p:cNvPr>
          <p:cNvSpPr>
            <a:spLocks noGrp="1"/>
          </p:cNvSpPr>
          <p:nvPr>
            <p:ph type="sldNum" sz="quarter" idx="12"/>
          </p:nvPr>
        </p:nvSpPr>
        <p:spPr/>
        <p:txBody>
          <a:bodyPr/>
          <a:lstStyle/>
          <a:p>
            <a:fld id="{47775D06-C887-4846-8E76-5BE64CA4F711}" type="slidenum">
              <a:rPr lang="es-MX" smtClean="0"/>
              <a:t>‹Nº›</a:t>
            </a:fld>
            <a:endParaRPr lang="es-MX"/>
          </a:p>
        </p:txBody>
      </p:sp>
    </p:spTree>
    <p:extLst>
      <p:ext uri="{BB962C8B-B14F-4D97-AF65-F5344CB8AC3E}">
        <p14:creationId xmlns:p14="http://schemas.microsoft.com/office/powerpoint/2010/main" val="92884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F0F9AF-9699-BB99-BCF3-3B216C7AA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4EFBEA8-1083-48A8-26AC-7B26EF0A2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0521DD0-CEC4-44FD-AC05-7B29AE49C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67772-0601-4399-BF56-80172B92332A}" type="datetimeFigureOut">
              <a:rPr lang="es-MX" smtClean="0"/>
              <a:t>17/06/2025</a:t>
            </a:fld>
            <a:endParaRPr lang="es-MX"/>
          </a:p>
        </p:txBody>
      </p:sp>
      <p:sp>
        <p:nvSpPr>
          <p:cNvPr id="5" name="Marcador de pie de página 4">
            <a:extLst>
              <a:ext uri="{FF2B5EF4-FFF2-40B4-BE49-F238E27FC236}">
                <a16:creationId xmlns:a16="http://schemas.microsoft.com/office/drawing/2014/main" id="{B8D596F7-1658-9E5C-578C-712718650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F8CE564A-897D-71FC-B555-B32CC7C84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75D06-C887-4846-8E76-5BE64CA4F711}" type="slidenum">
              <a:rPr lang="es-MX" smtClean="0"/>
              <a:t>‹Nº›</a:t>
            </a:fld>
            <a:endParaRPr lang="es-MX"/>
          </a:p>
        </p:txBody>
      </p:sp>
    </p:spTree>
    <p:extLst>
      <p:ext uri="{BB962C8B-B14F-4D97-AF65-F5344CB8AC3E}">
        <p14:creationId xmlns:p14="http://schemas.microsoft.com/office/powerpoint/2010/main" val="295074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ágenes de Diseno De Fondo De Matematica - Descarga gratuita en Freepik">
            <a:extLst>
              <a:ext uri="{FF2B5EF4-FFF2-40B4-BE49-F238E27FC236}">
                <a16:creationId xmlns:a16="http://schemas.microsoft.com/office/drawing/2014/main" id="{D5A17300-3FE1-FE27-0EA0-742CD13D6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 y="-8313"/>
            <a:ext cx="12192000" cy="8106032"/>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51757628-C4B1-6573-F5C9-0B0DAE79261B}"/>
              </a:ext>
            </a:extLst>
          </p:cNvPr>
          <p:cNvSpPr>
            <a:spLocks noGrp="1"/>
          </p:cNvSpPr>
          <p:nvPr>
            <p:ph type="ctrTitle"/>
          </p:nvPr>
        </p:nvSpPr>
        <p:spPr>
          <a:xfrm>
            <a:off x="1524000" y="2714567"/>
            <a:ext cx="9144000" cy="795395"/>
          </a:xfrm>
          <a:solidFill>
            <a:schemeClr val="bg1"/>
          </a:solidFill>
        </p:spPr>
        <p:txBody>
          <a:bodyPr>
            <a:normAutofit fontScale="90000"/>
          </a:bodyPr>
          <a:lstStyle/>
          <a:p>
            <a:r>
              <a:rPr lang="es-MX" b="1" dirty="0">
                <a:effectLst>
                  <a:outerShdw blurRad="38100" dist="38100" dir="2700000" algn="tl">
                    <a:srgbClr val="000000">
                      <a:alpha val="43137"/>
                    </a:srgbClr>
                  </a:outerShdw>
                </a:effectLst>
              </a:rPr>
              <a:t>Método Gauss-Seidel y </a:t>
            </a:r>
            <a:r>
              <a:rPr lang="es-MX" b="1" dirty="0" err="1">
                <a:effectLst>
                  <a:outerShdw blurRad="38100" dist="38100" dir="2700000" algn="tl">
                    <a:srgbClr val="000000">
                      <a:alpha val="43137"/>
                    </a:srgbClr>
                  </a:outerShdw>
                </a:effectLst>
              </a:rPr>
              <a:t>Jacobi</a:t>
            </a:r>
            <a:endParaRPr lang="es-MX" b="1" dirty="0">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98292BD5-6171-F16A-7C02-75B7B59567AE}"/>
              </a:ext>
            </a:extLst>
          </p:cNvPr>
          <p:cNvSpPr>
            <a:spLocks noGrp="1"/>
          </p:cNvSpPr>
          <p:nvPr>
            <p:ph type="subTitle" idx="1"/>
          </p:nvPr>
        </p:nvSpPr>
        <p:spPr>
          <a:xfrm>
            <a:off x="1524000" y="3602038"/>
            <a:ext cx="9144000" cy="795395"/>
          </a:xfrm>
          <a:solidFill>
            <a:schemeClr val="bg1"/>
          </a:solidFill>
        </p:spPr>
        <p:txBody>
          <a:bodyPr/>
          <a:lstStyle/>
          <a:p>
            <a:r>
              <a:rPr lang="es-MX" b="1" dirty="0">
                <a:effectLst>
                  <a:outerShdw blurRad="38100" dist="38100" dir="2700000" algn="tl">
                    <a:srgbClr val="000000">
                      <a:alpha val="43137"/>
                    </a:srgbClr>
                  </a:outerShdw>
                </a:effectLst>
              </a:rPr>
              <a:t>Andrés Gutiérrez Franco 747425</a:t>
            </a:r>
            <a:br>
              <a:rPr lang="es-MX" b="1" dirty="0">
                <a:effectLst>
                  <a:outerShdw blurRad="38100" dist="38100" dir="2700000" algn="tl">
                    <a:srgbClr val="000000">
                      <a:alpha val="43137"/>
                    </a:srgbClr>
                  </a:outerShdw>
                </a:effectLst>
              </a:rPr>
            </a:br>
            <a:r>
              <a:rPr lang="es-MX" b="1" dirty="0">
                <a:effectLst>
                  <a:outerShdw blurRad="38100" dist="38100" dir="2700000" algn="tl">
                    <a:srgbClr val="000000">
                      <a:alpha val="43137"/>
                    </a:srgbClr>
                  </a:outerShdw>
                </a:effectLst>
              </a:rPr>
              <a:t>Coach: Sergio </a:t>
            </a:r>
            <a:r>
              <a:rPr lang="es-MX" b="1" dirty="0"/>
              <a:t>Castillo</a:t>
            </a:r>
          </a:p>
        </p:txBody>
      </p:sp>
    </p:spTree>
    <p:extLst>
      <p:ext uri="{BB962C8B-B14F-4D97-AF65-F5344CB8AC3E}">
        <p14:creationId xmlns:p14="http://schemas.microsoft.com/office/powerpoint/2010/main" val="341592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BA185-661E-B67B-29AC-69792024D2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FEFC8B-F5C6-A6B7-244A-256ACCA66FA4}"/>
              </a:ext>
            </a:extLst>
          </p:cNvPr>
          <p:cNvSpPr>
            <a:spLocks noGrp="1"/>
          </p:cNvSpPr>
          <p:nvPr>
            <p:ph type="title"/>
          </p:nvPr>
        </p:nvSpPr>
        <p:spPr>
          <a:xfrm>
            <a:off x="838200" y="-245516"/>
            <a:ext cx="10515600" cy="1325563"/>
          </a:xfrm>
        </p:spPr>
        <p:txBody>
          <a:bodyPr/>
          <a:lstStyle/>
          <a:p>
            <a:r>
              <a:rPr lang="es-MX" b="1" dirty="0"/>
              <a:t>Algoritmo </a:t>
            </a:r>
          </a:p>
        </p:txBody>
      </p:sp>
      <p:sp>
        <p:nvSpPr>
          <p:cNvPr id="3" name="Marcador de contenido 2">
            <a:extLst>
              <a:ext uri="{FF2B5EF4-FFF2-40B4-BE49-F238E27FC236}">
                <a16:creationId xmlns:a16="http://schemas.microsoft.com/office/drawing/2014/main" id="{2E6F2DE4-BAA7-DD5E-476B-97C5BD6753DC}"/>
              </a:ext>
            </a:extLst>
          </p:cNvPr>
          <p:cNvSpPr>
            <a:spLocks noGrp="1"/>
          </p:cNvSpPr>
          <p:nvPr>
            <p:ph idx="1"/>
          </p:nvPr>
        </p:nvSpPr>
        <p:spPr>
          <a:xfrm>
            <a:off x="838200" y="631767"/>
            <a:ext cx="10515600" cy="6035675"/>
          </a:xfrm>
        </p:spPr>
        <p:txBody>
          <a:bodyPr>
            <a:normAutofit fontScale="55000" lnSpcReduction="20000"/>
          </a:bodyPr>
          <a:lstStyle/>
          <a:p>
            <a:pPr marL="0" indent="0">
              <a:buNone/>
            </a:pPr>
            <a:r>
              <a:rPr lang="es-MX" b="1" dirty="0"/>
              <a:t>Gauss-Seidel:</a:t>
            </a:r>
          </a:p>
          <a:p>
            <a:pPr marL="0" indent="0">
              <a:buNone/>
            </a:pPr>
            <a:r>
              <a:rPr lang="es-MX" dirty="0"/>
              <a:t>El </a:t>
            </a:r>
            <a:r>
              <a:rPr lang="es-MX" b="1" dirty="0"/>
              <a:t>método de </a:t>
            </a:r>
            <a:r>
              <a:rPr lang="es-MX" b="1" dirty="0" err="1"/>
              <a:t>Jacobi</a:t>
            </a:r>
            <a:r>
              <a:rPr lang="es-MX" dirty="0"/>
              <a:t> es un algoritmo iterativo utilizado para resolver sistemas de ecuaciones lineales de la forma </a:t>
            </a:r>
            <a:r>
              <a:rPr lang="es-MX" i="1" dirty="0" err="1"/>
              <a:t>A</a:t>
            </a:r>
            <a:r>
              <a:rPr lang="es-MX" b="1" dirty="0" err="1"/>
              <a:t>x</a:t>
            </a:r>
            <a:r>
              <a:rPr lang="es-MX" dirty="0"/>
              <a:t>=</a:t>
            </a:r>
            <a:r>
              <a:rPr lang="es-MX" b="1" dirty="0"/>
              <a:t>b</a:t>
            </a:r>
            <a:r>
              <a:rPr lang="es-MX" dirty="0"/>
              <a:t>, donde:</a:t>
            </a:r>
          </a:p>
          <a:p>
            <a:r>
              <a:rPr lang="es-MX" i="1" dirty="0"/>
              <a:t>A</a:t>
            </a:r>
            <a:r>
              <a:rPr lang="es-MX" dirty="0"/>
              <a:t> es una matriz cuadrada </a:t>
            </a:r>
            <a:r>
              <a:rPr lang="es-MX" i="1" dirty="0" err="1"/>
              <a:t>n</a:t>
            </a:r>
            <a:r>
              <a:rPr lang="es-MX" dirty="0" err="1"/>
              <a:t>×</a:t>
            </a:r>
            <a:r>
              <a:rPr lang="es-MX" i="1" dirty="0" err="1"/>
              <a:t>n</a:t>
            </a:r>
            <a:r>
              <a:rPr lang="es-MX" dirty="0"/>
              <a:t>,</a:t>
            </a:r>
          </a:p>
          <a:p>
            <a:r>
              <a:rPr lang="es-MX" b="1" dirty="0"/>
              <a:t>x</a:t>
            </a:r>
            <a:r>
              <a:rPr lang="es-MX" dirty="0"/>
              <a:t> es el vector de incógnitas,</a:t>
            </a:r>
          </a:p>
          <a:p>
            <a:r>
              <a:rPr lang="es-MX" b="1" dirty="0"/>
              <a:t>b</a:t>
            </a:r>
            <a:r>
              <a:rPr lang="es-MX" dirty="0"/>
              <a:t> es el vector de términos independientes.</a:t>
            </a:r>
            <a:endParaRPr lang="es-MX" b="1" dirty="0"/>
          </a:p>
          <a:p>
            <a:pPr marL="0" indent="0">
              <a:buNone/>
            </a:pPr>
            <a:r>
              <a:rPr lang="es-MX" b="1" dirty="0"/>
              <a:t>Entrada:</a:t>
            </a:r>
            <a:endParaRPr lang="es-MX" dirty="0"/>
          </a:p>
          <a:p>
            <a:pPr marL="0" indent="0">
              <a:buNone/>
            </a:pPr>
            <a:r>
              <a:rPr lang="es-MX" dirty="0"/>
              <a:t>Matriz </a:t>
            </a:r>
            <a:r>
              <a:rPr lang="es-MX" i="1" dirty="0"/>
              <a:t>A</a:t>
            </a:r>
            <a:r>
              <a:rPr lang="es-MX" dirty="0"/>
              <a:t> (debe ser diagonalmente dominante o simétrica definida positiva para garantizar convergencia).</a:t>
            </a:r>
          </a:p>
          <a:p>
            <a:pPr marL="0" indent="0">
              <a:buNone/>
            </a:pPr>
            <a:r>
              <a:rPr lang="es-MX" dirty="0"/>
              <a:t>Vector </a:t>
            </a:r>
            <a:r>
              <a:rPr lang="es-MX" b="1" dirty="0"/>
              <a:t>b</a:t>
            </a:r>
            <a:r>
              <a:rPr lang="es-MX" dirty="0"/>
              <a:t>.</a:t>
            </a:r>
          </a:p>
          <a:p>
            <a:pPr marL="0" indent="0">
              <a:buNone/>
            </a:pPr>
            <a:r>
              <a:rPr lang="es-MX" dirty="0"/>
              <a:t>Tolerancia </a:t>
            </a:r>
            <a:r>
              <a:rPr lang="el-GR" i="1" dirty="0"/>
              <a:t>ϵ</a:t>
            </a:r>
            <a:r>
              <a:rPr lang="el-GR" dirty="0"/>
              <a:t> (</a:t>
            </a:r>
            <a:r>
              <a:rPr lang="es-MX" dirty="0"/>
              <a:t>error máximo permitido).</a:t>
            </a:r>
          </a:p>
          <a:p>
            <a:r>
              <a:rPr lang="es-MX" b="1" dirty="0"/>
              <a:t>Salida:</a:t>
            </a:r>
            <a:endParaRPr lang="es-MX" dirty="0"/>
          </a:p>
          <a:p>
            <a:r>
              <a:rPr lang="es-MX" dirty="0"/>
              <a:t>Vector solución </a:t>
            </a:r>
            <a:r>
              <a:rPr lang="es-MX" dirty="0" err="1"/>
              <a:t>x</a:t>
            </a:r>
            <a:r>
              <a:rPr lang="es-MX" b="1" dirty="0" err="1"/>
              <a:t>x</a:t>
            </a:r>
            <a:r>
              <a:rPr lang="es-MX" dirty="0"/>
              <a:t>.</a:t>
            </a:r>
          </a:p>
          <a:p>
            <a:r>
              <a:rPr lang="es-MX" b="1" dirty="0"/>
              <a:t>Pasos:</a:t>
            </a:r>
            <a:endParaRPr lang="es-MX" dirty="0"/>
          </a:p>
          <a:p>
            <a:pPr marL="0" indent="0">
              <a:buNone/>
            </a:pPr>
            <a:r>
              <a:rPr lang="es-MX" b="1" dirty="0"/>
              <a:t>Inicialización:</a:t>
            </a:r>
          </a:p>
          <a:p>
            <a:pPr lvl="1"/>
            <a:r>
              <a:rPr lang="es-MX" dirty="0"/>
              <a:t>Definir </a:t>
            </a:r>
            <a:r>
              <a:rPr lang="es-MX" b="1" dirty="0"/>
              <a:t>x</a:t>
            </a:r>
            <a:r>
              <a:rPr lang="es-MX" dirty="0"/>
              <a:t>(0) (vector inicial, usualmente </a:t>
            </a:r>
            <a:r>
              <a:rPr lang="es-MX" b="1" dirty="0"/>
              <a:t>0</a:t>
            </a:r>
            <a:r>
              <a:rPr lang="es-MX" dirty="0"/>
              <a:t>).</a:t>
            </a:r>
          </a:p>
          <a:p>
            <a:pPr lvl="1"/>
            <a:r>
              <a:rPr lang="es-MX" i="1" dirty="0"/>
              <a:t>k</a:t>
            </a:r>
            <a:r>
              <a:rPr lang="es-MX" dirty="0"/>
              <a:t>←0 (contador de iteraciones).</a:t>
            </a:r>
            <a:endParaRPr lang="es-MX" b="1" dirty="0"/>
          </a:p>
          <a:p>
            <a:pPr marL="0" indent="0">
              <a:buNone/>
            </a:pPr>
            <a:r>
              <a:rPr lang="es-MX" b="1" dirty="0"/>
              <a:t>Iteración:</a:t>
            </a:r>
          </a:p>
          <a:p>
            <a:pPr marL="0" indent="0">
              <a:buNone/>
            </a:pPr>
            <a:r>
              <a:rPr lang="es-MX" dirty="0"/>
              <a:t>Para cada </a:t>
            </a:r>
            <a:r>
              <a:rPr lang="es-MX" i="1" dirty="0"/>
              <a:t>i</a:t>
            </a:r>
            <a:r>
              <a:rPr lang="es-MX" dirty="0"/>
              <a:t>=1,2,…,</a:t>
            </a:r>
            <a:r>
              <a:rPr lang="es-MX" i="1" dirty="0"/>
              <a:t>n</a:t>
            </a:r>
            <a:r>
              <a:rPr lang="es-MX" dirty="0"/>
              <a:t>:</a:t>
            </a:r>
          </a:p>
          <a:p>
            <a:pPr marL="0" indent="0">
              <a:buNone/>
            </a:pPr>
            <a:endParaRPr lang="es-MX" b="1" dirty="0"/>
          </a:p>
          <a:p>
            <a:pPr marL="0" indent="0">
              <a:buNone/>
            </a:pPr>
            <a:endParaRPr lang="es-MX" dirty="0"/>
          </a:p>
          <a:p>
            <a:pPr marL="0" indent="0">
              <a:buNone/>
            </a:pPr>
            <a:endParaRPr lang="es-MX" dirty="0"/>
          </a:p>
          <a:p>
            <a:pPr marL="0" indent="0">
              <a:buNone/>
            </a:pPr>
            <a:r>
              <a:rPr lang="es-MX" dirty="0"/>
              <a:t>Calcular el error: error=∥</a:t>
            </a:r>
            <a:r>
              <a:rPr lang="es-MX" b="1" dirty="0"/>
              <a:t>x</a:t>
            </a:r>
            <a:r>
              <a:rPr lang="es-MX" dirty="0"/>
              <a:t>(</a:t>
            </a:r>
            <a:r>
              <a:rPr lang="es-MX" i="1" dirty="0"/>
              <a:t>k</a:t>
            </a:r>
            <a:r>
              <a:rPr lang="es-MX" dirty="0"/>
              <a:t>+1)−</a:t>
            </a:r>
            <a:r>
              <a:rPr lang="es-MX" b="1" dirty="0"/>
              <a:t>x</a:t>
            </a:r>
            <a:r>
              <a:rPr lang="es-MX" dirty="0"/>
              <a:t>(</a:t>
            </a:r>
            <a:r>
              <a:rPr lang="es-MX" i="1" dirty="0"/>
              <a:t>k</a:t>
            </a:r>
            <a:r>
              <a:rPr lang="es-MX" dirty="0"/>
              <a:t>)∥ (norma euclidiana o infinito).</a:t>
            </a:r>
          </a:p>
          <a:p>
            <a:pPr marL="0" indent="0">
              <a:buNone/>
            </a:pPr>
            <a:endParaRPr lang="es-MX" dirty="0"/>
          </a:p>
        </p:txBody>
      </p:sp>
    </p:spTree>
    <p:extLst>
      <p:ext uri="{BB962C8B-B14F-4D97-AF65-F5344CB8AC3E}">
        <p14:creationId xmlns:p14="http://schemas.microsoft.com/office/powerpoint/2010/main" val="189344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8D1E-E3B2-D7FD-963D-A6D2C6008B4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0894BA-A654-00F3-9BB0-AFE1A7CAE56E}"/>
              </a:ext>
            </a:extLst>
          </p:cNvPr>
          <p:cNvSpPr>
            <a:spLocks noGrp="1"/>
          </p:cNvSpPr>
          <p:nvPr>
            <p:ph type="title"/>
          </p:nvPr>
        </p:nvSpPr>
        <p:spPr>
          <a:xfrm>
            <a:off x="665018" y="108066"/>
            <a:ext cx="10688782" cy="1180408"/>
          </a:xfrm>
        </p:spPr>
        <p:txBody>
          <a:bodyPr/>
          <a:lstStyle/>
          <a:p>
            <a:r>
              <a:rPr lang="es-MX" b="1" dirty="0"/>
              <a:t>¿Qué aplicación tiene en la vida cotidiana? (ITC)</a:t>
            </a:r>
          </a:p>
        </p:txBody>
      </p:sp>
      <p:sp>
        <p:nvSpPr>
          <p:cNvPr id="3" name="Marcador de contenido 2">
            <a:extLst>
              <a:ext uri="{FF2B5EF4-FFF2-40B4-BE49-F238E27FC236}">
                <a16:creationId xmlns:a16="http://schemas.microsoft.com/office/drawing/2014/main" id="{16EDA109-D6B2-78C0-3236-0FCD56934B9D}"/>
              </a:ext>
            </a:extLst>
          </p:cNvPr>
          <p:cNvSpPr>
            <a:spLocks noGrp="1"/>
          </p:cNvSpPr>
          <p:nvPr>
            <p:ph idx="1"/>
          </p:nvPr>
        </p:nvSpPr>
        <p:spPr>
          <a:xfrm>
            <a:off x="838200" y="1163782"/>
            <a:ext cx="10515600" cy="5503025"/>
          </a:xfrm>
        </p:spPr>
        <p:txBody>
          <a:bodyPr>
            <a:normAutofit fontScale="70000" lnSpcReduction="20000"/>
          </a:bodyPr>
          <a:lstStyle/>
          <a:p>
            <a:pPr marL="0" indent="0">
              <a:buNone/>
            </a:pPr>
            <a:r>
              <a:rPr lang="es-MX" b="1" dirty="0"/>
              <a:t>Aprendizaje Automático (Machine </a:t>
            </a:r>
            <a:r>
              <a:rPr lang="es-MX" b="1" dirty="0" err="1"/>
              <a:t>Learning</a:t>
            </a:r>
            <a:r>
              <a:rPr lang="es-MX" b="1" dirty="0"/>
              <a:t>)</a:t>
            </a:r>
            <a:endParaRPr lang="es-MX" dirty="0"/>
          </a:p>
          <a:p>
            <a:r>
              <a:rPr lang="es-MX" b="1" dirty="0"/>
              <a:t>Regresión lineal a gran escala</a:t>
            </a:r>
            <a:endParaRPr lang="es-MX" dirty="0"/>
          </a:p>
          <a:p>
            <a:r>
              <a:rPr lang="es-MX" b="1" dirty="0"/>
              <a:t>Entrenamiento de modelos:</a:t>
            </a:r>
            <a:endParaRPr lang="es-MX" dirty="0"/>
          </a:p>
          <a:p>
            <a:pPr lvl="1"/>
            <a:r>
              <a:rPr lang="es-MX" dirty="0"/>
              <a:t>Optimización de parámetros en redes neuronales mediante métodos iterativos (</a:t>
            </a:r>
            <a:r>
              <a:rPr lang="es-MX" dirty="0" err="1"/>
              <a:t>precondicionados</a:t>
            </a:r>
            <a:r>
              <a:rPr lang="es-MX" dirty="0"/>
              <a:t>).</a:t>
            </a:r>
          </a:p>
          <a:p>
            <a:pPr marL="0" indent="0">
              <a:buNone/>
            </a:pPr>
            <a:r>
              <a:rPr lang="es-MX" b="1" dirty="0"/>
              <a:t>Simulación y Gráficos por Computadora</a:t>
            </a:r>
            <a:endParaRPr lang="es-MX" dirty="0"/>
          </a:p>
          <a:p>
            <a:r>
              <a:rPr lang="es-MX" b="1" dirty="0"/>
              <a:t>Física en videojuegos y animaciones:</a:t>
            </a:r>
            <a:endParaRPr lang="es-MX" dirty="0"/>
          </a:p>
          <a:p>
            <a:pPr lvl="1"/>
            <a:r>
              <a:rPr lang="es-MX" dirty="0"/>
              <a:t>Se usan para simular comportamientos físicos como deformaciones de objetos (elasticidad), fluidos, o colisiones, modelados mediante sistemas lineales.</a:t>
            </a:r>
          </a:p>
          <a:p>
            <a:pPr lvl="1"/>
            <a:r>
              <a:rPr lang="es-MX" dirty="0"/>
              <a:t>Ejemplo: Simular una malla de partículas en un tejido (sistema de resortes) resolviendo </a:t>
            </a:r>
            <a:r>
              <a:rPr lang="es-MX" i="1" dirty="0" err="1"/>
              <a:t>A</a:t>
            </a:r>
            <a:r>
              <a:rPr lang="es-MX" b="1" dirty="0" err="1"/>
              <a:t>x</a:t>
            </a:r>
            <a:r>
              <a:rPr lang="es-MX" dirty="0"/>
              <a:t>=</a:t>
            </a:r>
            <a:r>
              <a:rPr lang="es-MX" b="1" dirty="0"/>
              <a:t>b</a:t>
            </a:r>
            <a:r>
              <a:rPr lang="es-MX" dirty="0"/>
              <a:t>, donde </a:t>
            </a:r>
            <a:r>
              <a:rPr lang="es-MX" b="1" dirty="0"/>
              <a:t>x</a:t>
            </a:r>
            <a:r>
              <a:rPr lang="es-MX" dirty="0"/>
              <a:t> son las posiciones de los nodos.</a:t>
            </a:r>
          </a:p>
          <a:p>
            <a:r>
              <a:rPr lang="es-MX" b="1" dirty="0"/>
              <a:t>Renderizado:</a:t>
            </a:r>
            <a:endParaRPr lang="es-MX" dirty="0"/>
          </a:p>
          <a:p>
            <a:pPr lvl="1"/>
            <a:r>
              <a:rPr lang="es-MX" dirty="0"/>
              <a:t>En técnicas como </a:t>
            </a:r>
            <a:r>
              <a:rPr lang="es-MX" i="1" dirty="0"/>
              <a:t>radiosidad</a:t>
            </a:r>
            <a:r>
              <a:rPr lang="es-MX" dirty="0"/>
              <a:t> (iluminación global), se resuelven sistemas lineales para calcular la luz en superficies.</a:t>
            </a:r>
          </a:p>
          <a:p>
            <a:pPr marL="0" indent="0">
              <a:buNone/>
            </a:pPr>
            <a:r>
              <a:rPr lang="es-MX" b="1" dirty="0"/>
              <a:t>Redes y Sistemas Distribuidos</a:t>
            </a:r>
            <a:endParaRPr lang="es-MX" dirty="0"/>
          </a:p>
          <a:p>
            <a:r>
              <a:rPr lang="es-MX" b="1" dirty="0"/>
              <a:t>Balanceo de carga en servidores:</a:t>
            </a:r>
            <a:endParaRPr lang="es-MX" dirty="0"/>
          </a:p>
          <a:p>
            <a:pPr lvl="1"/>
            <a:r>
              <a:rPr lang="es-MX" dirty="0"/>
              <a:t>Modelado como un sistema de ecuaciones donde las incógnitas son las cargas óptimas en cada nodo.</a:t>
            </a:r>
          </a:p>
          <a:p>
            <a:r>
              <a:rPr lang="es-MX" b="1" dirty="0"/>
              <a:t>Protocolos de enrutamiento:</a:t>
            </a:r>
            <a:endParaRPr lang="es-MX" dirty="0"/>
          </a:p>
          <a:p>
            <a:pPr lvl="1"/>
            <a:r>
              <a:rPr lang="es-MX" dirty="0"/>
              <a:t>Cálculo de rutas óptimas en redes (ejemplo: algoritmo de </a:t>
            </a:r>
            <a:r>
              <a:rPr lang="es-MX" i="1" dirty="0"/>
              <a:t>PageRank</a:t>
            </a:r>
            <a:r>
              <a:rPr lang="es-MX" dirty="0"/>
              <a:t> de Google, que resuelve un sistema lineal iterativamente).</a:t>
            </a:r>
          </a:p>
        </p:txBody>
      </p:sp>
    </p:spTree>
    <p:extLst>
      <p:ext uri="{BB962C8B-B14F-4D97-AF65-F5344CB8AC3E}">
        <p14:creationId xmlns:p14="http://schemas.microsoft.com/office/powerpoint/2010/main" val="113131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63DA1-AB23-9C63-2FFA-48738D5329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1056590-DCB4-8EE1-7D16-86A089685943}"/>
              </a:ext>
            </a:extLst>
          </p:cNvPr>
          <p:cNvSpPr>
            <a:spLocks noGrp="1"/>
          </p:cNvSpPr>
          <p:nvPr>
            <p:ph type="title"/>
          </p:nvPr>
        </p:nvSpPr>
        <p:spPr/>
        <p:txBody>
          <a:bodyPr/>
          <a:lstStyle/>
          <a:p>
            <a:r>
              <a:rPr lang="es-MX" b="1" dirty="0"/>
              <a:t>Ejemplo:</a:t>
            </a:r>
          </a:p>
        </p:txBody>
      </p:sp>
      <p:sp>
        <p:nvSpPr>
          <p:cNvPr id="3" name="Marcador de contenido 2">
            <a:extLst>
              <a:ext uri="{FF2B5EF4-FFF2-40B4-BE49-F238E27FC236}">
                <a16:creationId xmlns:a16="http://schemas.microsoft.com/office/drawing/2014/main" id="{88162ABE-633F-7B6E-10DA-1B1C250B3FAD}"/>
              </a:ext>
            </a:extLst>
          </p:cNvPr>
          <p:cNvSpPr>
            <a:spLocks noGrp="1"/>
          </p:cNvSpPr>
          <p:nvPr>
            <p:ph idx="1"/>
          </p:nvPr>
        </p:nvSpPr>
        <p:spPr/>
        <p:txBody>
          <a:bodyPr/>
          <a:lstStyle/>
          <a:p>
            <a:r>
              <a:rPr lang="es-MX" dirty="0"/>
              <a:t>Ejemplo 1:</a:t>
            </a:r>
          </a:p>
          <a:p>
            <a:endParaRPr lang="es-MX" dirty="0"/>
          </a:p>
          <a:p>
            <a:endParaRPr lang="es-MX" dirty="0"/>
          </a:p>
          <a:p>
            <a:endParaRPr lang="es-MX" dirty="0"/>
          </a:p>
          <a:p>
            <a:r>
              <a:rPr lang="es-MX" dirty="0"/>
              <a:t>Ejemplo 2:</a:t>
            </a:r>
          </a:p>
          <a:p>
            <a:endParaRPr lang="es-MX" dirty="0"/>
          </a:p>
        </p:txBody>
      </p:sp>
      <p:pic>
        <p:nvPicPr>
          <p:cNvPr id="5" name="Imagen 4">
            <a:extLst>
              <a:ext uri="{FF2B5EF4-FFF2-40B4-BE49-F238E27FC236}">
                <a16:creationId xmlns:a16="http://schemas.microsoft.com/office/drawing/2014/main" id="{1CCB25A5-E40D-4318-C284-DE1508E0C216}"/>
              </a:ext>
            </a:extLst>
          </p:cNvPr>
          <p:cNvPicPr>
            <a:picLocks noChangeAspect="1"/>
          </p:cNvPicPr>
          <p:nvPr/>
        </p:nvPicPr>
        <p:blipFill>
          <a:blip r:embed="rId2"/>
          <a:stretch>
            <a:fillRect/>
          </a:stretch>
        </p:blipFill>
        <p:spPr>
          <a:xfrm>
            <a:off x="1699224" y="2225652"/>
            <a:ext cx="2991267" cy="1143160"/>
          </a:xfrm>
          <a:prstGeom prst="rect">
            <a:avLst/>
          </a:prstGeom>
        </p:spPr>
      </p:pic>
      <p:pic>
        <p:nvPicPr>
          <p:cNvPr id="7" name="Imagen 6">
            <a:extLst>
              <a:ext uri="{FF2B5EF4-FFF2-40B4-BE49-F238E27FC236}">
                <a16:creationId xmlns:a16="http://schemas.microsoft.com/office/drawing/2014/main" id="{3CFB62F5-0385-ACB7-91BD-7C81C5A64BD5}"/>
              </a:ext>
            </a:extLst>
          </p:cNvPr>
          <p:cNvPicPr>
            <a:picLocks noChangeAspect="1"/>
          </p:cNvPicPr>
          <p:nvPr/>
        </p:nvPicPr>
        <p:blipFill>
          <a:blip r:embed="rId3"/>
          <a:stretch>
            <a:fillRect/>
          </a:stretch>
        </p:blipFill>
        <p:spPr>
          <a:xfrm>
            <a:off x="2135648" y="4461503"/>
            <a:ext cx="1686160" cy="1343212"/>
          </a:xfrm>
          <a:prstGeom prst="rect">
            <a:avLst/>
          </a:prstGeom>
        </p:spPr>
      </p:pic>
    </p:spTree>
    <p:extLst>
      <p:ext uri="{BB962C8B-B14F-4D97-AF65-F5344CB8AC3E}">
        <p14:creationId xmlns:p14="http://schemas.microsoft.com/office/powerpoint/2010/main" val="13843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3C7B0-D56F-1910-BE29-8F6487E52B3B}"/>
              </a:ext>
            </a:extLst>
          </p:cNvPr>
          <p:cNvSpPr>
            <a:spLocks noGrp="1"/>
          </p:cNvSpPr>
          <p:nvPr>
            <p:ph type="title"/>
          </p:nvPr>
        </p:nvSpPr>
        <p:spPr/>
        <p:txBody>
          <a:bodyPr/>
          <a:lstStyle/>
          <a:p>
            <a:r>
              <a:rPr lang="es-MX" b="1" dirty="0"/>
              <a:t>Métodos de Gauss-Seidel y </a:t>
            </a:r>
            <a:r>
              <a:rPr lang="es-MX" b="1" dirty="0" err="1"/>
              <a:t>Jacobi</a:t>
            </a:r>
            <a:endParaRPr lang="es-MX" b="1" dirty="0"/>
          </a:p>
        </p:txBody>
      </p:sp>
      <p:sp>
        <p:nvSpPr>
          <p:cNvPr id="3" name="Marcador de contenido 2">
            <a:extLst>
              <a:ext uri="{FF2B5EF4-FFF2-40B4-BE49-F238E27FC236}">
                <a16:creationId xmlns:a16="http://schemas.microsoft.com/office/drawing/2014/main" id="{8A74B608-3E68-626A-B85A-A6A2A2F30873}"/>
              </a:ext>
            </a:extLst>
          </p:cNvPr>
          <p:cNvSpPr>
            <a:spLocks noGrp="1"/>
          </p:cNvSpPr>
          <p:nvPr>
            <p:ph idx="1"/>
          </p:nvPr>
        </p:nvSpPr>
        <p:spPr/>
        <p:txBody>
          <a:bodyPr/>
          <a:lstStyle/>
          <a:p>
            <a:pPr marL="0" indent="0">
              <a:buNone/>
            </a:pPr>
            <a:r>
              <a:rPr lang="es-MX" dirty="0"/>
              <a:t>Los métodos de Gauss-Seidel y </a:t>
            </a:r>
            <a:r>
              <a:rPr lang="es-MX" dirty="0" err="1"/>
              <a:t>Jacobi</a:t>
            </a:r>
            <a:r>
              <a:rPr lang="es-MX" dirty="0"/>
              <a:t> son los equivalentes en la solución de sistemas de ecuaciones lineales al método de aproximaciones sucesivas en la solución de ecuaciones algebraicas y trascendentes. </a:t>
            </a:r>
          </a:p>
          <a:p>
            <a:pPr marL="0" indent="0">
              <a:buNone/>
            </a:pPr>
            <a:r>
              <a:rPr lang="es-MX" dirty="0"/>
              <a:t>Consiste básicamente en obtener una ecuación de recurrencia (matricial en este caso)y proponer un vector solución inicial; posteriormente, se deberían realizar las iteraciones necesarias hasta que la diferencia entre dos vectores consecutivos cumpla con una tolerancia predefinida.</a:t>
            </a:r>
          </a:p>
        </p:txBody>
      </p:sp>
    </p:spTree>
    <p:extLst>
      <p:ext uri="{BB962C8B-B14F-4D97-AF65-F5344CB8AC3E}">
        <p14:creationId xmlns:p14="http://schemas.microsoft.com/office/powerpoint/2010/main" val="357171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128FA-3B01-5547-3756-3C593EDCD7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D89E259-202A-A26C-F2CB-0B75959F91FC}"/>
              </a:ext>
            </a:extLst>
          </p:cNvPr>
          <p:cNvSpPr>
            <a:spLocks noGrp="1"/>
          </p:cNvSpPr>
          <p:nvPr>
            <p:ph type="title"/>
          </p:nvPr>
        </p:nvSpPr>
        <p:spPr/>
        <p:txBody>
          <a:bodyPr/>
          <a:lstStyle/>
          <a:p>
            <a:r>
              <a:rPr lang="es-MX" b="1" dirty="0"/>
              <a:t>Métodos de Gauss-Seidel y </a:t>
            </a:r>
            <a:r>
              <a:rPr lang="es-MX" b="1" dirty="0" err="1"/>
              <a:t>Jacobi</a:t>
            </a:r>
            <a:endParaRPr lang="es-MX" b="1" dirty="0"/>
          </a:p>
        </p:txBody>
      </p:sp>
      <p:sp>
        <p:nvSpPr>
          <p:cNvPr id="3" name="Marcador de contenido 2">
            <a:extLst>
              <a:ext uri="{FF2B5EF4-FFF2-40B4-BE49-F238E27FC236}">
                <a16:creationId xmlns:a16="http://schemas.microsoft.com/office/drawing/2014/main" id="{18F44167-9583-1E2C-0C45-6150C721F534}"/>
              </a:ext>
            </a:extLst>
          </p:cNvPr>
          <p:cNvSpPr>
            <a:spLocks noGrp="1"/>
          </p:cNvSpPr>
          <p:nvPr>
            <p:ph idx="1"/>
          </p:nvPr>
        </p:nvSpPr>
        <p:spPr/>
        <p:txBody>
          <a:bodyPr/>
          <a:lstStyle/>
          <a:p>
            <a:pPr marL="0" indent="0">
              <a:buNone/>
            </a:pPr>
            <a:r>
              <a:rPr lang="es-MX" dirty="0"/>
              <a:t>En realidad, estos métodos representan una adaptación vectorial de un proceso escalar, lo que implica la necesidad de adaptar los conceptos necesarios: los procesos iterativos se detienen cuando entre dos aproximaciones consecutivas se cumple con determinado error preestablecido. En este caso, deberá medirse la norma entre dos vectores para reconocer el momento en que se satisface la cota de error. </a:t>
            </a:r>
          </a:p>
          <a:p>
            <a:pPr marL="0" indent="0">
              <a:buNone/>
            </a:pPr>
            <a:r>
              <a:rPr lang="es-MX" dirty="0"/>
              <a:t>Por otra parte, resta el hecho de tener que evaluar un criterio de equivalencia el cual, naturalmente, tendrá carácter vectorial.</a:t>
            </a:r>
          </a:p>
        </p:txBody>
      </p:sp>
    </p:spTree>
    <p:extLst>
      <p:ext uri="{BB962C8B-B14F-4D97-AF65-F5344CB8AC3E}">
        <p14:creationId xmlns:p14="http://schemas.microsoft.com/office/powerpoint/2010/main" val="300356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5154C-FAEE-CAFA-0123-8317BBD8AC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AE77F75-5817-DC65-2EE6-C8C9DD12E0AA}"/>
              </a:ext>
            </a:extLst>
          </p:cNvPr>
          <p:cNvSpPr>
            <a:spLocks noGrp="1"/>
          </p:cNvSpPr>
          <p:nvPr>
            <p:ph type="title"/>
          </p:nvPr>
        </p:nvSpPr>
        <p:spPr/>
        <p:txBody>
          <a:bodyPr/>
          <a:lstStyle/>
          <a:p>
            <a:r>
              <a:rPr lang="es-MX" b="1" dirty="0"/>
              <a:t>Diferencias entre uno y otro método</a:t>
            </a:r>
          </a:p>
        </p:txBody>
      </p:sp>
      <p:sp>
        <p:nvSpPr>
          <p:cNvPr id="3" name="Marcador de contenido 2">
            <a:extLst>
              <a:ext uri="{FF2B5EF4-FFF2-40B4-BE49-F238E27FC236}">
                <a16:creationId xmlns:a16="http://schemas.microsoft.com/office/drawing/2014/main" id="{7F814438-3834-3DB4-4375-B1D4B7DA3E56}"/>
              </a:ext>
            </a:extLst>
          </p:cNvPr>
          <p:cNvSpPr>
            <a:spLocks noGrp="1"/>
          </p:cNvSpPr>
          <p:nvPr>
            <p:ph idx="1"/>
          </p:nvPr>
        </p:nvSpPr>
        <p:spPr/>
        <p:txBody>
          <a:bodyPr/>
          <a:lstStyle/>
          <a:p>
            <a:pPr marL="0" indent="0">
              <a:buNone/>
            </a:pPr>
            <a:r>
              <a:rPr lang="es-MX" dirty="0"/>
              <a:t>En el método de Gauss-Seidel, los nuevos valores que se van sacando reemplazan el valor para futuras sustituciones. Si la primera ecuación da un valor de x por decir un ejemplo, éste será el nuevo valor para las ecuaciones posteriores.</a:t>
            </a:r>
          </a:p>
          <a:p>
            <a:pPr marL="0" indent="0">
              <a:buNone/>
            </a:pPr>
            <a:endParaRPr lang="es-MX" dirty="0"/>
          </a:p>
          <a:p>
            <a:pPr marL="0" indent="0">
              <a:buNone/>
            </a:pPr>
            <a:r>
              <a:rPr lang="es-MX" dirty="0"/>
              <a:t>El método de </a:t>
            </a:r>
            <a:r>
              <a:rPr lang="es-MX" dirty="0" err="1"/>
              <a:t>Jacobi</a:t>
            </a:r>
            <a:r>
              <a:rPr lang="es-MX" dirty="0"/>
              <a:t> cambia hasta que todas las ecuaciones hayan sido sustituidas con los valores iniciales, las variables cambiarán de valor hasta que el valor de la última variable haya sido obtenido.</a:t>
            </a:r>
          </a:p>
        </p:txBody>
      </p:sp>
    </p:spTree>
    <p:extLst>
      <p:ext uri="{BB962C8B-B14F-4D97-AF65-F5344CB8AC3E}">
        <p14:creationId xmlns:p14="http://schemas.microsoft.com/office/powerpoint/2010/main" val="58867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8F46C-A8D5-6213-657F-E5228E2DCA49}"/>
              </a:ext>
            </a:extLst>
          </p:cNvPr>
          <p:cNvSpPr>
            <a:spLocks noGrp="1"/>
          </p:cNvSpPr>
          <p:nvPr>
            <p:ph type="title"/>
          </p:nvPr>
        </p:nvSpPr>
        <p:spPr/>
        <p:txBody>
          <a:bodyPr/>
          <a:lstStyle/>
          <a:p>
            <a:r>
              <a:rPr lang="es-MX" b="1" dirty="0"/>
              <a:t>Con que otros métodos se relaciona</a:t>
            </a:r>
          </a:p>
        </p:txBody>
      </p:sp>
      <p:sp>
        <p:nvSpPr>
          <p:cNvPr id="3" name="Marcador de contenido 2">
            <a:extLst>
              <a:ext uri="{FF2B5EF4-FFF2-40B4-BE49-F238E27FC236}">
                <a16:creationId xmlns:a16="http://schemas.microsoft.com/office/drawing/2014/main" id="{3AFB9FD1-21FE-0200-A5A5-813D17D2862B}"/>
              </a:ext>
            </a:extLst>
          </p:cNvPr>
          <p:cNvSpPr>
            <a:spLocks noGrp="1"/>
          </p:cNvSpPr>
          <p:nvPr>
            <p:ph idx="1"/>
          </p:nvPr>
        </p:nvSpPr>
        <p:spPr/>
        <p:txBody>
          <a:bodyPr>
            <a:normAutofit fontScale="85000" lnSpcReduction="20000"/>
          </a:bodyPr>
          <a:lstStyle/>
          <a:p>
            <a:r>
              <a:rPr lang="es-MX" b="1" dirty="0"/>
              <a:t>Método de Gauss-</a:t>
            </a:r>
            <a:r>
              <a:rPr lang="es-MX" b="1" dirty="0" err="1"/>
              <a:t>Jordan</a:t>
            </a:r>
            <a:r>
              <a:rPr lang="es-MX" b="1" dirty="0"/>
              <a:t> y Eliminación de Gauss</a:t>
            </a:r>
            <a:endParaRPr lang="es-MX" dirty="0"/>
          </a:p>
          <a:p>
            <a:pPr marL="0" indent="0">
              <a:buNone/>
            </a:pPr>
            <a:r>
              <a:rPr lang="es-MX" dirty="0"/>
              <a:t>Métodos </a:t>
            </a:r>
            <a:r>
              <a:rPr lang="es-MX" b="1" dirty="0"/>
              <a:t>directos</a:t>
            </a:r>
            <a:r>
              <a:rPr lang="es-MX" dirty="0"/>
              <a:t> (no iterativos), pero conceptualmente se relacionan ya que también resuelven sistemas lineales.</a:t>
            </a:r>
          </a:p>
          <a:p>
            <a:r>
              <a:rPr lang="es-MX" b="1" dirty="0"/>
              <a:t>método de punto fijo:</a:t>
            </a:r>
          </a:p>
          <a:p>
            <a:pPr marL="0" indent="0">
              <a:buNone/>
            </a:pPr>
            <a:r>
              <a:rPr lang="es-MX" b="1" dirty="0" err="1"/>
              <a:t>Jacobi</a:t>
            </a:r>
            <a:r>
              <a:rPr lang="es-MX" b="1" dirty="0"/>
              <a:t> y Gauss-Seidel</a:t>
            </a:r>
            <a:r>
              <a:rPr lang="es-MX" dirty="0"/>
              <a:t> son métodos </a:t>
            </a:r>
            <a:r>
              <a:rPr lang="es-MX" b="1" dirty="0"/>
              <a:t>iterativos</a:t>
            </a:r>
            <a:r>
              <a:rPr lang="es-MX" dirty="0"/>
              <a:t> que consisten en transformar un sistema de ecuaciones </a:t>
            </a:r>
            <a:r>
              <a:rPr lang="es-MX" dirty="0" err="1"/>
              <a:t>Ax</a:t>
            </a:r>
            <a:r>
              <a:rPr lang="es-MX" dirty="0"/>
              <a:t>=b en una forma equivalente x=G(x), lo cual es precisamente la base del método de </a:t>
            </a:r>
            <a:r>
              <a:rPr lang="es-MX" b="1" dirty="0"/>
              <a:t>punto fijo</a:t>
            </a:r>
            <a:r>
              <a:rPr lang="es-MX" dirty="0"/>
              <a:t>.</a:t>
            </a:r>
          </a:p>
          <a:p>
            <a:pPr marL="0" indent="0">
              <a:buNone/>
            </a:pPr>
            <a:r>
              <a:rPr lang="es-MX" dirty="0"/>
              <a:t>En otras palabras, ambos métodos intentan resolver el sistema encontrando un </a:t>
            </a:r>
            <a:r>
              <a:rPr lang="es-MX" b="1" dirty="0"/>
              <a:t>punto fijo</a:t>
            </a:r>
            <a:r>
              <a:rPr lang="es-MX" dirty="0"/>
              <a:t> de una función definida por la matriz A.</a:t>
            </a:r>
          </a:p>
          <a:p>
            <a:r>
              <a:rPr lang="es-MX" b="1" dirty="0"/>
              <a:t>método de Newton-Raphson:</a:t>
            </a:r>
          </a:p>
          <a:p>
            <a:pPr marL="0" indent="0">
              <a:buNone/>
            </a:pPr>
            <a:r>
              <a:rPr lang="es-MX" dirty="0"/>
              <a:t>El </a:t>
            </a:r>
            <a:r>
              <a:rPr lang="es-MX" b="1" dirty="0"/>
              <a:t>método de Newton-Raphson</a:t>
            </a:r>
            <a:r>
              <a:rPr lang="es-MX" dirty="0"/>
              <a:t> también es iterativo, pero se aplica principalmente a sistemas </a:t>
            </a:r>
            <a:r>
              <a:rPr lang="es-MX" b="1" dirty="0"/>
              <a:t>no lineales</a:t>
            </a:r>
            <a:r>
              <a:rPr lang="es-MX" dirty="0"/>
              <a:t> F(x)=0, no directamente a </a:t>
            </a:r>
            <a:r>
              <a:rPr lang="es-MX" dirty="0" err="1"/>
              <a:t>Ax</a:t>
            </a:r>
            <a:r>
              <a:rPr lang="es-MX" dirty="0"/>
              <a:t>=b.</a:t>
            </a:r>
          </a:p>
          <a:p>
            <a:endParaRPr lang="es-MX" dirty="0"/>
          </a:p>
          <a:p>
            <a:endParaRPr lang="es-MX" dirty="0"/>
          </a:p>
          <a:p>
            <a:endParaRPr lang="es-MX" dirty="0"/>
          </a:p>
        </p:txBody>
      </p:sp>
    </p:spTree>
    <p:extLst>
      <p:ext uri="{BB962C8B-B14F-4D97-AF65-F5344CB8AC3E}">
        <p14:creationId xmlns:p14="http://schemas.microsoft.com/office/powerpoint/2010/main" val="127911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5A3F7-7BF2-3D95-355C-5C168D0DDE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E3BF118-4036-44BB-4180-5CC95CCCF09E}"/>
              </a:ext>
            </a:extLst>
          </p:cNvPr>
          <p:cNvSpPr>
            <a:spLocks noGrp="1"/>
          </p:cNvSpPr>
          <p:nvPr>
            <p:ph type="title"/>
          </p:nvPr>
        </p:nvSpPr>
        <p:spPr/>
        <p:txBody>
          <a:bodyPr/>
          <a:lstStyle/>
          <a:p>
            <a:r>
              <a:rPr lang="es-MX" b="1" dirty="0"/>
              <a:t>Fórmula matemática </a:t>
            </a:r>
          </a:p>
        </p:txBody>
      </p:sp>
      <p:sp>
        <p:nvSpPr>
          <p:cNvPr id="3" name="Marcador de contenido 2">
            <a:extLst>
              <a:ext uri="{FF2B5EF4-FFF2-40B4-BE49-F238E27FC236}">
                <a16:creationId xmlns:a16="http://schemas.microsoft.com/office/drawing/2014/main" id="{1C93167D-ABB4-CC1B-3AA7-2171D2904F1C}"/>
              </a:ext>
            </a:extLst>
          </p:cNvPr>
          <p:cNvSpPr>
            <a:spLocks noGrp="1"/>
          </p:cNvSpPr>
          <p:nvPr>
            <p:ph idx="1"/>
          </p:nvPr>
        </p:nvSpPr>
        <p:spPr/>
        <p:txBody>
          <a:bodyPr/>
          <a:lstStyle/>
          <a:p>
            <a:pPr marL="0" indent="0">
              <a:buNone/>
            </a:pPr>
            <a:r>
              <a:rPr lang="es-MX" dirty="0"/>
              <a:t>Ambos métodos se utilizan para resolver sistemas de ecuaciones lineales de la forma:</a:t>
            </a:r>
          </a:p>
          <a:p>
            <a:pPr marL="0" indent="0">
              <a:buNone/>
            </a:pPr>
            <a:r>
              <a:rPr lang="es-MX" i="1" dirty="0" err="1"/>
              <a:t>A</a:t>
            </a:r>
            <a:r>
              <a:rPr lang="es-MX" b="1" dirty="0" err="1"/>
              <a:t>x</a:t>
            </a:r>
            <a:r>
              <a:rPr lang="es-MX" dirty="0"/>
              <a:t>=</a:t>
            </a:r>
            <a:r>
              <a:rPr lang="es-MX" b="1" dirty="0"/>
              <a:t>b </a:t>
            </a:r>
            <a:r>
              <a:rPr lang="es-MX" dirty="0"/>
              <a:t>donde:</a:t>
            </a:r>
          </a:p>
          <a:p>
            <a:pPr marL="0" indent="0">
              <a:buNone/>
            </a:pPr>
            <a:r>
              <a:rPr lang="es-MX" i="1" dirty="0"/>
              <a:t>A</a:t>
            </a:r>
            <a:r>
              <a:rPr lang="es-MX" dirty="0"/>
              <a:t> es una matriz cuadrada de tamaño </a:t>
            </a:r>
            <a:r>
              <a:rPr lang="es-MX" i="1" dirty="0" err="1"/>
              <a:t>n</a:t>
            </a:r>
            <a:r>
              <a:rPr lang="es-MX" dirty="0" err="1"/>
              <a:t>×</a:t>
            </a:r>
            <a:r>
              <a:rPr lang="es-MX" i="1" dirty="0" err="1"/>
              <a:t>n</a:t>
            </a:r>
            <a:r>
              <a:rPr lang="es-MX" dirty="0"/>
              <a:t>,</a:t>
            </a:r>
          </a:p>
          <a:p>
            <a:pPr marL="0" indent="0">
              <a:buNone/>
            </a:pPr>
            <a:r>
              <a:rPr lang="es-MX" b="1" dirty="0"/>
              <a:t>x</a:t>
            </a:r>
            <a:r>
              <a:rPr lang="es-MX" dirty="0"/>
              <a:t> es el vector de incógnitas,</a:t>
            </a:r>
          </a:p>
          <a:p>
            <a:pPr marL="0" indent="0">
              <a:buNone/>
            </a:pPr>
            <a:r>
              <a:rPr lang="es-MX" b="1" dirty="0"/>
              <a:t>b</a:t>
            </a:r>
            <a:r>
              <a:rPr lang="es-MX" dirty="0"/>
              <a:t> es el vector de términos independientes.</a:t>
            </a:r>
          </a:p>
          <a:p>
            <a:pPr marL="0" indent="0">
              <a:buNone/>
            </a:pPr>
            <a:endParaRPr lang="es-MX" dirty="0"/>
          </a:p>
        </p:txBody>
      </p:sp>
    </p:spTree>
    <p:extLst>
      <p:ext uri="{BB962C8B-B14F-4D97-AF65-F5344CB8AC3E}">
        <p14:creationId xmlns:p14="http://schemas.microsoft.com/office/powerpoint/2010/main" val="238549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8E7BD-6DD8-D61B-D08D-69BD8841CF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A95292A-B3A8-6191-D785-B2EB93BDB471}"/>
              </a:ext>
            </a:extLst>
          </p:cNvPr>
          <p:cNvSpPr>
            <a:spLocks noGrp="1"/>
          </p:cNvSpPr>
          <p:nvPr>
            <p:ph type="title"/>
          </p:nvPr>
        </p:nvSpPr>
        <p:spPr/>
        <p:txBody>
          <a:bodyPr/>
          <a:lstStyle/>
          <a:p>
            <a:r>
              <a:rPr lang="es-MX" b="1" dirty="0"/>
              <a:t>Fórmula matemática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1967513-6A4F-69C8-8FA4-A0FAD21FD3BC}"/>
                  </a:ext>
                </a:extLst>
              </p:cNvPr>
              <p:cNvSpPr>
                <a:spLocks noGrp="1"/>
              </p:cNvSpPr>
              <p:nvPr>
                <p:ph idx="1"/>
              </p:nvPr>
            </p:nvSpPr>
            <p:spPr/>
            <p:txBody>
              <a:bodyPr/>
              <a:lstStyle/>
              <a:p>
                <a:pPr marL="0" indent="0">
                  <a:buNone/>
                </a:pPr>
                <a:r>
                  <a:rPr lang="es-MX" b="1" dirty="0"/>
                  <a:t>Método Gauss-Seidel</a:t>
                </a:r>
              </a:p>
              <a:p>
                <a:r>
                  <a:rPr lang="es-MX" b="1" dirty="0"/>
                  <a:t>Descomposición de la matriz </a:t>
                </a:r>
                <a:r>
                  <a:rPr lang="es-MX" b="1" i="1" dirty="0"/>
                  <a:t>A</a:t>
                </a:r>
                <a:endParaRPr lang="es-MX" dirty="0"/>
              </a:p>
              <a:p>
                <a:pPr marL="0" indent="0">
                  <a:buNone/>
                </a:pPr>
                <a:r>
                  <a:rPr lang="es-MX" i="1" dirty="0"/>
                  <a:t>A</a:t>
                </a:r>
                <a:r>
                  <a:rPr lang="es-MX" dirty="0"/>
                  <a:t>=</a:t>
                </a:r>
                <a:r>
                  <a:rPr lang="es-MX" i="1" dirty="0"/>
                  <a:t>D</a:t>
                </a:r>
                <a:r>
                  <a:rPr lang="es-MX" dirty="0"/>
                  <a:t>+</a:t>
                </a:r>
                <a:r>
                  <a:rPr lang="es-MX" i="1" dirty="0"/>
                  <a:t>L</a:t>
                </a:r>
                <a:r>
                  <a:rPr lang="es-MX" dirty="0"/>
                  <a:t>+</a:t>
                </a:r>
                <a:r>
                  <a:rPr lang="es-MX" i="1" dirty="0"/>
                  <a:t>U</a:t>
                </a:r>
              </a:p>
              <a:p>
                <a:r>
                  <a:rPr lang="es-MX" b="1" dirty="0"/>
                  <a:t>Fórmula iterativa de Gauss-Seidel</a:t>
                </a:r>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m:t>
                          </m:r>
                          <m:r>
                            <a:rPr lang="es-MX" b="0" i="1" smtClean="0">
                              <a:latin typeface="Cambria Math" panose="02040503050406030204" pitchFamily="18" charset="0"/>
                            </a:rPr>
                            <m:t>𝑘</m:t>
                          </m:r>
                          <m:r>
                            <a:rPr lang="es-MX" b="0" i="1" smtClean="0">
                              <a:latin typeface="Cambria Math" panose="02040503050406030204" pitchFamily="18" charset="0"/>
                            </a:rPr>
                            <m:t>+1)</m:t>
                          </m:r>
                        </m:sup>
                      </m:sSup>
                      <m:r>
                        <a:rPr lang="es-MX" b="0" i="1" smtClean="0">
                          <a:latin typeface="Cambria Math" panose="02040503050406030204" pitchFamily="18" charset="0"/>
                        </a:rPr>
                        <m:t>=</m:t>
                      </m:r>
                      <m:d>
                        <m:dPr>
                          <m:ctrlPr>
                            <a:rPr lang="es-MX" b="0" i="1" smtClean="0">
                              <a:latin typeface="Cambria Math" panose="02040503050406030204" pitchFamily="18" charset="0"/>
                            </a:rPr>
                          </m:ctrlPr>
                        </m:dPr>
                        <m:e>
                          <m:r>
                            <a:rPr lang="es-MX" b="0" i="1" smtClean="0">
                              <a:latin typeface="Cambria Math" panose="02040503050406030204" pitchFamily="18" charset="0"/>
                            </a:rPr>
                            <m:t>𝐷</m:t>
                          </m:r>
                          <m:r>
                            <a:rPr lang="es-MX" b="0" i="1" smtClean="0">
                              <a:latin typeface="Cambria Math" panose="02040503050406030204" pitchFamily="18" charset="0"/>
                            </a:rPr>
                            <m:t>+</m:t>
                          </m:r>
                          <m:r>
                            <a:rPr lang="es-MX" b="0" i="1" smtClean="0">
                              <a:latin typeface="Cambria Math" panose="02040503050406030204" pitchFamily="18" charset="0"/>
                            </a:rPr>
                            <m:t>𝐿</m:t>
                          </m:r>
                        </m:e>
                      </m:d>
                      <m:r>
                        <a:rPr lang="es-MX" b="0" i="1" smtClean="0">
                          <a:latin typeface="Cambria Math" panose="02040503050406030204" pitchFamily="18" charset="0"/>
                        </a:rPr>
                        <m:t>−1(</m:t>
                      </m:r>
                      <m:r>
                        <a:rPr lang="es-MX" b="0" i="1" smtClean="0">
                          <a:latin typeface="Cambria Math" panose="02040503050406030204" pitchFamily="18" charset="0"/>
                        </a:rPr>
                        <m:t>𝑏</m:t>
                      </m:r>
                      <m:r>
                        <a:rPr lang="es-MX" b="0" i="1" smtClean="0">
                          <a:latin typeface="Cambria Math" panose="02040503050406030204" pitchFamily="18" charset="0"/>
                        </a:rPr>
                        <m:t>−</m:t>
                      </m:r>
                      <m:r>
                        <a:rPr lang="es-MX" b="0" i="1" smtClean="0">
                          <a:latin typeface="Cambria Math" panose="02040503050406030204" pitchFamily="18" charset="0"/>
                        </a:rPr>
                        <m:t>𝑈</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𝑘</m:t>
                          </m:r>
                        </m:sup>
                      </m:sSup>
                      <m:r>
                        <a:rPr lang="es-MX" b="0" i="1" smtClean="0">
                          <a:latin typeface="Cambria Math" panose="02040503050406030204" pitchFamily="18" charset="0"/>
                        </a:rPr>
                        <m:t>)</m:t>
                      </m:r>
                    </m:oMath>
                  </m:oMathPara>
                </a14:m>
                <a:endParaRPr lang="es-MX" dirty="0"/>
              </a:p>
              <a:p>
                <a:r>
                  <a:rPr lang="es-MX" b="1" dirty="0"/>
                  <a:t>Forma componente a componente </a:t>
                </a:r>
                <a:endParaRPr lang="es-MX" dirty="0"/>
              </a:p>
              <a:p>
                <a:pPr marL="0" indent="0">
                  <a:buNone/>
                </a:pPr>
                <a:r>
                  <a:rPr lang="es-MX" dirty="0"/>
                  <a:t>Para cada </a:t>
                </a:r>
                <a:r>
                  <a:rPr lang="es-MX" i="1" dirty="0"/>
                  <a:t>i</a:t>
                </a:r>
                <a:r>
                  <a:rPr lang="es-MX" dirty="0"/>
                  <a:t>=1,2,…,</a:t>
                </a:r>
                <a:r>
                  <a:rPr lang="es-MX" i="1" dirty="0"/>
                  <a:t>n</a:t>
                </a:r>
                <a:r>
                  <a:rPr lang="es-MX" dirty="0"/>
                  <a:t>:</a:t>
                </a:r>
              </a:p>
              <a:p>
                <a:pPr marL="0" indent="0">
                  <a:buNone/>
                </a:pPr>
                <a:endParaRPr lang="es-MX" dirty="0"/>
              </a:p>
            </p:txBody>
          </p:sp>
        </mc:Choice>
        <mc:Fallback>
          <p:sp>
            <p:nvSpPr>
              <p:cNvPr id="3" name="Marcador de contenido 2">
                <a:extLst>
                  <a:ext uri="{FF2B5EF4-FFF2-40B4-BE49-F238E27FC236}">
                    <a16:creationId xmlns:a16="http://schemas.microsoft.com/office/drawing/2014/main" id="{31967513-6A4F-69C8-8FA4-A0FAD21FD3B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s-MX">
                    <a:noFill/>
                  </a:rPr>
                  <a:t> </a:t>
                </a:r>
              </a:p>
            </p:txBody>
          </p:sp>
        </mc:Fallback>
      </mc:AlternateContent>
      <p:pic>
        <p:nvPicPr>
          <p:cNvPr id="5" name="Imagen 4">
            <a:extLst>
              <a:ext uri="{FF2B5EF4-FFF2-40B4-BE49-F238E27FC236}">
                <a16:creationId xmlns:a16="http://schemas.microsoft.com/office/drawing/2014/main" id="{30DD09DA-F58E-7ABB-6F3E-9495EAED4D59}"/>
              </a:ext>
            </a:extLst>
          </p:cNvPr>
          <p:cNvPicPr>
            <a:picLocks noChangeAspect="1"/>
          </p:cNvPicPr>
          <p:nvPr/>
        </p:nvPicPr>
        <p:blipFill>
          <a:blip r:embed="rId3"/>
          <a:stretch>
            <a:fillRect/>
          </a:stretch>
        </p:blipFill>
        <p:spPr>
          <a:xfrm>
            <a:off x="3952092" y="5233856"/>
            <a:ext cx="3772426" cy="943107"/>
          </a:xfrm>
          <a:prstGeom prst="rect">
            <a:avLst/>
          </a:prstGeom>
        </p:spPr>
      </p:pic>
    </p:spTree>
    <p:extLst>
      <p:ext uri="{BB962C8B-B14F-4D97-AF65-F5344CB8AC3E}">
        <p14:creationId xmlns:p14="http://schemas.microsoft.com/office/powerpoint/2010/main" val="234448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79A80-FE07-98DB-F569-6B2D27C009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36E5151-1AD2-53F6-4682-A952217CA786}"/>
              </a:ext>
            </a:extLst>
          </p:cNvPr>
          <p:cNvSpPr>
            <a:spLocks noGrp="1"/>
          </p:cNvSpPr>
          <p:nvPr>
            <p:ph type="title"/>
          </p:nvPr>
        </p:nvSpPr>
        <p:spPr/>
        <p:txBody>
          <a:bodyPr/>
          <a:lstStyle/>
          <a:p>
            <a:r>
              <a:rPr lang="es-MX" b="1" dirty="0"/>
              <a:t>Fórmula matemática </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5784E98-CDAB-8A5A-EDC5-2EA0808D6DD5}"/>
                  </a:ext>
                </a:extLst>
              </p:cNvPr>
              <p:cNvSpPr>
                <a:spLocks noGrp="1"/>
              </p:cNvSpPr>
              <p:nvPr>
                <p:ph idx="1"/>
              </p:nvPr>
            </p:nvSpPr>
            <p:spPr/>
            <p:txBody>
              <a:bodyPr/>
              <a:lstStyle/>
              <a:p>
                <a:pPr marL="0" indent="0">
                  <a:buNone/>
                </a:pPr>
                <a:r>
                  <a:rPr lang="es-MX" b="1" dirty="0"/>
                  <a:t>Método </a:t>
                </a:r>
                <a:r>
                  <a:rPr lang="es-MX" b="1" dirty="0" err="1"/>
                  <a:t>Jacobi</a:t>
                </a:r>
                <a:endParaRPr lang="es-MX" b="1" dirty="0"/>
              </a:p>
              <a:p>
                <a:r>
                  <a:rPr lang="es-MX" b="1" dirty="0"/>
                  <a:t>Descomposición de la matriz </a:t>
                </a:r>
                <a:r>
                  <a:rPr lang="es-MX" b="1" i="1" dirty="0"/>
                  <a:t>A</a:t>
                </a:r>
                <a:endParaRPr lang="es-MX" dirty="0"/>
              </a:p>
              <a:p>
                <a:pPr marL="0" indent="0">
                  <a:buNone/>
                </a:pPr>
                <a:r>
                  <a:rPr lang="es-MX" i="1" dirty="0"/>
                  <a:t>A</a:t>
                </a:r>
                <a:r>
                  <a:rPr lang="es-MX" dirty="0"/>
                  <a:t>=</a:t>
                </a:r>
                <a:r>
                  <a:rPr lang="es-MX" i="1" dirty="0"/>
                  <a:t>D</a:t>
                </a:r>
                <a:r>
                  <a:rPr lang="es-MX" dirty="0"/>
                  <a:t>+</a:t>
                </a:r>
                <a:r>
                  <a:rPr lang="es-MX" i="1" dirty="0"/>
                  <a:t>L</a:t>
                </a:r>
                <a:r>
                  <a:rPr lang="es-MX" dirty="0"/>
                  <a:t>+</a:t>
                </a:r>
                <a:r>
                  <a:rPr lang="es-MX" i="1" dirty="0"/>
                  <a:t>U</a:t>
                </a:r>
              </a:p>
              <a:p>
                <a:r>
                  <a:rPr lang="es-MX" b="1" dirty="0"/>
                  <a:t>Fórmula iterativa de Gauss-Seidel</a:t>
                </a:r>
                <a:endParaRPr lang="es-MX" dirty="0"/>
              </a:p>
              <a:p>
                <a:pPr marL="0" indent="0">
                  <a:buNone/>
                </a:pPr>
                <a14:m>
                  <m:oMathPara xmlns:m="http://schemas.openxmlformats.org/officeDocument/2006/math">
                    <m:oMathParaPr>
                      <m:jc m:val="centerGroup"/>
                    </m:oMathParaPr>
                    <m:oMath xmlns:m="http://schemas.openxmlformats.org/officeDocument/2006/math">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m:t>
                          </m:r>
                          <m:r>
                            <a:rPr lang="es-MX" b="0" i="1" smtClean="0">
                              <a:latin typeface="Cambria Math" panose="02040503050406030204" pitchFamily="18" charset="0"/>
                            </a:rPr>
                            <m:t>𝑘</m:t>
                          </m:r>
                          <m:r>
                            <a:rPr lang="es-MX" b="0" i="1" smtClean="0">
                              <a:latin typeface="Cambria Math" panose="02040503050406030204" pitchFamily="18" charset="0"/>
                            </a:rPr>
                            <m:t>+1)</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𝐷</m:t>
                          </m:r>
                        </m:e>
                        <m:sup>
                          <m:r>
                            <a:rPr lang="es-MX" b="0" i="1" smtClean="0">
                              <a:latin typeface="Cambria Math" panose="02040503050406030204" pitchFamily="18" charset="0"/>
                            </a:rPr>
                            <m:t>−1</m:t>
                          </m:r>
                        </m:sup>
                      </m:sSup>
                      <m:r>
                        <a:rPr lang="es-MX" b="0" i="1" smtClean="0">
                          <a:latin typeface="Cambria Math" panose="02040503050406030204" pitchFamily="18" charset="0"/>
                        </a:rPr>
                        <m:t>(</m:t>
                      </m:r>
                      <m:r>
                        <a:rPr lang="es-MX" b="0" i="1" smtClean="0">
                          <a:latin typeface="Cambria Math" panose="02040503050406030204" pitchFamily="18" charset="0"/>
                        </a:rPr>
                        <m:t>𝑏</m:t>
                      </m:r>
                      <m:r>
                        <a:rPr lang="es-MX" b="0" i="1" smtClean="0">
                          <a:latin typeface="Cambria Math" panose="02040503050406030204" pitchFamily="18" charset="0"/>
                        </a:rPr>
                        <m:t>−(</m:t>
                      </m:r>
                      <m:r>
                        <a:rPr lang="es-MX" b="0" i="1" smtClean="0">
                          <a:latin typeface="Cambria Math" panose="02040503050406030204" pitchFamily="18" charset="0"/>
                        </a:rPr>
                        <m:t>𝐿</m:t>
                      </m:r>
                      <m:r>
                        <a:rPr lang="es-MX" b="0" i="1" smtClean="0">
                          <a:latin typeface="Cambria Math" panose="02040503050406030204" pitchFamily="18" charset="0"/>
                        </a:rPr>
                        <m:t>+</m:t>
                      </m:r>
                      <m:r>
                        <a:rPr lang="es-MX" b="0" i="1" smtClean="0">
                          <a:latin typeface="Cambria Math" panose="02040503050406030204" pitchFamily="18" charset="0"/>
                        </a:rPr>
                        <m:t>𝑈</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𝑥</m:t>
                          </m:r>
                        </m:e>
                        <m:sup>
                          <m:r>
                            <a:rPr lang="es-MX" b="0" i="1" smtClean="0">
                              <a:latin typeface="Cambria Math" panose="02040503050406030204" pitchFamily="18" charset="0"/>
                            </a:rPr>
                            <m:t>(</m:t>
                          </m:r>
                          <m:r>
                            <a:rPr lang="es-MX" b="0" i="1" smtClean="0">
                              <a:latin typeface="Cambria Math" panose="02040503050406030204" pitchFamily="18" charset="0"/>
                            </a:rPr>
                            <m:t>𝑘</m:t>
                          </m:r>
                          <m:r>
                            <a:rPr lang="es-MX" b="0" i="1" smtClean="0">
                              <a:latin typeface="Cambria Math" panose="02040503050406030204" pitchFamily="18" charset="0"/>
                            </a:rPr>
                            <m:t>)</m:t>
                          </m:r>
                        </m:sup>
                      </m:sSup>
                      <m:r>
                        <a:rPr lang="es-MX" b="0" i="1" smtClean="0">
                          <a:latin typeface="Cambria Math" panose="02040503050406030204" pitchFamily="18" charset="0"/>
                        </a:rPr>
                        <m:t>)</m:t>
                      </m:r>
                    </m:oMath>
                  </m:oMathPara>
                </a14:m>
                <a:endParaRPr lang="es-MX" dirty="0"/>
              </a:p>
              <a:p>
                <a:r>
                  <a:rPr lang="es-MX" b="1" dirty="0"/>
                  <a:t>Forma componente a componente </a:t>
                </a:r>
                <a:endParaRPr lang="es-MX" dirty="0"/>
              </a:p>
              <a:p>
                <a:pPr marL="0" indent="0">
                  <a:buNone/>
                </a:pPr>
                <a:r>
                  <a:rPr lang="es-MX" dirty="0"/>
                  <a:t>Para cada </a:t>
                </a:r>
                <a:r>
                  <a:rPr lang="es-MX" i="1" dirty="0"/>
                  <a:t>i</a:t>
                </a:r>
                <a:r>
                  <a:rPr lang="es-MX" dirty="0"/>
                  <a:t>=1,2,…,</a:t>
                </a:r>
                <a:r>
                  <a:rPr lang="es-MX" i="1" dirty="0"/>
                  <a:t>n</a:t>
                </a:r>
                <a:r>
                  <a:rPr lang="es-MX" dirty="0"/>
                  <a:t>:</a:t>
                </a:r>
              </a:p>
              <a:p>
                <a:pPr marL="0" indent="0">
                  <a:buNone/>
                </a:pPr>
                <a:endParaRPr lang="es-MX" dirty="0"/>
              </a:p>
            </p:txBody>
          </p:sp>
        </mc:Choice>
        <mc:Fallback>
          <p:sp>
            <p:nvSpPr>
              <p:cNvPr id="3" name="Marcador de contenido 2">
                <a:extLst>
                  <a:ext uri="{FF2B5EF4-FFF2-40B4-BE49-F238E27FC236}">
                    <a16:creationId xmlns:a16="http://schemas.microsoft.com/office/drawing/2014/main" id="{D5784E98-CDAB-8A5A-EDC5-2EA0808D6D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s-MX">
                    <a:noFill/>
                  </a:rPr>
                  <a:t> </a:t>
                </a:r>
              </a:p>
            </p:txBody>
          </p:sp>
        </mc:Fallback>
      </mc:AlternateContent>
      <p:pic>
        <p:nvPicPr>
          <p:cNvPr id="8" name="Imagen 7">
            <a:extLst>
              <a:ext uri="{FF2B5EF4-FFF2-40B4-BE49-F238E27FC236}">
                <a16:creationId xmlns:a16="http://schemas.microsoft.com/office/drawing/2014/main" id="{C62E8E9B-A4E8-2580-DC36-A9E2E981137F}"/>
              </a:ext>
            </a:extLst>
          </p:cNvPr>
          <p:cNvPicPr>
            <a:picLocks noChangeAspect="1"/>
          </p:cNvPicPr>
          <p:nvPr/>
        </p:nvPicPr>
        <p:blipFill>
          <a:blip r:embed="rId3"/>
          <a:stretch>
            <a:fillRect/>
          </a:stretch>
        </p:blipFill>
        <p:spPr>
          <a:xfrm>
            <a:off x="3223811" y="5222450"/>
            <a:ext cx="5744377" cy="1533739"/>
          </a:xfrm>
          <a:prstGeom prst="rect">
            <a:avLst/>
          </a:prstGeom>
        </p:spPr>
      </p:pic>
    </p:spTree>
    <p:extLst>
      <p:ext uri="{BB962C8B-B14F-4D97-AF65-F5344CB8AC3E}">
        <p14:creationId xmlns:p14="http://schemas.microsoft.com/office/powerpoint/2010/main" val="402954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09573-2DE7-DCA3-1156-11D309E77CF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589745A-DA59-2CAA-0838-2DA77E82098D}"/>
              </a:ext>
            </a:extLst>
          </p:cNvPr>
          <p:cNvSpPr>
            <a:spLocks noGrp="1"/>
          </p:cNvSpPr>
          <p:nvPr>
            <p:ph type="title"/>
          </p:nvPr>
        </p:nvSpPr>
        <p:spPr>
          <a:xfrm>
            <a:off x="838200" y="-245516"/>
            <a:ext cx="10515600" cy="1325563"/>
          </a:xfrm>
        </p:spPr>
        <p:txBody>
          <a:bodyPr/>
          <a:lstStyle/>
          <a:p>
            <a:r>
              <a:rPr lang="es-MX" b="1" dirty="0"/>
              <a:t>Algoritmo </a:t>
            </a:r>
          </a:p>
        </p:txBody>
      </p:sp>
      <p:sp>
        <p:nvSpPr>
          <p:cNvPr id="3" name="Marcador de contenido 2">
            <a:extLst>
              <a:ext uri="{FF2B5EF4-FFF2-40B4-BE49-F238E27FC236}">
                <a16:creationId xmlns:a16="http://schemas.microsoft.com/office/drawing/2014/main" id="{4C33ED94-C37F-50E7-7F1D-982EA8D77729}"/>
              </a:ext>
            </a:extLst>
          </p:cNvPr>
          <p:cNvSpPr>
            <a:spLocks noGrp="1"/>
          </p:cNvSpPr>
          <p:nvPr>
            <p:ph idx="1"/>
          </p:nvPr>
        </p:nvSpPr>
        <p:spPr>
          <a:xfrm>
            <a:off x="838200" y="631767"/>
            <a:ext cx="10515600" cy="6035675"/>
          </a:xfrm>
        </p:spPr>
        <p:txBody>
          <a:bodyPr>
            <a:normAutofit fontScale="55000" lnSpcReduction="20000"/>
          </a:bodyPr>
          <a:lstStyle/>
          <a:p>
            <a:pPr marL="0" indent="0">
              <a:buNone/>
            </a:pPr>
            <a:r>
              <a:rPr lang="es-MX" b="1" dirty="0"/>
              <a:t>Gauss-Seidel:</a:t>
            </a:r>
          </a:p>
          <a:p>
            <a:pPr marL="0" indent="0">
              <a:buNone/>
            </a:pPr>
            <a:r>
              <a:rPr lang="es-MX" dirty="0"/>
              <a:t>El </a:t>
            </a:r>
            <a:r>
              <a:rPr lang="es-MX" b="1" dirty="0"/>
              <a:t>método de Gauss-Seidel</a:t>
            </a:r>
            <a:r>
              <a:rPr lang="es-MX" dirty="0"/>
              <a:t> es un algoritmo iterativo utilizado para resolver sistemas de ecuaciones lineales de la forma </a:t>
            </a:r>
            <a:r>
              <a:rPr lang="es-MX" i="1" dirty="0" err="1"/>
              <a:t>A</a:t>
            </a:r>
            <a:r>
              <a:rPr lang="es-MX" b="1" dirty="0" err="1"/>
              <a:t>x</a:t>
            </a:r>
            <a:r>
              <a:rPr lang="es-MX" dirty="0"/>
              <a:t>=</a:t>
            </a:r>
            <a:r>
              <a:rPr lang="es-MX" b="1" dirty="0"/>
              <a:t>b</a:t>
            </a:r>
            <a:r>
              <a:rPr lang="es-MX" dirty="0"/>
              <a:t>, donde:</a:t>
            </a:r>
          </a:p>
          <a:p>
            <a:r>
              <a:rPr lang="es-MX" i="1" dirty="0"/>
              <a:t>A</a:t>
            </a:r>
            <a:r>
              <a:rPr lang="es-MX" dirty="0"/>
              <a:t> es una matriz cuadrada </a:t>
            </a:r>
            <a:r>
              <a:rPr lang="es-MX" i="1" dirty="0" err="1"/>
              <a:t>n</a:t>
            </a:r>
            <a:r>
              <a:rPr lang="es-MX" dirty="0" err="1"/>
              <a:t>×</a:t>
            </a:r>
            <a:r>
              <a:rPr lang="es-MX" i="1" dirty="0" err="1"/>
              <a:t>n</a:t>
            </a:r>
            <a:r>
              <a:rPr lang="es-MX" dirty="0"/>
              <a:t>,</a:t>
            </a:r>
          </a:p>
          <a:p>
            <a:r>
              <a:rPr lang="es-MX" b="1" dirty="0"/>
              <a:t>x</a:t>
            </a:r>
            <a:r>
              <a:rPr lang="es-MX" dirty="0"/>
              <a:t> es el vector de incógnitas,</a:t>
            </a:r>
          </a:p>
          <a:p>
            <a:r>
              <a:rPr lang="es-MX" b="1" dirty="0"/>
              <a:t>b</a:t>
            </a:r>
            <a:r>
              <a:rPr lang="es-MX" dirty="0"/>
              <a:t> es el vector de términos independientes.</a:t>
            </a:r>
            <a:endParaRPr lang="es-MX" b="1" dirty="0"/>
          </a:p>
          <a:p>
            <a:pPr marL="0" indent="0">
              <a:buNone/>
            </a:pPr>
            <a:r>
              <a:rPr lang="es-MX" b="1" dirty="0"/>
              <a:t>Entrada:</a:t>
            </a:r>
            <a:endParaRPr lang="es-MX" dirty="0"/>
          </a:p>
          <a:p>
            <a:pPr marL="0" indent="0">
              <a:buNone/>
            </a:pPr>
            <a:r>
              <a:rPr lang="es-MX" dirty="0"/>
              <a:t>Matriz </a:t>
            </a:r>
            <a:r>
              <a:rPr lang="es-MX" i="1" dirty="0"/>
              <a:t>A</a:t>
            </a:r>
            <a:r>
              <a:rPr lang="es-MX" dirty="0"/>
              <a:t> (debe ser diagonalmente dominante o simétrica definida positiva para garantizar convergencia).</a:t>
            </a:r>
          </a:p>
          <a:p>
            <a:pPr marL="0" indent="0">
              <a:buNone/>
            </a:pPr>
            <a:r>
              <a:rPr lang="es-MX" dirty="0"/>
              <a:t>Vector </a:t>
            </a:r>
            <a:r>
              <a:rPr lang="es-MX" b="1" dirty="0"/>
              <a:t>b</a:t>
            </a:r>
            <a:r>
              <a:rPr lang="es-MX" dirty="0"/>
              <a:t>.</a:t>
            </a:r>
          </a:p>
          <a:p>
            <a:pPr marL="0" indent="0">
              <a:buNone/>
            </a:pPr>
            <a:r>
              <a:rPr lang="es-MX" dirty="0"/>
              <a:t>Tolerancia </a:t>
            </a:r>
            <a:r>
              <a:rPr lang="el-GR" i="1" dirty="0"/>
              <a:t>ϵ</a:t>
            </a:r>
            <a:r>
              <a:rPr lang="el-GR" dirty="0"/>
              <a:t> (</a:t>
            </a:r>
            <a:r>
              <a:rPr lang="es-MX" dirty="0"/>
              <a:t>error máximo permitido).</a:t>
            </a:r>
          </a:p>
          <a:p>
            <a:r>
              <a:rPr lang="es-MX" b="1" dirty="0"/>
              <a:t>Salida:</a:t>
            </a:r>
            <a:endParaRPr lang="es-MX" dirty="0"/>
          </a:p>
          <a:p>
            <a:r>
              <a:rPr lang="es-MX" dirty="0"/>
              <a:t>Vector solución </a:t>
            </a:r>
            <a:r>
              <a:rPr lang="es-MX" dirty="0" err="1"/>
              <a:t>x</a:t>
            </a:r>
            <a:r>
              <a:rPr lang="es-MX" b="1" dirty="0" err="1"/>
              <a:t>x</a:t>
            </a:r>
            <a:r>
              <a:rPr lang="es-MX" dirty="0"/>
              <a:t>.</a:t>
            </a:r>
          </a:p>
          <a:p>
            <a:r>
              <a:rPr lang="es-MX" b="1" dirty="0"/>
              <a:t>Pasos:</a:t>
            </a:r>
            <a:endParaRPr lang="es-MX" dirty="0"/>
          </a:p>
          <a:p>
            <a:pPr marL="0" indent="0">
              <a:buNone/>
            </a:pPr>
            <a:r>
              <a:rPr lang="es-MX" b="1" dirty="0"/>
              <a:t>Inicialización:</a:t>
            </a:r>
          </a:p>
          <a:p>
            <a:pPr lvl="1"/>
            <a:r>
              <a:rPr lang="es-MX" dirty="0"/>
              <a:t>Definir </a:t>
            </a:r>
            <a:r>
              <a:rPr lang="es-MX" b="1" dirty="0"/>
              <a:t>x</a:t>
            </a:r>
            <a:r>
              <a:rPr lang="es-MX" dirty="0"/>
              <a:t>(0) (vector inicial, usualmente </a:t>
            </a:r>
            <a:r>
              <a:rPr lang="es-MX" b="1" dirty="0"/>
              <a:t>0</a:t>
            </a:r>
            <a:r>
              <a:rPr lang="es-MX" dirty="0"/>
              <a:t>).</a:t>
            </a:r>
          </a:p>
          <a:p>
            <a:pPr lvl="1"/>
            <a:r>
              <a:rPr lang="es-MX" i="1" dirty="0"/>
              <a:t>k</a:t>
            </a:r>
            <a:r>
              <a:rPr lang="es-MX" dirty="0"/>
              <a:t>←0 (contador de iteraciones).</a:t>
            </a:r>
            <a:endParaRPr lang="es-MX" b="1" dirty="0"/>
          </a:p>
          <a:p>
            <a:pPr marL="0" indent="0">
              <a:buNone/>
            </a:pPr>
            <a:r>
              <a:rPr lang="es-MX" b="1" dirty="0"/>
              <a:t>Iteración:</a:t>
            </a:r>
          </a:p>
          <a:p>
            <a:pPr marL="0" indent="0">
              <a:buNone/>
            </a:pPr>
            <a:r>
              <a:rPr lang="es-MX" dirty="0"/>
              <a:t>Para cada </a:t>
            </a:r>
            <a:r>
              <a:rPr lang="es-MX" i="1" dirty="0"/>
              <a:t>i</a:t>
            </a:r>
            <a:r>
              <a:rPr lang="es-MX" dirty="0"/>
              <a:t>=1,2,…,</a:t>
            </a:r>
            <a:r>
              <a:rPr lang="es-MX" i="1" dirty="0"/>
              <a:t>n</a:t>
            </a:r>
            <a:r>
              <a:rPr lang="es-MX" dirty="0"/>
              <a:t>:</a:t>
            </a:r>
          </a:p>
          <a:p>
            <a:pPr marL="0" indent="0">
              <a:buNone/>
            </a:pPr>
            <a:endParaRPr lang="es-MX" b="1" dirty="0"/>
          </a:p>
          <a:p>
            <a:pPr marL="0" indent="0">
              <a:buNone/>
            </a:pPr>
            <a:endParaRPr lang="es-MX" dirty="0"/>
          </a:p>
          <a:p>
            <a:pPr marL="0" indent="0">
              <a:buNone/>
            </a:pPr>
            <a:endParaRPr lang="es-MX" dirty="0"/>
          </a:p>
          <a:p>
            <a:pPr marL="0" indent="0">
              <a:buNone/>
            </a:pPr>
            <a:r>
              <a:rPr lang="es-MX" dirty="0"/>
              <a:t>Calcular el error: error=∥</a:t>
            </a:r>
            <a:r>
              <a:rPr lang="es-MX" b="1" dirty="0"/>
              <a:t>x</a:t>
            </a:r>
            <a:r>
              <a:rPr lang="es-MX" dirty="0"/>
              <a:t>(</a:t>
            </a:r>
            <a:r>
              <a:rPr lang="es-MX" i="1" dirty="0"/>
              <a:t>k</a:t>
            </a:r>
            <a:r>
              <a:rPr lang="es-MX" dirty="0"/>
              <a:t>+1)−</a:t>
            </a:r>
            <a:r>
              <a:rPr lang="es-MX" b="1" dirty="0"/>
              <a:t>x</a:t>
            </a:r>
            <a:r>
              <a:rPr lang="es-MX" dirty="0"/>
              <a:t>(</a:t>
            </a:r>
            <a:r>
              <a:rPr lang="es-MX" i="1" dirty="0"/>
              <a:t>k</a:t>
            </a:r>
            <a:r>
              <a:rPr lang="es-MX" dirty="0"/>
              <a:t>)∥ (norma euclidiana o infinito).</a:t>
            </a:r>
          </a:p>
          <a:p>
            <a:pPr marL="0" indent="0">
              <a:buNone/>
            </a:pPr>
            <a:endParaRPr lang="es-MX" dirty="0"/>
          </a:p>
        </p:txBody>
      </p:sp>
      <p:pic>
        <p:nvPicPr>
          <p:cNvPr id="4" name="Imagen 3">
            <a:extLst>
              <a:ext uri="{FF2B5EF4-FFF2-40B4-BE49-F238E27FC236}">
                <a16:creationId xmlns:a16="http://schemas.microsoft.com/office/drawing/2014/main" id="{8E8B54DE-7280-60AE-8403-D7F256AF9D6E}"/>
              </a:ext>
            </a:extLst>
          </p:cNvPr>
          <p:cNvPicPr>
            <a:picLocks noChangeAspect="1"/>
          </p:cNvPicPr>
          <p:nvPr/>
        </p:nvPicPr>
        <p:blipFill>
          <a:blip r:embed="rId2"/>
          <a:stretch>
            <a:fillRect/>
          </a:stretch>
        </p:blipFill>
        <p:spPr>
          <a:xfrm>
            <a:off x="2871437" y="5117477"/>
            <a:ext cx="3772426" cy="943107"/>
          </a:xfrm>
          <a:prstGeom prst="rect">
            <a:avLst/>
          </a:prstGeom>
        </p:spPr>
      </p:pic>
    </p:spTree>
    <p:extLst>
      <p:ext uri="{BB962C8B-B14F-4D97-AF65-F5344CB8AC3E}">
        <p14:creationId xmlns:p14="http://schemas.microsoft.com/office/powerpoint/2010/main" val="22760960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1007</Words>
  <Application>Microsoft Office PowerPoint</Application>
  <PresentationFormat>Panorámica</PresentationFormat>
  <Paragraphs>109</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Cambria Math</vt:lpstr>
      <vt:lpstr>Tema de Office</vt:lpstr>
      <vt:lpstr>Método Gauss-Seidel y Jacobi</vt:lpstr>
      <vt:lpstr>Métodos de Gauss-Seidel y Jacobi</vt:lpstr>
      <vt:lpstr>Métodos de Gauss-Seidel y Jacobi</vt:lpstr>
      <vt:lpstr>Diferencias entre uno y otro método</vt:lpstr>
      <vt:lpstr>Con que otros métodos se relaciona</vt:lpstr>
      <vt:lpstr>Fórmula matemática </vt:lpstr>
      <vt:lpstr>Fórmula matemática </vt:lpstr>
      <vt:lpstr>Fórmula matemática </vt:lpstr>
      <vt:lpstr>Algoritmo </vt:lpstr>
      <vt:lpstr>Algoritmo </vt:lpstr>
      <vt:lpstr>¿Qué aplicación tiene en la vida cotidiana? (ITC)</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Andrés Gutiérrez</dc:creator>
  <cp:lastModifiedBy>Andrés Gutiérrez</cp:lastModifiedBy>
  <cp:revision>2</cp:revision>
  <dcterms:created xsi:type="dcterms:W3CDTF">2025-06-17T22:10:33Z</dcterms:created>
  <dcterms:modified xsi:type="dcterms:W3CDTF">2025-06-18T05:14:31Z</dcterms:modified>
</cp:coreProperties>
</file>