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28056-6531-4DCC-BC91-13EF184348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C9E6B-54D0-4C3F-BCC1-186C5A3AC434}" type="pres">
      <dgm:prSet presAssocID="{EA228056-6531-4DCC-BC91-13EF184348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939F1240-40F6-4EDB-A281-F3AEC6C44197}" type="presOf" srcId="{EA228056-6531-4DCC-BC91-13EF1843481F}" destId="{08AC9E6B-54D0-4C3F-BCC1-186C5A3AC434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B6F25-F77F-4C75-A41E-ACD34CEB40F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6DCA2-F005-4B4C-B129-02D066062E1F}">
      <dgm:prSet phldrT="[Text]"/>
      <dgm:spPr/>
      <dgm:t>
        <a:bodyPr/>
        <a:lstStyle/>
        <a:p>
          <a:r>
            <a:rPr lang="en-US" dirty="0"/>
            <a:t>Missing Data Types</a:t>
          </a:r>
        </a:p>
      </dgm:t>
    </dgm:pt>
    <dgm:pt modelId="{90FF7F1F-D357-44AC-AE35-B2B8115EB65E}" type="parTrans" cxnId="{F7CC9EC2-1397-4B2F-8366-10D875BE6D61}">
      <dgm:prSet/>
      <dgm:spPr/>
      <dgm:t>
        <a:bodyPr/>
        <a:lstStyle/>
        <a:p>
          <a:endParaRPr lang="en-US"/>
        </a:p>
      </dgm:t>
    </dgm:pt>
    <dgm:pt modelId="{8094A8A4-4054-45AA-B2D4-AF1CAF5120DF}" type="sibTrans" cxnId="{F7CC9EC2-1397-4B2F-8366-10D875BE6D61}">
      <dgm:prSet/>
      <dgm:spPr/>
      <dgm:t>
        <a:bodyPr/>
        <a:lstStyle/>
        <a:p>
          <a:endParaRPr lang="en-US"/>
        </a:p>
      </dgm:t>
    </dgm:pt>
    <dgm:pt modelId="{E38F920B-61F0-41E9-A45A-74099903F360}">
      <dgm:prSet phldrT="[Text]"/>
      <dgm:spPr/>
      <dgm:t>
        <a:bodyPr/>
        <a:lstStyle/>
        <a:p>
          <a:r>
            <a:rPr lang="en-US" dirty="0"/>
            <a:t>MCAR</a:t>
          </a:r>
        </a:p>
      </dgm:t>
    </dgm:pt>
    <dgm:pt modelId="{5D14FBBF-6937-4541-90A7-1B26CD10D23B}" type="parTrans" cxnId="{72C426F3-21A1-476C-9429-98A5CCD3D853}">
      <dgm:prSet/>
      <dgm:spPr/>
      <dgm:t>
        <a:bodyPr/>
        <a:lstStyle/>
        <a:p>
          <a:endParaRPr lang="en-US"/>
        </a:p>
      </dgm:t>
    </dgm:pt>
    <dgm:pt modelId="{08C6D6D5-89E3-43A2-A8A8-F4F92D4675BE}" type="sibTrans" cxnId="{72C426F3-21A1-476C-9429-98A5CCD3D853}">
      <dgm:prSet/>
      <dgm:spPr/>
      <dgm:t>
        <a:bodyPr/>
        <a:lstStyle/>
        <a:p>
          <a:endParaRPr lang="en-US"/>
        </a:p>
      </dgm:t>
    </dgm:pt>
    <dgm:pt modelId="{469090B4-5158-44A3-BEF9-01294859034C}">
      <dgm:prSet phldrT="[Text]"/>
      <dgm:spPr/>
      <dgm:t>
        <a:bodyPr/>
        <a:lstStyle/>
        <a:p>
          <a:r>
            <a:rPr lang="en-US" dirty="0"/>
            <a:t>NMAR</a:t>
          </a:r>
        </a:p>
      </dgm:t>
    </dgm:pt>
    <dgm:pt modelId="{0987F63A-6026-4506-B760-1304DC333614}" type="parTrans" cxnId="{6D98926D-D4D2-4C5B-9620-CD642EA633FF}">
      <dgm:prSet/>
      <dgm:spPr/>
      <dgm:t>
        <a:bodyPr/>
        <a:lstStyle/>
        <a:p>
          <a:endParaRPr lang="en-US"/>
        </a:p>
      </dgm:t>
    </dgm:pt>
    <dgm:pt modelId="{F80416CE-ECE8-41FE-A7EC-16210354C988}" type="sibTrans" cxnId="{6D98926D-D4D2-4C5B-9620-CD642EA633FF}">
      <dgm:prSet/>
      <dgm:spPr/>
      <dgm:t>
        <a:bodyPr/>
        <a:lstStyle/>
        <a:p>
          <a:endParaRPr lang="en-US"/>
        </a:p>
      </dgm:t>
    </dgm:pt>
    <dgm:pt modelId="{99BA36FB-8B57-49C9-9021-BC33A1F99E5C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F771FEFB-8947-49B3-9E64-A6ECB25A0BFA}" type="parTrans" cxnId="{426B506A-C2D4-4876-B746-C2F438372546}">
      <dgm:prSet/>
      <dgm:spPr/>
      <dgm:t>
        <a:bodyPr/>
        <a:lstStyle/>
        <a:p>
          <a:endParaRPr lang="en-US"/>
        </a:p>
      </dgm:t>
    </dgm:pt>
    <dgm:pt modelId="{7A50D68D-63BF-41C5-A60F-A15380748F7E}" type="sibTrans" cxnId="{426B506A-C2D4-4876-B746-C2F438372546}">
      <dgm:prSet/>
      <dgm:spPr/>
      <dgm:t>
        <a:bodyPr/>
        <a:lstStyle/>
        <a:p>
          <a:endParaRPr lang="en-US"/>
        </a:p>
      </dgm:t>
    </dgm:pt>
    <dgm:pt modelId="{6084CA19-2469-4673-876D-3B1AA38B0347}" type="pres">
      <dgm:prSet presAssocID="{E1DB6F25-F77F-4C75-A41E-ACD34CEB40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5581CDF-89E3-4CFA-B694-4D814766F201}" type="pres">
      <dgm:prSet presAssocID="{D886DCA2-F005-4B4C-B129-02D066062E1F}" presName="singleCycle" presStyleCnt="0"/>
      <dgm:spPr/>
    </dgm:pt>
    <dgm:pt modelId="{0D2F6D2C-FB9D-449F-BDD3-A4D6E1DC7B79}" type="pres">
      <dgm:prSet presAssocID="{D886DCA2-F005-4B4C-B129-02D066062E1F}" presName="singleCenter" presStyleLbl="node1" presStyleIdx="0" presStyleCnt="4">
        <dgm:presLayoutVars>
          <dgm:chMax val="7"/>
          <dgm:chPref val="7"/>
        </dgm:presLayoutVars>
      </dgm:prSet>
      <dgm:spPr/>
    </dgm:pt>
    <dgm:pt modelId="{357E4751-90B4-4415-A4C0-A6DE99AAC30F}" type="pres">
      <dgm:prSet presAssocID="{5D14FBBF-6937-4541-90A7-1B26CD10D23B}" presName="Name56" presStyleLbl="parChTrans1D2" presStyleIdx="0" presStyleCnt="3"/>
      <dgm:spPr/>
    </dgm:pt>
    <dgm:pt modelId="{B35580B9-FC13-4C90-A168-9654C6F6D7A7}" type="pres">
      <dgm:prSet presAssocID="{E38F920B-61F0-41E9-A45A-74099903F360}" presName="text0" presStyleLbl="node1" presStyleIdx="1" presStyleCnt="4">
        <dgm:presLayoutVars>
          <dgm:bulletEnabled val="1"/>
        </dgm:presLayoutVars>
      </dgm:prSet>
      <dgm:spPr/>
    </dgm:pt>
    <dgm:pt modelId="{AF49E44E-AA7A-4262-8624-E2CB0DDFC790}" type="pres">
      <dgm:prSet presAssocID="{0987F63A-6026-4506-B760-1304DC333614}" presName="Name56" presStyleLbl="parChTrans1D2" presStyleIdx="1" presStyleCnt="3"/>
      <dgm:spPr/>
    </dgm:pt>
    <dgm:pt modelId="{C51F1847-B030-4CB2-84C1-DDA9DA71C4D8}" type="pres">
      <dgm:prSet presAssocID="{469090B4-5158-44A3-BEF9-01294859034C}" presName="text0" presStyleLbl="node1" presStyleIdx="2" presStyleCnt="4" custRadScaleRad="118758" custRadScaleInc="-10316">
        <dgm:presLayoutVars>
          <dgm:bulletEnabled val="1"/>
        </dgm:presLayoutVars>
      </dgm:prSet>
      <dgm:spPr/>
    </dgm:pt>
    <dgm:pt modelId="{BB52198E-C8A7-4A38-B8C7-EF7304557591}" type="pres">
      <dgm:prSet presAssocID="{F771FEFB-8947-49B3-9E64-A6ECB25A0BFA}" presName="Name56" presStyleLbl="parChTrans1D2" presStyleIdx="2" presStyleCnt="3"/>
      <dgm:spPr/>
    </dgm:pt>
    <dgm:pt modelId="{D1594BDE-C7D6-47AD-87C2-3C46571E7016}" type="pres">
      <dgm:prSet presAssocID="{99BA36FB-8B57-49C9-9021-BC33A1F99E5C}" presName="text0" presStyleLbl="node1" presStyleIdx="3" presStyleCnt="4" custRadScaleRad="127792" custRadScaleInc="10417">
        <dgm:presLayoutVars>
          <dgm:bulletEnabled val="1"/>
        </dgm:presLayoutVars>
      </dgm:prSet>
      <dgm:spPr/>
    </dgm:pt>
  </dgm:ptLst>
  <dgm:cxnLst>
    <dgm:cxn modelId="{8FE01A35-F9F0-4C0B-9FE9-A98F3D749739}" type="presOf" srcId="{99BA36FB-8B57-49C9-9021-BC33A1F99E5C}" destId="{D1594BDE-C7D6-47AD-87C2-3C46571E7016}" srcOrd="0" destOrd="0" presId="urn:microsoft.com/office/officeart/2008/layout/RadialCluster"/>
    <dgm:cxn modelId="{122BB235-4F79-4159-84A7-6CEF2EE123CB}" type="presOf" srcId="{469090B4-5158-44A3-BEF9-01294859034C}" destId="{C51F1847-B030-4CB2-84C1-DDA9DA71C4D8}" srcOrd="0" destOrd="0" presId="urn:microsoft.com/office/officeart/2008/layout/RadialCluster"/>
    <dgm:cxn modelId="{426B506A-C2D4-4876-B746-C2F438372546}" srcId="{D886DCA2-F005-4B4C-B129-02D066062E1F}" destId="{99BA36FB-8B57-49C9-9021-BC33A1F99E5C}" srcOrd="2" destOrd="0" parTransId="{F771FEFB-8947-49B3-9E64-A6ECB25A0BFA}" sibTransId="{7A50D68D-63BF-41C5-A60F-A15380748F7E}"/>
    <dgm:cxn modelId="{6D98926D-D4D2-4C5B-9620-CD642EA633FF}" srcId="{D886DCA2-F005-4B4C-B129-02D066062E1F}" destId="{469090B4-5158-44A3-BEF9-01294859034C}" srcOrd="1" destOrd="0" parTransId="{0987F63A-6026-4506-B760-1304DC333614}" sibTransId="{F80416CE-ECE8-41FE-A7EC-16210354C988}"/>
    <dgm:cxn modelId="{00C08A6F-7041-48E7-83EB-DD434F52F6DA}" type="presOf" srcId="{F771FEFB-8947-49B3-9E64-A6ECB25A0BFA}" destId="{BB52198E-C8A7-4A38-B8C7-EF7304557591}" srcOrd="0" destOrd="0" presId="urn:microsoft.com/office/officeart/2008/layout/RadialCluster"/>
    <dgm:cxn modelId="{C51075A1-0CB0-4399-8EFC-D139EDB278E6}" type="presOf" srcId="{E38F920B-61F0-41E9-A45A-74099903F360}" destId="{B35580B9-FC13-4C90-A168-9654C6F6D7A7}" srcOrd="0" destOrd="0" presId="urn:microsoft.com/office/officeart/2008/layout/RadialCluster"/>
    <dgm:cxn modelId="{38E9D3AA-F4B2-47A2-93DA-E345FD94F987}" type="presOf" srcId="{E1DB6F25-F77F-4C75-A41E-ACD34CEB40FC}" destId="{6084CA19-2469-4673-876D-3B1AA38B0347}" srcOrd="0" destOrd="0" presId="urn:microsoft.com/office/officeart/2008/layout/RadialCluster"/>
    <dgm:cxn modelId="{09996EBB-A185-4EFB-A6DF-9267C77B8FAE}" type="presOf" srcId="{5D14FBBF-6937-4541-90A7-1B26CD10D23B}" destId="{357E4751-90B4-4415-A4C0-A6DE99AAC30F}" srcOrd="0" destOrd="0" presId="urn:microsoft.com/office/officeart/2008/layout/RadialCluster"/>
    <dgm:cxn modelId="{F7CC9EC2-1397-4B2F-8366-10D875BE6D61}" srcId="{E1DB6F25-F77F-4C75-A41E-ACD34CEB40FC}" destId="{D886DCA2-F005-4B4C-B129-02D066062E1F}" srcOrd="0" destOrd="0" parTransId="{90FF7F1F-D357-44AC-AE35-B2B8115EB65E}" sibTransId="{8094A8A4-4054-45AA-B2D4-AF1CAF5120DF}"/>
    <dgm:cxn modelId="{B5F105DC-E961-45BC-BDFD-BF93F948CC68}" type="presOf" srcId="{D886DCA2-F005-4B4C-B129-02D066062E1F}" destId="{0D2F6D2C-FB9D-449F-BDD3-A4D6E1DC7B79}" srcOrd="0" destOrd="0" presId="urn:microsoft.com/office/officeart/2008/layout/RadialCluster"/>
    <dgm:cxn modelId="{2F483CF1-93DE-4D63-B9EE-2164107DFB4E}" type="presOf" srcId="{0987F63A-6026-4506-B760-1304DC333614}" destId="{AF49E44E-AA7A-4262-8624-E2CB0DDFC790}" srcOrd="0" destOrd="0" presId="urn:microsoft.com/office/officeart/2008/layout/RadialCluster"/>
    <dgm:cxn modelId="{72C426F3-21A1-476C-9429-98A5CCD3D853}" srcId="{D886DCA2-F005-4B4C-B129-02D066062E1F}" destId="{E38F920B-61F0-41E9-A45A-74099903F360}" srcOrd="0" destOrd="0" parTransId="{5D14FBBF-6937-4541-90A7-1B26CD10D23B}" sibTransId="{08C6D6D5-89E3-43A2-A8A8-F4F92D4675BE}"/>
    <dgm:cxn modelId="{52131E0B-0E58-471F-B4EE-265EE098B0DF}" type="presParOf" srcId="{6084CA19-2469-4673-876D-3B1AA38B0347}" destId="{95581CDF-89E3-4CFA-B694-4D814766F201}" srcOrd="0" destOrd="0" presId="urn:microsoft.com/office/officeart/2008/layout/RadialCluster"/>
    <dgm:cxn modelId="{CC350262-DC9D-43B1-A91E-1E4276174C20}" type="presParOf" srcId="{95581CDF-89E3-4CFA-B694-4D814766F201}" destId="{0D2F6D2C-FB9D-449F-BDD3-A4D6E1DC7B79}" srcOrd="0" destOrd="0" presId="urn:microsoft.com/office/officeart/2008/layout/RadialCluster"/>
    <dgm:cxn modelId="{03A89D64-C44E-4F65-AC21-E0E5C1C37667}" type="presParOf" srcId="{95581CDF-89E3-4CFA-B694-4D814766F201}" destId="{357E4751-90B4-4415-A4C0-A6DE99AAC30F}" srcOrd="1" destOrd="0" presId="urn:microsoft.com/office/officeart/2008/layout/RadialCluster"/>
    <dgm:cxn modelId="{E99436C4-51E9-48BA-9F9E-8096CC6EFC93}" type="presParOf" srcId="{95581CDF-89E3-4CFA-B694-4D814766F201}" destId="{B35580B9-FC13-4C90-A168-9654C6F6D7A7}" srcOrd="2" destOrd="0" presId="urn:microsoft.com/office/officeart/2008/layout/RadialCluster"/>
    <dgm:cxn modelId="{3AEC5616-4073-428E-9476-703821637066}" type="presParOf" srcId="{95581CDF-89E3-4CFA-B694-4D814766F201}" destId="{AF49E44E-AA7A-4262-8624-E2CB0DDFC790}" srcOrd="3" destOrd="0" presId="urn:microsoft.com/office/officeart/2008/layout/RadialCluster"/>
    <dgm:cxn modelId="{E0210541-FFFC-4417-8821-2215FB9C95EC}" type="presParOf" srcId="{95581CDF-89E3-4CFA-B694-4D814766F201}" destId="{C51F1847-B030-4CB2-84C1-DDA9DA71C4D8}" srcOrd="4" destOrd="0" presId="urn:microsoft.com/office/officeart/2008/layout/RadialCluster"/>
    <dgm:cxn modelId="{F77E6E3A-442E-4973-ADF6-0D74485131CF}" type="presParOf" srcId="{95581CDF-89E3-4CFA-B694-4D814766F201}" destId="{BB52198E-C8A7-4A38-B8C7-EF7304557591}" srcOrd="5" destOrd="0" presId="urn:microsoft.com/office/officeart/2008/layout/RadialCluster"/>
    <dgm:cxn modelId="{5F0AA565-570D-4210-BFFA-5FF222959982}" type="presParOf" srcId="{95581CDF-89E3-4CFA-B694-4D814766F201}" destId="{D1594BDE-C7D6-47AD-87C2-3C46571E701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F6D2C-FB9D-449F-BDD3-A4D6E1DC7B79}">
      <dsp:nvSpPr>
        <dsp:cNvPr id="0" name=""/>
        <dsp:cNvSpPr/>
      </dsp:nvSpPr>
      <dsp:spPr>
        <a:xfrm>
          <a:off x="1602076" y="1655827"/>
          <a:ext cx="1067737" cy="1067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Missing Data Types</a:t>
          </a:r>
        </a:p>
      </dsp:txBody>
      <dsp:txXfrm>
        <a:off x="1654199" y="1707950"/>
        <a:ext cx="963491" cy="963491"/>
      </dsp:txXfrm>
    </dsp:sp>
    <dsp:sp modelId="{357E4751-90B4-4415-A4C0-A6DE99AAC30F}">
      <dsp:nvSpPr>
        <dsp:cNvPr id="0" name=""/>
        <dsp:cNvSpPr/>
      </dsp:nvSpPr>
      <dsp:spPr>
        <a:xfrm rot="16200000">
          <a:off x="1761458" y="1281340"/>
          <a:ext cx="748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9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580B9-FC13-4C90-A168-9654C6F6D7A7}">
      <dsp:nvSpPr>
        <dsp:cNvPr id="0" name=""/>
        <dsp:cNvSpPr/>
      </dsp:nvSpPr>
      <dsp:spPr>
        <a:xfrm>
          <a:off x="1778252" y="191469"/>
          <a:ext cx="715384" cy="715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MCAR</a:t>
          </a:r>
        </a:p>
      </dsp:txBody>
      <dsp:txXfrm>
        <a:off x="1813174" y="226391"/>
        <a:ext cx="645540" cy="645540"/>
      </dsp:txXfrm>
    </dsp:sp>
    <dsp:sp modelId="{AF49E44E-AA7A-4262-8624-E2CB0DDFC790}">
      <dsp:nvSpPr>
        <dsp:cNvPr id="0" name=""/>
        <dsp:cNvSpPr/>
      </dsp:nvSpPr>
      <dsp:spPr>
        <a:xfrm rot="1431614">
          <a:off x="2628382" y="2621927"/>
          <a:ext cx="9695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F1847-B030-4CB2-84C1-DDA9DA71C4D8}">
      <dsp:nvSpPr>
        <dsp:cNvPr id="0" name=""/>
        <dsp:cNvSpPr/>
      </dsp:nvSpPr>
      <dsp:spPr>
        <a:xfrm>
          <a:off x="3556505" y="2618541"/>
          <a:ext cx="715384" cy="715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NMAR</a:t>
          </a:r>
        </a:p>
      </dsp:txBody>
      <dsp:txXfrm>
        <a:off x="3591427" y="2653463"/>
        <a:ext cx="645540" cy="645540"/>
      </dsp:txXfrm>
    </dsp:sp>
    <dsp:sp modelId="{BB52198E-C8A7-4A38-B8C7-EF7304557591}">
      <dsp:nvSpPr>
        <dsp:cNvPr id="0" name=""/>
        <dsp:cNvSpPr/>
      </dsp:nvSpPr>
      <dsp:spPr>
        <a:xfrm rot="9276057">
          <a:off x="667946" y="2653692"/>
          <a:ext cx="9815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15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94BDE-C7D6-47AD-87C2-3C46571E7016}">
      <dsp:nvSpPr>
        <dsp:cNvPr id="0" name=""/>
        <dsp:cNvSpPr/>
      </dsp:nvSpPr>
      <dsp:spPr>
        <a:xfrm>
          <a:off x="0" y="2676344"/>
          <a:ext cx="715384" cy="715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</a:t>
          </a:r>
        </a:p>
      </dsp:txBody>
      <dsp:txXfrm>
        <a:off x="34922" y="2711266"/>
        <a:ext cx="645540" cy="64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7863" y="6356349"/>
            <a:ext cx="2743200" cy="365125"/>
          </a:xfrm>
        </p:spPr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32805" y="1390242"/>
            <a:ext cx="11114315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132805" y="1280160"/>
            <a:ext cx="111143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7CB7-F6AC-4906-A8E2-9132A9E408A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1977" y="6358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DBF0-7020-47D7-8C06-2E4F57D8D5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318" y="174341"/>
            <a:ext cx="833424" cy="10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31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(EM) Algorithm with GMM and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65276"/>
            <a:ext cx="9144000" cy="1655762"/>
          </a:xfrm>
        </p:spPr>
        <p:txBody>
          <a:bodyPr/>
          <a:lstStyle/>
          <a:p>
            <a:r>
              <a:rPr lang="en-US" dirty="0"/>
              <a:t>ECE 5363: PATTERN RECOGNITION</a:t>
            </a:r>
          </a:p>
          <a:p>
            <a:r>
              <a:rPr lang="en-US" dirty="0"/>
              <a:t>CAPSTONE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7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GMMs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estimate the parameters of Gaussian mixture models (GMMs)</a:t>
            </a:r>
          </a:p>
          <a:p>
            <a:pPr lvl="1"/>
            <a:r>
              <a:rPr lang="en-US" dirty="0"/>
              <a:t>Can estimate the parameters of each Gaussian distribution in a mixture</a:t>
            </a:r>
          </a:p>
          <a:p>
            <a:pPr lvl="1"/>
            <a:endParaRPr lang="en-US" dirty="0"/>
          </a:p>
          <a:p>
            <a:r>
              <a:rPr lang="en-US" dirty="0"/>
              <a:t>Can serve as simple fuzzy clustering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6945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Missing Data w/ Imputation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EM can still accurately estimate parameters with imputed missing data</a:t>
                </a:r>
              </a:p>
              <a:p>
                <a:r>
                  <a:rPr lang="en-US" dirty="0"/>
                  <a:t>Methods demonstrated:</a:t>
                </a:r>
              </a:p>
              <a:p>
                <a:pPr lvl="1"/>
                <a:r>
                  <a:rPr lang="en-US" dirty="0"/>
                  <a:t>Carry-forward imputation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Conditional Mean Imputation: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𝑜𝑜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𝑜𝑚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04" y="251792"/>
            <a:ext cx="10515600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35" y="1736035"/>
            <a:ext cx="11174590" cy="45867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Introduction: What is Expectation maximization (EM)?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Motivation: Why is EM important?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                                           with GMM and clustering</a:t>
            </a:r>
          </a:p>
          <a:p>
            <a:pPr>
              <a:lnSpc>
                <a:spcPct val="110000"/>
              </a:lnSpc>
            </a:pPr>
            <a:r>
              <a:rPr lang="en-US" dirty="0"/>
              <a:t>Theory: How EM algorithm works?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                                           with missing data (imputation)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Implementation: Application of EM (with real and fabricated data)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Discussion: Its significance and limitations  </a:t>
            </a:r>
          </a:p>
          <a:p>
            <a:pPr>
              <a:lnSpc>
                <a:spcPct val="100000"/>
              </a:lnSpc>
            </a:pPr>
            <a:r>
              <a:rPr lang="en-US" dirty="0"/>
              <a:t>Conclusion: Final remarks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539409" y="3273287"/>
            <a:ext cx="887895" cy="375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5539409" y="3865459"/>
            <a:ext cx="887895" cy="401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3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219351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is an iterative technique to find statistical parameters for a given dataset  based on maximum likelihood expectation.</a:t>
            </a:r>
          </a:p>
          <a:p>
            <a:r>
              <a:rPr lang="en-US" dirty="0"/>
              <a:t>In 1977, the term ‘EM’ was first introduced in a paper by  </a:t>
            </a:r>
          </a:p>
        </p:txBody>
      </p:sp>
    </p:spTree>
    <p:extLst>
      <p:ext uri="{BB962C8B-B14F-4D97-AF65-F5344CB8AC3E}">
        <p14:creationId xmlns:p14="http://schemas.microsoft.com/office/powerpoint/2010/main" val="6207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7" y="198783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of missing values in datasets often creates difficulties in applying different machine learning algorithms.</a:t>
            </a:r>
          </a:p>
          <a:p>
            <a:r>
              <a:rPr lang="en-US" dirty="0"/>
              <a:t> In many real- world problems, databases may contain missing values (e.g. survey, climate data, medical diagnostic report or due to the change of the data collecting process over time).</a:t>
            </a:r>
          </a:p>
          <a:p>
            <a:r>
              <a:rPr lang="en-US" dirty="0"/>
              <a:t>The simplest solution- disregard the features with missing values.</a:t>
            </a:r>
          </a:p>
          <a:p>
            <a:r>
              <a:rPr lang="en-US" dirty="0"/>
              <a:t>Not always feasible- specially with dataset with lots of missing data.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6930" y="5253633"/>
            <a:ext cx="8880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SOLUTION??     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 Algorithm 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5331655" y="5655212"/>
            <a:ext cx="565562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3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88" y="205246"/>
            <a:ext cx="10515600" cy="1325563"/>
          </a:xfrm>
        </p:spPr>
        <p:txBody>
          <a:bodyPr/>
          <a:lstStyle/>
          <a:p>
            <a:r>
              <a:rPr lang="en-US" dirty="0"/>
              <a:t>Missing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971749"/>
              </p:ext>
            </p:extLst>
          </p:nvPr>
        </p:nvGraphicFramePr>
        <p:xfrm>
          <a:off x="838200" y="16906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7386820"/>
              </p:ext>
            </p:extLst>
          </p:nvPr>
        </p:nvGraphicFramePr>
        <p:xfrm>
          <a:off x="3960055" y="1849853"/>
          <a:ext cx="4271890" cy="355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5883" y="2082018"/>
            <a:ext cx="4572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Missing (completely) at random:</a:t>
            </a:r>
          </a:p>
          <a:p>
            <a:r>
              <a:rPr lang="en-US" sz="2400" dirty="0"/>
              <a:t>Missing mechanism is independent</a:t>
            </a:r>
          </a:p>
          <a:p>
            <a:r>
              <a:rPr lang="en-US" sz="2400" dirty="0"/>
              <a:t>of any value in data set.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2025" y="4940672"/>
            <a:ext cx="5373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Missing at random:</a:t>
            </a:r>
          </a:p>
          <a:p>
            <a:r>
              <a:rPr lang="en-US" sz="2400" dirty="0"/>
              <a:t>Missing mechanism depends on observed values only, but does not depend on </a:t>
            </a:r>
          </a:p>
          <a:p>
            <a:r>
              <a:rPr lang="en-US" sz="2400" dirty="0"/>
              <a:t>missing values of dataset.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31945" y="4674437"/>
            <a:ext cx="4191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Not Missing at random: </a:t>
            </a:r>
          </a:p>
          <a:p>
            <a:r>
              <a:rPr lang="en-US" sz="2400" dirty="0"/>
              <a:t>Missing mechanism depends </a:t>
            </a:r>
          </a:p>
          <a:p>
            <a:r>
              <a:rPr lang="en-US" sz="2400" dirty="0"/>
              <a:t>on values of the data set.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16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 world example of missing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2778" y="1572407"/>
            <a:ext cx="10515600" cy="4351338"/>
          </a:xfrm>
        </p:spPr>
        <p:txBody>
          <a:bodyPr/>
          <a:lstStyle/>
          <a:p>
            <a:r>
              <a:rPr lang="en-US" dirty="0"/>
              <a:t>Measured characteristics of several batches of plastic pellets ( values inspired from real problem)</a:t>
            </a:r>
            <a:r>
              <a:rPr lang="en-US" baseline="-25000" dirty="0"/>
              <a:t>[2]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43790"/>
              </p:ext>
            </p:extLst>
          </p:nvPr>
        </p:nvGraphicFramePr>
        <p:xfrm>
          <a:off x="1019126" y="2562532"/>
          <a:ext cx="8954869" cy="40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67">
                  <a:extLst>
                    <a:ext uri="{9D8B030D-6E8A-4147-A177-3AD203B41FA5}">
                      <a16:colId xmlns:a16="http://schemas.microsoft.com/office/drawing/2014/main" val="1536275348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1445412253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3738476629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2334397338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1460203296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2234024419"/>
                    </a:ext>
                  </a:extLst>
                </a:gridCol>
                <a:gridCol w="1279267">
                  <a:extLst>
                    <a:ext uri="{9D8B030D-6E8A-4147-A177-3AD203B41FA5}">
                      <a16:colId xmlns:a16="http://schemas.microsoft.com/office/drawing/2014/main" val="3506580234"/>
                    </a:ext>
                  </a:extLst>
                </a:gridCol>
              </a:tblGrid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size1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size10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size15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density1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density2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density3</a:t>
                      </a:r>
                    </a:p>
                  </a:txBody>
                  <a:tcPr marL="9525" marR="9525" marT="9525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380307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X32807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60836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X33943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54223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X42988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99016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X44749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65470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X45295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1220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X46965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522849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X49666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46793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X50678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970468"/>
                  </a:ext>
                </a:extLst>
              </a:tr>
              <a:tr h="409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X52894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9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𝑚𝑖𝑥𝑡𝑢𝑟𝑒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6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Maximize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get update equations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Notice that each parameter relies only on 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Cycle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805"/>
            <a:ext cx="10515600" cy="3354977"/>
          </a:xfrm>
        </p:spPr>
      </p:pic>
    </p:spTree>
    <p:extLst>
      <p:ext uri="{BB962C8B-B14F-4D97-AF65-F5344CB8AC3E}">
        <p14:creationId xmlns:p14="http://schemas.microsoft.com/office/powerpoint/2010/main" val="15530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473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Expectation Maximization (EM) Algorithm with GMM and clustering</vt:lpstr>
      <vt:lpstr>Presentation outline</vt:lpstr>
      <vt:lpstr>Introduction</vt:lpstr>
      <vt:lpstr>Motivation</vt:lpstr>
      <vt:lpstr>Missing data types</vt:lpstr>
      <vt:lpstr>Real- world example of missing data</vt:lpstr>
      <vt:lpstr>Expectation Step</vt:lpstr>
      <vt:lpstr>Maximization Step</vt:lpstr>
      <vt:lpstr>Iteration Cycle</vt:lpstr>
      <vt:lpstr>Application: GMMs and Clustering</vt:lpstr>
      <vt:lpstr>Application: Missing Data w/ Imputation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 (EM) Algorithm with GMM and clustering</dc:title>
  <dc:creator>kafil chy</dc:creator>
  <cp:lastModifiedBy>Rafael Mallare</cp:lastModifiedBy>
  <cp:revision>33</cp:revision>
  <dcterms:created xsi:type="dcterms:W3CDTF">2017-05-09T16:49:01Z</dcterms:created>
  <dcterms:modified xsi:type="dcterms:W3CDTF">2017-05-10T20:02:56Z</dcterms:modified>
</cp:coreProperties>
</file>