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sldIdLst>
    <p:sldId id="256" r:id="rId5"/>
    <p:sldId id="257" r:id="rId6"/>
    <p:sldId id="258" r:id="rId7"/>
    <p:sldId id="260" r:id="rId8"/>
    <p:sldId id="283" r:id="rId9"/>
    <p:sldId id="318" r:id="rId10"/>
    <p:sldId id="326" r:id="rId11"/>
    <p:sldId id="320" r:id="rId12"/>
    <p:sldId id="304" r:id="rId13"/>
    <p:sldId id="319" r:id="rId14"/>
    <p:sldId id="284" r:id="rId15"/>
    <p:sldId id="280" r:id="rId16"/>
    <p:sldId id="321" r:id="rId17"/>
    <p:sldId id="301" r:id="rId18"/>
    <p:sldId id="312" r:id="rId19"/>
    <p:sldId id="275" r:id="rId20"/>
    <p:sldId id="307" r:id="rId21"/>
    <p:sldId id="322" r:id="rId22"/>
    <p:sldId id="269" r:id="rId23"/>
    <p:sldId id="265" r:id="rId24"/>
    <p:sldId id="291" r:id="rId25"/>
    <p:sldId id="270" r:id="rId26"/>
    <p:sldId id="268" r:id="rId27"/>
    <p:sldId id="324" r:id="rId28"/>
    <p:sldId id="323" r:id="rId29"/>
    <p:sldId id="325" r:id="rId30"/>
    <p:sldId id="310" r:id="rId31"/>
    <p:sldId id="303" r:id="rId32"/>
    <p:sldId id="313" r:id="rId33"/>
    <p:sldId id="292" r:id="rId34"/>
    <p:sldId id="294" r:id="rId35"/>
    <p:sldId id="295" r:id="rId36"/>
    <p:sldId id="298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264516F-190D-45FA-9487-74FB112802EF}">
          <p14:sldIdLst>
            <p14:sldId id="256"/>
          </p14:sldIdLst>
        </p14:section>
        <p14:section name="1st part" id="{A1F6209A-8EA4-4D19-9B48-2B376B95FC25}">
          <p14:sldIdLst>
            <p14:sldId id="257"/>
            <p14:sldId id="258"/>
            <p14:sldId id="260"/>
            <p14:sldId id="283"/>
          </p14:sldIdLst>
        </p14:section>
        <p14:section name="2nd part" id="{7E8ADE79-C64E-4A08-AB66-3E63D3FC8FCE}">
          <p14:sldIdLst>
            <p14:sldId id="318"/>
            <p14:sldId id="326"/>
            <p14:sldId id="320"/>
            <p14:sldId id="304"/>
            <p14:sldId id="319"/>
            <p14:sldId id="284"/>
            <p14:sldId id="280"/>
          </p14:sldIdLst>
        </p14:section>
        <p14:section name="3d part" id="{95BEF9CB-3D07-458E-BA9E-0BB201595845}">
          <p14:sldIdLst>
            <p14:sldId id="321"/>
            <p14:sldId id="301"/>
            <p14:sldId id="312"/>
            <p14:sldId id="275"/>
            <p14:sldId id="307"/>
            <p14:sldId id="322"/>
            <p14:sldId id="269"/>
            <p14:sldId id="265"/>
            <p14:sldId id="291"/>
            <p14:sldId id="270"/>
            <p14:sldId id="268"/>
            <p14:sldId id="324"/>
            <p14:sldId id="323"/>
            <p14:sldId id="325"/>
            <p14:sldId id="310"/>
            <p14:sldId id="303"/>
            <p14:sldId id="313"/>
            <p14:sldId id="292"/>
            <p14:sldId id="294"/>
            <p14:sldId id="295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адеев Владимир Анатольевич" initials="ФВА" lastIdx="2" clrIdx="0">
    <p:extLst>
      <p:ext uri="{19B8F6BF-5375-455C-9EA6-DF929625EA0E}">
        <p15:presenceInfo xmlns:p15="http://schemas.microsoft.com/office/powerpoint/2012/main" userId="S-1-5-21-2838886399-891577295-23681140-5607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6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B89F604D-3B41-433A-8AEC-9E82509D969D}"/>
    <pc:docChg chg="modSld">
      <pc:chgData name="" userId="" providerId="" clId="Web-{B89F604D-3B41-433A-8AEC-9E82509D969D}" dt="2018-05-03T10:49:47.024" v="0"/>
      <pc:docMkLst>
        <pc:docMk/>
      </pc:docMkLst>
      <pc:sldChg chg="modSp">
        <pc:chgData name="" userId="" providerId="" clId="Web-{B89F604D-3B41-433A-8AEC-9E82509D969D}" dt="2018-05-03T10:49:47.024" v="0"/>
        <pc:sldMkLst>
          <pc:docMk/>
          <pc:sldMk cId="3148777927" sldId="268"/>
        </pc:sldMkLst>
        <pc:picChg chg="mod">
          <ac:chgData name="" userId="" providerId="" clId="Web-{B89F604D-3B41-433A-8AEC-9E82509D969D}" dt="2018-05-03T10:49:47.024" v="0"/>
          <ac:picMkLst>
            <pc:docMk/>
            <pc:sldMk cId="3148777927" sldId="268"/>
            <ac:picMk id="4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65EF2F71-72F1-4EAA-8B83-6355FF70358C}" type="datetimeFigureOut">
              <a:rPr lang="ru-RU" smtClean="0"/>
              <a:pPr/>
              <a:t>16.08.2019</a:t>
            </a:fld>
            <a:endParaRPr lang="ru-RU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E17146EA-A17C-4EA0-AC1C-DF666B17A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796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65EF2F71-72F1-4EAA-8B83-6355FF70358C}" type="datetimeFigureOut">
              <a:rPr lang="ru-RU" smtClean="0"/>
              <a:pPr/>
              <a:t>16.08.2019</a:t>
            </a:fld>
            <a:endParaRPr lang="ru-RU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E17146EA-A17C-4EA0-AC1C-DF666B17A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224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152466" y="-26988"/>
            <a:ext cx="2846917" cy="61531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1" y="-26988"/>
            <a:ext cx="8339666" cy="61531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65EF2F71-72F1-4EAA-8B83-6355FF70358C}" type="datetimeFigureOut">
              <a:rPr lang="ru-RU" smtClean="0"/>
              <a:pPr/>
              <a:t>16.08.2019</a:t>
            </a:fld>
            <a:endParaRPr lang="ru-RU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E17146EA-A17C-4EA0-AC1C-DF666B17A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595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997701A0-0B98-41E2-BF37-F99D31815658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D8C3C16E-0E68-44BC-9A2A-9F1E4CC3B679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490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6EF36AEB-9640-4805-9591-36C234F479DD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581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47B0CB45-AE61-4CCE-9EBE-B79679690752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905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F3D88299-9889-4CD2-8DB2-61F813F6C4A5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9413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F701261E-3436-4ABC-85C5-80AF7EAAF574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511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65E1C616-0F8A-4D0A-8F00-625FCCF24386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420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02F4EBA5-7BA4-42C7-AFCA-2D49338F09C7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4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65EF2F71-72F1-4EAA-8B83-6355FF70358C}" type="datetimeFigureOut">
              <a:rPr lang="ru-RU" smtClean="0"/>
              <a:pPr/>
              <a:t>16.08.2019</a:t>
            </a:fld>
            <a:endParaRPr lang="ru-RU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E17146EA-A17C-4EA0-AC1C-DF666B17A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6452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DF74159E-86EB-4CCF-AC27-63F62AC62BBF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553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BB68E2B7-D112-421E-9CE4-F015F5AF6BB8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2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1816" y="-26988"/>
            <a:ext cx="2846754" cy="61531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26988"/>
            <a:ext cx="8354646" cy="61531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0BB65512-743F-4F82-B495-906020800C59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160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997701A0-0B98-41E2-BF37-F99D31815658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2007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D8C3C16E-0E68-44BC-9A2A-9F1E4CC3B679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0660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247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247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6EF36AEB-9640-4805-9591-36C234F479DD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465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785" y="1600201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47B0CB45-AE61-4CCE-9EBE-B79679690752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8071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693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693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9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F3D88299-9889-4CD2-8DB2-61F813F6C4A5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426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F701261E-3436-4ABC-85C5-80AF7EAAF574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6214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65E1C616-0F8A-4D0A-8F00-625FCCF24386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2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65EF2F71-72F1-4EAA-8B83-6355FF70358C}" type="datetimeFigureOut">
              <a:rPr lang="ru-RU" smtClean="0"/>
              <a:pPr/>
              <a:t>16.08.2019</a:t>
            </a:fld>
            <a:endParaRPr lang="ru-RU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E17146EA-A17C-4EA0-AC1C-DF666B17A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5828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385" y="273051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02F4EBA5-7BA4-42C7-AFCA-2D49338F09C7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2909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/>
              <a:t>Вставка рисунка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DF74159E-86EB-4CCF-AC27-63F62AC62BBF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0224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BB68E2B7-D112-421E-9CE4-F015F5AF6BB8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711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1816" y="-26988"/>
            <a:ext cx="2846754" cy="615315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-26988"/>
            <a:ext cx="8354646" cy="615315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0BB65512-743F-4F82-B495-906020800C59}" type="slidenum">
              <a:rPr lang="de-DE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3689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www.tu-ilmenau.de/ei_ms_csp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Page </a:t>
            </a:r>
            <a:fld id="{997701A0-0B98-41E2-BF37-F99D31815658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799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www.tu-ilmenau.de/ei_ms_csp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Page </a:t>
            </a:r>
            <a:fld id="{D8C3C16E-0E68-44BC-9A2A-9F1E4CC3B679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6756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www.tu-ilmenau.de/ei_ms_csp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Page </a:t>
            </a:r>
            <a:fld id="{6EF36AEB-9640-4805-9591-36C234F479DD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060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www.tu-ilmenau.de/ei_ms_csp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Page </a:t>
            </a:r>
            <a:fld id="{47B0CB45-AE61-4CCE-9EBE-B79679690752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120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www.tu-ilmenau.de/ei_ms_csp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Page </a:t>
            </a:r>
            <a:fld id="{F3D88299-9889-4CD2-8DB2-61F813F6C4A5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256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www.tu-ilmenau.de/ei_ms_csp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Page </a:t>
            </a:r>
            <a:fld id="{F701261E-3436-4ABC-85C5-80AF7EAAF574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777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65EF2F71-72F1-4EAA-8B83-6355FF70358C}" type="datetimeFigureOut">
              <a:rPr lang="ru-RU" smtClean="0"/>
              <a:pPr/>
              <a:t>16.08.2019</a:t>
            </a:fld>
            <a:endParaRPr lang="ru-RU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E17146EA-A17C-4EA0-AC1C-DF666B17A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68304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www.tu-ilmenau.de/ei_ms_csp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Page </a:t>
            </a:r>
            <a:fld id="{65E1C616-0F8A-4D0A-8F00-625FCCF24386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0654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www.tu-ilmenau.de/ei_ms_csp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Page </a:t>
            </a:r>
            <a:fld id="{02F4EBA5-7BA4-42C7-AFCA-2D49338F09C7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827905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www.tu-ilmenau.de/ei_ms_csp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Page </a:t>
            </a:r>
            <a:fld id="{DF74159E-86EB-4CCF-AC27-63F62AC62BBF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710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www.tu-ilmenau.de/ei_ms_csp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Page </a:t>
            </a:r>
            <a:fld id="{BB68E2B7-D112-421E-9CE4-F015F5AF6BB8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60986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www.tu-ilmenau.de/ei_ms_csp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 smtClean="0">
                <a:solidFill>
                  <a:srgbClr val="FFFFFF"/>
                </a:solidFill>
              </a:rPr>
              <a:t>Page </a:t>
            </a:r>
            <a:fld id="{0BB65512-743F-4F82-B495-906020800C59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9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65EF2F71-72F1-4EAA-8B83-6355FF70358C}" type="datetimeFigureOut">
              <a:rPr lang="ru-RU" smtClean="0"/>
              <a:pPr/>
              <a:t>16.08.2019</a:t>
            </a:fld>
            <a:endParaRPr lang="ru-RU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E17146EA-A17C-4EA0-AC1C-DF666B17A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333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65EF2F71-72F1-4EAA-8B83-6355FF70358C}" type="datetimeFigureOut">
              <a:rPr lang="ru-RU" smtClean="0"/>
              <a:pPr/>
              <a:t>16.08.2019</a:t>
            </a:fld>
            <a:endParaRPr lang="ru-RU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E17146EA-A17C-4EA0-AC1C-DF666B17A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078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65EF2F71-72F1-4EAA-8B83-6355FF70358C}" type="datetimeFigureOut">
              <a:rPr lang="ru-RU" smtClean="0"/>
              <a:pPr/>
              <a:t>16.08.2019</a:t>
            </a:fld>
            <a:endParaRPr lang="ru-RU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E17146EA-A17C-4EA0-AC1C-DF666B17A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70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4" y="273052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65EF2F71-72F1-4EAA-8B83-6355FF70358C}" type="datetimeFigureOut">
              <a:rPr lang="ru-RU" smtClean="0"/>
              <a:pPr/>
              <a:t>16.08.2019</a:t>
            </a:fld>
            <a:endParaRPr lang="ru-RU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E17146EA-A17C-4EA0-AC1C-DF666B17A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74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dirty="0"/>
              <a:t>Вставка рисунка</a:t>
            </a:r>
            <a:endParaRPr lang="en-US" noProof="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fld id="{65EF2F71-72F1-4EAA-8B83-6355FF70358C}" type="datetimeFigureOut">
              <a:rPr lang="ru-RU" smtClean="0"/>
              <a:pPr/>
              <a:t>16.08.2019</a:t>
            </a:fld>
            <a:endParaRPr lang="ru-RU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>
                <a:latin typeface="Times New Roman" pitchFamily="18" charset="0"/>
              </a:defRPr>
            </a:lvl1pPr>
          </a:lstStyle>
          <a:p>
            <a:endParaRPr lang="ru-RU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</a:defRPr>
            </a:lvl1pPr>
          </a:lstStyle>
          <a:p>
            <a:fld id="{E17146EA-A17C-4EA0-AC1C-DF666B17A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6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"/>
          <p:cNvSpPr>
            <a:spLocks noChangeArrowheads="1"/>
          </p:cNvSpPr>
          <p:nvPr/>
        </p:nvSpPr>
        <p:spPr bwMode="auto">
          <a:xfrm>
            <a:off x="0" y="0"/>
            <a:ext cx="609600" cy="5181600"/>
          </a:xfrm>
          <a:prstGeom prst="rect">
            <a:avLst/>
          </a:prstGeom>
          <a:solidFill>
            <a:srgbClr val="FF7900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51" name="Rectangle 12"/>
          <p:cNvSpPr>
            <a:spLocks noChangeArrowheads="1"/>
          </p:cNvSpPr>
          <p:nvPr/>
        </p:nvSpPr>
        <p:spPr bwMode="auto">
          <a:xfrm>
            <a:off x="0" y="5943600"/>
            <a:ext cx="12192000" cy="914400"/>
          </a:xfrm>
          <a:prstGeom prst="rect">
            <a:avLst/>
          </a:prstGeom>
          <a:solidFill>
            <a:srgbClr val="0033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52" name="Rectangle 10"/>
          <p:cNvSpPr>
            <a:spLocks noChangeArrowheads="1"/>
          </p:cNvSpPr>
          <p:nvPr/>
        </p:nvSpPr>
        <p:spPr bwMode="auto">
          <a:xfrm>
            <a:off x="0" y="1905000"/>
            <a:ext cx="609600" cy="914400"/>
          </a:xfrm>
          <a:prstGeom prst="rect">
            <a:avLst/>
          </a:prstGeom>
          <a:solidFill>
            <a:srgbClr val="FF7900">
              <a:alpha val="9882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53" name="Rectangle 13"/>
          <p:cNvSpPr>
            <a:spLocks noChangeArrowheads="1"/>
          </p:cNvSpPr>
          <p:nvPr/>
        </p:nvSpPr>
        <p:spPr bwMode="auto">
          <a:xfrm>
            <a:off x="0" y="2819400"/>
            <a:ext cx="609600" cy="3124200"/>
          </a:xfrm>
          <a:prstGeom prst="rect">
            <a:avLst/>
          </a:prstGeom>
          <a:solidFill>
            <a:srgbClr val="FF7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54" name="Rectangle 14"/>
          <p:cNvSpPr>
            <a:spLocks noChangeArrowheads="1"/>
          </p:cNvSpPr>
          <p:nvPr/>
        </p:nvSpPr>
        <p:spPr bwMode="auto">
          <a:xfrm>
            <a:off x="0" y="1524000"/>
            <a:ext cx="609600" cy="3657600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55" name="Rectangle 16"/>
          <p:cNvSpPr>
            <a:spLocks noChangeArrowheads="1"/>
          </p:cNvSpPr>
          <p:nvPr/>
        </p:nvSpPr>
        <p:spPr bwMode="auto">
          <a:xfrm>
            <a:off x="0" y="3124200"/>
            <a:ext cx="609600" cy="76200"/>
          </a:xfrm>
          <a:prstGeom prst="rect">
            <a:avLst/>
          </a:prstGeom>
          <a:solidFill>
            <a:srgbClr val="FF79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0" dirty="0">
              <a:solidFill>
                <a:srgbClr val="00747A"/>
              </a:solidFill>
              <a:latin typeface="Arial" charset="0"/>
            </a:endParaRPr>
          </a:p>
        </p:txBody>
      </p:sp>
      <p:sp>
        <p:nvSpPr>
          <p:cNvPr id="2056" name="Rectangle 17"/>
          <p:cNvSpPr>
            <a:spLocks noChangeArrowheads="1"/>
          </p:cNvSpPr>
          <p:nvPr/>
        </p:nvSpPr>
        <p:spPr bwMode="auto">
          <a:xfrm>
            <a:off x="0" y="381000"/>
            <a:ext cx="609600" cy="76200"/>
          </a:xfrm>
          <a:prstGeom prst="rect">
            <a:avLst/>
          </a:prstGeom>
          <a:solidFill>
            <a:srgbClr val="FF79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0" dirty="0">
              <a:solidFill>
                <a:srgbClr val="00747A"/>
              </a:solidFill>
              <a:latin typeface="Arial" charset="0"/>
            </a:endParaRPr>
          </a:p>
        </p:txBody>
      </p:sp>
      <p:sp>
        <p:nvSpPr>
          <p:cNvPr id="2057" name="Rectangle 18"/>
          <p:cNvSpPr>
            <a:spLocks noChangeArrowheads="1"/>
          </p:cNvSpPr>
          <p:nvPr/>
        </p:nvSpPr>
        <p:spPr bwMode="auto">
          <a:xfrm>
            <a:off x="0" y="5867400"/>
            <a:ext cx="609600" cy="76200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0" dirty="0">
              <a:solidFill>
                <a:srgbClr val="00747A"/>
              </a:solidFill>
              <a:latin typeface="Arial" charset="0"/>
            </a:endParaRPr>
          </a:p>
        </p:txBody>
      </p:sp>
      <p:sp>
        <p:nvSpPr>
          <p:cNvPr id="2058" name="Rectangle 8"/>
          <p:cNvSpPr>
            <a:spLocks noChangeArrowheads="1"/>
          </p:cNvSpPr>
          <p:nvPr/>
        </p:nvSpPr>
        <p:spPr bwMode="auto">
          <a:xfrm>
            <a:off x="0" y="6781800"/>
            <a:ext cx="12192000" cy="76200"/>
          </a:xfrm>
          <a:prstGeom prst="rect">
            <a:avLst/>
          </a:prstGeom>
          <a:solidFill>
            <a:srgbClr val="00747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59" name="Line 21"/>
          <p:cNvSpPr>
            <a:spLocks noChangeShapeType="1"/>
          </p:cNvSpPr>
          <p:nvPr/>
        </p:nvSpPr>
        <p:spPr bwMode="auto">
          <a:xfrm>
            <a:off x="0" y="6781800"/>
            <a:ext cx="121920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sz="4000" b="1" dirty="0">
              <a:solidFill>
                <a:srgbClr val="00335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0" name="Rectangle 22"/>
          <p:cNvSpPr>
            <a:spLocks noChangeArrowheads="1"/>
          </p:cNvSpPr>
          <p:nvPr/>
        </p:nvSpPr>
        <p:spPr bwMode="auto">
          <a:xfrm>
            <a:off x="0" y="0"/>
            <a:ext cx="609600" cy="457200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61" name="Rectangle 23"/>
          <p:cNvSpPr>
            <a:spLocks noChangeArrowheads="1"/>
          </p:cNvSpPr>
          <p:nvPr/>
        </p:nvSpPr>
        <p:spPr bwMode="auto">
          <a:xfrm>
            <a:off x="0" y="1219200"/>
            <a:ext cx="609600" cy="152400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62" name="Rectangle 24"/>
          <p:cNvSpPr>
            <a:spLocks noChangeArrowheads="1"/>
          </p:cNvSpPr>
          <p:nvPr/>
        </p:nvSpPr>
        <p:spPr bwMode="auto">
          <a:xfrm>
            <a:off x="0" y="5257800"/>
            <a:ext cx="609600" cy="152400"/>
          </a:xfrm>
          <a:prstGeom prst="rect">
            <a:avLst/>
          </a:prstGeom>
          <a:solidFill>
            <a:srgbClr val="FF7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0" dirty="0">
              <a:solidFill>
                <a:srgbClr val="003359"/>
              </a:solidFill>
              <a:latin typeface="Arial" charset="0"/>
            </a:endParaRPr>
          </a:p>
        </p:txBody>
      </p:sp>
      <p:sp>
        <p:nvSpPr>
          <p:cNvPr id="2063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Textmasterformate durch Klicken bearbeiten</a:t>
            </a:r>
          </a:p>
          <a:p>
            <a:pPr lvl="1"/>
            <a:r>
              <a:rPr lang="en-US" altLang="en-US"/>
              <a:t>Zweite Ebene</a:t>
            </a:r>
          </a:p>
          <a:p>
            <a:pPr lvl="2"/>
            <a:r>
              <a:rPr lang="en-US" altLang="en-US"/>
              <a:t>Dritte Ebene</a:t>
            </a:r>
          </a:p>
          <a:p>
            <a:pPr lvl="3"/>
            <a:r>
              <a:rPr lang="en-US" altLang="en-US"/>
              <a:t>Vierte Ebene</a:t>
            </a:r>
          </a:p>
          <a:p>
            <a:pPr lvl="4"/>
            <a:r>
              <a:rPr lang="en-US" altLang="en-US"/>
              <a:t>Fünfte Ebene</a:t>
            </a:r>
          </a:p>
        </p:txBody>
      </p:sp>
      <p:sp>
        <p:nvSpPr>
          <p:cNvPr id="2064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1101969" y="-26988"/>
            <a:ext cx="10896601" cy="647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Titelmasterformat durch Klicken bearbeiten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9093" y="6326188"/>
            <a:ext cx="1422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rgbClr val="FFFFFF"/>
                </a:solidFill>
                <a:latin typeface="Arial" charset="0"/>
              </a:defRPr>
            </a:lvl1pPr>
          </a:lstStyle>
          <a:p>
            <a:fld id="{65EF2F71-72F1-4EAA-8B83-6355FF70358C}" type="datetimeFigureOut">
              <a:rPr lang="ru-RU" smtClean="0"/>
              <a:pPr/>
              <a:t>16.08.2019</a:t>
            </a:fld>
            <a:endParaRPr lang="ru-RU" dirty="0"/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45186" y="6324600"/>
            <a:ext cx="345635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FFFFFF"/>
                </a:solidFill>
                <a:latin typeface="Arial" charset="0"/>
              </a:defRPr>
            </a:lvl1pPr>
          </a:lstStyle>
          <a:p>
            <a:endParaRPr lang="ru-RU" dirty="0"/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27585" y="6324600"/>
            <a:ext cx="1117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17146EA-A17C-4EA0-AC1C-DF666B17AB6A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068" name="Picture 33" descr="ENGLogoWeiss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6118226"/>
            <a:ext cx="172720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9" name="Picture 34" descr="mscsp_logo_ws_transp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8" y="6165850"/>
            <a:ext cx="1150816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9731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MS PGothic" pitchFamily="3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609600" cy="5181600"/>
          </a:xfrm>
          <a:prstGeom prst="rect">
            <a:avLst/>
          </a:prstGeom>
          <a:solidFill>
            <a:srgbClr val="FF7900">
              <a:alpha val="600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5943600"/>
            <a:ext cx="12192000" cy="914400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0"/>
            <a:ext cx="609600" cy="914400"/>
          </a:xfrm>
          <a:prstGeom prst="rect">
            <a:avLst/>
          </a:prstGeom>
          <a:solidFill>
            <a:srgbClr val="FF7900">
              <a:alpha val="990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2819400"/>
            <a:ext cx="609600" cy="3124200"/>
          </a:xfrm>
          <a:prstGeom prst="rect">
            <a:avLst/>
          </a:prstGeom>
          <a:solidFill>
            <a:srgbClr val="FF7900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1524000"/>
            <a:ext cx="609600" cy="36576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3124200"/>
            <a:ext cx="609600" cy="76200"/>
          </a:xfrm>
          <a:prstGeom prst="rect">
            <a:avLst/>
          </a:prstGeom>
          <a:solidFill>
            <a:srgbClr val="FF7900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747A"/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381000"/>
            <a:ext cx="609600" cy="76200"/>
          </a:xfrm>
          <a:prstGeom prst="rect">
            <a:avLst/>
          </a:prstGeom>
          <a:solidFill>
            <a:srgbClr val="FF7900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747A"/>
              </a:solidFill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5867400"/>
            <a:ext cx="609600" cy="76200"/>
          </a:xfrm>
          <a:prstGeom prst="rect">
            <a:avLst/>
          </a:pr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747A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781800"/>
            <a:ext cx="12192000" cy="76200"/>
          </a:xfrm>
          <a:prstGeom prst="rect">
            <a:avLst/>
          </a:prstGeom>
          <a:solidFill>
            <a:srgbClr val="0074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0" y="6781800"/>
            <a:ext cx="121920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2400" dirty="0">
              <a:solidFill>
                <a:srgbClr val="003359"/>
              </a:solidFill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609600" cy="4572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1219200"/>
            <a:ext cx="609600" cy="1524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5257800"/>
            <a:ext cx="609600" cy="1524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2063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064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1101969" y="-26988"/>
            <a:ext cx="10896601" cy="64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Titelmasterformat durch Klicken bearbeiten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9093" y="6326188"/>
            <a:ext cx="142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  <a:effectLst/>
                <a:latin typeface="+mn-lt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45186" y="6324600"/>
            <a:ext cx="345635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  <a:effectLst/>
                <a:latin typeface="+mn-lt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27585" y="6324600"/>
            <a:ext cx="111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bg1"/>
                </a:solidFill>
                <a:effectLst/>
                <a:latin typeface="+mn-lt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A811818A-B334-4D5A-8E15-8D9C53AA0399}" type="slidenum">
              <a:rPr lang="de-DE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2068" name="Picture 33" descr="ENGLogoWeis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53600" y="6118226"/>
            <a:ext cx="17272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9" name="Picture 20" descr="crl_trans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7539" y="6140450"/>
            <a:ext cx="797169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12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609600" cy="5181600"/>
          </a:xfrm>
          <a:prstGeom prst="rect">
            <a:avLst/>
          </a:prstGeom>
          <a:solidFill>
            <a:srgbClr val="FF7900">
              <a:alpha val="600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0" y="5943600"/>
            <a:ext cx="12192000" cy="914400"/>
          </a:xfrm>
          <a:prstGeom prst="rect">
            <a:avLst/>
          </a:prstGeom>
          <a:solidFill>
            <a:srgbClr val="003359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0"/>
            <a:ext cx="609600" cy="914400"/>
          </a:xfrm>
          <a:prstGeom prst="rect">
            <a:avLst/>
          </a:prstGeom>
          <a:solidFill>
            <a:srgbClr val="FF7900">
              <a:alpha val="9900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2819400"/>
            <a:ext cx="609600" cy="3124200"/>
          </a:xfrm>
          <a:prstGeom prst="rect">
            <a:avLst/>
          </a:prstGeom>
          <a:solidFill>
            <a:srgbClr val="FF7900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1524000"/>
            <a:ext cx="609600" cy="36576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3124200"/>
            <a:ext cx="609600" cy="76200"/>
          </a:xfrm>
          <a:prstGeom prst="rect">
            <a:avLst/>
          </a:prstGeom>
          <a:solidFill>
            <a:srgbClr val="FF7900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747A"/>
              </a:solidFill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381000"/>
            <a:ext cx="609600" cy="76200"/>
          </a:xfrm>
          <a:prstGeom prst="rect">
            <a:avLst/>
          </a:prstGeom>
          <a:solidFill>
            <a:srgbClr val="FF7900">
              <a:alpha val="50000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747A"/>
              </a:solidFill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5867400"/>
            <a:ext cx="609600" cy="76200"/>
          </a:xfrm>
          <a:prstGeom prst="rect">
            <a:avLst/>
          </a:prstGeom>
          <a:solidFill>
            <a:schemeClr val="bg1">
              <a:alpha val="4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747A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6781800"/>
            <a:ext cx="12192000" cy="76200"/>
          </a:xfrm>
          <a:prstGeom prst="rect">
            <a:avLst/>
          </a:prstGeom>
          <a:solidFill>
            <a:srgbClr val="00747A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45" name="Line 21"/>
          <p:cNvSpPr>
            <a:spLocks noChangeShapeType="1"/>
          </p:cNvSpPr>
          <p:nvPr/>
        </p:nvSpPr>
        <p:spPr bwMode="auto">
          <a:xfrm>
            <a:off x="0" y="6781800"/>
            <a:ext cx="12192000" cy="0"/>
          </a:xfrm>
          <a:prstGeom prst="line">
            <a:avLst/>
          </a:prstGeom>
          <a:noFill/>
          <a:ln w="3175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sz="2400" dirty="0">
              <a:solidFill>
                <a:srgbClr val="003359"/>
              </a:solidFill>
            </a:endParaRPr>
          </a:p>
        </p:txBody>
      </p:sp>
      <p:sp>
        <p:nvSpPr>
          <p:cNvPr id="1046" name="Rectangle 22"/>
          <p:cNvSpPr>
            <a:spLocks noChangeArrowheads="1"/>
          </p:cNvSpPr>
          <p:nvPr/>
        </p:nvSpPr>
        <p:spPr bwMode="auto">
          <a:xfrm>
            <a:off x="0" y="0"/>
            <a:ext cx="609600" cy="4572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1219200"/>
            <a:ext cx="609600" cy="1524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5257800"/>
            <a:ext cx="609600" cy="152400"/>
          </a:xfrm>
          <a:prstGeom prst="rect">
            <a:avLst/>
          </a:prstGeom>
          <a:solidFill>
            <a:srgbClr val="FF79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3359"/>
              </a:solidFill>
            </a:endParaRPr>
          </a:p>
        </p:txBody>
      </p:sp>
      <p:sp>
        <p:nvSpPr>
          <p:cNvPr id="2063" name="Rectangle 2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</a:p>
        </p:txBody>
      </p:sp>
      <p:sp>
        <p:nvSpPr>
          <p:cNvPr id="2064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1101969" y="-26988"/>
            <a:ext cx="10896601" cy="64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Titelmasterformat durch Klicken bearbeiten</a:t>
            </a:r>
          </a:p>
        </p:txBody>
      </p:sp>
      <p:sp>
        <p:nvSpPr>
          <p:cNvPr id="1054" name="Rectangle 3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09093" y="6326188"/>
            <a:ext cx="142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="0">
                <a:solidFill>
                  <a:schemeClr val="bg1"/>
                </a:solidFill>
                <a:effectLst/>
                <a:latin typeface="+mn-lt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45186" y="6324600"/>
            <a:ext cx="345635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chemeClr val="bg1"/>
                </a:solidFill>
                <a:effectLst/>
                <a:latin typeface="+mn-lt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FFFFFF"/>
                </a:solidFill>
              </a:rPr>
              <a:t>www.tu-ilmenau.de/ei_ms_csp</a:t>
            </a:r>
          </a:p>
        </p:txBody>
      </p:sp>
      <p:sp>
        <p:nvSpPr>
          <p:cNvPr id="1056" name="Rectangle 3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827585" y="6324600"/>
            <a:ext cx="1117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="0">
                <a:solidFill>
                  <a:schemeClr val="bg1"/>
                </a:solidFill>
                <a:effectLst/>
                <a:latin typeface="+mn-lt"/>
                <a:ea typeface="+mn-ea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A811818A-B334-4D5A-8E15-8D9C53AA0399}" type="slidenum">
              <a:rPr lang="de-DE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2068" name="Picture 33" descr="ENGLogoWeis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9753600" y="6118226"/>
            <a:ext cx="17272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9" name="Picture 20" descr="crl_trans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527539" y="6140450"/>
            <a:ext cx="797169" cy="56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9165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F2F71-72F1-4EAA-8B83-6355FF70358C}" type="datetimeFigureOut">
              <a:rPr lang="ru-RU" smtClean="0"/>
              <a:pPr/>
              <a:t>16.08.2019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146EA-A17C-4EA0-AC1C-DF666B17AB6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42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1.png"/><Relationship Id="rId4" Type="http://schemas.openxmlformats.org/officeDocument/2006/relationships/hyperlink" Target="http://www.atlantarf.com/Downloads.ph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-ilmenau.de/fileadmin/public/iks/files/lehre/UMTS/11_LTE_Radio_ws18.pdf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hyperlink" Target="http://www.atlantarf.com/Downloads.php" TargetMode="External"/><Relationship Id="rId1" Type="http://schemas.openxmlformats.org/officeDocument/2006/relationships/slideLayout" Target="../slideLayouts/slideLayout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255578726_Performance_Comparison_of_Selected_Bandwidth-Efficient_Coded_Modulations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wrcorp.com/download/faq/english/docs/vss_system_blocks/OQPSK_TX.htm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5.tu-ilmenau.de/nt/de/teachings/vorlesungen/ce_master/index.html" TargetMode="External"/><Relationship Id="rId2" Type="http://schemas.openxmlformats.org/officeDocument/2006/relationships/hyperlink" Target="http://www.atlantarf.com/Downloads.php" TargetMode="External"/><Relationship Id="rId1" Type="http://schemas.openxmlformats.org/officeDocument/2006/relationships/slideLayout" Target="../slideLayouts/slideLayout35.xml"/><Relationship Id="rId4" Type="http://schemas.openxmlformats.org/officeDocument/2006/relationships/hyperlink" Target="https://www.mathworks.com/help/comm/ug/digital-modulation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13791" y="1881949"/>
            <a:ext cx="103632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Wireless communication basics: 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Linear modulation schemes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M.Sc</a:t>
            </a:r>
            <a:r>
              <a:rPr lang="en-US" dirty="0"/>
              <a:t>. Vladimir </a:t>
            </a:r>
            <a:r>
              <a:rPr lang="en-US" dirty="0" err="1" smtClean="0"/>
              <a:t>Fadeev</a:t>
            </a:r>
            <a:endParaRPr lang="en-US" dirty="0" smtClean="0"/>
          </a:p>
          <a:p>
            <a:r>
              <a:rPr lang="en-US" dirty="0" smtClean="0"/>
              <a:t>vladimir_fadeev1993@mail.ru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33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4305" y="105715"/>
            <a:ext cx="11067661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The baseband analogs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4305" y="1561237"/>
            <a:ext cx="449891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Modulation scheme can also be modeled without consideration of the carrier frequency and bit duration.</a:t>
            </a:r>
            <a:endParaRPr lang="ru-RU" sz="2800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54907"/>
              </p:ext>
            </p:extLst>
          </p:nvPr>
        </p:nvGraphicFramePr>
        <p:xfrm>
          <a:off x="7480529" y="1561237"/>
          <a:ext cx="2844108" cy="345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054"/>
                <a:gridCol w="1422054"/>
              </a:tblGrid>
              <a:tr h="691552">
                <a:tc>
                  <a:txBody>
                    <a:bodyPr/>
                    <a:lstStyle/>
                    <a:p>
                      <a:r>
                        <a:rPr lang="en-US" dirty="0" smtClean="0"/>
                        <a:t>Bits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Complex symbols</a:t>
                      </a:r>
                      <a:endParaRPr lang="ru-RU" dirty="0"/>
                    </a:p>
                  </a:txBody>
                  <a:tcPr/>
                </a:tc>
              </a:tr>
              <a:tr h="691552">
                <a:tc>
                  <a:txBody>
                    <a:bodyPr/>
                    <a:lstStyle/>
                    <a:p>
                      <a:r>
                        <a:rPr lang="en-US" dirty="0" smtClean="0"/>
                        <a:t>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0,7+0,7i</a:t>
                      </a:r>
                      <a:endParaRPr lang="ru-RU" dirty="0"/>
                    </a:p>
                  </a:txBody>
                  <a:tcPr/>
                </a:tc>
              </a:tr>
              <a:tr h="691552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0,7-0,7i</a:t>
                      </a:r>
                      <a:endParaRPr lang="ru-RU" dirty="0"/>
                    </a:p>
                  </a:txBody>
                  <a:tcPr/>
                </a:tc>
              </a:tr>
              <a:tr h="691552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-0,7+0,7i</a:t>
                      </a:r>
                      <a:endParaRPr lang="ru-RU" dirty="0"/>
                    </a:p>
                  </a:txBody>
                  <a:tcPr/>
                </a:tc>
              </a:tr>
              <a:tr h="691552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-0,7-0,7i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7480529" y="5119241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Baseband </a:t>
            </a:r>
            <a:r>
              <a:rPr lang="en-US" b="1" dirty="0" smtClean="0">
                <a:solidFill>
                  <a:srgbClr val="222222"/>
                </a:solidFill>
                <a:latin typeface="Arial" panose="020B0604020202020204" pitchFamily="34" charset="0"/>
              </a:rPr>
              <a:t>representation</a:t>
            </a:r>
          </a:p>
          <a:p>
            <a:pPr algn="ctr"/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(e.g. QPSK)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74305" y="3771674"/>
            <a:ext cx="49841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b="1" dirty="0">
                <a:solidFill>
                  <a:srgbClr val="00B050"/>
                </a:solidFill>
              </a:rPr>
              <a:t>baseband</a:t>
            </a:r>
            <a:r>
              <a:rPr lang="en-US" sz="2800" dirty="0"/>
              <a:t> analogs can be used for </a:t>
            </a:r>
            <a:r>
              <a:rPr lang="en-US" sz="2800" dirty="0" smtClean="0"/>
              <a:t>research due to the main properties depend on the </a:t>
            </a:r>
            <a:r>
              <a:rPr lang="en-US" sz="2800" dirty="0" smtClean="0">
                <a:solidFill>
                  <a:srgbClr val="00B050"/>
                </a:solidFill>
              </a:rPr>
              <a:t>envelope</a:t>
            </a:r>
            <a:r>
              <a:rPr lang="en-US" sz="2800" dirty="0" smtClean="0"/>
              <a:t> (complex symbols).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0869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60" y="1652885"/>
            <a:ext cx="6514037" cy="402534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694" y="122221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Baseband M-PSK: Main points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7694" y="1447784"/>
            <a:ext cx="4330959" cy="2834968"/>
          </a:xfrm>
        </p:spPr>
        <p:txBody>
          <a:bodyPr>
            <a:noAutofit/>
          </a:bodyPr>
          <a:lstStyle/>
          <a:p>
            <a:r>
              <a:rPr lang="en-US" dirty="0"/>
              <a:t>This type of modulation can be easily represented via the </a:t>
            </a:r>
            <a:r>
              <a:rPr lang="en-US" b="1" dirty="0">
                <a:solidFill>
                  <a:srgbClr val="00B050"/>
                </a:solidFill>
              </a:rPr>
              <a:t>signal constellation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Signal constellation may have some </a:t>
            </a:r>
            <a:r>
              <a:rPr lang="en-US" b="1" dirty="0" smtClean="0">
                <a:solidFill>
                  <a:srgbClr val="00B050"/>
                </a:solidFill>
              </a:rPr>
              <a:t>rotation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B050"/>
                </a:solidFill>
              </a:rPr>
              <a:t>phase shift </a:t>
            </a:r>
            <a:r>
              <a:rPr lang="en-US" dirty="0" smtClean="0"/>
              <a:t>or </a:t>
            </a:r>
            <a:r>
              <a:rPr lang="en-US" b="1" dirty="0" smtClean="0">
                <a:solidFill>
                  <a:srgbClr val="00B050"/>
                </a:solidFill>
              </a:rPr>
              <a:t>phase offset</a:t>
            </a:r>
            <a:r>
              <a:rPr lang="en-US" dirty="0" smtClean="0"/>
              <a:t>). Usually noted as </a:t>
            </a:r>
            <a:r>
              <a:rPr lang="en-US" dirty="0">
                <a:sym typeface="Symbol" panose="05050102010706020507" pitchFamily="18" charset="2"/>
              </a:rPr>
              <a:t>.</a:t>
            </a:r>
            <a:endParaRPr lang="en-US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8655597" y="3124200"/>
            <a:ext cx="1489689" cy="555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Дуга 6"/>
          <p:cNvSpPr/>
          <p:nvPr/>
        </p:nvSpPr>
        <p:spPr>
          <a:xfrm>
            <a:off x="9071769" y="3512387"/>
            <a:ext cx="93824" cy="258001"/>
          </a:xfrm>
          <a:prstGeom prst="arc">
            <a:avLst>
              <a:gd name="adj1" fmla="val 16155083"/>
              <a:gd name="adj2" fmla="val 28528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9169247" y="3355784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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38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70682" y="214916"/>
            <a:ext cx="7500298" cy="9132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Gray and binary mapping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s://i0.wp.com/www.gaussianwaves.com/gaussianwaves/wp-content/uploads/2012/10/Binary_to_gray.png?ssl=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4" y="1760916"/>
            <a:ext cx="3114675" cy="99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2.wp.com/www.gaussianwaves.com/gaussianwaves/wp-content/uploads/2012/10/gray_to_binary.png?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14" y="3447208"/>
            <a:ext cx="300037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570682" y="4885558"/>
            <a:ext cx="3612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chemeClr val="bg1">
                    <a:lumMod val="65000"/>
                  </a:schemeClr>
                </a:solidFill>
              </a:rPr>
              <a:t>https://www.gaussianwaves.com/2012/10/natural-binary-codes-and-gray-codes/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13468" y="5604368"/>
            <a:ext cx="39375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Neighboring symbols are different to each other by </a:t>
            </a:r>
            <a:r>
              <a:rPr lang="en-US" b="1" dirty="0" smtClean="0">
                <a:solidFill>
                  <a:srgbClr val="00B050"/>
                </a:solidFill>
              </a:rPr>
              <a:t>one bit</a:t>
            </a:r>
            <a:r>
              <a:rPr lang="en-US" b="1" dirty="0" smtClean="0"/>
              <a:t>. More robust.</a:t>
            </a:r>
            <a:endParaRPr lang="ru-RU" b="1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977" y="1497843"/>
            <a:ext cx="6035352" cy="38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0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47733" y="3029396"/>
            <a:ext cx="10896601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M-QAM: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Quadrature Amplitude Modulation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173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29890"/>
            <a:ext cx="5441302" cy="1325563"/>
          </a:xfrm>
        </p:spPr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Changing of amplitude: </a:t>
            </a:r>
            <a:r>
              <a:rPr lang="en-US" b="1" dirty="0" smtClean="0">
                <a:solidFill>
                  <a:srgbClr val="00B050"/>
                </a:solidFill>
              </a:rPr>
              <a:t>M-ASK 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6361"/>
          </a:xfrm>
        </p:spPr>
        <p:txBody>
          <a:bodyPr/>
          <a:lstStyle/>
          <a:p>
            <a:r>
              <a:rPr lang="en-US" dirty="0" smtClean="0"/>
              <a:t>ASK is the bandpass PAM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502" y="405458"/>
            <a:ext cx="5510743" cy="24221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65446" y="3687037"/>
                <a:ext cx="6030533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𝑀𝐴𝑆𝐾</m:t>
                          </m:r>
                        </m:sub>
                      </m:sSub>
                      <m:r>
                        <a:rPr lang="ru-RU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0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r>
                        <a:rPr lang="ru-RU" sz="2000" i="1">
                          <a:latin typeface="Cambria Math" panose="02040503050406030204" pitchFamily="18" charset="0"/>
                        </a:rPr>
                        <m:t>𝑒𝑟𝑓𝑐</m:t>
                      </m:r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endChr m:val="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d>
                                    <m:dPr>
                                      <m:endChr m:val=""/>
                                      <m:ctrlPr>
                                        <a:rPr lang="ru-RU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e>
                                        <m:sup>
                                          <m: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ru-RU" sz="2000" i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  <m:sSub>
                                        <m:sSubPr>
                                          <m:ctrlP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ru-RU" sz="2000" i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rad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446" y="3687037"/>
                <a:ext cx="6030533" cy="108318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6847354" y="2897231"/>
            <a:ext cx="3283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hlinkClick r:id="rId4"/>
              </a:rPr>
              <a:t>http://</a:t>
            </a:r>
            <a:r>
              <a:rPr lang="ru-RU" sz="1400" dirty="0" smtClean="0">
                <a:hlinkClick r:id="rId4"/>
              </a:rPr>
              <a:t>www.atlantarf.com/Downloads.php</a:t>
            </a:r>
            <a:endParaRPr lang="en-US" sz="1400" dirty="0" smtClean="0"/>
          </a:p>
          <a:p>
            <a:endParaRPr lang="ru-RU" sz="1400" dirty="0"/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838200" y="2576923"/>
            <a:ext cx="4820322" cy="887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Practically, is not popular in wireless communication due to BER performance:   </a:t>
            </a:r>
            <a:endParaRPr lang="ru-RU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838200" y="5310562"/>
            <a:ext cx="4820322" cy="88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Used in cable and fiber optics transmission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8054" y="3213261"/>
            <a:ext cx="3391825" cy="2807916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6781645" y="6274375"/>
            <a:ext cx="53446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</a:rPr>
              <a:t>Proakis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</a:rPr>
              <a:t> J. G. Digital communications. 1995 //McGraw-Hill, New York</a:t>
            </a:r>
            <a:r>
              <a:rPr lang="en-US" sz="1200" dirty="0" smtClean="0">
                <a:solidFill>
                  <a:srgbClr val="222222"/>
                </a:solidFill>
                <a:latin typeface="Arial" panose="020B0604020202020204" pitchFamily="34" charset="0"/>
              </a:rPr>
              <a:t>.- p.100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7170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331" y="43317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M-QAM: </a:t>
            </a:r>
            <a:r>
              <a:rPr lang="en-US" dirty="0" smtClean="0">
                <a:solidFill>
                  <a:srgbClr val="00B050"/>
                </a:solidFill>
              </a:rPr>
              <a:t>Introduction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8636" y="1280074"/>
            <a:ext cx="901492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Changing </a:t>
            </a:r>
            <a:r>
              <a:rPr lang="en-US" sz="2800" dirty="0"/>
              <a:t>of both </a:t>
            </a:r>
            <a:r>
              <a:rPr lang="en-US" sz="2800" dirty="0">
                <a:solidFill>
                  <a:srgbClr val="00B050"/>
                </a:solidFill>
              </a:rPr>
              <a:t>phase</a:t>
            </a:r>
            <a:r>
              <a:rPr lang="en-US" sz="2800" dirty="0"/>
              <a:t> and </a:t>
            </a:r>
            <a:r>
              <a:rPr lang="en-US" sz="2800" dirty="0" smtClean="0">
                <a:solidFill>
                  <a:srgbClr val="00B050"/>
                </a:solidFill>
              </a:rPr>
              <a:t>amplitude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50"/>
                </a:solidFill>
              </a:rPr>
              <a:t>Rectangular</a:t>
            </a:r>
            <a:r>
              <a:rPr lang="en-US" sz="2800" dirty="0"/>
              <a:t> representation is frequently used</a:t>
            </a:r>
            <a:r>
              <a:rPr lang="en-US" sz="2800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It is also </a:t>
            </a:r>
            <a:r>
              <a:rPr lang="en-US" sz="2800" dirty="0" smtClean="0">
                <a:solidFill>
                  <a:srgbClr val="00B050"/>
                </a:solidFill>
              </a:rPr>
              <a:t>linear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same relation between modulation order </a:t>
            </a:r>
            <a:r>
              <a:rPr lang="en-US" sz="2800" dirty="0" smtClean="0">
                <a:solidFill>
                  <a:srgbClr val="00B050"/>
                </a:solidFill>
              </a:rPr>
              <a:t>M</a:t>
            </a:r>
            <a:r>
              <a:rPr lang="en-US" sz="2800" dirty="0" smtClean="0"/>
              <a:t> and number of bits per modulation symbol as in M-PSK case. 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This is also </a:t>
            </a:r>
            <a:r>
              <a:rPr lang="en-US" sz="2800" dirty="0" smtClean="0">
                <a:solidFill>
                  <a:srgbClr val="00B050"/>
                </a:solidFill>
              </a:rPr>
              <a:t>passband</a:t>
            </a:r>
            <a:r>
              <a:rPr lang="en-US" sz="2800" dirty="0" smtClean="0"/>
              <a:t>, but has the </a:t>
            </a:r>
            <a:r>
              <a:rPr lang="en-US" sz="2800" dirty="0" smtClean="0">
                <a:solidFill>
                  <a:srgbClr val="00B050"/>
                </a:solidFill>
              </a:rPr>
              <a:t>baseband</a:t>
            </a:r>
            <a:r>
              <a:rPr lang="en-US" sz="2800" dirty="0" smtClean="0"/>
              <a:t> analog.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smtClean="0">
                <a:solidFill>
                  <a:srgbClr val="00B050"/>
                </a:solidFill>
              </a:rPr>
              <a:t>Gray mapping </a:t>
            </a:r>
            <a:r>
              <a:rPr lang="en-US" sz="2800" dirty="0" smtClean="0"/>
              <a:t>is also used.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37549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019" y="411011"/>
            <a:ext cx="10105789" cy="51454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M-QAM examples: </a:t>
            </a:r>
            <a:r>
              <a:rPr lang="en-US" dirty="0" smtClean="0">
                <a:solidFill>
                  <a:srgbClr val="00B050"/>
                </a:solidFill>
              </a:rPr>
              <a:t>16-QAM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s://www.mathworks.com/help/examples/comm/win64/PlotSignalConstellationsExample_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806" y="1334344"/>
            <a:ext cx="4567511" cy="4567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mathworks.com/help/examples/comm/win64/PlotSignalConstellationsExample_0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19" y="1292344"/>
            <a:ext cx="4651512" cy="465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976613" y="6310647"/>
            <a:ext cx="11312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https://www.mathworks.com/help/comm/gs/compute-ber-for-a-qam-system-with-awgn-using-matlab.html</a:t>
            </a:r>
          </a:p>
        </p:txBody>
      </p:sp>
    </p:spTree>
    <p:extLst>
      <p:ext uri="{BB962C8B-B14F-4D97-AF65-F5344CB8AC3E}">
        <p14:creationId xmlns:p14="http://schemas.microsoft.com/office/powerpoint/2010/main" val="11936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76613" y="6310647"/>
            <a:ext cx="113123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chemeClr val="bg1">
                    <a:lumMod val="65000"/>
                  </a:schemeClr>
                </a:solidFill>
              </a:rPr>
              <a:t>https://www.mathworks.com/help/comm/gs/compute-ber-for-a-qam-system-with-awgn-using-matlab.html</a:t>
            </a:r>
          </a:p>
        </p:txBody>
      </p:sp>
      <p:pic>
        <p:nvPicPr>
          <p:cNvPr id="6" name="Picture 2" descr="https://www.mathworks.com/help/examples/comm/win64/QAMSymbolOrderingExample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708" y="1368242"/>
            <a:ext cx="5907018" cy="443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www.mathworks.com/help/examples/comm/win64/PlotSignalConstellationsExample_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019" y="1283011"/>
            <a:ext cx="4600728" cy="460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839019" y="411011"/>
            <a:ext cx="10105789" cy="514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B050"/>
                </a:solidFill>
              </a:rPr>
              <a:t>M-QAM examples: </a:t>
            </a:r>
            <a:r>
              <a:rPr lang="en-US" dirty="0" smtClean="0">
                <a:solidFill>
                  <a:srgbClr val="00B050"/>
                </a:solidFill>
              </a:rPr>
              <a:t>16-QAM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7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47733" y="3029396"/>
            <a:ext cx="10896601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M-PSK and M-QAM: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other common points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8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9" y="460030"/>
            <a:ext cx="10896601" cy="6477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M-QAM (AWGN)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34" y="1107731"/>
            <a:ext cx="6902138" cy="46967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70980" y="3489354"/>
            <a:ext cx="37509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bertool command in command line in MatLab</a:t>
            </a:r>
          </a:p>
          <a:p>
            <a:r>
              <a:rPr lang="en-US" dirty="0"/>
              <a:t>or</a:t>
            </a:r>
          </a:p>
          <a:p>
            <a:r>
              <a:rPr lang="en-US" b="1" dirty="0"/>
              <a:t>berawgn() </a:t>
            </a:r>
            <a:r>
              <a:rPr lang="en-US" dirty="0"/>
              <a:t>and </a:t>
            </a:r>
            <a:r>
              <a:rPr lang="en-US" b="1" dirty="0"/>
              <a:t>berfading()</a:t>
            </a:r>
          </a:p>
          <a:p>
            <a:r>
              <a:rPr lang="en-US" dirty="0"/>
              <a:t>to obtain theoretical curves for different modulations.</a:t>
            </a:r>
          </a:p>
          <a:p>
            <a:endParaRPr lang="en-US" dirty="0"/>
          </a:p>
          <a:p>
            <a:r>
              <a:rPr lang="en-US" dirty="0"/>
              <a:t>It is a good tool to verify you models.</a:t>
            </a:r>
          </a:p>
          <a:p>
            <a:endParaRPr lang="en-US" b="1" dirty="0"/>
          </a:p>
          <a:p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770588" y="5859189"/>
            <a:ext cx="7476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 – Bit Error Ratio – how many wrong bits were received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070980" y="1317777"/>
            <a:ext cx="381622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Actually, </a:t>
            </a:r>
            <a:r>
              <a:rPr lang="en-US" b="1" dirty="0"/>
              <a:t>BER</a:t>
            </a:r>
            <a:r>
              <a:rPr lang="en-US" dirty="0"/>
              <a:t> (or error probability) is the function of the </a:t>
            </a:r>
            <a:r>
              <a:rPr lang="en-US" dirty="0" err="1"/>
              <a:t>d</a:t>
            </a:r>
            <a:r>
              <a:rPr lang="en-US" sz="1400" dirty="0" err="1"/>
              <a:t>min</a:t>
            </a:r>
            <a:r>
              <a:rPr lang="en-US" sz="2000" dirty="0"/>
              <a:t> </a:t>
            </a:r>
            <a:r>
              <a:rPr lang="en-US" dirty="0"/>
              <a:t>(minimum Euclidean distance) and SNR.</a:t>
            </a:r>
          </a:p>
          <a:p>
            <a:pPr lvl="1"/>
            <a:r>
              <a:rPr lang="en-US" sz="1600" dirty="0"/>
              <a:t>See more in </a:t>
            </a:r>
            <a:r>
              <a:rPr lang="en-US" sz="1600" i="1" dirty="0" err="1"/>
              <a:t>Proakis</a:t>
            </a:r>
            <a:r>
              <a:rPr lang="en-US" sz="1600" i="1" dirty="0"/>
              <a:t> J. G. Digital communications. 1995 //McGraw-Hill, New York. – p. 95-107</a:t>
            </a:r>
          </a:p>
        </p:txBody>
      </p:sp>
    </p:spTree>
    <p:extLst>
      <p:ext uri="{BB962C8B-B14F-4D97-AF65-F5344CB8AC3E}">
        <p14:creationId xmlns:p14="http://schemas.microsoft.com/office/powerpoint/2010/main" val="415444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2085" y="299504"/>
            <a:ext cx="10896601" cy="6477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Common scheme of communication system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7752654" y="1253364"/>
            <a:ext cx="1354494" cy="85656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341930" y="4780015"/>
            <a:ext cx="1354494" cy="856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2648811" y="4780014"/>
            <a:ext cx="1354494" cy="856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942085" y="4780015"/>
            <a:ext cx="1354494" cy="856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942085" y="1253970"/>
            <a:ext cx="1354494" cy="856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643366" y="1253970"/>
            <a:ext cx="1354494" cy="856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344420" y="1245362"/>
            <a:ext cx="1354494" cy="856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045928" y="1253969"/>
            <a:ext cx="1354494" cy="856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9453935" y="1254899"/>
            <a:ext cx="1354494" cy="856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045928" y="4780620"/>
            <a:ext cx="1354494" cy="856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7763533" y="4780015"/>
            <a:ext cx="1354494" cy="85656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FF0000"/>
              </a:solidFill>
            </a:endParaRPr>
          </a:p>
        </p:txBody>
      </p:sp>
      <p:cxnSp>
        <p:nvCxnSpPr>
          <p:cNvPr id="27" name="Прямая со стрелкой 26"/>
          <p:cNvCxnSpPr>
            <a:endCxn id="16" idx="1"/>
          </p:cNvCxnSpPr>
          <p:nvPr/>
        </p:nvCxnSpPr>
        <p:spPr>
          <a:xfrm>
            <a:off x="2302024" y="1681651"/>
            <a:ext cx="341342" cy="6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6" idx="3"/>
          </p:cNvCxnSpPr>
          <p:nvPr/>
        </p:nvCxnSpPr>
        <p:spPr>
          <a:xfrm flipV="1">
            <a:off x="3997860" y="1681650"/>
            <a:ext cx="352232" cy="6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>
            <a:off x="5704586" y="1681650"/>
            <a:ext cx="34678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7405867" y="1681650"/>
            <a:ext cx="341342" cy="6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24" idx="1"/>
          </p:cNvCxnSpPr>
          <p:nvPr/>
        </p:nvCxnSpPr>
        <p:spPr>
          <a:xfrm flipH="1">
            <a:off x="7394977" y="5208300"/>
            <a:ext cx="36855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endCxn id="12" idx="3"/>
          </p:cNvCxnSpPr>
          <p:nvPr/>
        </p:nvCxnSpPr>
        <p:spPr>
          <a:xfrm flipH="1" flipV="1">
            <a:off x="5696424" y="5208300"/>
            <a:ext cx="344059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12" idx="1"/>
            <a:endCxn id="13" idx="3"/>
          </p:cNvCxnSpPr>
          <p:nvPr/>
        </p:nvCxnSpPr>
        <p:spPr>
          <a:xfrm flipH="1" flipV="1">
            <a:off x="4003305" y="5208299"/>
            <a:ext cx="33862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13" idx="1"/>
            <a:endCxn id="14" idx="3"/>
          </p:cNvCxnSpPr>
          <p:nvPr/>
        </p:nvCxnSpPr>
        <p:spPr>
          <a:xfrm flipH="1">
            <a:off x="2296579" y="5208299"/>
            <a:ext cx="352232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114698" y="1481593"/>
            <a:ext cx="1054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Source</a:t>
            </a:r>
            <a:endParaRPr lang="ru-RU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2998697" y="1478021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ADC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4524655" y="1350480"/>
            <a:ext cx="1109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encoder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6225936" y="1355293"/>
            <a:ext cx="1174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encoder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7897271" y="1478021"/>
            <a:ext cx="135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Modulator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9453935" y="3025870"/>
            <a:ext cx="1354494" cy="856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9453935" y="4780013"/>
            <a:ext cx="1354494" cy="85656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57" name="Прямая со стрелкой 56"/>
          <p:cNvCxnSpPr>
            <a:endCxn id="20" idx="1"/>
          </p:cNvCxnSpPr>
          <p:nvPr/>
        </p:nvCxnSpPr>
        <p:spPr>
          <a:xfrm>
            <a:off x="9101686" y="1683083"/>
            <a:ext cx="352249" cy="1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20" idx="2"/>
            <a:endCxn id="55" idx="0"/>
          </p:cNvCxnSpPr>
          <p:nvPr/>
        </p:nvCxnSpPr>
        <p:spPr>
          <a:xfrm>
            <a:off x="10131182" y="2111468"/>
            <a:ext cx="0" cy="9144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5" idx="2"/>
            <a:endCxn id="56" idx="0"/>
          </p:cNvCxnSpPr>
          <p:nvPr/>
        </p:nvCxnSpPr>
        <p:spPr>
          <a:xfrm>
            <a:off x="10131182" y="3882439"/>
            <a:ext cx="0" cy="8975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56" idx="1"/>
            <a:endCxn id="24" idx="3"/>
          </p:cNvCxnSpPr>
          <p:nvPr/>
        </p:nvCxnSpPr>
        <p:spPr>
          <a:xfrm flipH="1">
            <a:off x="9118027" y="5208298"/>
            <a:ext cx="335908" cy="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9640543" y="1350479"/>
            <a:ext cx="97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RF</a:t>
            </a:r>
          </a:p>
          <a:p>
            <a:pPr algn="ctr"/>
            <a:r>
              <a:rPr lang="en-US" dirty="0" smtClean="0"/>
              <a:t>part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9613333" y="3235340"/>
            <a:ext cx="103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967363" y="5023631"/>
            <a:ext cx="1414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Destination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2984719" y="5023631"/>
            <a:ext cx="93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DAC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532037" y="4884528"/>
            <a:ext cx="10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decoder</a:t>
            </a:r>
            <a:endParaRPr lang="ru-RU" dirty="0"/>
          </a:p>
        </p:txBody>
      </p:sp>
      <p:sp>
        <p:nvSpPr>
          <p:cNvPr id="72" name="TextBox 71"/>
          <p:cNvSpPr txBox="1"/>
          <p:nvPr/>
        </p:nvSpPr>
        <p:spPr>
          <a:xfrm>
            <a:off x="6212326" y="4877765"/>
            <a:ext cx="1177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Channel decoder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7713780" y="5016264"/>
            <a:ext cx="1514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Demodulator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9640543" y="4867236"/>
            <a:ext cx="979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RF</a:t>
            </a:r>
          </a:p>
          <a:p>
            <a:pPr algn="ctr"/>
            <a:r>
              <a:rPr lang="en-US" dirty="0" smtClean="0"/>
              <a:t>part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81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" grpId="0" animBg="1"/>
      <p:bldP spid="22" grpId="0" animBg="1"/>
      <p:bldP spid="24" grpId="0" animBg="1"/>
      <p:bldP spid="50" grpId="0"/>
      <p:bldP spid="51" grpId="0"/>
      <p:bldP spid="52" grpId="0"/>
      <p:bldP spid="53" grpId="0"/>
      <p:bldP spid="54" grpId="0"/>
      <p:bldP spid="55" grpId="0" animBg="1"/>
      <p:bldP spid="56" grpId="0" animBg="1"/>
      <p:bldP spid="65" grpId="0"/>
      <p:bldP spid="67" grpId="0"/>
      <p:bldP spid="68" grpId="0"/>
      <p:bldP spid="69" grpId="0"/>
      <p:bldP spid="71" grpId="0"/>
      <p:bldP spid="72" grpId="0"/>
      <p:bldP spid="73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8960" y="308505"/>
            <a:ext cx="8172450" cy="6477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M-QAM (fading)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 dirty="0">
                <a:solidFill>
                  <a:srgbClr val="FFFFFF"/>
                </a:solidFill>
              </a:rPr>
              <a:t>Page </a:t>
            </a:r>
            <a:fld id="{D8C3C16E-0E68-44BC-9A2A-9F1E4CC3B679}" type="slidenum">
              <a:rPr lang="de-DE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de-DE" dirty="0">
              <a:solidFill>
                <a:srgbClr val="FFFFFF"/>
              </a:solidFill>
            </a:endParaRPr>
          </a:p>
        </p:txBody>
      </p:sp>
      <p:pic>
        <p:nvPicPr>
          <p:cNvPr id="11" name="Picture 13" descr="C:\Users\ASUA\Dropbox\Владимир\Masterarbeit\1 Content\Figures\QAMK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3284" y="1229624"/>
            <a:ext cx="5658312" cy="4236169"/>
          </a:xfrm>
          <a:prstGeom prst="rect">
            <a:avLst/>
          </a:prstGeom>
          <a:noFill/>
        </p:spPr>
      </p:pic>
      <p:pic>
        <p:nvPicPr>
          <p:cNvPr id="12" name="Picture 12" descr="C:\Users\ASUA\Dropbox\Владимир\Masterarbeit\1 Content\Figures\QAMK0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1596" y="1229624"/>
            <a:ext cx="5658313" cy="4236169"/>
          </a:xfrm>
          <a:prstGeom prst="rect">
            <a:avLst/>
          </a:prstGeom>
          <a:noFill/>
        </p:spPr>
      </p:pic>
      <p:sp>
        <p:nvSpPr>
          <p:cNvPr id="3" name="TextBox 2"/>
          <p:cNvSpPr txBox="1"/>
          <p:nvPr/>
        </p:nvSpPr>
        <p:spPr>
          <a:xfrm>
            <a:off x="2313690" y="5894685"/>
            <a:ext cx="8175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Values are changed, however </a:t>
            </a:r>
            <a:r>
              <a:rPr lang="en-US" sz="2400" dirty="0" smtClean="0">
                <a:solidFill>
                  <a:srgbClr val="00B050"/>
                </a:solidFill>
              </a:rPr>
              <a:t>order</a:t>
            </a:r>
            <a:r>
              <a:rPr lang="en-US" sz="2400" dirty="0" smtClean="0"/>
              <a:t> of the curves </a:t>
            </a:r>
            <a:r>
              <a:rPr lang="en-US" sz="2400" dirty="0" smtClean="0">
                <a:solidFill>
                  <a:srgbClr val="00B050"/>
                </a:solidFill>
              </a:rPr>
              <a:t>is the same</a:t>
            </a:r>
            <a:r>
              <a:rPr lang="en-US" sz="2400" dirty="0" smtClean="0"/>
              <a:t>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64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Gross bit rate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31773"/>
            <a:ext cx="9833386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ru-RU" altLang="ru-RU" sz="2400" dirty="0">
                <a:solidFill>
                  <a:srgbClr val="333333"/>
                </a:solidFill>
                <a:latin typeface="+mn-lt"/>
              </a:rPr>
              <a:t>Gross bit </a:t>
            </a:r>
            <a:r>
              <a:rPr lang="ru-RU" altLang="ru-RU" sz="2400" dirty="0" smtClean="0">
                <a:solidFill>
                  <a:srgbClr val="333333"/>
                </a:solidFill>
                <a:latin typeface="+mn-lt"/>
              </a:rPr>
              <a:t>rate</a:t>
            </a:r>
            <a:r>
              <a:rPr lang="en-US" altLang="ru-RU" sz="2400" dirty="0" smtClean="0">
                <a:solidFill>
                  <a:srgbClr val="333333"/>
                </a:solidFill>
                <a:latin typeface="+mn-lt"/>
              </a:rPr>
              <a:t> </a:t>
            </a:r>
            <a:r>
              <a:rPr lang="en-US" altLang="ru-RU" sz="2400" i="1" dirty="0" smtClean="0">
                <a:solidFill>
                  <a:srgbClr val="333333"/>
                </a:solidFill>
                <a:latin typeface="+mn-lt"/>
              </a:rPr>
              <a:t>R</a:t>
            </a:r>
            <a:r>
              <a:rPr lang="en-US" altLang="ru-RU" sz="1600" i="1" dirty="0" smtClean="0">
                <a:solidFill>
                  <a:srgbClr val="333333"/>
                </a:solidFill>
                <a:latin typeface="+mn-lt"/>
              </a:rPr>
              <a:t>b</a:t>
            </a:r>
            <a:r>
              <a:rPr lang="ru-RU" altLang="ru-RU" sz="2400" dirty="0" smtClean="0">
                <a:solidFill>
                  <a:srgbClr val="333333"/>
                </a:solidFill>
                <a:latin typeface="+mn-lt"/>
              </a:rPr>
              <a:t> </a:t>
            </a:r>
            <a:r>
              <a:rPr lang="ru-RU" altLang="ru-RU" sz="2400" dirty="0">
                <a:solidFill>
                  <a:srgbClr val="333333"/>
                </a:solidFill>
                <a:latin typeface="+mn-lt"/>
              </a:rPr>
              <a:t>can be estimated throug the </a:t>
            </a:r>
            <a:r>
              <a:rPr lang="ru-RU" altLang="ru-RU" sz="2400" b="1" dirty="0">
                <a:solidFill>
                  <a:srgbClr val="333333"/>
                </a:solidFill>
                <a:latin typeface="+mn-lt"/>
              </a:rPr>
              <a:t>baud rate (symbol rate) </a:t>
            </a:r>
            <a:r>
              <a:rPr lang="ru-RU" altLang="ru-RU" sz="2400" i="1" dirty="0" smtClean="0">
                <a:solidFill>
                  <a:srgbClr val="333333"/>
                </a:solidFill>
                <a:latin typeface="+mn-lt"/>
              </a:rPr>
              <a:t>R</a:t>
            </a:r>
            <a:r>
              <a:rPr lang="ru-RU" altLang="ru-RU" sz="1400" i="1" dirty="0" smtClean="0">
                <a:solidFill>
                  <a:srgbClr val="333333"/>
                </a:solidFill>
                <a:latin typeface="+mn-lt"/>
              </a:rPr>
              <a:t>s</a:t>
            </a:r>
            <a:r>
              <a:rPr lang="ru-RU" altLang="ru-RU" sz="2400" dirty="0" smtClean="0">
                <a:solidFill>
                  <a:srgbClr val="333333"/>
                </a:solidFill>
                <a:latin typeface="+mn-lt"/>
              </a:rPr>
              <a:t> (</a:t>
            </a:r>
            <a:r>
              <a:rPr lang="ru-RU" altLang="ru-RU" sz="2400" dirty="0">
                <a:solidFill>
                  <a:srgbClr val="333333"/>
                </a:solidFill>
                <a:latin typeface="+mn-lt"/>
              </a:rPr>
              <a:t>number of changes of modulation parameter(-s) per </a:t>
            </a:r>
            <a:r>
              <a:rPr lang="ru-RU" altLang="ru-RU" sz="2400" dirty="0" err="1">
                <a:solidFill>
                  <a:srgbClr val="333333"/>
                </a:solidFill>
                <a:latin typeface="+mn-lt"/>
              </a:rPr>
              <a:t>second</a:t>
            </a:r>
            <a:r>
              <a:rPr lang="ru-RU" altLang="ru-RU" sz="2400" dirty="0" smtClean="0">
                <a:solidFill>
                  <a:srgbClr val="333333"/>
                </a:solidFill>
                <a:latin typeface="+mn-lt"/>
              </a:rPr>
              <a:t>)</a:t>
            </a:r>
            <a:r>
              <a:rPr lang="en-US" altLang="ru-RU" sz="2400" dirty="0" smtClean="0">
                <a:solidFill>
                  <a:srgbClr val="333333"/>
                </a:solidFill>
                <a:latin typeface="+mn-lt"/>
              </a:rPr>
              <a:t> and </a:t>
            </a:r>
            <a:r>
              <a:rPr lang="en-US" altLang="ru-RU" sz="2400" b="1" dirty="0" smtClean="0">
                <a:solidFill>
                  <a:srgbClr val="333333"/>
                </a:solidFill>
                <a:latin typeface="+mn-lt"/>
              </a:rPr>
              <a:t>modulation order</a:t>
            </a:r>
            <a:r>
              <a:rPr lang="en-US" altLang="ru-RU" sz="2400" dirty="0" smtClean="0">
                <a:solidFill>
                  <a:srgbClr val="333333"/>
                </a:solidFill>
                <a:latin typeface="+mn-lt"/>
              </a:rPr>
              <a:t> </a:t>
            </a:r>
            <a:r>
              <a:rPr lang="en-US" altLang="ru-RU" sz="2400" i="1" dirty="0" smtClean="0">
                <a:solidFill>
                  <a:srgbClr val="333333"/>
                </a:solidFill>
                <a:latin typeface="+mn-lt"/>
              </a:rPr>
              <a:t>M </a:t>
            </a:r>
            <a:r>
              <a:rPr lang="en-US" altLang="ru-RU" sz="2400" dirty="0" smtClean="0">
                <a:solidFill>
                  <a:srgbClr val="333333"/>
                </a:solidFill>
                <a:latin typeface="+mn-lt"/>
              </a:rPr>
              <a:t>(number of bits per symbol)</a:t>
            </a:r>
            <a:r>
              <a:rPr lang="ru-RU" altLang="ru-RU" sz="2400" dirty="0" smtClean="0">
                <a:solidFill>
                  <a:srgbClr val="333333"/>
                </a:solidFill>
                <a:latin typeface="+mn-lt"/>
              </a:rPr>
              <a:t>:</a:t>
            </a:r>
            <a:r>
              <a:rPr lang="ru-RU" altLang="ru-RU" sz="1400" dirty="0" smtClean="0">
                <a:latin typeface="+mn-lt"/>
              </a:rPr>
              <a:t> </a:t>
            </a:r>
            <a:endParaRPr lang="ru-RU" altLang="ru-RU" sz="24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582239" y="3053938"/>
                <a:ext cx="302249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3200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32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239" y="3053938"/>
                <a:ext cx="3022493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38200" y="4031914"/>
            <a:ext cx="9758082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ru-RU" sz="2400" dirty="0" smtClean="0">
                <a:solidFill>
                  <a:srgbClr val="333333"/>
                </a:solidFill>
                <a:latin typeface="+mn-lt"/>
              </a:rPr>
              <a:t>Baud rate usually relates to the </a:t>
            </a:r>
            <a:r>
              <a:rPr lang="en-US" altLang="ru-RU" sz="2400" b="1" dirty="0" smtClean="0">
                <a:solidFill>
                  <a:srgbClr val="333333"/>
                </a:solidFill>
                <a:latin typeface="+mn-lt"/>
              </a:rPr>
              <a:t>coherence bandwidth </a:t>
            </a:r>
            <a:r>
              <a:rPr lang="en-US" altLang="ru-RU" sz="2400" i="1" dirty="0" smtClean="0">
                <a:solidFill>
                  <a:srgbClr val="333333"/>
                </a:solidFill>
                <a:latin typeface="+mn-lt"/>
              </a:rPr>
              <a:t>B</a:t>
            </a:r>
            <a:r>
              <a:rPr lang="en-US" altLang="ru-RU" sz="2000" i="1" dirty="0" smtClean="0">
                <a:solidFill>
                  <a:srgbClr val="333333"/>
                </a:solidFill>
                <a:latin typeface="+mn-lt"/>
              </a:rPr>
              <a:t>c</a:t>
            </a:r>
            <a:r>
              <a:rPr lang="en-US" altLang="ru-RU" sz="2400" b="1" dirty="0" smtClean="0">
                <a:solidFill>
                  <a:srgbClr val="333333"/>
                </a:solidFill>
                <a:latin typeface="+mn-lt"/>
              </a:rPr>
              <a:t> </a:t>
            </a:r>
            <a:r>
              <a:rPr lang="en-US" altLang="ru-RU" sz="2400" dirty="0" smtClean="0">
                <a:solidFill>
                  <a:srgbClr val="333333"/>
                </a:solidFill>
                <a:latin typeface="+mn-lt"/>
              </a:rPr>
              <a:t>(</a:t>
            </a:r>
            <a:r>
              <a:rPr lang="en-US" altLang="ru-RU" sz="1800" dirty="0" smtClean="0">
                <a:solidFill>
                  <a:srgbClr val="333333"/>
                </a:solidFill>
                <a:latin typeface="+mn-lt"/>
              </a:rPr>
              <a:t>see more in [1])</a:t>
            </a:r>
            <a:r>
              <a:rPr lang="en-US" altLang="ru-RU" sz="2400" dirty="0" smtClean="0">
                <a:solidFill>
                  <a:srgbClr val="333333"/>
                </a:solidFill>
                <a:latin typeface="+mn-lt"/>
              </a:rPr>
              <a:t>:</a:t>
            </a:r>
          </a:p>
          <a:p>
            <a:pPr marL="0" indent="0">
              <a:lnSpc>
                <a:spcPct val="100000"/>
              </a:lnSpc>
              <a:buFontTx/>
              <a:buNone/>
            </a:pPr>
            <a:endParaRPr lang="ru-RU" altLang="ru-RU" sz="18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047640" y="4946192"/>
                <a:ext cx="1830437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ru-RU" sz="3600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ru-RU" sz="36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40" y="4946192"/>
                <a:ext cx="1830437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 8"/>
          <p:cNvSpPr/>
          <p:nvPr/>
        </p:nvSpPr>
        <p:spPr>
          <a:xfrm>
            <a:off x="838200" y="6078057"/>
            <a:ext cx="916072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[1] Goldsmith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A. Wireless communications. – Cambridge university press, 2005. – p. 88-92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178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  <p:bldP spid="6" grpId="0" animBg="1"/>
      <p:bldP spid="7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799" y="469969"/>
            <a:ext cx="10896601" cy="6477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Two universal </a:t>
            </a:r>
            <a:r>
              <a:rPr lang="en-US" b="1" dirty="0" smtClean="0">
                <a:solidFill>
                  <a:srgbClr val="00B050"/>
                </a:solidFill>
              </a:rPr>
              <a:t>soft output demodulation algorithms</a:t>
            </a:r>
            <a:endParaRPr lang="ru-RU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836541" y="3689356"/>
                <a:ext cx="4043265" cy="1135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𝐿𝐿𝑅</m:t>
                      </m:r>
                      <m:r>
                        <a:rPr lang="ru-RU" sz="3200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32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ru-RU" sz="32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32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ru-RU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32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r>
                                <a:rPr lang="ru-RU" sz="32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ru-RU" sz="32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ru-RU" sz="3200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541" y="3689356"/>
                <a:ext cx="4043265" cy="11353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i2.wp.com/www.gaussianwaves.com/gaussianwaves/wp-content/uploads/2012/07/PDF_of_BPSK_symbols.png?ssl=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078" y="1799140"/>
            <a:ext cx="3932758" cy="378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7427164" y="5579573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solidFill>
                  <a:schemeClr val="bg1">
                    <a:lumMod val="50000"/>
                  </a:schemeClr>
                </a:solidFill>
              </a:rPr>
              <a:t>https://i2.wp.com/www.gaussianwaves.com/gaussianwaves/wp-content/uploads/2012/07/PDF_of_BPSK_symbols.png?ssl=1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6541" y="5947932"/>
            <a:ext cx="5639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Work for both M-PSK and M-QAM</a:t>
            </a:r>
            <a:endParaRPr lang="ru-RU" sz="2800" b="1" dirty="0"/>
          </a:p>
        </p:txBody>
      </p:sp>
      <p:sp>
        <p:nvSpPr>
          <p:cNvPr id="9" name="Объект 2"/>
          <p:cNvSpPr>
            <a:spLocks noGrp="1"/>
          </p:cNvSpPr>
          <p:nvPr>
            <p:ph idx="1"/>
          </p:nvPr>
        </p:nvSpPr>
        <p:spPr>
          <a:xfrm>
            <a:off x="836541" y="1490871"/>
            <a:ext cx="6282715" cy="3099790"/>
          </a:xfrm>
        </p:spPr>
        <p:txBody>
          <a:bodyPr/>
          <a:lstStyle/>
          <a:p>
            <a:r>
              <a:rPr lang="en-US" sz="3600" dirty="0" smtClean="0"/>
              <a:t>Two </a:t>
            </a:r>
            <a:r>
              <a:rPr lang="en-US" sz="3600" dirty="0"/>
              <a:t>global approaches:</a:t>
            </a:r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Hard</a:t>
            </a:r>
            <a:r>
              <a:rPr lang="en-US" sz="2800" dirty="0"/>
              <a:t> </a:t>
            </a:r>
            <a:r>
              <a:rPr lang="en-US" sz="2800" dirty="0" smtClean="0"/>
              <a:t>output (0s and 1s)</a:t>
            </a:r>
            <a:endParaRPr lang="en-US" sz="2800" dirty="0"/>
          </a:p>
          <a:p>
            <a:pPr lvl="1"/>
            <a:r>
              <a:rPr lang="en-US" sz="2800" dirty="0">
                <a:solidFill>
                  <a:srgbClr val="00B050"/>
                </a:solidFill>
              </a:rPr>
              <a:t>Soft</a:t>
            </a:r>
            <a:r>
              <a:rPr lang="en-US" sz="2800" dirty="0"/>
              <a:t> </a:t>
            </a:r>
            <a:r>
              <a:rPr lang="en-US" sz="2800" dirty="0" smtClean="0"/>
              <a:t>output (Log likelihood ratios)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396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95130" y="269083"/>
            <a:ext cx="10896601" cy="6477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Where </a:t>
            </a:r>
            <a:r>
              <a:rPr lang="en-US" b="1" dirty="0" smtClean="0">
                <a:solidFill>
                  <a:srgbClr val="00B050"/>
                </a:solidFill>
              </a:rPr>
              <a:t>output type </a:t>
            </a:r>
            <a:r>
              <a:rPr lang="en-US" b="1" dirty="0">
                <a:solidFill>
                  <a:srgbClr val="00B050"/>
                </a:solidFill>
              </a:rPr>
              <a:t>is </a:t>
            </a:r>
            <a:r>
              <a:rPr lang="en-US" b="1" dirty="0" smtClean="0">
                <a:solidFill>
                  <a:srgbClr val="00B050"/>
                </a:solidFill>
              </a:rPr>
              <a:t>the critical </a:t>
            </a:r>
            <a:r>
              <a:rPr lang="en-US" b="1" dirty="0">
                <a:solidFill>
                  <a:srgbClr val="00B050"/>
                </a:solidFill>
              </a:rPr>
              <a:t>item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726" y="1157434"/>
            <a:ext cx="6942909" cy="472446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34711" y="5753216"/>
            <a:ext cx="421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(Convolutional coded </a:t>
            </a:r>
            <a:r>
              <a:rPr lang="en-US" dirty="0" smtClean="0"/>
              <a:t>QPSK, AWGN)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074393" y="6267233"/>
            <a:ext cx="5699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BER – Bit Error Ratio – how many wrong bits were received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877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47733" y="3029396"/>
            <a:ext cx="10896601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B050"/>
                </a:solidFill>
              </a:rPr>
              <a:t>OFDM: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Orthogonal Frequency Division Multiplexing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283890" cy="8198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OFDM</a:t>
            </a:r>
            <a:r>
              <a:rPr lang="en-US" dirty="0" smtClean="0">
                <a:solidFill>
                  <a:srgbClr val="00B050"/>
                </a:solidFill>
              </a:rPr>
              <a:t> is also a linear modulation scheme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1026" name="Picture 2" descr="https://raw.githubusercontent.com/kirlf/CSP/master/Different/assets/frame_ge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28" y="1431017"/>
            <a:ext cx="9266404" cy="510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29812" y="2295330"/>
            <a:ext cx="121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M-PSK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B050"/>
                </a:solidFill>
              </a:rPr>
              <a:t>M-QAM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45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199" y="113198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OFDMA</a:t>
            </a:r>
            <a:r>
              <a:rPr lang="en-US" dirty="0" smtClean="0">
                <a:solidFill>
                  <a:srgbClr val="00B050"/>
                </a:solidFill>
              </a:rPr>
              <a:t>: Orthogonal Frequency Division Multiple Access</a:t>
            </a:r>
            <a:endParaRPr lang="ru-RU" dirty="0">
              <a:solidFill>
                <a:srgbClr val="00B050"/>
              </a:solidFill>
            </a:endParaRPr>
          </a:p>
        </p:txBody>
      </p:sp>
      <p:pic>
        <p:nvPicPr>
          <p:cNvPr id="2050" name="Picture 2" descr="ofdm-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75" y="1889055"/>
            <a:ext cx="7825801" cy="407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38199" y="1435747"/>
            <a:ext cx="83897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the most popular evolution of OFDM in mobile communications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700227" y="6238986"/>
            <a:ext cx="63424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hlinkClick r:id="rId3"/>
              </a:rPr>
              <a:t>https://www.tu-ilmenau.de/fileadmin/public/iks/files/lehre/UMTS/11_LTE_Radio_ws18.pdf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 rot="10800000" flipV="1">
            <a:off x="268140" y="6231044"/>
            <a:ext cx="55075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solidFill>
                  <a:srgbClr val="0366D6"/>
                </a:solidFill>
                <a:latin typeface="-apple-system"/>
              </a:rPr>
              <a:t>More in Prof</a:t>
            </a:r>
            <a:r>
              <a:rPr lang="en-US" sz="1400" b="1" dirty="0">
                <a:solidFill>
                  <a:srgbClr val="0366D6"/>
                </a:solidFill>
                <a:latin typeface="-apple-system"/>
              </a:rPr>
              <a:t>. Dr.-</a:t>
            </a:r>
            <a:r>
              <a:rPr lang="en-US" sz="1400" b="1" dirty="0" err="1">
                <a:solidFill>
                  <a:srgbClr val="0366D6"/>
                </a:solidFill>
                <a:latin typeface="-apple-system"/>
              </a:rPr>
              <a:t>Ing</a:t>
            </a:r>
            <a:r>
              <a:rPr lang="en-US" sz="1400" b="1" dirty="0">
                <a:solidFill>
                  <a:srgbClr val="0366D6"/>
                </a:solidFill>
                <a:latin typeface="-apple-system"/>
              </a:rPr>
              <a:t>. </a:t>
            </a:r>
            <a:r>
              <a:rPr lang="en-US" sz="1400" b="1" dirty="0" err="1">
                <a:solidFill>
                  <a:srgbClr val="0366D6"/>
                </a:solidFill>
                <a:latin typeface="-apple-system"/>
              </a:rPr>
              <a:t>habil</a:t>
            </a:r>
            <a:r>
              <a:rPr lang="en-US" sz="1400" b="1" dirty="0">
                <a:solidFill>
                  <a:srgbClr val="0366D6"/>
                </a:solidFill>
                <a:latin typeface="-apple-system"/>
              </a:rPr>
              <a:t>. Andreas </a:t>
            </a:r>
            <a:r>
              <a:rPr lang="en-US" sz="1400" b="1" dirty="0" err="1">
                <a:solidFill>
                  <a:srgbClr val="0366D6"/>
                </a:solidFill>
                <a:latin typeface="-apple-system"/>
              </a:rPr>
              <a:t>Mitschele</a:t>
            </a:r>
            <a:r>
              <a:rPr lang="en-US" sz="1400" b="1" dirty="0">
                <a:solidFill>
                  <a:srgbClr val="0366D6"/>
                </a:solidFill>
                <a:latin typeface="-apple-system"/>
              </a:rPr>
              <a:t>-Thiel's </a:t>
            </a:r>
            <a:r>
              <a:rPr lang="en-US" sz="1400" b="1" dirty="0" smtClean="0">
                <a:solidFill>
                  <a:srgbClr val="0366D6"/>
                </a:solidFill>
                <a:latin typeface="-apple-system"/>
              </a:rPr>
              <a:t>lecture:</a:t>
            </a:r>
            <a:endParaRPr lang="ru-RU" sz="1400" b="1" dirty="0"/>
          </a:p>
        </p:txBody>
      </p:sp>
    </p:spTree>
    <p:extLst>
      <p:ext uri="{BB962C8B-B14F-4D97-AF65-F5344CB8AC3E}">
        <p14:creationId xmlns:p14="http://schemas.microsoft.com/office/powerpoint/2010/main" val="215545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7733" y="3029396"/>
            <a:ext cx="10896601" cy="64770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Extra slides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796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36779" y="484352"/>
            <a:ext cx="7951237" cy="504693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QPSK/4-QAM BER </a:t>
            </a:r>
            <a:r>
              <a:rPr lang="en-US" b="1" dirty="0">
                <a:solidFill>
                  <a:srgbClr val="00B050"/>
                </a:solidFill>
              </a:rPr>
              <a:t>estimation hint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2" y="1290673"/>
            <a:ext cx="6612563" cy="49505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29272" y="2427136"/>
            <a:ext cx="37213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should estimate only BER you can use </a:t>
            </a:r>
            <a:r>
              <a:rPr lang="en-US" sz="2400" dirty="0" smtClean="0"/>
              <a:t>simpler tools for </a:t>
            </a:r>
            <a:r>
              <a:rPr lang="en-US" sz="2400" dirty="0"/>
              <a:t>QPSK </a:t>
            </a:r>
            <a:r>
              <a:rPr lang="en-US" sz="2400" dirty="0" smtClean="0"/>
              <a:t>modeling.</a:t>
            </a:r>
          </a:p>
          <a:p>
            <a:endParaRPr lang="en-US" sz="2400" dirty="0"/>
          </a:p>
          <a:p>
            <a:r>
              <a:rPr lang="en-US" sz="2400" dirty="0" smtClean="0"/>
              <a:t>This rule really works both for AWGN and </a:t>
            </a:r>
            <a:r>
              <a:rPr lang="en-US" sz="2400" smtClean="0"/>
              <a:t>fading channels.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89510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it is possible?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8990" y="1518565"/>
            <a:ext cx="6263242" cy="484853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Minimum </a:t>
            </a:r>
            <a:r>
              <a:rPr lang="en-US" dirty="0"/>
              <a:t>Euclidean </a:t>
            </a:r>
            <a:r>
              <a:rPr lang="en-US" dirty="0" smtClean="0"/>
              <a:t>distances of </a:t>
            </a:r>
            <a:r>
              <a:rPr lang="en-US" b="1" dirty="0" smtClean="0"/>
              <a:t>QPSK</a:t>
            </a:r>
            <a:r>
              <a:rPr lang="en-US" dirty="0" smtClean="0"/>
              <a:t>, </a:t>
            </a:r>
            <a:r>
              <a:rPr lang="en-US" b="1" dirty="0" smtClean="0"/>
              <a:t>OQPSK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b="1" dirty="0" smtClean="0"/>
              <a:t>4-QAM</a:t>
            </a:r>
            <a:r>
              <a:rPr lang="en-US" dirty="0" smtClean="0"/>
              <a:t> are the same.</a:t>
            </a:r>
          </a:p>
          <a:p>
            <a:endParaRPr lang="en-US" dirty="0"/>
          </a:p>
          <a:p>
            <a:r>
              <a:rPr lang="en-US" dirty="0" smtClean="0"/>
              <a:t>Hence, </a:t>
            </a:r>
            <a:r>
              <a:rPr lang="en-US" b="1" dirty="0"/>
              <a:t>QPSK</a:t>
            </a:r>
            <a:r>
              <a:rPr lang="en-US" dirty="0"/>
              <a:t>, </a:t>
            </a:r>
            <a:r>
              <a:rPr lang="en-US" b="1" dirty="0"/>
              <a:t>OQPSK</a:t>
            </a:r>
            <a:r>
              <a:rPr lang="en-US" dirty="0"/>
              <a:t> and </a:t>
            </a:r>
            <a:r>
              <a:rPr lang="en-US" b="1" dirty="0"/>
              <a:t>4-QAM</a:t>
            </a:r>
            <a:r>
              <a:rPr lang="en-US" dirty="0"/>
              <a:t> </a:t>
            </a:r>
            <a:r>
              <a:rPr lang="en-US" dirty="0" smtClean="0"/>
              <a:t> have the same BER performance for the same SNR.</a:t>
            </a:r>
            <a:endParaRPr lang="ru-RU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7046259" y="1351891"/>
            <a:ext cx="4412155" cy="4246007"/>
            <a:chOff x="294449" y="1362649"/>
            <a:chExt cx="4412155" cy="4246007"/>
          </a:xfrm>
        </p:grpSpPr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0096" y="1731981"/>
              <a:ext cx="3705225" cy="3876675"/>
            </a:xfrm>
            <a:prstGeom prst="rect">
              <a:avLst/>
            </a:prstGeom>
          </p:spPr>
        </p:pic>
        <p:grpSp>
          <p:nvGrpSpPr>
            <p:cNvPr id="6" name="Группа 5"/>
            <p:cNvGrpSpPr/>
            <p:nvPr/>
          </p:nvGrpSpPr>
          <p:grpSpPr>
            <a:xfrm>
              <a:off x="294449" y="1362649"/>
              <a:ext cx="4412155" cy="4011753"/>
              <a:chOff x="294449" y="1362649"/>
              <a:chExt cx="4412155" cy="4011753"/>
            </a:xfrm>
          </p:grpSpPr>
          <p:grpSp>
            <p:nvGrpSpPr>
              <p:cNvPr id="7" name="Группа 6"/>
              <p:cNvGrpSpPr/>
              <p:nvPr/>
            </p:nvGrpSpPr>
            <p:grpSpPr>
              <a:xfrm>
                <a:off x="294449" y="1819470"/>
                <a:ext cx="4398998" cy="3554932"/>
                <a:chOff x="294449" y="1819470"/>
                <a:chExt cx="4398998" cy="3554932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3498980" y="1819470"/>
                  <a:ext cx="11944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0,7+0,7i</a:t>
                  </a:r>
                  <a:endParaRPr lang="ru-RU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94449" y="1819470"/>
                  <a:ext cx="11944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-0,7+0,7i</a:t>
                  </a:r>
                  <a:endParaRPr lang="ru-RU" dirty="0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294449" y="5005070"/>
                  <a:ext cx="11944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-</a:t>
                  </a:r>
                  <a:r>
                    <a:rPr lang="en-US" dirty="0" smtClean="0"/>
                    <a:t>0,7-0,7i</a:t>
                  </a:r>
                  <a:endParaRPr lang="ru-RU" dirty="0"/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3498979" y="5005070"/>
                  <a:ext cx="1194467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0,7-0,7i</a:t>
                  </a:r>
                  <a:endParaRPr lang="ru-RU" dirty="0"/>
                </a:p>
              </p:txBody>
            </p:sp>
          </p:grpSp>
          <p:sp>
            <p:nvSpPr>
              <p:cNvPr id="8" name="TextBox 7"/>
              <p:cNvSpPr txBox="1"/>
              <p:nvPr/>
            </p:nvSpPr>
            <p:spPr>
              <a:xfrm>
                <a:off x="4505321" y="3335315"/>
                <a:ext cx="201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I</a:t>
                </a:r>
                <a:endParaRPr lang="ru-RU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361970" y="1362649"/>
                <a:ext cx="2012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</a:t>
                </a:r>
                <a:endParaRPr lang="ru-RU" dirty="0"/>
              </a:p>
            </p:txBody>
          </p:sp>
        </p:grpSp>
      </p:grpSp>
      <p:cxnSp>
        <p:nvCxnSpPr>
          <p:cNvPr id="15" name="Прямая со стрелкой 14"/>
          <p:cNvCxnSpPr/>
          <p:nvPr/>
        </p:nvCxnSpPr>
        <p:spPr>
          <a:xfrm>
            <a:off x="8444753" y="1484555"/>
            <a:ext cx="669027" cy="105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8111969" y="1099956"/>
            <a:ext cx="585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d</a:t>
            </a:r>
            <a:r>
              <a:rPr lang="en-US" sz="1400" dirty="0" err="1"/>
              <a:t>min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52698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6935" y="323887"/>
            <a:ext cx="10896601" cy="6477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Definition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16935" y="1427911"/>
            <a:ext cx="10267832" cy="494489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In </a:t>
            </a:r>
            <a:r>
              <a:rPr lang="en-US" dirty="0"/>
              <a:t>most media for communication, only a </a:t>
            </a:r>
            <a:r>
              <a:rPr lang="en-US" dirty="0">
                <a:solidFill>
                  <a:srgbClr val="FF0000"/>
                </a:solidFill>
              </a:rPr>
              <a:t>fixed range </a:t>
            </a:r>
            <a:r>
              <a:rPr lang="en-US" dirty="0"/>
              <a:t>of frequencies is available for transmission.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One </a:t>
            </a:r>
            <a:r>
              <a:rPr lang="en-US" dirty="0"/>
              <a:t>way to communicate a message signal whose frequency spectrum does not fall within that fixed frequency range, or one that is otherwise unsuitable for the channel, is </a:t>
            </a:r>
            <a:r>
              <a:rPr lang="en-US" b="1" dirty="0"/>
              <a:t>to alter </a:t>
            </a:r>
            <a:r>
              <a:rPr lang="en-US" dirty="0"/>
              <a:t>a </a:t>
            </a:r>
            <a:r>
              <a:rPr lang="en-US" b="1" dirty="0"/>
              <a:t>transmittable signal </a:t>
            </a:r>
            <a:r>
              <a:rPr lang="en-US" dirty="0" smtClean="0"/>
              <a:t>(and shift it to the desirable range ) according </a:t>
            </a:r>
            <a:r>
              <a:rPr lang="en-US" dirty="0"/>
              <a:t>to the information in your message signal.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</a:t>
            </a:r>
            <a:r>
              <a:rPr lang="en-US" dirty="0"/>
              <a:t>alteration is called </a:t>
            </a:r>
            <a:r>
              <a:rPr lang="en-US" i="1" dirty="0">
                <a:solidFill>
                  <a:srgbClr val="00B0F0"/>
                </a:solidFill>
              </a:rPr>
              <a:t>modulation</a:t>
            </a:r>
            <a:r>
              <a:rPr lang="en-US" dirty="0"/>
              <a:t>, and it is the modulated signal that you transmit.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receiver then recovers the original signal through a process called </a:t>
            </a:r>
            <a:r>
              <a:rPr lang="en-US" i="1" dirty="0">
                <a:solidFill>
                  <a:srgbClr val="00B0F0"/>
                </a:solidFill>
              </a:rPr>
              <a:t>demodulation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100" dirty="0"/>
              <a:t>By https://www.mathworks.com/help/comm/ug/digital-modulation.html</a:t>
            </a:r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17374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More about bit rate: </a:t>
            </a:r>
            <a:r>
              <a:rPr lang="en-US" dirty="0" smtClean="0">
                <a:solidFill>
                  <a:srgbClr val="00B050"/>
                </a:solidFill>
              </a:rPr>
              <a:t>spectral efficiency 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1759605"/>
            <a:ext cx="7848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 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M-PSK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M-QAM</a:t>
            </a:r>
            <a:r>
              <a:rPr kumimoji="0" lang="ru-RU" alt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modulation schemes following formulas [1 - 2] can be used for estimation of </a:t>
            </a:r>
            <a:r>
              <a:rPr kumimoji="0" lang="ru-RU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gross bit rat</a:t>
            </a:r>
            <a:r>
              <a:rPr kumimoji="0" lang="en-US" altLang="ru-R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</a:t>
            </a:r>
            <a:r>
              <a:rPr kumimoji="0" lang="en-US" altLang="ru-RU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1786811" y="3641008"/>
            <a:ext cx="475860" cy="345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00403" y="4038870"/>
            <a:ext cx="17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Spectral efficiency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H="1" flipV="1">
            <a:off x="3359019" y="3984502"/>
            <a:ext cx="317241" cy="366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/>
          <p:cNvSpPr/>
          <p:nvPr/>
        </p:nvSpPr>
        <p:spPr>
          <a:xfrm>
            <a:off x="3194538" y="4400072"/>
            <a:ext cx="25624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null-to-null </a:t>
            </a:r>
            <a:r>
              <a:rPr lang="en-US" dirty="0"/>
              <a:t>bandwidth (</a:t>
            </a:r>
            <a:r>
              <a:rPr lang="en-US" dirty="0" smtClean="0"/>
              <a:t>Hz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423855" y="5566545"/>
            <a:ext cx="10185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[1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] </a:t>
            </a:r>
            <a:r>
              <a:rPr lang="en-US" dirty="0" err="1">
                <a:solidFill>
                  <a:srgbClr val="333333"/>
                </a:solidFill>
                <a:latin typeface="Georgia" panose="02040502050405020303" pitchFamily="18" charset="0"/>
              </a:rPr>
              <a:t>Haykin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 S. Communication systems. – John Wiley &amp; Sons, 2008. - p.366-368</a:t>
            </a:r>
          </a:p>
          <a:p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[2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] Link Budget Analysis: Digital Modulation - Part 3 - PSK &amp; </a:t>
            </a:r>
            <a:r>
              <a:rPr lang="en-US" dirty="0" smtClean="0">
                <a:solidFill>
                  <a:srgbClr val="333333"/>
                </a:solidFill>
                <a:latin typeface="Georgia" panose="02040502050405020303" pitchFamily="18" charset="0"/>
              </a:rPr>
              <a:t>QAM</a:t>
            </a:r>
            <a:endParaRPr lang="en-US" dirty="0">
              <a:solidFill>
                <a:srgbClr val="555555"/>
              </a:solidFill>
            </a:endParaRPr>
          </a:p>
          <a:p>
            <a:r>
              <a:rPr lang="en-US" dirty="0">
                <a:solidFill>
                  <a:srgbClr val="4183C4"/>
                </a:solidFill>
                <a:latin typeface="Georgia" panose="02040502050405020303" pitchFamily="18" charset="0"/>
                <a:hlinkClick r:id="rId2"/>
              </a:rPr>
              <a:t>http://www.atlantarf.com/Downloads.php</a:t>
            </a:r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 (date of the application is 22.03.2018)</a:t>
            </a:r>
            <a:endParaRPr lang="en-US" b="0" i="0" dirty="0">
              <a:solidFill>
                <a:srgbClr val="333333"/>
              </a:solidFill>
              <a:effectLst/>
              <a:latin typeface="Georgia" panose="02040502050405020303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2267339" y="2864016"/>
                <a:ext cx="7851188" cy="98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𝑛𝑢𝑙𝑙</m:t>
                              </m:r>
                            </m:sub>
                          </m:sSub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8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𝑛𝑢𝑙𝑙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2800" i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ru-RU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ru-RU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339" y="2864016"/>
                <a:ext cx="7851188" cy="9833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 16"/>
          <p:cNvSpPr/>
          <p:nvPr/>
        </p:nvSpPr>
        <p:spPr>
          <a:xfrm>
            <a:off x="6871998" y="4215406"/>
            <a:ext cx="2167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3dB or 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half-power</a:t>
            </a:r>
            <a:r>
              <a:rPr lang="en-US" dirty="0" smtClean="0"/>
              <a:t> </a:t>
            </a:r>
            <a:r>
              <a:rPr lang="en-US" dirty="0"/>
              <a:t>bandwidth (Hz)</a:t>
            </a:r>
            <a:endParaRPr lang="ru-RU" dirty="0"/>
          </a:p>
        </p:txBody>
      </p:sp>
      <p:cxnSp>
        <p:nvCxnSpPr>
          <p:cNvPr id="19" name="Прямая со стрелкой 18"/>
          <p:cNvCxnSpPr>
            <a:stCxn id="17" idx="0"/>
          </p:cNvCxnSpPr>
          <p:nvPr/>
        </p:nvCxnSpPr>
        <p:spPr>
          <a:xfrm flipV="1">
            <a:off x="7955917" y="3741576"/>
            <a:ext cx="805528" cy="473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 flipH="1" flipV="1">
            <a:off x="9839172" y="3935746"/>
            <a:ext cx="382555" cy="5593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9648722" y="4522287"/>
            <a:ext cx="192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 duration (sec)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311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5" grpId="0"/>
      <p:bldP spid="16" grpId="0"/>
      <p:bldP spid="17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1588" y="90195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Bandwidths illustration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1028" name="Picture 4" descr="https://www.researchgate.net/profile/Meera_Srinivasan2/publication/255578726/figure/fig2/AS:392749875515398@1470650275887/Some-of-the-possible-measures-for-spectral-efficiency-a-half-power-bandwidth-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38" y="1518395"/>
            <a:ext cx="7133069" cy="456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7287207" y="1415758"/>
            <a:ext cx="49047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Roboto"/>
              </a:rPr>
              <a:t>Some of the possible measures for spectral efficiency: </a:t>
            </a:r>
            <a:r>
              <a:rPr lang="en-US" b="1" dirty="0">
                <a:solidFill>
                  <a:srgbClr val="00B050"/>
                </a:solidFill>
                <a:latin typeface="Roboto"/>
              </a:rPr>
              <a:t>(a) half-power bandwidth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,</a:t>
            </a:r>
            <a:r>
              <a:rPr lang="en-US" b="1" dirty="0">
                <a:solidFill>
                  <a:srgbClr val="00B050"/>
                </a:solidFill>
                <a:latin typeface="Roboto"/>
              </a:rPr>
              <a:t> (b) null-to-null bandwidth</a:t>
            </a:r>
            <a:r>
              <a:rPr lang="en-US" dirty="0">
                <a:solidFill>
                  <a:srgbClr val="333333"/>
                </a:solidFill>
                <a:latin typeface="Roboto"/>
              </a:rPr>
              <a:t>, (c) equivalent noise bandwidth, and (d) fractional power containment bandwidth.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7287207" y="3101181"/>
            <a:ext cx="367626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</a:t>
            </a:r>
            <a:r>
              <a:rPr lang="ru-RU" dirty="0" smtClean="0">
                <a:hlinkClick r:id="rId3"/>
              </a:rPr>
              <a:t>www.researchgate.net/publication/255578726_Performance_Comparison_of_Selected_Bandwidth-Efficient_Coded_Modulations</a:t>
            </a:r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3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Pulse </a:t>
            </a:r>
            <a:r>
              <a:rPr lang="en-US" b="1" dirty="0" smtClean="0">
                <a:solidFill>
                  <a:srgbClr val="00B050"/>
                </a:solidFill>
              </a:rPr>
              <a:t>shaping: Main idea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959429"/>
            <a:ext cx="52997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Sometimes we need use bandwidth as efficient as possible.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38200" y="4175420"/>
            <a:ext cx="4869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Pulse </a:t>
            </a:r>
            <a:r>
              <a:rPr lang="en-US" sz="2400" dirty="0" smtClean="0"/>
              <a:t>becomes longer in </a:t>
            </a:r>
            <a:r>
              <a:rPr lang="en-US" sz="2400" dirty="0"/>
              <a:t>time domain</a:t>
            </a:r>
            <a:endParaRPr lang="ru-RU" sz="2400" dirty="0"/>
          </a:p>
        </p:txBody>
      </p:sp>
      <p:sp>
        <p:nvSpPr>
          <p:cNvPr id="9" name="Стрелка вниз 8"/>
          <p:cNvSpPr/>
          <p:nvPr/>
        </p:nvSpPr>
        <p:spPr>
          <a:xfrm>
            <a:off x="2881242" y="4805036"/>
            <a:ext cx="233265" cy="410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07853" y="5383763"/>
            <a:ext cx="5180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Signal bandwidth becomes more narrow </a:t>
            </a:r>
            <a:endParaRPr lang="ru-RU" sz="2400" dirty="0"/>
          </a:p>
        </p:txBody>
      </p:sp>
      <p:pic>
        <p:nvPicPr>
          <p:cNvPr id="1030" name="Picture 6" descr="https://awrcorp.com/download/faq/english/docs/vss_system_blocks/images/oqpsk_tx_fi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882" y="2457125"/>
            <a:ext cx="5210918" cy="217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949751" y="4786667"/>
            <a:ext cx="4404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Pulse shaped OQPSK modulator block scheme </a:t>
            </a:r>
            <a:endParaRPr lang="ru-RU" sz="1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6096000" y="513778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sz="1200" dirty="0">
                <a:hlinkClick r:id="rId3"/>
              </a:rPr>
              <a:t>https://</a:t>
            </a:r>
            <a:r>
              <a:rPr lang="ru-RU" sz="1200" dirty="0" smtClean="0">
                <a:hlinkClick r:id="rId3"/>
              </a:rPr>
              <a:t>awrcorp.com/download/faq/english/docs/vss_system_blocks/OQPSK_TX.htm</a:t>
            </a:r>
            <a:endParaRPr lang="en-US" sz="1200" dirty="0" smtClean="0"/>
          </a:p>
          <a:p>
            <a:pPr algn="ctr"/>
            <a:endParaRPr lang="ru-RU" sz="12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38200" y="3059167"/>
            <a:ext cx="500276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this pulse shaping procedure is usually used.</a:t>
            </a:r>
          </a:p>
        </p:txBody>
      </p:sp>
    </p:spTree>
    <p:extLst>
      <p:ext uri="{BB962C8B-B14F-4D97-AF65-F5344CB8AC3E}">
        <p14:creationId xmlns:p14="http://schemas.microsoft.com/office/powerpoint/2010/main" val="417017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/>
      <p:bldP spid="11" grpId="0"/>
      <p:bldP spid="12" grpId="0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3143" y="595420"/>
            <a:ext cx="10515600" cy="8634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Example: </a:t>
            </a:r>
            <a:r>
              <a:rPr lang="en-US" b="1" dirty="0">
                <a:solidFill>
                  <a:srgbClr val="00B050"/>
                </a:solidFill>
              </a:rPr>
              <a:t>Raised-cosine filter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 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4" name="Picture 2" descr="https://blobscdn.gitbook.com/v0/b/gitbook-28427.appspot.com/o/assets%2F-LExSVuN1fpk4AuRK2Eb%2F-LH1cmkIcSXyUOmqQ2oJ%2F-LH1dFcNLnrpXcJxraXT%2Fimage.png?alt=media&amp;token=8083d9b3-aeb8-48f9-91e0-a320961a321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05" y="3177397"/>
            <a:ext cx="4944992" cy="265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Двойная стрелка влево/вправо 4"/>
          <p:cNvSpPr/>
          <p:nvPr/>
        </p:nvSpPr>
        <p:spPr>
          <a:xfrm>
            <a:off x="5299837" y="4415873"/>
            <a:ext cx="1427584" cy="1772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4" descr="https://blobscdn.gitbook.com/v0/b/gitbook-28427.appspot.com/o/assets%2F-LExSVuN1fpk4AuRK2Eb%2F-LH1cmkIcSXyUOmqQ2oJ%2F-LH1eLX61iFCj7YfBDlY%2Fimage.png?alt=media&amp;token=2aa14598-eb37-4537-847e-b2aaeb02385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527" y="3177397"/>
            <a:ext cx="5068006" cy="272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53143" y="5831632"/>
            <a:ext cx="43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Impulse response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128832" y="5867008"/>
            <a:ext cx="4357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Frequency response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53143" y="1539283"/>
            <a:ext cx="100427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454E"/>
                </a:solidFill>
                <a:latin typeface="Roboto"/>
              </a:rPr>
              <a:t>With decreasing of the roll-off factor </a:t>
            </a:r>
            <a:r>
              <a:rPr lang="en-US" i="1" dirty="0" smtClean="0">
                <a:solidFill>
                  <a:srgbClr val="3B454E"/>
                </a:solidFill>
                <a:latin typeface="KaTeX_Math"/>
              </a:rPr>
              <a:t>β</a:t>
            </a:r>
            <a:r>
              <a:rPr lang="en-US" dirty="0" smtClean="0">
                <a:solidFill>
                  <a:srgbClr val="3B454E"/>
                </a:solidFill>
                <a:latin typeface="Roboto"/>
              </a:rPr>
              <a:t> </a:t>
            </a:r>
            <a:r>
              <a:rPr lang="en-US" dirty="0">
                <a:solidFill>
                  <a:srgbClr val="3B454E"/>
                </a:solidFill>
                <a:latin typeface="Roboto"/>
              </a:rPr>
              <a:t>we have more compact frequency </a:t>
            </a:r>
            <a:r>
              <a:rPr lang="en-US" dirty="0" smtClean="0">
                <a:solidFill>
                  <a:srgbClr val="3B454E"/>
                </a:solidFill>
                <a:latin typeface="Roboto"/>
              </a:rPr>
              <a:t>response </a:t>
            </a:r>
            <a:r>
              <a:rPr lang="en-US" dirty="0">
                <a:solidFill>
                  <a:srgbClr val="3B454E"/>
                </a:solidFill>
                <a:latin typeface="Roboto"/>
              </a:rPr>
              <a:t>(more efficient usage of the spectrum</a:t>
            </a:r>
            <a:r>
              <a:rPr lang="en-US" dirty="0" smtClean="0">
                <a:solidFill>
                  <a:srgbClr val="3B454E"/>
                </a:solidFill>
                <a:latin typeface="Roboto"/>
              </a:rPr>
              <a:t>).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 smtClean="0">
              <a:solidFill>
                <a:srgbClr val="3B454E"/>
              </a:solidFill>
              <a:latin typeface="Roboto"/>
            </a:endParaRP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65629" y="6197071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/>
              <a:t>By </a:t>
            </a:r>
            <a:r>
              <a:rPr lang="en-US" sz="1400" dirty="0" err="1"/>
              <a:t>Krishnavedala</a:t>
            </a:r>
            <a:r>
              <a:rPr lang="en-US" sz="1400" dirty="0"/>
              <a:t> - Own work, CC BY-SA 3.0, https://commons.wikimedia.org/w/index.php?curid=15390895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53143" y="2277947"/>
            <a:ext cx="8324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B454E"/>
                </a:solidFill>
                <a:latin typeface="Roboto"/>
              </a:rPr>
              <a:t>However, </a:t>
            </a:r>
            <a:r>
              <a:rPr lang="en-US" i="1" dirty="0" smtClean="0">
                <a:solidFill>
                  <a:srgbClr val="3B454E"/>
                </a:solidFill>
                <a:latin typeface="KaTeX_Math"/>
              </a:rPr>
              <a:t>β</a:t>
            </a:r>
            <a:r>
              <a:rPr lang="en-US" dirty="0" smtClean="0">
                <a:solidFill>
                  <a:srgbClr val="3B454E"/>
                </a:solidFill>
                <a:latin typeface="KaTeX_Main"/>
              </a:rPr>
              <a:t>=0</a:t>
            </a:r>
            <a:r>
              <a:rPr lang="en-US" dirty="0" smtClean="0">
                <a:solidFill>
                  <a:srgbClr val="3B454E"/>
                </a:solidFill>
                <a:latin typeface="Roboto"/>
              </a:rPr>
              <a:t> </a:t>
            </a:r>
            <a:r>
              <a:rPr lang="en-US" dirty="0">
                <a:solidFill>
                  <a:srgbClr val="3B454E"/>
                </a:solidFill>
                <a:latin typeface="Roboto"/>
              </a:rPr>
              <a:t>is the </a:t>
            </a:r>
            <a:r>
              <a:rPr lang="en-US" dirty="0" smtClean="0">
                <a:solidFill>
                  <a:srgbClr val="3B454E"/>
                </a:solidFill>
                <a:latin typeface="Roboto"/>
              </a:rPr>
              <a:t>ideal case </a:t>
            </a:r>
            <a:r>
              <a:rPr lang="en-US" dirty="0">
                <a:solidFill>
                  <a:srgbClr val="3B454E"/>
                </a:solidFill>
                <a:latin typeface="Roboto"/>
              </a:rPr>
              <a:t>with difficulties of implementation and synchronization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5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5570" y="668685"/>
            <a:ext cx="10896601" cy="6477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Different modulation schemes in different mobile generations</a:t>
            </a:r>
            <a:endParaRPr lang="ru-RU" b="1" dirty="0">
              <a:solidFill>
                <a:srgbClr val="00B05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604940"/>
              </p:ext>
            </p:extLst>
          </p:nvPr>
        </p:nvGraphicFramePr>
        <p:xfrm>
          <a:off x="1102531" y="2162533"/>
          <a:ext cx="9484240" cy="3319409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710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3710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10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37106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209835">
                <a:tc>
                  <a:txBody>
                    <a:bodyPr/>
                    <a:lstStyle/>
                    <a:p>
                      <a:r>
                        <a:rPr lang="en-US" dirty="0"/>
                        <a:t>Specification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2G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LTE / LTE-A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208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UL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GMSK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QPSK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</a:rPr>
                        <a:t>QPSK</a:t>
                      </a:r>
                      <a:r>
                        <a:rPr lang="en-US" sz="1800" kern="1200" dirty="0">
                          <a:effectLst/>
                        </a:rPr>
                        <a:t>, </a:t>
                      </a:r>
                      <a:r>
                        <a:rPr lang="en-US" sz="1800" kern="1200" dirty="0" smtClean="0">
                          <a:solidFill>
                            <a:srgbClr val="7030A0"/>
                          </a:solidFill>
                          <a:effectLst/>
                        </a:rPr>
                        <a:t>16-QAM</a:t>
                      </a:r>
                      <a:r>
                        <a:rPr lang="en-US" sz="1800" kern="1200" dirty="0" smtClean="0">
                          <a:effectLst/>
                        </a:rPr>
                        <a:t> (for</a:t>
                      </a:r>
                      <a:r>
                        <a:rPr lang="en-US" sz="1800" kern="1200" dirty="0">
                          <a:effectLst/>
                        </a:rPr>
                        <a:t> </a:t>
                      </a:r>
                      <a:r>
                        <a:rPr lang="en-US" sz="1800" kern="1200" dirty="0" smtClean="0">
                          <a:effectLst/>
                        </a:rPr>
                        <a:t>HSUPA </a:t>
                      </a:r>
                      <a:r>
                        <a:rPr lang="en-US" sz="1800" kern="1200" dirty="0">
                          <a:effectLst/>
                        </a:rPr>
                        <a:t>in 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1800" kern="1200" dirty="0">
                          <a:effectLst/>
                        </a:rPr>
                        <a:t>3GPP </a:t>
                      </a:r>
                      <a:r>
                        <a:rPr lang="en-US" sz="1800" kern="1200" dirty="0" smtClean="0">
                          <a:effectLst/>
                        </a:rPr>
                        <a:t>R7)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</a:rPr>
                        <a:t>BPSK</a:t>
                      </a:r>
                      <a:r>
                        <a:rPr lang="en-US" sz="1800" kern="1200" dirty="0">
                          <a:effectLst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</a:rPr>
                        <a:t>QPSK</a:t>
                      </a:r>
                      <a:r>
                        <a:rPr lang="en-US" sz="1800" kern="1200" dirty="0">
                          <a:effectLst/>
                        </a:rPr>
                        <a:t>, </a:t>
                      </a:r>
                      <a:r>
                        <a:rPr lang="en-US" sz="1800" kern="1200" dirty="0" smtClean="0">
                          <a:solidFill>
                            <a:srgbClr val="7030A0"/>
                          </a:solidFill>
                          <a:effectLst/>
                        </a:rPr>
                        <a:t>16-QAM</a:t>
                      </a:r>
                      <a:r>
                        <a:rPr lang="en-US" sz="1800" kern="1200" dirty="0">
                          <a:effectLst/>
                        </a:rPr>
                        <a:t>, </a:t>
                      </a:r>
                      <a:r>
                        <a:rPr lang="en-US" sz="1800" kern="1200" dirty="0" smtClean="0">
                          <a:solidFill>
                            <a:srgbClr val="7030A0"/>
                          </a:solidFill>
                          <a:effectLst/>
                        </a:rPr>
                        <a:t>64-QAM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2085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DL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GMSK</a:t>
                      </a:r>
                      <a:r>
                        <a:rPr lang="en-US" dirty="0"/>
                        <a:t>, </a:t>
                      </a:r>
                      <a:r>
                        <a:rPr lang="en-US" dirty="0">
                          <a:solidFill>
                            <a:srgbClr val="7030A0"/>
                          </a:solidFill>
                        </a:rPr>
                        <a:t>QPSK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</a:rPr>
                        <a:t>QPSK</a:t>
                      </a:r>
                      <a:r>
                        <a:rPr lang="en-US" sz="1800" kern="1200" dirty="0">
                          <a:effectLst/>
                        </a:rPr>
                        <a:t>, </a:t>
                      </a:r>
                      <a:r>
                        <a:rPr lang="en-US" sz="1800" kern="1200" dirty="0" smtClean="0">
                          <a:solidFill>
                            <a:srgbClr val="7030A0"/>
                          </a:solidFill>
                          <a:effectLst/>
                        </a:rPr>
                        <a:t>16-QAM</a:t>
                      </a:r>
                      <a:r>
                        <a:rPr lang="en-US" sz="1800" kern="1200" dirty="0" smtClean="0">
                          <a:effectLst/>
                        </a:rPr>
                        <a:t> (for</a:t>
                      </a:r>
                      <a:r>
                        <a:rPr lang="en-US" sz="1800" kern="1200" dirty="0">
                          <a:effectLst/>
                        </a:rPr>
                        <a:t> 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1800" kern="1200" dirty="0">
                          <a:effectLst/>
                        </a:rPr>
                        <a:t>HSDPA in 3GPP </a:t>
                      </a:r>
                      <a:r>
                        <a:rPr lang="en-US" sz="1800" kern="1200" dirty="0" smtClean="0">
                          <a:effectLst/>
                        </a:rPr>
                        <a:t>R5)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1800" kern="1200" dirty="0" smtClean="0">
                          <a:solidFill>
                            <a:srgbClr val="7030A0"/>
                          </a:solidFill>
                          <a:effectLst/>
                        </a:rPr>
                        <a:t>64-QAM</a:t>
                      </a:r>
                      <a:r>
                        <a:rPr lang="en-US" sz="1800" kern="1200" dirty="0" smtClean="0">
                          <a:effectLst/>
                        </a:rPr>
                        <a:t> (for </a:t>
                      </a:r>
                      <a:r>
                        <a:rPr lang="en-US" sz="1800" kern="1200" dirty="0">
                          <a:effectLst/>
                        </a:rPr>
                        <a:t>HSDPA </a:t>
                      </a: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r>
                        <a:rPr lang="en-US" sz="1800" kern="1200" dirty="0">
                          <a:effectLst/>
                        </a:rPr>
                        <a:t>in 3GPP </a:t>
                      </a:r>
                      <a:r>
                        <a:rPr lang="en-US" sz="1800" kern="1200" dirty="0" smtClean="0">
                          <a:effectLst/>
                        </a:rPr>
                        <a:t>R7)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</a:rPr>
                        <a:t>BPSK</a:t>
                      </a:r>
                      <a:r>
                        <a:rPr lang="en-US" sz="1800" kern="1200" dirty="0">
                          <a:effectLst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rgbClr val="7030A0"/>
                          </a:solidFill>
                          <a:effectLst/>
                        </a:rPr>
                        <a:t>QPSK</a:t>
                      </a:r>
                      <a:r>
                        <a:rPr lang="en-US" sz="1800" kern="1200" dirty="0">
                          <a:effectLst/>
                        </a:rPr>
                        <a:t>, </a:t>
                      </a:r>
                      <a:r>
                        <a:rPr lang="en-US" sz="1800" kern="1200" dirty="0" smtClean="0">
                          <a:solidFill>
                            <a:srgbClr val="7030A0"/>
                          </a:solidFill>
                          <a:effectLst/>
                        </a:rPr>
                        <a:t>16-QAM</a:t>
                      </a:r>
                      <a:r>
                        <a:rPr lang="en-US" sz="1800" kern="1200" dirty="0">
                          <a:effectLst/>
                        </a:rPr>
                        <a:t>, </a:t>
                      </a:r>
                      <a:r>
                        <a:rPr lang="en-US" sz="1800" kern="1200" dirty="0" smtClean="0">
                          <a:solidFill>
                            <a:srgbClr val="7030A0"/>
                          </a:solidFill>
                          <a:effectLst/>
                        </a:rPr>
                        <a:t>64-QAM</a:t>
                      </a:r>
                      <a:endParaRPr lang="ru-RU" dirty="0">
                        <a:solidFill>
                          <a:srgbClr val="7030A0"/>
                        </a:solidFill>
                      </a:endParaRP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20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4481" y="523519"/>
            <a:ext cx="10896601" cy="6477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How to learn </a:t>
            </a:r>
            <a:r>
              <a:rPr lang="en-US" b="1" dirty="0" smtClean="0">
                <a:solidFill>
                  <a:srgbClr val="00B050"/>
                </a:solidFill>
              </a:rPr>
              <a:t>more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4481" y="1293160"/>
            <a:ext cx="9983756" cy="490300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See the following slides</a:t>
            </a:r>
            <a:r>
              <a:rPr lang="en-US" sz="2800" dirty="0" smtClean="0"/>
              <a:t>:</a:t>
            </a:r>
          </a:p>
          <a:p>
            <a:endParaRPr lang="en-US" sz="2800" dirty="0" smtClean="0"/>
          </a:p>
          <a:p>
            <a:pPr marL="457200" lvl="1" indent="0">
              <a:buNone/>
            </a:pPr>
            <a:r>
              <a:rPr lang="en-US" sz="2200" dirty="0"/>
              <a:t>Atlanta </a:t>
            </a:r>
            <a:r>
              <a:rPr lang="en-US" sz="2200" dirty="0" smtClean="0"/>
              <a:t>RF </a:t>
            </a:r>
            <a:r>
              <a:rPr lang="en-US" sz="1900" dirty="0" smtClean="0"/>
              <a:t>(</a:t>
            </a:r>
            <a:r>
              <a:rPr lang="ru-RU" sz="2000" dirty="0" smtClean="0">
                <a:hlinkClick r:id="rId2"/>
              </a:rPr>
              <a:t>http://www.atlantarf.com/Downloads.php</a:t>
            </a:r>
            <a:r>
              <a:rPr lang="en-US" sz="2000" dirty="0" smtClean="0"/>
              <a:t>)</a:t>
            </a:r>
          </a:p>
          <a:p>
            <a:pPr marL="914400" lvl="2" indent="0">
              <a:buNone/>
            </a:pPr>
            <a:r>
              <a:rPr lang="en-US" sz="1600" dirty="0" smtClean="0"/>
              <a:t>Digital </a:t>
            </a:r>
            <a:r>
              <a:rPr lang="en-US" sz="1600" dirty="0"/>
              <a:t>Modulation </a:t>
            </a:r>
            <a:r>
              <a:rPr lang="en-US" sz="1600" dirty="0" smtClean="0"/>
              <a:t>– ASK</a:t>
            </a:r>
          </a:p>
          <a:p>
            <a:pPr marL="914400" lvl="2" indent="0">
              <a:buNone/>
            </a:pPr>
            <a:r>
              <a:rPr lang="en-US" sz="1600" dirty="0"/>
              <a:t>Digital Modulation </a:t>
            </a:r>
            <a:r>
              <a:rPr lang="en-US" sz="1600" dirty="0" smtClean="0"/>
              <a:t>– FSK</a:t>
            </a:r>
          </a:p>
          <a:p>
            <a:pPr marL="914400" lvl="2" indent="0">
              <a:buNone/>
            </a:pPr>
            <a:r>
              <a:rPr lang="en-US" sz="1600" dirty="0"/>
              <a:t>Digital </a:t>
            </a:r>
            <a:r>
              <a:rPr lang="en-US" sz="1600" dirty="0" smtClean="0"/>
              <a:t>Modulation-PSK-QAM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Dr. Mike Wolf’s lectures (</a:t>
            </a:r>
            <a:r>
              <a:rPr lang="en-US" sz="2000" dirty="0" smtClean="0">
                <a:hlinkClick r:id="rId3"/>
              </a:rPr>
              <a:t>https</a:t>
            </a:r>
            <a:r>
              <a:rPr lang="en-US" sz="2000" dirty="0">
                <a:hlinkClick r:id="rId3"/>
              </a:rPr>
              <a:t>://</a:t>
            </a:r>
            <a:r>
              <a:rPr lang="en-US" sz="2000" dirty="0" smtClean="0">
                <a:hlinkClick r:id="rId3"/>
              </a:rPr>
              <a:t>www5.tu-ilmenau.de/nt/de/teachings/vorlesungen/ce_master/index.html</a:t>
            </a:r>
            <a:r>
              <a:rPr lang="en-US" sz="2000" dirty="0" smtClean="0"/>
              <a:t>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800" dirty="0"/>
              <a:t>Read more in </a:t>
            </a:r>
            <a:r>
              <a:rPr lang="en-US" sz="2800" dirty="0" err="1" smtClean="0"/>
              <a:t>MathWorks</a:t>
            </a:r>
            <a:r>
              <a:rPr lang="en-US" sz="2800" dirty="0" smtClean="0"/>
              <a:t> </a:t>
            </a:r>
          </a:p>
          <a:p>
            <a:pPr marL="457200" lvl="1" indent="0">
              <a:buNone/>
            </a:pPr>
            <a:r>
              <a:rPr lang="en-US" sz="1800" dirty="0" smtClean="0">
                <a:hlinkClick r:id="rId4"/>
              </a:rPr>
              <a:t>https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www.mathworks.com/help/comm/ug/digital-modulation.html</a:t>
            </a:r>
            <a:endParaRPr lang="en-US" sz="1800" dirty="0" smtClean="0"/>
          </a:p>
          <a:p>
            <a:pPr marL="457200" lvl="1" indent="0">
              <a:buNone/>
            </a:pPr>
            <a:endParaRPr lang="en-US" sz="1800" dirty="0" smtClean="0"/>
          </a:p>
          <a:p>
            <a:pPr eaLnBrk="0" hangingPunct="0">
              <a:spcBef>
                <a:spcPct val="0"/>
              </a:spcBef>
            </a:pPr>
            <a:r>
              <a:rPr lang="en-US" sz="2800" dirty="0" smtClean="0"/>
              <a:t>Read </a:t>
            </a:r>
            <a:r>
              <a:rPr lang="en-US" sz="2800" dirty="0"/>
              <a:t>relevant books, e.g</a:t>
            </a:r>
            <a:r>
              <a:rPr lang="en-US" sz="2800" dirty="0" smtClean="0"/>
              <a:t>.:</a:t>
            </a:r>
          </a:p>
          <a:p>
            <a:pPr marL="0" indent="0" eaLnBrk="0" hangingPunct="0">
              <a:spcBef>
                <a:spcPct val="0"/>
              </a:spcBef>
              <a:buNone/>
            </a:pPr>
            <a:r>
              <a:rPr lang="en-US" sz="2800" dirty="0" smtClean="0"/>
              <a:t> </a:t>
            </a:r>
            <a:endParaRPr lang="en-US" sz="2800" dirty="0"/>
          </a:p>
          <a:p>
            <a:pPr marL="400050" lvl="1" indent="0" eaLnBrk="0" hangingPunct="0">
              <a:spcBef>
                <a:spcPct val="0"/>
              </a:spcBef>
              <a:buNone/>
            </a:pPr>
            <a:r>
              <a:rPr lang="en-US" sz="2000" dirty="0"/>
              <a:t>Goldsmith A. Wireless communications. – Cambridge university press, 2005.</a:t>
            </a:r>
          </a:p>
          <a:p>
            <a:pPr marL="400050" lvl="1" indent="0" eaLnBrk="0" hangingPunct="0">
              <a:spcBef>
                <a:spcPct val="0"/>
              </a:spcBef>
              <a:buNone/>
            </a:pPr>
            <a:r>
              <a:rPr lang="en-US" sz="2000" dirty="0"/>
              <a:t>Proakis, John G., et al. </a:t>
            </a:r>
            <a:r>
              <a:rPr lang="en-US" sz="2000" i="1" dirty="0"/>
              <a:t>Communication systems engineering</a:t>
            </a:r>
            <a:r>
              <a:rPr lang="en-US" sz="2000" dirty="0"/>
              <a:t>. Vol. 2. New Jersey: Prentice Hall, 1994</a:t>
            </a:r>
            <a:r>
              <a:rPr lang="en-US" sz="2000" dirty="0" smtClean="0"/>
              <a:t>.</a:t>
            </a:r>
          </a:p>
          <a:p>
            <a:pPr marL="400050" lvl="1" indent="0" eaLnBrk="0" hangingPunct="0">
              <a:spcBef>
                <a:spcPct val="0"/>
              </a:spcBef>
              <a:buNone/>
            </a:pPr>
            <a:r>
              <a:rPr lang="en-US" sz="2000" dirty="0" err="1"/>
              <a:t>Haykin</a:t>
            </a:r>
            <a:r>
              <a:rPr lang="en-US" sz="2000" dirty="0"/>
              <a:t> S. Communication systems. – John Wiley &amp; Sons, 2008. - p.366-368</a:t>
            </a:r>
            <a:endParaRPr lang="en-US" sz="2000" dirty="0" smtClean="0"/>
          </a:p>
          <a:p>
            <a:pPr marL="742950" lvl="1" indent="-342900" eaLnBrk="0" hangingPunct="0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57200" indent="-457200" eaLnBrk="0" hangingPunct="0">
              <a:spcBef>
                <a:spcPct val="0"/>
              </a:spcBef>
            </a:pPr>
            <a:r>
              <a:rPr lang="en-US" sz="2800" b="1" dirty="0"/>
              <a:t>Work hard!</a:t>
            </a:r>
            <a:endParaRPr lang="ru-RU" sz="2800" b="1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9105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447733" y="3029396"/>
            <a:ext cx="10896601" cy="6477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rgbClr val="00B050"/>
                </a:solidFill>
              </a:rPr>
              <a:t>M-PSK: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Phase Shift-Keying</a:t>
            </a:r>
            <a:endParaRPr lang="ru-RU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96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Why are they linear?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5" name="AutoShape 2" descr="s(t)=s_I(t)cos(2\pi f_ct) - s_Q(t)sin(2\pi f_ct)"/>
          <p:cNvSpPr>
            <a:spLocks noChangeAspect="1" noChangeArrowheads="1"/>
          </p:cNvSpPr>
          <p:nvPr/>
        </p:nvSpPr>
        <p:spPr bwMode="auto">
          <a:xfrm>
            <a:off x="134938" y="-2555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3" descr="s(t)"/>
          <p:cNvSpPr>
            <a:spLocks noChangeAspect="1" noChangeArrowheads="1"/>
          </p:cNvSpPr>
          <p:nvPr/>
        </p:nvSpPr>
        <p:spPr bwMode="auto">
          <a:xfrm>
            <a:off x="406400" y="504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4" descr="t"/>
          <p:cNvSpPr>
            <a:spLocks noChangeAspect="1" noChangeArrowheads="1"/>
          </p:cNvSpPr>
          <p:nvPr/>
        </p:nvSpPr>
        <p:spPr bwMode="auto">
          <a:xfrm>
            <a:off x="5097463" y="504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5" descr="s_I(t)"/>
          <p:cNvSpPr>
            <a:spLocks noChangeAspect="1" noChangeArrowheads="1"/>
          </p:cNvSpPr>
          <p:nvPr/>
        </p:nvSpPr>
        <p:spPr bwMode="auto">
          <a:xfrm>
            <a:off x="5292725" y="504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6" descr="s_Q(t)"/>
          <p:cNvSpPr>
            <a:spLocks noChangeAspect="1" noChangeArrowheads="1"/>
          </p:cNvSpPr>
          <p:nvPr/>
        </p:nvSpPr>
        <p:spPr bwMode="auto">
          <a:xfrm>
            <a:off x="5573713" y="504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7" descr="f_c"/>
          <p:cNvSpPr>
            <a:spLocks noChangeAspect="1" noChangeArrowheads="1"/>
          </p:cNvSpPr>
          <p:nvPr/>
        </p:nvSpPr>
        <p:spPr bwMode="auto">
          <a:xfrm>
            <a:off x="11963400" y="504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8" descr="s_I(t)"/>
          <p:cNvSpPr>
            <a:spLocks noChangeAspect="1" noChangeArrowheads="1"/>
          </p:cNvSpPr>
          <p:nvPr/>
        </p:nvSpPr>
        <p:spPr bwMode="auto">
          <a:xfrm>
            <a:off x="742950" y="1158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9" descr="s_Q(t)"/>
          <p:cNvSpPr>
            <a:spLocks noChangeAspect="1" noChangeArrowheads="1"/>
          </p:cNvSpPr>
          <p:nvPr/>
        </p:nvSpPr>
        <p:spPr bwMode="auto">
          <a:xfrm>
            <a:off x="1023938" y="1158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711200" y="1647232"/>
            <a:ext cx="7933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/>
              <a:t>First, linear modulation types have a canonical form: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Прямоугольник 13"/>
              <p:cNvSpPr/>
              <p:nvPr/>
            </p:nvSpPr>
            <p:spPr>
              <a:xfrm>
                <a:off x="2600955" y="2631423"/>
                <a:ext cx="6641177" cy="5844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ru-RU" sz="280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ru-RU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ru-RU" sz="2800" i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ru-RU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55" y="2631423"/>
                <a:ext cx="6641177" cy="5844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571645" y="3199405"/>
            <a:ext cx="1032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In-phase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81306" y="3245866"/>
            <a:ext cx="1483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Quadrature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813400" y="2353608"/>
            <a:ext cx="1911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Carrier frequency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Прямая со стрелкой 18"/>
          <p:cNvCxnSpPr/>
          <p:nvPr/>
        </p:nvCxnSpPr>
        <p:spPr>
          <a:xfrm>
            <a:off x="4270786" y="3652186"/>
            <a:ext cx="946673" cy="91738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6008262" y="3652186"/>
            <a:ext cx="1016482" cy="9453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3670711" y="4693176"/>
            <a:ext cx="36348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L</a:t>
            </a:r>
            <a:r>
              <a:rPr lang="ru-RU" sz="2800" dirty="0" smtClean="0"/>
              <a:t>ow-pass </a:t>
            </a:r>
            <a:r>
              <a:rPr lang="ru-RU" sz="2800" dirty="0"/>
              <a:t>signals that </a:t>
            </a:r>
            <a:r>
              <a:rPr lang="ru-RU" sz="2800" dirty="0">
                <a:solidFill>
                  <a:srgbClr val="00B050"/>
                </a:solidFill>
              </a:rPr>
              <a:t>linearly</a:t>
            </a:r>
            <a:r>
              <a:rPr lang="ru-RU" sz="2800" dirty="0"/>
              <a:t> correlate with an information signal.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31852" y="6360270"/>
            <a:ext cx="10683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222222"/>
                </a:solidFill>
                <a:latin typeface="-apple-system"/>
              </a:rPr>
              <a:t>Haykin</a:t>
            </a:r>
            <a:r>
              <a:rPr lang="en-US" i="1" dirty="0">
                <a:solidFill>
                  <a:srgbClr val="222222"/>
                </a:solidFill>
                <a:latin typeface="-apple-system"/>
              </a:rPr>
              <a:t> S. Communication systems. – John Wiley &amp; Sons, 2008. — C. 93</a:t>
            </a:r>
            <a:endParaRPr lang="ru-RU" dirty="0"/>
          </a:p>
        </p:txBody>
      </p:sp>
      <p:sp>
        <p:nvSpPr>
          <p:cNvPr id="30" name="Овал 29"/>
          <p:cNvSpPr/>
          <p:nvPr/>
        </p:nvSpPr>
        <p:spPr>
          <a:xfrm>
            <a:off x="6530363" y="2595472"/>
            <a:ext cx="785785" cy="72717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3785554" y="2513619"/>
            <a:ext cx="785785" cy="72717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06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26" grpId="0"/>
      <p:bldP spid="28" grpId="0"/>
      <p:bldP spid="30" grpId="0" animBg="1"/>
      <p:bldP spid="3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What is the </a:t>
            </a:r>
            <a:r>
              <a:rPr lang="en-US" b="1" i="1" dirty="0" smtClean="0">
                <a:solidFill>
                  <a:srgbClr val="00B050"/>
                </a:solidFill>
              </a:rPr>
              <a:t>M</a:t>
            </a:r>
            <a:r>
              <a:rPr lang="en-US" b="1" dirty="0" smtClean="0">
                <a:solidFill>
                  <a:srgbClr val="00B050"/>
                </a:solidFill>
              </a:rPr>
              <a:t>?</a:t>
            </a:r>
            <a:endParaRPr lang="ru-RU" b="1" dirty="0">
              <a:solidFill>
                <a:srgbClr val="00B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90688"/>
            <a:ext cx="6896878" cy="4351338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M</a:t>
            </a:r>
            <a:r>
              <a:rPr lang="en-US" dirty="0"/>
              <a:t> means modulation order:</a:t>
            </a:r>
          </a:p>
          <a:p>
            <a:pPr lvl="1"/>
            <a:r>
              <a:rPr lang="en-US" dirty="0"/>
              <a:t>BPSK (2-PSK) =&gt; M=2;</a:t>
            </a:r>
          </a:p>
          <a:p>
            <a:pPr lvl="1"/>
            <a:r>
              <a:rPr lang="en-US" dirty="0"/>
              <a:t>QPSK (4-PSK) =&gt; M=4;</a:t>
            </a:r>
          </a:p>
          <a:p>
            <a:pPr lvl="1"/>
            <a:r>
              <a:rPr lang="en-US" dirty="0"/>
              <a:t>8-PSK =&gt; M=8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The number of </a:t>
            </a:r>
            <a:r>
              <a:rPr lang="en-US" dirty="0" smtClean="0">
                <a:solidFill>
                  <a:srgbClr val="00B050"/>
                </a:solidFill>
              </a:rPr>
              <a:t>bits</a:t>
            </a:r>
            <a:r>
              <a:rPr lang="en-US" dirty="0" smtClean="0"/>
              <a:t> </a:t>
            </a:r>
            <a:r>
              <a:rPr lang="en-US" dirty="0"/>
              <a:t>per </a:t>
            </a:r>
            <a:r>
              <a:rPr lang="en-US" dirty="0" smtClean="0">
                <a:solidFill>
                  <a:srgbClr val="00B050"/>
                </a:solidFill>
              </a:rPr>
              <a:t>modulation symbol </a:t>
            </a:r>
            <a:r>
              <a:rPr lang="en-US" dirty="0" smtClean="0"/>
              <a:t>depend on the modulation order:</a:t>
            </a:r>
            <a:endParaRPr lang="ru-RU" dirty="0"/>
          </a:p>
          <a:p>
            <a:endParaRPr lang="en-US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900196" y="4970497"/>
                <a:ext cx="306619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40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sz="4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4000" i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ru-RU" sz="4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ru-RU" sz="4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196" y="4970497"/>
                <a:ext cx="3066196" cy="70788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545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2325" y="92536"/>
            <a:ext cx="10515600" cy="1325563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M-PSKs are passband modulations </a:t>
            </a:r>
            <a:endParaRPr lang="ru-RU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Figure 1: Waveform simulation model for QPSK modul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8615" y="1936819"/>
            <a:ext cx="7806230" cy="4484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148322" y="6420863"/>
            <a:ext cx="62358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https://www.gaussianwaves.com/2010/10/qpsk-modulation-and-demodulation-2/</a:t>
            </a:r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2673822" y="2661026"/>
            <a:ext cx="102637" cy="102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14305" y="2274262"/>
            <a:ext cx="16216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Non Return to Zero</a:t>
            </a:r>
            <a:endParaRPr lang="ru-RU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22325" y="1233433"/>
            <a:ext cx="6792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transmit real signals the carrier frequency </a:t>
            </a:r>
            <a:r>
              <a:rPr lang="en-US" i="1" dirty="0" smtClean="0">
                <a:solidFill>
                  <a:srgbClr val="00B050"/>
                </a:solidFill>
              </a:rPr>
              <a:t>f</a:t>
            </a:r>
            <a:r>
              <a:rPr lang="en-US" sz="1400" i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is used. E.g., QPSK: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3743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theme/theme1.xml><?xml version="1.0" encoding="utf-8"?>
<a:theme xmlns:a="http://schemas.openxmlformats.org/drawingml/2006/main" name="Тема3">
  <a:themeElements>
    <a:clrScheme name="Leere Präsentation 13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002A4B"/>
      </a:accent4>
      <a:accent5>
        <a:srgbClr val="D6EBEB"/>
      </a:accent5>
      <a:accent6>
        <a:srgbClr val="E76D00"/>
      </a:accent6>
      <a:hlink>
        <a:srgbClr val="00747A"/>
      </a:hlink>
      <a:folHlink>
        <a:srgbClr val="78B6AB"/>
      </a:folHlink>
    </a:clrScheme>
    <a:fontScheme name="Leere Präsentation">
      <a:majorFont>
        <a:latin typeface="Arial"/>
        <a:ea typeface="MS PGothic"/>
        <a:cs typeface=""/>
      </a:majorFont>
      <a:minorFont>
        <a:latin typeface="Arial"/>
        <a:ea typeface="MS PGothic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3359"/>
        </a:dk1>
        <a:lt1>
          <a:srgbClr val="FFFFFF"/>
        </a:lt1>
        <a:dk2>
          <a:srgbClr val="FF7900"/>
        </a:dk2>
        <a:lt2>
          <a:srgbClr val="808080"/>
        </a:lt2>
        <a:accent1>
          <a:srgbClr val="B4DCDC"/>
        </a:accent1>
        <a:accent2>
          <a:srgbClr val="FF7900"/>
        </a:accent2>
        <a:accent3>
          <a:srgbClr val="FFFFFF"/>
        </a:accent3>
        <a:accent4>
          <a:srgbClr val="002A4B"/>
        </a:accent4>
        <a:accent5>
          <a:srgbClr val="D6EBEB"/>
        </a:accent5>
        <a:accent6>
          <a:srgbClr val="E76D00"/>
        </a:accent6>
        <a:hlink>
          <a:srgbClr val="00747A"/>
        </a:hlink>
        <a:folHlink>
          <a:srgbClr val="78B6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Тема3" id="{241F63FC-0C6F-47EA-96A4-5C661372D6E0}" vid="{131F6176-8597-4750-BB67-E2309EFC395A}"/>
    </a:ext>
  </a:extLst>
</a:theme>
</file>

<file path=ppt/theme/theme2.xml><?xml version="1.0" encoding="utf-8"?>
<a:theme xmlns:a="http://schemas.openxmlformats.org/drawingml/2006/main" name="1_Leere Präsentation">
  <a:themeElements>
    <a:clrScheme name="Leere Präsentation 13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002A4B"/>
      </a:accent4>
      <a:accent5>
        <a:srgbClr val="D6EBEB"/>
      </a:accent5>
      <a:accent6>
        <a:srgbClr val="E76D00"/>
      </a:accent6>
      <a:hlink>
        <a:srgbClr val="00747A"/>
      </a:hlink>
      <a:folHlink>
        <a:srgbClr val="78B6AB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3359"/>
        </a:dk1>
        <a:lt1>
          <a:srgbClr val="FFFFFF"/>
        </a:lt1>
        <a:dk2>
          <a:srgbClr val="FF7900"/>
        </a:dk2>
        <a:lt2>
          <a:srgbClr val="808080"/>
        </a:lt2>
        <a:accent1>
          <a:srgbClr val="B4DCDC"/>
        </a:accent1>
        <a:accent2>
          <a:srgbClr val="FF7900"/>
        </a:accent2>
        <a:accent3>
          <a:srgbClr val="FFFFFF"/>
        </a:accent3>
        <a:accent4>
          <a:srgbClr val="002A4B"/>
        </a:accent4>
        <a:accent5>
          <a:srgbClr val="D6EBEB"/>
        </a:accent5>
        <a:accent6>
          <a:srgbClr val="E76D00"/>
        </a:accent6>
        <a:hlink>
          <a:srgbClr val="00747A"/>
        </a:hlink>
        <a:folHlink>
          <a:srgbClr val="78B6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Leere Präsentation">
  <a:themeElements>
    <a:clrScheme name="Leere Präsentation 13">
      <a:dk1>
        <a:srgbClr val="003359"/>
      </a:dk1>
      <a:lt1>
        <a:srgbClr val="FFFFFF"/>
      </a:lt1>
      <a:dk2>
        <a:srgbClr val="FF7900"/>
      </a:dk2>
      <a:lt2>
        <a:srgbClr val="808080"/>
      </a:lt2>
      <a:accent1>
        <a:srgbClr val="B4DCDC"/>
      </a:accent1>
      <a:accent2>
        <a:srgbClr val="FF7900"/>
      </a:accent2>
      <a:accent3>
        <a:srgbClr val="FFFFFF"/>
      </a:accent3>
      <a:accent4>
        <a:srgbClr val="002A4B"/>
      </a:accent4>
      <a:accent5>
        <a:srgbClr val="D6EBEB"/>
      </a:accent5>
      <a:accent6>
        <a:srgbClr val="E76D00"/>
      </a:accent6>
      <a:hlink>
        <a:srgbClr val="00747A"/>
      </a:hlink>
      <a:folHlink>
        <a:srgbClr val="78B6AB"/>
      </a:folHlink>
    </a:clrScheme>
    <a:fontScheme name="Leere Prä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0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</a:defRPr>
        </a:defPPr>
      </a:lstStyle>
    </a:lnDef>
  </a:objectDefaults>
  <a:extraClrSchemeLst>
    <a:extraClrScheme>
      <a:clrScheme name="Leere Prä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ere Prä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ere Präsentation 13">
        <a:dk1>
          <a:srgbClr val="003359"/>
        </a:dk1>
        <a:lt1>
          <a:srgbClr val="FFFFFF"/>
        </a:lt1>
        <a:dk2>
          <a:srgbClr val="FF7900"/>
        </a:dk2>
        <a:lt2>
          <a:srgbClr val="808080"/>
        </a:lt2>
        <a:accent1>
          <a:srgbClr val="B4DCDC"/>
        </a:accent1>
        <a:accent2>
          <a:srgbClr val="FF7900"/>
        </a:accent2>
        <a:accent3>
          <a:srgbClr val="FFFFFF"/>
        </a:accent3>
        <a:accent4>
          <a:srgbClr val="002A4B"/>
        </a:accent4>
        <a:accent5>
          <a:srgbClr val="D6EBEB"/>
        </a:accent5>
        <a:accent6>
          <a:srgbClr val="E76D00"/>
        </a:accent6>
        <a:hlink>
          <a:srgbClr val="00747A"/>
        </a:hlink>
        <a:folHlink>
          <a:srgbClr val="78B6A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Тема3</Template>
  <TotalTime>6729</TotalTime>
  <Words>1141</Words>
  <Application>Microsoft Office PowerPoint</Application>
  <PresentationFormat>Широкоэкранный</PresentationFormat>
  <Paragraphs>212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14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33</vt:i4>
      </vt:variant>
    </vt:vector>
  </HeadingPairs>
  <TitlesOfParts>
    <vt:vector size="51" baseType="lpstr">
      <vt:lpstr>MS PGothic</vt:lpstr>
      <vt:lpstr>MS PGothic</vt:lpstr>
      <vt:lpstr>-apple-system</vt:lpstr>
      <vt:lpstr>Arial</vt:lpstr>
      <vt:lpstr>Calibri</vt:lpstr>
      <vt:lpstr>Calibri Light</vt:lpstr>
      <vt:lpstr>Cambria Math</vt:lpstr>
      <vt:lpstr>Georgia</vt:lpstr>
      <vt:lpstr>KaTeX_Main</vt:lpstr>
      <vt:lpstr>KaTeX_Math</vt:lpstr>
      <vt:lpstr>Roboto</vt:lpstr>
      <vt:lpstr>Symbol</vt:lpstr>
      <vt:lpstr>Times New Roman</vt:lpstr>
      <vt:lpstr>Wingdings</vt:lpstr>
      <vt:lpstr>Тема3</vt:lpstr>
      <vt:lpstr>1_Leere Präsentation</vt:lpstr>
      <vt:lpstr>6_Leere Präsentation</vt:lpstr>
      <vt:lpstr>Тема Office</vt:lpstr>
      <vt:lpstr>Wireless communication basics:  Linear modulation schemes</vt:lpstr>
      <vt:lpstr>Common scheme of communication system</vt:lpstr>
      <vt:lpstr>Definition</vt:lpstr>
      <vt:lpstr>Different modulation schemes in different mobile generations</vt:lpstr>
      <vt:lpstr>How to learn more</vt:lpstr>
      <vt:lpstr>Презентация PowerPoint</vt:lpstr>
      <vt:lpstr>Why are they linear?</vt:lpstr>
      <vt:lpstr>What is the M?</vt:lpstr>
      <vt:lpstr>M-PSKs are passband modulations </vt:lpstr>
      <vt:lpstr>The baseband analogs</vt:lpstr>
      <vt:lpstr>Baseband M-PSK: Main points</vt:lpstr>
      <vt:lpstr>Gray and binary mapping</vt:lpstr>
      <vt:lpstr>Презентация PowerPoint</vt:lpstr>
      <vt:lpstr>Changing of amplitude: M-ASK </vt:lpstr>
      <vt:lpstr>M-QAM: Introduction</vt:lpstr>
      <vt:lpstr>M-QAM examples: 16-QAM</vt:lpstr>
      <vt:lpstr>Презентация PowerPoint</vt:lpstr>
      <vt:lpstr>Презентация PowerPoint</vt:lpstr>
      <vt:lpstr>M-QAM (AWGN)</vt:lpstr>
      <vt:lpstr>M-QAM (fading)</vt:lpstr>
      <vt:lpstr>Gross bit rate</vt:lpstr>
      <vt:lpstr>Two universal soft output demodulation algorithms</vt:lpstr>
      <vt:lpstr>Where output type is the critical item</vt:lpstr>
      <vt:lpstr>Презентация PowerPoint</vt:lpstr>
      <vt:lpstr>OFDM is also a linear modulation scheme</vt:lpstr>
      <vt:lpstr>OFDMA: Orthogonal Frequency Division Multiple Access</vt:lpstr>
      <vt:lpstr>Extra slides</vt:lpstr>
      <vt:lpstr>QPSK/4-QAM BER estimation hint</vt:lpstr>
      <vt:lpstr>Why it is possible?</vt:lpstr>
      <vt:lpstr>More about bit rate: spectral efficiency </vt:lpstr>
      <vt:lpstr>Bandwidths illustration</vt:lpstr>
      <vt:lpstr>Pulse shaping: Main idea</vt:lpstr>
      <vt:lpstr>Example: Raised-cosine filter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Фадеев Владимир Анатольевич</dc:creator>
  <cp:lastModifiedBy>Фадеев Владимир Анатольевич</cp:lastModifiedBy>
  <cp:revision>152</cp:revision>
  <dcterms:created xsi:type="dcterms:W3CDTF">2018-02-12T08:06:35Z</dcterms:created>
  <dcterms:modified xsi:type="dcterms:W3CDTF">2019-08-16T10:31:17Z</dcterms:modified>
</cp:coreProperties>
</file>