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6" r:id="rId1"/>
  </p:sldMasterIdLst>
  <p:notesMasterIdLst>
    <p:notesMasterId r:id="rId3"/>
  </p:notesMasterIdLst>
  <p:sldIdLst>
    <p:sldId id="1083" r:id="rId2"/>
  </p:sldIdLst>
  <p:sldSz cx="17610138" cy="9906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DCE"/>
    <a:srgbClr val="FFFFFF"/>
    <a:srgbClr val="59B6BD"/>
    <a:srgbClr val="BFE6CA"/>
    <a:srgbClr val="A3DBC3"/>
    <a:srgbClr val="B9E4C9"/>
    <a:srgbClr val="FFFFD9"/>
    <a:srgbClr val="57C7CA"/>
    <a:srgbClr val="54B3BD"/>
    <a:srgbClr val="57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0DB7E-8037-4F95-8080-CBF1E6E3EA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86D6-B33A-4704-BAE5-3ED948FF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2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67B0-43CB-4637-A5DE-198A4B9A4D12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5D55-550C-42E2-99F2-E9EDD34B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A2112A3C-EDC0-4BBF-BFD2-5BC915011B40}"/>
              </a:ext>
            </a:extLst>
          </p:cNvPr>
          <p:cNvSpPr/>
          <p:nvPr/>
        </p:nvSpPr>
        <p:spPr>
          <a:xfrm>
            <a:off x="5914426" y="3779631"/>
            <a:ext cx="1940400" cy="403200"/>
          </a:xfrm>
          <a:prstGeom prst="rect">
            <a:avLst/>
          </a:prstGeom>
          <a:solidFill>
            <a:srgbClr val="59B6B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Entrenamiento de resistencia con bandas elásticas y peso corporal (1/14)
</a:t>
            </a:r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FB7D52-7ACE-4513-929C-DE596618FD48}"/>
              </a:ext>
            </a:extLst>
          </p:cNvPr>
          <p:cNvSpPr/>
          <p:nvPr/>
        </p:nvSpPr>
        <p:spPr>
          <a:xfrm>
            <a:off x="5914426" y="2393873"/>
            <a:ext cx="1940400" cy="403200"/>
          </a:xfrm>
          <a:prstGeom prst="rect">
            <a:avLst/>
          </a:prstGeom>
          <a:solidFill>
            <a:srgbClr val="59B6B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Instituto Universitario del Deporte y la Salud (IMUDS) (12)
</a:t>
            </a:r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6E1675-33B2-4AE5-8B6C-8D16F605A1C1}"/>
              </a:ext>
            </a:extLst>
          </p:cNvPr>
          <p:cNvSpPr/>
          <p:nvPr/>
        </p:nvSpPr>
        <p:spPr>
          <a:xfrm>
            <a:off x="5914313" y="408194"/>
            <a:ext cx="7917234" cy="500007"/>
          </a:xfrm>
          <a:prstGeom prst="rect">
            <a:avLst/>
          </a:prstGeom>
          <a:solidFill>
            <a:srgbClr val="26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solidFill>
                <a:srgbClr val="FFFFFF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PROGRAMA DE EJERCICIO DE RESISTENCIA AGUEDA
en </a:t>
            </a:r>
            <a:r>
              <a:rPr lang="es-ES" sz="1600" b="1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relación a  </a:t>
            </a:r>
            <a:r>
              <a:rPr lang="es-E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“The </a:t>
            </a:r>
            <a:r>
              <a:rPr lang="es-ES" sz="1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Consensus</a:t>
            </a:r>
            <a:r>
              <a:rPr lang="es-E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on</a:t>
            </a:r>
            <a:r>
              <a:rPr lang="es-E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Exercise</a:t>
            </a:r>
            <a:r>
              <a:rPr lang="es-E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Reporting</a:t>
            </a:r>
            <a:r>
              <a:rPr lang="es-E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Template</a:t>
            </a:r>
            <a:r>
              <a:rPr lang="es-ES" sz="1600" b="1" dirty="0">
                <a:solidFill>
                  <a:srgbClr val="FFFFF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(CERT)”
</a:t>
            </a:r>
            <a:endParaRPr lang="en-US" sz="16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Gráfico 33" descr="Casilla marcada contorno">
            <a:extLst>
              <a:ext uri="{FF2B5EF4-FFF2-40B4-BE49-F238E27FC236}">
                <a16:creationId xmlns:a16="http://schemas.microsoft.com/office/drawing/2014/main" id="{E00A35FB-2A67-46F2-92E0-5CBDF46B0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897" y="2442709"/>
            <a:ext cx="284556" cy="284556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E13B5A4C-99D6-45C9-817B-3A015D25090D}"/>
              </a:ext>
            </a:extLst>
          </p:cNvPr>
          <p:cNvSpPr/>
          <p:nvPr/>
        </p:nvSpPr>
        <p:spPr>
          <a:xfrm>
            <a:off x="6156598" y="575467"/>
            <a:ext cx="1940400" cy="40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F5585-80A3-C5AB-5150-F7A55ABE27D3}"/>
              </a:ext>
            </a:extLst>
          </p:cNvPr>
          <p:cNvCxnSpPr>
            <a:cxnSpLocks/>
          </p:cNvCxnSpPr>
          <p:nvPr/>
        </p:nvCxnSpPr>
        <p:spPr>
          <a:xfrm flipH="1">
            <a:off x="6867363" y="1386843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3A5A28-BFCE-0720-91BC-D4FD05C2F927}"/>
              </a:ext>
            </a:extLst>
          </p:cNvPr>
          <p:cNvCxnSpPr>
            <a:cxnSpLocks/>
          </p:cNvCxnSpPr>
          <p:nvPr/>
        </p:nvCxnSpPr>
        <p:spPr>
          <a:xfrm flipH="1">
            <a:off x="8875504" y="1386843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áfico 31" descr="Casilla marcada contorno">
            <a:extLst>
              <a:ext uri="{FF2B5EF4-FFF2-40B4-BE49-F238E27FC236}">
                <a16:creationId xmlns:a16="http://schemas.microsoft.com/office/drawing/2014/main" id="{9065D0D6-5870-455C-A8A8-813B8C43B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897" y="3832984"/>
            <a:ext cx="284556" cy="28455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793B79-E808-4AF6-857E-B87F91975FEF}"/>
              </a:ext>
            </a:extLst>
          </p:cNvPr>
          <p:cNvSpPr/>
          <p:nvPr/>
        </p:nvSpPr>
        <p:spPr>
          <a:xfrm>
            <a:off x="5915748" y="983643"/>
            <a:ext cx="1940400" cy="403200"/>
          </a:xfrm>
          <a:prstGeom prst="rect">
            <a:avLst/>
          </a:prstGeom>
          <a:solidFill>
            <a:srgbClr val="59B6B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1100" b="1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ESTRUCTURA DEL PROGRAMA 
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343FF0-31A4-467F-9594-32BBE45830B8}"/>
              </a:ext>
            </a:extLst>
          </p:cNvPr>
          <p:cNvSpPr/>
          <p:nvPr/>
        </p:nvSpPr>
        <p:spPr>
          <a:xfrm>
            <a:off x="5914426" y="2859640"/>
            <a:ext cx="1940400" cy="403200"/>
          </a:xfrm>
          <a:prstGeom prst="rect">
            <a:avLst/>
          </a:prstGeom>
          <a:solidFill>
            <a:srgbClr val="59B6B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1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TIPO DE EJERCICIO
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FB6EBE2-0E56-4D6F-A4E3-225E14A88C9A}"/>
              </a:ext>
            </a:extLst>
          </p:cNvPr>
          <p:cNvSpPr/>
          <p:nvPr/>
        </p:nvSpPr>
        <p:spPr>
          <a:xfrm>
            <a:off x="5914426" y="4245398"/>
            <a:ext cx="1940400" cy="403200"/>
          </a:xfrm>
          <a:prstGeom prst="rect">
            <a:avLst/>
          </a:prstGeom>
          <a:solidFill>
            <a:srgbClr val="59B6B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no relacionados: movilidad articular y masaje miofascial (10)
</a:t>
            </a:r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4715C0E-E87B-4591-800D-39CEF123F230}"/>
              </a:ext>
            </a:extLst>
          </p:cNvPr>
          <p:cNvSpPr/>
          <p:nvPr/>
        </p:nvSpPr>
        <p:spPr>
          <a:xfrm>
            <a:off x="5914426" y="1462422"/>
            <a:ext cx="1940400" cy="403200"/>
          </a:xfrm>
          <a:prstGeom prst="rect">
            <a:avLst/>
          </a:prstGeom>
          <a:solidFill>
            <a:srgbClr val="59B6B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b="1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DÓNDE / QUIÉN
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02F26FA-B3AE-4937-A4A9-5E06C7E3B790}"/>
              </a:ext>
            </a:extLst>
          </p:cNvPr>
          <p:cNvSpPr/>
          <p:nvPr/>
        </p:nvSpPr>
        <p:spPr>
          <a:xfrm>
            <a:off x="5914426" y="1940776"/>
            <a:ext cx="1940400" cy="403200"/>
          </a:xfrm>
          <a:prstGeom prst="rect">
            <a:avLst/>
          </a:prstGeom>
          <a:solidFill>
            <a:srgbClr val="59B6B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Entrenador/a con Grado en Ciencias de la Actividad Física y el Deporte(2)</a:t>
            </a: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
</a:t>
            </a:r>
          </a:p>
          <a:p>
            <a:pPr marL="216000" algn="ctr"/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51">
            <a:extLst>
              <a:ext uri="{FF2B5EF4-FFF2-40B4-BE49-F238E27FC236}">
                <a16:creationId xmlns:a16="http://schemas.microsoft.com/office/drawing/2014/main" id="{C531E62E-73D5-5B5A-8474-DB9DED41D493}"/>
              </a:ext>
            </a:extLst>
          </p:cNvPr>
          <p:cNvSpPr/>
          <p:nvPr/>
        </p:nvSpPr>
        <p:spPr>
          <a:xfrm>
            <a:off x="5914426" y="3340714"/>
            <a:ext cx="1940400" cy="403200"/>
          </a:xfrm>
          <a:prstGeom prst="rect">
            <a:avLst/>
          </a:prstGeom>
          <a:solidFill>
            <a:srgbClr val="59B6B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Entrenamientos supervisados con 4-6 participantes/grupo (3/4)
</a:t>
            </a:r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áfico 31" descr="Casilla marcada contorno">
            <a:extLst>
              <a:ext uri="{FF2B5EF4-FFF2-40B4-BE49-F238E27FC236}">
                <a16:creationId xmlns:a16="http://schemas.microsoft.com/office/drawing/2014/main" id="{E77F54E0-DEAA-89AA-22F0-B9CF0F89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897" y="4290550"/>
            <a:ext cx="284556" cy="284556"/>
          </a:xfrm>
          <a:prstGeom prst="rect">
            <a:avLst/>
          </a:prstGeom>
        </p:spPr>
      </p:pic>
      <p:sp>
        <p:nvSpPr>
          <p:cNvPr id="13" name="Rectángulo 39">
            <a:extLst>
              <a:ext uri="{FF2B5EF4-FFF2-40B4-BE49-F238E27FC236}">
                <a16:creationId xmlns:a16="http://schemas.microsoft.com/office/drawing/2014/main" id="{C86C736C-0529-942A-6052-BF40741B90F2}"/>
              </a:ext>
            </a:extLst>
          </p:cNvPr>
          <p:cNvSpPr/>
          <p:nvPr/>
        </p:nvSpPr>
        <p:spPr>
          <a:xfrm>
            <a:off x="7911036" y="4245398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16000" algn="ctr"/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Repeticiones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individualizadas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4ED661B-4DAC-42B9-8514-D3A708955253}"/>
              </a:ext>
            </a:extLst>
          </p:cNvPr>
          <p:cNvSpPr/>
          <p:nvPr/>
        </p:nvSpPr>
        <p:spPr>
          <a:xfrm>
            <a:off x="7904167" y="3340714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series de 8 ejercicios </a:t>
            </a:r>
            <a:r>
              <a:rPr lang="es-E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ADD84D1-10F8-4A0B-B170-1535885EA383}"/>
              </a:ext>
            </a:extLst>
          </p:cNvPr>
          <p:cNvSpPr/>
          <p:nvPr/>
        </p:nvSpPr>
        <p:spPr>
          <a:xfrm>
            <a:off x="7912461" y="3779631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40-60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segundos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</a:p>
        </p:txBody>
      </p:sp>
      <p:pic>
        <p:nvPicPr>
          <p:cNvPr id="42" name="Gráfico 41" descr="Casilla marcada contorno">
            <a:extLst>
              <a:ext uri="{FF2B5EF4-FFF2-40B4-BE49-F238E27FC236}">
                <a16:creationId xmlns:a16="http://schemas.microsoft.com/office/drawing/2014/main" id="{B2B313F8-0C9C-4C18-955E-E822F2528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912" y="3844407"/>
            <a:ext cx="284556" cy="284556"/>
          </a:xfrm>
          <a:prstGeom prst="rect">
            <a:avLst/>
          </a:prstGeom>
        </p:spPr>
      </p:pic>
      <p:pic>
        <p:nvPicPr>
          <p:cNvPr id="43" name="Gráfico 42" descr="Casilla marcada contorno">
            <a:extLst>
              <a:ext uri="{FF2B5EF4-FFF2-40B4-BE49-F238E27FC236}">
                <a16:creationId xmlns:a16="http://schemas.microsoft.com/office/drawing/2014/main" id="{09392A98-6ADF-4655-ADF9-2D8D908B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912" y="3380700"/>
            <a:ext cx="284556" cy="284556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1D37C5D6-4E91-4FF6-82CC-CE017334AD59}"/>
              </a:ext>
            </a:extLst>
          </p:cNvPr>
          <p:cNvSpPr/>
          <p:nvPr/>
        </p:nvSpPr>
        <p:spPr>
          <a:xfrm>
            <a:off x="7912461" y="1462422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VOLUMEN DE EJERCICIO
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FF817DE-8BAD-44A0-9BB8-D664888FBA8D}"/>
              </a:ext>
            </a:extLst>
          </p:cNvPr>
          <p:cNvSpPr/>
          <p:nvPr/>
        </p:nvSpPr>
        <p:spPr>
          <a:xfrm>
            <a:off x="7909757" y="2393873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24 semanas
 (2 semanas de familiarización) 
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606E20D-19EA-42C6-9B9C-497AECF9D014}"/>
              </a:ext>
            </a:extLst>
          </p:cNvPr>
          <p:cNvSpPr/>
          <p:nvPr/>
        </p:nvSpPr>
        <p:spPr>
          <a:xfrm>
            <a:off x="7909757" y="2859640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3 sesiones supervisadas/semana (60min/sesión) 
</a:t>
            </a:r>
          </a:p>
        </p:txBody>
      </p:sp>
      <p:pic>
        <p:nvPicPr>
          <p:cNvPr id="44" name="Gráfico 43" descr="Casilla marcada contorno">
            <a:extLst>
              <a:ext uri="{FF2B5EF4-FFF2-40B4-BE49-F238E27FC236}">
                <a16:creationId xmlns:a16="http://schemas.microsoft.com/office/drawing/2014/main" id="{8240D4F1-910D-44B0-914F-ABB7CC537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912" y="2453286"/>
            <a:ext cx="284556" cy="284556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E69378-BD13-7D71-83D1-DDBEFC029D2A}"/>
              </a:ext>
            </a:extLst>
          </p:cNvPr>
          <p:cNvCxnSpPr>
            <a:cxnSpLocks/>
          </p:cNvCxnSpPr>
          <p:nvPr/>
        </p:nvCxnSpPr>
        <p:spPr>
          <a:xfrm flipH="1">
            <a:off x="6828390" y="3261790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áfico 32" descr="Casilla marcada contorno">
            <a:extLst>
              <a:ext uri="{FF2B5EF4-FFF2-40B4-BE49-F238E27FC236}">
                <a16:creationId xmlns:a16="http://schemas.microsoft.com/office/drawing/2014/main" id="{E382449B-53F9-4DEC-8967-50D91705B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897" y="3393508"/>
            <a:ext cx="284556" cy="284556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18DAE46-0C0E-47B6-9CED-F3337A9CD6EE}"/>
              </a:ext>
            </a:extLst>
          </p:cNvPr>
          <p:cNvSpPr/>
          <p:nvPr/>
        </p:nvSpPr>
        <p:spPr>
          <a:xfrm>
            <a:off x="9897714" y="3340714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3 </a:t>
            </a:r>
            <a:r>
              <a:rPr lang="en-US" sz="900" dirty="0" err="1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niveles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de </a:t>
            </a:r>
            <a:r>
              <a:rPr lang="en-US" sz="900" dirty="0" err="1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ejercicios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
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B1A1C6C-A450-4045-A5C7-E4364F6DC05F}"/>
              </a:ext>
            </a:extLst>
          </p:cNvPr>
          <p:cNvSpPr/>
          <p:nvPr/>
        </p:nvSpPr>
        <p:spPr>
          <a:xfrm>
            <a:off x="9907646" y="4245398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sec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descanso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0B95C2D-E37D-4AEF-A152-BC001312438B}"/>
              </a:ext>
            </a:extLst>
          </p:cNvPr>
          <p:cNvSpPr/>
          <p:nvPr/>
        </p:nvSpPr>
        <p:spPr>
          <a:xfrm>
            <a:off x="9897714" y="1462422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INTENSIDAD DEL EJERCICIO
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8C26B1-D695-42C0-9AF7-E425C32EC031}"/>
              </a:ext>
            </a:extLst>
          </p:cNvPr>
          <p:cNvSpPr/>
          <p:nvPr/>
        </p:nvSpPr>
        <p:spPr>
          <a:xfrm>
            <a:off x="9897714" y="2393873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RPE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7-8
</a:t>
            </a:r>
          </a:p>
        </p:txBody>
      </p:sp>
      <p:pic>
        <p:nvPicPr>
          <p:cNvPr id="55" name="Gráfico 54" descr="Casilla marcada contorno">
            <a:extLst>
              <a:ext uri="{FF2B5EF4-FFF2-40B4-BE49-F238E27FC236}">
                <a16:creationId xmlns:a16="http://schemas.microsoft.com/office/drawing/2014/main" id="{88D750B7-02D3-446B-B592-73D808B9B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9690" y="2431184"/>
            <a:ext cx="284556" cy="284556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8F5D89-2E4A-4D73-2463-EC6351496DEA}"/>
              </a:ext>
            </a:extLst>
          </p:cNvPr>
          <p:cNvCxnSpPr>
            <a:cxnSpLocks/>
          </p:cNvCxnSpPr>
          <p:nvPr/>
        </p:nvCxnSpPr>
        <p:spPr>
          <a:xfrm flipH="1">
            <a:off x="10916862" y="1386843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47">
            <a:extLst>
              <a:ext uri="{FF2B5EF4-FFF2-40B4-BE49-F238E27FC236}">
                <a16:creationId xmlns:a16="http://schemas.microsoft.com/office/drawing/2014/main" id="{4338B80B-6E1F-DA19-F983-04BCFDE0326B}"/>
              </a:ext>
            </a:extLst>
          </p:cNvPr>
          <p:cNvSpPr/>
          <p:nvPr/>
        </p:nvSpPr>
        <p:spPr>
          <a:xfrm>
            <a:off x="9891122" y="2859640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ejecución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AFAP  
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Gráfico 52" descr="Casilla marcada contorno">
            <a:extLst>
              <a:ext uri="{FF2B5EF4-FFF2-40B4-BE49-F238E27FC236}">
                <a16:creationId xmlns:a16="http://schemas.microsoft.com/office/drawing/2014/main" id="{1A48000D-1F28-494C-BE66-6151144CC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9690" y="2912006"/>
            <a:ext cx="284556" cy="284556"/>
          </a:xfrm>
          <a:prstGeom prst="rect">
            <a:avLst/>
          </a:prstGeom>
        </p:spPr>
      </p:pic>
      <p:sp>
        <p:nvSpPr>
          <p:cNvPr id="22" name="Rectángulo 50">
            <a:extLst>
              <a:ext uri="{FF2B5EF4-FFF2-40B4-BE49-F238E27FC236}">
                <a16:creationId xmlns:a16="http://schemas.microsoft.com/office/drawing/2014/main" id="{7C0AED7A-0054-A6C9-F687-846BEAB3A952}"/>
              </a:ext>
            </a:extLst>
          </p:cNvPr>
          <p:cNvSpPr/>
          <p:nvPr/>
        </p:nvSpPr>
        <p:spPr>
          <a:xfrm>
            <a:off x="9897714" y="3779631"/>
            <a:ext cx="1940400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Complejidad motora de los ejercicios y 7 resistencias de bandas elásticas
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Gráfico 52" descr="Casilla marcada contorno">
            <a:extLst>
              <a:ext uri="{FF2B5EF4-FFF2-40B4-BE49-F238E27FC236}">
                <a16:creationId xmlns:a16="http://schemas.microsoft.com/office/drawing/2014/main" id="{01464BAE-99B4-5D84-5E14-DB79C9B32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9690" y="3386611"/>
            <a:ext cx="284556" cy="284556"/>
          </a:xfrm>
          <a:prstGeom prst="rect">
            <a:avLst/>
          </a:prstGeom>
        </p:spPr>
      </p:pic>
      <p:pic>
        <p:nvPicPr>
          <p:cNvPr id="54" name="Gráfico 53" descr="Casilla marcada contorno">
            <a:extLst>
              <a:ext uri="{FF2B5EF4-FFF2-40B4-BE49-F238E27FC236}">
                <a16:creationId xmlns:a16="http://schemas.microsoft.com/office/drawing/2014/main" id="{6B9E7EC7-35E5-458B-8B74-EC2EDBE91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9690" y="3838289"/>
            <a:ext cx="284556" cy="28455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AC72F7-935E-42E3-6FEE-7B79D9CBD70C}"/>
              </a:ext>
            </a:extLst>
          </p:cNvPr>
          <p:cNvCxnSpPr>
            <a:cxnSpLocks/>
          </p:cNvCxnSpPr>
          <p:nvPr/>
        </p:nvCxnSpPr>
        <p:spPr>
          <a:xfrm flipH="1">
            <a:off x="6867363" y="1855492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áfico 34" descr="Casilla marcada contorno">
            <a:extLst>
              <a:ext uri="{FF2B5EF4-FFF2-40B4-BE49-F238E27FC236}">
                <a16:creationId xmlns:a16="http://schemas.microsoft.com/office/drawing/2014/main" id="{B6C7778A-0F7E-483A-BC8B-E34E7C467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1897" y="1989579"/>
            <a:ext cx="284556" cy="284556"/>
          </a:xfrm>
          <a:prstGeom prst="rect">
            <a:avLst/>
          </a:prstGeom>
        </p:spPr>
      </p:pic>
      <p:sp>
        <p:nvSpPr>
          <p:cNvPr id="76" name="Rectángulo 40">
            <a:extLst>
              <a:ext uri="{FF2B5EF4-FFF2-40B4-BE49-F238E27FC236}">
                <a16:creationId xmlns:a16="http://schemas.microsoft.com/office/drawing/2014/main" id="{6BCFC360-E9B8-0B42-038F-E77850D07F61}"/>
              </a:ext>
            </a:extLst>
          </p:cNvPr>
          <p:cNvSpPr/>
          <p:nvPr/>
        </p:nvSpPr>
        <p:spPr>
          <a:xfrm>
            <a:off x="7912461" y="1940776"/>
            <a:ext cx="3920939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216000"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Carga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estandarizada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(14a) e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individualizada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(14b/15)
</a:t>
            </a:r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6">
            <a:extLst>
              <a:ext uri="{FF2B5EF4-FFF2-40B4-BE49-F238E27FC236}">
                <a16:creationId xmlns:a16="http://schemas.microsoft.com/office/drawing/2014/main" id="{51EA9B4D-14B6-39EE-CEC5-F8CD9F9B7B83}"/>
              </a:ext>
            </a:extLst>
          </p:cNvPr>
          <p:cNvSpPr/>
          <p:nvPr/>
        </p:nvSpPr>
        <p:spPr>
          <a:xfrm>
            <a:off x="11891261" y="983643"/>
            <a:ext cx="1940400" cy="403200"/>
          </a:xfrm>
          <a:prstGeom prst="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400"/>
              </a:lnSpc>
            </a:pP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ADICIONALES
</a:t>
            </a:r>
          </a:p>
        </p:txBody>
      </p:sp>
      <p:sp>
        <p:nvSpPr>
          <p:cNvPr id="18" name="Rectángulo 49">
            <a:extLst>
              <a:ext uri="{FF2B5EF4-FFF2-40B4-BE49-F238E27FC236}">
                <a16:creationId xmlns:a16="http://schemas.microsoft.com/office/drawing/2014/main" id="{C2C36337-7EE5-8E54-CBD3-0D2EF39A2731}"/>
              </a:ext>
            </a:extLst>
          </p:cNvPr>
          <p:cNvSpPr/>
          <p:nvPr/>
        </p:nvSpPr>
        <p:spPr>
          <a:xfrm>
            <a:off x="11891261" y="2859640"/>
            <a:ext cx="1940400" cy="403200"/>
          </a:xfrm>
          <a:prstGeom prst="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OTRAS VARIABLES REGISTRADAS
</a:t>
            </a:r>
          </a:p>
        </p:txBody>
      </p:sp>
      <p:sp>
        <p:nvSpPr>
          <p:cNvPr id="20" name="Rectángulo 50">
            <a:extLst>
              <a:ext uri="{FF2B5EF4-FFF2-40B4-BE49-F238E27FC236}">
                <a16:creationId xmlns:a16="http://schemas.microsoft.com/office/drawing/2014/main" id="{7E089922-8941-EABD-4433-7FE419DCBE93}"/>
              </a:ext>
            </a:extLst>
          </p:cNvPr>
          <p:cNvSpPr/>
          <p:nvPr/>
        </p:nvSpPr>
        <p:spPr>
          <a:xfrm>
            <a:off x="11891261" y="3779631"/>
            <a:ext cx="1940400" cy="403200"/>
          </a:xfrm>
          <a:prstGeom prst="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 de ánimo y calidad del sueño 
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46">
            <a:extLst>
              <a:ext uri="{FF2B5EF4-FFF2-40B4-BE49-F238E27FC236}">
                <a16:creationId xmlns:a16="http://schemas.microsoft.com/office/drawing/2014/main" id="{8C33FBBC-9223-A0E7-F130-24CB9EDA66FF}"/>
              </a:ext>
            </a:extLst>
          </p:cNvPr>
          <p:cNvSpPr/>
          <p:nvPr/>
        </p:nvSpPr>
        <p:spPr>
          <a:xfrm>
            <a:off x="11891261" y="1462422"/>
            <a:ext cx="1940400" cy="403200"/>
          </a:xfrm>
          <a:prstGeom prst="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ADHERENCIA 
</a:t>
            </a:r>
          </a:p>
        </p:txBody>
      </p:sp>
      <p:sp>
        <p:nvSpPr>
          <p:cNvPr id="28" name="Rectángulo 48">
            <a:extLst>
              <a:ext uri="{FF2B5EF4-FFF2-40B4-BE49-F238E27FC236}">
                <a16:creationId xmlns:a16="http://schemas.microsoft.com/office/drawing/2014/main" id="{57F1625B-9742-F1CB-A644-5762A3B18C00}"/>
              </a:ext>
            </a:extLst>
          </p:cNvPr>
          <p:cNvSpPr/>
          <p:nvPr/>
        </p:nvSpPr>
        <p:spPr>
          <a:xfrm>
            <a:off x="11891261" y="1940776"/>
            <a:ext cx="1940400" cy="403200"/>
          </a:xfrm>
          <a:prstGeom prst="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de reproducción de música, talleres, </a:t>
            </a:r>
            <a:r>
              <a:rPr lang="es-E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feedbacks</a:t>
            </a:r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guía en papel / video / online (6/8/9)
</a:t>
            </a:r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Gráfico 54" descr="Casilla marcada contorno">
            <a:extLst>
              <a:ext uri="{FF2B5EF4-FFF2-40B4-BE49-F238E27FC236}">
                <a16:creationId xmlns:a16="http://schemas.microsoft.com/office/drawing/2014/main" id="{C9EDF10C-25BA-8C22-BBAF-D0C111297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26364" y="1989579"/>
            <a:ext cx="284556" cy="28455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3FD5B9-D73A-0379-D70C-84FBED95BCB3}"/>
              </a:ext>
            </a:extLst>
          </p:cNvPr>
          <p:cNvCxnSpPr>
            <a:cxnSpLocks/>
          </p:cNvCxnSpPr>
          <p:nvPr/>
        </p:nvCxnSpPr>
        <p:spPr>
          <a:xfrm flipH="1">
            <a:off x="12932312" y="1855492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551D70-53F0-BE24-C2C0-6151CB961722}"/>
              </a:ext>
            </a:extLst>
          </p:cNvPr>
          <p:cNvCxnSpPr>
            <a:cxnSpLocks/>
          </p:cNvCxnSpPr>
          <p:nvPr/>
        </p:nvCxnSpPr>
        <p:spPr>
          <a:xfrm flipH="1">
            <a:off x="12932312" y="1386843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47">
            <a:extLst>
              <a:ext uri="{FF2B5EF4-FFF2-40B4-BE49-F238E27FC236}">
                <a16:creationId xmlns:a16="http://schemas.microsoft.com/office/drawing/2014/main" id="{DC39F5B3-E6F9-708F-2D87-98EE95045341}"/>
              </a:ext>
            </a:extLst>
          </p:cNvPr>
          <p:cNvSpPr/>
          <p:nvPr/>
        </p:nvSpPr>
        <p:spPr>
          <a:xfrm>
            <a:off x="11891261" y="2393873"/>
            <a:ext cx="1940400" cy="403200"/>
          </a:xfrm>
          <a:prstGeom prst="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asistencia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(5/16a/16b)
</a:t>
            </a:r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Gráfico 52" descr="Casilla marcada contorno">
            <a:extLst>
              <a:ext uri="{FF2B5EF4-FFF2-40B4-BE49-F238E27FC236}">
                <a16:creationId xmlns:a16="http://schemas.microsoft.com/office/drawing/2014/main" id="{FD48AEAF-6793-DBD7-8EBD-1052E139F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26364" y="2419130"/>
            <a:ext cx="284556" cy="284556"/>
          </a:xfrm>
          <a:prstGeom prst="rect">
            <a:avLst/>
          </a:prstGeom>
        </p:spPr>
      </p:pic>
      <p:sp>
        <p:nvSpPr>
          <p:cNvPr id="65" name="Rectángulo 50">
            <a:extLst>
              <a:ext uri="{FF2B5EF4-FFF2-40B4-BE49-F238E27FC236}">
                <a16:creationId xmlns:a16="http://schemas.microsoft.com/office/drawing/2014/main" id="{79DDFE84-F6F3-7BCA-BAB2-3A15B52A60C4}"/>
              </a:ext>
            </a:extLst>
          </p:cNvPr>
          <p:cNvSpPr/>
          <p:nvPr/>
        </p:nvSpPr>
        <p:spPr>
          <a:xfrm>
            <a:off x="11891261" y="3340714"/>
            <a:ext cx="1940400" cy="403200"/>
          </a:xfrm>
          <a:prstGeom prst="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 adversos 
(Registrado en REDCap) (11)
</a:t>
            </a:r>
            <a:endParaRPr 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Gráfico 52" descr="Casilla marcada contorno">
            <a:extLst>
              <a:ext uri="{FF2B5EF4-FFF2-40B4-BE49-F238E27FC236}">
                <a16:creationId xmlns:a16="http://schemas.microsoft.com/office/drawing/2014/main" id="{210CEA54-ACF8-0347-0B10-691A7E417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26364" y="3369790"/>
            <a:ext cx="284556" cy="284556"/>
          </a:xfrm>
          <a:prstGeom prst="rect">
            <a:avLst/>
          </a:prstGeom>
        </p:spPr>
      </p:pic>
      <p:pic>
        <p:nvPicPr>
          <p:cNvPr id="67" name="Gráfico 53" descr="Casilla marcada contorno">
            <a:extLst>
              <a:ext uri="{FF2B5EF4-FFF2-40B4-BE49-F238E27FC236}">
                <a16:creationId xmlns:a16="http://schemas.microsoft.com/office/drawing/2014/main" id="{DD87E06C-7A4A-E04C-D19E-1081B2A73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26364" y="3821372"/>
            <a:ext cx="284556" cy="28455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AC950C-FD32-5A39-FF57-078207CBFFE1}"/>
              </a:ext>
            </a:extLst>
          </p:cNvPr>
          <p:cNvCxnSpPr>
            <a:cxnSpLocks/>
          </p:cNvCxnSpPr>
          <p:nvPr/>
        </p:nvCxnSpPr>
        <p:spPr>
          <a:xfrm flipH="1">
            <a:off x="12932312" y="3263256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50">
            <a:extLst>
              <a:ext uri="{FF2B5EF4-FFF2-40B4-BE49-F238E27FC236}">
                <a16:creationId xmlns:a16="http://schemas.microsoft.com/office/drawing/2014/main" id="{D6372399-DD40-191B-E0FB-B4E96968043F}"/>
              </a:ext>
            </a:extLst>
          </p:cNvPr>
          <p:cNvSpPr/>
          <p:nvPr/>
        </p:nvSpPr>
        <p:spPr>
          <a:xfrm>
            <a:off x="11891261" y="4245398"/>
            <a:ext cx="1940400" cy="403200"/>
          </a:xfrm>
          <a:prstGeom prst="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algn="ctr"/>
            <a:endParaRPr lang="es-E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ctr"/>
            <a:r>
              <a:rPr lang="es-E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Frecuencia cardiaca 
(Polar Flow y Elite HRV)
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Gráfico 53" descr="Casilla marcada contorno">
            <a:extLst>
              <a:ext uri="{FF2B5EF4-FFF2-40B4-BE49-F238E27FC236}">
                <a16:creationId xmlns:a16="http://schemas.microsoft.com/office/drawing/2014/main" id="{3FE87858-626B-8F30-57A5-8FFA740AD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26364" y="4281964"/>
            <a:ext cx="284556" cy="284556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B7A08AD-12AE-1460-AF15-8B6952FF8D6D}"/>
              </a:ext>
            </a:extLst>
          </p:cNvPr>
          <p:cNvCxnSpPr>
            <a:cxnSpLocks/>
          </p:cNvCxnSpPr>
          <p:nvPr/>
        </p:nvCxnSpPr>
        <p:spPr>
          <a:xfrm flipH="1">
            <a:off x="10916862" y="1855492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áfico 53" descr="Casilla marcada contorno">
            <a:extLst>
              <a:ext uri="{FF2B5EF4-FFF2-40B4-BE49-F238E27FC236}">
                <a16:creationId xmlns:a16="http://schemas.microsoft.com/office/drawing/2014/main" id="{CE3C1859-5DBC-00F2-0E64-66AC85A81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9690" y="4304720"/>
            <a:ext cx="284556" cy="284556"/>
          </a:xfrm>
          <a:prstGeom prst="rect">
            <a:avLst/>
          </a:prstGeom>
        </p:spPr>
      </p:pic>
      <p:pic>
        <p:nvPicPr>
          <p:cNvPr id="88" name="Gráfico 53" descr="Casilla marcada contorno">
            <a:extLst>
              <a:ext uri="{FF2B5EF4-FFF2-40B4-BE49-F238E27FC236}">
                <a16:creationId xmlns:a16="http://schemas.microsoft.com/office/drawing/2014/main" id="{F7B231E9-3E6D-4BB6-9CFD-0A25255B8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912" y="4308116"/>
            <a:ext cx="284556" cy="284556"/>
          </a:xfrm>
          <a:prstGeom prst="rect">
            <a:avLst/>
          </a:prstGeom>
        </p:spPr>
      </p:pic>
      <p:pic>
        <p:nvPicPr>
          <p:cNvPr id="89" name="Gráfico 42" descr="Casilla marcada contorno">
            <a:extLst>
              <a:ext uri="{FF2B5EF4-FFF2-40B4-BE49-F238E27FC236}">
                <a16:creationId xmlns:a16="http://schemas.microsoft.com/office/drawing/2014/main" id="{A9384565-CBAC-6BAF-7610-6A8104ED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912" y="2916993"/>
            <a:ext cx="284556" cy="28455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CCCE84-07D1-DF96-8DAA-6B061BFAF4F0}"/>
              </a:ext>
            </a:extLst>
          </p:cNvPr>
          <p:cNvCxnSpPr>
            <a:cxnSpLocks/>
          </p:cNvCxnSpPr>
          <p:nvPr/>
        </p:nvCxnSpPr>
        <p:spPr>
          <a:xfrm flipH="1">
            <a:off x="8875504" y="1855492"/>
            <a:ext cx="0" cy="1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áfico 43" descr="Casilla marcada contorno">
            <a:extLst>
              <a:ext uri="{FF2B5EF4-FFF2-40B4-BE49-F238E27FC236}">
                <a16:creationId xmlns:a16="http://schemas.microsoft.com/office/drawing/2014/main" id="{698CD436-F91B-9EBE-001F-F9CD9E185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912" y="1989579"/>
            <a:ext cx="284556" cy="284556"/>
          </a:xfrm>
          <a:prstGeom prst="rect">
            <a:avLst/>
          </a:prstGeom>
        </p:spPr>
      </p:pic>
      <p:sp>
        <p:nvSpPr>
          <p:cNvPr id="23" name="Rectángulo 5">
            <a:extLst>
              <a:ext uri="{FF2B5EF4-FFF2-40B4-BE49-F238E27FC236}">
                <a16:creationId xmlns:a16="http://schemas.microsoft.com/office/drawing/2014/main" id="{A877CE10-8FF4-A5C1-E09B-82385A7B8809}"/>
              </a:ext>
            </a:extLst>
          </p:cNvPr>
          <p:cNvSpPr/>
          <p:nvPr/>
        </p:nvSpPr>
        <p:spPr>
          <a:xfrm>
            <a:off x="7912461" y="983643"/>
            <a:ext cx="3920939" cy="403200"/>
          </a:xfrm>
          <a:prstGeom prst="rect">
            <a:avLst/>
          </a:prstGeom>
          <a:solidFill>
            <a:srgbClr val="D0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endParaRPr lang="es-E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400"/>
              </a:lnSpc>
            </a:pPr>
            <a:r>
              <a:rPr lang="es-E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DOSIS DE EJERCICIO (7a/7b/13)
</a:t>
            </a:r>
            <a:endParaRPr 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9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985</TotalTime>
  <Words>276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Times New Roman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 Toval</dc:creator>
  <cp:lastModifiedBy>BEATRIZ FERNANDEZ GAMEZ</cp:lastModifiedBy>
  <cp:revision>31</cp:revision>
  <dcterms:created xsi:type="dcterms:W3CDTF">2022-06-29T09:28:56Z</dcterms:created>
  <dcterms:modified xsi:type="dcterms:W3CDTF">2023-03-03T18:15:22Z</dcterms:modified>
</cp:coreProperties>
</file>