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068" r:id="rId1"/>
  </p:sldMasterIdLst>
  <p:notesMasterIdLst>
    <p:notesMasterId r:id="rId43"/>
  </p:notesMasterIdLst>
  <p:sldIdLst>
    <p:sldId id="256" r:id="rId2"/>
    <p:sldId id="258" r:id="rId3"/>
    <p:sldId id="276" r:id="rId4"/>
    <p:sldId id="278" r:id="rId5"/>
    <p:sldId id="26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5" r:id="rId16"/>
    <p:sldId id="296" r:id="rId17"/>
    <p:sldId id="297" r:id="rId18"/>
    <p:sldId id="298" r:id="rId19"/>
    <p:sldId id="299" r:id="rId20"/>
    <p:sldId id="290" r:id="rId21"/>
    <p:sldId id="300" r:id="rId22"/>
    <p:sldId id="302" r:id="rId23"/>
    <p:sldId id="291" r:id="rId24"/>
    <p:sldId id="292" r:id="rId25"/>
    <p:sldId id="293" r:id="rId26"/>
    <p:sldId id="303" r:id="rId27"/>
    <p:sldId id="294" r:id="rId28"/>
    <p:sldId id="304" r:id="rId29"/>
    <p:sldId id="305" r:id="rId30"/>
    <p:sldId id="316" r:id="rId31"/>
    <p:sldId id="311" r:id="rId32"/>
    <p:sldId id="313" r:id="rId33"/>
    <p:sldId id="314" r:id="rId34"/>
    <p:sldId id="319" r:id="rId35"/>
    <p:sldId id="312" r:id="rId36"/>
    <p:sldId id="315" r:id="rId37"/>
    <p:sldId id="307" r:id="rId38"/>
    <p:sldId id="309" r:id="rId39"/>
    <p:sldId id="308" r:id="rId40"/>
    <p:sldId id="317" r:id="rId41"/>
    <p:sldId id="31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C0AFC-55B7-487C-A86A-A08898B3EB56}" type="datetimeFigureOut">
              <a:rPr lang="es-ES" smtClean="0"/>
              <a:pPr/>
              <a:t>06/03/2013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35986-10CE-4C5A-A450-C56034A5839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4297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5986-10CE-4C5A-A450-C56034A5839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B1412A-1700-4829-AA75-5699F2EBD0F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57C5D5-7F16-40F2-BDB4-594E3A955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854696" cy="3019864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 smtClean="0"/>
              <a:t>Especialidad en Diseño de Circuitos Integrados</a:t>
            </a:r>
          </a:p>
          <a:p>
            <a:r>
              <a:rPr lang="es-MX" sz="2400" dirty="0" smtClean="0"/>
              <a:t>Proyecto Final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Alumno: Ing. Alejandro </a:t>
            </a:r>
            <a:r>
              <a:rPr lang="es-MX" dirty="0" err="1" smtClean="0"/>
              <a:t>Güereña</a:t>
            </a:r>
            <a:r>
              <a:rPr lang="es-MX" dirty="0" smtClean="0"/>
              <a:t> Morán</a:t>
            </a:r>
          </a:p>
          <a:p>
            <a:r>
              <a:rPr lang="es-MX" dirty="0" smtClean="0"/>
              <a:t>Director de Proyecto: </a:t>
            </a:r>
            <a:r>
              <a:rPr lang="es-ES" dirty="0" smtClean="0"/>
              <a:t>Dr. Mariano Aguirre Hernández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470025"/>
          </a:xfrm>
        </p:spPr>
        <p:txBody>
          <a:bodyPr>
            <a:noAutofit/>
          </a:bodyPr>
          <a:lstStyle/>
          <a:p>
            <a:r>
              <a:rPr lang="es-E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Modelo de Referencia y Diseño de Ambiente de Verificación para Memorias DDR SDRAM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419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382000" cy="11430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Estructura de Ambiente de Verificación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77200" cy="58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47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Estructura de Ambiente de Verificación </a:t>
            </a:r>
            <a:br>
              <a:rPr lang="es-MX" sz="3200" dirty="0" smtClean="0"/>
            </a:br>
            <a:r>
              <a:rPr lang="es-MX" sz="3200" dirty="0" smtClean="0"/>
              <a:t>Usando Lenguaje de Verificación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3074" name="Picture 2" descr="HDVL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716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95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Plan de Verificación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Es el documento que define ¿qué se verificará? y ¿cómo se verificará? un sistema.</a:t>
            </a:r>
          </a:p>
          <a:p>
            <a:r>
              <a:rPr lang="es-MX" dirty="0" smtClean="0"/>
              <a:t>El Plan de verificación debe de definir:</a:t>
            </a:r>
          </a:p>
          <a:p>
            <a:pPr lvl="1"/>
            <a:r>
              <a:rPr lang="es-MX" dirty="0" smtClean="0"/>
              <a:t>Estrategia de Verificación</a:t>
            </a:r>
          </a:p>
          <a:p>
            <a:pPr lvl="2"/>
            <a:r>
              <a:rPr lang="es-MX" dirty="0" smtClean="0"/>
              <a:t>Jerarquía, Sincronización y Acceso con el dispositivo a verificar.</a:t>
            </a:r>
          </a:p>
          <a:p>
            <a:pPr lvl="1"/>
            <a:r>
              <a:rPr lang="es-MX" dirty="0" smtClean="0"/>
              <a:t>Áreas Funcionales</a:t>
            </a:r>
          </a:p>
          <a:p>
            <a:pPr lvl="2"/>
            <a:r>
              <a:rPr lang="es-MX" dirty="0" smtClean="0"/>
              <a:t>La funcionalidad que debe ser verificada</a:t>
            </a:r>
          </a:p>
          <a:p>
            <a:pPr lvl="2"/>
            <a:r>
              <a:rPr lang="es-MX" dirty="0" smtClean="0"/>
              <a:t>Definidas por la interpretación de la especificación</a:t>
            </a:r>
          </a:p>
          <a:p>
            <a:pPr lvl="1"/>
            <a:r>
              <a:rPr lang="es-MX" dirty="0" smtClean="0"/>
              <a:t>Elementos de Verificación</a:t>
            </a:r>
          </a:p>
          <a:p>
            <a:pPr lvl="2"/>
            <a:r>
              <a:rPr lang="es-MX" dirty="0" smtClean="0"/>
              <a:t>Elementos que controlan, observan y analizan las áreas funcionales.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16630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Estrategia Verificación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Acceso a señales del dispositivo a verificar</a:t>
            </a:r>
          </a:p>
          <a:p>
            <a:pPr lvl="1"/>
            <a:r>
              <a:rPr lang="es-MX" dirty="0" smtClean="0"/>
              <a:t>Se </a:t>
            </a:r>
            <a:r>
              <a:rPr lang="es-MX" dirty="0" smtClean="0"/>
              <a:t>usan señales de entrada, salida </a:t>
            </a:r>
            <a:r>
              <a:rPr lang="es-MX" dirty="0" smtClean="0"/>
              <a:t>y un conjunto de señales  internas.</a:t>
            </a:r>
            <a:endParaRPr lang="es-MX" dirty="0" smtClean="0"/>
          </a:p>
          <a:p>
            <a:r>
              <a:rPr lang="es-MX" dirty="0" smtClean="0"/>
              <a:t>Sincronización con Modelo de Referencia.</a:t>
            </a:r>
          </a:p>
          <a:p>
            <a:pPr lvl="1"/>
            <a:r>
              <a:rPr lang="es-MX" dirty="0" smtClean="0"/>
              <a:t>Usar señales del Modelo y retrasos de tiempo definidos.</a:t>
            </a:r>
          </a:p>
          <a:p>
            <a:r>
              <a:rPr lang="es-MX" dirty="0" smtClean="0"/>
              <a:t>Jerarquía</a:t>
            </a:r>
          </a:p>
          <a:p>
            <a:pPr lvl="1"/>
            <a:r>
              <a:rPr lang="es-MX" dirty="0" smtClean="0"/>
              <a:t>Definir los bloques a verificar</a:t>
            </a:r>
          </a:p>
          <a:p>
            <a:pPr lvl="1"/>
            <a:r>
              <a:rPr lang="es-MX" dirty="0" smtClean="0"/>
              <a:t>Bloque a verificar: Modelo de DDR SDRAM</a:t>
            </a:r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Áreas funcionales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</a:t>
            </a:r>
            <a:r>
              <a:rPr lang="es-MX" dirty="0" err="1" smtClean="0"/>
              <a:t>áfaga</a:t>
            </a:r>
            <a:r>
              <a:rPr lang="es-MX" dirty="0" smtClean="0"/>
              <a:t> de escritura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Precarga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Leer </a:t>
            </a:r>
            <a:r>
              <a:rPr lang="en-US" dirty="0" smtClean="0"/>
              <a:t>de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</a:t>
            </a:r>
            <a:r>
              <a:rPr lang="es-MX" dirty="0" err="1" smtClean="0"/>
              <a:t>áfaga</a:t>
            </a:r>
            <a:r>
              <a:rPr lang="es-MX" dirty="0" smtClean="0"/>
              <a:t> de lectura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Leer con </a:t>
            </a:r>
            <a:r>
              <a:rPr lang="en-US" dirty="0" err="1" smtClean="0"/>
              <a:t>Precarga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s-MX" dirty="0" smtClean="0"/>
              <a:t>Escribir y Leer alternadamente.</a:t>
            </a:r>
            <a:endParaRPr lang="en-US" dirty="0"/>
          </a:p>
          <a:p>
            <a:r>
              <a:rPr lang="en-US" dirty="0" err="1" smtClean="0"/>
              <a:t>Inicialización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Precargar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Activar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y </a:t>
            </a:r>
            <a:r>
              <a:rPr lang="en-US" dirty="0" err="1" smtClean="0"/>
              <a:t>Filas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Refrescamiento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Acceso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Acceso</a:t>
            </a:r>
            <a:r>
              <a:rPr lang="en-US" dirty="0" smtClean="0"/>
              <a:t> y </a:t>
            </a:r>
            <a:r>
              <a:rPr lang="en-US" dirty="0" err="1" smtClean="0"/>
              <a:t>configuración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Extendido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Terminación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ráfaga</a:t>
            </a:r>
            <a:r>
              <a:rPr lang="en-US" dirty="0" smtClean="0"/>
              <a:t> de </a:t>
            </a:r>
            <a:r>
              <a:rPr lang="en-US" dirty="0" err="1" smtClean="0"/>
              <a:t>lectura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2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de Verificación del Ambiente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Interfaces</a:t>
            </a:r>
          </a:p>
          <a:p>
            <a:pPr lvl="1"/>
            <a:r>
              <a:rPr lang="es-MX" dirty="0" smtClean="0"/>
              <a:t>Conectividad con señales de entrada, salidas e internas del Modelo de Referencia.</a:t>
            </a:r>
            <a:endParaRPr lang="es-MX" dirty="0" smtClean="0"/>
          </a:p>
          <a:p>
            <a:r>
              <a:rPr lang="es-MX" dirty="0" smtClean="0"/>
              <a:t>Estímulos</a:t>
            </a:r>
          </a:p>
          <a:p>
            <a:pPr lvl="1"/>
            <a:r>
              <a:rPr lang="es-MX" dirty="0" smtClean="0"/>
              <a:t>Funciones para estimular al dispositivo a verificar (Drivers).</a:t>
            </a:r>
          </a:p>
          <a:p>
            <a:pPr lvl="2"/>
            <a:r>
              <a:rPr lang="es-MX" dirty="0" smtClean="0"/>
              <a:t>Inicialización de memoria.</a:t>
            </a:r>
          </a:p>
          <a:p>
            <a:pPr lvl="2"/>
            <a:r>
              <a:rPr lang="es-MX" dirty="0" smtClean="0"/>
              <a:t>Acceder y configurar Registros de Modo.</a:t>
            </a:r>
          </a:p>
          <a:p>
            <a:pPr lvl="2"/>
            <a:r>
              <a:rPr lang="es-MX" dirty="0" smtClean="0"/>
              <a:t>Refrescar Memoria.</a:t>
            </a:r>
          </a:p>
          <a:p>
            <a:pPr lvl="2"/>
            <a:r>
              <a:rPr lang="es-MX" dirty="0" smtClean="0"/>
              <a:t>Terminar Ráfaga.</a:t>
            </a:r>
          </a:p>
          <a:p>
            <a:pPr lvl="2"/>
            <a:r>
              <a:rPr lang="es-MX" dirty="0" smtClean="0"/>
              <a:t>Precargar Bancos.</a:t>
            </a:r>
          </a:p>
          <a:p>
            <a:pPr lvl="2"/>
            <a:r>
              <a:rPr lang="es-MX" dirty="0" smtClean="0"/>
              <a:t>Activar Bancos y Filas.</a:t>
            </a:r>
          </a:p>
          <a:p>
            <a:pPr lvl="2"/>
            <a:r>
              <a:rPr lang="es-MX" dirty="0" smtClean="0"/>
              <a:t>Escribir Datos.</a:t>
            </a:r>
          </a:p>
          <a:p>
            <a:pPr lvl="2"/>
            <a:r>
              <a:rPr lang="es-MX" dirty="0" smtClean="0"/>
              <a:t>Leer Datos.</a:t>
            </a:r>
          </a:p>
          <a:p>
            <a:pPr lvl="2"/>
            <a:r>
              <a:rPr lang="es-MX" dirty="0" smtClean="0"/>
              <a:t>Enviar Comando NOP.</a:t>
            </a:r>
          </a:p>
          <a:p>
            <a:pPr lvl="2"/>
            <a:r>
              <a:rPr lang="es-MX" dirty="0" smtClean="0"/>
              <a:t>Deseleccionar Memoria.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de Verificación del Ambiente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Monitores</a:t>
            </a:r>
          </a:p>
          <a:p>
            <a:pPr lvl="1"/>
            <a:r>
              <a:rPr lang="es-MX" dirty="0" smtClean="0"/>
              <a:t>Comandos enviados a memoria.</a:t>
            </a:r>
          </a:p>
          <a:p>
            <a:pPr lvl="1"/>
            <a:r>
              <a:rPr lang="es-MX" dirty="0" smtClean="0"/>
              <a:t>Inicialización de memoria.</a:t>
            </a:r>
          </a:p>
          <a:p>
            <a:pPr lvl="1"/>
            <a:r>
              <a:rPr lang="es-MX" dirty="0" smtClean="0"/>
              <a:t>Lectura de memoria. </a:t>
            </a:r>
            <a:endParaRPr lang="es-MX" dirty="0" smtClean="0"/>
          </a:p>
          <a:p>
            <a:pPr lvl="2"/>
            <a:r>
              <a:rPr lang="es-MX" dirty="0" smtClean="0"/>
              <a:t>Longitud de Ráfaga, Tipo de Ráfaga y Latencia son observados.</a:t>
            </a:r>
          </a:p>
          <a:p>
            <a:pPr lvl="1"/>
            <a:r>
              <a:rPr lang="es-MX" dirty="0" smtClean="0"/>
              <a:t>Escritura de memoria.</a:t>
            </a:r>
          </a:p>
          <a:p>
            <a:pPr lvl="2"/>
            <a:r>
              <a:rPr lang="es-MX" dirty="0" smtClean="0"/>
              <a:t>Longitud de </a:t>
            </a:r>
            <a:r>
              <a:rPr lang="es-MX" dirty="0" smtClean="0"/>
              <a:t>Ráfaga y  </a:t>
            </a:r>
            <a:r>
              <a:rPr lang="es-MX" dirty="0" smtClean="0"/>
              <a:t>Tipo de </a:t>
            </a:r>
            <a:r>
              <a:rPr lang="es-MX" dirty="0" smtClean="0"/>
              <a:t>Ráfaga.</a:t>
            </a:r>
          </a:p>
          <a:p>
            <a:pPr lvl="1"/>
            <a:r>
              <a:rPr lang="es-MX" dirty="0" smtClean="0"/>
              <a:t>Activación de memoria</a:t>
            </a:r>
          </a:p>
          <a:p>
            <a:pPr lvl="2"/>
            <a:r>
              <a:rPr lang="es-MX" dirty="0" smtClean="0"/>
              <a:t>Bancos y Filas</a:t>
            </a:r>
          </a:p>
          <a:p>
            <a:pPr lvl="1"/>
            <a:r>
              <a:rPr lang="es-MX" dirty="0" smtClean="0"/>
              <a:t>Precarga de memoria</a:t>
            </a:r>
          </a:p>
          <a:p>
            <a:pPr lvl="2"/>
            <a:r>
              <a:rPr lang="es-MX" dirty="0" smtClean="0"/>
              <a:t>Bancos</a:t>
            </a:r>
          </a:p>
          <a:p>
            <a:pPr lvl="1"/>
            <a:r>
              <a:rPr lang="es-MX" dirty="0" smtClean="0"/>
              <a:t>Terminación de Ráfaga</a:t>
            </a:r>
          </a:p>
          <a:p>
            <a:pPr lvl="2"/>
            <a:r>
              <a:rPr lang="es-MX" dirty="0" smtClean="0"/>
              <a:t>Latencia</a:t>
            </a:r>
          </a:p>
          <a:p>
            <a:pPr lvl="1"/>
            <a:r>
              <a:rPr lang="es-MX" dirty="0" smtClean="0"/>
              <a:t>Señal de Datos</a:t>
            </a:r>
          </a:p>
          <a:p>
            <a:pPr lvl="1"/>
            <a:r>
              <a:rPr lang="es-MX" dirty="0" smtClean="0"/>
              <a:t>Señal DQS</a:t>
            </a:r>
          </a:p>
          <a:p>
            <a:pPr lvl="2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de Verificación del Ambiente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err="1" smtClean="0"/>
              <a:t>Checadores</a:t>
            </a:r>
            <a:endParaRPr lang="es-MX" dirty="0" smtClean="0"/>
          </a:p>
          <a:p>
            <a:pPr lvl="1"/>
            <a:r>
              <a:rPr lang="es-MX" dirty="0" smtClean="0"/>
              <a:t>Checar la correcta Inicialización de la memoria.</a:t>
            </a:r>
          </a:p>
          <a:p>
            <a:pPr lvl="1"/>
            <a:r>
              <a:rPr lang="es-MX" dirty="0" smtClean="0"/>
              <a:t>Checar la correcta terminación de una Ráfaga de Lectura.</a:t>
            </a:r>
          </a:p>
          <a:p>
            <a:pPr lvl="1"/>
            <a:r>
              <a:rPr lang="es-MX" dirty="0" smtClean="0"/>
              <a:t>Checar la correcta Escritura y Lectura de Datos. </a:t>
            </a:r>
          </a:p>
          <a:p>
            <a:pPr lvl="1"/>
            <a:r>
              <a:rPr lang="es-MX" dirty="0" smtClean="0"/>
              <a:t>Checar la correcta generación de señal DQS para todos los casos.</a:t>
            </a:r>
          </a:p>
          <a:p>
            <a:pPr lvl="1"/>
            <a:r>
              <a:rPr lang="es-MX" dirty="0" smtClean="0"/>
              <a:t>Checar tiempos entre comandos. (Dentro del Modelo de Referencia)</a:t>
            </a:r>
          </a:p>
          <a:p>
            <a:pPr lvl="1"/>
            <a:r>
              <a:rPr lang="es-MX" dirty="0" smtClean="0"/>
              <a:t>Checar el correcto envío de comandos. </a:t>
            </a:r>
            <a:r>
              <a:rPr lang="es-MX" dirty="0" smtClean="0"/>
              <a:t>(Dentro </a:t>
            </a:r>
            <a:r>
              <a:rPr lang="es-MX" dirty="0" smtClean="0"/>
              <a:t>del </a:t>
            </a:r>
            <a:r>
              <a:rPr lang="es-MX" dirty="0" smtClean="0"/>
              <a:t>Modelo de Referencia)</a:t>
            </a:r>
            <a:endParaRPr lang="es-MX" dirty="0" smtClean="0"/>
          </a:p>
          <a:p>
            <a:pPr lvl="2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de Verificación del Ambiente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Cobertura</a:t>
            </a:r>
          </a:p>
          <a:p>
            <a:pPr lvl="1"/>
            <a:r>
              <a:rPr lang="es-MX" dirty="0" smtClean="0"/>
              <a:t>Puntos de cobertura son definidos para definir el área funcional que ha sido ejercitada.</a:t>
            </a:r>
          </a:p>
          <a:p>
            <a:pPr lvl="2"/>
            <a:r>
              <a:rPr lang="es-MX" dirty="0" smtClean="0"/>
              <a:t>Escribir a Memoria</a:t>
            </a:r>
          </a:p>
          <a:p>
            <a:pPr lvl="3"/>
            <a:r>
              <a:rPr lang="es-MX" dirty="0" smtClean="0"/>
              <a:t>Longitud </a:t>
            </a:r>
            <a:r>
              <a:rPr lang="es-MX" dirty="0" smtClean="0"/>
              <a:t>de Ráfagas, Tipo de Ráfagas y Auto Precarga</a:t>
            </a:r>
          </a:p>
          <a:p>
            <a:pPr lvl="2"/>
            <a:r>
              <a:rPr lang="es-MX" dirty="0" smtClean="0"/>
              <a:t>Leer de Memoria</a:t>
            </a:r>
          </a:p>
          <a:p>
            <a:pPr lvl="3"/>
            <a:r>
              <a:rPr lang="es-MX" dirty="0" smtClean="0"/>
              <a:t>Longitud de Ráfagas, </a:t>
            </a:r>
            <a:r>
              <a:rPr lang="es-MX" dirty="0" smtClean="0"/>
              <a:t>Tipo </a:t>
            </a:r>
            <a:r>
              <a:rPr lang="es-MX" dirty="0" smtClean="0"/>
              <a:t>de Ráfagas, Terminación de Ráfaga, Latencias  </a:t>
            </a:r>
            <a:r>
              <a:rPr lang="es-MX" dirty="0" smtClean="0"/>
              <a:t>y Auto </a:t>
            </a:r>
            <a:r>
              <a:rPr lang="es-MX" dirty="0" smtClean="0"/>
              <a:t>Precarga</a:t>
            </a:r>
          </a:p>
          <a:p>
            <a:pPr lvl="2"/>
            <a:r>
              <a:rPr lang="es-MX" dirty="0" smtClean="0"/>
              <a:t>Precargar Bancos</a:t>
            </a:r>
          </a:p>
          <a:p>
            <a:pPr lvl="2"/>
            <a:r>
              <a:rPr lang="es-MX" dirty="0" smtClean="0"/>
              <a:t>Activar Bancos y Filas</a:t>
            </a:r>
          </a:p>
          <a:p>
            <a:pPr lvl="2"/>
            <a:r>
              <a:rPr lang="es-MX" dirty="0" smtClean="0"/>
              <a:t>Inicialización de Memoria</a:t>
            </a:r>
          </a:p>
          <a:p>
            <a:pPr lvl="2"/>
            <a:r>
              <a:rPr lang="es-MX" dirty="0" smtClean="0"/>
              <a:t>Acceder a Registro de Modo.</a:t>
            </a:r>
          </a:p>
          <a:p>
            <a:pPr lvl="2"/>
            <a:endParaRPr lang="es-MX" dirty="0" smtClean="0"/>
          </a:p>
          <a:p>
            <a:pPr lvl="2"/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de Verificación del Ambiente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Contenido de Pruebas</a:t>
            </a:r>
          </a:p>
          <a:p>
            <a:pPr lvl="1"/>
            <a:r>
              <a:rPr lang="es-MX" dirty="0" smtClean="0"/>
              <a:t>Escenarios</a:t>
            </a:r>
          </a:p>
          <a:p>
            <a:pPr lvl="2"/>
            <a:r>
              <a:rPr lang="es-MX" dirty="0" smtClean="0"/>
              <a:t>Inicialización de Memoria.</a:t>
            </a:r>
            <a:endParaRPr lang="es-MX" dirty="0" smtClean="0"/>
          </a:p>
          <a:p>
            <a:pPr lvl="2"/>
            <a:r>
              <a:rPr lang="es-MX" dirty="0" smtClean="0"/>
              <a:t>Escribir una serie de Datos y Leer esa serie de Datos de Memoria.</a:t>
            </a:r>
          </a:p>
          <a:p>
            <a:pPr lvl="2"/>
            <a:r>
              <a:rPr lang="es-MX" dirty="0" smtClean="0"/>
              <a:t>Escribir y Leer alternadamente.</a:t>
            </a:r>
          </a:p>
          <a:p>
            <a:pPr lvl="2"/>
            <a:r>
              <a:rPr lang="es-MX" dirty="0" smtClean="0"/>
              <a:t>Generación aleatoria de Comandos.</a:t>
            </a:r>
          </a:p>
          <a:p>
            <a:pPr lvl="1"/>
            <a:r>
              <a:rPr lang="es-MX" dirty="0" smtClean="0"/>
              <a:t>Elementos Aleatorios de Generación</a:t>
            </a:r>
          </a:p>
          <a:p>
            <a:pPr lvl="2"/>
            <a:r>
              <a:rPr lang="es-MX" dirty="0" smtClean="0"/>
              <a:t>Datos y Parámetros de Memoria definidos como Aleatorios.</a:t>
            </a:r>
          </a:p>
          <a:p>
            <a:pPr lvl="1"/>
            <a:r>
              <a:rPr lang="es-MX" dirty="0" smtClean="0"/>
              <a:t>Elementos Dirigidos de Generación	</a:t>
            </a:r>
          </a:p>
          <a:p>
            <a:pPr lvl="2"/>
            <a:r>
              <a:rPr lang="es-MX" dirty="0" smtClean="0"/>
              <a:t>Datos y Parámetros de Memoria definidos con valores específicos.</a:t>
            </a:r>
          </a:p>
          <a:p>
            <a:pPr lvl="2"/>
            <a:r>
              <a:rPr lang="es-MX" dirty="0" smtClean="0"/>
              <a:t>Uso de Restricciones.</a:t>
            </a:r>
          </a:p>
          <a:p>
            <a:pPr lvl="2"/>
            <a:endParaRPr lang="es-MX" dirty="0" smtClean="0"/>
          </a:p>
          <a:p>
            <a:pPr lvl="2"/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3293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Descripción del Proyecto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s-MX" dirty="0" smtClean="0"/>
              <a:t>Analizar y mejorar un Modelo de Referencia de memoria DDR SDRAM de </a:t>
            </a:r>
            <a:r>
              <a:rPr lang="es-MX" dirty="0" err="1" smtClean="0"/>
              <a:t>Micron</a:t>
            </a:r>
            <a:r>
              <a:rPr lang="es-MX" dirty="0" smtClean="0"/>
              <a:t> </a:t>
            </a:r>
            <a:r>
              <a:rPr lang="es-MX" dirty="0" err="1" smtClean="0"/>
              <a:t>Technology</a:t>
            </a:r>
            <a:r>
              <a:rPr lang="es-MX" dirty="0" smtClean="0"/>
              <a:t>.</a:t>
            </a:r>
          </a:p>
          <a:p>
            <a:r>
              <a:rPr lang="es-MX" dirty="0" smtClean="0"/>
              <a:t>Implementar un Ambiente de Verificación para memorias DDR SDRAM.</a:t>
            </a:r>
          </a:p>
          <a:p>
            <a:pPr lvl="1"/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Verilog</a:t>
            </a:r>
            <a:r>
              <a:rPr lang="es-MX" dirty="0" smtClean="0"/>
              <a:t> como lenguaje de verificación.</a:t>
            </a:r>
          </a:p>
          <a:p>
            <a:pPr lvl="1"/>
            <a:r>
              <a:rPr lang="es-MX" dirty="0" smtClean="0"/>
              <a:t>Metodología de programación basada en objetos.</a:t>
            </a:r>
          </a:p>
          <a:p>
            <a:pPr lvl="1"/>
            <a:r>
              <a:rPr lang="es-MX" dirty="0" err="1" smtClean="0"/>
              <a:t>Questa</a:t>
            </a:r>
            <a:r>
              <a:rPr lang="es-MX" dirty="0" smtClean="0"/>
              <a:t> </a:t>
            </a:r>
            <a:r>
              <a:rPr lang="es-MX" dirty="0" err="1" smtClean="0"/>
              <a:t>Advanced</a:t>
            </a:r>
            <a:r>
              <a:rPr lang="es-MX" dirty="0" smtClean="0"/>
              <a:t> Simulator como herramienta de simulación.</a:t>
            </a:r>
          </a:p>
          <a:p>
            <a:pPr lvl="1"/>
            <a:r>
              <a:rPr lang="es-MX" dirty="0" smtClean="0"/>
              <a:t>Validar el Modelo de Referencia.</a:t>
            </a:r>
          </a:p>
          <a:p>
            <a:pPr lvl="2">
              <a:buNone/>
            </a:pPr>
            <a:r>
              <a:rPr lang="es-MX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Resultados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Uso de mensajes de verificación para observar la estimulación, monitoreo de señales y análisis de resultados.</a:t>
            </a:r>
          </a:p>
          <a:p>
            <a:endParaRPr lang="es-MX" dirty="0" smtClean="0"/>
          </a:p>
          <a:p>
            <a:r>
              <a:rPr lang="es-MX" dirty="0" smtClean="0"/>
              <a:t>Uso de reportes de cobertura, generados por la herramienta de simulación.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6916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forwritere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42" y="152400"/>
            <a:ext cx="904035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16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295400" y="179249"/>
            <a:ext cx="63246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COVERGROUP COVERAGE: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------------------------------------------------------------------------------------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Covergroup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Metric      Goal/ Status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  At Least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------------------------------------------------------------------------------------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TYPE 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DDR_EnvPackage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DDR_Coverage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cg_Command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91.6%        100 Uncovered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cg_Command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cp_Command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91.6%        100 Uncovered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covered/total bins:                                11         12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Write                                          61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Read                                           56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Auto_Refresh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8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Extended_Mode_Reg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1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Mode_Reg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22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Active                                         47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Burst_terminate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2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Precharge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33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13102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Deselect                                        0          1 ZERO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Read_Precharge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5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Write_Precharge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11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TYPE 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DDR_EnvPackage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DDR_Coverage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cg_PowerUp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cg_PowerUp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cp_Power_Up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covered/total bins:                                 1          1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Power_Up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1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TYPE 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DDR_EnvPackage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DDR_Coverage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cg_Write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cg_Write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cp_Write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covered/total bins:                                 1          1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Write                                          61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cg_Write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cp_Write_Burst_Type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covered/total bins:                                 2          2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Sequential                                     33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Interleaved                                    28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Coverpoint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cg_Write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cp_Write_Burst_Length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100.0%        100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covered/total bins:                                 3          3     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Burst_Length_2                                  7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Burst_Length_4                                 26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bin Burst_Length_8                                 28          1 Covered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illegal_bin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Burst_Length_Illegal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0            ZERO   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6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Bugs encontrados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Estabilización del reloj no se realizaba para inicialización de memoria.</a:t>
            </a:r>
          </a:p>
          <a:p>
            <a:r>
              <a:rPr lang="es-MX" dirty="0" smtClean="0"/>
              <a:t>No se requería dos comandos de precarga para inicialización de memoria</a:t>
            </a:r>
            <a:r>
              <a:rPr lang="es-MX" dirty="0" smtClean="0"/>
              <a:t>.</a:t>
            </a:r>
          </a:p>
          <a:p>
            <a:r>
              <a:rPr lang="es-MX" dirty="0" smtClean="0"/>
              <a:t>Condiciones de reinicio y habilitación de DLL eran incorrectas.</a:t>
            </a:r>
          </a:p>
          <a:p>
            <a:r>
              <a:rPr lang="es-MX" dirty="0" smtClean="0"/>
              <a:t>No se requería </a:t>
            </a:r>
            <a:r>
              <a:rPr lang="es-MX" dirty="0" smtClean="0"/>
              <a:t>comando de Registro de Modo con bit A8 en 0, </a:t>
            </a:r>
            <a:r>
              <a:rPr lang="es-MX" dirty="0" smtClean="0"/>
              <a:t>para inicialización de memoria.</a:t>
            </a:r>
            <a:endParaRPr lang="es-MX" dirty="0" smtClean="0"/>
          </a:p>
          <a:p>
            <a:r>
              <a:rPr lang="es-MX" dirty="0" smtClean="0"/>
              <a:t>Escribir a memoria era posible con el DLL deshabilitado</a:t>
            </a:r>
            <a:r>
              <a:rPr lang="es-MX" dirty="0" smtClean="0"/>
              <a:t>.</a:t>
            </a:r>
          </a:p>
          <a:p>
            <a:r>
              <a:rPr lang="es-MX" dirty="0" smtClean="0"/>
              <a:t>Tipo de </a:t>
            </a:r>
            <a:r>
              <a:rPr lang="es-MX" dirty="0" err="1" smtClean="0"/>
              <a:t>Burst</a:t>
            </a:r>
            <a:r>
              <a:rPr lang="es-MX" dirty="0" smtClean="0"/>
              <a:t> “</a:t>
            </a:r>
            <a:r>
              <a:rPr lang="es-MX" dirty="0" err="1" smtClean="0"/>
              <a:t>Interleave</a:t>
            </a:r>
            <a:r>
              <a:rPr lang="es-MX" dirty="0" smtClean="0"/>
              <a:t>” se realizaba incorrectamente.</a:t>
            </a:r>
          </a:p>
          <a:p>
            <a:r>
              <a:rPr lang="es-MX" dirty="0" err="1" smtClean="0"/>
              <a:t>Checadores</a:t>
            </a:r>
            <a:r>
              <a:rPr lang="es-MX" dirty="0" smtClean="0"/>
              <a:t> de DQS del Modelo de Referencia estaban mal implementados.</a:t>
            </a:r>
          </a:p>
          <a:p>
            <a:r>
              <a:rPr lang="es-MX" dirty="0" smtClean="0"/>
              <a:t>Decodificación incorrecta para Longitud de Ráfaga y Latencia.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4131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Mejoras al Modelo de Referencia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Corregir errores encontrados por ambiente de verificación.</a:t>
            </a:r>
          </a:p>
          <a:p>
            <a:r>
              <a:rPr lang="es-MX" dirty="0" smtClean="0"/>
              <a:t>Agregar valores de Latencias.</a:t>
            </a:r>
          </a:p>
          <a:p>
            <a:r>
              <a:rPr lang="es-MX" dirty="0" smtClean="0"/>
              <a:t>Agregar decodificación de Longitud de Ráfaga y Latencias distintas a las definidas por </a:t>
            </a:r>
            <a:r>
              <a:rPr lang="es-MX" dirty="0" err="1" smtClean="0"/>
              <a:t>Micron</a:t>
            </a:r>
            <a:r>
              <a:rPr lang="es-MX" dirty="0" smtClean="0"/>
              <a:t> </a:t>
            </a:r>
            <a:r>
              <a:rPr lang="es-MX" dirty="0" err="1" smtClean="0"/>
              <a:t>Tecnology</a:t>
            </a:r>
            <a:r>
              <a:rPr lang="es-MX" dirty="0" smtClean="0"/>
              <a:t>.</a:t>
            </a:r>
            <a:endParaRPr lang="es-MX" dirty="0" smtClean="0"/>
          </a:p>
          <a:p>
            <a:r>
              <a:rPr lang="es-MX" dirty="0" smtClean="0"/>
              <a:t>Agregar </a:t>
            </a:r>
            <a:r>
              <a:rPr lang="es-MX" dirty="0" err="1" smtClean="0"/>
              <a:t>Checadores</a:t>
            </a:r>
            <a:r>
              <a:rPr lang="es-MX" dirty="0" smtClean="0"/>
              <a:t> para violaciones de tiempo.</a:t>
            </a:r>
          </a:p>
          <a:p>
            <a:r>
              <a:rPr lang="es-MX" dirty="0" smtClean="0"/>
              <a:t>Agregar correcta lógica de señales DQS.</a:t>
            </a:r>
          </a:p>
          <a:p>
            <a:r>
              <a:rPr lang="es-MX" dirty="0" smtClean="0"/>
              <a:t>Agregar mensajes de verificación.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7007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Verificar es un reto. Requiere conocer un Sistema Digital con detalle para poder verificarlo.</a:t>
            </a:r>
          </a:p>
          <a:p>
            <a:r>
              <a:rPr lang="es-MX" dirty="0" smtClean="0"/>
              <a:t>Paradigmas y retos de verificación fueros afrontados durante la realización de este proyecto.</a:t>
            </a:r>
          </a:p>
          <a:p>
            <a:pPr lvl="1"/>
            <a:r>
              <a:rPr lang="es-MX" dirty="0" smtClean="0"/>
              <a:t>¿Qué se debe de verificar?</a:t>
            </a:r>
          </a:p>
          <a:p>
            <a:pPr lvl="1"/>
            <a:r>
              <a:rPr lang="es-MX" dirty="0" smtClean="0"/>
              <a:t>¿Cuándo se termina la verificación?</a:t>
            </a:r>
          </a:p>
          <a:p>
            <a:pPr lvl="1"/>
            <a:r>
              <a:rPr lang="es-MX" dirty="0" smtClean="0"/>
              <a:t>¿Quién verifica al verificador? ¿Qué sucede si se equivoca?</a:t>
            </a:r>
          </a:p>
          <a:p>
            <a:pPr lvl="1"/>
            <a:r>
              <a:rPr lang="es-MX" dirty="0" smtClean="0"/>
              <a:t>¿La interpretación de la especificación es la mejor?</a:t>
            </a:r>
          </a:p>
          <a:p>
            <a:pPr lvl="1"/>
            <a:r>
              <a:rPr lang="es-MX" dirty="0" smtClean="0"/>
              <a:t>¿El ambiente de verificación permitirá verificar completamente la funcionalidad?</a:t>
            </a:r>
          </a:p>
          <a:p>
            <a:r>
              <a:rPr lang="es-MX" dirty="0" smtClean="0"/>
              <a:t>Usar un Lenguaje de Verificación y programación orientada a objetos, facilita la verificación.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Referencias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[Accellera-01]</a:t>
            </a:r>
            <a:r>
              <a:rPr lang="en-US" sz="2000" dirty="0" smtClean="0"/>
              <a:t>	</a:t>
            </a:r>
            <a:r>
              <a:rPr lang="en-US" sz="2000" dirty="0" err="1" smtClean="0"/>
              <a:t>Accellera</a:t>
            </a:r>
            <a:r>
              <a:rPr lang="en-US" sz="2000" dirty="0" smtClean="0"/>
              <a:t> Organization, "System </a:t>
            </a:r>
            <a:r>
              <a:rPr lang="en-US" sz="2000" dirty="0" err="1" smtClean="0"/>
              <a:t>Verilog</a:t>
            </a:r>
            <a:r>
              <a:rPr lang="en-US" sz="2000" dirty="0" smtClean="0"/>
              <a:t> 3.1a Language Reference Manual", </a:t>
            </a:r>
            <a:r>
              <a:rPr lang="en-US" sz="2000" dirty="0" err="1" smtClean="0"/>
              <a:t>Accellera's</a:t>
            </a:r>
            <a:r>
              <a:rPr lang="en-US" sz="2000" dirty="0" smtClean="0"/>
              <a:t> Extensions to </a:t>
            </a:r>
            <a:r>
              <a:rPr lang="en-US" sz="2000" dirty="0" err="1" smtClean="0"/>
              <a:t>Verilog</a:t>
            </a:r>
            <a:r>
              <a:rPr lang="en-US" sz="2000" dirty="0" smtClean="0"/>
              <a:t>, CA, 2004.</a:t>
            </a:r>
          </a:p>
          <a:p>
            <a:r>
              <a:rPr lang="es-MX" sz="2000" b="1" dirty="0" smtClean="0"/>
              <a:t>[Carlos-Flores-01]</a:t>
            </a:r>
            <a:r>
              <a:rPr lang="es-MX" sz="2000" dirty="0" smtClean="0"/>
              <a:t>	Carlos Flores, "Diseño de módulos controladores de Memoria", </a:t>
            </a:r>
            <a:r>
              <a:rPr lang="es-MX" sz="2000" i="1" dirty="0" smtClean="0"/>
              <a:t>Proyecto Final EDCI</a:t>
            </a:r>
            <a:r>
              <a:rPr lang="es-MX" sz="2000" dirty="0" smtClean="0"/>
              <a:t>, ITESO, 2008.</a:t>
            </a:r>
            <a:endParaRPr lang="en-US" sz="2000" dirty="0" smtClean="0"/>
          </a:p>
          <a:p>
            <a:r>
              <a:rPr lang="en-US" sz="2000" b="1" dirty="0" smtClean="0"/>
              <a:t>[</a:t>
            </a:r>
            <a:r>
              <a:rPr lang="en-US" sz="2000" b="1" dirty="0" smtClean="0"/>
              <a:t>Hynix-01]	</a:t>
            </a:r>
            <a:r>
              <a:rPr lang="en-US" sz="2000" dirty="0" err="1" smtClean="0"/>
              <a:t>Hynix</a:t>
            </a:r>
            <a:r>
              <a:rPr lang="en-US" sz="2000" dirty="0" smtClean="0"/>
              <a:t>, "DDR SDRAM Device Operation", Rev </a:t>
            </a:r>
            <a:r>
              <a:rPr lang="en-US" sz="2000" dirty="0" smtClean="0"/>
              <a:t>1.1</a:t>
            </a:r>
            <a:endParaRPr lang="en-US" sz="2000" dirty="0" smtClean="0"/>
          </a:p>
          <a:p>
            <a:r>
              <a:rPr lang="en-US" sz="2000" b="1" dirty="0" smtClean="0"/>
              <a:t>[Janick-Bergeron-01]</a:t>
            </a:r>
            <a:r>
              <a:rPr lang="en-US" sz="2000" dirty="0" smtClean="0"/>
              <a:t>	</a:t>
            </a:r>
            <a:r>
              <a:rPr lang="en-US" sz="2000" dirty="0" err="1" smtClean="0"/>
              <a:t>Janick</a:t>
            </a:r>
            <a:r>
              <a:rPr lang="en-US" sz="2000" dirty="0" smtClean="0"/>
              <a:t> Bergeron, "Writing </a:t>
            </a:r>
            <a:r>
              <a:rPr lang="en-US" sz="2000" dirty="0" err="1" smtClean="0"/>
              <a:t>Testbenches</a:t>
            </a:r>
            <a:r>
              <a:rPr lang="en-US" sz="2000" dirty="0" smtClean="0"/>
              <a:t>: Functional Verification of HDL Models", </a:t>
            </a:r>
            <a:r>
              <a:rPr lang="en-US" sz="2000" dirty="0" err="1" smtClean="0"/>
              <a:t>Kluwer</a:t>
            </a:r>
            <a:r>
              <a:rPr lang="en-US" sz="2000" dirty="0" smtClean="0"/>
              <a:t> Academic Publishers,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Edition, Massachusetts, USA, 2003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[Jedec-01]</a:t>
            </a:r>
            <a:r>
              <a:rPr lang="en-US" sz="2000" dirty="0" smtClean="0"/>
              <a:t>	JEDEC "Double Data Rate (DDR) SDRAM standard", http://www.jedec.org/standards-documents/docs/jesd-79f</a:t>
            </a:r>
          </a:p>
          <a:p>
            <a:r>
              <a:rPr lang="en-US" sz="2000" b="1" dirty="0" smtClean="0"/>
              <a:t>[Lattice-01]</a:t>
            </a:r>
            <a:r>
              <a:rPr lang="en-US" sz="2000" dirty="0" smtClean="0"/>
              <a:t>	Lattice Semiconductor Corporation, "DDR SDRAM Controller" Reference Design RD1020, April 2004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[Mark-Glasser-01]</a:t>
            </a:r>
            <a:r>
              <a:rPr lang="en-US" sz="2000" dirty="0" smtClean="0"/>
              <a:t>	Mark </a:t>
            </a:r>
            <a:r>
              <a:rPr lang="en-US" sz="2000" dirty="0" err="1" smtClean="0"/>
              <a:t>Glasser</a:t>
            </a:r>
            <a:r>
              <a:rPr lang="en-US" sz="2000" dirty="0" smtClean="0"/>
              <a:t>, "Open Verification Methodology Cookbook", Chapter 1, Springer, OR, USA, 2009.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2179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Referencias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[</a:t>
            </a:r>
            <a:r>
              <a:rPr lang="en-US" sz="2000" b="1" dirty="0" smtClean="0"/>
              <a:t>Micron-01]</a:t>
            </a:r>
            <a:r>
              <a:rPr lang="en-US" sz="2000" dirty="0" smtClean="0"/>
              <a:t>	Micron Technology, Inc., "General DDR SDRAM Functionality", Micron Technical Note TN-46-05, 2001.</a:t>
            </a:r>
          </a:p>
          <a:p>
            <a:r>
              <a:rPr lang="en-US" sz="2000" b="1" dirty="0" smtClean="0"/>
              <a:t>[Micron-02]</a:t>
            </a:r>
            <a:r>
              <a:rPr lang="en-US" sz="2000" dirty="0" smtClean="0"/>
              <a:t>	Micron Technology, Inc., Micron </a:t>
            </a:r>
            <a:r>
              <a:rPr lang="en-US" sz="2000" dirty="0" err="1" smtClean="0"/>
              <a:t>Sim</a:t>
            </a:r>
            <a:r>
              <a:rPr lang="en-US" sz="2000" dirty="0" smtClean="0"/>
              <a:t> Models 256Mb DDR SDRAM, Jul 2011. Available at: http://www.micron.com/parts/dram/ddr-sdram/mt46v32m8tg-6t-it?pc=%7BAA753075-6558-4704-8F8E-11D9047E7207%7D </a:t>
            </a:r>
          </a:p>
          <a:p>
            <a:r>
              <a:rPr lang="en-US" sz="2000" b="1" dirty="0" smtClean="0"/>
              <a:t>[Samsung-01]</a:t>
            </a:r>
            <a:r>
              <a:rPr lang="en-US" sz="2000" dirty="0" smtClean="0"/>
              <a:t>	Samsung Electronics , "DDR SDRAM Specification Version 0.3", 2000.</a:t>
            </a:r>
          </a:p>
          <a:p>
            <a:r>
              <a:rPr lang="en-US" sz="2000" b="1" dirty="0" smtClean="0"/>
              <a:t>[Samsung-02]</a:t>
            </a:r>
            <a:r>
              <a:rPr lang="en-US" sz="2000" dirty="0" smtClean="0"/>
              <a:t>	Samsung Electronics, "DDR SDRAM Application Notes 2; Basic DDR SDRAM operations</a:t>
            </a:r>
            <a:r>
              <a:rPr lang="en-US" sz="2000" dirty="0" smtClean="0"/>
              <a:t>".</a:t>
            </a:r>
          </a:p>
          <a:p>
            <a:r>
              <a:rPr lang="en-US" sz="2000" b="1" dirty="0" smtClean="0"/>
              <a:t>[Sucar-Moreno-01]</a:t>
            </a:r>
            <a:r>
              <a:rPr lang="en-US" sz="2000" dirty="0" smtClean="0"/>
              <a:t>	</a:t>
            </a:r>
            <a:r>
              <a:rPr lang="es-MX" sz="2000" dirty="0" smtClean="0"/>
              <a:t>Héctor </a:t>
            </a:r>
            <a:r>
              <a:rPr lang="es-MX" sz="2000" dirty="0" err="1" smtClean="0"/>
              <a:t>Sucar</a:t>
            </a:r>
            <a:r>
              <a:rPr lang="es-MX" sz="2000" dirty="0" smtClean="0"/>
              <a:t>, Alejandro Moreno, “</a:t>
            </a:r>
            <a:r>
              <a:rPr lang="es-MX" sz="2000" dirty="0" err="1" smtClean="0"/>
              <a:t>Verification</a:t>
            </a:r>
            <a:r>
              <a:rPr lang="es-MX" sz="2000" dirty="0" smtClean="0"/>
              <a:t> </a:t>
            </a:r>
            <a:r>
              <a:rPr lang="es-MX" sz="2000" dirty="0" err="1" smtClean="0"/>
              <a:t>Methodology</a:t>
            </a:r>
            <a:r>
              <a:rPr lang="es-MX" sz="2000" dirty="0" smtClean="0"/>
              <a:t>”, Digital </a:t>
            </a:r>
            <a:r>
              <a:rPr lang="es-MX" sz="2000" dirty="0" err="1" smtClean="0"/>
              <a:t>Systems</a:t>
            </a:r>
            <a:r>
              <a:rPr lang="es-MX" sz="2000" dirty="0" smtClean="0"/>
              <a:t> </a:t>
            </a:r>
            <a:r>
              <a:rPr lang="es-MX" sz="2000" dirty="0" err="1" smtClean="0"/>
              <a:t>Verification</a:t>
            </a:r>
            <a:r>
              <a:rPr lang="es-MX" sz="2000" dirty="0" smtClean="0"/>
              <a:t> </a:t>
            </a:r>
            <a:r>
              <a:rPr lang="es-MX" sz="2000" dirty="0" err="1" smtClean="0"/>
              <a:t>Course</a:t>
            </a:r>
            <a:r>
              <a:rPr lang="es-MX" sz="2000" dirty="0" smtClean="0"/>
              <a:t>, ITESO, 2011.</a:t>
            </a:r>
            <a:endParaRPr lang="en-US" sz="2000" dirty="0" smtClean="0"/>
          </a:p>
          <a:p>
            <a:r>
              <a:rPr lang="en-US" sz="2000" b="1" dirty="0" smtClean="0"/>
              <a:t>[Winbound-01]</a:t>
            </a:r>
            <a:r>
              <a:rPr lang="en-US" sz="2000" dirty="0" smtClean="0"/>
              <a:t>	</a:t>
            </a:r>
            <a:r>
              <a:rPr lang="en-US" sz="2000" dirty="0" err="1" smtClean="0"/>
              <a:t>Winbound</a:t>
            </a:r>
            <a:r>
              <a:rPr lang="en-US" sz="2000" dirty="0" smtClean="0"/>
              <a:t>, "2M X 4Banks x 16 Bits DDR SDRAM" </a:t>
            </a:r>
            <a:r>
              <a:rPr lang="en-US" sz="2000" dirty="0" err="1" smtClean="0"/>
              <a:t>Winbound</a:t>
            </a:r>
            <a:r>
              <a:rPr lang="en-US" sz="2000" dirty="0" smtClean="0"/>
              <a:t> W9412G6JH Technical Note, April 2010.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2179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Diapositivas de apoyo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Verificar es un reto. Requiere conocer un Sistema Digital con detalle para poder verificarlo.</a:t>
            </a:r>
          </a:p>
          <a:p>
            <a:r>
              <a:rPr lang="es-MX" dirty="0" smtClean="0"/>
              <a:t>Paradigmas y retos de verificación fueros afrontados durante la realización de este proyecto.</a:t>
            </a:r>
          </a:p>
          <a:p>
            <a:pPr lvl="1"/>
            <a:r>
              <a:rPr lang="es-MX" dirty="0" smtClean="0"/>
              <a:t>¿Qué se debe de verificar?</a:t>
            </a:r>
          </a:p>
          <a:p>
            <a:pPr lvl="1"/>
            <a:r>
              <a:rPr lang="es-MX" dirty="0" smtClean="0"/>
              <a:t>¿Cuándo se termina la verificación?</a:t>
            </a:r>
          </a:p>
          <a:p>
            <a:pPr lvl="1"/>
            <a:r>
              <a:rPr lang="es-MX" dirty="0" smtClean="0"/>
              <a:t>¿Quién verifica al verificador? ¿Qué sucede si se equivoca?</a:t>
            </a:r>
          </a:p>
          <a:p>
            <a:pPr lvl="1"/>
            <a:r>
              <a:rPr lang="es-MX" dirty="0" smtClean="0"/>
              <a:t>¿La interpretación de la especificación es la mejor?</a:t>
            </a:r>
          </a:p>
          <a:p>
            <a:pPr lvl="1"/>
            <a:r>
              <a:rPr lang="es-MX" dirty="0" smtClean="0"/>
              <a:t>¿El ambiente de verificación permitirá verificar completamente la funcionalidad?</a:t>
            </a:r>
          </a:p>
          <a:p>
            <a:r>
              <a:rPr lang="es-MX" dirty="0" smtClean="0"/>
              <a:t>Usar un Lenguaje de Verificación y programación orientada a objetos, facilita la verificación.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MX" sz="3600" dirty="0" smtClean="0"/>
              <a:t>Importancia de la Verificación de Sistemas Digitales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s-MX" dirty="0" smtClean="0"/>
              <a:t>Probar que una implementación es :</a:t>
            </a:r>
          </a:p>
          <a:p>
            <a:pPr lvl="1"/>
            <a:r>
              <a:rPr lang="es-MX" dirty="0" smtClean="0"/>
              <a:t>Correcta representación funcional de su especificación.</a:t>
            </a:r>
          </a:p>
          <a:p>
            <a:pPr lvl="1"/>
            <a:r>
              <a:rPr lang="es-MX" dirty="0" smtClean="0"/>
              <a:t>Completa.</a:t>
            </a:r>
          </a:p>
          <a:p>
            <a:r>
              <a:rPr lang="es-MX" dirty="0" smtClean="0"/>
              <a:t>Incrementa la calidad de un producto.</a:t>
            </a:r>
          </a:p>
          <a:p>
            <a:r>
              <a:rPr lang="es-MX" dirty="0" smtClean="0"/>
              <a:t>Verificación consume el 70% del esfuerzo del desarrollo de un producto.</a:t>
            </a:r>
          </a:p>
          <a:p>
            <a:pPr lvl="1"/>
            <a:r>
              <a:rPr lang="es-MX" dirty="0" smtClean="0"/>
              <a:t>Reducir esfuerzos creando modelos y ambientes de verificación automatizados que puedan ser re-usados.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09600"/>
            <a:ext cx="58959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838090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DQS para lectura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Latencia para lectura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9796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Lecturas Consecutivas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524000"/>
            <a:ext cx="874395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Terminación de Ráfaga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DQS para escritura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 b="2203"/>
          <a:stretch>
            <a:fillRect/>
          </a:stretch>
        </p:blipFill>
        <p:spPr bwMode="auto">
          <a:xfrm>
            <a:off x="457200" y="1524000"/>
            <a:ext cx="7858324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Escrituras Consecutivas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517" y="1676400"/>
            <a:ext cx="835568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 descr="ReferenceModelProc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"/>
            <a:ext cx="509565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ReferenceModelTas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1000"/>
            <a:ext cx="29622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powe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832986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DDR SDRAM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Tipo de Memoria RAM que almacena cada bit en un capacitor.</a:t>
            </a:r>
          </a:p>
          <a:p>
            <a:r>
              <a:rPr lang="es-MX" dirty="0" smtClean="0"/>
              <a:t>Dinámica </a:t>
            </a:r>
          </a:p>
          <a:p>
            <a:pPr lvl="1"/>
            <a:r>
              <a:rPr lang="es-MX" dirty="0" smtClean="0"/>
              <a:t>Necesita refrescarse cada período de tiempo.</a:t>
            </a:r>
          </a:p>
          <a:p>
            <a:r>
              <a:rPr lang="es-MX" dirty="0" smtClean="0"/>
              <a:t>Síncrona</a:t>
            </a:r>
          </a:p>
          <a:p>
            <a:pPr lvl="1"/>
            <a:r>
              <a:rPr lang="es-MX" dirty="0" smtClean="0"/>
              <a:t>Ciclos de lectura y escritura sincronizados con señal de reloj.</a:t>
            </a:r>
          </a:p>
          <a:p>
            <a:r>
              <a:rPr lang="es-MX" dirty="0" smtClean="0"/>
              <a:t>DDR (</a:t>
            </a:r>
            <a:r>
              <a:rPr lang="es-MX" dirty="0" err="1" smtClean="0"/>
              <a:t>Double</a:t>
            </a:r>
            <a:r>
              <a:rPr lang="es-MX" dirty="0" smtClean="0"/>
              <a:t> Data </a:t>
            </a:r>
            <a:r>
              <a:rPr lang="es-MX" dirty="0" err="1" smtClean="0"/>
              <a:t>Rate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Captura de datos al doble de la frecuencia de reloj.</a:t>
            </a:r>
          </a:p>
          <a:p>
            <a:pPr lvl="1"/>
            <a:r>
              <a:rPr lang="es-MX" dirty="0" smtClean="0"/>
              <a:t>Captura en flanco positivo y negativo de la señal de reloj.</a:t>
            </a:r>
          </a:p>
          <a:p>
            <a:pPr>
              <a:buNone/>
            </a:pPr>
            <a:r>
              <a:rPr lang="es-MX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67437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7445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DDR SDRAM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480060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Acción a ejecutar determinada por comandos.</a:t>
            </a:r>
          </a:p>
          <a:p>
            <a:r>
              <a:rPr lang="es-MX" sz="2400" dirty="0" smtClean="0"/>
              <a:t>Organizada por Bancos, Filas y Columnas</a:t>
            </a:r>
          </a:p>
          <a:p>
            <a:pPr lvl="1"/>
            <a:r>
              <a:rPr lang="es-MX" sz="2000" dirty="0" smtClean="0"/>
              <a:t>Activar Banco y Fila, antes de escribir o leer a memoria.</a:t>
            </a:r>
          </a:p>
          <a:p>
            <a:pPr lvl="1"/>
            <a:r>
              <a:rPr lang="es-MX" sz="2000" dirty="0" smtClean="0"/>
              <a:t>Precargar Bancos después de escribir o leer a memoria.</a:t>
            </a:r>
          </a:p>
          <a:p>
            <a:r>
              <a:rPr lang="es-MX" sz="2400" dirty="0" smtClean="0"/>
              <a:t>Enmascaramiento de datos inválidos, durante la escritura.</a:t>
            </a:r>
          </a:p>
          <a:p>
            <a:r>
              <a:rPr lang="es-MX" sz="2400" dirty="0" smtClean="0"/>
              <a:t>Señal DQS (“Data </a:t>
            </a:r>
            <a:r>
              <a:rPr lang="es-MX" sz="2400" dirty="0" err="1" smtClean="0"/>
              <a:t>Strobe</a:t>
            </a:r>
            <a:r>
              <a:rPr lang="es-MX" sz="2400" dirty="0" smtClean="0"/>
              <a:t> </a:t>
            </a:r>
            <a:r>
              <a:rPr lang="es-MX" sz="2400" dirty="0" err="1" smtClean="0"/>
              <a:t>Signal</a:t>
            </a:r>
            <a:r>
              <a:rPr lang="es-MX" sz="2400" dirty="0" smtClean="0"/>
              <a:t>”)</a:t>
            </a:r>
          </a:p>
          <a:p>
            <a:pPr lvl="1"/>
            <a:r>
              <a:rPr lang="es-MX" sz="2000" dirty="0" smtClean="0"/>
              <a:t>Señal usada para escribir y leer datos a memoria.</a:t>
            </a:r>
          </a:p>
          <a:p>
            <a:pPr lvl="1"/>
            <a:r>
              <a:rPr lang="es-MX" sz="2000" dirty="0" smtClean="0"/>
              <a:t>Patrones distintos para escrituras y lecturas.</a:t>
            </a:r>
          </a:p>
          <a:p>
            <a:r>
              <a:rPr lang="es-MX" sz="2400" dirty="0" smtClean="0"/>
              <a:t>Configuración</a:t>
            </a:r>
          </a:p>
          <a:p>
            <a:pPr lvl="1"/>
            <a:r>
              <a:rPr lang="es-MX" sz="2000" dirty="0" smtClean="0"/>
              <a:t>Latencia de escritura, terminación, longitud y tipo de Ráfaga</a:t>
            </a:r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Metodología de Verificación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s-MX" sz="9600" dirty="0" smtClean="0"/>
              <a:t>Especificación</a:t>
            </a:r>
            <a:endParaRPr lang="es-MX" sz="9600" dirty="0"/>
          </a:p>
          <a:p>
            <a:pPr lvl="1"/>
            <a:r>
              <a:rPr lang="es-MX" sz="8800" dirty="0" smtClean="0"/>
              <a:t>Detalla el funcionamiento del sistema.</a:t>
            </a:r>
          </a:p>
          <a:p>
            <a:pPr lvl="1"/>
            <a:endParaRPr lang="es-MX" sz="8800" dirty="0" smtClean="0"/>
          </a:p>
          <a:p>
            <a:r>
              <a:rPr lang="es-MX" sz="9600" dirty="0" smtClean="0"/>
              <a:t>Verificación Funcional</a:t>
            </a:r>
          </a:p>
          <a:p>
            <a:pPr lvl="1"/>
            <a:r>
              <a:rPr lang="es-MX" sz="8800" dirty="0" smtClean="0"/>
              <a:t>Procedimientos para verificar la correcta y completa funcionalidad mediante simulaciones.</a:t>
            </a:r>
          </a:p>
          <a:p>
            <a:pPr lvl="1"/>
            <a:r>
              <a:rPr lang="es-MX" sz="8800" dirty="0" err="1" smtClean="0"/>
              <a:t>Controlabilidad</a:t>
            </a:r>
            <a:endParaRPr lang="es-MX" sz="8800" dirty="0" smtClean="0"/>
          </a:p>
          <a:p>
            <a:pPr lvl="2"/>
            <a:r>
              <a:rPr lang="es-MX" sz="8000" dirty="0" smtClean="0"/>
              <a:t>¿Qué patrones hay que insertar al sistema?</a:t>
            </a:r>
          </a:p>
          <a:p>
            <a:pPr lvl="1"/>
            <a:r>
              <a:rPr lang="es-MX" sz="8800" dirty="0" err="1" smtClean="0"/>
              <a:t>Observabilidad</a:t>
            </a:r>
            <a:endParaRPr lang="es-MX" sz="8800" dirty="0" smtClean="0"/>
          </a:p>
          <a:p>
            <a:pPr lvl="2"/>
            <a:r>
              <a:rPr lang="es-MX" sz="8000" dirty="0" smtClean="0"/>
              <a:t>¿Qué salidas hay que observar del sistema? </a:t>
            </a:r>
          </a:p>
          <a:p>
            <a:pPr lvl="1"/>
            <a:r>
              <a:rPr lang="es-MX" sz="8800" dirty="0" smtClean="0"/>
              <a:t>Análisis</a:t>
            </a:r>
          </a:p>
          <a:p>
            <a:pPr lvl="2"/>
            <a:r>
              <a:rPr lang="es-MX" sz="8000" dirty="0" smtClean="0"/>
              <a:t>¿Funciona?, ¿Terminamos de verificar? </a:t>
            </a:r>
          </a:p>
          <a:p>
            <a:pPr lvl="2"/>
            <a:endParaRPr lang="es-MX" sz="8000" dirty="0" smtClean="0"/>
          </a:p>
          <a:p>
            <a:r>
              <a:rPr lang="es-MX" sz="9600" dirty="0" smtClean="0"/>
              <a:t>Ambiente de Verificación</a:t>
            </a:r>
          </a:p>
          <a:p>
            <a:pPr lvl="1"/>
            <a:r>
              <a:rPr lang="es-MX" sz="8800" dirty="0" smtClean="0"/>
              <a:t>Construido para controlar, observar y analizar un sistema en todos los posibles escenarios.</a:t>
            </a:r>
          </a:p>
          <a:p>
            <a:pPr marL="45720" indent="0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pPr marL="320040" lvl="1" indent="0">
              <a:buNone/>
            </a:pPr>
            <a:endParaRPr lang="es-MX" dirty="0" smtClean="0"/>
          </a:p>
          <a:p>
            <a:pPr marL="320040" lvl="1" indent="0"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0558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Metodología de Verificación</a:t>
            </a:r>
            <a:endParaRPr lang="en-US" dirty="0"/>
          </a:p>
        </p:txBody>
      </p:sp>
      <p:pic>
        <p:nvPicPr>
          <p:cNvPr id="1026" name="Picture 2" descr="verificationmethodologylay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81812" cy="496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43125" y="636555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1200" dirty="0" smtClean="0"/>
              <a:t>Ver Referencias: [Mark-Glasser-01</a:t>
            </a:r>
            <a:r>
              <a:rPr lang="es-MX" sz="1200" dirty="0"/>
              <a:t>] </a:t>
            </a:r>
            <a:r>
              <a:rPr lang="es-MX" sz="1200" dirty="0" smtClean="0"/>
              <a:t>[</a:t>
            </a:r>
            <a:r>
              <a:rPr lang="es-MX" sz="1200" dirty="0" err="1" smtClean="0"/>
              <a:t>Sucar</a:t>
            </a:r>
            <a:r>
              <a:rPr lang="es-MX" sz="1200" dirty="0" smtClean="0"/>
              <a:t> Moreno-01</a:t>
            </a:r>
            <a:r>
              <a:rPr lang="es-MX" sz="1200" dirty="0"/>
              <a:t>] </a:t>
            </a: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051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1143000"/>
          </a:xfrm>
        </p:spPr>
        <p:txBody>
          <a:bodyPr/>
          <a:lstStyle/>
          <a:p>
            <a:r>
              <a:rPr lang="es-MX" dirty="0" smtClean="0"/>
              <a:t>Modelo de Referencia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Descripción funcional de alto nivel que genera valores esperados.</a:t>
            </a:r>
          </a:p>
          <a:p>
            <a:r>
              <a:rPr lang="es-MX" dirty="0" smtClean="0"/>
              <a:t>Contenido definido por la interpretación de la especificación y el plan de verificación.</a:t>
            </a:r>
          </a:p>
          <a:p>
            <a:r>
              <a:rPr lang="es-MX" dirty="0" smtClean="0"/>
              <a:t>Facilita la verificación</a:t>
            </a:r>
          </a:p>
          <a:p>
            <a:pPr lvl="1"/>
            <a:r>
              <a:rPr lang="es-MX" dirty="0"/>
              <a:t>Facilita el análisis de resultados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Comparación entre resultados de Modelo de Referencia y Dispositivo a Prueba (DUV).</a:t>
            </a:r>
          </a:p>
          <a:p>
            <a:pPr lvl="1"/>
            <a:r>
              <a:rPr lang="es-MX" dirty="0" smtClean="0"/>
              <a:t>Valida los elementos del ambiente de verificación.</a:t>
            </a:r>
          </a:p>
          <a:p>
            <a:pPr marL="320040" lvl="1" indent="0">
              <a:buNone/>
            </a:pPr>
            <a:endParaRPr lang="es-MX" dirty="0" smtClean="0"/>
          </a:p>
          <a:p>
            <a:r>
              <a:rPr lang="es-MX" dirty="0" smtClean="0"/>
              <a:t>Si </a:t>
            </a:r>
            <a:r>
              <a:rPr lang="es-MX" dirty="0" smtClean="0"/>
              <a:t>la implementación del Modelo es complicada, </a:t>
            </a:r>
            <a:r>
              <a:rPr lang="es-MX" b="1" dirty="0" smtClean="0"/>
              <a:t>no</a:t>
            </a:r>
            <a:r>
              <a:rPr lang="es-MX" dirty="0" smtClean="0"/>
              <a:t> es recomendable realizarlo.</a:t>
            </a:r>
          </a:p>
          <a:p>
            <a:pPr marL="32004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2066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Modelo de Referencia de DDR SDRAM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s-MX" dirty="0" smtClean="0"/>
              <a:t>Modelo otorgado por compañías que manufacturan memorias.</a:t>
            </a:r>
          </a:p>
          <a:p>
            <a:r>
              <a:rPr lang="es-MX" dirty="0" smtClean="0"/>
              <a:t>Es esencial analizar y verificar estos Modelos, para garantizar que son correctos y completos.</a:t>
            </a:r>
          </a:p>
          <a:p>
            <a:r>
              <a:rPr lang="es-MX" dirty="0" smtClean="0"/>
              <a:t>El análisis del Modelo permite encontrar la causa de los errores detectados por el proceso de verificación.</a:t>
            </a:r>
          </a:p>
          <a:p>
            <a:r>
              <a:rPr lang="es-MX" dirty="0" smtClean="0"/>
              <a:t>Mejorar el Modelo</a:t>
            </a:r>
          </a:p>
          <a:p>
            <a:pPr lvl="1"/>
            <a:r>
              <a:rPr lang="es-MX" dirty="0" smtClean="0"/>
              <a:t>Corregirlo de acuerdo a los errores encontrados.</a:t>
            </a:r>
          </a:p>
          <a:p>
            <a:pPr lvl="1"/>
            <a:r>
              <a:rPr lang="es-MX" dirty="0" smtClean="0"/>
              <a:t>Añadir elementos para facilitar la verificación.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xmlns="" val="13366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1036</TotalTime>
  <Words>1713</Words>
  <Application>Microsoft Office PowerPoint</Application>
  <PresentationFormat>On-screen Show (4:3)</PresentationFormat>
  <Paragraphs>324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Modelo de Referencia y Diseño de Ambiente de Verificación para Memorias DDR SDRAM </vt:lpstr>
      <vt:lpstr>Descripción del Proyecto</vt:lpstr>
      <vt:lpstr>Importancia de la Verificación de Sistemas Digitales</vt:lpstr>
      <vt:lpstr>DDR SDRAM</vt:lpstr>
      <vt:lpstr>DDR SDRAM</vt:lpstr>
      <vt:lpstr>Metodología de Verificación</vt:lpstr>
      <vt:lpstr>Metodología de Verificación</vt:lpstr>
      <vt:lpstr>Modelo de Referencia</vt:lpstr>
      <vt:lpstr>Modelo de Referencia de DDR SDRAM</vt:lpstr>
      <vt:lpstr>Estructura de Ambiente de Verificación</vt:lpstr>
      <vt:lpstr>Estructura de Ambiente de Verificación  Usando Lenguaje de Verificación</vt:lpstr>
      <vt:lpstr>Plan de Verificación</vt:lpstr>
      <vt:lpstr>Estrategia Verificación</vt:lpstr>
      <vt:lpstr>Áreas funcionales</vt:lpstr>
      <vt:lpstr>Elementos de Verificación del Ambiente</vt:lpstr>
      <vt:lpstr>Elementos de Verificación del Ambiente</vt:lpstr>
      <vt:lpstr>Elementos de Verificación del Ambiente</vt:lpstr>
      <vt:lpstr>Elementos de Verificación del Ambiente</vt:lpstr>
      <vt:lpstr>Elementos de Verificación del Ambiente</vt:lpstr>
      <vt:lpstr>Resultados</vt:lpstr>
      <vt:lpstr>Slide 21</vt:lpstr>
      <vt:lpstr>Slide 22</vt:lpstr>
      <vt:lpstr>Bugs encontrados</vt:lpstr>
      <vt:lpstr>Mejoras al Modelo de Referencia</vt:lpstr>
      <vt:lpstr>Conclusiones</vt:lpstr>
      <vt:lpstr>Referencias</vt:lpstr>
      <vt:lpstr>Referencias</vt:lpstr>
      <vt:lpstr>Diapositivas de apoyo</vt:lpstr>
      <vt:lpstr>Conclusiones</vt:lpstr>
      <vt:lpstr>Slide 30</vt:lpstr>
      <vt:lpstr>DQS para lectura</vt:lpstr>
      <vt:lpstr>Latencia para lectura</vt:lpstr>
      <vt:lpstr>Lecturas Consecutivas</vt:lpstr>
      <vt:lpstr>Terminación de Ráfaga</vt:lpstr>
      <vt:lpstr>DQS para escritura</vt:lpstr>
      <vt:lpstr>Escrituras Consecutivas</vt:lpstr>
      <vt:lpstr>Slide 37</vt:lpstr>
      <vt:lpstr>Slide 38</vt:lpstr>
      <vt:lpstr>Slide 39</vt:lpstr>
      <vt:lpstr>Slide 40</vt:lpstr>
      <vt:lpstr>Slide 41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 (Unidad Lógica Aritmética)</dc:title>
  <dc:creator>AlejandroGM</dc:creator>
  <cp:lastModifiedBy>Owner</cp:lastModifiedBy>
  <cp:revision>86</cp:revision>
  <dcterms:created xsi:type="dcterms:W3CDTF">2010-09-20T06:10:49Z</dcterms:created>
  <dcterms:modified xsi:type="dcterms:W3CDTF">2013-03-07T07:10:24Z</dcterms:modified>
</cp:coreProperties>
</file>