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27"/>
  </p:notesMasterIdLst>
  <p:sldIdLst>
    <p:sldId id="256" r:id="rId3"/>
    <p:sldId id="257" r:id="rId4"/>
    <p:sldId id="282" r:id="rId5"/>
    <p:sldId id="283" r:id="rId6"/>
    <p:sldId id="284" r:id="rId7"/>
    <p:sldId id="285" r:id="rId8"/>
    <p:sldId id="286" r:id="rId9"/>
    <p:sldId id="258" r:id="rId10"/>
    <p:sldId id="259" r:id="rId11"/>
    <p:sldId id="287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261" r:id="rId20"/>
    <p:sldId id="300" r:id="rId21"/>
    <p:sldId id="301" r:id="rId22"/>
    <p:sldId id="302" r:id="rId23"/>
    <p:sldId id="262" r:id="rId24"/>
    <p:sldId id="263" r:id="rId25"/>
    <p:sldId id="281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5FF"/>
    <a:srgbClr val="6AC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1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23781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994a5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994a5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490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f41b0d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f41b0d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73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022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13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97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867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966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551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f41b0d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f41b0d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100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f41b0d9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f41b0d9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268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f41b0d9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f41b0d9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81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27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f41b0d9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f41b0d9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420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f41b0d9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f41b0d9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775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f41b0d9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f41b0d9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757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53020c4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953020c4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613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b994a556c_0_1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5b994a556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51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77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71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94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05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07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41728c8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41728c8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f41b0d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f41b0d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4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1950075" y="3678200"/>
            <a:ext cx="42777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200" dirty="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6" name="Google Shape;106;p26"/>
          <p:cNvPicPr preferRelativeResize="0"/>
          <p:nvPr/>
        </p:nvPicPr>
        <p:blipFill rotWithShape="1">
          <a:blip r:embed="rId4">
            <a:alphaModFix/>
          </a:blip>
          <a:srcRect l="33453"/>
          <a:stretch/>
        </p:blipFill>
        <p:spPr>
          <a:xfrm>
            <a:off x="439475" y="3165750"/>
            <a:ext cx="1413000" cy="141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7" name="Google Shape;10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2625" y="157300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 txBox="1"/>
          <p:nvPr/>
        </p:nvSpPr>
        <p:spPr>
          <a:xfrm>
            <a:off x="1991900" y="4099150"/>
            <a:ext cx="1933200" cy="35855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JANUARY</a:t>
            </a:r>
            <a:r>
              <a:rPr lang="en" sz="1000" dirty="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2020 | </a:t>
            </a:r>
            <a:r>
              <a:rPr lang="pt-BR" sz="1000" dirty="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BRAZIL</a:t>
            </a:r>
            <a:endParaRPr sz="1000" dirty="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950075" y="3386600"/>
            <a:ext cx="4277700" cy="1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HYPOTHESIS TESTING</a:t>
            </a:r>
            <a:endParaRPr lang="en" sz="20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935665" y="3366518"/>
            <a:ext cx="3420000" cy="66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sz="1800" dirty="0"/>
              <a:t>The lady </a:t>
            </a:r>
            <a:r>
              <a:rPr lang="en-US" sz="1800" b="1" dirty="0">
                <a:solidFill>
                  <a:srgbClr val="FF0000"/>
                </a:solidFill>
              </a:rPr>
              <a:t>cannot </a:t>
            </a:r>
            <a:r>
              <a:rPr lang="en-US" sz="1800" dirty="0"/>
              <a:t>tell if milk was poured first</a:t>
            </a:r>
            <a:endParaRPr sz="1800" dirty="0">
              <a:solidFill>
                <a:srgbClr val="434343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10749" r="7843" b="20000"/>
          <a:stretch/>
        </p:blipFill>
        <p:spPr>
          <a:xfrm>
            <a:off x="574157" y="410087"/>
            <a:ext cx="2344338" cy="1567571"/>
          </a:xfrm>
          <a:prstGeom prst="rect">
            <a:avLst/>
          </a:prstGeom>
        </p:spPr>
      </p:pic>
      <p:sp>
        <p:nvSpPr>
          <p:cNvPr id="7" name="Google Shape;128;p28"/>
          <p:cNvSpPr txBox="1"/>
          <p:nvPr/>
        </p:nvSpPr>
        <p:spPr>
          <a:xfrm>
            <a:off x="2566525" y="862125"/>
            <a:ext cx="4011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LADY TESTING TEA</a:t>
            </a:r>
            <a:endParaRPr lang="pt-BR" sz="3000" dirty="0">
              <a:solidFill>
                <a:srgbClr val="2DC5FA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935665" y="2037597"/>
            <a:ext cx="3420000" cy="1332924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Null Hypothesis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(H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16576" y="2037597"/>
            <a:ext cx="3420000" cy="1332924"/>
          </a:xfrm>
          <a:prstGeom prst="roundRect">
            <a:avLst/>
          </a:prstGeom>
          <a:solidFill>
            <a:srgbClr val="BCE5FF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Alternate Hypothesis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Google Shape;136;p29"/>
          <p:cNvSpPr txBox="1"/>
          <p:nvPr/>
        </p:nvSpPr>
        <p:spPr>
          <a:xfrm>
            <a:off x="4816576" y="3372253"/>
            <a:ext cx="3405904" cy="66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sz="1800" dirty="0"/>
              <a:t>The </a:t>
            </a:r>
            <a:r>
              <a:rPr lang="en-US" sz="1800"/>
              <a:t>lady </a:t>
            </a:r>
            <a:r>
              <a:rPr lang="en-US" sz="1800" b="1">
                <a:solidFill>
                  <a:srgbClr val="FF0000"/>
                </a:solidFill>
              </a:rPr>
              <a:t>can </a:t>
            </a:r>
            <a:r>
              <a:rPr lang="en-US" sz="1800" dirty="0"/>
              <a:t>tell if milk was poured first</a:t>
            </a:r>
            <a:endParaRPr sz="1800" dirty="0">
              <a:solidFill>
                <a:srgbClr val="434343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" name="Google Shape;136;p29"/>
          <p:cNvSpPr txBox="1"/>
          <p:nvPr/>
        </p:nvSpPr>
        <p:spPr>
          <a:xfrm>
            <a:off x="921570" y="4142719"/>
            <a:ext cx="7300910" cy="66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It is good practice to assume that the null hypothesis is correct unless proven otherwise</a:t>
            </a:r>
            <a:endParaRPr sz="1800" b="1" dirty="0">
              <a:solidFill>
                <a:srgbClr val="FF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80593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44306" y="2785725"/>
            <a:ext cx="8231861" cy="0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2641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44306" y="1390309"/>
            <a:ext cx="2649768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Null Hypothesis H</a:t>
            </a:r>
            <a:r>
              <a:rPr lang="en-US" b="1" baseline="-25000" dirty="0">
                <a:solidFill>
                  <a:srgbClr val="00B0F0"/>
                </a:solidFill>
              </a:rPr>
              <a:t>0</a:t>
            </a:r>
            <a:r>
              <a:rPr lang="en-US" b="1" dirty="0">
                <a:solidFill>
                  <a:srgbClr val="00B0F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“Lady cannot tell difference”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Can’t tell if milk poured first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10749" r="7843" b="20000"/>
          <a:stretch/>
        </p:blipFill>
        <p:spPr>
          <a:xfrm>
            <a:off x="1109186" y="215960"/>
            <a:ext cx="1454144" cy="972332"/>
          </a:xfrm>
          <a:prstGeom prst="rect">
            <a:avLst/>
          </a:prstGeom>
        </p:spPr>
      </p:pic>
      <p:sp>
        <p:nvSpPr>
          <p:cNvPr id="17" name="Google Shape;128;p28"/>
          <p:cNvSpPr txBox="1"/>
          <p:nvPr/>
        </p:nvSpPr>
        <p:spPr>
          <a:xfrm>
            <a:off x="2452967" y="348973"/>
            <a:ext cx="4011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LADY TESTING TEA</a:t>
            </a:r>
            <a:endParaRPr lang="pt-BR" sz="3000" dirty="0">
              <a:solidFill>
                <a:srgbClr val="2DC5FA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6457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44306" y="2785725"/>
            <a:ext cx="8231861" cy="0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2641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87224" y="2706326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44306" y="1390309"/>
            <a:ext cx="2649768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Null Hypothesis H</a:t>
            </a:r>
            <a:r>
              <a:rPr lang="en-US" b="1" baseline="-25000" dirty="0">
                <a:solidFill>
                  <a:srgbClr val="00B0F0"/>
                </a:solidFill>
              </a:rPr>
              <a:t>0</a:t>
            </a:r>
            <a:r>
              <a:rPr lang="en-US" b="1" dirty="0">
                <a:solidFill>
                  <a:srgbClr val="00B0F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“Lady cannot tell difference”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Can’t tell if milk poured first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444307" y="3210362"/>
            <a:ext cx="3156576" cy="1034568"/>
          </a:xfrm>
          <a:prstGeom prst="wedgeRectCallout">
            <a:avLst>
              <a:gd name="adj1" fmla="val -8222"/>
              <a:gd name="adj2" fmla="val -71408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Alternative Hypothesis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“Lady can tell difference”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Can indeed discern if milk poured first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10749" r="7843" b="20000"/>
          <a:stretch/>
        </p:blipFill>
        <p:spPr>
          <a:xfrm>
            <a:off x="1109186" y="215960"/>
            <a:ext cx="1454144" cy="972332"/>
          </a:xfrm>
          <a:prstGeom prst="rect">
            <a:avLst/>
          </a:prstGeom>
        </p:spPr>
      </p:pic>
      <p:sp>
        <p:nvSpPr>
          <p:cNvPr id="17" name="Google Shape;128;p28"/>
          <p:cNvSpPr txBox="1"/>
          <p:nvPr/>
        </p:nvSpPr>
        <p:spPr>
          <a:xfrm>
            <a:off x="2452967" y="348973"/>
            <a:ext cx="4011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LADY TESTING TEA</a:t>
            </a:r>
            <a:endParaRPr lang="pt-BR" sz="3000" dirty="0">
              <a:solidFill>
                <a:srgbClr val="2DC5FA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46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44306" y="2785725"/>
            <a:ext cx="8231861" cy="0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2641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87224" y="2706326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00882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44306" y="1390309"/>
            <a:ext cx="2649768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Null Hypothesis H</a:t>
            </a:r>
            <a:r>
              <a:rPr lang="en-US" b="1" baseline="-25000" dirty="0">
                <a:solidFill>
                  <a:srgbClr val="00B0F0"/>
                </a:solidFill>
              </a:rPr>
              <a:t>0</a:t>
            </a:r>
            <a:r>
              <a:rPr lang="en-US" b="1" dirty="0">
                <a:solidFill>
                  <a:srgbClr val="00B0F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“Lady cannot tell difference”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Can’t tell if milk poured first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444307" y="3210362"/>
            <a:ext cx="3156576" cy="1034568"/>
          </a:xfrm>
          <a:prstGeom prst="wedgeRectCallout">
            <a:avLst>
              <a:gd name="adj1" fmla="val -8222"/>
              <a:gd name="adj2" fmla="val -71408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Alternative Hypothesis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“Lady can tell difference”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Can indeed discern if milk poured first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3294192" y="1390309"/>
            <a:ext cx="2318774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Select Test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8 cups, 4 of each type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Lady got all 8 correct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10749" r="7843" b="20000"/>
          <a:stretch/>
        </p:blipFill>
        <p:spPr>
          <a:xfrm>
            <a:off x="1109186" y="215960"/>
            <a:ext cx="1454144" cy="972332"/>
          </a:xfrm>
          <a:prstGeom prst="rect">
            <a:avLst/>
          </a:prstGeom>
        </p:spPr>
      </p:pic>
      <p:sp>
        <p:nvSpPr>
          <p:cNvPr id="17" name="Google Shape;128;p28"/>
          <p:cNvSpPr txBox="1"/>
          <p:nvPr/>
        </p:nvSpPr>
        <p:spPr>
          <a:xfrm>
            <a:off x="2452967" y="348973"/>
            <a:ext cx="4011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LADY TESTING TEA</a:t>
            </a:r>
            <a:endParaRPr lang="pt-BR" sz="3000" dirty="0">
              <a:solidFill>
                <a:srgbClr val="2DC5FA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98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44306" y="2785725"/>
            <a:ext cx="8231861" cy="0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2641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87224" y="2706326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00882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1178" y="2700002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44306" y="1390309"/>
            <a:ext cx="2649768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Null Hypothesis H</a:t>
            </a:r>
            <a:r>
              <a:rPr lang="en-US" b="1" baseline="-25000" dirty="0">
                <a:solidFill>
                  <a:srgbClr val="00B0F0"/>
                </a:solidFill>
              </a:rPr>
              <a:t>0</a:t>
            </a:r>
            <a:r>
              <a:rPr lang="en-US" b="1" dirty="0">
                <a:solidFill>
                  <a:srgbClr val="00B0F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“Lady cannot tell difference”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Can’t tell if milk poured first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444307" y="3210362"/>
            <a:ext cx="3156576" cy="1034568"/>
          </a:xfrm>
          <a:prstGeom prst="wedgeRectCallout">
            <a:avLst>
              <a:gd name="adj1" fmla="val -8222"/>
              <a:gd name="adj2" fmla="val -71408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Alternative Hypothesis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“Lady can tell difference”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Can indeed discern if milk poured first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3294192" y="1390309"/>
            <a:ext cx="2318774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Select Test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8 cups, 4 of each type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Lady got all 8 correct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3741355" y="3210362"/>
            <a:ext cx="2362580" cy="1034568"/>
          </a:xfrm>
          <a:prstGeom prst="wedgeRectCallout">
            <a:avLst>
              <a:gd name="adj1" fmla="val -8350"/>
              <a:gd name="adj2" fmla="val -6935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Test Statistic </a:t>
            </a:r>
          </a:p>
          <a:p>
            <a:pPr algn="just">
              <a:lnSpc>
                <a:spcPct val="150000"/>
              </a:lnSpc>
            </a:pPr>
            <a:r>
              <a:rPr lang="mr-IN" b="1" dirty="0" err="1">
                <a:solidFill>
                  <a:schemeClr val="tx1"/>
                </a:solidFill>
              </a:rPr>
              <a:t>p-value</a:t>
            </a:r>
            <a:r>
              <a:rPr lang="mr-IN" b="1" dirty="0">
                <a:solidFill>
                  <a:schemeClr val="tx1"/>
                </a:solidFill>
              </a:rPr>
              <a:t> = 1/70 = 1.4% </a:t>
            </a:r>
            <a:endParaRPr lang="pt-BR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baseline="30000" dirty="0">
                <a:solidFill>
                  <a:schemeClr val="tx1"/>
                </a:solidFill>
              </a:rPr>
              <a:t>8</a:t>
            </a:r>
            <a:r>
              <a:rPr lang="pt-BR" dirty="0">
                <a:solidFill>
                  <a:schemeClr val="tx1"/>
                </a:solidFill>
              </a:rPr>
              <a:t>C</a:t>
            </a:r>
            <a:r>
              <a:rPr lang="pt-BR" baseline="-25000" dirty="0">
                <a:solidFill>
                  <a:schemeClr val="tx1"/>
                </a:solidFill>
              </a:rPr>
              <a:t>4</a:t>
            </a:r>
            <a:r>
              <a:rPr lang="pt-BR" dirty="0">
                <a:solidFill>
                  <a:schemeClr val="tx1"/>
                </a:solidFill>
              </a:rPr>
              <a:t> = 70 </a:t>
            </a:r>
            <a:r>
              <a:rPr lang="pt-BR" dirty="0" err="1">
                <a:solidFill>
                  <a:schemeClr val="tx1"/>
                </a:solidFill>
              </a:rPr>
              <a:t>combinations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10749" r="7843" b="20000"/>
          <a:stretch/>
        </p:blipFill>
        <p:spPr>
          <a:xfrm>
            <a:off x="1109186" y="215960"/>
            <a:ext cx="1454144" cy="972332"/>
          </a:xfrm>
          <a:prstGeom prst="rect">
            <a:avLst/>
          </a:prstGeom>
        </p:spPr>
      </p:pic>
      <p:sp>
        <p:nvSpPr>
          <p:cNvPr id="17" name="Google Shape;128;p28"/>
          <p:cNvSpPr txBox="1"/>
          <p:nvPr/>
        </p:nvSpPr>
        <p:spPr>
          <a:xfrm>
            <a:off x="2452967" y="348973"/>
            <a:ext cx="4011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LADY TESTING TEA</a:t>
            </a:r>
            <a:endParaRPr lang="pt-BR" sz="3000" dirty="0">
              <a:solidFill>
                <a:srgbClr val="2DC5FA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4477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44306" y="2785725"/>
            <a:ext cx="8231861" cy="0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2641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87224" y="2706326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00882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1178" y="2700002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9964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44306" y="1390309"/>
            <a:ext cx="2649768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Null Hypothesis H</a:t>
            </a:r>
            <a:r>
              <a:rPr lang="en-US" b="1" baseline="-25000" dirty="0">
                <a:solidFill>
                  <a:srgbClr val="00B0F0"/>
                </a:solidFill>
              </a:rPr>
              <a:t>0</a:t>
            </a:r>
            <a:r>
              <a:rPr lang="en-US" b="1" dirty="0">
                <a:solidFill>
                  <a:srgbClr val="00B0F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“Lady cannot tell difference”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Can’t tell if milk poured first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444307" y="3210362"/>
            <a:ext cx="3156576" cy="1034568"/>
          </a:xfrm>
          <a:prstGeom prst="wedgeRectCallout">
            <a:avLst>
              <a:gd name="adj1" fmla="val -8222"/>
              <a:gd name="adj2" fmla="val -71408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Alternative Hypothesis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“Lady can tell difference”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Can indeed discern if milk poured first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3294192" y="1390309"/>
            <a:ext cx="2318774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Select Test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8 cups, 4 of each type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Lady got all 8 correct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3741355" y="3210362"/>
            <a:ext cx="2362580" cy="1034568"/>
          </a:xfrm>
          <a:prstGeom prst="wedgeRectCallout">
            <a:avLst>
              <a:gd name="adj1" fmla="val -8350"/>
              <a:gd name="adj2" fmla="val -6935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Test Statistic </a:t>
            </a:r>
          </a:p>
          <a:p>
            <a:pPr algn="just">
              <a:lnSpc>
                <a:spcPct val="150000"/>
              </a:lnSpc>
            </a:pPr>
            <a:r>
              <a:rPr lang="mr-IN" b="1" dirty="0" err="1">
                <a:solidFill>
                  <a:schemeClr val="tx1"/>
                </a:solidFill>
              </a:rPr>
              <a:t>p-value</a:t>
            </a:r>
            <a:r>
              <a:rPr lang="mr-IN" b="1" dirty="0">
                <a:solidFill>
                  <a:schemeClr val="tx1"/>
                </a:solidFill>
              </a:rPr>
              <a:t> = 1/70 = 1.4% </a:t>
            </a:r>
            <a:endParaRPr lang="pt-BR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baseline="30000" dirty="0">
                <a:solidFill>
                  <a:schemeClr val="tx1"/>
                </a:solidFill>
              </a:rPr>
              <a:t>8</a:t>
            </a:r>
            <a:r>
              <a:rPr lang="pt-BR" dirty="0">
                <a:solidFill>
                  <a:schemeClr val="tx1"/>
                </a:solidFill>
              </a:rPr>
              <a:t>C</a:t>
            </a:r>
            <a:r>
              <a:rPr lang="pt-BR" baseline="-25000" dirty="0">
                <a:solidFill>
                  <a:schemeClr val="tx1"/>
                </a:solidFill>
              </a:rPr>
              <a:t>4</a:t>
            </a:r>
            <a:r>
              <a:rPr lang="pt-BR" dirty="0">
                <a:solidFill>
                  <a:schemeClr val="tx1"/>
                </a:solidFill>
              </a:rPr>
              <a:t> = 70 </a:t>
            </a:r>
            <a:r>
              <a:rPr lang="pt-BR" dirty="0" err="1">
                <a:solidFill>
                  <a:schemeClr val="tx1"/>
                </a:solidFill>
              </a:rPr>
              <a:t>combinations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5972583" y="1390309"/>
            <a:ext cx="2703584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Significance Level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Choose 5% significance level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Part of design of experiment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10749" r="7843" b="20000"/>
          <a:stretch/>
        </p:blipFill>
        <p:spPr>
          <a:xfrm>
            <a:off x="1109186" y="215960"/>
            <a:ext cx="1454144" cy="972332"/>
          </a:xfrm>
          <a:prstGeom prst="rect">
            <a:avLst/>
          </a:prstGeom>
        </p:spPr>
      </p:pic>
      <p:sp>
        <p:nvSpPr>
          <p:cNvPr id="17" name="Google Shape;128;p28"/>
          <p:cNvSpPr txBox="1"/>
          <p:nvPr/>
        </p:nvSpPr>
        <p:spPr>
          <a:xfrm>
            <a:off x="2452967" y="348973"/>
            <a:ext cx="4011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LADY TESTING TEA</a:t>
            </a:r>
            <a:endParaRPr lang="pt-BR" sz="3000" dirty="0">
              <a:solidFill>
                <a:srgbClr val="2DC5FA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57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44306" y="2785725"/>
            <a:ext cx="8231861" cy="0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2641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87224" y="2706326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00882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1178" y="2700002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9964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13361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44306" y="1390309"/>
            <a:ext cx="2649768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Null Hypothesis H</a:t>
            </a:r>
            <a:r>
              <a:rPr lang="en-US" b="1" baseline="-25000" dirty="0">
                <a:solidFill>
                  <a:srgbClr val="00B0F0"/>
                </a:solidFill>
              </a:rPr>
              <a:t>0</a:t>
            </a:r>
            <a:r>
              <a:rPr lang="en-US" b="1" dirty="0">
                <a:solidFill>
                  <a:srgbClr val="00B0F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“Lady cannot tell difference”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Can’t tell if milk poured first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444307" y="3210362"/>
            <a:ext cx="3156576" cy="1034568"/>
          </a:xfrm>
          <a:prstGeom prst="wedgeRectCallout">
            <a:avLst>
              <a:gd name="adj1" fmla="val -8222"/>
              <a:gd name="adj2" fmla="val -71408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Alternative Hypothesis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“Lady can tell difference”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Can indeed discern if milk poured first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3294192" y="1390309"/>
            <a:ext cx="2318774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Select Test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8 cups, 4 of each type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Lady got all 8 correct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3741355" y="3210362"/>
            <a:ext cx="2362580" cy="1034568"/>
          </a:xfrm>
          <a:prstGeom prst="wedgeRectCallout">
            <a:avLst>
              <a:gd name="adj1" fmla="val -8350"/>
              <a:gd name="adj2" fmla="val -6935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Test Statistic </a:t>
            </a:r>
          </a:p>
          <a:p>
            <a:pPr algn="just">
              <a:lnSpc>
                <a:spcPct val="150000"/>
              </a:lnSpc>
            </a:pPr>
            <a:r>
              <a:rPr lang="mr-IN" b="1" dirty="0" err="1">
                <a:solidFill>
                  <a:schemeClr val="tx1"/>
                </a:solidFill>
              </a:rPr>
              <a:t>p-value</a:t>
            </a:r>
            <a:r>
              <a:rPr lang="mr-IN" b="1" dirty="0">
                <a:solidFill>
                  <a:schemeClr val="tx1"/>
                </a:solidFill>
              </a:rPr>
              <a:t> = 1/70 = 1.4% </a:t>
            </a:r>
            <a:endParaRPr lang="pt-BR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baseline="30000" dirty="0">
                <a:solidFill>
                  <a:schemeClr val="tx1"/>
                </a:solidFill>
              </a:rPr>
              <a:t>8</a:t>
            </a:r>
            <a:r>
              <a:rPr lang="pt-BR" dirty="0">
                <a:solidFill>
                  <a:schemeClr val="tx1"/>
                </a:solidFill>
              </a:rPr>
              <a:t>C</a:t>
            </a:r>
            <a:r>
              <a:rPr lang="pt-BR" baseline="-25000" dirty="0">
                <a:solidFill>
                  <a:schemeClr val="tx1"/>
                </a:solidFill>
              </a:rPr>
              <a:t>4</a:t>
            </a:r>
            <a:r>
              <a:rPr lang="pt-BR" dirty="0">
                <a:solidFill>
                  <a:schemeClr val="tx1"/>
                </a:solidFill>
              </a:rPr>
              <a:t> = 70 </a:t>
            </a:r>
            <a:r>
              <a:rPr lang="pt-BR" dirty="0" err="1">
                <a:solidFill>
                  <a:schemeClr val="tx1"/>
                </a:solidFill>
              </a:rPr>
              <a:t>combinations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5972583" y="1390309"/>
            <a:ext cx="2703584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Significance Level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Choose 5% significance level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Part of design of experiment</a:t>
            </a:r>
          </a:p>
        </p:txBody>
      </p:sp>
      <p:sp>
        <p:nvSpPr>
          <p:cNvPr id="29" name="Rectangular Callout 28"/>
          <p:cNvSpPr/>
          <p:nvPr/>
        </p:nvSpPr>
        <p:spPr>
          <a:xfrm>
            <a:off x="6244408" y="3210361"/>
            <a:ext cx="2431759" cy="1361633"/>
          </a:xfrm>
          <a:prstGeom prst="wedgeRectCallout">
            <a:avLst>
              <a:gd name="adj1" fmla="val -8179"/>
              <a:gd name="adj2" fmla="val -67544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Accept or Reject </a:t>
            </a:r>
          </a:p>
          <a:p>
            <a:pPr algn="just">
              <a:lnSpc>
                <a:spcPct val="150000"/>
              </a:lnSpc>
            </a:pPr>
            <a:r>
              <a:rPr lang="mr-IN" b="1" dirty="0">
                <a:solidFill>
                  <a:schemeClr val="tx1"/>
                </a:solidFill>
              </a:rPr>
              <a:t>1.4% &lt; 5% </a:t>
            </a:r>
            <a:r>
              <a:rPr lang="mr-IN" b="1" dirty="0">
                <a:solidFill>
                  <a:schemeClr val="tx1"/>
                </a:solidFill>
                <a:sym typeface="Wingdings"/>
              </a:rPr>
              <a:t></a:t>
            </a:r>
            <a:r>
              <a:rPr lang="mr-IN" b="1" dirty="0">
                <a:solidFill>
                  <a:schemeClr val="tx1"/>
                </a:solidFill>
              </a:rPr>
              <a:t> </a:t>
            </a:r>
            <a:r>
              <a:rPr lang="mr-IN" b="1" dirty="0" err="1">
                <a:solidFill>
                  <a:schemeClr val="tx1"/>
                </a:solidFill>
              </a:rPr>
              <a:t>Reject</a:t>
            </a:r>
            <a:r>
              <a:rPr lang="mr-IN" b="1" dirty="0">
                <a:solidFill>
                  <a:schemeClr val="tx1"/>
                </a:solidFill>
              </a:rPr>
              <a:t> H</a:t>
            </a:r>
            <a:r>
              <a:rPr lang="mr-IN" b="1" baseline="-25000" dirty="0">
                <a:solidFill>
                  <a:schemeClr val="tx1"/>
                </a:solidFill>
              </a:rPr>
              <a:t>0</a:t>
            </a:r>
            <a:endParaRPr lang="pt-BR" b="1" baseline="-25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Lady </a:t>
            </a:r>
            <a:r>
              <a:rPr lang="pt-BR" dirty="0" err="1">
                <a:solidFill>
                  <a:schemeClr val="tx1"/>
                </a:solidFill>
              </a:rPr>
              <a:t>can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indeed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tell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difference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10749" r="7843" b="20000"/>
          <a:stretch/>
        </p:blipFill>
        <p:spPr>
          <a:xfrm>
            <a:off x="1109186" y="215960"/>
            <a:ext cx="1454144" cy="972332"/>
          </a:xfrm>
          <a:prstGeom prst="rect">
            <a:avLst/>
          </a:prstGeom>
        </p:spPr>
      </p:pic>
      <p:sp>
        <p:nvSpPr>
          <p:cNvPr id="17" name="Google Shape;128;p28"/>
          <p:cNvSpPr txBox="1"/>
          <p:nvPr/>
        </p:nvSpPr>
        <p:spPr>
          <a:xfrm>
            <a:off x="2452967" y="348973"/>
            <a:ext cx="4011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LADY TESTING TEA</a:t>
            </a:r>
            <a:endParaRPr lang="pt-BR" sz="3000" dirty="0">
              <a:solidFill>
                <a:srgbClr val="2DC5FA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8703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1233401" y="2429696"/>
            <a:ext cx="6677247" cy="66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sz="2800" b="1" dirty="0"/>
              <a:t>Experiment proved that she could </a:t>
            </a:r>
          </a:p>
          <a:p>
            <a:pPr lvl="0" algn="ctr">
              <a:spcAft>
                <a:spcPts val="1600"/>
              </a:spcAft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10749" r="7843" b="20000"/>
          <a:stretch/>
        </p:blipFill>
        <p:spPr>
          <a:xfrm>
            <a:off x="574157" y="410087"/>
            <a:ext cx="2344338" cy="1567571"/>
          </a:xfrm>
          <a:prstGeom prst="rect">
            <a:avLst/>
          </a:prstGeom>
        </p:spPr>
      </p:pic>
      <p:sp>
        <p:nvSpPr>
          <p:cNvPr id="7" name="Google Shape;128;p28"/>
          <p:cNvSpPr txBox="1"/>
          <p:nvPr/>
        </p:nvSpPr>
        <p:spPr>
          <a:xfrm>
            <a:off x="2566525" y="862125"/>
            <a:ext cx="4011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LADY TESTING TEA</a:t>
            </a:r>
            <a:endParaRPr lang="pt-BR" sz="3000" dirty="0">
              <a:solidFill>
                <a:srgbClr val="2DC5FA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7924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9496A3-DA27-441D-A138-7288355FA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94" y="993837"/>
            <a:ext cx="7361921" cy="33183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E7462A-77E5-46A5-A2A8-709CE7EB9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91" y="542715"/>
            <a:ext cx="7261779" cy="3377273"/>
          </a:xfrm>
          <a:prstGeom prst="rect">
            <a:avLst/>
          </a:prstGeom>
        </p:spPr>
      </p:pic>
      <p:sp>
        <p:nvSpPr>
          <p:cNvPr id="6" name="Google Shape;136;p29">
            <a:extLst>
              <a:ext uri="{FF2B5EF4-FFF2-40B4-BE49-F238E27FC236}">
                <a16:creationId xmlns:a16="http://schemas.microsoft.com/office/drawing/2014/main" id="{A4970A6E-9FFA-44D3-A439-FFC7374245C8}"/>
              </a:ext>
            </a:extLst>
          </p:cNvPr>
          <p:cNvSpPr txBox="1"/>
          <p:nvPr/>
        </p:nvSpPr>
        <p:spPr>
          <a:xfrm>
            <a:off x="921570" y="4075979"/>
            <a:ext cx="7300910" cy="66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Claim the lady can tell the difference based on spurious test results which are not statistically significant</a:t>
            </a:r>
            <a:endParaRPr sz="1800" b="1" dirty="0">
              <a:solidFill>
                <a:srgbClr val="FF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3399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6;p27"/>
          <p:cNvSpPr txBox="1"/>
          <p:nvPr/>
        </p:nvSpPr>
        <p:spPr>
          <a:xfrm>
            <a:off x="2768433" y="527225"/>
            <a:ext cx="3583605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/>
              <a:t>HYPOTHESIS TESTING</a:t>
            </a:r>
            <a:endParaRPr lang="en-US" sz="2300" dirty="0">
              <a:solidFill>
                <a:schemeClr val="tx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44306" y="2785725"/>
            <a:ext cx="8231861" cy="0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2641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44306" y="1390309"/>
            <a:ext cx="2490269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Null Hypothesis H</a:t>
            </a:r>
            <a:r>
              <a:rPr lang="en-US" b="1" baseline="-25000" dirty="0">
                <a:solidFill>
                  <a:srgbClr val="00B0F0"/>
                </a:solidFill>
              </a:rPr>
              <a:t>0</a:t>
            </a:r>
            <a:r>
              <a:rPr lang="en-US" b="1" dirty="0">
                <a:solidFill>
                  <a:srgbClr val="00B0F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True until proven false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Usually posits no relationship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C0EC04-0B40-485A-8798-BDA4BAE9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58" y="714158"/>
            <a:ext cx="7035064" cy="3205364"/>
          </a:xfrm>
          <a:prstGeom prst="rect">
            <a:avLst/>
          </a:prstGeom>
        </p:spPr>
      </p:pic>
      <p:sp>
        <p:nvSpPr>
          <p:cNvPr id="3" name="Google Shape;136;p29">
            <a:extLst>
              <a:ext uri="{FF2B5EF4-FFF2-40B4-BE49-F238E27FC236}">
                <a16:creationId xmlns:a16="http://schemas.microsoft.com/office/drawing/2014/main" id="{6A7AC513-28D2-40AB-9D46-266BAFE2F5D5}"/>
              </a:ext>
            </a:extLst>
          </p:cNvPr>
          <p:cNvSpPr txBox="1"/>
          <p:nvPr/>
        </p:nvSpPr>
        <p:spPr>
          <a:xfrm>
            <a:off x="921570" y="4075979"/>
            <a:ext cx="7555172" cy="66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Fail to realize that the test for the alternative hypothesis was statistically significant</a:t>
            </a:r>
            <a:endParaRPr sz="1800" b="1" dirty="0">
              <a:solidFill>
                <a:srgbClr val="FF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74497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2;p32">
            <a:extLst>
              <a:ext uri="{FF2B5EF4-FFF2-40B4-BE49-F238E27FC236}">
                <a16:creationId xmlns:a16="http://schemas.microsoft.com/office/drawing/2014/main" id="{781FE442-B409-4780-B2A4-02D0B4CAC9B9}"/>
              </a:ext>
            </a:extLst>
          </p:cNvPr>
          <p:cNvSpPr txBox="1"/>
          <p:nvPr/>
        </p:nvSpPr>
        <p:spPr>
          <a:xfrm>
            <a:off x="241751" y="535912"/>
            <a:ext cx="4223458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5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POWER of a Statistical Test</a:t>
            </a:r>
            <a:endParaRPr sz="2500" b="1" i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4F68D-A49D-45A5-B1EF-14B5329D8E61}"/>
              </a:ext>
            </a:extLst>
          </p:cNvPr>
          <p:cNvSpPr/>
          <p:nvPr/>
        </p:nvSpPr>
        <p:spPr>
          <a:xfrm>
            <a:off x="824295" y="1086197"/>
            <a:ext cx="4315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otham-Medium"/>
              </a:rPr>
              <a:t>- Probability of rejecting H</a:t>
            </a:r>
            <a:r>
              <a:rPr lang="en-US" sz="1100" dirty="0">
                <a:latin typeface="Gotham-Medium"/>
              </a:rPr>
              <a:t>0 </a:t>
            </a:r>
            <a:r>
              <a:rPr lang="en-US" dirty="0">
                <a:latin typeface="Gotham-Medium"/>
              </a:rPr>
              <a:t>when H</a:t>
            </a:r>
            <a:r>
              <a:rPr lang="en-US" sz="1100" dirty="0">
                <a:latin typeface="Gotham-Medium"/>
              </a:rPr>
              <a:t>1 </a:t>
            </a:r>
            <a:r>
              <a:rPr lang="pt-BR" dirty="0">
                <a:latin typeface="Gotham-Medium"/>
              </a:rPr>
              <a:t>is true (high is good) </a:t>
            </a:r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DCBF82-6007-4368-AC26-2DD0FA4DEF60}"/>
              </a:ext>
            </a:extLst>
          </p:cNvPr>
          <p:cNvSpPr/>
          <p:nvPr/>
        </p:nvSpPr>
        <p:spPr>
          <a:xfrm>
            <a:off x="1298181" y="142845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Gotham-Medium"/>
              </a:rPr>
              <a:t>High statistical power implies low</a:t>
            </a:r>
          </a:p>
          <a:p>
            <a:r>
              <a:rPr lang="pt-BR" dirty="0">
                <a:latin typeface="Gotham-Medium"/>
              </a:rPr>
              <a:t>probability of Type-II error</a:t>
            </a:r>
            <a:endParaRPr lang="pt-BR" dirty="0"/>
          </a:p>
        </p:txBody>
      </p:sp>
      <p:sp>
        <p:nvSpPr>
          <p:cNvPr id="13" name="Google Shape;162;p32">
            <a:extLst>
              <a:ext uri="{FF2B5EF4-FFF2-40B4-BE49-F238E27FC236}">
                <a16:creationId xmlns:a16="http://schemas.microsoft.com/office/drawing/2014/main" id="{850A583F-292C-4559-A129-3C6F725801FE}"/>
              </a:ext>
            </a:extLst>
          </p:cNvPr>
          <p:cNvSpPr txBox="1"/>
          <p:nvPr/>
        </p:nvSpPr>
        <p:spPr>
          <a:xfrm>
            <a:off x="-172065" y="1980298"/>
            <a:ext cx="4223458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sz="25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α of a Statistical 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C12A70-2EA9-4E03-AAD1-37C03D9C88ED}"/>
              </a:ext>
            </a:extLst>
          </p:cNvPr>
          <p:cNvSpPr/>
          <p:nvPr/>
        </p:nvSpPr>
        <p:spPr>
          <a:xfrm>
            <a:off x="824295" y="262232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LucidaGrande-Bold"/>
              </a:rPr>
              <a:t>- α </a:t>
            </a:r>
            <a:r>
              <a:rPr lang="en-US" dirty="0">
                <a:latin typeface="Gotham-Medium"/>
              </a:rPr>
              <a:t>is probability of rejecting H</a:t>
            </a:r>
            <a:r>
              <a:rPr lang="en-US" sz="1100" dirty="0">
                <a:latin typeface="Gotham-Medium"/>
              </a:rPr>
              <a:t>0 </a:t>
            </a:r>
            <a:r>
              <a:rPr lang="en-US" dirty="0">
                <a:latin typeface="Gotham-Medium"/>
              </a:rPr>
              <a:t>when </a:t>
            </a:r>
            <a:r>
              <a:rPr lang="pt-BR" dirty="0">
                <a:latin typeface="Gotham-Medium"/>
              </a:rPr>
              <a:t>H</a:t>
            </a:r>
            <a:r>
              <a:rPr lang="pt-BR" sz="1100" dirty="0">
                <a:latin typeface="Gotham-Medium"/>
              </a:rPr>
              <a:t>0 </a:t>
            </a:r>
            <a:r>
              <a:rPr lang="pt-BR" dirty="0">
                <a:latin typeface="Gotham-Medium"/>
              </a:rPr>
              <a:t>is true (low is good)</a:t>
            </a:r>
            <a:endParaRPr lang="pt-BR" dirty="0"/>
          </a:p>
        </p:txBody>
      </p:sp>
      <p:sp>
        <p:nvSpPr>
          <p:cNvPr id="17" name="Google Shape;162;p32">
            <a:extLst>
              <a:ext uri="{FF2B5EF4-FFF2-40B4-BE49-F238E27FC236}">
                <a16:creationId xmlns:a16="http://schemas.microsoft.com/office/drawing/2014/main" id="{D31393CA-8274-4598-B61D-6085813BA4C7}"/>
              </a:ext>
            </a:extLst>
          </p:cNvPr>
          <p:cNvSpPr txBox="1"/>
          <p:nvPr/>
        </p:nvSpPr>
        <p:spPr>
          <a:xfrm>
            <a:off x="241751" y="3075166"/>
            <a:ext cx="4223458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sz="25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p-value of a Statistical 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344C02-D1AE-4831-91E6-F6948FBB0492}"/>
              </a:ext>
            </a:extLst>
          </p:cNvPr>
          <p:cNvSpPr/>
          <p:nvPr/>
        </p:nvSpPr>
        <p:spPr>
          <a:xfrm>
            <a:off x="824295" y="3687971"/>
            <a:ext cx="60770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p-value is compared to α to decide whether to accept H0</a:t>
            </a:r>
          </a:p>
          <a:p>
            <a:pPr marL="285750" indent="-285750">
              <a:buFontTx/>
              <a:buChar char="-"/>
            </a:pPr>
            <a:r>
              <a:rPr lang="en-US" dirty="0"/>
              <a:t>p-value should be as small as possible (i.e. below α-threshold)</a:t>
            </a:r>
          </a:p>
          <a:p>
            <a:pPr marL="285750" indent="-285750">
              <a:buFontTx/>
              <a:buChar char="-"/>
            </a:pPr>
            <a:r>
              <a:rPr lang="en-US" dirty="0"/>
              <a:t>Typical thresholds are: reject null hypothesis if p &lt; 1% or p &lt; 5%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616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/>
        </p:nvSpPr>
        <p:spPr>
          <a:xfrm>
            <a:off x="555450" y="2204525"/>
            <a:ext cx="3406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5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T-test</a:t>
            </a:r>
            <a:endParaRPr sz="2500" b="1" i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" name="Google Shape;183;p33">
            <a:extLst>
              <a:ext uri="{FF2B5EF4-FFF2-40B4-BE49-F238E27FC236}">
                <a16:creationId xmlns:a16="http://schemas.microsoft.com/office/drawing/2014/main" id="{4ACFE9CA-DD8E-4E86-BD49-233A1847C23B}"/>
              </a:ext>
            </a:extLst>
          </p:cNvPr>
          <p:cNvSpPr txBox="1"/>
          <p:nvPr/>
        </p:nvSpPr>
        <p:spPr>
          <a:xfrm>
            <a:off x="3290219" y="565456"/>
            <a:ext cx="5032824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Used to learn about differences in averages across two categories.</a:t>
            </a:r>
            <a:endParaRPr sz="1800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endParaRPr lang="en-US" sz="1800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u="sng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</a:p>
          <a:p>
            <a:pPr lvl="0"/>
            <a:r>
              <a:rPr lang="en-US" sz="1800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Average male baby birth weight =</a:t>
            </a:r>
          </a:p>
          <a:p>
            <a:pPr lvl="0"/>
            <a:r>
              <a:rPr lang="en-US" sz="1800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Average female baby birth weight?</a:t>
            </a:r>
          </a:p>
          <a:p>
            <a:pPr lvl="0"/>
            <a:endParaRPr lang="en-US" sz="1800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u="sng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Outputs:</a:t>
            </a:r>
          </a:p>
          <a:p>
            <a:pPr lvl="0"/>
            <a:r>
              <a:rPr lang="en-US" sz="18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t-statistic</a:t>
            </a:r>
            <a:r>
              <a:rPr lang="en-US" sz="1800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: score which indicate how different the means are;</a:t>
            </a:r>
          </a:p>
          <a:p>
            <a:pPr lvl="0"/>
            <a:endParaRPr lang="en-US" sz="1800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p-value</a:t>
            </a:r>
            <a:r>
              <a:rPr lang="en-US" sz="1800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: whether the t-statistic is significant or not. Low values of p means that the result cannot have happened by chance.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3042950" y="334875"/>
            <a:ext cx="3058200" cy="4473600"/>
          </a:xfrm>
          <a:prstGeom prst="rect">
            <a:avLst/>
          </a:prstGeom>
          <a:solidFill>
            <a:srgbClr val="77C0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3"/>
          <p:cNvSpPr txBox="1"/>
          <p:nvPr/>
        </p:nvSpPr>
        <p:spPr>
          <a:xfrm>
            <a:off x="3206325" y="540738"/>
            <a:ext cx="27312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1500" b="1" dirty="0">
                <a:latin typeface="Montserrat"/>
                <a:ea typeface="Montserrat"/>
                <a:cs typeface="Montserrat"/>
                <a:sym typeface="Montserrat"/>
              </a:rPr>
              <a:t>Two sample location test</a:t>
            </a:r>
            <a:endParaRPr sz="1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259925" y="633533"/>
            <a:ext cx="27312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 dirty="0">
                <a:latin typeface="Montserrat"/>
                <a:ea typeface="Montserrat"/>
                <a:cs typeface="Montserrat"/>
                <a:sym typeface="Montserrat"/>
              </a:rPr>
              <a:t>One-sample t-test</a:t>
            </a:r>
            <a:endParaRPr sz="1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3"/>
          <p:cNvSpPr txBox="1"/>
          <p:nvPr/>
        </p:nvSpPr>
        <p:spPr>
          <a:xfrm>
            <a:off x="437063" y="1139459"/>
            <a:ext cx="25242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u="sng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</a:p>
          <a:p>
            <a:pPr lvl="0"/>
            <a:endParaRPr lang="en-US" sz="1200" u="sng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200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Imagine your provider says that a specific product has an average size of 30mm.</a:t>
            </a:r>
          </a:p>
          <a:p>
            <a:pPr lvl="0"/>
            <a:endParaRPr lang="en-US" sz="1200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200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Your procedure would be:</a:t>
            </a:r>
          </a:p>
          <a:p>
            <a:pPr lvl="0"/>
            <a:endParaRPr lang="en-US" sz="1200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200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Claim that the null-hypothesis is:</a:t>
            </a:r>
          </a:p>
          <a:p>
            <a:pPr lvl="0"/>
            <a:r>
              <a:rPr lang="en-US" sz="12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The mean size of the population is equal to 30mm. (H0: </a:t>
            </a:r>
            <a:r>
              <a:rPr lang="el-GR" sz="12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μ = </a:t>
            </a:r>
            <a:r>
              <a:rPr lang="pt-BR" sz="12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30mm)</a:t>
            </a:r>
          </a:p>
          <a:p>
            <a:pPr lvl="0"/>
            <a:endParaRPr lang="pt-BR" sz="1200" b="1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pt-BR" sz="12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You run the t-test and if the p-value is less that 0.05 (5%), you would have 95% confidence that the null-hypothesis could be rejected. That is: 95% confidence that the product DOES NOT have an average of 30mm. (</a:t>
            </a:r>
            <a:r>
              <a:rPr lang="en-US" sz="12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H1: </a:t>
            </a:r>
            <a:r>
              <a:rPr lang="el-GR" sz="12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μ </a:t>
            </a:r>
            <a:r>
              <a:rPr lang="pt-BR" sz="12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r>
              <a:rPr lang="el-GR" sz="12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2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30mm)</a:t>
            </a:r>
            <a:endParaRPr lang="en-US" sz="1200" b="1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183;p33">
            <a:extLst>
              <a:ext uri="{FF2B5EF4-FFF2-40B4-BE49-F238E27FC236}">
                <a16:creationId xmlns:a16="http://schemas.microsoft.com/office/drawing/2014/main" id="{9839F492-89DA-459A-9780-F7670B1C7A3C}"/>
              </a:ext>
            </a:extLst>
          </p:cNvPr>
          <p:cNvSpPr txBox="1"/>
          <p:nvPr/>
        </p:nvSpPr>
        <p:spPr>
          <a:xfrm>
            <a:off x="3309825" y="1038703"/>
            <a:ext cx="25242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u="sng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</a:p>
          <a:p>
            <a:pPr lvl="0"/>
            <a:endParaRPr lang="en-US" sz="1200" u="sng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200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AB-Testing.</a:t>
            </a:r>
          </a:p>
          <a:p>
            <a:pPr lvl="0"/>
            <a:endParaRPr lang="en-US" sz="1200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200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Imagine you have an information of a group and then you perform an </a:t>
            </a:r>
            <a:r>
              <a:rPr lang="en-US" sz="12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intervention.</a:t>
            </a:r>
            <a:endParaRPr lang="en-US" sz="1200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endParaRPr lang="en-US" sz="1200" b="1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200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You want to test whether the means of your </a:t>
            </a:r>
            <a:r>
              <a:rPr lang="en-US" sz="12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control group </a:t>
            </a:r>
            <a:r>
              <a:rPr lang="en-US" sz="1200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is statistically significantly different from your </a:t>
            </a:r>
            <a:r>
              <a:rPr lang="en-US" sz="12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treated group</a:t>
            </a:r>
            <a:r>
              <a:rPr lang="en-US" sz="1200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lvl="0"/>
            <a:endParaRPr lang="en-US" sz="1200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200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Basically, you are testing a one-sample t-test for the difference on their means.</a:t>
            </a:r>
          </a:p>
        </p:txBody>
      </p:sp>
      <p:sp>
        <p:nvSpPr>
          <p:cNvPr id="3" name="Google Shape;176;p33">
            <a:extLst>
              <a:ext uri="{FF2B5EF4-FFF2-40B4-BE49-F238E27FC236}">
                <a16:creationId xmlns:a16="http://schemas.microsoft.com/office/drawing/2014/main" id="{1BEF215E-59F2-477D-A56F-6EE5EC3EC04E}"/>
              </a:ext>
            </a:extLst>
          </p:cNvPr>
          <p:cNvSpPr txBox="1"/>
          <p:nvPr/>
        </p:nvSpPr>
        <p:spPr>
          <a:xfrm>
            <a:off x="6100900" y="493711"/>
            <a:ext cx="27312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1500" b="1" dirty="0">
                <a:latin typeface="Montserrat"/>
                <a:ea typeface="Montserrat"/>
                <a:cs typeface="Montserrat"/>
                <a:sym typeface="Montserrat"/>
              </a:rPr>
              <a:t>ANOVA </a:t>
            </a:r>
          </a:p>
          <a:p>
            <a:pPr lvl="0" algn="ctr"/>
            <a:r>
              <a:rPr lang="pt-BR" sz="1500" b="1" dirty="0">
                <a:latin typeface="Montserrat"/>
                <a:ea typeface="Montserrat"/>
                <a:cs typeface="Montserrat"/>
                <a:sym typeface="Montserrat"/>
              </a:rPr>
              <a:t>An</a:t>
            </a:r>
            <a:r>
              <a:rPr lang="pt-BR" sz="1500" dirty="0">
                <a:latin typeface="Montserrat"/>
                <a:ea typeface="Montserrat"/>
                <a:cs typeface="Montserrat"/>
                <a:sym typeface="Montserrat"/>
              </a:rPr>
              <a:t>alysis</a:t>
            </a:r>
            <a:r>
              <a:rPr lang="pt-BR" sz="1500" b="1" dirty="0">
                <a:latin typeface="Montserrat"/>
                <a:ea typeface="Montserrat"/>
                <a:cs typeface="Montserrat"/>
                <a:sym typeface="Montserrat"/>
              </a:rPr>
              <a:t> o</a:t>
            </a:r>
            <a:r>
              <a:rPr lang="pt-BR" sz="1500" dirty="0"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pt-BR" sz="1500" b="1" dirty="0">
                <a:latin typeface="Montserrat"/>
                <a:ea typeface="Montserrat"/>
                <a:cs typeface="Montserrat"/>
                <a:sym typeface="Montserrat"/>
              </a:rPr>
              <a:t> Va</a:t>
            </a:r>
            <a:r>
              <a:rPr lang="pt-BR" sz="1500" dirty="0">
                <a:latin typeface="Montserrat"/>
                <a:ea typeface="Montserrat"/>
                <a:cs typeface="Montserrat"/>
                <a:sym typeface="Montserrat"/>
              </a:rPr>
              <a:t>riance</a:t>
            </a: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83;p33">
            <a:extLst>
              <a:ext uri="{FF2B5EF4-FFF2-40B4-BE49-F238E27FC236}">
                <a16:creationId xmlns:a16="http://schemas.microsoft.com/office/drawing/2014/main" id="{A2EF27CA-FA73-4168-9DFD-52D38BB0B743}"/>
              </a:ext>
            </a:extLst>
          </p:cNvPr>
          <p:cNvSpPr txBox="1"/>
          <p:nvPr/>
        </p:nvSpPr>
        <p:spPr>
          <a:xfrm>
            <a:off x="6204400" y="1052740"/>
            <a:ext cx="25242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u="sng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</a:p>
          <a:p>
            <a:pPr lvl="0"/>
            <a:endParaRPr lang="en-US" sz="1200" u="sng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200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You have more than two categories to check.</a:t>
            </a:r>
          </a:p>
          <a:p>
            <a:pPr lvl="0"/>
            <a:endParaRPr lang="en-US" sz="1200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2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In the case that you have more than two categories to compare the means, the way to it is to use the analysis of variance. </a:t>
            </a:r>
          </a:p>
          <a:p>
            <a:pPr lvl="0"/>
            <a:endParaRPr lang="en-US" sz="1200" b="1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2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This will only tell you whether there is some difference in some group. It will not tell you where the difference is. </a:t>
            </a:r>
          </a:p>
          <a:p>
            <a:pPr lvl="0"/>
            <a:endParaRPr lang="en-US" sz="1200" b="1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200" b="1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Then you’d have to run multiple paired tests for each pair of categories.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1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6;p27"/>
          <p:cNvSpPr txBox="1"/>
          <p:nvPr/>
        </p:nvSpPr>
        <p:spPr>
          <a:xfrm>
            <a:off x="2768433" y="527225"/>
            <a:ext cx="3583605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/>
              <a:t>HYPOTHESIS TESTING</a:t>
            </a:r>
            <a:endParaRPr lang="en-US" sz="2300" dirty="0">
              <a:solidFill>
                <a:schemeClr val="tx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44306" y="2785725"/>
            <a:ext cx="8231861" cy="0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2641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72288" y="2706326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44306" y="1390309"/>
            <a:ext cx="2490269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Null Hypothesis H</a:t>
            </a:r>
            <a:r>
              <a:rPr lang="en-US" b="1" baseline="-25000" dirty="0">
                <a:solidFill>
                  <a:srgbClr val="00B0F0"/>
                </a:solidFill>
              </a:rPr>
              <a:t>0</a:t>
            </a:r>
            <a:r>
              <a:rPr lang="en-US" b="1" dirty="0">
                <a:solidFill>
                  <a:srgbClr val="00B0F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True until proven false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Usually posits no relationship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609447" y="3210362"/>
            <a:ext cx="2991435" cy="1034568"/>
          </a:xfrm>
          <a:prstGeom prst="wedgeRectCallout">
            <a:avLst>
              <a:gd name="adj1" fmla="val -8222"/>
              <a:gd name="adj2" fmla="val -71408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Alternative Hypothesis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Negation of null hypothesis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Usually asserts specific relationship</a:t>
            </a:r>
          </a:p>
        </p:txBody>
      </p:sp>
    </p:spTree>
    <p:extLst>
      <p:ext uri="{BB962C8B-B14F-4D97-AF65-F5344CB8AC3E}">
        <p14:creationId xmlns:p14="http://schemas.microsoft.com/office/powerpoint/2010/main" val="183828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6;p27"/>
          <p:cNvSpPr txBox="1"/>
          <p:nvPr/>
        </p:nvSpPr>
        <p:spPr>
          <a:xfrm>
            <a:off x="2768433" y="527225"/>
            <a:ext cx="3583605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/>
              <a:t>HYPOTHESIS TESTING</a:t>
            </a:r>
            <a:endParaRPr lang="en-US" sz="2300" dirty="0">
              <a:solidFill>
                <a:schemeClr val="tx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44306" y="2785725"/>
            <a:ext cx="8231861" cy="0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2641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72288" y="2706326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00882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44306" y="1390309"/>
            <a:ext cx="2490269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Null Hypothesis H</a:t>
            </a:r>
            <a:r>
              <a:rPr lang="en-US" b="1" baseline="-25000" dirty="0">
                <a:solidFill>
                  <a:srgbClr val="00B0F0"/>
                </a:solidFill>
              </a:rPr>
              <a:t>0</a:t>
            </a:r>
            <a:r>
              <a:rPr lang="en-US" b="1" dirty="0">
                <a:solidFill>
                  <a:srgbClr val="00B0F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True until proven false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Usually posits no relationship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609447" y="3210362"/>
            <a:ext cx="2991435" cy="1034568"/>
          </a:xfrm>
          <a:prstGeom prst="wedgeRectCallout">
            <a:avLst>
              <a:gd name="adj1" fmla="val -8222"/>
              <a:gd name="adj2" fmla="val -71408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Alternative Hypothesis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Negation of null hypothesis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Usually asserts specific relationship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3294192" y="1390309"/>
            <a:ext cx="2318774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Select Test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Pick from vast library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Know which one to choose</a:t>
            </a:r>
          </a:p>
        </p:txBody>
      </p:sp>
    </p:spTree>
    <p:extLst>
      <p:ext uri="{BB962C8B-B14F-4D97-AF65-F5344CB8AC3E}">
        <p14:creationId xmlns:p14="http://schemas.microsoft.com/office/powerpoint/2010/main" val="39115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6;p27"/>
          <p:cNvSpPr txBox="1"/>
          <p:nvPr/>
        </p:nvSpPr>
        <p:spPr>
          <a:xfrm>
            <a:off x="2768433" y="527225"/>
            <a:ext cx="3583605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/>
              <a:t>HYPOTHESIS TESTING</a:t>
            </a:r>
            <a:endParaRPr lang="en-US" sz="2300" dirty="0">
              <a:solidFill>
                <a:schemeClr val="tx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44306" y="2785725"/>
            <a:ext cx="8231861" cy="0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2641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72288" y="2706326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00882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1178" y="2700002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44306" y="1390309"/>
            <a:ext cx="2490269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Null Hypothesis H</a:t>
            </a:r>
            <a:r>
              <a:rPr lang="en-US" b="1" baseline="-25000" dirty="0">
                <a:solidFill>
                  <a:srgbClr val="00B0F0"/>
                </a:solidFill>
              </a:rPr>
              <a:t>0</a:t>
            </a:r>
            <a:r>
              <a:rPr lang="en-US" b="1" dirty="0">
                <a:solidFill>
                  <a:srgbClr val="00B0F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True until proven false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Usually posits no relationship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609447" y="3210362"/>
            <a:ext cx="2991435" cy="1034568"/>
          </a:xfrm>
          <a:prstGeom prst="wedgeRectCallout">
            <a:avLst>
              <a:gd name="adj1" fmla="val -8222"/>
              <a:gd name="adj2" fmla="val -71408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Alternative Hypothesis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Negation of null hypothesis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Usually asserts specific relationship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3294192" y="1390309"/>
            <a:ext cx="2318774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Select Test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Pick from vast library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Know which one to choose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3741355" y="3210362"/>
            <a:ext cx="2362580" cy="1034568"/>
          </a:xfrm>
          <a:prstGeom prst="wedgeRectCallout">
            <a:avLst>
              <a:gd name="adj1" fmla="val -8350"/>
              <a:gd name="adj2" fmla="val -6935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Test Statistic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Convert to p-value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How likely it was just luck?</a:t>
            </a:r>
          </a:p>
        </p:txBody>
      </p:sp>
    </p:spTree>
    <p:extLst>
      <p:ext uri="{BB962C8B-B14F-4D97-AF65-F5344CB8AC3E}">
        <p14:creationId xmlns:p14="http://schemas.microsoft.com/office/powerpoint/2010/main" val="49758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6;p27"/>
          <p:cNvSpPr txBox="1"/>
          <p:nvPr/>
        </p:nvSpPr>
        <p:spPr>
          <a:xfrm>
            <a:off x="2768433" y="527225"/>
            <a:ext cx="3583605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/>
              <a:t>HYPOTHESIS TESTING</a:t>
            </a:r>
            <a:endParaRPr lang="en-US" sz="2300" dirty="0">
              <a:solidFill>
                <a:schemeClr val="tx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44306" y="2785725"/>
            <a:ext cx="8231861" cy="0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2641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72288" y="2706326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00882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1178" y="2700002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9964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44306" y="1390309"/>
            <a:ext cx="2490269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Null Hypothesis H</a:t>
            </a:r>
            <a:r>
              <a:rPr lang="en-US" b="1" baseline="-25000" dirty="0">
                <a:solidFill>
                  <a:srgbClr val="00B0F0"/>
                </a:solidFill>
              </a:rPr>
              <a:t>0</a:t>
            </a:r>
            <a:r>
              <a:rPr lang="en-US" b="1" dirty="0">
                <a:solidFill>
                  <a:srgbClr val="00B0F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True until proven false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Usually posits no relationship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609447" y="3210362"/>
            <a:ext cx="2991435" cy="1034568"/>
          </a:xfrm>
          <a:prstGeom prst="wedgeRectCallout">
            <a:avLst>
              <a:gd name="adj1" fmla="val -8222"/>
              <a:gd name="adj2" fmla="val -71408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Alternative Hypothesis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Negation of null hypothesis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Usually asserts specific relationship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3294192" y="1390309"/>
            <a:ext cx="2318774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Select Test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Pick from vast library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Know which one to choose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3741355" y="3210362"/>
            <a:ext cx="2362580" cy="1034568"/>
          </a:xfrm>
          <a:prstGeom prst="wedgeRectCallout">
            <a:avLst>
              <a:gd name="adj1" fmla="val -8350"/>
              <a:gd name="adj2" fmla="val -6935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Test Statistic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Convert to p-value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How likely it was just luck?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5972583" y="1390309"/>
            <a:ext cx="2108162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Significance Level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Usually 1% or 5%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What threshold for luck?</a:t>
            </a:r>
          </a:p>
        </p:txBody>
      </p:sp>
    </p:spTree>
    <p:extLst>
      <p:ext uri="{BB962C8B-B14F-4D97-AF65-F5344CB8AC3E}">
        <p14:creationId xmlns:p14="http://schemas.microsoft.com/office/powerpoint/2010/main" val="99697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6;p27"/>
          <p:cNvSpPr txBox="1"/>
          <p:nvPr/>
        </p:nvSpPr>
        <p:spPr>
          <a:xfrm>
            <a:off x="2768433" y="527225"/>
            <a:ext cx="3583605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/>
              <a:t>HYPOTHESIS TESTING</a:t>
            </a:r>
            <a:endParaRPr lang="en-US" sz="2300" dirty="0">
              <a:solidFill>
                <a:schemeClr val="tx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44306" y="2785725"/>
            <a:ext cx="8231861" cy="0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2641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72288" y="2706326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00882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1178" y="2700002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9964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133614" y="2711294"/>
            <a:ext cx="212651" cy="212651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44306" y="1390309"/>
            <a:ext cx="2490269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Null Hypothesis H</a:t>
            </a:r>
            <a:r>
              <a:rPr lang="en-US" b="1" baseline="-25000" dirty="0">
                <a:solidFill>
                  <a:srgbClr val="00B0F0"/>
                </a:solidFill>
              </a:rPr>
              <a:t>0</a:t>
            </a:r>
            <a:r>
              <a:rPr lang="en-US" b="1" dirty="0">
                <a:solidFill>
                  <a:srgbClr val="00B0F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True until proven false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Usually posits no relationship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609447" y="3210362"/>
            <a:ext cx="2991435" cy="1034568"/>
          </a:xfrm>
          <a:prstGeom prst="wedgeRectCallout">
            <a:avLst>
              <a:gd name="adj1" fmla="val -8222"/>
              <a:gd name="adj2" fmla="val -71408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Alternative Hypothesis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Negation of null hypothesis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Usually asserts specific relationship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3294192" y="1390309"/>
            <a:ext cx="2318774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Select Test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Pick from vast library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Know which one to choose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3741355" y="3210362"/>
            <a:ext cx="2362580" cy="1034568"/>
          </a:xfrm>
          <a:prstGeom prst="wedgeRectCallout">
            <a:avLst>
              <a:gd name="adj1" fmla="val -8350"/>
              <a:gd name="adj2" fmla="val -6935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Test Statistic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Convert to p-value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How likely it was just luck?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5972583" y="1390309"/>
            <a:ext cx="2108162" cy="1034568"/>
          </a:xfrm>
          <a:prstGeom prst="wedgeRectCallout">
            <a:avLst>
              <a:gd name="adj1" fmla="val -33102"/>
              <a:gd name="adj2" fmla="val 6955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Significance Level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Usually 1% or 5%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What threshold for luck?</a:t>
            </a:r>
          </a:p>
        </p:txBody>
      </p:sp>
      <p:sp>
        <p:nvSpPr>
          <p:cNvPr id="29" name="Rectangular Callout 28"/>
          <p:cNvSpPr/>
          <p:nvPr/>
        </p:nvSpPr>
        <p:spPr>
          <a:xfrm>
            <a:off x="6244408" y="3210361"/>
            <a:ext cx="2431759" cy="1361633"/>
          </a:xfrm>
          <a:prstGeom prst="wedgeRectCallout">
            <a:avLst>
              <a:gd name="adj1" fmla="val -8179"/>
              <a:gd name="adj2" fmla="val -67544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Accept or Reject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Small p-value? Reject H</a:t>
            </a:r>
            <a:r>
              <a:rPr lang="en-US" b="1" baseline="-25000" dirty="0">
                <a:solidFill>
                  <a:schemeClr val="tx1"/>
                </a:solidFill>
              </a:rPr>
              <a:t>0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Small: Below significance level</a:t>
            </a:r>
          </a:p>
        </p:txBody>
      </p:sp>
    </p:spTree>
    <p:extLst>
      <p:ext uri="{BB962C8B-B14F-4D97-AF65-F5344CB8AC3E}">
        <p14:creationId xmlns:p14="http://schemas.microsoft.com/office/powerpoint/2010/main" val="33912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10749" r="7843" b="20000"/>
          <a:stretch/>
        </p:blipFill>
        <p:spPr>
          <a:xfrm>
            <a:off x="574157" y="527050"/>
            <a:ext cx="2663456" cy="1780953"/>
          </a:xfrm>
          <a:prstGeom prst="rect">
            <a:avLst/>
          </a:prstGeom>
        </p:spPr>
      </p:pic>
      <p:sp>
        <p:nvSpPr>
          <p:cNvPr id="128" name="Google Shape;128;p28"/>
          <p:cNvSpPr txBox="1"/>
          <p:nvPr/>
        </p:nvSpPr>
        <p:spPr>
          <a:xfrm>
            <a:off x="2566525" y="1042886"/>
            <a:ext cx="4011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LADY TESTING TEA</a:t>
            </a:r>
            <a:endParaRPr lang="pt-BR" sz="3000" dirty="0">
              <a:solidFill>
                <a:srgbClr val="2DC5FA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1550725" y="2478124"/>
            <a:ext cx="60426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/>
              <a:t>Famous experiment:</a:t>
            </a:r>
            <a:endParaRPr lang="en-US" sz="2400" b="1" dirty="0"/>
          </a:p>
          <a:p>
            <a:pPr lvl="0" algn="ctr">
              <a:lnSpc>
                <a:spcPct val="150000"/>
              </a:lnSpc>
            </a:pPr>
            <a:r>
              <a:rPr lang="en-US" sz="2400" b="1" dirty="0"/>
              <a:t>Was tea added before or after milk? </a:t>
            </a:r>
          </a:p>
          <a:p>
            <a:pPr marL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rgbClr val="434343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935665" y="3366518"/>
            <a:ext cx="3420000" cy="66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sz="1800" dirty="0"/>
              <a:t>The lady </a:t>
            </a:r>
            <a:r>
              <a:rPr lang="en-US" sz="1800" b="1" dirty="0">
                <a:solidFill>
                  <a:srgbClr val="FF0000"/>
                </a:solidFill>
              </a:rPr>
              <a:t>cannot </a:t>
            </a:r>
            <a:r>
              <a:rPr lang="en-US" sz="1800" dirty="0"/>
              <a:t>tell if milk was poured first</a:t>
            </a:r>
            <a:endParaRPr sz="1800" dirty="0">
              <a:solidFill>
                <a:srgbClr val="434343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10749" r="7843" b="20000"/>
          <a:stretch/>
        </p:blipFill>
        <p:spPr>
          <a:xfrm>
            <a:off x="574157" y="410087"/>
            <a:ext cx="2344338" cy="1567571"/>
          </a:xfrm>
          <a:prstGeom prst="rect">
            <a:avLst/>
          </a:prstGeom>
        </p:spPr>
      </p:pic>
      <p:sp>
        <p:nvSpPr>
          <p:cNvPr id="7" name="Google Shape;128;p28"/>
          <p:cNvSpPr txBox="1"/>
          <p:nvPr/>
        </p:nvSpPr>
        <p:spPr>
          <a:xfrm>
            <a:off x="2566525" y="862125"/>
            <a:ext cx="4011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LADY TESTING TEA</a:t>
            </a:r>
            <a:endParaRPr lang="pt-BR" sz="3000" dirty="0">
              <a:solidFill>
                <a:srgbClr val="2DC5FA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935665" y="2037597"/>
            <a:ext cx="3420000" cy="1332924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Null Hypothesis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(H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16576" y="2037597"/>
            <a:ext cx="3420000" cy="1332924"/>
          </a:xfrm>
          <a:prstGeom prst="roundRect">
            <a:avLst/>
          </a:prstGeom>
          <a:solidFill>
            <a:srgbClr val="BCE5FF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Alternate Hypothesis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Google Shape;136;p29"/>
          <p:cNvSpPr txBox="1"/>
          <p:nvPr/>
        </p:nvSpPr>
        <p:spPr>
          <a:xfrm>
            <a:off x="4816576" y="3372253"/>
            <a:ext cx="3405904" cy="66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sz="1800" dirty="0"/>
              <a:t>The </a:t>
            </a:r>
            <a:r>
              <a:rPr lang="en-US" sz="1800"/>
              <a:t>lady </a:t>
            </a:r>
            <a:r>
              <a:rPr lang="en-US" sz="1800" b="1">
                <a:solidFill>
                  <a:srgbClr val="FF0000"/>
                </a:solidFill>
              </a:rPr>
              <a:t>can </a:t>
            </a:r>
            <a:r>
              <a:rPr lang="en-US" sz="1800" dirty="0"/>
              <a:t>tell if milk was poured first</a:t>
            </a:r>
            <a:endParaRPr sz="1800" dirty="0">
              <a:solidFill>
                <a:srgbClr val="434343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1096</Words>
  <Application>Microsoft Office PowerPoint</Application>
  <PresentationFormat>On-screen Show (16:9)</PresentationFormat>
  <Paragraphs>215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Gotham-Medium</vt:lpstr>
      <vt:lpstr>Helvetica Neue</vt:lpstr>
      <vt:lpstr>Helvetica Neue Light</vt:lpstr>
      <vt:lpstr>LucidaGrande-Bold</vt:lpstr>
      <vt:lpstr>Montserrat</vt:lpstr>
      <vt:lpstr>Montserrat Medium</vt:lpstr>
      <vt:lpstr>Work Sans</vt:lpstr>
      <vt:lpstr>Work Sans Light</vt:lpstr>
      <vt:lpstr>Work Sans Medium</vt:lpstr>
      <vt:lpstr>Simple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andreaguiar</dc:creator>
  <cp:lastModifiedBy>Andre Aguiar</cp:lastModifiedBy>
  <cp:revision>10</cp:revision>
  <dcterms:modified xsi:type="dcterms:W3CDTF">2020-02-06T11:04:03Z</dcterms:modified>
</cp:coreProperties>
</file>