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7" r:id="rId5"/>
    <p:sldId id="268" r:id="rId6"/>
    <p:sldId id="271" r:id="rId7"/>
    <p:sldId id="269" r:id="rId8"/>
    <p:sldId id="272" r:id="rId9"/>
    <p:sldId id="265" r:id="rId10"/>
    <p:sldId id="270" r:id="rId11"/>
    <p:sldId id="260" r:id="rId12"/>
    <p:sldId id="274" r:id="rId13"/>
    <p:sldId id="275" r:id="rId14"/>
    <p:sldId id="276" r:id="rId15"/>
    <p:sldId id="261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4"/>
    <p:restoredTop sz="94637"/>
  </p:normalViewPr>
  <p:slideViewPr>
    <p:cSldViewPr snapToGrid="0">
      <p:cViewPr varScale="1">
        <p:scale>
          <a:sx n="103" d="100"/>
          <a:sy n="103" d="100"/>
        </p:scale>
        <p:origin x="8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2B260-8691-406B-57C9-3F4F213202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A1DECD-AF23-76FC-91B5-9465C00D14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AA0E2E-459B-A0FC-AA34-344CF63D8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52A81-6096-4442-9524-5B80D44BD93E}" type="datetimeFigureOut">
              <a:rPr lang="en-GB" smtClean="0"/>
              <a:t>01/04/2025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19A80-1302-848D-AAE5-146A14D5B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3A9B3A-4E64-F92D-8791-F3F712ACC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6CE3-3D0B-1D46-8526-41CA3DF6C7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4067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73B0A-8106-B4F3-D939-471C25BE6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52401A-694E-C61F-092D-D65465030E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1AE0A7-ED83-A116-D44D-BE17B7101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52A81-6096-4442-9524-5B80D44BD93E}" type="datetimeFigureOut">
              <a:rPr lang="en-GB" smtClean="0"/>
              <a:t>01/04/2025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814E5-428C-145C-A546-7C83C51CD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E0F69-BF69-7EE9-2529-6DD09963B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6CE3-3D0B-1D46-8526-41CA3DF6C7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2308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F93CAA-F610-1B3A-32E1-2946D715B8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259462-F0D0-1B4C-66BA-B77329AD68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4BCEC9-D8D8-0760-AF5B-AD0A7B6CB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52A81-6096-4442-9524-5B80D44BD93E}" type="datetimeFigureOut">
              <a:rPr lang="en-GB" smtClean="0"/>
              <a:t>01/04/2025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011F1-9429-80FC-AC05-EF841B638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BEE58-B40F-11E7-5FA7-9ECC11EF4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6CE3-3D0B-1D46-8526-41CA3DF6C7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6487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E4509-4E04-4239-94AA-E6B10D830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D30EF-C274-227B-2994-2A2535D67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AEE804-998C-B1A9-A6F4-BC80D2D58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52A81-6096-4442-9524-5B80D44BD93E}" type="datetimeFigureOut">
              <a:rPr lang="en-GB" smtClean="0"/>
              <a:t>01/04/2025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C1899-7935-89CA-F1AB-27FC994F5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4C90E-1BFB-27A4-CA0C-50FFDCBFB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6CE3-3D0B-1D46-8526-41CA3DF6C7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0791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7C186-F5E1-8AEB-6EC4-8447636C1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268149-C8E1-D111-E003-C27EE7098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6173F3-382D-4BC1-DB6A-8A780101B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52A81-6096-4442-9524-5B80D44BD93E}" type="datetimeFigureOut">
              <a:rPr lang="en-GB" smtClean="0"/>
              <a:t>01/04/2025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F31B7-F5C5-3BE9-784C-EA9DD0AD4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25D802-82A4-D7D8-5DF5-9ED56F979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6CE3-3D0B-1D46-8526-41CA3DF6C7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8306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E47BD-0A0C-93C6-AB53-A3F016B89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CEBFA-AFBA-EFAC-986F-510152E0B4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20754C-BB78-E1FA-A10F-F4F1C3E63E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8EE35C-561B-4075-C75C-B2989FC02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52A81-6096-4442-9524-5B80D44BD93E}" type="datetimeFigureOut">
              <a:rPr lang="en-GB" smtClean="0"/>
              <a:t>01/04/2025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E3B3F5-0063-2568-691E-270A34BB0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5CBE69-341C-6E43-C832-E5C4E02C9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6CE3-3D0B-1D46-8526-41CA3DF6C7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9741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4EF27-30BF-6086-3C27-163B77B4C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25C3E0-F151-75CB-214A-8D62B52B5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C5E022-95F2-EC9C-2928-A824EE4F1E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89F89E-0E30-7B0E-15B7-DF8379CE36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110959-5D49-606A-7AC0-33D9804D50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530818-ABAD-489B-35CC-A16BF7FFF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52A81-6096-4442-9524-5B80D44BD93E}" type="datetimeFigureOut">
              <a:rPr lang="en-GB" smtClean="0"/>
              <a:t>01/04/2025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E0693A-0CD7-49B9-C40A-6E5AA1235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D0D69F-F6E1-6BCB-60F5-61688FD78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6CE3-3D0B-1D46-8526-41CA3DF6C7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0107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2F600-DC07-D27C-16CA-85E3CCF08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D3CF01-BC86-A8BB-BFB7-9B3E8C4A7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52A81-6096-4442-9524-5B80D44BD93E}" type="datetimeFigureOut">
              <a:rPr lang="en-GB" smtClean="0"/>
              <a:t>01/04/2025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A1DF83-0B35-41E5-7DF5-C14C250F9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F5232C-E979-AF53-E321-203077604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6CE3-3D0B-1D46-8526-41CA3DF6C7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3705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A1CDD8-7E59-3616-8721-422378666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52A81-6096-4442-9524-5B80D44BD93E}" type="datetimeFigureOut">
              <a:rPr lang="en-GB" smtClean="0"/>
              <a:t>01/04/2025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E83468-14D9-48C4-2908-3C1FFEF93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43A435-E978-8E61-39A7-63791FF31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6CE3-3D0B-1D46-8526-41CA3DF6C7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4466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5202B-4CDC-9A33-FFF3-77047A326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86DBE-436B-974C-9DAF-7CE8AA54B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740F31-15FF-EF45-D02B-9371518DA8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7C934-13FD-680F-CA4C-5F945FB4B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52A81-6096-4442-9524-5B80D44BD93E}" type="datetimeFigureOut">
              <a:rPr lang="en-GB" smtClean="0"/>
              <a:t>01/04/2025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994675-B37E-A8CB-0817-A535DBE67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BB0861-6C4C-B3AE-BB1A-66EFB3056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6CE3-3D0B-1D46-8526-41CA3DF6C7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5034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14194-3EA4-6BE7-DEB6-8BE1870A1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EEF721-B861-6CCD-4B09-8345743C38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14C94D-F266-63C8-FD92-06AB592FA9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59F716-1B61-E5F1-891D-5A77AE5F7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52A81-6096-4442-9524-5B80D44BD93E}" type="datetimeFigureOut">
              <a:rPr lang="en-GB" smtClean="0"/>
              <a:t>01/04/2025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C2993C-9026-A6B3-071F-C6FF9CA34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976BCE-9138-BEF0-A897-9153AC93E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6CE3-3D0B-1D46-8526-41CA3DF6C7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6315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68CED6-04B2-DA7C-571F-700C95ED0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21D5EB-8B5E-5265-4CA6-6A861EE74E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398AA-4301-D48D-BF7B-BB84AE4A96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B52A81-6096-4442-9524-5B80D44BD93E}" type="datetimeFigureOut">
              <a:rPr lang="en-GB" smtClean="0"/>
              <a:t>01/04/2025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756D1-FAEC-1A2A-A2FD-50E74489D8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94310-F751-1AE5-3E05-2DB1C58F68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366CE3-3D0B-1D46-8526-41CA3DF6C7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5887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6D6519-823C-19DF-3EE1-817A56DFED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7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Projeto E-Commerce: Identificando os perfis dos consumidores</a:t>
            </a:r>
            <a:br>
              <a:rPr lang="en-US" sz="37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37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482F99-E2E4-3FE1-68AA-F0778880C7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b="1" dirty="0" err="1"/>
              <a:t>Segmentação</a:t>
            </a:r>
            <a:r>
              <a:rPr lang="en-US" b="1" dirty="0"/>
              <a:t> de </a:t>
            </a:r>
            <a:r>
              <a:rPr lang="en-US" b="1" dirty="0" err="1"/>
              <a:t>Clientes</a:t>
            </a:r>
            <a:r>
              <a:rPr lang="en-US" b="1" dirty="0"/>
              <a:t> com </a:t>
            </a:r>
            <a:r>
              <a:rPr lang="en-US" b="1" dirty="0" err="1"/>
              <a:t>Análise</a:t>
            </a:r>
            <a:r>
              <a:rPr lang="en-US" b="1" dirty="0"/>
              <a:t> RFM e </a:t>
            </a:r>
            <a:r>
              <a:rPr lang="en-US" b="1" dirty="0" err="1"/>
              <a:t>Clusterização</a:t>
            </a:r>
            <a:r>
              <a:rPr lang="en-US" b="1"/>
              <a:t> K-Means</a:t>
            </a:r>
            <a:endParaRPr lang="en-US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b="1" dirty="0"/>
              <a:t>Autor:</a:t>
            </a:r>
            <a:r>
              <a:rPr lang="en-US" dirty="0"/>
              <a:t> André Guilherme A. Rodrigues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b="1" dirty="0"/>
              <a:t>Data:</a:t>
            </a:r>
            <a:r>
              <a:rPr lang="en-US" dirty="0"/>
              <a:t> 01/04/2025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311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DAB461-46BD-489F-2BA7-DEB314A24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Teste estátistico ANOVA 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5BAD4-E697-6E9B-99DE-52CA55DCB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2400"/>
              <a:t>A ANOVA </a:t>
            </a:r>
            <a:r>
              <a:rPr lang="en-GB" sz="2400" err="1"/>
              <a:t>compara</a:t>
            </a:r>
            <a:r>
              <a:rPr lang="en-GB" sz="2400"/>
              <a:t> a </a:t>
            </a:r>
            <a:r>
              <a:rPr lang="en-GB" sz="2400" err="1"/>
              <a:t>variação</a:t>
            </a:r>
            <a:r>
              <a:rPr lang="en-GB" sz="2400"/>
              <a:t> entre </a:t>
            </a:r>
            <a:r>
              <a:rPr lang="en-GB" sz="2400" err="1"/>
              <a:t>os</a:t>
            </a:r>
            <a:r>
              <a:rPr lang="en-GB" sz="2400"/>
              <a:t> </a:t>
            </a:r>
            <a:r>
              <a:rPr lang="en-GB" sz="2400" err="1"/>
              <a:t>grupos</a:t>
            </a:r>
            <a:r>
              <a:rPr lang="en-GB" sz="2400"/>
              <a:t> com a </a:t>
            </a:r>
            <a:r>
              <a:rPr lang="en-GB" sz="2400" err="1"/>
              <a:t>variação</a:t>
            </a:r>
            <a:r>
              <a:rPr lang="en-GB" sz="2400"/>
              <a:t> </a:t>
            </a:r>
            <a:r>
              <a:rPr lang="en-GB" sz="2400" err="1"/>
              <a:t>dentro</a:t>
            </a:r>
            <a:r>
              <a:rPr lang="en-GB" sz="2400"/>
              <a:t> dos </a:t>
            </a:r>
            <a:r>
              <a:rPr lang="en-GB" sz="2400" err="1"/>
              <a:t>grupos</a:t>
            </a:r>
            <a:r>
              <a:rPr lang="en-GB" sz="2400"/>
              <a:t> e </a:t>
            </a:r>
            <a:r>
              <a:rPr lang="en-GB" sz="2400" err="1"/>
              <a:t>calcula</a:t>
            </a:r>
            <a:r>
              <a:rPr lang="en-GB" sz="2400"/>
              <a:t> um </a:t>
            </a:r>
            <a:r>
              <a:rPr lang="en-GB" sz="2400" err="1"/>
              <a:t>número</a:t>
            </a:r>
            <a:r>
              <a:rPr lang="en-GB" sz="2400"/>
              <a:t> </a:t>
            </a:r>
            <a:r>
              <a:rPr lang="en-GB" sz="2400" err="1"/>
              <a:t>chamado</a:t>
            </a:r>
            <a:r>
              <a:rPr lang="en-GB" sz="2400"/>
              <a:t> F-Statistic. Se a </a:t>
            </a:r>
            <a:r>
              <a:rPr lang="en-GB" sz="2400" err="1"/>
              <a:t>variabilidade</a:t>
            </a:r>
            <a:r>
              <a:rPr lang="en-GB" sz="2400"/>
              <a:t> entre </a:t>
            </a:r>
            <a:r>
              <a:rPr lang="en-GB" sz="2400" err="1"/>
              <a:t>os</a:t>
            </a:r>
            <a:r>
              <a:rPr lang="en-GB" sz="2400"/>
              <a:t> </a:t>
            </a:r>
            <a:r>
              <a:rPr lang="en-GB" sz="2400" err="1"/>
              <a:t>grupos</a:t>
            </a:r>
            <a:r>
              <a:rPr lang="en-GB" sz="2400"/>
              <a:t> for </a:t>
            </a:r>
            <a:r>
              <a:rPr lang="en-GB" sz="2400" err="1"/>
              <a:t>muito</a:t>
            </a:r>
            <a:r>
              <a:rPr lang="en-GB" sz="2400"/>
              <a:t> </a:t>
            </a:r>
            <a:r>
              <a:rPr lang="en-GB" sz="2400" err="1"/>
              <a:t>maior</a:t>
            </a:r>
            <a:r>
              <a:rPr lang="en-GB" sz="2400"/>
              <a:t> do que a </a:t>
            </a:r>
            <a:r>
              <a:rPr lang="en-GB" sz="2400" err="1"/>
              <a:t>variabilidade</a:t>
            </a:r>
            <a:r>
              <a:rPr lang="en-GB" sz="2400"/>
              <a:t> </a:t>
            </a:r>
            <a:r>
              <a:rPr lang="en-GB" sz="2400" err="1"/>
              <a:t>dentro</a:t>
            </a:r>
            <a:r>
              <a:rPr lang="en-GB" sz="2400"/>
              <a:t> dos </a:t>
            </a:r>
            <a:r>
              <a:rPr lang="en-GB" sz="2400" err="1"/>
              <a:t>grupos</a:t>
            </a:r>
            <a:r>
              <a:rPr lang="en-GB" sz="2400"/>
              <a:t>, o teste </a:t>
            </a:r>
            <a:r>
              <a:rPr lang="en-GB" sz="2400" err="1"/>
              <a:t>indicará</a:t>
            </a:r>
            <a:r>
              <a:rPr lang="en-GB" sz="2400"/>
              <a:t> </a:t>
            </a:r>
            <a:r>
              <a:rPr lang="en-GB" sz="2400" err="1"/>
              <a:t>uma</a:t>
            </a:r>
            <a:r>
              <a:rPr lang="en-GB" sz="2400"/>
              <a:t> </a:t>
            </a:r>
            <a:r>
              <a:rPr lang="en-GB" sz="2400" err="1"/>
              <a:t>diferença</a:t>
            </a:r>
            <a:r>
              <a:rPr lang="en-GB" sz="2400"/>
              <a:t> </a:t>
            </a:r>
            <a:r>
              <a:rPr lang="en-GB" sz="2400" err="1"/>
              <a:t>estatisticamente</a:t>
            </a:r>
            <a:r>
              <a:rPr lang="en-GB" sz="2400"/>
              <a:t> </a:t>
            </a:r>
            <a:r>
              <a:rPr lang="en-GB" sz="2400" err="1"/>
              <a:t>significativa</a:t>
            </a:r>
            <a:r>
              <a:rPr lang="en-GB" sz="2400"/>
              <a:t>.</a:t>
            </a:r>
          </a:p>
          <a:p>
            <a:pPr marL="0" indent="0">
              <a:buNone/>
            </a:pPr>
            <a:endParaRPr lang="en-GB" sz="2400"/>
          </a:p>
          <a:p>
            <a:pPr marL="0" indent="0">
              <a:buNone/>
            </a:pPr>
            <a:r>
              <a:rPr lang="en-GB" sz="2400"/>
              <a:t>No </a:t>
            </a:r>
            <a:r>
              <a:rPr lang="en-GB" sz="2400" err="1"/>
              <a:t>resultado</a:t>
            </a:r>
            <a:r>
              <a:rPr lang="en-GB" sz="2400"/>
              <a:t> do teste </a:t>
            </a:r>
            <a:r>
              <a:rPr lang="en-GB" sz="2400" err="1"/>
              <a:t>realizado</a:t>
            </a:r>
            <a:r>
              <a:rPr lang="en-GB" sz="2400"/>
              <a:t> com </a:t>
            </a:r>
            <a:r>
              <a:rPr lang="en-GB" sz="2400" err="1"/>
              <a:t>exceção</a:t>
            </a:r>
            <a:r>
              <a:rPr lang="en-GB" sz="2400"/>
              <a:t> de taxa de </a:t>
            </a:r>
            <a:r>
              <a:rPr lang="en-GB" sz="2400" err="1"/>
              <a:t>retorno</a:t>
            </a:r>
            <a:r>
              <a:rPr lang="en-GB" sz="2400"/>
              <a:t> </a:t>
            </a:r>
            <a:r>
              <a:rPr lang="en-GB" sz="2400" err="1"/>
              <a:t>foi</a:t>
            </a:r>
            <a:r>
              <a:rPr lang="en-GB" sz="2400"/>
              <a:t> </a:t>
            </a:r>
            <a:r>
              <a:rPr lang="en-GB" sz="2400" err="1"/>
              <a:t>confirmado</a:t>
            </a:r>
            <a:r>
              <a:rPr lang="en-GB" sz="2400"/>
              <a:t> </a:t>
            </a:r>
            <a:r>
              <a:rPr lang="en-GB" sz="2400" err="1"/>
              <a:t>diferenças</a:t>
            </a:r>
            <a:r>
              <a:rPr lang="en-GB" sz="2400"/>
              <a:t> </a:t>
            </a:r>
            <a:r>
              <a:rPr lang="en-GB" sz="2400" err="1"/>
              <a:t>estatisticamente</a:t>
            </a:r>
            <a:r>
              <a:rPr lang="en-GB" sz="2400"/>
              <a:t> </a:t>
            </a:r>
            <a:r>
              <a:rPr lang="en-GB" sz="2400" err="1"/>
              <a:t>significativas</a:t>
            </a:r>
            <a:r>
              <a:rPr lang="en-GB" sz="2400"/>
              <a:t> entre </a:t>
            </a:r>
            <a:r>
              <a:rPr lang="en-GB" sz="2400" err="1"/>
              <a:t>os</a:t>
            </a:r>
            <a:r>
              <a:rPr lang="en-GB" sz="2400"/>
              <a:t> clusters, </a:t>
            </a:r>
            <a:r>
              <a:rPr lang="en-GB" sz="2400" err="1"/>
              <a:t>indicando</a:t>
            </a:r>
            <a:r>
              <a:rPr lang="en-GB" sz="2400"/>
              <a:t> que a </a:t>
            </a:r>
            <a:r>
              <a:rPr lang="en-GB" sz="2400" err="1"/>
              <a:t>segmentação</a:t>
            </a:r>
            <a:r>
              <a:rPr lang="en-GB" sz="2400"/>
              <a:t> </a:t>
            </a:r>
            <a:r>
              <a:rPr lang="en-GB" sz="2400" err="1"/>
              <a:t>atráves</a:t>
            </a:r>
            <a:r>
              <a:rPr lang="en-GB" sz="2400"/>
              <a:t> das </a:t>
            </a:r>
            <a:r>
              <a:rPr lang="en-GB" sz="2400" err="1"/>
              <a:t>variavéis</a:t>
            </a:r>
            <a:r>
              <a:rPr lang="en-GB" sz="2400"/>
              <a:t> </a:t>
            </a:r>
            <a:r>
              <a:rPr lang="en-GB" sz="2400" err="1"/>
              <a:t>selecionadas</a:t>
            </a:r>
            <a:r>
              <a:rPr lang="en-GB" sz="2400"/>
              <a:t> para a </a:t>
            </a:r>
            <a:r>
              <a:rPr lang="en-GB" sz="2400" err="1"/>
              <a:t>construção</a:t>
            </a:r>
            <a:r>
              <a:rPr lang="en-GB" sz="2400"/>
              <a:t> do </a:t>
            </a:r>
            <a:r>
              <a:rPr lang="en-GB" sz="2400" err="1"/>
              <a:t>modelo</a:t>
            </a:r>
            <a:r>
              <a:rPr lang="en-GB" sz="2400"/>
              <a:t> </a:t>
            </a:r>
            <a:r>
              <a:rPr lang="en-GB" sz="2400" err="1"/>
              <a:t>são</a:t>
            </a:r>
            <a:r>
              <a:rPr lang="en-GB" sz="2400"/>
              <a:t> </a:t>
            </a:r>
            <a:r>
              <a:rPr lang="en-GB" sz="2400" err="1"/>
              <a:t>relevantes</a:t>
            </a:r>
            <a:r>
              <a:rPr lang="en-GB" sz="2400"/>
              <a:t> para </a:t>
            </a:r>
            <a:r>
              <a:rPr lang="en-GB" sz="2400" err="1"/>
              <a:t>estratégias</a:t>
            </a:r>
            <a:r>
              <a:rPr lang="en-GB" sz="2400"/>
              <a:t> de marketing de </a:t>
            </a:r>
            <a:r>
              <a:rPr lang="en-GB" sz="2400" err="1"/>
              <a:t>segmentação</a:t>
            </a:r>
            <a:r>
              <a:rPr lang="en-GB" sz="2400"/>
              <a:t> e que a </a:t>
            </a:r>
            <a:r>
              <a:rPr lang="en-GB" sz="2400" err="1"/>
              <a:t>mesma</a:t>
            </a:r>
            <a:r>
              <a:rPr lang="en-GB" sz="2400"/>
              <a:t> </a:t>
            </a:r>
            <a:r>
              <a:rPr lang="en-GB" sz="2400" err="1"/>
              <a:t>foi</a:t>
            </a:r>
            <a:r>
              <a:rPr lang="en-GB" sz="2400"/>
              <a:t> </a:t>
            </a:r>
            <a:r>
              <a:rPr lang="en-GB" sz="2400" err="1"/>
              <a:t>bem</a:t>
            </a:r>
            <a:r>
              <a:rPr lang="en-GB" sz="2400"/>
              <a:t> </a:t>
            </a:r>
            <a:r>
              <a:rPr lang="en-GB" sz="2400" err="1"/>
              <a:t>realizada</a:t>
            </a:r>
            <a:r>
              <a:rPr lang="en-GB" sz="24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86443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DFCED1-C34F-7639-B99E-06B5DD8F8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GB" sz="3400">
                <a:solidFill>
                  <a:srgbClr val="FFFFFF"/>
                </a:solidFill>
              </a:rPr>
              <a:t>Insights e Recomendações (VIPs)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E15D1-081F-118F-0105-8BBC5A0AA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b="1" dirty="0" err="1"/>
              <a:t>Estratégia</a:t>
            </a:r>
            <a:r>
              <a:rPr lang="en-GB" dirty="0"/>
              <a:t>: </a:t>
            </a:r>
            <a:r>
              <a:rPr lang="en-GB" dirty="0" err="1"/>
              <a:t>Programa</a:t>
            </a:r>
            <a:r>
              <a:rPr lang="en-GB" dirty="0"/>
              <a:t> de </a:t>
            </a:r>
            <a:r>
              <a:rPr lang="en-GB" dirty="0" err="1"/>
              <a:t>fidelidade</a:t>
            </a:r>
            <a:r>
              <a:rPr lang="en-GB" dirty="0"/>
              <a:t> </a:t>
            </a:r>
            <a:r>
              <a:rPr lang="en-GB" dirty="0" err="1"/>
              <a:t>exclusivo</a:t>
            </a:r>
            <a:r>
              <a:rPr lang="en-GB" dirty="0"/>
              <a:t> e </a:t>
            </a:r>
            <a:r>
              <a:rPr lang="en-GB" dirty="0" err="1"/>
              <a:t>ofertas</a:t>
            </a:r>
            <a:r>
              <a:rPr lang="en-GB" dirty="0"/>
              <a:t> </a:t>
            </a:r>
            <a:r>
              <a:rPr lang="en-GB" dirty="0" err="1"/>
              <a:t>personalizadas</a:t>
            </a:r>
            <a:endParaRPr lang="en-GB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en-GB" b="1" dirty="0" err="1"/>
              <a:t>Ações</a:t>
            </a:r>
            <a:r>
              <a:rPr lang="en-GB" b="1" dirty="0"/>
              <a:t> </a:t>
            </a:r>
            <a:r>
              <a:rPr lang="en-GB" b="1" dirty="0" err="1"/>
              <a:t>recomendadas</a:t>
            </a:r>
            <a:r>
              <a:rPr lang="en-GB" b="1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Ofertas</a:t>
            </a:r>
            <a:r>
              <a:rPr lang="en-GB" dirty="0"/>
              <a:t> e </a:t>
            </a:r>
            <a:r>
              <a:rPr lang="en-GB" dirty="0" err="1"/>
              <a:t>descontos</a:t>
            </a:r>
            <a:r>
              <a:rPr lang="en-GB" dirty="0"/>
              <a:t> VIP para </a:t>
            </a:r>
            <a:r>
              <a:rPr lang="en-GB" dirty="0" err="1"/>
              <a:t>compras</a:t>
            </a:r>
            <a:r>
              <a:rPr lang="en-GB" dirty="0"/>
              <a:t> </a:t>
            </a:r>
            <a:r>
              <a:rPr lang="en-GB" dirty="0" err="1"/>
              <a:t>recorrentes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Acesso</a:t>
            </a:r>
            <a:r>
              <a:rPr lang="en-GB" dirty="0"/>
              <a:t> </a:t>
            </a:r>
            <a:r>
              <a:rPr lang="en-GB" dirty="0" err="1"/>
              <a:t>antecipado</a:t>
            </a:r>
            <a:r>
              <a:rPr lang="en-GB" dirty="0"/>
              <a:t> a </a:t>
            </a:r>
            <a:r>
              <a:rPr lang="en-GB" dirty="0" err="1"/>
              <a:t>novos</a:t>
            </a:r>
            <a:r>
              <a:rPr lang="en-GB" dirty="0"/>
              <a:t> </a:t>
            </a:r>
            <a:r>
              <a:rPr lang="en-GB" dirty="0" err="1"/>
              <a:t>produtos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Convites</a:t>
            </a:r>
            <a:r>
              <a:rPr lang="en-GB" dirty="0"/>
              <a:t> para </a:t>
            </a:r>
            <a:r>
              <a:rPr lang="en-GB" dirty="0" err="1"/>
              <a:t>eventos</a:t>
            </a:r>
            <a:r>
              <a:rPr lang="en-GB" dirty="0"/>
              <a:t> </a:t>
            </a:r>
            <a:r>
              <a:rPr lang="en-GB" dirty="0" err="1"/>
              <a:t>exclusivos</a:t>
            </a:r>
            <a:r>
              <a:rPr lang="en-GB" dirty="0"/>
              <a:t> </a:t>
            </a:r>
            <a:r>
              <a:rPr lang="en-GB" dirty="0" err="1"/>
              <a:t>ou</a:t>
            </a:r>
            <a:r>
              <a:rPr lang="en-GB" dirty="0"/>
              <a:t> </a:t>
            </a:r>
            <a:r>
              <a:rPr lang="en-GB" dirty="0" err="1"/>
              <a:t>experiências</a:t>
            </a:r>
            <a:r>
              <a:rPr lang="en-GB" dirty="0"/>
              <a:t> premium.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Atendimento</a:t>
            </a:r>
            <a:r>
              <a:rPr lang="en-GB" dirty="0"/>
              <a:t> </a:t>
            </a:r>
            <a:r>
              <a:rPr lang="en-GB" dirty="0" err="1"/>
              <a:t>prioritário</a:t>
            </a:r>
            <a:r>
              <a:rPr lang="en-GB" dirty="0"/>
              <a:t> e </a:t>
            </a:r>
            <a:r>
              <a:rPr lang="en-GB" dirty="0" err="1"/>
              <a:t>suporte</a:t>
            </a:r>
            <a:r>
              <a:rPr lang="en-GB" dirty="0"/>
              <a:t> </a:t>
            </a:r>
            <a:r>
              <a:rPr lang="en-GB" dirty="0" err="1"/>
              <a:t>diferenciado</a:t>
            </a:r>
            <a:r>
              <a:rPr lang="en-GB" dirty="0"/>
              <a:t>.</a:t>
            </a:r>
            <a:br>
              <a:rPr lang="en-GB" dirty="0"/>
            </a:b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2653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9B11BAC-B72E-D24E-F356-A8391E2DE3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85A5CD-1604-61DE-A5D4-14E276072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GB" sz="3400">
                <a:solidFill>
                  <a:srgbClr val="FFFFFF"/>
                </a:solidFill>
              </a:rPr>
              <a:t>Insights e Recomendações (Regulares)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880FC-6465-DB6B-4DE4-753ADDF02F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b="1" dirty="0" err="1"/>
              <a:t>Estratégia</a:t>
            </a:r>
            <a:r>
              <a:rPr lang="en-GB" dirty="0"/>
              <a:t>: </a:t>
            </a:r>
            <a:r>
              <a:rPr lang="en-GB" dirty="0" err="1"/>
              <a:t>Incentivar</a:t>
            </a:r>
            <a:r>
              <a:rPr lang="en-GB" dirty="0"/>
              <a:t> </a:t>
            </a:r>
            <a:r>
              <a:rPr lang="en-GB" dirty="0" err="1"/>
              <a:t>maior</a:t>
            </a:r>
            <a:r>
              <a:rPr lang="en-GB" dirty="0"/>
              <a:t> </a:t>
            </a:r>
            <a:r>
              <a:rPr lang="en-GB" dirty="0" err="1"/>
              <a:t>recorrência</a:t>
            </a:r>
            <a:r>
              <a:rPr lang="en-GB" dirty="0"/>
              <a:t> de </a:t>
            </a:r>
            <a:r>
              <a:rPr lang="en-GB" dirty="0" err="1"/>
              <a:t>compras</a:t>
            </a:r>
            <a:r>
              <a:rPr lang="en-GB" dirty="0"/>
              <a:t> para que se </a:t>
            </a:r>
            <a:r>
              <a:rPr lang="en-GB" dirty="0" err="1"/>
              <a:t>tornem</a:t>
            </a:r>
            <a:r>
              <a:rPr lang="en-GB" dirty="0"/>
              <a:t> VIPs.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en-GB" b="1" dirty="0" err="1"/>
              <a:t>Ações</a:t>
            </a:r>
            <a:r>
              <a:rPr lang="en-GB" b="1" dirty="0"/>
              <a:t> </a:t>
            </a:r>
            <a:r>
              <a:rPr lang="en-GB" b="1" dirty="0" err="1"/>
              <a:t>recomendadas</a:t>
            </a:r>
            <a:r>
              <a:rPr lang="en-GB" b="1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Programa</a:t>
            </a:r>
            <a:r>
              <a:rPr lang="en-GB" dirty="0"/>
              <a:t> de </a:t>
            </a:r>
            <a:r>
              <a:rPr lang="en-GB" dirty="0" err="1"/>
              <a:t>recompensas</a:t>
            </a:r>
            <a:r>
              <a:rPr lang="en-GB" dirty="0"/>
              <a:t> </a:t>
            </a:r>
            <a:r>
              <a:rPr lang="en-GB" dirty="0" err="1"/>
              <a:t>progressivo</a:t>
            </a:r>
            <a:r>
              <a:rPr lang="en-GB" dirty="0"/>
              <a:t> </a:t>
            </a:r>
            <a:r>
              <a:rPr lang="en-GB" dirty="0" err="1"/>
              <a:t>baseado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frequência</a:t>
            </a:r>
            <a:r>
              <a:rPr lang="en-GB" dirty="0"/>
              <a:t> de </a:t>
            </a:r>
            <a:r>
              <a:rPr lang="en-GB" dirty="0" err="1"/>
              <a:t>compras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Campanhas</a:t>
            </a:r>
            <a:r>
              <a:rPr lang="en-GB" dirty="0"/>
              <a:t> de upsell e cross-sell com </a:t>
            </a:r>
            <a:r>
              <a:rPr lang="en-GB" dirty="0" err="1"/>
              <a:t>produtos</a:t>
            </a:r>
            <a:r>
              <a:rPr lang="en-GB" dirty="0"/>
              <a:t> </a:t>
            </a:r>
            <a:r>
              <a:rPr lang="en-GB" dirty="0" err="1"/>
              <a:t>relacionados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Descontos</a:t>
            </a:r>
            <a:r>
              <a:rPr lang="en-GB" dirty="0"/>
              <a:t> </a:t>
            </a:r>
            <a:r>
              <a:rPr lang="en-GB" dirty="0" err="1"/>
              <a:t>especiais</a:t>
            </a:r>
            <a:r>
              <a:rPr lang="en-GB" dirty="0"/>
              <a:t> para </a:t>
            </a:r>
            <a:r>
              <a:rPr lang="en-GB" dirty="0" err="1"/>
              <a:t>compras</a:t>
            </a:r>
            <a:r>
              <a:rPr lang="en-GB" dirty="0"/>
              <a:t> </a:t>
            </a:r>
            <a:r>
              <a:rPr lang="en-GB" dirty="0" err="1"/>
              <a:t>dentro</a:t>
            </a:r>
            <a:r>
              <a:rPr lang="en-GB" dirty="0"/>
              <a:t> de um </a:t>
            </a:r>
            <a:r>
              <a:rPr lang="en-GB" dirty="0" err="1"/>
              <a:t>curto</a:t>
            </a:r>
            <a:r>
              <a:rPr lang="en-GB" dirty="0"/>
              <a:t> </a:t>
            </a:r>
            <a:r>
              <a:rPr lang="en-GB" dirty="0" err="1"/>
              <a:t>espaço</a:t>
            </a:r>
            <a:r>
              <a:rPr lang="en-GB" dirty="0"/>
              <a:t> de tempo.</a:t>
            </a:r>
            <a:br>
              <a:rPr lang="en-GB" dirty="0"/>
            </a:b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8957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58D6EC3-6C79-1E91-8A69-7CAAC89B38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BF49E3-EA86-5640-F01A-FEB9DCB56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GB" sz="3400">
                <a:solidFill>
                  <a:srgbClr val="FFFFFF"/>
                </a:solidFill>
              </a:rPr>
              <a:t>Insights e Recomendações (Ocasionais)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CA6EC-2839-D398-C35D-B74AD02C54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b="1" dirty="0" err="1"/>
              <a:t>Estratégia</a:t>
            </a:r>
            <a:r>
              <a:rPr lang="en-GB" dirty="0"/>
              <a:t>: </a:t>
            </a:r>
            <a:r>
              <a:rPr lang="en-GB" dirty="0" err="1"/>
              <a:t>Criar</a:t>
            </a:r>
            <a:r>
              <a:rPr lang="en-GB" dirty="0"/>
              <a:t> </a:t>
            </a:r>
            <a:r>
              <a:rPr lang="en-GB" dirty="0" err="1"/>
              <a:t>incentivos</a:t>
            </a:r>
            <a:r>
              <a:rPr lang="en-GB" dirty="0"/>
              <a:t> para </a:t>
            </a:r>
            <a:r>
              <a:rPr lang="en-GB" dirty="0" err="1"/>
              <a:t>aumentar</a:t>
            </a:r>
            <a:r>
              <a:rPr lang="en-GB" dirty="0"/>
              <a:t> a </a:t>
            </a:r>
            <a:r>
              <a:rPr lang="en-GB" dirty="0" err="1"/>
              <a:t>frequência</a:t>
            </a:r>
            <a:r>
              <a:rPr lang="en-GB" dirty="0"/>
              <a:t> de </a:t>
            </a:r>
            <a:r>
              <a:rPr lang="en-GB" dirty="0" err="1"/>
              <a:t>compras</a:t>
            </a:r>
            <a:r>
              <a:rPr lang="en-GB" dirty="0"/>
              <a:t>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en-GB" b="1" dirty="0" err="1"/>
              <a:t>Ações</a:t>
            </a:r>
            <a:r>
              <a:rPr lang="en-GB" b="1" dirty="0"/>
              <a:t> </a:t>
            </a:r>
            <a:r>
              <a:rPr lang="en-GB" b="1" dirty="0" err="1"/>
              <a:t>recomendadas</a:t>
            </a:r>
            <a:r>
              <a:rPr lang="en-GB" b="1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E-mails de </a:t>
            </a:r>
            <a:r>
              <a:rPr lang="en-GB" dirty="0" err="1"/>
              <a:t>reengajamento</a:t>
            </a:r>
            <a:r>
              <a:rPr lang="en-GB" dirty="0"/>
              <a:t> com </a:t>
            </a:r>
            <a:r>
              <a:rPr lang="en-GB" dirty="0" err="1"/>
              <a:t>ofertas</a:t>
            </a:r>
            <a:r>
              <a:rPr lang="en-GB" dirty="0"/>
              <a:t> </a:t>
            </a:r>
            <a:r>
              <a:rPr lang="en-GB" dirty="0" err="1"/>
              <a:t>limitadas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Cupons</a:t>
            </a:r>
            <a:r>
              <a:rPr lang="en-GB" dirty="0"/>
              <a:t> de </a:t>
            </a:r>
            <a:r>
              <a:rPr lang="en-GB" dirty="0" err="1"/>
              <a:t>desconto</a:t>
            </a:r>
            <a:r>
              <a:rPr lang="en-GB" dirty="0"/>
              <a:t> </a:t>
            </a:r>
            <a:r>
              <a:rPr lang="en-GB" dirty="0" err="1"/>
              <a:t>personalizados</a:t>
            </a:r>
            <a:r>
              <a:rPr lang="en-GB" dirty="0"/>
              <a:t> com base no histórico de </a:t>
            </a:r>
            <a:r>
              <a:rPr lang="en-GB" dirty="0" err="1"/>
              <a:t>compras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Análise</a:t>
            </a:r>
            <a:r>
              <a:rPr lang="en-GB" dirty="0"/>
              <a:t> dos </a:t>
            </a:r>
            <a:r>
              <a:rPr lang="en-GB" dirty="0" err="1"/>
              <a:t>produtos</a:t>
            </a:r>
            <a:r>
              <a:rPr lang="en-GB" dirty="0"/>
              <a:t> </a:t>
            </a:r>
            <a:r>
              <a:rPr lang="en-GB" dirty="0" err="1"/>
              <a:t>mais</a:t>
            </a:r>
            <a:r>
              <a:rPr lang="en-GB" dirty="0"/>
              <a:t> </a:t>
            </a:r>
            <a:r>
              <a:rPr lang="en-GB" dirty="0" err="1"/>
              <a:t>comprados</a:t>
            </a:r>
            <a:r>
              <a:rPr lang="en-GB" dirty="0"/>
              <a:t> para </a:t>
            </a:r>
            <a:r>
              <a:rPr lang="en-GB" dirty="0" err="1"/>
              <a:t>oferecer</a:t>
            </a:r>
            <a:r>
              <a:rPr lang="en-GB" dirty="0"/>
              <a:t> </a:t>
            </a:r>
            <a:r>
              <a:rPr lang="en-GB" dirty="0" err="1"/>
              <a:t>sugestões</a:t>
            </a:r>
            <a:r>
              <a:rPr lang="en-GB" dirty="0"/>
              <a:t> </a:t>
            </a:r>
            <a:r>
              <a:rPr lang="en-GB" dirty="0" err="1"/>
              <a:t>personalizadas</a:t>
            </a:r>
            <a:r>
              <a:rPr lang="en-GB" dirty="0"/>
              <a:t>.</a:t>
            </a:r>
            <a:br>
              <a:rPr lang="en-GB" dirty="0"/>
            </a:b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47477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0FEE434-C96D-914D-49B0-3BDD884ACA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8B2ACC-CCA7-FA32-E4CD-EC5812BEE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GB" sz="3400">
                <a:solidFill>
                  <a:srgbClr val="FFFFFF"/>
                </a:solidFill>
              </a:rPr>
              <a:t>Insights e Recomendações (Perdidos)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FF108-687D-C460-0B8C-EB7B991A4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b="1" dirty="0" err="1"/>
              <a:t>Estratégia</a:t>
            </a:r>
            <a:r>
              <a:rPr lang="en-GB" dirty="0"/>
              <a:t>: </a:t>
            </a:r>
            <a:r>
              <a:rPr lang="en-GB" dirty="0" err="1"/>
              <a:t>Recuperar</a:t>
            </a:r>
            <a:r>
              <a:rPr lang="en-GB" dirty="0"/>
              <a:t> </a:t>
            </a:r>
            <a:r>
              <a:rPr lang="en-GB" dirty="0" err="1"/>
              <a:t>clientes</a:t>
            </a:r>
            <a:r>
              <a:rPr lang="en-GB" dirty="0"/>
              <a:t> </a:t>
            </a:r>
            <a:r>
              <a:rPr lang="en-GB" dirty="0" err="1"/>
              <a:t>inativos</a:t>
            </a:r>
            <a:r>
              <a:rPr lang="en-GB" dirty="0"/>
              <a:t> e </a:t>
            </a:r>
            <a:r>
              <a:rPr lang="en-GB" dirty="0" err="1"/>
              <a:t>reverter</a:t>
            </a:r>
            <a:r>
              <a:rPr lang="en-GB" dirty="0"/>
              <a:t> </a:t>
            </a:r>
            <a:r>
              <a:rPr lang="en-GB" dirty="0" err="1"/>
              <a:t>possíveis</a:t>
            </a:r>
            <a:r>
              <a:rPr lang="en-GB" dirty="0"/>
              <a:t> </a:t>
            </a:r>
            <a:r>
              <a:rPr lang="en-GB" dirty="0" err="1"/>
              <a:t>motivos</a:t>
            </a:r>
            <a:r>
              <a:rPr lang="en-GB" dirty="0"/>
              <a:t> de churn.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en-GB" b="1" dirty="0" err="1"/>
              <a:t>Ações</a:t>
            </a:r>
            <a:r>
              <a:rPr lang="en-GB" b="1" dirty="0"/>
              <a:t> </a:t>
            </a:r>
            <a:r>
              <a:rPr lang="en-GB" b="1" dirty="0" err="1"/>
              <a:t>recomendadas</a:t>
            </a:r>
            <a:r>
              <a:rPr lang="en-GB" b="1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Campanhas</a:t>
            </a:r>
            <a:r>
              <a:rPr lang="en-GB" dirty="0"/>
              <a:t> de "sentimos </a:t>
            </a:r>
            <a:r>
              <a:rPr lang="en-GB" dirty="0" err="1"/>
              <a:t>sua</a:t>
            </a:r>
            <a:r>
              <a:rPr lang="en-GB" dirty="0"/>
              <a:t> </a:t>
            </a:r>
            <a:r>
              <a:rPr lang="en-GB" dirty="0" err="1"/>
              <a:t>falta</a:t>
            </a:r>
            <a:r>
              <a:rPr lang="en-GB" dirty="0"/>
              <a:t>" com </a:t>
            </a:r>
            <a:r>
              <a:rPr lang="en-GB" dirty="0" err="1"/>
              <a:t>ofertas</a:t>
            </a:r>
            <a:r>
              <a:rPr lang="en-GB" dirty="0"/>
              <a:t> </a:t>
            </a:r>
            <a:r>
              <a:rPr lang="en-GB" dirty="0" err="1"/>
              <a:t>especiais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Pesquisa de feedback para </a:t>
            </a:r>
            <a:r>
              <a:rPr lang="en-GB" dirty="0" err="1"/>
              <a:t>entender</a:t>
            </a:r>
            <a:r>
              <a:rPr lang="en-GB" dirty="0"/>
              <a:t> </a:t>
            </a:r>
            <a:r>
              <a:rPr lang="en-GB" dirty="0" err="1"/>
              <a:t>razões</a:t>
            </a:r>
            <a:r>
              <a:rPr lang="en-GB" dirty="0"/>
              <a:t> do </a:t>
            </a:r>
            <a:r>
              <a:rPr lang="en-GB" dirty="0" err="1"/>
              <a:t>afastamento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Redução</a:t>
            </a:r>
            <a:r>
              <a:rPr lang="en-GB" dirty="0"/>
              <a:t> de </a:t>
            </a:r>
            <a:r>
              <a:rPr lang="en-GB" dirty="0" err="1"/>
              <a:t>barreiras</a:t>
            </a:r>
            <a:r>
              <a:rPr lang="en-GB" dirty="0"/>
              <a:t> para </a:t>
            </a:r>
            <a:r>
              <a:rPr lang="en-GB" dirty="0" err="1"/>
              <a:t>novas</a:t>
            </a:r>
            <a:r>
              <a:rPr lang="en-GB" dirty="0"/>
              <a:t> </a:t>
            </a:r>
            <a:r>
              <a:rPr lang="en-GB" dirty="0" err="1"/>
              <a:t>compras</a:t>
            </a:r>
            <a:r>
              <a:rPr lang="en-GB" dirty="0"/>
              <a:t>, </a:t>
            </a:r>
            <a:r>
              <a:rPr lang="en-GB" dirty="0" err="1"/>
              <a:t>como</a:t>
            </a:r>
            <a:r>
              <a:rPr lang="en-GB" dirty="0"/>
              <a:t> </a:t>
            </a:r>
            <a:r>
              <a:rPr lang="en-GB" dirty="0" err="1"/>
              <a:t>frete</a:t>
            </a:r>
            <a:r>
              <a:rPr lang="en-GB" dirty="0"/>
              <a:t> </a:t>
            </a:r>
            <a:r>
              <a:rPr lang="en-GB" dirty="0" err="1"/>
              <a:t>grátis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próxima</a:t>
            </a:r>
            <a:r>
              <a:rPr lang="en-GB" dirty="0"/>
              <a:t> </a:t>
            </a:r>
            <a:r>
              <a:rPr lang="en-GB" dirty="0" err="1"/>
              <a:t>compra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26515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98D40-459F-16D5-94E5-34A5D1795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GB" b="1">
                <a:solidFill>
                  <a:srgbClr val="FFFFFF"/>
                </a:solidFill>
              </a:rPr>
              <a:t>Conclusão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BCB42-D260-88A2-2D0B-AF3A9EAFF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200" err="1"/>
              <a:t>Segmentação</a:t>
            </a:r>
            <a:r>
              <a:rPr lang="en-GB" sz="2200"/>
              <a:t> </a:t>
            </a:r>
            <a:r>
              <a:rPr lang="en-GB" sz="2200" err="1"/>
              <a:t>baseada</a:t>
            </a:r>
            <a:r>
              <a:rPr lang="en-GB" sz="2200"/>
              <a:t> </a:t>
            </a:r>
            <a:r>
              <a:rPr lang="en-GB" sz="2200" err="1"/>
              <a:t>em</a:t>
            </a:r>
            <a:r>
              <a:rPr lang="en-GB" sz="2200"/>
              <a:t> dados </a:t>
            </a:r>
            <a:r>
              <a:rPr lang="en-GB" sz="2200" err="1"/>
              <a:t>permite</a:t>
            </a:r>
            <a:r>
              <a:rPr lang="en-GB" sz="2200"/>
              <a:t> a </a:t>
            </a:r>
            <a:r>
              <a:rPr lang="en-GB" sz="2200" err="1"/>
              <a:t>personalização</a:t>
            </a:r>
            <a:r>
              <a:rPr lang="en-GB" sz="2200"/>
              <a:t> de </a:t>
            </a:r>
            <a:r>
              <a:rPr lang="en-GB" sz="2200" err="1"/>
              <a:t>campanhas</a:t>
            </a:r>
            <a:r>
              <a:rPr lang="en-GB" sz="220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200"/>
              <a:t>Uso de RFM e K-Means </a:t>
            </a:r>
            <a:r>
              <a:rPr lang="en-GB" sz="2200" err="1"/>
              <a:t>demonstrou</a:t>
            </a:r>
            <a:r>
              <a:rPr lang="en-GB" sz="2200"/>
              <a:t> </a:t>
            </a:r>
            <a:r>
              <a:rPr lang="en-GB" sz="2200" err="1"/>
              <a:t>padrões</a:t>
            </a:r>
            <a:r>
              <a:rPr lang="en-GB" sz="2200"/>
              <a:t> claros de </a:t>
            </a:r>
            <a:r>
              <a:rPr lang="en-GB" sz="2200" err="1"/>
              <a:t>comportamento</a:t>
            </a:r>
            <a:r>
              <a:rPr lang="en-GB" sz="220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2200"/>
          </a:p>
          <a:p>
            <a:pPr marL="0" indent="0">
              <a:buNone/>
            </a:pPr>
            <a:r>
              <a:rPr lang="en-GB" sz="2200" b="1" err="1"/>
              <a:t>Próximos</a:t>
            </a:r>
            <a:r>
              <a:rPr lang="en-GB" sz="2200" b="1"/>
              <a:t> </a:t>
            </a:r>
            <a:r>
              <a:rPr lang="en-GB" sz="2200" b="1" err="1"/>
              <a:t>passos</a:t>
            </a:r>
            <a:r>
              <a:rPr lang="en-GB" sz="2200" b="1"/>
              <a:t>: </a:t>
            </a:r>
          </a:p>
          <a:p>
            <a:r>
              <a:rPr lang="en-GB" sz="2200" err="1"/>
              <a:t>Implementar</a:t>
            </a:r>
            <a:r>
              <a:rPr lang="en-GB" sz="2200"/>
              <a:t> </a:t>
            </a:r>
            <a:r>
              <a:rPr lang="en-GB" sz="2200" err="1"/>
              <a:t>campanhas</a:t>
            </a:r>
            <a:r>
              <a:rPr lang="en-GB" sz="2200"/>
              <a:t> </a:t>
            </a:r>
            <a:r>
              <a:rPr lang="en-GB" sz="2200" err="1"/>
              <a:t>personalizadas</a:t>
            </a:r>
            <a:r>
              <a:rPr lang="en-GB" sz="2200"/>
              <a:t> com base </a:t>
            </a:r>
            <a:r>
              <a:rPr lang="en-GB" sz="2200" err="1"/>
              <a:t>nas</a:t>
            </a:r>
            <a:r>
              <a:rPr lang="en-GB" sz="2200"/>
              <a:t> </a:t>
            </a:r>
            <a:r>
              <a:rPr lang="en-GB" sz="2200" err="1"/>
              <a:t>recomendações</a:t>
            </a:r>
            <a:r>
              <a:rPr lang="en-GB" sz="2200"/>
              <a:t> </a:t>
            </a:r>
            <a:r>
              <a:rPr lang="en-GB" sz="2200" err="1"/>
              <a:t>acima</a:t>
            </a:r>
            <a:r>
              <a:rPr lang="en-GB" sz="2200"/>
              <a:t>.</a:t>
            </a:r>
          </a:p>
          <a:p>
            <a:r>
              <a:rPr lang="en-GB" sz="2200" err="1"/>
              <a:t>Monitorar</a:t>
            </a:r>
            <a:r>
              <a:rPr lang="en-GB" sz="2200"/>
              <a:t> a </a:t>
            </a:r>
            <a:r>
              <a:rPr lang="en-GB" sz="2200" err="1"/>
              <a:t>evolução</a:t>
            </a:r>
            <a:r>
              <a:rPr lang="en-GB" sz="2200"/>
              <a:t> dos </a:t>
            </a:r>
            <a:r>
              <a:rPr lang="en-GB" sz="2200" err="1"/>
              <a:t>segmentos</a:t>
            </a:r>
            <a:r>
              <a:rPr lang="en-GB" sz="2200"/>
              <a:t> </a:t>
            </a:r>
            <a:r>
              <a:rPr lang="en-GB" sz="2200" err="1"/>
              <a:t>após</a:t>
            </a:r>
            <a:r>
              <a:rPr lang="en-GB" sz="2200"/>
              <a:t> a </a:t>
            </a:r>
            <a:r>
              <a:rPr lang="en-GB" sz="2200" err="1"/>
              <a:t>implementação</a:t>
            </a:r>
            <a:r>
              <a:rPr lang="en-GB" sz="2200"/>
              <a:t> das </a:t>
            </a:r>
            <a:r>
              <a:rPr lang="en-GB" sz="2200" err="1"/>
              <a:t>estratégias</a:t>
            </a:r>
            <a:r>
              <a:rPr lang="en-GB" sz="2200"/>
              <a:t>.</a:t>
            </a:r>
          </a:p>
          <a:p>
            <a:r>
              <a:rPr lang="en-GB" sz="2200" err="1"/>
              <a:t>Refinar</a:t>
            </a:r>
            <a:r>
              <a:rPr lang="en-GB" sz="2200"/>
              <a:t> a </a:t>
            </a:r>
            <a:r>
              <a:rPr lang="en-GB" sz="2200" err="1"/>
              <a:t>segmentação</a:t>
            </a:r>
            <a:r>
              <a:rPr lang="en-GB" sz="2200"/>
              <a:t> com base </a:t>
            </a:r>
            <a:r>
              <a:rPr lang="en-GB" sz="2200" err="1"/>
              <a:t>em</a:t>
            </a:r>
            <a:r>
              <a:rPr lang="en-GB" sz="2200"/>
              <a:t> </a:t>
            </a:r>
            <a:r>
              <a:rPr lang="en-GB" sz="2200" err="1"/>
              <a:t>novos</a:t>
            </a:r>
            <a:r>
              <a:rPr lang="en-GB" sz="2200"/>
              <a:t> dados e feedbacks.</a:t>
            </a:r>
          </a:p>
          <a:p>
            <a:r>
              <a:rPr lang="en-GB" sz="2200"/>
              <a:t>Testar </a:t>
            </a:r>
            <a:r>
              <a:rPr lang="en-GB" sz="2200" err="1"/>
              <a:t>abordagens</a:t>
            </a:r>
            <a:r>
              <a:rPr lang="en-GB" sz="2200"/>
              <a:t> </a:t>
            </a:r>
            <a:r>
              <a:rPr lang="en-GB" sz="2200" err="1"/>
              <a:t>diferentes</a:t>
            </a:r>
            <a:r>
              <a:rPr lang="en-GB" sz="2200"/>
              <a:t> para o cluster "</a:t>
            </a:r>
            <a:r>
              <a:rPr lang="en-GB" sz="2200" err="1"/>
              <a:t>perdidos</a:t>
            </a:r>
            <a:r>
              <a:rPr lang="en-GB" sz="2200"/>
              <a:t>" e </a:t>
            </a:r>
            <a:r>
              <a:rPr lang="en-GB" sz="2200" err="1"/>
              <a:t>avaliar</a:t>
            </a:r>
            <a:r>
              <a:rPr lang="en-GB" sz="2200"/>
              <a:t> </a:t>
            </a:r>
            <a:r>
              <a:rPr lang="en-GB" sz="2200" err="1"/>
              <a:t>sua</a:t>
            </a:r>
            <a:r>
              <a:rPr lang="en-GB" sz="2200"/>
              <a:t> </a:t>
            </a:r>
            <a:r>
              <a:rPr lang="en-GB" sz="2200" err="1"/>
              <a:t>efetividade</a:t>
            </a:r>
            <a:r>
              <a:rPr lang="en-GB" sz="2200"/>
              <a:t>.</a:t>
            </a:r>
          </a:p>
          <a:p>
            <a:endParaRPr lang="en-GB" sz="2200"/>
          </a:p>
        </p:txBody>
      </p:sp>
    </p:spTree>
    <p:extLst>
      <p:ext uri="{BB962C8B-B14F-4D97-AF65-F5344CB8AC3E}">
        <p14:creationId xmlns:p14="http://schemas.microsoft.com/office/powerpoint/2010/main" val="39365260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A15615-902E-06AD-503D-84F2E0375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Apêndice 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B035A-81D2-2621-EC01-DA7A12ECB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GB" sz="2200" b="1" dirty="0" err="1"/>
              <a:t>Quartis</a:t>
            </a:r>
            <a:r>
              <a:rPr lang="en-GB" sz="2200" b="1" dirty="0"/>
              <a:t> RFM:</a:t>
            </a:r>
          </a:p>
          <a:p>
            <a:pPr marL="0" indent="0">
              <a:buNone/>
            </a:pPr>
            <a:r>
              <a:rPr lang="en-GB" sz="2200" dirty="0"/>
              <a:t>Durante </a:t>
            </a:r>
            <a:r>
              <a:rPr lang="en-GB" sz="2200" dirty="0" err="1"/>
              <a:t>modelagem</a:t>
            </a:r>
            <a:r>
              <a:rPr lang="en-GB" sz="2200" dirty="0"/>
              <a:t> das </a:t>
            </a:r>
            <a:r>
              <a:rPr lang="en-GB" sz="2200" dirty="0" err="1"/>
              <a:t>métricas</a:t>
            </a:r>
            <a:r>
              <a:rPr lang="en-GB" sz="2200" dirty="0"/>
              <a:t> RFM </a:t>
            </a:r>
            <a:r>
              <a:rPr lang="en-GB" sz="2200" dirty="0" err="1"/>
              <a:t>foi</a:t>
            </a:r>
            <a:r>
              <a:rPr lang="en-GB" sz="2200" dirty="0"/>
              <a:t> </a:t>
            </a:r>
            <a:r>
              <a:rPr lang="en-GB" sz="2200" dirty="0" err="1"/>
              <a:t>decidido</a:t>
            </a:r>
            <a:r>
              <a:rPr lang="en-GB" sz="2200" dirty="0"/>
              <a:t> </a:t>
            </a:r>
            <a:r>
              <a:rPr lang="en-GB" sz="2200" dirty="0" err="1"/>
              <a:t>transformar</a:t>
            </a:r>
            <a:r>
              <a:rPr lang="en-GB" sz="2200" dirty="0"/>
              <a:t>-las </a:t>
            </a:r>
            <a:r>
              <a:rPr lang="en-GB" sz="2200" dirty="0" err="1"/>
              <a:t>em</a:t>
            </a:r>
            <a:r>
              <a:rPr lang="en-GB" sz="2200" dirty="0"/>
              <a:t> scores de 1 a 4 </a:t>
            </a:r>
            <a:r>
              <a:rPr lang="en-GB" sz="2200" dirty="0" err="1"/>
              <a:t>baseado</a:t>
            </a:r>
            <a:r>
              <a:rPr lang="en-GB" sz="2200" dirty="0"/>
              <a:t> </a:t>
            </a:r>
            <a:r>
              <a:rPr lang="en-GB" sz="2200" dirty="0" err="1"/>
              <a:t>em</a:t>
            </a:r>
            <a:r>
              <a:rPr lang="en-GB" sz="2200" dirty="0"/>
              <a:t> </a:t>
            </a:r>
            <a:r>
              <a:rPr lang="en-GB" sz="2200" dirty="0" err="1"/>
              <a:t>quartis</a:t>
            </a:r>
            <a:r>
              <a:rPr lang="en-GB" sz="2200" dirty="0"/>
              <a:t> com </a:t>
            </a:r>
            <a:r>
              <a:rPr lang="en-GB" sz="2200" dirty="0" err="1"/>
              <a:t>número</a:t>
            </a:r>
            <a:r>
              <a:rPr lang="en-GB" sz="2200" dirty="0"/>
              <a:t> </a:t>
            </a:r>
            <a:r>
              <a:rPr lang="en-GB" sz="2200" dirty="0" err="1"/>
              <a:t>aproximado</a:t>
            </a:r>
            <a:r>
              <a:rPr lang="en-GB" sz="2200" dirty="0"/>
              <a:t> de </a:t>
            </a:r>
            <a:r>
              <a:rPr lang="en-GB" sz="2200" dirty="0" err="1"/>
              <a:t>clientes</a:t>
            </a:r>
            <a:r>
              <a:rPr lang="en-GB" sz="2200" dirty="0"/>
              <a:t> </a:t>
            </a:r>
            <a:r>
              <a:rPr lang="en-GB" sz="2200" dirty="0" err="1"/>
              <a:t>em</a:t>
            </a:r>
            <a:r>
              <a:rPr lang="en-GB" sz="2200" dirty="0"/>
              <a:t> </a:t>
            </a:r>
            <a:r>
              <a:rPr lang="en-GB" sz="2200" dirty="0" err="1"/>
              <a:t>cada</a:t>
            </a:r>
            <a:r>
              <a:rPr lang="en-GB" sz="2200" dirty="0"/>
              <a:t> um deles</a:t>
            </a:r>
          </a:p>
          <a:p>
            <a:pPr marL="0" indent="0">
              <a:buNone/>
            </a:pPr>
            <a:r>
              <a:rPr lang="en-GB" sz="2200" dirty="0"/>
              <a:t>Recency (</a:t>
            </a:r>
            <a:r>
              <a:rPr lang="en-GB" sz="2200" dirty="0" err="1"/>
              <a:t>quanto</a:t>
            </a:r>
            <a:r>
              <a:rPr lang="en-GB" sz="2200" dirty="0"/>
              <a:t> </a:t>
            </a:r>
            <a:r>
              <a:rPr lang="en-GB" sz="2200" dirty="0" err="1"/>
              <a:t>menor</a:t>
            </a:r>
            <a:r>
              <a:rPr lang="en-GB" sz="2200" dirty="0"/>
              <a:t>, </a:t>
            </a:r>
            <a:r>
              <a:rPr lang="en-GB" sz="2200" dirty="0" err="1"/>
              <a:t>melhor</a:t>
            </a:r>
            <a:r>
              <a:rPr lang="en-GB" sz="2200" dirty="0"/>
              <a:t>): Menor </a:t>
            </a:r>
            <a:r>
              <a:rPr lang="en-GB" sz="2200" dirty="0" err="1"/>
              <a:t>valor</a:t>
            </a:r>
            <a:r>
              <a:rPr lang="en-GB" sz="2200" dirty="0"/>
              <a:t> </a:t>
            </a:r>
            <a:r>
              <a:rPr lang="en-GB" sz="2200" dirty="0" err="1"/>
              <a:t>recebeu</a:t>
            </a:r>
            <a:r>
              <a:rPr lang="en-GB" sz="2200" dirty="0"/>
              <a:t> nota 4, </a:t>
            </a:r>
            <a:r>
              <a:rPr lang="en-GB" sz="2200" dirty="0" err="1"/>
              <a:t>maior</a:t>
            </a:r>
            <a:r>
              <a:rPr lang="en-GB" sz="2200" dirty="0"/>
              <a:t> </a:t>
            </a:r>
            <a:r>
              <a:rPr lang="en-GB" sz="2200" dirty="0" err="1"/>
              <a:t>recebeu</a:t>
            </a:r>
            <a:r>
              <a:rPr lang="en-GB" sz="2200" dirty="0"/>
              <a:t> 1</a:t>
            </a:r>
          </a:p>
          <a:p>
            <a:pPr marL="0" indent="0">
              <a:buNone/>
            </a:pPr>
            <a:r>
              <a:rPr lang="en-GB" sz="2200" dirty="0"/>
              <a:t>Frequency &amp; Monetary (</a:t>
            </a:r>
            <a:r>
              <a:rPr lang="en-GB" sz="2200" dirty="0" err="1"/>
              <a:t>quanto</a:t>
            </a:r>
            <a:r>
              <a:rPr lang="en-GB" sz="2200" dirty="0"/>
              <a:t> </a:t>
            </a:r>
            <a:r>
              <a:rPr lang="en-GB" sz="2200" dirty="0" err="1"/>
              <a:t>maior</a:t>
            </a:r>
            <a:r>
              <a:rPr lang="en-GB" sz="2200" dirty="0"/>
              <a:t>, </a:t>
            </a:r>
            <a:r>
              <a:rPr lang="en-GB" sz="2200" dirty="0" err="1"/>
              <a:t>melhor</a:t>
            </a:r>
            <a:r>
              <a:rPr lang="en-GB" sz="2200" dirty="0"/>
              <a:t>): Maior </a:t>
            </a:r>
            <a:r>
              <a:rPr lang="en-GB" sz="2200" dirty="0" err="1"/>
              <a:t>valor</a:t>
            </a:r>
            <a:r>
              <a:rPr lang="en-GB" sz="2200" dirty="0"/>
              <a:t> </a:t>
            </a:r>
            <a:r>
              <a:rPr lang="en-GB" sz="2200" dirty="0" err="1"/>
              <a:t>recebeu</a:t>
            </a:r>
            <a:r>
              <a:rPr lang="en-GB" sz="2200" dirty="0"/>
              <a:t> nota 4, </a:t>
            </a:r>
            <a:r>
              <a:rPr lang="en-GB" sz="2200" dirty="0" err="1"/>
              <a:t>menor</a:t>
            </a:r>
            <a:r>
              <a:rPr lang="en-GB" sz="2200" dirty="0"/>
              <a:t> </a:t>
            </a:r>
            <a:r>
              <a:rPr lang="en-GB" sz="2200" dirty="0" err="1"/>
              <a:t>recebeu</a:t>
            </a:r>
            <a:r>
              <a:rPr lang="en-GB" sz="2200" dirty="0"/>
              <a:t> 1</a:t>
            </a:r>
          </a:p>
          <a:p>
            <a:r>
              <a:rPr lang="en-GB" sz="2200" b="1" dirty="0" err="1"/>
              <a:t>Resultado</a:t>
            </a:r>
            <a:r>
              <a:rPr lang="en-GB" sz="2200" b="1" dirty="0"/>
              <a:t> do teste </a:t>
            </a:r>
            <a:r>
              <a:rPr lang="en-GB" sz="2200" b="1" dirty="0" err="1"/>
              <a:t>estátistico</a:t>
            </a:r>
            <a:r>
              <a:rPr lang="en-GB" sz="2200" b="1" dirty="0"/>
              <a:t> </a:t>
            </a:r>
            <a:r>
              <a:rPr lang="en-GB" sz="2200" b="1" dirty="0" err="1"/>
              <a:t>anova</a:t>
            </a:r>
            <a:r>
              <a:rPr lang="en-GB" sz="2200" b="1" dirty="0"/>
              <a:t>: </a:t>
            </a:r>
          </a:p>
          <a:p>
            <a:pPr marL="0" indent="0">
              <a:buNone/>
            </a:pPr>
            <a:r>
              <a:rPr lang="en-GB" sz="2200" dirty="0"/>
              <a:t>recency: p-</a:t>
            </a:r>
            <a:r>
              <a:rPr lang="en-GB" sz="2200" dirty="0" err="1"/>
              <a:t>valor</a:t>
            </a:r>
            <a:r>
              <a:rPr lang="en-GB" sz="2200" dirty="0"/>
              <a:t> = 0.00000</a:t>
            </a:r>
          </a:p>
          <a:p>
            <a:pPr marL="0" indent="0">
              <a:buNone/>
            </a:pPr>
            <a:r>
              <a:rPr lang="en-GB" sz="2200" dirty="0"/>
              <a:t>frequency: p-</a:t>
            </a:r>
            <a:r>
              <a:rPr lang="en-GB" sz="2200" dirty="0" err="1"/>
              <a:t>valor</a:t>
            </a:r>
            <a:r>
              <a:rPr lang="en-GB" sz="2200" dirty="0"/>
              <a:t> = 0.00000</a:t>
            </a:r>
          </a:p>
          <a:p>
            <a:pPr marL="0" indent="0">
              <a:buNone/>
            </a:pPr>
            <a:r>
              <a:rPr lang="en-GB" sz="2200" dirty="0"/>
              <a:t>monetary: p-</a:t>
            </a:r>
            <a:r>
              <a:rPr lang="en-GB" sz="2200" dirty="0" err="1"/>
              <a:t>valor</a:t>
            </a:r>
            <a:r>
              <a:rPr lang="en-GB" sz="2200" dirty="0"/>
              <a:t> = 0.00000</a:t>
            </a:r>
          </a:p>
          <a:p>
            <a:pPr marL="0" indent="0">
              <a:buNone/>
            </a:pPr>
            <a:r>
              <a:rPr lang="en-GB" sz="2200" dirty="0" err="1"/>
              <a:t>return_rate</a:t>
            </a:r>
            <a:r>
              <a:rPr lang="en-GB" sz="2200" dirty="0"/>
              <a:t>: p-</a:t>
            </a:r>
            <a:r>
              <a:rPr lang="en-GB" sz="2200" dirty="0" err="1"/>
              <a:t>valor</a:t>
            </a:r>
            <a:r>
              <a:rPr lang="en-GB" sz="2200" dirty="0"/>
              <a:t> = 0.57089</a:t>
            </a:r>
          </a:p>
          <a:p>
            <a:pPr marL="0" indent="0">
              <a:buNone/>
            </a:pPr>
            <a:r>
              <a:rPr lang="en-GB" sz="2200" dirty="0" err="1"/>
              <a:t>avg_order_value</a:t>
            </a:r>
            <a:r>
              <a:rPr lang="en-GB" sz="2200" dirty="0"/>
              <a:t>: p-</a:t>
            </a:r>
            <a:r>
              <a:rPr lang="en-GB" sz="2200" dirty="0" err="1"/>
              <a:t>valor</a:t>
            </a:r>
            <a:r>
              <a:rPr lang="en-GB" sz="2200" dirty="0"/>
              <a:t> = 0.00000</a:t>
            </a:r>
          </a:p>
          <a:p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1078392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3F217E-4880-EA19-8025-40F9B940B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Contexto e Objetivo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17D8B-A1DB-A84B-F206-F0867413C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Autofit/>
          </a:bodyPr>
          <a:lstStyle/>
          <a:p>
            <a:pPr>
              <a:buNone/>
            </a:pPr>
            <a:r>
              <a:rPr lang="en-GB" sz="1800" dirty="0"/>
              <a:t>📌 </a:t>
            </a:r>
            <a:r>
              <a:rPr lang="en-GB" sz="1800" b="1" dirty="0" err="1"/>
              <a:t>Contexto</a:t>
            </a:r>
            <a:r>
              <a:rPr lang="en-GB" sz="18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dirty="0"/>
              <a:t>O e-commerce </a:t>
            </a:r>
            <a:r>
              <a:rPr lang="en-GB" sz="1800" dirty="0" err="1"/>
              <a:t>precisa</a:t>
            </a:r>
            <a:r>
              <a:rPr lang="en-GB" sz="1800" dirty="0"/>
              <a:t> </a:t>
            </a:r>
            <a:r>
              <a:rPr lang="en-GB" sz="1800" dirty="0" err="1"/>
              <a:t>melhorar</a:t>
            </a:r>
            <a:r>
              <a:rPr lang="en-GB" sz="1800" dirty="0"/>
              <a:t> a </a:t>
            </a:r>
            <a:r>
              <a:rPr lang="en-GB" sz="1800" dirty="0" err="1"/>
              <a:t>retenção</a:t>
            </a:r>
            <a:r>
              <a:rPr lang="en-GB" sz="1800" dirty="0"/>
              <a:t> e </a:t>
            </a:r>
            <a:r>
              <a:rPr lang="en-GB" sz="1800" dirty="0" err="1"/>
              <a:t>conversão</a:t>
            </a:r>
            <a:r>
              <a:rPr lang="en-GB" sz="1800" dirty="0"/>
              <a:t> de </a:t>
            </a:r>
            <a:r>
              <a:rPr lang="en-GB" sz="1800" dirty="0" err="1"/>
              <a:t>clientes</a:t>
            </a:r>
            <a:r>
              <a:rPr lang="en-GB" sz="18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dirty="0" err="1"/>
              <a:t>Foi</a:t>
            </a:r>
            <a:r>
              <a:rPr lang="en-GB" sz="1800" dirty="0"/>
              <a:t> </a:t>
            </a:r>
            <a:r>
              <a:rPr lang="en-GB" sz="1800" dirty="0" err="1"/>
              <a:t>realizada</a:t>
            </a:r>
            <a:r>
              <a:rPr lang="en-GB" sz="1800" dirty="0"/>
              <a:t> </a:t>
            </a:r>
            <a:r>
              <a:rPr lang="en-GB" sz="1800" dirty="0" err="1"/>
              <a:t>uma</a:t>
            </a:r>
            <a:r>
              <a:rPr lang="en-GB" sz="1800" dirty="0"/>
              <a:t> </a:t>
            </a:r>
            <a:r>
              <a:rPr lang="en-GB" sz="1800" dirty="0" err="1"/>
              <a:t>análise</a:t>
            </a:r>
            <a:r>
              <a:rPr lang="en-GB" sz="1800" dirty="0"/>
              <a:t> RFM para </a:t>
            </a:r>
            <a:r>
              <a:rPr lang="en-GB" sz="1800" dirty="0" err="1"/>
              <a:t>identificar</a:t>
            </a:r>
            <a:r>
              <a:rPr lang="en-GB" sz="1800" dirty="0"/>
              <a:t> </a:t>
            </a:r>
            <a:r>
              <a:rPr lang="en-GB" sz="1800" dirty="0" err="1"/>
              <a:t>perfis</a:t>
            </a:r>
            <a:r>
              <a:rPr lang="en-GB" sz="1800" dirty="0"/>
              <a:t> de </a:t>
            </a:r>
            <a:r>
              <a:rPr lang="en-GB" sz="1800" dirty="0" err="1"/>
              <a:t>consumidores</a:t>
            </a:r>
            <a:r>
              <a:rPr lang="en-GB" sz="18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dirty="0" err="1"/>
              <a:t>Foi</a:t>
            </a:r>
            <a:r>
              <a:rPr lang="en-GB" sz="1800" dirty="0"/>
              <a:t> </a:t>
            </a:r>
            <a:r>
              <a:rPr lang="en-GB" sz="1800" dirty="0" err="1"/>
              <a:t>utilizado</a:t>
            </a:r>
            <a:r>
              <a:rPr lang="en-GB" sz="1800" dirty="0"/>
              <a:t> </a:t>
            </a:r>
            <a:r>
              <a:rPr lang="en-GB" sz="1800" dirty="0" err="1"/>
              <a:t>os</a:t>
            </a:r>
            <a:r>
              <a:rPr lang="en-GB" sz="1800" dirty="0"/>
              <a:t> scores RFM </a:t>
            </a:r>
            <a:r>
              <a:rPr lang="en-GB" sz="1800" dirty="0" err="1"/>
              <a:t>como</a:t>
            </a:r>
            <a:r>
              <a:rPr lang="en-GB" sz="1800" dirty="0"/>
              <a:t> </a:t>
            </a:r>
            <a:r>
              <a:rPr lang="en-GB" sz="1800" dirty="0" err="1"/>
              <a:t>variáveis</a:t>
            </a:r>
            <a:r>
              <a:rPr lang="en-GB" sz="1800" dirty="0"/>
              <a:t> para um </a:t>
            </a:r>
            <a:r>
              <a:rPr lang="en-GB" sz="1800" dirty="0" err="1"/>
              <a:t>modelo</a:t>
            </a:r>
            <a:r>
              <a:rPr lang="en-GB" sz="1800" dirty="0"/>
              <a:t> </a:t>
            </a:r>
            <a:r>
              <a:rPr lang="en-GB" sz="1800" dirty="0" err="1"/>
              <a:t>mais</a:t>
            </a:r>
            <a:r>
              <a:rPr lang="en-GB" sz="1800" dirty="0"/>
              <a:t> </a:t>
            </a:r>
            <a:r>
              <a:rPr lang="en-GB" sz="1800" dirty="0" err="1"/>
              <a:t>robusto</a:t>
            </a:r>
            <a:r>
              <a:rPr lang="en-GB" sz="1800" dirty="0"/>
              <a:t> de </a:t>
            </a:r>
            <a:r>
              <a:rPr lang="en-GB" sz="1800" dirty="0" err="1"/>
              <a:t>clusterização</a:t>
            </a:r>
            <a:r>
              <a:rPr lang="en-GB" sz="18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dirty="0" err="1"/>
              <a:t>Os</a:t>
            </a:r>
            <a:r>
              <a:rPr lang="en-GB" sz="1800" dirty="0"/>
              <a:t> dados </a:t>
            </a:r>
            <a:r>
              <a:rPr lang="en-GB" sz="1800" dirty="0" err="1"/>
              <a:t>utilizados</a:t>
            </a:r>
            <a:r>
              <a:rPr lang="en-GB" sz="1800" dirty="0"/>
              <a:t> </a:t>
            </a:r>
            <a:r>
              <a:rPr lang="en-GB" sz="1800" dirty="0" err="1"/>
              <a:t>correspondem</a:t>
            </a:r>
            <a:r>
              <a:rPr lang="en-GB" sz="1800" dirty="0"/>
              <a:t> </a:t>
            </a:r>
            <a:r>
              <a:rPr lang="en-GB" sz="1800" dirty="0" err="1"/>
              <a:t>ao</a:t>
            </a:r>
            <a:r>
              <a:rPr lang="en-GB" sz="1800" dirty="0"/>
              <a:t> histórico de </a:t>
            </a:r>
            <a:r>
              <a:rPr lang="en-GB" sz="1800" dirty="0" err="1"/>
              <a:t>compras</a:t>
            </a:r>
            <a:r>
              <a:rPr lang="en-GB" sz="1800" dirty="0"/>
              <a:t> dos </a:t>
            </a:r>
            <a:r>
              <a:rPr lang="en-GB" sz="1800" dirty="0" err="1"/>
              <a:t>clientes</a:t>
            </a:r>
            <a:r>
              <a:rPr lang="en-GB" sz="1800" dirty="0"/>
              <a:t>  </a:t>
            </a:r>
            <a:r>
              <a:rPr lang="en-GB" sz="1800" dirty="0" err="1"/>
              <a:t>dentro</a:t>
            </a:r>
            <a:r>
              <a:rPr lang="en-GB" sz="1800" dirty="0"/>
              <a:t> do </a:t>
            </a:r>
            <a:r>
              <a:rPr lang="en-GB" sz="1800" dirty="0" err="1"/>
              <a:t>periodo</a:t>
            </a:r>
            <a:r>
              <a:rPr lang="en-GB" sz="1800" dirty="0"/>
              <a:t> de 1 </a:t>
            </a:r>
            <a:r>
              <a:rPr lang="en-GB" sz="1800" dirty="0" err="1"/>
              <a:t>ano</a:t>
            </a:r>
            <a:endParaRPr lang="en-GB" sz="1800" dirty="0"/>
          </a:p>
          <a:p>
            <a:pPr>
              <a:buFont typeface="Arial" panose="020B0604020202020204" pitchFamily="34" charset="0"/>
              <a:buChar char="•"/>
            </a:pPr>
            <a:endParaRPr lang="en-GB" sz="1800" dirty="0"/>
          </a:p>
          <a:p>
            <a:pPr>
              <a:buNone/>
            </a:pPr>
            <a:r>
              <a:rPr lang="en-GB" sz="1800" dirty="0"/>
              <a:t>🎯 </a:t>
            </a:r>
            <a:r>
              <a:rPr lang="en-GB" sz="1800" b="1" dirty="0" err="1"/>
              <a:t>Objetivo</a:t>
            </a:r>
            <a:r>
              <a:rPr lang="en-GB" sz="18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b="1" dirty="0" err="1"/>
              <a:t>Segmentar</a:t>
            </a:r>
            <a:r>
              <a:rPr lang="en-GB" sz="1800" b="1" dirty="0"/>
              <a:t> </a:t>
            </a:r>
            <a:r>
              <a:rPr lang="en-GB" sz="1800" b="1" dirty="0" err="1"/>
              <a:t>clientes</a:t>
            </a:r>
            <a:r>
              <a:rPr lang="en-GB" sz="1800" dirty="0"/>
              <a:t> para </a:t>
            </a:r>
            <a:r>
              <a:rPr lang="en-GB" sz="1800" dirty="0" err="1"/>
              <a:t>ações</a:t>
            </a:r>
            <a:r>
              <a:rPr lang="en-GB" sz="1800" dirty="0"/>
              <a:t> de marketing </a:t>
            </a:r>
            <a:r>
              <a:rPr lang="en-GB" sz="1800" dirty="0" err="1"/>
              <a:t>mais</a:t>
            </a:r>
            <a:r>
              <a:rPr lang="en-GB" sz="1800" dirty="0"/>
              <a:t> </a:t>
            </a:r>
            <a:r>
              <a:rPr lang="en-GB" sz="1800" dirty="0" err="1"/>
              <a:t>eficazes</a:t>
            </a:r>
            <a:r>
              <a:rPr lang="en-GB" sz="18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dirty="0" err="1"/>
              <a:t>Identificar</a:t>
            </a:r>
            <a:r>
              <a:rPr lang="en-GB" sz="1800" dirty="0"/>
              <a:t> </a:t>
            </a:r>
            <a:r>
              <a:rPr lang="en-GB" sz="1800" dirty="0" err="1"/>
              <a:t>clientes</a:t>
            </a:r>
            <a:r>
              <a:rPr lang="en-GB" sz="1800" dirty="0"/>
              <a:t> </a:t>
            </a:r>
            <a:r>
              <a:rPr lang="en-GB" sz="1800" dirty="0" err="1"/>
              <a:t>mais</a:t>
            </a:r>
            <a:r>
              <a:rPr lang="en-GB" sz="1800" dirty="0"/>
              <a:t> </a:t>
            </a:r>
            <a:r>
              <a:rPr lang="en-GB" sz="1800" dirty="0" err="1"/>
              <a:t>valiosos</a:t>
            </a:r>
            <a:r>
              <a:rPr lang="en-GB" sz="1800" dirty="0"/>
              <a:t> e </a:t>
            </a:r>
            <a:r>
              <a:rPr lang="en-GB" sz="1800" dirty="0" err="1"/>
              <a:t>clientes</a:t>
            </a:r>
            <a:r>
              <a:rPr lang="en-GB" sz="1800" dirty="0"/>
              <a:t> </a:t>
            </a:r>
            <a:r>
              <a:rPr lang="en-GB" sz="1800" dirty="0" err="1"/>
              <a:t>perdidos</a:t>
            </a:r>
            <a:r>
              <a:rPr lang="en-GB" sz="1800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1800" dirty="0"/>
          </a:p>
          <a:p>
            <a:pPr>
              <a:buNone/>
            </a:pPr>
            <a:r>
              <a:rPr lang="en-GB" sz="1800" dirty="0"/>
              <a:t>🔍 </a:t>
            </a:r>
            <a:r>
              <a:rPr lang="en-GB" sz="1800" b="1" dirty="0" err="1"/>
              <a:t>Pergunta-chave</a:t>
            </a:r>
            <a:r>
              <a:rPr lang="en-GB" sz="1800" b="1" dirty="0"/>
              <a:t>:</a:t>
            </a:r>
            <a:endParaRPr lang="en-GB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1800" dirty="0"/>
              <a:t>Quais </a:t>
            </a:r>
            <a:r>
              <a:rPr lang="en-GB" sz="1800" dirty="0" err="1"/>
              <a:t>tipos</a:t>
            </a:r>
            <a:r>
              <a:rPr lang="en-GB" sz="1800" dirty="0"/>
              <a:t> de </a:t>
            </a:r>
            <a:r>
              <a:rPr lang="en-GB" sz="1800" dirty="0" err="1"/>
              <a:t>campanhas</a:t>
            </a:r>
            <a:r>
              <a:rPr lang="en-GB" sz="1800" dirty="0"/>
              <a:t> de </a:t>
            </a:r>
            <a:r>
              <a:rPr lang="en-GB" sz="1800" dirty="0" err="1"/>
              <a:t>engajamentos</a:t>
            </a:r>
            <a:r>
              <a:rPr lang="en-GB" sz="1800" dirty="0"/>
              <a:t> </a:t>
            </a:r>
            <a:r>
              <a:rPr lang="en-GB" sz="1800" dirty="0" err="1"/>
              <a:t>podemos</a:t>
            </a:r>
            <a:r>
              <a:rPr lang="en-GB" sz="1800" dirty="0"/>
              <a:t> </a:t>
            </a:r>
            <a:r>
              <a:rPr lang="en-GB" sz="1800" dirty="0" err="1"/>
              <a:t>oferecer</a:t>
            </a:r>
            <a:r>
              <a:rPr lang="en-GB" sz="1800" dirty="0"/>
              <a:t> para </a:t>
            </a:r>
            <a:r>
              <a:rPr lang="en-GB" sz="1800" dirty="0" err="1"/>
              <a:t>cada</a:t>
            </a:r>
            <a:r>
              <a:rPr lang="en-GB" sz="1800" dirty="0"/>
              <a:t> cluster?</a:t>
            </a:r>
          </a:p>
        </p:txBody>
      </p:sp>
    </p:spTree>
    <p:extLst>
      <p:ext uri="{BB962C8B-B14F-4D97-AF65-F5344CB8AC3E}">
        <p14:creationId xmlns:p14="http://schemas.microsoft.com/office/powerpoint/2010/main" val="222914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98E830-BF32-3B38-E7F9-A6F782BFE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Metodologia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97377-A271-942C-2709-793183992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en-GB" sz="2000"/>
              <a:t>📌 </a:t>
            </a:r>
            <a:r>
              <a:rPr lang="en-GB" sz="2000" b="1" err="1"/>
              <a:t>Critérios</a:t>
            </a:r>
            <a:r>
              <a:rPr lang="en-GB" sz="2000" b="1"/>
              <a:t> RFM </a:t>
            </a:r>
            <a:r>
              <a:rPr lang="en-GB" sz="2000" b="1" err="1"/>
              <a:t>utilizados</a:t>
            </a:r>
            <a:r>
              <a:rPr lang="en-GB" sz="200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b="1" err="1"/>
              <a:t>Recência</a:t>
            </a:r>
            <a:r>
              <a:rPr lang="en-GB" sz="2000" b="1"/>
              <a:t> (R):</a:t>
            </a:r>
            <a:r>
              <a:rPr lang="en-GB" sz="2000"/>
              <a:t> </a:t>
            </a:r>
            <a:r>
              <a:rPr lang="en-GB" sz="2000" err="1"/>
              <a:t>Quantos</a:t>
            </a:r>
            <a:r>
              <a:rPr lang="en-GB" sz="2000"/>
              <a:t> </a:t>
            </a:r>
            <a:r>
              <a:rPr lang="en-GB" sz="2000" err="1"/>
              <a:t>dias</a:t>
            </a:r>
            <a:r>
              <a:rPr lang="en-GB" sz="2000"/>
              <a:t> </a:t>
            </a:r>
            <a:r>
              <a:rPr lang="en-GB" sz="2000" err="1"/>
              <a:t>desde</a:t>
            </a:r>
            <a:r>
              <a:rPr lang="en-GB" sz="2000"/>
              <a:t> a </a:t>
            </a:r>
            <a:r>
              <a:rPr lang="en-GB" sz="2000" err="1"/>
              <a:t>última</a:t>
            </a:r>
            <a:r>
              <a:rPr lang="en-GB" sz="2000"/>
              <a:t> </a:t>
            </a:r>
            <a:r>
              <a:rPr lang="en-GB" sz="2000" err="1"/>
              <a:t>compra</a:t>
            </a:r>
            <a:r>
              <a:rPr lang="en-GB" sz="2000"/>
              <a:t>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b="1" err="1"/>
              <a:t>Frequência</a:t>
            </a:r>
            <a:r>
              <a:rPr lang="en-GB" sz="2000" b="1"/>
              <a:t> (F):</a:t>
            </a:r>
            <a:r>
              <a:rPr lang="en-GB" sz="2000"/>
              <a:t> </a:t>
            </a:r>
            <a:r>
              <a:rPr lang="en-GB" sz="2000" err="1"/>
              <a:t>Quantidade</a:t>
            </a:r>
            <a:r>
              <a:rPr lang="en-GB" sz="2000"/>
              <a:t> de </a:t>
            </a:r>
            <a:r>
              <a:rPr lang="en-GB" sz="2000" err="1"/>
              <a:t>compras</a:t>
            </a:r>
            <a:r>
              <a:rPr lang="en-GB" sz="2000"/>
              <a:t> </a:t>
            </a:r>
            <a:r>
              <a:rPr lang="en-GB" sz="2000" err="1"/>
              <a:t>realizadas</a:t>
            </a:r>
            <a:r>
              <a:rPr lang="en-GB" sz="2000"/>
              <a:t>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b="1"/>
              <a:t>Valor </a:t>
            </a:r>
            <a:r>
              <a:rPr lang="en-GB" sz="2000" b="1" err="1"/>
              <a:t>Monetário</a:t>
            </a:r>
            <a:r>
              <a:rPr lang="en-GB" sz="2000" b="1"/>
              <a:t> (M):</a:t>
            </a:r>
            <a:r>
              <a:rPr lang="en-GB" sz="2000"/>
              <a:t> Quanto o </a:t>
            </a:r>
            <a:r>
              <a:rPr lang="en-GB" sz="2000" err="1"/>
              <a:t>cliente</a:t>
            </a:r>
            <a:r>
              <a:rPr lang="en-GB" sz="2000"/>
              <a:t> </a:t>
            </a:r>
            <a:r>
              <a:rPr lang="en-GB" sz="2000" err="1"/>
              <a:t>gastou</a:t>
            </a:r>
            <a:r>
              <a:rPr lang="en-GB" sz="2000"/>
              <a:t> no total?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b="1"/>
              <a:t>RFM</a:t>
            </a:r>
            <a:r>
              <a:rPr lang="en-GB" sz="2000"/>
              <a:t> </a:t>
            </a:r>
            <a:r>
              <a:rPr lang="en-GB" sz="2000" err="1"/>
              <a:t>é</a:t>
            </a:r>
            <a:r>
              <a:rPr lang="en-GB" sz="2000"/>
              <a:t> um </a:t>
            </a:r>
            <a:r>
              <a:rPr lang="en-GB" sz="2000" err="1"/>
              <a:t>método</a:t>
            </a:r>
            <a:r>
              <a:rPr lang="en-GB" sz="2000"/>
              <a:t> que </a:t>
            </a:r>
            <a:r>
              <a:rPr lang="en-GB" sz="2000" err="1"/>
              <a:t>permite</a:t>
            </a:r>
            <a:r>
              <a:rPr lang="en-GB" sz="2000"/>
              <a:t> </a:t>
            </a:r>
            <a:r>
              <a:rPr lang="en-GB" sz="2000" err="1"/>
              <a:t>categorizar</a:t>
            </a:r>
            <a:r>
              <a:rPr lang="en-GB" sz="2000"/>
              <a:t> </a:t>
            </a:r>
            <a:r>
              <a:rPr lang="en-GB" sz="2000" err="1"/>
              <a:t>clientes</a:t>
            </a:r>
            <a:r>
              <a:rPr lang="en-GB" sz="2000"/>
              <a:t> com base no </a:t>
            </a:r>
            <a:r>
              <a:rPr lang="en-GB" sz="2000" err="1"/>
              <a:t>comportamento</a:t>
            </a:r>
            <a:r>
              <a:rPr lang="en-GB" sz="2000"/>
              <a:t> de </a:t>
            </a:r>
            <a:r>
              <a:rPr lang="en-GB" sz="2000" err="1"/>
              <a:t>compra</a:t>
            </a:r>
            <a:endParaRPr lang="en-GB" sz="2000"/>
          </a:p>
          <a:p>
            <a:pPr>
              <a:buFont typeface="Arial" panose="020B0604020202020204" pitchFamily="34" charset="0"/>
              <a:buChar char="•"/>
            </a:pPr>
            <a:endParaRPr lang="en-GB" sz="2000"/>
          </a:p>
          <a:p>
            <a:pPr>
              <a:buNone/>
            </a:pPr>
            <a:r>
              <a:rPr lang="en-GB" sz="2000"/>
              <a:t>🔎 </a:t>
            </a:r>
            <a:r>
              <a:rPr lang="en-GB" sz="2000" b="1" err="1"/>
              <a:t>Processo</a:t>
            </a:r>
            <a:r>
              <a:rPr lang="en-GB" sz="2000" b="1"/>
              <a:t>:</a:t>
            </a:r>
            <a:endParaRPr lang="en-GB" sz="2000"/>
          </a:p>
          <a:p>
            <a:pPr>
              <a:buFont typeface="+mj-lt"/>
              <a:buAutoNum type="arabicPeriod"/>
            </a:pPr>
            <a:r>
              <a:rPr lang="en-GB" sz="2000" b="1"/>
              <a:t>Coleta de dados</a:t>
            </a:r>
            <a:r>
              <a:rPr lang="en-GB" sz="2000"/>
              <a:t> → </a:t>
            </a:r>
            <a:r>
              <a:rPr lang="en-GB" sz="2000" err="1"/>
              <a:t>Limpeza</a:t>
            </a:r>
            <a:r>
              <a:rPr lang="en-GB" sz="2000"/>
              <a:t> e </a:t>
            </a:r>
            <a:r>
              <a:rPr lang="en-GB" sz="2000" err="1"/>
              <a:t>tratamento</a:t>
            </a:r>
            <a:endParaRPr lang="en-GB" sz="2000"/>
          </a:p>
          <a:p>
            <a:pPr>
              <a:buFont typeface="+mj-lt"/>
              <a:buAutoNum type="arabicPeriod"/>
            </a:pPr>
            <a:r>
              <a:rPr lang="en-GB" sz="2000" b="1" err="1"/>
              <a:t>Cálculo</a:t>
            </a:r>
            <a:r>
              <a:rPr lang="en-GB" sz="2000" b="1"/>
              <a:t> das </a:t>
            </a:r>
            <a:r>
              <a:rPr lang="en-GB" sz="2000" b="1" err="1"/>
              <a:t>métricas</a:t>
            </a:r>
            <a:r>
              <a:rPr lang="en-GB" sz="2000" b="1"/>
              <a:t> RFM</a:t>
            </a:r>
            <a:endParaRPr lang="en-GB" sz="2000"/>
          </a:p>
          <a:p>
            <a:pPr>
              <a:buFont typeface="+mj-lt"/>
              <a:buAutoNum type="arabicPeriod"/>
            </a:pPr>
            <a:r>
              <a:rPr lang="en-GB" sz="2000" b="1" err="1"/>
              <a:t>Utilização</a:t>
            </a:r>
            <a:r>
              <a:rPr lang="en-GB" sz="2000" b="1"/>
              <a:t> do score RFM para </a:t>
            </a:r>
            <a:r>
              <a:rPr lang="en-GB" sz="2000" b="1" err="1"/>
              <a:t>clusterização</a:t>
            </a:r>
            <a:r>
              <a:rPr lang="en-GB" sz="2000" b="1"/>
              <a:t> dos </a:t>
            </a:r>
            <a:r>
              <a:rPr lang="en-GB" sz="2000" b="1" err="1"/>
              <a:t>clientes</a:t>
            </a:r>
            <a:r>
              <a:rPr lang="en-GB" sz="2000"/>
              <a:t> com </a:t>
            </a:r>
            <a:r>
              <a:rPr lang="en-GB" sz="2000" b="1"/>
              <a:t>K-Means</a:t>
            </a:r>
            <a:endParaRPr lang="en-GB" sz="2000"/>
          </a:p>
          <a:p>
            <a:pPr>
              <a:buFont typeface="+mj-lt"/>
              <a:buAutoNum type="arabicPeriod"/>
            </a:pPr>
            <a:r>
              <a:rPr lang="en-GB" sz="2000" b="1" err="1"/>
              <a:t>Análise</a:t>
            </a:r>
            <a:r>
              <a:rPr lang="en-GB" sz="2000" b="1"/>
              <a:t> de </a:t>
            </a:r>
            <a:r>
              <a:rPr lang="en-GB" sz="2000" b="1" err="1"/>
              <a:t>padrões</a:t>
            </a:r>
            <a:r>
              <a:rPr lang="en-GB" sz="2000" b="1"/>
              <a:t> e insights para </a:t>
            </a:r>
            <a:r>
              <a:rPr lang="en-GB" sz="2000" b="1" err="1"/>
              <a:t>ações</a:t>
            </a:r>
            <a:r>
              <a:rPr lang="en-GB" sz="2000" b="1"/>
              <a:t> de marketing</a:t>
            </a:r>
            <a:endParaRPr lang="en-GB" sz="2000"/>
          </a:p>
          <a:p>
            <a:endParaRPr lang="en-GB" sz="2000"/>
          </a:p>
        </p:txBody>
      </p:sp>
    </p:spTree>
    <p:extLst>
      <p:ext uri="{BB962C8B-B14F-4D97-AF65-F5344CB8AC3E}">
        <p14:creationId xmlns:p14="http://schemas.microsoft.com/office/powerpoint/2010/main" val="765404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E61C6EE-4093-4CA6-3696-1062CD529A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6FD675-C48C-3C68-ECCF-332770B51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Metodologia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C5A6F-325A-4CF1-450A-D867FA60C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en-GB" sz="1800"/>
              <a:t>📌  </a:t>
            </a:r>
            <a:r>
              <a:rPr lang="en-GB" sz="1800" b="1" err="1"/>
              <a:t>Clusterização</a:t>
            </a:r>
            <a:r>
              <a:rPr lang="en-GB" sz="1800" b="1"/>
              <a:t> com K-Means: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/>
              <a:t>O K-Means </a:t>
            </a:r>
            <a:r>
              <a:rPr lang="en-GB" sz="1800" err="1"/>
              <a:t>é</a:t>
            </a:r>
            <a:r>
              <a:rPr lang="en-GB" sz="1800"/>
              <a:t> um </a:t>
            </a:r>
            <a:r>
              <a:rPr lang="en-GB" sz="1800" err="1"/>
              <a:t>algoritmo</a:t>
            </a:r>
            <a:r>
              <a:rPr lang="en-GB" sz="1800"/>
              <a:t> de </a:t>
            </a:r>
            <a:r>
              <a:rPr lang="en-GB" sz="1800" err="1"/>
              <a:t>aprendizado</a:t>
            </a:r>
            <a:r>
              <a:rPr lang="en-GB" sz="1800"/>
              <a:t> </a:t>
            </a:r>
            <a:r>
              <a:rPr lang="en-GB" sz="1800" err="1"/>
              <a:t>não</a:t>
            </a:r>
            <a:r>
              <a:rPr lang="en-GB" sz="1800"/>
              <a:t> </a:t>
            </a:r>
            <a:r>
              <a:rPr lang="en-GB" sz="1800" err="1"/>
              <a:t>supervisionado</a:t>
            </a:r>
            <a:r>
              <a:rPr lang="en-GB" sz="1800"/>
              <a:t> </a:t>
            </a:r>
            <a:r>
              <a:rPr lang="en-GB" sz="1800" err="1"/>
              <a:t>amplamente</a:t>
            </a:r>
            <a:r>
              <a:rPr lang="en-GB" sz="1800"/>
              <a:t> </a:t>
            </a:r>
            <a:r>
              <a:rPr lang="en-GB" sz="1800" err="1"/>
              <a:t>utilizado</a:t>
            </a:r>
            <a:r>
              <a:rPr lang="en-GB" sz="1800"/>
              <a:t> para </a:t>
            </a:r>
            <a:r>
              <a:rPr lang="en-GB" sz="1800" err="1"/>
              <a:t>segmentação</a:t>
            </a:r>
            <a:r>
              <a:rPr lang="en-GB" sz="1800"/>
              <a:t> de </a:t>
            </a:r>
            <a:r>
              <a:rPr lang="en-GB" sz="1800" err="1"/>
              <a:t>clientes</a:t>
            </a:r>
            <a:r>
              <a:rPr lang="en-GB" sz="1800"/>
              <a:t>,</a:t>
            </a:r>
          </a:p>
          <a:p>
            <a:pPr marL="0" indent="0">
              <a:buNone/>
            </a:pPr>
            <a:r>
              <a:rPr lang="en-GB" sz="1800"/>
              <a:t>📌  </a:t>
            </a:r>
            <a:r>
              <a:rPr lang="en-GB" sz="1800" b="1"/>
              <a:t>Como o K-Means </a:t>
            </a:r>
            <a:r>
              <a:rPr lang="en-GB" sz="1800" b="1" err="1"/>
              <a:t>agrupou</a:t>
            </a:r>
            <a:r>
              <a:rPr lang="en-GB" sz="1800" b="1"/>
              <a:t> </a:t>
            </a:r>
            <a:r>
              <a:rPr lang="en-GB" sz="1800" b="1" err="1"/>
              <a:t>os</a:t>
            </a:r>
            <a:r>
              <a:rPr lang="en-GB" sz="1800" b="1"/>
              <a:t> </a:t>
            </a:r>
            <a:r>
              <a:rPr lang="en-GB" sz="1800" b="1" err="1"/>
              <a:t>clientes</a:t>
            </a:r>
            <a:r>
              <a:rPr lang="en-GB" sz="1800" b="1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/>
              <a:t>O </a:t>
            </a:r>
            <a:r>
              <a:rPr lang="en-GB" sz="1800" err="1"/>
              <a:t>algoritmo</a:t>
            </a:r>
            <a:r>
              <a:rPr lang="en-GB" sz="1800"/>
              <a:t> </a:t>
            </a:r>
            <a:r>
              <a:rPr lang="en-GB" sz="1800" err="1"/>
              <a:t>recebeu</a:t>
            </a:r>
            <a:r>
              <a:rPr lang="en-GB" sz="1800"/>
              <a:t> </a:t>
            </a:r>
            <a:r>
              <a:rPr lang="en-GB" sz="1800" err="1"/>
              <a:t>como</a:t>
            </a:r>
            <a:r>
              <a:rPr lang="en-GB" sz="1800"/>
              <a:t> entrada </a:t>
            </a:r>
            <a:r>
              <a:rPr lang="en-GB" sz="1800" err="1"/>
              <a:t>os</a:t>
            </a:r>
            <a:r>
              <a:rPr lang="en-GB" sz="1800"/>
              <a:t> scores RFM + duas </a:t>
            </a:r>
            <a:r>
              <a:rPr lang="en-GB" sz="1800" err="1"/>
              <a:t>variáveis</a:t>
            </a:r>
            <a:r>
              <a:rPr lang="en-GB" sz="1800"/>
              <a:t> </a:t>
            </a:r>
            <a:r>
              <a:rPr lang="en-GB" sz="1800" err="1"/>
              <a:t>novas</a:t>
            </a:r>
            <a:r>
              <a:rPr lang="en-GB" sz="1800"/>
              <a:t> </a:t>
            </a:r>
            <a:r>
              <a:rPr lang="en-GB" sz="1800" err="1"/>
              <a:t>calculas</a:t>
            </a:r>
            <a:r>
              <a:rPr lang="en-GB" sz="1800"/>
              <a:t> </a:t>
            </a:r>
            <a:r>
              <a:rPr lang="en-GB" sz="1800" err="1"/>
              <a:t>por</a:t>
            </a:r>
            <a:r>
              <a:rPr lang="en-GB" sz="1800"/>
              <a:t> </a:t>
            </a:r>
            <a:r>
              <a:rPr lang="en-GB" sz="1800" err="1"/>
              <a:t>mim</a:t>
            </a:r>
            <a:r>
              <a:rPr lang="en-GB" sz="1800"/>
              <a:t> (taxa de </a:t>
            </a:r>
            <a:r>
              <a:rPr lang="en-GB" sz="1800" err="1"/>
              <a:t>retorno</a:t>
            </a:r>
            <a:r>
              <a:rPr lang="en-GB" sz="1800"/>
              <a:t> e ticket </a:t>
            </a:r>
            <a:r>
              <a:rPr lang="en-GB" sz="1800" err="1"/>
              <a:t>médio</a:t>
            </a:r>
            <a:r>
              <a:rPr lang="en-GB" sz="1800"/>
              <a:t>) de </a:t>
            </a:r>
            <a:r>
              <a:rPr lang="en-GB" sz="1800" err="1"/>
              <a:t>cada</a:t>
            </a:r>
            <a:r>
              <a:rPr lang="en-GB" sz="1800"/>
              <a:t> </a:t>
            </a:r>
            <a:r>
              <a:rPr lang="en-GB" sz="1800" err="1"/>
              <a:t>cliente</a:t>
            </a:r>
            <a:r>
              <a:rPr lang="en-GB" sz="1800"/>
              <a:t>, </a:t>
            </a:r>
            <a:r>
              <a:rPr lang="en-GB" sz="1800" err="1"/>
              <a:t>normalizou</a:t>
            </a:r>
            <a:r>
              <a:rPr lang="en-GB" sz="1800"/>
              <a:t> </a:t>
            </a:r>
            <a:r>
              <a:rPr lang="en-GB" sz="1800" err="1"/>
              <a:t>os</a:t>
            </a:r>
            <a:r>
              <a:rPr lang="en-GB" sz="1800"/>
              <a:t> </a:t>
            </a:r>
            <a:r>
              <a:rPr lang="en-GB" sz="1800" err="1"/>
              <a:t>valores</a:t>
            </a:r>
            <a:r>
              <a:rPr lang="en-GB" sz="1800"/>
              <a:t>  para a </a:t>
            </a:r>
            <a:r>
              <a:rPr lang="en-GB" sz="1800" err="1"/>
              <a:t>mesma</a:t>
            </a:r>
            <a:r>
              <a:rPr lang="en-GB" sz="1800"/>
              <a:t> </a:t>
            </a:r>
            <a:r>
              <a:rPr lang="en-GB" sz="1800" err="1"/>
              <a:t>escala</a:t>
            </a:r>
            <a:endParaRPr lang="en-GB" sz="1800"/>
          </a:p>
          <a:p>
            <a:pPr>
              <a:buFont typeface="Arial" panose="020B0604020202020204" pitchFamily="34" charset="0"/>
              <a:buChar char="•"/>
            </a:pPr>
            <a:r>
              <a:rPr lang="en-GB" sz="1800" err="1"/>
              <a:t>Inicialmente</a:t>
            </a:r>
            <a:r>
              <a:rPr lang="en-GB" sz="1800"/>
              <a:t>, </a:t>
            </a:r>
            <a:r>
              <a:rPr lang="en-GB" sz="1800" err="1"/>
              <a:t>definiu</a:t>
            </a:r>
            <a:r>
              <a:rPr lang="en-GB" sz="1800"/>
              <a:t>-se um </a:t>
            </a:r>
            <a:r>
              <a:rPr lang="en-GB" sz="1800" err="1"/>
              <a:t>número</a:t>
            </a:r>
            <a:r>
              <a:rPr lang="en-GB" sz="1800"/>
              <a:t> </a:t>
            </a:r>
            <a:r>
              <a:rPr lang="en-GB" sz="1800" err="1"/>
              <a:t>pré-determinado</a:t>
            </a:r>
            <a:r>
              <a:rPr lang="en-GB" sz="1800"/>
              <a:t> de clusters (k), </a:t>
            </a:r>
            <a:r>
              <a:rPr lang="en-GB" sz="1800" err="1"/>
              <a:t>escolhido</a:t>
            </a:r>
            <a:r>
              <a:rPr lang="en-GB" sz="1800"/>
              <a:t> com base </a:t>
            </a:r>
            <a:r>
              <a:rPr lang="en-GB" sz="1800" err="1"/>
              <a:t>em</a:t>
            </a:r>
            <a:r>
              <a:rPr lang="en-GB" sz="1800"/>
              <a:t> </a:t>
            </a:r>
            <a:r>
              <a:rPr lang="en-GB" sz="1800" err="1"/>
              <a:t>métodos</a:t>
            </a:r>
            <a:r>
              <a:rPr lang="en-GB" sz="1800"/>
              <a:t> </a:t>
            </a:r>
            <a:r>
              <a:rPr lang="en-GB" sz="1800" err="1"/>
              <a:t>como</a:t>
            </a:r>
            <a:r>
              <a:rPr lang="en-GB" sz="1800"/>
              <a:t> o "Elbow Method" e a "Silhouette Score".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/>
              <a:t>Cada </a:t>
            </a:r>
            <a:r>
              <a:rPr lang="en-GB" sz="1800" err="1"/>
              <a:t>cliente</a:t>
            </a:r>
            <a:r>
              <a:rPr lang="en-GB" sz="1800"/>
              <a:t> </a:t>
            </a:r>
            <a:r>
              <a:rPr lang="en-GB" sz="1800" err="1"/>
              <a:t>é</a:t>
            </a:r>
            <a:r>
              <a:rPr lang="en-GB" sz="1800"/>
              <a:t> </a:t>
            </a:r>
            <a:r>
              <a:rPr lang="en-GB" sz="1800" err="1"/>
              <a:t>atribuído</a:t>
            </a:r>
            <a:r>
              <a:rPr lang="en-GB" sz="1800"/>
              <a:t> </a:t>
            </a:r>
            <a:r>
              <a:rPr lang="en-GB" sz="1800" err="1"/>
              <a:t>aleatoriamente</a:t>
            </a:r>
            <a:r>
              <a:rPr lang="en-GB" sz="1800"/>
              <a:t> a um dos k clusters.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/>
              <a:t>O </a:t>
            </a:r>
            <a:r>
              <a:rPr lang="en-GB" sz="1800" err="1"/>
              <a:t>centroide</a:t>
            </a:r>
            <a:r>
              <a:rPr lang="en-GB" sz="1800"/>
              <a:t> de </a:t>
            </a:r>
            <a:r>
              <a:rPr lang="en-GB" sz="1800" err="1"/>
              <a:t>cada</a:t>
            </a:r>
            <a:r>
              <a:rPr lang="en-GB" sz="1800"/>
              <a:t> cluster </a:t>
            </a:r>
            <a:r>
              <a:rPr lang="en-GB" sz="1800" err="1"/>
              <a:t>é</a:t>
            </a:r>
            <a:r>
              <a:rPr lang="en-GB" sz="1800"/>
              <a:t> </a:t>
            </a:r>
            <a:r>
              <a:rPr lang="en-GB" sz="1800" err="1"/>
              <a:t>calculado</a:t>
            </a:r>
            <a:r>
              <a:rPr lang="en-GB" sz="1800"/>
              <a:t> </a:t>
            </a:r>
            <a:r>
              <a:rPr lang="en-GB" sz="1800" err="1"/>
              <a:t>como</a:t>
            </a:r>
            <a:r>
              <a:rPr lang="en-GB" sz="1800"/>
              <a:t> a </a:t>
            </a:r>
            <a:r>
              <a:rPr lang="en-GB" sz="1800" err="1"/>
              <a:t>média</a:t>
            </a:r>
            <a:r>
              <a:rPr lang="en-GB" sz="1800"/>
              <a:t> dos </a:t>
            </a:r>
            <a:r>
              <a:rPr lang="en-GB" sz="1800" err="1"/>
              <a:t>clientes</a:t>
            </a:r>
            <a:r>
              <a:rPr lang="en-GB" sz="1800"/>
              <a:t> </a:t>
            </a:r>
            <a:r>
              <a:rPr lang="en-GB" sz="1800" err="1"/>
              <a:t>atribuídos</a:t>
            </a:r>
            <a:r>
              <a:rPr lang="en-GB" sz="1800"/>
              <a:t> </a:t>
            </a:r>
            <a:r>
              <a:rPr lang="en-GB" sz="1800" err="1"/>
              <a:t>ao</a:t>
            </a:r>
            <a:r>
              <a:rPr lang="en-GB" sz="1800"/>
              <a:t> </a:t>
            </a:r>
            <a:r>
              <a:rPr lang="en-GB" sz="1800" err="1"/>
              <a:t>grupo</a:t>
            </a:r>
            <a:r>
              <a:rPr lang="en-GB" sz="180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/>
              <a:t>O </a:t>
            </a:r>
            <a:r>
              <a:rPr lang="en-GB" sz="1800" err="1"/>
              <a:t>algoritmo</a:t>
            </a:r>
            <a:r>
              <a:rPr lang="en-GB" sz="1800"/>
              <a:t> </a:t>
            </a:r>
            <a:r>
              <a:rPr lang="en-GB" sz="1800" err="1"/>
              <a:t>recalcula</a:t>
            </a:r>
            <a:r>
              <a:rPr lang="en-GB" sz="1800"/>
              <a:t> as </a:t>
            </a:r>
            <a:r>
              <a:rPr lang="en-GB" sz="1800" err="1"/>
              <a:t>distâncias</a:t>
            </a:r>
            <a:r>
              <a:rPr lang="en-GB" sz="1800"/>
              <a:t> entre </a:t>
            </a:r>
            <a:r>
              <a:rPr lang="en-GB" sz="1800" err="1"/>
              <a:t>os</a:t>
            </a:r>
            <a:r>
              <a:rPr lang="en-GB" sz="1800"/>
              <a:t> </a:t>
            </a:r>
            <a:r>
              <a:rPr lang="en-GB" sz="1800" err="1"/>
              <a:t>clientes</a:t>
            </a:r>
            <a:r>
              <a:rPr lang="en-GB" sz="1800"/>
              <a:t> e </a:t>
            </a:r>
            <a:r>
              <a:rPr lang="en-GB" sz="1800" err="1"/>
              <a:t>os</a:t>
            </a:r>
            <a:r>
              <a:rPr lang="en-GB" sz="1800"/>
              <a:t> </a:t>
            </a:r>
            <a:r>
              <a:rPr lang="en-GB" sz="1800" err="1"/>
              <a:t>centroides</a:t>
            </a:r>
            <a:r>
              <a:rPr lang="en-GB" sz="1800"/>
              <a:t> e </a:t>
            </a:r>
            <a:r>
              <a:rPr lang="en-GB" sz="1800" err="1"/>
              <a:t>realoca</a:t>
            </a:r>
            <a:r>
              <a:rPr lang="en-GB" sz="1800"/>
              <a:t> </a:t>
            </a:r>
            <a:r>
              <a:rPr lang="en-GB" sz="1800" err="1"/>
              <a:t>os</a:t>
            </a:r>
            <a:r>
              <a:rPr lang="en-GB" sz="1800"/>
              <a:t> </a:t>
            </a:r>
            <a:r>
              <a:rPr lang="en-GB" sz="1800" err="1"/>
              <a:t>clientes</a:t>
            </a:r>
            <a:r>
              <a:rPr lang="en-GB" sz="1800"/>
              <a:t> para </a:t>
            </a:r>
            <a:r>
              <a:rPr lang="en-GB" sz="1800" err="1"/>
              <a:t>os</a:t>
            </a:r>
            <a:r>
              <a:rPr lang="en-GB" sz="1800"/>
              <a:t> clusters </a:t>
            </a:r>
            <a:r>
              <a:rPr lang="en-GB" sz="1800" err="1"/>
              <a:t>mais</a:t>
            </a:r>
            <a:r>
              <a:rPr lang="en-GB" sz="1800"/>
              <a:t> </a:t>
            </a:r>
            <a:r>
              <a:rPr lang="en-GB" sz="1800" err="1"/>
              <a:t>próximos</a:t>
            </a:r>
            <a:r>
              <a:rPr lang="en-GB" sz="1800"/>
              <a:t>. Esse </a:t>
            </a:r>
            <a:r>
              <a:rPr lang="en-GB" sz="1800" err="1"/>
              <a:t>processo</a:t>
            </a:r>
            <a:r>
              <a:rPr lang="en-GB" sz="1800"/>
              <a:t> se </a:t>
            </a:r>
            <a:r>
              <a:rPr lang="en-GB" sz="1800" err="1"/>
              <a:t>repete</a:t>
            </a:r>
            <a:r>
              <a:rPr lang="en-GB" sz="1800"/>
              <a:t> </a:t>
            </a:r>
            <a:r>
              <a:rPr lang="en-GB" sz="1800" err="1"/>
              <a:t>até</a:t>
            </a:r>
            <a:r>
              <a:rPr lang="en-GB" sz="1800"/>
              <a:t> que o cluster </a:t>
            </a:r>
            <a:r>
              <a:rPr lang="en-GB" sz="1800" err="1"/>
              <a:t>fiquem</a:t>
            </a:r>
            <a:r>
              <a:rPr lang="en-GB" sz="1800"/>
              <a:t> </a:t>
            </a:r>
            <a:r>
              <a:rPr lang="en-GB" sz="1800" err="1"/>
              <a:t>bem</a:t>
            </a:r>
            <a:r>
              <a:rPr lang="en-GB" sz="1800"/>
              <a:t> </a:t>
            </a:r>
            <a:r>
              <a:rPr lang="en-GB" sz="1800" err="1"/>
              <a:t>definidos</a:t>
            </a:r>
            <a:endParaRPr lang="en-GB" sz="1800"/>
          </a:p>
        </p:txBody>
      </p:sp>
    </p:spTree>
    <p:extLst>
      <p:ext uri="{BB962C8B-B14F-4D97-AF65-F5344CB8AC3E}">
        <p14:creationId xmlns:p14="http://schemas.microsoft.com/office/powerpoint/2010/main" val="514009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8553FD-7B0E-ED35-680A-8F3B7173E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 RFM o maior número está nos clientes regulares e os clientes perdidos são grandes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2D6E8B-EC36-ABEA-9ECD-5012C0CCBE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4296" y="646676"/>
            <a:ext cx="7214616" cy="553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884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E35003-22EC-2A87-E26D-4CD1031D8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Método Elbow indicou como 4 o número ideal de clusters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356C2B-884D-4AB4-BE3F-C2507E1EA61E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Método do Cotovelo: Procura o ponto onde adicionar mais clusters não melhora significativamente o modelo,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o "ponto do cotovelo" (onde a diminuição do WCSS começa a se estabilizar) indica o k ideal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0535979-CACE-8B6C-23B6-0681C351B2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4296" y="1098995"/>
            <a:ext cx="6903720" cy="4660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95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1E71E4A-9274-1893-FE6F-C8845AC7AB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56A2EE-2E36-8273-C111-91DBA59FA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Já</a:t>
            </a:r>
            <a:r>
              <a:rPr lang="en-US" sz="4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com K-Means o </a:t>
            </a:r>
            <a:r>
              <a:rPr lang="en-US" sz="4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maior</a:t>
            </a:r>
            <a:r>
              <a:rPr lang="en-US" sz="4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grupo</a:t>
            </a:r>
            <a:r>
              <a:rPr lang="en-US" sz="4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100" dirty="0" err="1"/>
              <a:t>é</a:t>
            </a:r>
            <a:r>
              <a:rPr lang="en-US" sz="4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o VIP e </a:t>
            </a:r>
            <a:r>
              <a:rPr lang="en-US" sz="4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temos</a:t>
            </a:r>
            <a:r>
              <a:rPr lang="en-US" sz="4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poucos</a:t>
            </a:r>
            <a:r>
              <a:rPr lang="en-US" sz="4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clientes</a:t>
            </a:r>
            <a:r>
              <a:rPr lang="en-US" sz="4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perdidos</a:t>
            </a:r>
            <a:r>
              <a:rPr lang="en-US" sz="4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D02B17A-FC78-32BF-C51F-15ED45E920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4296" y="989370"/>
            <a:ext cx="7214616" cy="4851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023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623737-A7E4-9662-5812-B39ADE456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Distribuição de clusters de acordo com principais variáveis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AA8B89-071F-8EAD-5DC5-BFFF62AE180C}"/>
              </a:ext>
            </a:extLst>
          </p:cNvPr>
          <p:cNvSpPr txBox="1"/>
          <p:nvPr/>
        </p:nvSpPr>
        <p:spPr>
          <a:xfrm>
            <a:off x="638882" y="4631161"/>
            <a:ext cx="3571810" cy="15593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Recency quanto menor, melhor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A368E6E-2D25-2699-1869-F3F1F5D170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24879" y="640080"/>
            <a:ext cx="5873449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971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C689D3-616B-0FCA-ABAC-4D4764D0D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Descrição de cada grupo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B4DF1-DFBA-99A7-4835-F6D5716CF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>
              <a:buFont typeface="+mj-lt"/>
              <a:buAutoNum type="arabicPeriod"/>
            </a:pPr>
            <a:endParaRPr lang="en-GB" sz="1800" b="1" dirty="0"/>
          </a:p>
          <a:p>
            <a:pPr>
              <a:buFont typeface="+mj-lt"/>
              <a:buAutoNum type="arabicPeriod"/>
            </a:pPr>
            <a:r>
              <a:rPr lang="en-GB" sz="1800" b="1" dirty="0" err="1"/>
              <a:t>Clientes</a:t>
            </a:r>
            <a:r>
              <a:rPr lang="en-GB" sz="1800" b="1" dirty="0"/>
              <a:t> VIPs:</a:t>
            </a:r>
          </a:p>
          <a:p>
            <a:pPr lvl="1"/>
            <a:r>
              <a:rPr lang="en-GB" sz="1800" dirty="0"/>
              <a:t>Cluster 0 (2167 </a:t>
            </a:r>
            <a:r>
              <a:rPr lang="en-GB" sz="1800" dirty="0" err="1"/>
              <a:t>clientes</a:t>
            </a:r>
            <a:r>
              <a:rPr lang="en-GB" sz="1800" dirty="0"/>
              <a:t>): </a:t>
            </a:r>
            <a:r>
              <a:rPr lang="en-GB" sz="1800" dirty="0" err="1"/>
              <a:t>Clientes</a:t>
            </a:r>
            <a:r>
              <a:rPr lang="en-GB" sz="1800" dirty="0"/>
              <a:t> </a:t>
            </a:r>
            <a:r>
              <a:rPr lang="en-GB" sz="1800" dirty="0" err="1"/>
              <a:t>mais</a:t>
            </a:r>
            <a:r>
              <a:rPr lang="en-GB" sz="1800" dirty="0"/>
              <a:t> </a:t>
            </a:r>
            <a:r>
              <a:rPr lang="en-GB" sz="1800" dirty="0" err="1"/>
              <a:t>valiosos</a:t>
            </a:r>
            <a:r>
              <a:rPr lang="en-GB" sz="1800" dirty="0"/>
              <a:t>, que </a:t>
            </a:r>
            <a:r>
              <a:rPr lang="en-GB" sz="1800" dirty="0" err="1"/>
              <a:t>compram</a:t>
            </a:r>
            <a:r>
              <a:rPr lang="en-GB" sz="1800" dirty="0"/>
              <a:t> </a:t>
            </a:r>
            <a:r>
              <a:rPr lang="en-GB" sz="1800" dirty="0" err="1"/>
              <a:t>frequentemente</a:t>
            </a:r>
            <a:r>
              <a:rPr lang="en-GB" sz="1800" dirty="0"/>
              <a:t>, </a:t>
            </a:r>
            <a:r>
              <a:rPr lang="en-GB" sz="1800" dirty="0" err="1"/>
              <a:t>baixa</a:t>
            </a:r>
            <a:r>
              <a:rPr lang="en-GB" sz="1800" dirty="0"/>
              <a:t> </a:t>
            </a:r>
            <a:r>
              <a:rPr lang="en-GB" sz="1800" dirty="0" err="1"/>
              <a:t>recência</a:t>
            </a:r>
            <a:r>
              <a:rPr lang="en-GB" sz="1800" dirty="0"/>
              <a:t>, </a:t>
            </a:r>
            <a:r>
              <a:rPr lang="en-GB" sz="1800" dirty="0" err="1"/>
              <a:t>gastam</a:t>
            </a:r>
            <a:r>
              <a:rPr lang="en-GB" sz="1800" dirty="0"/>
              <a:t> </a:t>
            </a:r>
            <a:r>
              <a:rPr lang="en-GB" sz="1800" dirty="0" err="1"/>
              <a:t>mais</a:t>
            </a:r>
            <a:r>
              <a:rPr lang="en-GB" sz="1800" dirty="0"/>
              <a:t> e </a:t>
            </a:r>
            <a:r>
              <a:rPr lang="en-GB" sz="1800" dirty="0" err="1"/>
              <a:t>fazem</a:t>
            </a:r>
            <a:r>
              <a:rPr lang="en-GB" sz="1800" dirty="0"/>
              <a:t> </a:t>
            </a:r>
            <a:r>
              <a:rPr lang="en-GB" sz="1800" dirty="0" err="1"/>
              <a:t>pedidos</a:t>
            </a:r>
            <a:r>
              <a:rPr lang="en-GB" sz="1800" dirty="0"/>
              <a:t> de </a:t>
            </a:r>
            <a:r>
              <a:rPr lang="en-GB" sz="1800" dirty="0" err="1"/>
              <a:t>maior</a:t>
            </a:r>
            <a:r>
              <a:rPr lang="en-GB" sz="1800" dirty="0"/>
              <a:t> </a:t>
            </a:r>
            <a:r>
              <a:rPr lang="en-GB" sz="1800" dirty="0" err="1"/>
              <a:t>valor</a:t>
            </a:r>
            <a:r>
              <a:rPr lang="en-GB" sz="1800" dirty="0"/>
              <a:t> </a:t>
            </a:r>
            <a:r>
              <a:rPr lang="en-GB" sz="1800" dirty="0" err="1"/>
              <a:t>médio</a:t>
            </a:r>
            <a:r>
              <a:rPr lang="en-GB" sz="1800" dirty="0"/>
              <a:t>.</a:t>
            </a:r>
          </a:p>
          <a:p>
            <a:pPr>
              <a:buFont typeface="+mj-lt"/>
              <a:buAutoNum type="arabicPeriod"/>
            </a:pPr>
            <a:r>
              <a:rPr lang="en-GB" sz="1800" b="1" dirty="0" err="1"/>
              <a:t>Clientes</a:t>
            </a:r>
            <a:r>
              <a:rPr lang="en-GB" sz="1800" b="1" dirty="0"/>
              <a:t> </a:t>
            </a:r>
            <a:r>
              <a:rPr lang="en-GB" sz="1800" b="1" dirty="0" err="1"/>
              <a:t>Regulares</a:t>
            </a:r>
            <a:endParaRPr lang="en-GB" sz="1800" dirty="0"/>
          </a:p>
          <a:p>
            <a:pPr lvl="1"/>
            <a:r>
              <a:rPr lang="en-GB" sz="1800" dirty="0"/>
              <a:t>Cluster 3 - (1071 </a:t>
            </a:r>
            <a:r>
              <a:rPr lang="en-GB" sz="1800" dirty="0" err="1"/>
              <a:t>clientes</a:t>
            </a:r>
            <a:r>
              <a:rPr lang="en-GB" sz="1800" dirty="0"/>
              <a:t>): </a:t>
            </a:r>
            <a:r>
              <a:rPr lang="en-GB" sz="1800" dirty="0" err="1"/>
              <a:t>Clientes</a:t>
            </a:r>
            <a:r>
              <a:rPr lang="en-GB" sz="1800" dirty="0"/>
              <a:t> que </a:t>
            </a:r>
            <a:r>
              <a:rPr lang="en-GB" sz="1800" dirty="0" err="1"/>
              <a:t>compram</a:t>
            </a:r>
            <a:r>
              <a:rPr lang="en-GB" sz="1800" dirty="0"/>
              <a:t> com boa </a:t>
            </a:r>
            <a:r>
              <a:rPr lang="en-GB" sz="1800" dirty="0" err="1"/>
              <a:t>frequência</a:t>
            </a:r>
            <a:r>
              <a:rPr lang="en-GB" sz="1800" dirty="0"/>
              <a:t>, mas </a:t>
            </a:r>
            <a:r>
              <a:rPr lang="en-GB" sz="1800" dirty="0" err="1"/>
              <a:t>gastam</a:t>
            </a:r>
            <a:r>
              <a:rPr lang="en-GB" sz="1800" dirty="0"/>
              <a:t> </a:t>
            </a:r>
            <a:r>
              <a:rPr lang="en-GB" sz="1800" dirty="0" err="1"/>
              <a:t>menos</a:t>
            </a:r>
            <a:r>
              <a:rPr lang="en-GB" sz="1800" dirty="0"/>
              <a:t> que </a:t>
            </a:r>
            <a:r>
              <a:rPr lang="en-GB" sz="1800" dirty="0" err="1"/>
              <a:t>os</a:t>
            </a:r>
            <a:r>
              <a:rPr lang="en-GB" sz="1800" dirty="0"/>
              <a:t> VIPs.</a:t>
            </a:r>
          </a:p>
          <a:p>
            <a:pPr>
              <a:buFont typeface="+mj-lt"/>
              <a:buAutoNum type="arabicPeriod"/>
            </a:pPr>
            <a:r>
              <a:rPr lang="en-GB" sz="1800" b="1" dirty="0" err="1"/>
              <a:t>Clientes</a:t>
            </a:r>
            <a:r>
              <a:rPr lang="en-GB" sz="1800" b="1" dirty="0"/>
              <a:t> </a:t>
            </a:r>
            <a:r>
              <a:rPr lang="en-GB" sz="1800" b="1" dirty="0" err="1"/>
              <a:t>Ocasionais</a:t>
            </a:r>
            <a:endParaRPr lang="en-GB" sz="1800" dirty="0"/>
          </a:p>
          <a:p>
            <a:pPr lvl="1"/>
            <a:r>
              <a:rPr lang="en-GB" sz="1800" dirty="0"/>
              <a:t>Cluster 1 - (627 </a:t>
            </a:r>
            <a:r>
              <a:rPr lang="en-GB" sz="1800" dirty="0" err="1"/>
              <a:t>clientes</a:t>
            </a:r>
            <a:r>
              <a:rPr lang="en-GB" sz="1800" dirty="0"/>
              <a:t>): </a:t>
            </a:r>
            <a:r>
              <a:rPr lang="en-GB" sz="1800" dirty="0" err="1"/>
              <a:t>Compram</a:t>
            </a:r>
            <a:r>
              <a:rPr lang="en-GB" sz="1800" dirty="0"/>
              <a:t> </a:t>
            </a:r>
            <a:r>
              <a:rPr lang="en-GB" sz="1800" dirty="0" err="1"/>
              <a:t>esporadicamente</a:t>
            </a:r>
            <a:r>
              <a:rPr lang="en-GB" sz="1800" dirty="0"/>
              <a:t> e </a:t>
            </a:r>
            <a:r>
              <a:rPr lang="en-GB" sz="1800" dirty="0" err="1"/>
              <a:t>possuem</a:t>
            </a:r>
            <a:r>
              <a:rPr lang="en-GB" sz="1800" dirty="0"/>
              <a:t> um </a:t>
            </a:r>
            <a:r>
              <a:rPr lang="en-GB" sz="1800" dirty="0" err="1"/>
              <a:t>gasto</a:t>
            </a:r>
            <a:r>
              <a:rPr lang="en-GB" sz="1800" dirty="0"/>
              <a:t> </a:t>
            </a:r>
            <a:r>
              <a:rPr lang="en-GB" sz="1800" dirty="0" err="1"/>
              <a:t>médio</a:t>
            </a:r>
            <a:r>
              <a:rPr lang="en-GB" sz="1800" dirty="0"/>
              <a:t> </a:t>
            </a:r>
            <a:r>
              <a:rPr lang="en-GB" sz="1800" dirty="0" err="1"/>
              <a:t>intermediário</a:t>
            </a:r>
            <a:r>
              <a:rPr lang="en-GB" sz="1800" dirty="0"/>
              <a:t>.</a:t>
            </a:r>
          </a:p>
          <a:p>
            <a:pPr>
              <a:buFont typeface="+mj-lt"/>
              <a:buAutoNum type="arabicPeriod"/>
            </a:pPr>
            <a:r>
              <a:rPr lang="en-GB" sz="1800" b="1" dirty="0" err="1"/>
              <a:t>Clientes</a:t>
            </a:r>
            <a:r>
              <a:rPr lang="en-GB" sz="1800" b="1" dirty="0"/>
              <a:t> </a:t>
            </a:r>
            <a:r>
              <a:rPr lang="en-GB" sz="1800" b="1" dirty="0" err="1"/>
              <a:t>Perdidos</a:t>
            </a:r>
            <a:endParaRPr lang="en-GB" sz="1800" dirty="0"/>
          </a:p>
          <a:p>
            <a:pPr lvl="1"/>
            <a:r>
              <a:rPr lang="en-GB" sz="1800" dirty="0"/>
              <a:t>Cluster 2 - (506 </a:t>
            </a:r>
            <a:r>
              <a:rPr lang="en-GB" sz="1800" dirty="0" err="1"/>
              <a:t>clientes</a:t>
            </a:r>
            <a:r>
              <a:rPr lang="en-GB" sz="1800" dirty="0"/>
              <a:t>): </a:t>
            </a:r>
            <a:r>
              <a:rPr lang="en-GB" sz="1800" dirty="0" err="1"/>
              <a:t>Clientes</a:t>
            </a:r>
            <a:r>
              <a:rPr lang="en-GB" sz="1800" dirty="0"/>
              <a:t> que </a:t>
            </a:r>
            <a:r>
              <a:rPr lang="en-GB" sz="1800" dirty="0" err="1"/>
              <a:t>não</a:t>
            </a:r>
            <a:r>
              <a:rPr lang="en-GB" sz="1800" dirty="0"/>
              <a:t> </a:t>
            </a:r>
            <a:r>
              <a:rPr lang="en-GB" sz="1800" dirty="0" err="1"/>
              <a:t>compram</a:t>
            </a:r>
            <a:r>
              <a:rPr lang="en-GB" sz="1800" dirty="0"/>
              <a:t> </a:t>
            </a:r>
            <a:r>
              <a:rPr lang="en-GB" sz="1800" dirty="0" err="1"/>
              <a:t>há</a:t>
            </a:r>
            <a:r>
              <a:rPr lang="en-GB" sz="1800" dirty="0"/>
              <a:t> </a:t>
            </a:r>
            <a:r>
              <a:rPr lang="en-GB" sz="1800" dirty="0" err="1"/>
              <a:t>muito</a:t>
            </a:r>
            <a:r>
              <a:rPr lang="en-GB" sz="1800" dirty="0"/>
              <a:t> tempo e </a:t>
            </a:r>
            <a:r>
              <a:rPr lang="en-GB" sz="1800" dirty="0" err="1"/>
              <a:t>gastam</a:t>
            </a:r>
            <a:r>
              <a:rPr lang="en-GB" sz="1800" dirty="0"/>
              <a:t> </a:t>
            </a:r>
            <a:r>
              <a:rPr lang="en-GB" sz="1800" dirty="0" err="1"/>
              <a:t>pouco</a:t>
            </a:r>
            <a:r>
              <a:rPr lang="en-GB" sz="1800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endParaRPr lang="en-GB" sz="1800" dirty="0"/>
          </a:p>
          <a:p>
            <a:pPr>
              <a:buNone/>
            </a:pPr>
            <a:r>
              <a:rPr lang="en-GB" sz="1800" dirty="0"/>
              <a:t>📢 </a:t>
            </a:r>
            <a:r>
              <a:rPr lang="en-GB" sz="1800" b="1" dirty="0"/>
              <a:t>:</a:t>
            </a:r>
            <a:r>
              <a:rPr lang="en-GB" sz="1800" dirty="0"/>
              <a:t>O marketing </a:t>
            </a:r>
            <a:r>
              <a:rPr lang="en-GB" sz="1800" dirty="0" err="1"/>
              <a:t>pode</a:t>
            </a:r>
            <a:r>
              <a:rPr lang="en-GB" sz="1800" dirty="0"/>
              <a:t> </a:t>
            </a:r>
            <a:r>
              <a:rPr lang="en-GB" sz="1800" dirty="0" err="1"/>
              <a:t>criar</a:t>
            </a:r>
            <a:r>
              <a:rPr lang="en-GB" sz="1800" dirty="0"/>
              <a:t> </a:t>
            </a:r>
            <a:r>
              <a:rPr lang="en-GB" sz="1800" dirty="0" err="1"/>
              <a:t>campanhas</a:t>
            </a:r>
            <a:r>
              <a:rPr lang="en-GB" sz="1800" dirty="0"/>
              <a:t> </a:t>
            </a:r>
            <a:r>
              <a:rPr lang="en-GB" sz="1800" dirty="0" err="1"/>
              <a:t>personalizadas</a:t>
            </a:r>
            <a:r>
              <a:rPr lang="en-GB" sz="1800" dirty="0"/>
              <a:t> para </a:t>
            </a:r>
            <a:r>
              <a:rPr lang="en-GB" sz="1800" dirty="0" err="1"/>
              <a:t>cada</a:t>
            </a:r>
            <a:r>
              <a:rPr lang="en-GB" sz="1800" dirty="0"/>
              <a:t> </a:t>
            </a:r>
            <a:r>
              <a:rPr lang="en-GB" sz="1800" dirty="0" err="1"/>
              <a:t>segmento</a:t>
            </a:r>
            <a:r>
              <a:rPr lang="en-GB" sz="1800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endParaRPr lang="en-GB" sz="1300" dirty="0"/>
          </a:p>
          <a:p>
            <a:pPr marL="457200" lvl="1" indent="0">
              <a:buNone/>
            </a:pPr>
            <a:endParaRPr lang="en-GB" sz="1300" dirty="0"/>
          </a:p>
          <a:p>
            <a:pPr marL="457200" lvl="1" indent="0">
              <a:buNone/>
            </a:pPr>
            <a:endParaRPr lang="en-GB" sz="1300" dirty="0"/>
          </a:p>
        </p:txBody>
      </p:sp>
    </p:spTree>
    <p:extLst>
      <p:ext uri="{BB962C8B-B14F-4D97-AF65-F5344CB8AC3E}">
        <p14:creationId xmlns:p14="http://schemas.microsoft.com/office/powerpoint/2010/main" val="1707931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1026</Words>
  <Application>Microsoft Macintosh PowerPoint</Application>
  <PresentationFormat>Widescreen</PresentationFormat>
  <Paragraphs>111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Aptos</vt:lpstr>
      <vt:lpstr>Aptos Display</vt:lpstr>
      <vt:lpstr>Arial</vt:lpstr>
      <vt:lpstr>Office Theme</vt:lpstr>
      <vt:lpstr>Projeto E-Commerce: Identificando os perfis dos consumidores </vt:lpstr>
      <vt:lpstr>Contexto e Objetivo</vt:lpstr>
      <vt:lpstr>Metodologia</vt:lpstr>
      <vt:lpstr>Metodologia</vt:lpstr>
      <vt:lpstr>Com RFM o maior número está nos clientes regulares e os clientes perdidos são grandes</vt:lpstr>
      <vt:lpstr>Método Elbow indicou como 4 o número ideal de clusters</vt:lpstr>
      <vt:lpstr>Já com K-Means o maior grupo é o VIP e temos poucos clientes perdidos </vt:lpstr>
      <vt:lpstr>Distribuição de clusters de acordo com principais variáveis </vt:lpstr>
      <vt:lpstr>Descrição de cada grupo</vt:lpstr>
      <vt:lpstr>Teste estátistico ANOVA </vt:lpstr>
      <vt:lpstr>Insights e Recomendações (VIPs)</vt:lpstr>
      <vt:lpstr>Insights e Recomendações (Regulares)</vt:lpstr>
      <vt:lpstr>Insights e Recomendações (Ocasionais)</vt:lpstr>
      <vt:lpstr>Insights e Recomendações (Perdidos)</vt:lpstr>
      <vt:lpstr>Conclusão</vt:lpstr>
      <vt:lpstr>Apêndice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Alves Rodrigues Andr� Guilherme</dc:creator>
  <cp:lastModifiedBy>Alves Rodrigues Andr� Guilherme</cp:lastModifiedBy>
  <cp:revision>11</cp:revision>
  <dcterms:created xsi:type="dcterms:W3CDTF">2025-04-01T02:19:34Z</dcterms:created>
  <dcterms:modified xsi:type="dcterms:W3CDTF">2025-04-01T04:34:17Z</dcterms:modified>
</cp:coreProperties>
</file>