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319" r:id="rId4"/>
    <p:sldId id="316" r:id="rId5"/>
    <p:sldId id="320" r:id="rId6"/>
    <p:sldId id="340" r:id="rId7"/>
    <p:sldId id="317" r:id="rId8"/>
    <p:sldId id="276" r:id="rId9"/>
    <p:sldId id="289" r:id="rId10"/>
    <p:sldId id="313" r:id="rId11"/>
    <p:sldId id="315" r:id="rId12"/>
    <p:sldId id="322" r:id="rId13"/>
    <p:sldId id="323" r:id="rId14"/>
    <p:sldId id="324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2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EC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EC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D7DB155-C9FC-48B9-885C-D5FF1D5CEBD6}" type="slidenum">
              <a:rPr lang="en-US" altLang="es-EC"/>
              <a:pPr/>
              <a:t>‹#›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7693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La </a:t>
            </a:r>
            <a:r>
              <a:rPr lang="en-US" altLang="es-EC" sz="4000" dirty="0" err="1"/>
              <a:t>Alineación</a:t>
            </a:r>
            <a:r>
              <a:rPr lang="en-US" altLang="es-EC" sz="4000" dirty="0"/>
              <a:t> </a:t>
            </a:r>
            <a:r>
              <a:rPr lang="en-US" altLang="es-EC" sz="4000" dirty="0" smtClean="0"/>
              <a:t>de </a:t>
            </a:r>
            <a:r>
              <a:rPr lang="en-US" altLang="es-EC" sz="4000" dirty="0" err="1" smtClean="0"/>
              <a:t>Procusto</a:t>
            </a:r>
            <a:r>
              <a:rPr lang="en-US" altLang="es-EC" sz="4000" dirty="0"/>
              <a:t/>
            </a:r>
            <a:br>
              <a:rPr lang="en-US" altLang="es-EC" sz="4000" dirty="0"/>
            </a:br>
            <a:r>
              <a:rPr lang="en-US" altLang="es-EC" sz="4000" dirty="0"/>
              <a:t>(</a:t>
            </a:r>
            <a:r>
              <a:rPr lang="en-US" altLang="es-EC" sz="4000" b="1" dirty="0"/>
              <a:t>Procrustes Superimposition</a:t>
            </a:r>
            <a:r>
              <a:rPr lang="en-US" altLang="es-EC" sz="4000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981200"/>
            <a:ext cx="8399462" cy="4446494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Una vez que están tomadas las fotos y marcados los hitos, se necesita alinear los especímenes para eliminar variación que no representa variación en la forma pura (</a:t>
            </a:r>
            <a:r>
              <a:rPr lang="es-EC" altLang="es-EC" dirty="0" err="1" smtClean="0"/>
              <a:t>shape</a:t>
            </a:r>
            <a:r>
              <a:rPr lang="es-EC" altLang="es-EC" dirty="0" smtClean="0"/>
              <a:t>)</a:t>
            </a:r>
          </a:p>
          <a:p>
            <a:pPr lvl="1" eaLnBrk="1" hangingPunct="1"/>
            <a:r>
              <a:rPr lang="es-EC" altLang="es-EC" dirty="0" smtClean="0"/>
              <a:t>Artefactos relacionados a la posición del espécimen en la foto y a variación en el tamaño</a:t>
            </a:r>
          </a:p>
          <a:p>
            <a:pPr eaLnBrk="1" hangingPunct="1"/>
            <a:endParaRPr lang="es-EC" altLang="es-EC" dirty="0" smtClean="0"/>
          </a:p>
          <a:p>
            <a:pPr eaLnBrk="1" hangingPunct="1"/>
            <a:r>
              <a:rPr lang="es-EC" altLang="es-EC" dirty="0" smtClean="0"/>
              <a:t>La forma mas común es la alineación de </a:t>
            </a:r>
            <a:r>
              <a:rPr lang="es-EC" altLang="es-EC" dirty="0" err="1" smtClean="0"/>
              <a:t>Procusto</a:t>
            </a:r>
            <a:r>
              <a:rPr lang="es-EC" altLang="es-EC" dirty="0" smtClean="0"/>
              <a:t> </a:t>
            </a:r>
            <a:r>
              <a:rPr lang="es-EC" altLang="es-EC" dirty="0" smtClean="0"/>
              <a:t>y se hace </a:t>
            </a:r>
            <a:r>
              <a:rPr lang="es-EC" altLang="es-EC" dirty="0" err="1" smtClean="0"/>
              <a:t>automaticamente</a:t>
            </a:r>
            <a:r>
              <a:rPr lang="es-EC" altLang="es-EC" dirty="0" smtClean="0"/>
              <a:t> con programas de computación</a:t>
            </a:r>
            <a:endParaRPr lang="es-EC" altLang="es-EC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469" y="18076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154" y="457200"/>
            <a:ext cx="9488774" cy="1143000"/>
          </a:xfrm>
        </p:spPr>
        <p:txBody>
          <a:bodyPr>
            <a:normAutofit fontScale="90000"/>
          </a:bodyPr>
          <a:lstStyle/>
          <a:p>
            <a:r>
              <a:rPr lang="en-US" altLang="es-EC" sz="4000" dirty="0"/>
              <a:t>La </a:t>
            </a:r>
            <a:r>
              <a:rPr lang="en-US" altLang="es-EC" sz="4000" dirty="0" err="1"/>
              <a:t>Función</a:t>
            </a:r>
            <a:r>
              <a:rPr lang="en-US" altLang="es-EC" sz="4000" dirty="0"/>
              <a:t> de </a:t>
            </a:r>
            <a:r>
              <a:rPr lang="en-US" altLang="es-EC" sz="4000" dirty="0" err="1"/>
              <a:t>Placa</a:t>
            </a:r>
            <a:r>
              <a:rPr lang="en-US" altLang="es-EC" sz="4000" dirty="0"/>
              <a:t> Delgada (Thin-Plate Spline):</a:t>
            </a:r>
            <a:br>
              <a:rPr lang="en-US" altLang="es-EC" sz="4000" dirty="0"/>
            </a:br>
            <a:r>
              <a:rPr lang="en-US" altLang="es-EC" sz="4000" dirty="0"/>
              <a:t>Variables </a:t>
            </a:r>
            <a:r>
              <a:rPr lang="en-US" altLang="es-EC" sz="4000" dirty="0" err="1"/>
              <a:t>Morfométricas</a:t>
            </a:r>
            <a:r>
              <a:rPr lang="en-US" altLang="es-EC" sz="4000" dirty="0"/>
              <a:t> y </a:t>
            </a:r>
            <a:r>
              <a:rPr lang="en-US" altLang="es-EC" sz="4000" dirty="0" err="1"/>
              <a:t>Visualización</a:t>
            </a:r>
            <a:endParaRPr lang="en-US" altLang="es-EC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8988"/>
            <a:ext cx="8229600" cy="4297363"/>
          </a:xfrm>
        </p:spPr>
        <p:txBody>
          <a:bodyPr/>
          <a:lstStyle/>
          <a:p>
            <a:r>
              <a:rPr lang="es-EC" altLang="es-EC" dirty="0" smtClean="0"/>
              <a:t>También genera las variables de la forma pura que se pueden usar en los análisis estadísticos </a:t>
            </a:r>
          </a:p>
          <a:p>
            <a:pPr lvl="1"/>
            <a:r>
              <a:rPr lang="es-EC" altLang="es-EC" dirty="0" smtClean="0"/>
              <a:t>Una vez alineados, las coordenadas de los hitos se podrían usar en los análisis pero no generan el número correcto de variables</a:t>
            </a:r>
            <a:endParaRPr lang="es-EC" altLang="es-EC" dirty="0"/>
          </a:p>
          <a:p>
            <a:pPr lvl="1"/>
            <a:r>
              <a:rPr lang="es-EC" altLang="es-EC" dirty="0" err="1" smtClean="0"/>
              <a:t>Partial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warps</a:t>
            </a:r>
            <a:r>
              <a:rPr lang="es-EC" altLang="es-EC" dirty="0" smtClean="0"/>
              <a:t> (</a:t>
            </a:r>
            <a:r>
              <a:rPr lang="es-EC" altLang="es-EC" i="1" dirty="0" err="1" smtClean="0"/>
              <a:t>Weight</a:t>
            </a:r>
            <a:r>
              <a:rPr lang="es-EC" altLang="es-EC" i="1" dirty="0" smtClean="0"/>
              <a:t> </a:t>
            </a:r>
            <a:r>
              <a:rPr lang="es-EC" altLang="es-EC" i="1" dirty="0" err="1" smtClean="0"/>
              <a:t>Matrix</a:t>
            </a:r>
            <a:r>
              <a:rPr lang="es-EC" altLang="es-EC" dirty="0" smtClean="0"/>
              <a:t>) </a:t>
            </a:r>
            <a:r>
              <a:rPr lang="es-EC" altLang="es-EC" dirty="0" smtClean="0"/>
              <a:t>- Se </a:t>
            </a:r>
            <a:r>
              <a:rPr lang="es-EC" altLang="es-EC" dirty="0" smtClean="0"/>
              <a:t>usan en conjunto </a:t>
            </a:r>
          </a:p>
          <a:p>
            <a:endParaRPr lang="en-US" altLang="es-EC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1" y="4481631"/>
            <a:ext cx="10545297" cy="18747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5705" y="1815526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4105" y="457200"/>
            <a:ext cx="9563725" cy="1143000"/>
          </a:xfrm>
        </p:spPr>
        <p:txBody>
          <a:bodyPr>
            <a:normAutofit fontScale="90000"/>
          </a:bodyPr>
          <a:lstStyle/>
          <a:p>
            <a:r>
              <a:rPr lang="en-US" altLang="es-EC" sz="4000" dirty="0"/>
              <a:t>La </a:t>
            </a:r>
            <a:r>
              <a:rPr lang="en-US" altLang="es-EC" sz="4000" dirty="0" err="1"/>
              <a:t>Función</a:t>
            </a:r>
            <a:r>
              <a:rPr lang="en-US" altLang="es-EC" sz="4000" dirty="0"/>
              <a:t> de </a:t>
            </a:r>
            <a:r>
              <a:rPr lang="en-US" altLang="es-EC" sz="4000" dirty="0" err="1"/>
              <a:t>Placa</a:t>
            </a:r>
            <a:r>
              <a:rPr lang="en-US" altLang="es-EC" sz="4000" dirty="0"/>
              <a:t> Delgada (Thin-Plate Spline):</a:t>
            </a:r>
            <a:br>
              <a:rPr lang="en-US" altLang="es-EC" sz="4000" dirty="0"/>
            </a:br>
            <a:r>
              <a:rPr lang="en-US" altLang="es-EC" sz="4000" dirty="0"/>
              <a:t>Variables </a:t>
            </a:r>
            <a:r>
              <a:rPr lang="en-US" altLang="es-EC" sz="4000" dirty="0" err="1"/>
              <a:t>Morfométricas</a:t>
            </a:r>
            <a:r>
              <a:rPr lang="en-US" altLang="es-EC" sz="4000" dirty="0"/>
              <a:t> y </a:t>
            </a:r>
            <a:r>
              <a:rPr lang="en-US" altLang="es-EC" sz="4000" dirty="0" err="1"/>
              <a:t>Visualización</a:t>
            </a:r>
            <a:endParaRPr lang="en-US" altLang="es-EC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50721"/>
            <a:ext cx="8229600" cy="4593770"/>
          </a:xfrm>
        </p:spPr>
        <p:txBody>
          <a:bodyPr>
            <a:normAutofit lnSpcReduction="10000"/>
          </a:bodyPr>
          <a:lstStyle/>
          <a:p>
            <a:r>
              <a:rPr lang="es-EC" altLang="es-EC" dirty="0" smtClean="0"/>
              <a:t>Cada </a:t>
            </a:r>
            <a:r>
              <a:rPr lang="es-EC" altLang="es-EC" dirty="0" smtClean="0"/>
              <a:t>espécimen </a:t>
            </a:r>
            <a:r>
              <a:rPr lang="es-EC" altLang="es-EC" dirty="0" smtClean="0"/>
              <a:t>tiene dos coordenadas por hito en el caso de datos de dos dimensionales: X &amp; Y</a:t>
            </a:r>
          </a:p>
          <a:p>
            <a:r>
              <a:rPr lang="es-EC" altLang="es-EC" dirty="0" smtClean="0"/>
              <a:t>Por lo tanto hay 2 X P (el número de hitos) variables por espécimen</a:t>
            </a:r>
          </a:p>
          <a:p>
            <a:r>
              <a:rPr lang="es-EC" altLang="es-EC" dirty="0" smtClean="0"/>
              <a:t>Una vez que los hitos están alineados, diferencias en las coordenadas son diferencias en la forma</a:t>
            </a:r>
          </a:p>
          <a:p>
            <a:r>
              <a:rPr lang="es-EC" altLang="es-EC" dirty="0" smtClean="0"/>
              <a:t>Durante el proceso de alineación de especímenes y generación de las variables, se pierden 4 dimensiones de variabilidad por lo que el número de variables es 2P – 4.</a:t>
            </a:r>
          </a:p>
          <a:p>
            <a:pPr lvl="1"/>
            <a:r>
              <a:rPr lang="es-EC" altLang="es-EC" dirty="0" smtClean="0"/>
              <a:t>Con 15 hitos habrían 2*15 – 4 = 26 variables para </a:t>
            </a:r>
            <a:r>
              <a:rPr lang="es-EC" altLang="es-EC" dirty="0" smtClean="0"/>
              <a:t>el análisis</a:t>
            </a:r>
            <a:endParaRPr lang="es-EC" altLang="es-EC" dirty="0" smtClean="0"/>
          </a:p>
          <a:p>
            <a:endParaRPr lang="en-US" altLang="es-EC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75435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C:\Users\waguirre\Desktop\SB_web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505857"/>
            <a:ext cx="88169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471714" y="278606"/>
            <a:ext cx="11248572" cy="944563"/>
          </a:xfrm>
        </p:spPr>
        <p:txBody>
          <a:bodyPr>
            <a:noAutofit/>
          </a:bodyPr>
          <a:lstStyle/>
          <a:p>
            <a:pPr algn="ctr"/>
            <a:r>
              <a:rPr lang="en-US" altLang="es-EC" dirty="0" err="1"/>
              <a:t>Guía</a:t>
            </a:r>
            <a:r>
              <a:rPr lang="en-US" altLang="es-EC" dirty="0"/>
              <a:t> </a:t>
            </a:r>
            <a:r>
              <a:rPr lang="en-US" altLang="es-EC" dirty="0" err="1"/>
              <a:t>S</a:t>
            </a:r>
            <a:r>
              <a:rPr lang="en-US" altLang="es-EC" dirty="0" err="1" smtClean="0"/>
              <a:t>obre</a:t>
            </a:r>
            <a:r>
              <a:rPr lang="en-US" altLang="es-EC" dirty="0" smtClean="0"/>
              <a:t> </a:t>
            </a:r>
            <a:r>
              <a:rPr lang="en-US" altLang="es-EC" dirty="0" err="1"/>
              <a:t>Morfometría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la Internet</a:t>
            </a:r>
            <a:endParaRPr lang="es-EC" altLang="es-EC" dirty="0"/>
          </a:p>
        </p:txBody>
      </p:sp>
      <p:sp>
        <p:nvSpPr>
          <p:cNvPr id="28676" name="Content Placeholder 3"/>
          <p:cNvSpPr>
            <a:spLocks noGrp="1"/>
          </p:cNvSpPr>
          <p:nvPr>
            <p:ph idx="1"/>
          </p:nvPr>
        </p:nvSpPr>
        <p:spPr>
          <a:xfrm>
            <a:off x="6540954" y="6351588"/>
            <a:ext cx="5642429" cy="506412"/>
          </a:xfrm>
        </p:spPr>
        <p:txBody>
          <a:bodyPr/>
          <a:lstStyle/>
          <a:p>
            <a:r>
              <a:rPr lang="es-EC" altLang="es-EC" dirty="0" smtClean="0"/>
              <a:t>http://life.bio.sunysb.edu/morph/</a:t>
            </a:r>
          </a:p>
        </p:txBody>
      </p:sp>
      <p:pic>
        <p:nvPicPr>
          <p:cNvPr id="28677" name="Picture 6" descr="rohl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344" y="1505856"/>
            <a:ext cx="1324883" cy="18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8" name="TextBox 1"/>
          <p:cNvSpPr txBox="1">
            <a:spLocks noChangeArrowheads="1"/>
          </p:cNvSpPr>
          <p:nvPr/>
        </p:nvSpPr>
        <p:spPr bwMode="auto">
          <a:xfrm>
            <a:off x="9277122" y="3384951"/>
            <a:ext cx="1203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C" sz="2400" dirty="0"/>
              <a:t>F. James </a:t>
            </a:r>
            <a:r>
              <a:rPr lang="en-US" altLang="es-EC" sz="2400" dirty="0" err="1"/>
              <a:t>Rohlf</a:t>
            </a:r>
            <a:endParaRPr lang="es-EC" altLang="es-EC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6535"/>
            <a:ext cx="12192000" cy="0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53142"/>
            <a:ext cx="8229600" cy="1023257"/>
          </a:xfrm>
        </p:spPr>
        <p:txBody>
          <a:bodyPr>
            <a:normAutofit/>
          </a:bodyPr>
          <a:lstStyle/>
          <a:p>
            <a:pPr algn="ctr"/>
            <a:r>
              <a:rPr lang="en-US" altLang="es-EC" dirty="0" err="1" smtClean="0"/>
              <a:t>Libros</a:t>
            </a:r>
            <a:r>
              <a:rPr lang="en-US" altLang="es-EC" dirty="0" smtClean="0"/>
              <a:t> y </a:t>
            </a:r>
            <a:r>
              <a:rPr lang="en-US" altLang="es-EC" dirty="0" err="1" smtClean="0"/>
              <a:t>Guías</a:t>
            </a:r>
            <a:endParaRPr lang="en-US" altLang="es-EC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677405"/>
            <a:ext cx="12192000" cy="26125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4" y="2309729"/>
            <a:ext cx="4471374" cy="3261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51" y="1970332"/>
            <a:ext cx="3211423" cy="4520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2" y="1970332"/>
            <a:ext cx="3693826" cy="45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685800"/>
          </a:xfrm>
        </p:spPr>
        <p:txBody>
          <a:bodyPr/>
          <a:lstStyle/>
          <a:p>
            <a:pPr algn="ctr"/>
            <a:r>
              <a:rPr lang="en-US" altLang="es-EC" sz="4000" dirty="0" err="1" smtClean="0"/>
              <a:t>Programas</a:t>
            </a:r>
            <a:r>
              <a:rPr lang="en-US" altLang="es-EC" sz="4000" dirty="0" smtClean="0"/>
              <a:t> </a:t>
            </a:r>
            <a:r>
              <a:rPr lang="en-US" altLang="es-EC" sz="4000" dirty="0" err="1" smtClean="0"/>
              <a:t>Disponibles</a:t>
            </a:r>
            <a:r>
              <a:rPr lang="en-US" altLang="es-EC" sz="4000" dirty="0" smtClean="0"/>
              <a:t> Gratis</a:t>
            </a:r>
            <a:endParaRPr lang="en-US" altLang="es-EC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447800"/>
            <a:ext cx="10058400" cy="21574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s-EC" dirty="0" err="1"/>
              <a:t>Serie</a:t>
            </a:r>
            <a:r>
              <a:rPr lang="en-US" altLang="es-EC" dirty="0"/>
              <a:t> TPS de Stony Brook (F. James </a:t>
            </a:r>
            <a:r>
              <a:rPr lang="en-US" altLang="es-EC" dirty="0" err="1"/>
              <a:t>Rohlf</a:t>
            </a:r>
            <a:r>
              <a:rPr lang="en-US" altLang="es-EC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s-EC" dirty="0" err="1" smtClean="0"/>
              <a:t>MorphoJ</a:t>
            </a:r>
            <a:endParaRPr lang="en-US" altLang="es-EC" dirty="0" smtClean="0"/>
          </a:p>
          <a:p>
            <a:r>
              <a:rPr lang="en-US" altLang="es-EC" dirty="0"/>
              <a:t>IMP (Integrated </a:t>
            </a:r>
            <a:r>
              <a:rPr lang="en-US" altLang="es-EC" dirty="0" err="1"/>
              <a:t>Morphometrics</a:t>
            </a:r>
            <a:r>
              <a:rPr lang="en-US" altLang="es-EC" dirty="0"/>
              <a:t> Programs) </a:t>
            </a:r>
            <a:r>
              <a:rPr lang="en-US" altLang="es-EC" dirty="0" err="1"/>
              <a:t>usado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el </a:t>
            </a:r>
            <a:r>
              <a:rPr lang="en-US" altLang="es-EC" dirty="0" err="1"/>
              <a:t>libro</a:t>
            </a:r>
            <a:r>
              <a:rPr lang="en-US" altLang="es-EC" dirty="0"/>
              <a:t> de </a:t>
            </a:r>
            <a:r>
              <a:rPr lang="en-US" altLang="es-EC" dirty="0" err="1"/>
              <a:t>Zelditch</a:t>
            </a:r>
            <a:r>
              <a:rPr lang="en-US" altLang="es-EC" dirty="0"/>
              <a:t> et al. </a:t>
            </a:r>
            <a:r>
              <a:rPr lang="en-US" altLang="es-EC" dirty="0" smtClean="0"/>
              <a:t>(2012)</a:t>
            </a:r>
          </a:p>
          <a:p>
            <a:r>
              <a:rPr lang="en-US" altLang="es-EC" dirty="0" err="1" smtClean="0"/>
              <a:t>GeoMorph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en</a:t>
            </a:r>
            <a:r>
              <a:rPr lang="en-US" altLang="es-EC" dirty="0" smtClean="0"/>
              <a:t> R</a:t>
            </a:r>
            <a:endParaRPr lang="en-US" altLang="es-EC" dirty="0"/>
          </a:p>
          <a:p>
            <a:pPr>
              <a:lnSpc>
                <a:spcPct val="90000"/>
              </a:lnSpc>
            </a:pPr>
            <a:endParaRPr lang="en-US" altLang="es-EC" dirty="0"/>
          </a:p>
        </p:txBody>
      </p:sp>
      <p:pic>
        <p:nvPicPr>
          <p:cNvPr id="29700" name="Picture 4" descr="tps_1di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2579" y="5349874"/>
            <a:ext cx="609600" cy="749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6" descr="tps_1pc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3979" y="3914774"/>
            <a:ext cx="736600" cy="774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9" descr="tps_1r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79" y="4829174"/>
            <a:ext cx="6858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 descr="tps_1spl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17" y="5743574"/>
            <a:ext cx="58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tps_1ut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79" y="4435474"/>
            <a:ext cx="63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4"/>
          <p:cNvSpPr txBox="1">
            <a:spLocks noChangeArrowheads="1"/>
          </p:cNvSpPr>
          <p:nvPr/>
        </p:nvSpPr>
        <p:spPr bwMode="auto">
          <a:xfrm>
            <a:off x="1114179" y="4629149"/>
            <a:ext cx="116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Utility</a:t>
            </a:r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1050679" y="5408612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tpsdig</a:t>
            </a:r>
          </a:p>
        </p:txBody>
      </p:sp>
      <p:sp>
        <p:nvSpPr>
          <p:cNvPr id="29707" name="Text Box 17"/>
          <p:cNvSpPr txBox="1">
            <a:spLocks noChangeArrowheads="1"/>
          </p:cNvSpPr>
          <p:nvPr/>
        </p:nvSpPr>
        <p:spPr bwMode="auto">
          <a:xfrm>
            <a:off x="4190754" y="4067174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PCA</a:t>
            </a:r>
          </a:p>
        </p:txBody>
      </p:sp>
      <p:sp>
        <p:nvSpPr>
          <p:cNvPr id="29708" name="Text Box 18"/>
          <p:cNvSpPr txBox="1">
            <a:spLocks noChangeArrowheads="1"/>
          </p:cNvSpPr>
          <p:nvPr/>
        </p:nvSpPr>
        <p:spPr bwMode="auto">
          <a:xfrm>
            <a:off x="4073279" y="4905374"/>
            <a:ext cx="205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Regression</a:t>
            </a:r>
          </a:p>
        </p:txBody>
      </p:sp>
      <p:sp>
        <p:nvSpPr>
          <p:cNvPr id="29709" name="Text Box 19"/>
          <p:cNvSpPr txBox="1">
            <a:spLocks noChangeArrowheads="1"/>
          </p:cNvSpPr>
          <p:nvPr/>
        </p:nvSpPr>
        <p:spPr bwMode="auto">
          <a:xfrm>
            <a:off x="4157417" y="5673724"/>
            <a:ext cx="205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Thin Plate Spline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01783"/>
            <a:ext cx="12192000" cy="0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1" name="TextBox 1"/>
          <p:cNvSpPr txBox="1">
            <a:spLocks noChangeArrowheads="1"/>
          </p:cNvSpPr>
          <p:nvPr/>
        </p:nvSpPr>
        <p:spPr bwMode="auto">
          <a:xfrm>
            <a:off x="839760" y="3783011"/>
            <a:ext cx="2141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C" sz="2800" b="1" dirty="0" err="1"/>
              <a:t>Serie</a:t>
            </a:r>
            <a:r>
              <a:rPr lang="en-US" altLang="es-EC" sz="2800" b="1" dirty="0"/>
              <a:t> TPS:</a:t>
            </a:r>
            <a:endParaRPr lang="es-EC" altLang="es-EC" sz="2800" b="1" dirty="0"/>
          </a:p>
        </p:txBody>
      </p:sp>
      <p:pic>
        <p:nvPicPr>
          <p:cNvPr id="29712" name="Picture 5" descr="C:\Users\waguirre\Desktop\morphoj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01" y="3552824"/>
            <a:ext cx="1350962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3" name="TextBox 17"/>
          <p:cNvSpPr txBox="1">
            <a:spLocks noChangeArrowheads="1"/>
          </p:cNvSpPr>
          <p:nvPr/>
        </p:nvSpPr>
        <p:spPr bwMode="auto">
          <a:xfrm>
            <a:off x="6489482" y="5476437"/>
            <a:ext cx="990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C" dirty="0"/>
              <a:t>IMP 8</a:t>
            </a:r>
          </a:p>
          <a:p>
            <a:pPr algn="ctr"/>
            <a:endParaRPr lang="en-US" altLang="es-EC" dirty="0"/>
          </a:p>
          <a:p>
            <a:pPr algn="ctr"/>
            <a:r>
              <a:rPr lang="en-US" altLang="es-EC" sz="1400" dirty="0"/>
              <a:t>David Sheets</a:t>
            </a:r>
            <a:endParaRPr lang="es-EC" altLang="es-EC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80" y="4114262"/>
            <a:ext cx="4048018" cy="12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556" y="398665"/>
            <a:ext cx="8229600" cy="715963"/>
          </a:xfrm>
        </p:spPr>
        <p:txBody>
          <a:bodyPr/>
          <a:lstStyle/>
          <a:p>
            <a:pPr algn="ctr"/>
            <a:r>
              <a:rPr lang="en-US" altLang="es-EC" sz="4000" dirty="0" err="1"/>
              <a:t>Resumen</a:t>
            </a:r>
            <a:endParaRPr lang="en-US" altLang="es-EC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348" y="1431309"/>
            <a:ext cx="10396025" cy="5268351"/>
          </a:xfrm>
        </p:spPr>
        <p:txBody>
          <a:bodyPr>
            <a:normAutofit fontScale="92500"/>
          </a:bodyPr>
          <a:lstStyle/>
          <a:p>
            <a:r>
              <a:rPr lang="es-EC" altLang="es-EC" dirty="0" smtClean="0"/>
              <a:t>Definir un conjunto de hitos homólogos</a:t>
            </a:r>
          </a:p>
          <a:p>
            <a:r>
              <a:rPr lang="es-EC" altLang="es-EC" dirty="0" smtClean="0"/>
              <a:t>Preparar los especímenes y tomar las fotos</a:t>
            </a:r>
          </a:p>
          <a:p>
            <a:r>
              <a:rPr lang="es-EC" altLang="es-EC" dirty="0" smtClean="0"/>
              <a:t>Obtener las coordenadas (X,Y) para los hitos</a:t>
            </a:r>
          </a:p>
          <a:p>
            <a:r>
              <a:rPr lang="es-EC" altLang="es-EC" dirty="0" smtClean="0"/>
              <a:t>Alinear los especímenes mediante el proceso de </a:t>
            </a:r>
            <a:r>
              <a:rPr lang="es-EC" altLang="es-EC" smtClean="0"/>
              <a:t>Procrusto </a:t>
            </a:r>
            <a:r>
              <a:rPr lang="es-EC" altLang="es-EC" dirty="0" smtClean="0"/>
              <a:t>(con programas) para eliminar variación relacionada a la ubicación de los especímenes en las fotos, la rotación y el tamaño</a:t>
            </a:r>
          </a:p>
          <a:p>
            <a:r>
              <a:rPr lang="es-EC" altLang="es-EC" dirty="0" smtClean="0"/>
              <a:t>Usar la Función de Placa Delgada (</a:t>
            </a:r>
            <a:r>
              <a:rPr lang="es-EC" altLang="es-EC" dirty="0" err="1" smtClean="0"/>
              <a:t>Thin-Plate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Spline</a:t>
            </a:r>
            <a:r>
              <a:rPr lang="es-EC" altLang="es-EC" dirty="0" smtClean="0"/>
              <a:t>, también con programas) para crear las variables </a:t>
            </a:r>
            <a:r>
              <a:rPr lang="es-EC" altLang="es-EC" dirty="0" err="1" smtClean="0"/>
              <a:t>morfométricas</a:t>
            </a:r>
            <a:r>
              <a:rPr lang="es-EC" altLang="es-EC" dirty="0" smtClean="0"/>
              <a:t> para el análisis estadístico y para visualizar las diferencias con las grillas de deformación</a:t>
            </a:r>
          </a:p>
          <a:p>
            <a:r>
              <a:rPr lang="en-US" altLang="es-EC" dirty="0" err="1" smtClean="0"/>
              <a:t>Usar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métodos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generales</a:t>
            </a:r>
            <a:r>
              <a:rPr lang="en-US" altLang="es-EC" dirty="0" smtClean="0"/>
              <a:t> de </a:t>
            </a:r>
            <a:r>
              <a:rPr lang="en-US" altLang="es-EC" dirty="0" err="1" smtClean="0"/>
              <a:t>datos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multivariados</a:t>
            </a:r>
            <a:r>
              <a:rPr lang="en-US" altLang="es-EC" dirty="0" smtClean="0"/>
              <a:t> para </a:t>
            </a:r>
            <a:r>
              <a:rPr lang="en-US" altLang="es-EC" dirty="0" err="1" smtClean="0"/>
              <a:t>analizar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los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datos</a:t>
            </a:r>
            <a:endParaRPr lang="es-EC" altLang="es-EC" dirty="0" smtClean="0"/>
          </a:p>
          <a:p>
            <a:r>
              <a:rPr lang="es-EC" altLang="es-EC" dirty="0" smtClean="0"/>
              <a:t>Necesitas los especímenes, la cámara y una computadora. Los programas para la metodología y varios tutoriales están gratis en la internet! </a:t>
            </a:r>
            <a:endParaRPr lang="es-EC" altLang="es-EC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272968"/>
            <a:ext cx="12192000" cy="1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blank_fish2_ro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882650"/>
            <a:ext cx="365601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 descr="blank_fish_orien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806451"/>
            <a:ext cx="36576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blank_fish_siz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2482851"/>
            <a:ext cx="365601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324100" y="27305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 dirty="0"/>
              <a:t>1. </a:t>
            </a:r>
            <a:r>
              <a:rPr lang="en-US" altLang="es-EC" sz="2800" dirty="0" err="1"/>
              <a:t>Ubicación</a:t>
            </a:r>
            <a:r>
              <a:rPr lang="en-US" altLang="es-EC" sz="2800" dirty="0"/>
              <a:t> (translation)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591300" y="354965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2. Rotación (rotation)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552700" y="4845051"/>
            <a:ext cx="4838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EC" sz="2800"/>
              <a:t>3. Escala (tamaño - scale)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2095500" y="5562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C" altLang="es-EC" sz="2400" dirty="0" smtClean="0">
                <a:latin typeface="Arial" panose="020B0604020202020204" pitchFamily="34" charset="0"/>
              </a:rPr>
              <a:t>Una vez alineados, las diferencias entre especímenes representan diferencias en la forma pura</a:t>
            </a:r>
            <a:endParaRPr lang="es-EC" altLang="es-EC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  <p:bldP spid="24583" grpId="0"/>
      <p:bldP spid="245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z="4000" dirty="0" smtClean="0"/>
              <a:t>Tamaño </a:t>
            </a:r>
            <a:r>
              <a:rPr lang="es-EC" altLang="es-EC" sz="4000" dirty="0" err="1" smtClean="0"/>
              <a:t>Centroide</a:t>
            </a:r>
            <a:endParaRPr lang="es-EC" altLang="es-EC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5638" y="1515081"/>
            <a:ext cx="8399462" cy="50555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C" altLang="es-EC" dirty="0" smtClean="0"/>
              <a:t>La alineación de </a:t>
            </a:r>
            <a:r>
              <a:rPr lang="es-EC" altLang="es-EC" dirty="0" err="1" smtClean="0"/>
              <a:t>Procusto</a:t>
            </a:r>
            <a:r>
              <a:rPr lang="es-EC" altLang="es-EC" dirty="0" smtClean="0"/>
              <a:t> </a:t>
            </a:r>
            <a:r>
              <a:rPr lang="es-EC" altLang="es-EC" dirty="0" smtClean="0"/>
              <a:t>elimina diferencias en tamaño entre especímenes pero no diferencias </a:t>
            </a:r>
            <a:r>
              <a:rPr lang="es-EC" altLang="es-EC" dirty="0" err="1" smtClean="0"/>
              <a:t>alométricas</a:t>
            </a:r>
            <a:r>
              <a:rPr lang="es-EC" altLang="es-EC" dirty="0" smtClean="0"/>
              <a:t> (cambios en forma con el desarrollo/tamaño)</a:t>
            </a:r>
          </a:p>
          <a:p>
            <a:pPr eaLnBrk="1" hangingPunct="1"/>
            <a:r>
              <a:rPr lang="es-EC" altLang="es-EC" dirty="0" smtClean="0"/>
              <a:t>Por lo tanto es importante retener información sobre el tamaño de los especímenes examinados</a:t>
            </a:r>
          </a:p>
          <a:p>
            <a:pPr eaLnBrk="1" hangingPunct="1"/>
            <a:r>
              <a:rPr lang="es-EC" altLang="es-EC" dirty="0" smtClean="0"/>
              <a:t>La medida de tamaño mas comúnmente usada es el tamaño </a:t>
            </a:r>
            <a:r>
              <a:rPr lang="es-EC" altLang="es-EC" dirty="0" err="1" smtClean="0"/>
              <a:t>centroide</a:t>
            </a:r>
            <a:r>
              <a:rPr lang="es-EC" altLang="es-EC" dirty="0" smtClean="0"/>
              <a:t> y se genera automáticamente con los programas con tal que una escala este </a:t>
            </a:r>
            <a:r>
              <a:rPr lang="es-EC" altLang="es-EC" dirty="0" err="1" smtClean="0"/>
              <a:t>incluída</a:t>
            </a:r>
            <a:r>
              <a:rPr lang="es-EC" altLang="es-EC" dirty="0" smtClean="0"/>
              <a:t> en las fotos</a:t>
            </a:r>
          </a:p>
          <a:p>
            <a:pPr eaLnBrk="1" hangingPunct="1"/>
            <a:r>
              <a:rPr lang="es-EC" altLang="es-EC" b="1" u="sng" dirty="0" smtClean="0"/>
              <a:t>Tamaño </a:t>
            </a:r>
            <a:r>
              <a:rPr lang="es-EC" altLang="es-EC" b="1" u="sng" dirty="0" err="1" smtClean="0"/>
              <a:t>centroide</a:t>
            </a:r>
            <a:r>
              <a:rPr lang="es-EC" altLang="es-EC" dirty="0" smtClean="0"/>
              <a:t>: La raíz cuadrada de la suma de los cuadrados de las distancias entre cada hito y el </a:t>
            </a:r>
            <a:r>
              <a:rPr lang="es-EC" altLang="es-EC" dirty="0" err="1" smtClean="0"/>
              <a:t>centroide</a:t>
            </a:r>
            <a:r>
              <a:rPr lang="es-EC" altLang="es-EC" dirty="0" smtClean="0"/>
              <a:t> de la forma</a:t>
            </a:r>
          </a:p>
          <a:p>
            <a:pPr eaLnBrk="1" hangingPunct="1"/>
            <a:endParaRPr lang="es-EC" altLang="es-EC" dirty="0" smtClean="0"/>
          </a:p>
          <a:p>
            <a:pPr eaLnBrk="1" hangingPunct="1"/>
            <a:endParaRPr lang="es-EC" altLang="es-EC" dirty="0"/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38" y="13194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La </a:t>
            </a:r>
            <a:r>
              <a:rPr lang="en-US" altLang="es-EC" sz="4000" dirty="0" err="1"/>
              <a:t>Alineación</a:t>
            </a:r>
            <a:r>
              <a:rPr lang="en-US" altLang="es-EC" sz="4000" dirty="0"/>
              <a:t> </a:t>
            </a:r>
            <a:r>
              <a:rPr lang="en-US" altLang="es-EC" sz="4000" dirty="0" smtClean="0"/>
              <a:t>de </a:t>
            </a:r>
            <a:r>
              <a:rPr lang="en-US" altLang="es-EC" sz="4000" dirty="0" err="1" smtClean="0"/>
              <a:t>Procusto</a:t>
            </a:r>
            <a:r>
              <a:rPr lang="en-US" altLang="es-EC" sz="4000" dirty="0"/>
              <a:t/>
            </a:r>
            <a:br>
              <a:rPr lang="en-US" altLang="es-EC" sz="4000" dirty="0"/>
            </a:br>
            <a:r>
              <a:rPr lang="en-US" altLang="es-EC" sz="4000" dirty="0"/>
              <a:t>(</a:t>
            </a:r>
            <a:r>
              <a:rPr lang="en-US" altLang="es-EC" sz="4000" b="1" dirty="0"/>
              <a:t>Procrustes Superimposition</a:t>
            </a:r>
            <a:r>
              <a:rPr lang="en-US" altLang="es-EC" sz="4000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981200"/>
            <a:ext cx="8399462" cy="4038600"/>
          </a:xfrm>
        </p:spPr>
        <p:txBody>
          <a:bodyPr>
            <a:normAutofit/>
          </a:bodyPr>
          <a:lstStyle/>
          <a:p>
            <a:r>
              <a:rPr lang="es-EC" altLang="es-EC" dirty="0" smtClean="0"/>
              <a:t>La alineación de </a:t>
            </a:r>
            <a:r>
              <a:rPr lang="es-EC" altLang="es-EC" dirty="0" err="1" smtClean="0"/>
              <a:t>Procusto</a:t>
            </a:r>
            <a:r>
              <a:rPr lang="es-EC" altLang="es-EC" dirty="0" smtClean="0"/>
              <a:t> es un proceso iterativo que alinea todos los especímenes usando una referencia que puede ser el promedio (forma consenso o “</a:t>
            </a:r>
            <a:r>
              <a:rPr lang="es-EC" altLang="es-EC" dirty="0" err="1" smtClean="0"/>
              <a:t>consensus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configuration</a:t>
            </a:r>
            <a:r>
              <a:rPr lang="es-EC" altLang="es-EC" dirty="0" smtClean="0"/>
              <a:t>”) de todos </a:t>
            </a:r>
            <a:r>
              <a:rPr lang="es-EC" altLang="es-EC" dirty="0"/>
              <a:t>los </a:t>
            </a:r>
            <a:r>
              <a:rPr lang="es-EC" altLang="es-EC" dirty="0" smtClean="0"/>
              <a:t>especímenes o el </a:t>
            </a:r>
            <a:r>
              <a:rPr lang="es-EC" altLang="es-EC" dirty="0"/>
              <a:t>primer </a:t>
            </a:r>
            <a:r>
              <a:rPr lang="es-EC" altLang="es-EC" dirty="0" smtClean="0"/>
              <a:t>espécimen</a:t>
            </a:r>
          </a:p>
          <a:p>
            <a:r>
              <a:rPr lang="es-EC" altLang="es-EC" dirty="0" smtClean="0"/>
              <a:t>La alineación de </a:t>
            </a:r>
            <a:r>
              <a:rPr lang="es-EC" altLang="es-EC" dirty="0" err="1" smtClean="0"/>
              <a:t>Procusto</a:t>
            </a:r>
            <a:r>
              <a:rPr lang="es-EC" altLang="es-EC" dirty="0" smtClean="0"/>
              <a:t> </a:t>
            </a:r>
            <a:r>
              <a:rPr lang="es-EC" altLang="es-EC" dirty="0" smtClean="0"/>
              <a:t>busca reducir la </a:t>
            </a:r>
            <a:r>
              <a:rPr lang="es-EC" altLang="es-EC" b="1" dirty="0" smtClean="0"/>
              <a:t>distancia de </a:t>
            </a:r>
            <a:r>
              <a:rPr lang="es-EC" altLang="es-EC" b="1" dirty="0" err="1" smtClean="0"/>
              <a:t>Procusto</a:t>
            </a:r>
            <a:r>
              <a:rPr lang="es-EC" altLang="es-EC" dirty="0" smtClean="0"/>
              <a:t> entre todos </a:t>
            </a:r>
            <a:r>
              <a:rPr lang="es-EC" altLang="es-EC" dirty="0"/>
              <a:t>los especímenes </a:t>
            </a:r>
            <a:r>
              <a:rPr lang="es-EC" altLang="es-EC" dirty="0" smtClean="0"/>
              <a:t>y la referencia</a:t>
            </a:r>
          </a:p>
          <a:p>
            <a:r>
              <a:rPr lang="es-EC" altLang="es-EC" dirty="0" smtClean="0"/>
              <a:t>Repite el proceso de alineación hasta llegar a una solución que minimiza la variación entre especímenes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8076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z="4000" dirty="0" smtClean="0"/>
              <a:t>Forma Consenso</a:t>
            </a:r>
            <a:endParaRPr lang="es-EC" altLang="es-EC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5638" y="1515081"/>
            <a:ext cx="8399462" cy="5055536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La forma consenso es el promedio de todas las formas dentro de una muestra</a:t>
            </a:r>
          </a:p>
          <a:p>
            <a:pPr eaLnBrk="1" hangingPunct="1"/>
            <a:r>
              <a:rPr lang="es-EC" altLang="es-EC" dirty="0" smtClean="0"/>
              <a:t>Las formas consenso se pueden calcular para cada muestra y usar en los análisis en caso de que se esté examinando muchas muestras o especies</a:t>
            </a:r>
          </a:p>
          <a:p>
            <a:pPr eaLnBrk="1" hangingPunct="1"/>
            <a:r>
              <a:rPr lang="es-EC" altLang="es-EC" dirty="0" smtClean="0"/>
              <a:t>También se pueden estimar a diferentes niveles, por ejemplo, para muestras de una población, para poblaciones de una especie, para todas las especies examinadas, etc.</a:t>
            </a:r>
          </a:p>
          <a:p>
            <a:pPr eaLnBrk="1" hangingPunct="1"/>
            <a:r>
              <a:rPr lang="es-EC" altLang="es-EC" dirty="0" smtClean="0"/>
              <a:t>De gran utilidad en la </a:t>
            </a:r>
            <a:r>
              <a:rPr lang="es-EC" altLang="es-EC" dirty="0" err="1" smtClean="0"/>
              <a:t>morfometría</a:t>
            </a:r>
            <a:r>
              <a:rPr lang="es-EC" altLang="es-EC" dirty="0" smtClean="0"/>
              <a:t> geométrica</a:t>
            </a:r>
          </a:p>
          <a:p>
            <a:pPr eaLnBrk="1" hangingPunct="1"/>
            <a:endParaRPr lang="es-EC" altLang="es-EC" dirty="0"/>
          </a:p>
        </p:txBody>
      </p:sp>
      <p:sp>
        <p:nvSpPr>
          <p:cNvPr id="30725" name="AutoShape 2" descr="data:image/jpeg;base64,/9j/4AAQSkZJRgABAQAAAQABAAD/2wCEAAkGBxQTEhUUExQWFhUXGBsaGBgYFxgcHBkcGB4YFxodHhwYHSggGBwlHBwWITEhJSorLi4uFx8zODMsNygtLisBCgoKBQUFDgUFDisZExkrKysrKysrKysrKysrKysrKysrKysrKysrKysrKysrKysrKysrKysrKysrKysrKysrK//AABEIAPUAzQMBIgACEQEDEQH/xAAcAAABBQEBAQAAAAAAAAAAAAAAAgMEBQYHAQj/xAA+EAABAwIEAwUGBAUDBAMAAAABAgMRACEEEjFBBVFhBhMicYEHMpGhsfAUI8HRFUJS4fFygqIzYrLCCCSS/8QAFAEBAAAAAAAAAAAAAAAAAAAAAP/EABQRAQAAAAAAAAAAAAAAAAAAAAD/2gAMAwEAAhEDEQA/AO40UUUBRRRQFFFFAUUUUBRUDjPESw3nDLjxn3G8k2BUTK1JSAADqeQFzUXCdpGnFYYICz+Jb7xBiAlOXOM0mQSJsJ0oLmiiigKS4DBggGLEiQDtaRPxrjntd9qL+ExBweDKULQkFx0pCiCoZglIUCkeEgkkHXaK89kftRfxeIGDxpStS0qLbgSEklIKilQSAk+EEyANN5oOk9juIOPMuKdUFKRicQ0CEhPhadW2mw6JFXtRsFgGmQQ02hsEkkISEgk6kxqTzqTQFFZXG4yOJNNoxgB1dYUpsJyFBCEhJ8RcU545GyTNonVUBRRRQFFFFAUUUUBRRRQFFFFAUUUUBRRRQFFeKNuVc3wxZW3ikt4l3K4pIaS69iRCkpWCtTnvo7wgqyAx+WjQqIoNvx/h7j7XdtuhqSMxKM4UndEZkwDYG+kjeszx3B4fBOMY3F4vu+7UQqzoS6tSA2MraXCEDIkeEJPu3rScCxKvwbC3wptXdIKw4oFSTlE5lWkzqbVzP2q4xniIbYQo5G1Z+8TuqMsCdUxNBt8R28wojuiXgQFBSIywepIrP8Z7dOOJKGk90CffCpVHS3hNY7A4FLLaG0TCUxffeTbWZp55InSKDLdr+y72Kd/EMnOtYAWlaoUop8MhSzCrAWna0052N7HYvDOpxLgLSkg5AFDMCQU5iUm1iRHWtZmjy+k0kIUqIvMxH7a0Fqe2GNAyqdAga5EyfWKzXant7xVstjDuKKdTDaFEkbGU+6fs08tu99airCpgc6DuvDkBbbbq0I71SEqUQAYUUiYO4nSp1c17J9qVspCHUlTU2KdUb2G6elXeO9pXD2sQ3h1PErcywQklKc5hOY/yz8t4oLXtLxw4UNqyIUla0oJU6lBlakoAQCDnVcmJFkm9XVVvF+EJxAKHFr7pScq2xlyrEg3kEg7SCLHyIsqAooooCiiigKKK8AoPaKKKAooooCmXMUhKkoK0havdSVAFUawNTT1ZTtLhs+KY/wDqOuBKm3FPthqQUKVkRKlpUEgkqVANrCZMBpcPikLnItKspg5VAweRjQ9KernrfF2uHN4vGvYN7DphpASA1CkoKkNJTkcMr8SlKUqLKAvlqi4h22/ijY/D52mhqDZRWIscpjKNvn0DLdocFiVcWed/E96wVqIIWSMsHKjLp4ZjlaanBEU5CgTMT0oKNKB0n4bUzJp4JmRttSAkRNrW3vQSWVH7+9aWXi0qUzPwIj9KawyQowcwFrgbU8/hMjgzLCh1CgY6yLUEN7EKUoqm/OmmkR5nU1PxCUfySBB1i/lFQUXAoFpJ5kEXEHSqviHBG3nkvOSViLzE5dCY1irNaTrXg100oN12U7Z6M4knklw77AKPPrW8rheKBLSgkgOZTlkWBgwSPOKtvYdisYlT7eMeWpKo7pLi85lM58pk5RGXw9NLUGvxD738WZCm1933bwBCvAB+SUkgGAoqDmt400Na+iigKKKKAooooCiiigKKKKCsc4/h0vFhTqUuAEkGQLALPiIykhJBImQCDUrAY9t5sONLC0EqAUNCUkoV8FAj0qnewmJVjUuFllTLYV3au+UFgqTClFHdQVEwj37JnnFZLtHxxzg3CkoeZS4tx55EIcOWHluvSVZQQQlURGooPO23adGLQ7hUtpWyrwqUq5OUzKR/LcWOu9qyvCMIhkBDaYABgD6knWoHBsX3zbakiAoTBGh0gcx1q5aSULKVWMffyoBZ30psgjQfGpvdjckaaDX12r0qGgT5X+5oK7NaTa8RT2HwwPiVIHOpLjCfecmekfIVDxvEoGVHi9IA8xQX2BU0mTnMgQhQhIvafFMXqK0UJWe9CiCbzcnzM1Q4R5ROVSrKIkwNDqYq3xQlRhVhcTuNp3mKD3iLoBypCQnaLnpJOt6rssQTp02qWhIkbU8pscvDpa/0oICTMX506m+leqw0ScwjkfuaVh3QgSUSdiTYdbXNB7icEpDiQRZSQqdZBm9WHCEyZBKFiCgzbUmelVf4kEeIEEbg/cClrQrwrNgdFJOkW9b/ACoOucC4gX2UrIhUlKuWZJgx0qg7YKUMQwpCipSCj8gPvtqWFOJSVJS0Ql3KASQuQALwDNc27DdoeIN8UDbrkYNS1gyBkgg5Cm0hRVl+Jmu8UBRRRQFFFFAUUUUDGNfKEFSUKcUNEJiSSYFzYeZ0FZpHbhBbz9y4MufvRKJbDb34ZRkGFjOFG2yTvAOj4lh1ONLQhxTSlCA4kAqTO4zWms+exwISFvqUAjulDu20hTedDgTCQMpBSRPJat4IDU1hO3XHG1KOFU2hxAguBSQoE6pSAbWsZ6jrWe7ce1HFYXiZwTTLZQMgKlBRWS4kKzJgwAmdCD7pqmWsrUSTKiSSonU70FvxENJZbcaRkUo2iLc/htVKt5QXOp1k3J+zVo9jUqygIBSgEaGCTqfvmagLG+2g+zQNr4hP8pmncNj4kxcaTv8AKKYDdKRhiZIBjnyoDFvl1Uq9OlIU3zA+EU7kymFaGnk5RuPIn7NBBCVSMpMjY9Kloxw/mBHMwTH9qEoQowcpOwERfnNT2WUokJKesDT4j6UCWcYCLG2wgx8xUttsZr2ETGh+lJaZSPdTB5jr600pyDEyTregXi0NkEoSsX1MFPyqqcUJIiD51YtvqAKR8NjUN1E332oGVARCgYkSRy1/b4VIaxRAyAZ0XMeYv5RzppLxAIMR1qOHZJIEC+nlEUCcO6jMQoCCbdPhXV+w3FS8wUKnM0cpKjJIN0n4W9K5OpoRNr7cqY4r2nx2CbK8ISFOEBZyBURoQCCOYmg73xHGJZacdXZDaFLV/pQCo/IVA7NcaTimyoEBSSAtACgWypKVhJzgZjlUDmAgzbnUPsjxA4/h7asQElbjeV9A0lQIUCnVMi8dateFcKbYCgjMSogqUpRUo5UpQm55JSkek6kmgnUUUUBUB/jLKHgypcOFClwQqMqMpUSqMojMnf8AmFT6oeJ8HW7jGXoQWm2nmlJJVKg/3c2yxA7uNb5touE/hXF2sRm7sklOWQpKkmFgLQYUAYKTIPnuDVZ2n7UowvgAzOkSBsAeZ/SouB7NuYbD4s4dQS+62EtZlrWlvumyhpOdzxKAMmSBrEWri3A043M7+NWtSiYHeLzqkTJCgTbSLxa1Bo8Uc61LUJWokydb6/Omsv8Aem2FqHL1qYlMgG06eXpQeNugAj13vS+4lIN5On62i9JAMgculScPi1oOsAdJ05UEdrDQb7dDEc52FOZxMD0TzOnxp5zElVj0++tor3graC9lWuDqDtO1zYGgkcQ4Y8W0QLybRdJ3vy5Te9Y9xKphSiY+771vOLNuJGVRVFgbkDyvrWV4tgwF8pvF/S+9BWKCdvnr8qdbxawLLUCDab+kmhtUE/ttvTSzJMb9BQW2G4go+GRreBv9fWpmVaYlJIOh2J/WqBjGgWI9flNTWOIryhBUcv8ALa3QdDQWTql7kCNpiaSyskG0kCf3qEMQSfHJPPepbb5BBvOh00Igj4UDGLxKYIj1+9aipSbG4n79anOsyTcRzt9ipvD+GF5IhaUhMzNo39Z86CpgaUhT5Ay6jadq9fOUmCCLiRvFqZUoGaDZezTiSW3lNKMd6Bln+pO3qCa6ctUAnlXzTx7EutNFxqSsERqSOvpXbPZhxfE4rh7TuLTlcJImMudIMJXB0n5xO9BacD42rEKWlWGfYKUpV+b3V88wB3TioMCSDBEjnVxUPhmC7pKpUVqWtS1KIiSo2EbBKQlI6JFTKAoqMriDQcDRcR3pBUEZhmgRJy6wJF+oqn452zwmGwy8StwKQmBCLqUpQlASDE5hcHSLzFBC9p+McbwX5ZIK1pSSOVyR6wB61ypnFz7wvzFTOOe2FjHNHDlhxnMtOVZUlQsf5hAy+YmveHYVBGZwxecupXeIEaUD7LAj9/8AOtKDeXkCedeFuXFlRiY8I/lMQABzAgelVqjNo9JmgtAlRiYF4kGor2I8UCRyzGmsMLxJA8zSmmlFYCzmTJNzykm9APYkIAlfi2Gpj4WHWq5ziihpAN7bRrrUFTkknUnfp/ilNkG0A+dBbJ7RuBXjIcAtfXyvrUhrEpdOUWM6KifQ8ulUuFQklRWTEcr9Iqdi8QylMJBKlRJOo+FqCwXwxQgpAWk8p5kDWoj+EUhSgbEagx8Kb4dxpbcT4kgyQbTH3rU9riLKySsqQSdxm6nkaClxGGM6aUpskC1z96R9a0BWyYhwa7tqr0oKvCAlaToU/wCJHwoK1p0zC4Ol+YPlUxlQNhUMYZewNugpzDPLCsqkyN4saCcjCpOgvrOwpwrcQyEjRRzzv5Dp+tP4BoFUZo8wY9Y69KU+2USglQbKrwAUGdxmIj0oKl9QXqiOaudR3cJEHbY1L72xQcxGaRfQXGh52vUZziEJy7DnpfyoDEYNSAlSrJVcHWfhW99mvHApJYW5J1bnlukfWPOufuKW4gTMbAG1p/esW72vdwuJzYfLLSv5gSCpPSRaaD6xorFeyztv/FMMpS0BDzSglwJnKZEpUmbgGDY6RVPg+K4pDjlnnwokgsLJWgFx6EvIXIaWE5UwnUJ6Cg1XGOGOrxrDzaE5G2cQhRUR7z3c5ZTqpI7sz5iJrmXtB7BYr+Hnug4tLS21hlS+8WEpbLa8qhdSAcpSjUDNpMV3Cig+JcLg1uLyJSSqY8uc8orsfC3/AHUqiG0i/wDUANBy61sfaxwRSgjEoFkjK4ByJkHymQfSuZtPRvAuIM6G0daC7dBUfenfypJZOpmqbC4tWiTl6f5q6Y4ylSUgA5gIIjlqZ3FAppqKY4mvK2YspRga+v31qwZczCwnzix9NLVT45zOrmBp15npyoIKUQT5acv3r1hV9BM76eo5UBEXjyvSgLafK1B4FAai8n7j41JRw8K8WZIn4fH9ajgm9vv7+legCI21+lAlDU2FwNxP3yqSpkAwNbUyiRsb08MSJBAvaLT50DqnBt505hMUptcpUQTy3prEMQJMCbVEc1oNInizgie7I0IsDyibWpWIxrpiEtI/2okj/VvtWbUDpM0tuIj50GgV2hcZIFs25j4TzqtxvaB1YPjME/1W/wDyaqlPgixuDp8qgOiCRpFBqOEKD4V4gMsJk7cp3AOk15xHhpQlRUIAuVSAnLzlUEVmFrKfdMW2t6VtOD8Bc4xhVMlZaSIC3YzSpMFIAkSdCfTnQVnZ9rEYn8rCw4JmRGVO0lW1edpvYjii4HMM424F3WFqylKzdUWgomY36V0rsv2E/A8MfwaH1Z3Q4S8EkFKloCAUpBmwA3mZqw7D4F1tD5cASlx7M2hKSgBIbbQSEKu2FLStWU/1SYJIoIHss7D/AMLwykrWFvOqCnCmcogQlKZuQJN95ra0UUBRRRQU+P44wFOsrC1FDRcWnulmUTlOW0OEm0JmuNe0vAZG/wARgWXgjvO7dbcZWO6VlSsEBV8pBAnSbb12RXDHfxpxAUjL3HdBJCpnMVhROkTaOW9TuFYMtNJQpWZWq1RGZajmWqNpUSY20oPnHhrasgLiClwjxJIIKT5G42NWeBa/NSkA3meo1mt57X2mGGxi1qCVyEZN3eUDmBNzaPSuVYDtS06uAFoVHgmL77fSgu8WsIcULi4nW4IG9JbURBGo0kW+4+lQ8RiSs5iIJNOuO+ESN9POaCQ4oKJMBObYaDpemgi52/ekSY1PT4dalBOZOaD1tb46UDQb+W9NqTEk06DaPl9+VerbkW/T9aBtpYUNII+96QhF7WNCbazPpSkCZ5SDPLWgdxDskmNfKoxJivXHNtvu/SvAjMoAXvtQeJXOmvOvXUmwGp608trJFIRgyTmJgETbloP1oITrRuNt6aeEETyj7mrB/DwZSZBt/Yg02vD+GTrNBi+0WPV3hQklKUgaWkkTtXWf/jz2necU7gnDmQhHetmLp8QSpJO4OYETyNYfH9nUPDMSpKtiNwOYrt3sp7IsYLCIcbBLr6ELcWrU2kJEaJEm1Bb43tQlpzENraWCy225cp8ferW0gCCYlSN+YtU/gnE+/SslGRTbi2lpmRmQYkGBIIIIsNdKg8Q7LoecfcW4v85pDRACRlDSluNqTacwUom8g2tVlwrhwZSoAlRWtTi1GJKlmTYWA0AHICgm0UUUBRRRQFZvi/HHGMWlCspY/DPvkBJz/kdzbNmi+dVo2FaSoT3Cmluh5SJcCSkKJNkqjMmJiDAkReByoOLe1LB4nieFZebbWp3DXeZSg+FOIQ24hSLkuJGWJ11sIgcx7P8ABH1PNqKFoSFSVqSQPDcgE6np1r654dw1phOVpASDHM6AJAkmYCQABoAABVD7RMEF4XOdW1AjyV4SPmPhQcgcYTBAqOFWBiY+tSn1eE+f1qHhzlN7+dBIKc2v3+1LbWcuQE5dYm0i0/OvEmRyvpQEjyFB6APvakyRSSm1tj50+tSlXUbwB8BFAlLYi41r0ZQCMp85H0NJHwoCjqdJ5UDJT9/WrTgaCCokSkCVHToB66VESQbWpxWIOTIDAJB05cjQIxZBUo9bAbCpLYCWkmAVSb8/MbxUSI1+NPtrCkojUTO/KPKgaQqded6MetAEAEmBtUleGIun9f0pDrYU0vNKVpiLWIO07GgqWnSVibJ0jzrvvZR4LwjOWICAm2ng8B+lcIBhIkTXTvZLiCW30TYFBA5ZgQfoKDf0UUUBRRRQFFFFAUUUUBWX9oz2XBkT7y0j4eL9K1Fc79q3E0ju2dx41dJkJ+ivlQc8CCT0/WvTAURP9v7UrCYxABBUY10NjSXkAeKR4r22mRBoFtGxsDSXNRrNeI0kV6pWk8qA+HSkQJtfnThkwBfl1pKCRcWMi/XX9qBBPP8AvXgXcTp/j4UtQgZiZJJ3vfc8r14ggAgiSd9xQJPT9vhSk2JsY23ptSB9mevrTtonnf8ASgUTaOdPMqCG0nNuokpvHQ8rVEenSYtIHnf6UywuAQND73M+tBLc4kr+rN1Ot9hURzHFViSBOn96QsTTQR8KCRmBG5rq3slbT+GcUPeLkHyCUkfVVcmZECSQBte5roXssx8YhbYV4VomP+5Jt/xJoOo0UUUBRRRQFFFFAUUVE4qpYZcKFZVBJIMToJ0NBLrkvtXYIxSVbKaT/wAVK/er1HGsT3WAfU46W1tYXvu6GHu5iCEytK05wkkp/wCnEAq5Vivaf20C+IjBdx/0iEFwnxKK0pV7se6JHzNBSNCM1tqdaIjypLrPhkDnPqYrxhIy6gTPpF6B+b0oGf7ioi8YlI1mhvFyQLgEG9BIMD+1OqSMsQZB1pkYtIMJImIty/WltvykmdTf9KBrL/ijf5V6XJEAXGh515NANjl+lPYZrMoJnU3P116U2kil4jEJbb6nWBeDtQScVhUCSPETobACLepqtCSDpTGE4oQqY8O4M/c1aOspVCk3kW1kem1BBcv96Uh5uAKWRtvXqkyCTyoIbnSvezXaj8HxFgd0XApSUmFQZcOSQIMxOm+lqksoEeVb32SYFBceWtCVKSEZVFIJTJX7pN06bUG17XcTdwzAdayH8xpJzgmzjjbdoIvCib8qVh+JOnHuYdWTuwwl1JAOaVLWiCSYNkzYb1O4nwxrEIyPJzJkKjMoXSQpJ8JEwQCOoBrxvhTQeL4Se9KAgqzrMpEkJgmIkk+ZJ1NBNooooCiiigKbfZStJStIUk2KVAEHzB1pyighNcJYSUqSy0koEJIQkFIuYECwudOZrKe0zBtZWnihGfPlzZRnIIJjNExIFbisT7U0DuGiTBDlhz8J+/Wg5diyRA0GtVDq5JiQOk1ZY5yEqIHl9Pjp8apwYuKBzuwEzGu5r1LsWVcbXpoKtFeFNun6fvQOpyzc/DWn04goF5g763HlamUtgjwnz+/nScSkACJsdDvregnjHoi5mk/j0T7338Kqhf8AbpSmkDegnOY/kJ+nzpteOWoZVGANE1HCiPSnXfuP3oE97YhQsRbpUjBYkosFmN9x87UwBXhTGh+FBfkTfekqRa9QeHYvKAFG3O9v7VPXiTEJgAjWPuKCP3cbxW79kL35r6SR7iT5wf7/ADFYLFq0A9T1rcex9gl95Z0DYTpuog/+tB1aiiigKKKKAooooCiiigK5t7XHSFYe9oXbldN/vlXSa4x254mMTiVkHwN+FP8At/cyaDIcRxhUkNgAAGTVdJBtVmxC5G9zP393prE4ApOmh3m/60EJJidPnevCralpbpRatQeoSYm0H4/CmFr6k9MpFXT2FHdhxCsydFCwUg8o5ciK8ZZKlBCU51qsEpBJO9gNTQUCSom0ipiMNAvfet5gPZ1jFpCiltudlqMx1CQY8taxfavheMwuNbwndBZcy5CkKIXmMeFUCI35UEYmeUV7ltbet0n2YY2JPczy7xU/+MVTcV4A9hR+e2UzoTBBPQpt6UGfIPKlJBjyp8KlQtNoiKWxhypWVMXoI6RPwvT+ExMCDptUdwZTtSWmve6Cf3oLDEit17JOKhDq8OYhzxD/AFJ29R9K56y6T4fh+1W/Znw4hpQMEOov/uAP1oPoGiivKD2iiigKKKKAooqje44W8UtlxKUtoYL2cKJJAUEQRlAG9gTtQXlcM9pfCQxi15YCXIWEj/u1/wCQV8RW/wCI9s1N8MxWNyIzsrdbSgKKhmQ4WUybTeCY9OdfNvEu1uMfd7555S19YygcgkWA10oNXh0JM3M+VOP4+QAu8RB3AG071KYwXeNJeV4EqCSEix8QB3HI1edmexy3XArunFti4JASk+qiMw8qCK3g8MpkLKngo3yJbJAFxAPob1Rgwo5R0uP0rrSuwa1ZUhwNN6qCSpSjMzFgkVouDdlMNhjKGwV/1qgq5enpQZDsF2LStrvcUic3uoMiRa53vyrojGEbR7iEpj+lIH0p6igDWOYx2JcGOR3p7xnEBtotIaCyO5adKUB4lElSlXUTYHzrY1X/AMDw3i/Ia8SgtXgT4lCwUbXVFpoEdmscX8Iw6oypbSCo5csqgZjlPu3m1T8QwlaSlaQpJ1CgCD6GlISAAAAALADQAUqg59xP2WtLczMOqZSdUZc8f6SVAgdDNUPF/ZjiWhnYdD1rpjIr0uQr4iuv0UHzHicKpKiCCFAwUkEEHcGd6ZuNfKvojj3ZfD4sEuIAXEBxNljlffyM1zfiPs2xSFKKAh1A92CAojqDEHyNBgAasOAuZ8Q02hSe9K05U5hOo2r3i/ZzFpQ7lw7gUhBVAQqwAJnroa5eFGZkzrO88/Og+3xTa3kiCVACYuRry8+lUfYp5x3hmGViQStbCc8gyoEakaklMH1rJ/wkHh/4dzBuqK38UBlZBLLbrq3A4lKoAXkKAki4J5Aig6bRTeHPgTYiwsrUW0PWnKAooooCq13grSny+qVKLfdkEygomYyG2t68ooIrXZTDJwz2FCPyXisuJnUuGVEEaXuOVoiK5lhfYOyMR48W4pkGcndgKI5FzNHqEj0oooOxt4NsISgITlSAEpgQAkQAJ5CnwKKKAooooCiiigKKKKAooooCiiigKKKKAismr2bcML/f/hG88zHiyTrPdzk+VeUUGsAr2iigKKKKD//Z"/>
          <p:cNvSpPr>
            <a:spLocks noChangeAspect="1" noChangeArrowheads="1"/>
          </p:cNvSpPr>
          <p:nvPr/>
        </p:nvSpPr>
        <p:spPr bwMode="auto">
          <a:xfrm>
            <a:off x="1668464" y="-1881188"/>
            <a:ext cx="3286125" cy="39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C" altLang="es-EC" sz="1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38" y="13194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La </a:t>
            </a:r>
            <a:r>
              <a:rPr lang="en-US" altLang="es-EC" sz="4000" dirty="0" err="1"/>
              <a:t>Alineación</a:t>
            </a:r>
            <a:r>
              <a:rPr lang="en-US" altLang="es-EC" sz="4000" dirty="0"/>
              <a:t> </a:t>
            </a:r>
            <a:r>
              <a:rPr lang="en-US" altLang="es-EC" sz="4000" dirty="0" smtClean="0"/>
              <a:t>de </a:t>
            </a:r>
            <a:r>
              <a:rPr lang="en-US" altLang="es-EC" sz="4000" dirty="0" err="1" smtClean="0"/>
              <a:t>Procusto</a:t>
            </a:r>
            <a:r>
              <a:rPr lang="en-US" altLang="es-EC" sz="4000" dirty="0"/>
              <a:t/>
            </a:r>
            <a:br>
              <a:rPr lang="en-US" altLang="es-EC" sz="4000" dirty="0"/>
            </a:br>
            <a:r>
              <a:rPr lang="en-US" altLang="es-EC" sz="4000" dirty="0"/>
              <a:t>(</a:t>
            </a:r>
            <a:r>
              <a:rPr lang="en-US" altLang="es-EC" sz="4000" b="1" dirty="0"/>
              <a:t>Procrustes Superimposition</a:t>
            </a:r>
            <a:r>
              <a:rPr lang="en-US" altLang="es-EC" sz="4000" dirty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469" y="18076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3" y="2127552"/>
            <a:ext cx="6962776" cy="4492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738" y="2700338"/>
            <a:ext cx="198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Configuración</a:t>
            </a:r>
            <a:endParaRPr lang="en-US" sz="2400" dirty="0" smtClean="0"/>
          </a:p>
          <a:p>
            <a:r>
              <a:rPr lang="en-US" sz="2400" dirty="0" err="1" smtClean="0"/>
              <a:t>Consenso</a:t>
            </a:r>
            <a:endParaRPr lang="es-EC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8" y="4906391"/>
            <a:ext cx="198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Especímenes</a:t>
            </a:r>
            <a:r>
              <a:rPr lang="en-US" sz="2400" dirty="0" smtClean="0"/>
              <a:t> </a:t>
            </a:r>
            <a:r>
              <a:rPr lang="en-US" sz="2400" dirty="0" err="1" smtClean="0"/>
              <a:t>alineados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1202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s-EC" sz="4000" dirty="0"/>
              <a:t>La </a:t>
            </a:r>
            <a:r>
              <a:rPr lang="en-US" altLang="es-EC" sz="4000" dirty="0" err="1"/>
              <a:t>Alineación</a:t>
            </a:r>
            <a:r>
              <a:rPr lang="en-US" altLang="es-EC" sz="4000" dirty="0"/>
              <a:t> </a:t>
            </a:r>
            <a:r>
              <a:rPr lang="en-US" altLang="es-EC" sz="4000" dirty="0" smtClean="0"/>
              <a:t>de </a:t>
            </a:r>
            <a:r>
              <a:rPr lang="en-US" altLang="es-EC" sz="4000" dirty="0" err="1" smtClean="0"/>
              <a:t>Procusto</a:t>
            </a:r>
            <a:r>
              <a:rPr lang="en-US" altLang="es-EC" sz="4000" dirty="0"/>
              <a:t/>
            </a:r>
            <a:br>
              <a:rPr lang="en-US" altLang="es-EC" sz="4000" dirty="0"/>
            </a:br>
            <a:r>
              <a:rPr lang="en-US" altLang="es-EC" sz="4000" dirty="0"/>
              <a:t>(</a:t>
            </a:r>
            <a:r>
              <a:rPr lang="en-US" altLang="es-EC" sz="4000" b="1" dirty="0"/>
              <a:t>Procrustes Superimposition</a:t>
            </a:r>
            <a:r>
              <a:rPr lang="en-US" altLang="es-EC" sz="4000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981200"/>
            <a:ext cx="8399462" cy="4038600"/>
          </a:xfrm>
        </p:spPr>
        <p:txBody>
          <a:bodyPr>
            <a:normAutofit/>
          </a:bodyPr>
          <a:lstStyle/>
          <a:p>
            <a:r>
              <a:rPr lang="es-EC" altLang="es-EC" b="1" u="sng" dirty="0" smtClean="0"/>
              <a:t>Distancia de </a:t>
            </a:r>
            <a:r>
              <a:rPr lang="es-EC" altLang="es-EC" b="1" u="sng" dirty="0" err="1" smtClean="0"/>
              <a:t>Procusto</a:t>
            </a:r>
            <a:r>
              <a:rPr lang="es-EC" altLang="es-EC" dirty="0" smtClean="0"/>
              <a:t>: La suma de las distancias cuadradas entre hitos homólogos después de la alineación. </a:t>
            </a:r>
          </a:p>
          <a:p>
            <a:pPr lvl="1"/>
            <a:r>
              <a:rPr lang="es-EC" altLang="es-EC" dirty="0" smtClean="0"/>
              <a:t>Es la medida de distancia mas comúnmente usada en la </a:t>
            </a:r>
            <a:r>
              <a:rPr lang="es-EC" altLang="es-EC" dirty="0" err="1" smtClean="0"/>
              <a:t>morfometría</a:t>
            </a:r>
            <a:r>
              <a:rPr lang="es-EC" altLang="es-EC" dirty="0" smtClean="0"/>
              <a:t> geométrica y se puede usar como una medida de diferencia entre dos especímenes</a:t>
            </a:r>
            <a:endParaRPr lang="es-EC" altLang="es-EC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15" y="3904775"/>
            <a:ext cx="2867585" cy="2989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3207" y="376966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a</a:t>
            </a:r>
            <a:endParaRPr lang="es-EC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08818" y="59951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b</a:t>
            </a:r>
            <a:endParaRPr lang="es-EC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44100" y="592407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c</a:t>
            </a:r>
            <a:endParaRPr lang="es-EC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08251" y="4937656"/>
            <a:ext cx="518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Distancia de </a:t>
            </a:r>
            <a:r>
              <a:rPr lang="es-EC" sz="2400" dirty="0" err="1" smtClean="0"/>
              <a:t>Procusto</a:t>
            </a:r>
            <a:r>
              <a:rPr lang="es-EC" sz="2400" dirty="0" smtClean="0"/>
              <a:t> </a:t>
            </a:r>
            <a:r>
              <a:rPr lang="es-EC" sz="2400" dirty="0" smtClean="0"/>
              <a:t>= a</a:t>
            </a:r>
            <a:r>
              <a:rPr lang="es-EC" sz="2400" baseline="30000" dirty="0" smtClean="0"/>
              <a:t>2</a:t>
            </a:r>
            <a:r>
              <a:rPr lang="es-EC" sz="2400" dirty="0" smtClean="0"/>
              <a:t>+b</a:t>
            </a:r>
            <a:r>
              <a:rPr lang="es-EC" sz="2400" baseline="30000" dirty="0" smtClean="0"/>
              <a:t>2</a:t>
            </a:r>
            <a:r>
              <a:rPr lang="es-EC" sz="2400" dirty="0" smtClean="0"/>
              <a:t>+c</a:t>
            </a:r>
            <a:r>
              <a:rPr lang="es-EC" sz="2400" baseline="30000" dirty="0" smtClean="0"/>
              <a:t>2</a:t>
            </a:r>
            <a:endParaRPr lang="es-EC" sz="2400" baseline="30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469" y="177712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035" y="457200"/>
            <a:ext cx="9084039" cy="1143000"/>
          </a:xfrm>
        </p:spPr>
        <p:txBody>
          <a:bodyPr>
            <a:normAutofit fontScale="90000"/>
          </a:bodyPr>
          <a:lstStyle/>
          <a:p>
            <a:r>
              <a:rPr lang="en-US" altLang="es-EC" sz="4000" dirty="0" smtClean="0"/>
              <a:t>La </a:t>
            </a:r>
            <a:r>
              <a:rPr lang="en-US" altLang="es-EC" sz="4000" dirty="0" err="1" smtClean="0"/>
              <a:t>Función</a:t>
            </a:r>
            <a:r>
              <a:rPr lang="en-US" altLang="es-EC" sz="4000" dirty="0" smtClean="0"/>
              <a:t> de </a:t>
            </a:r>
            <a:r>
              <a:rPr lang="en-US" altLang="es-EC" sz="4000" dirty="0" err="1" smtClean="0"/>
              <a:t>Placa</a:t>
            </a:r>
            <a:r>
              <a:rPr lang="en-US" altLang="es-EC" sz="4000" dirty="0" smtClean="0"/>
              <a:t> Delgada (Thin-Plate Spline):</a:t>
            </a:r>
            <a:r>
              <a:rPr lang="en-US" altLang="es-EC" sz="4000" dirty="0"/>
              <a:t/>
            </a:r>
            <a:br>
              <a:rPr lang="en-US" altLang="es-EC" sz="4000" dirty="0"/>
            </a:br>
            <a:r>
              <a:rPr lang="en-US" altLang="es-EC" sz="4000" dirty="0"/>
              <a:t>Variables </a:t>
            </a:r>
            <a:r>
              <a:rPr lang="en-US" altLang="es-EC" sz="4000" dirty="0" err="1"/>
              <a:t>Morfométricas</a:t>
            </a:r>
            <a:r>
              <a:rPr lang="en-US" altLang="es-EC" sz="4000" dirty="0"/>
              <a:t> y </a:t>
            </a:r>
            <a:r>
              <a:rPr lang="en-US" altLang="es-EC" sz="4000" dirty="0" err="1"/>
              <a:t>Visualización</a:t>
            </a:r>
            <a:endParaRPr lang="en-US" altLang="es-EC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1"/>
            <a:ext cx="8229600" cy="4297363"/>
          </a:xfrm>
        </p:spPr>
        <p:txBody>
          <a:bodyPr/>
          <a:lstStyle/>
          <a:p>
            <a:r>
              <a:rPr lang="es-EC" altLang="es-EC" dirty="0" smtClean="0"/>
              <a:t>Una herramienta conveniente para:</a:t>
            </a:r>
          </a:p>
          <a:p>
            <a:pPr lvl="1"/>
            <a:r>
              <a:rPr lang="es-EC" altLang="es-EC" dirty="0" smtClean="0"/>
              <a:t>Visualizar diferencias morfológicas entre especímenes</a:t>
            </a:r>
          </a:p>
          <a:p>
            <a:pPr lvl="1"/>
            <a:r>
              <a:rPr lang="es-EC" altLang="es-EC" dirty="0" smtClean="0"/>
              <a:t>Genera variables </a:t>
            </a:r>
            <a:r>
              <a:rPr lang="es-EC" altLang="es-EC" dirty="0" err="1" smtClean="0"/>
              <a:t>morfométricas</a:t>
            </a:r>
            <a:r>
              <a:rPr lang="es-EC" altLang="es-EC" dirty="0" smtClean="0"/>
              <a:t> para análisis estadístico </a:t>
            </a:r>
          </a:p>
          <a:p>
            <a:r>
              <a:rPr lang="es-EC" altLang="es-EC" dirty="0" smtClean="0"/>
              <a:t>Basado en modelo matemático sobre la deformación de placas de acero </a:t>
            </a:r>
          </a:p>
          <a:p>
            <a:pPr lvl="1"/>
            <a:r>
              <a:rPr lang="es-EC" altLang="es-EC" dirty="0" smtClean="0"/>
              <a:t>Tomado para el uso en la biología</a:t>
            </a:r>
          </a:p>
          <a:p>
            <a:r>
              <a:rPr lang="es-EC" altLang="es-EC" dirty="0" smtClean="0"/>
              <a:t>Permite la estimación de cambios en la forma entre hitos para que se pueda crear grillas de deformación</a:t>
            </a:r>
            <a:endParaRPr lang="es-EC" altLang="es-EC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8457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1awinz_Jul_2_14\Research\Morphometrics\Geometric Morph\Vertebrae_DePaul_project\1_manuscripts\1_vert_bod_shape\V3\Figs\4_DFA_Fig\1_Fig4_Body_shape_grid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09" y="1812563"/>
            <a:ext cx="8281853" cy="486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64105" y="457200"/>
            <a:ext cx="93238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C" sz="4000" dirty="0"/>
              <a:t>La </a:t>
            </a:r>
            <a:r>
              <a:rPr lang="en-US" altLang="es-EC" sz="4000" dirty="0" err="1"/>
              <a:t>Función</a:t>
            </a:r>
            <a:r>
              <a:rPr lang="en-US" altLang="es-EC" sz="4000" dirty="0"/>
              <a:t> de </a:t>
            </a:r>
            <a:r>
              <a:rPr lang="en-US" altLang="es-EC" sz="4000" dirty="0" err="1"/>
              <a:t>Placa</a:t>
            </a:r>
            <a:r>
              <a:rPr lang="en-US" altLang="es-EC" sz="4000" dirty="0"/>
              <a:t> Delgada (Thin-Plate Spline):</a:t>
            </a:r>
            <a:br>
              <a:rPr lang="en-US" altLang="es-EC" sz="4000" dirty="0"/>
            </a:br>
            <a:r>
              <a:rPr lang="en-US" altLang="es-EC" sz="4000" dirty="0"/>
              <a:t>Variables </a:t>
            </a:r>
            <a:r>
              <a:rPr lang="en-US" altLang="es-EC" sz="4000" dirty="0" err="1"/>
              <a:t>Morfométricas</a:t>
            </a:r>
            <a:r>
              <a:rPr lang="en-US" altLang="es-EC" sz="4000" dirty="0"/>
              <a:t> y </a:t>
            </a:r>
            <a:r>
              <a:rPr lang="en-US" altLang="es-EC" sz="4000" dirty="0" err="1"/>
              <a:t>Visualización</a:t>
            </a:r>
            <a:endParaRPr lang="en-US" altLang="es-EC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457509" y="2690949"/>
            <a:ext cx="256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 smtClean="0"/>
              <a:t>-La Función de Placa Delgada es el modelo que genera estas grillas de deformación</a:t>
            </a:r>
          </a:p>
          <a:p>
            <a:r>
              <a:rPr lang="es-EC" sz="2000" dirty="0" smtClean="0"/>
              <a:t>-Permite estimar como deben cambiar la forma de las líneas en la grilla entre los hitos</a:t>
            </a:r>
            <a:endParaRPr lang="es-EC" sz="2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5861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861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 Alineación de Procusto (Procrustes Superimposition)</vt:lpstr>
      <vt:lpstr>PowerPoint Presentation</vt:lpstr>
      <vt:lpstr>Tamaño Centroide</vt:lpstr>
      <vt:lpstr>La Alineación de Procusto (Procrustes Superimposition)</vt:lpstr>
      <vt:lpstr>Forma Consenso</vt:lpstr>
      <vt:lpstr>La Alineación de Procusto (Procrustes Superimposition)</vt:lpstr>
      <vt:lpstr>La Alineación de Procusto (Procrustes Superimposition)</vt:lpstr>
      <vt:lpstr>La Función de Placa Delgada (Thin-Plate Spline): Variables Morfométricas y Visualización</vt:lpstr>
      <vt:lpstr>PowerPoint Presentation</vt:lpstr>
      <vt:lpstr>La Función de Placa Delgada (Thin-Plate Spline): Variables Morfométricas y Visualización</vt:lpstr>
      <vt:lpstr>La Función de Placa Delgada (Thin-Plate Spline): Variables Morfométricas y Visualización</vt:lpstr>
      <vt:lpstr>Guía Sobre Morfometría en la Internet</vt:lpstr>
      <vt:lpstr>Libros y Guías</vt:lpstr>
      <vt:lpstr>Programas Disponibles Gratis</vt:lpstr>
      <vt:lpstr>Resumen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Morfometría Geométrica para Biólogos: Aplicaciones en la Ictiología</dc:title>
  <dc:creator>Aguirre, Windsor</dc:creator>
  <cp:lastModifiedBy>Aguirre, Windsor</cp:lastModifiedBy>
  <cp:revision>69</cp:revision>
  <dcterms:created xsi:type="dcterms:W3CDTF">2017-06-28T17:11:46Z</dcterms:created>
  <dcterms:modified xsi:type="dcterms:W3CDTF">2019-12-08T15:28:18Z</dcterms:modified>
</cp:coreProperties>
</file>