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24" r:id="rId3"/>
    <p:sldId id="329" r:id="rId4"/>
    <p:sldId id="293" r:id="rId5"/>
    <p:sldId id="310" r:id="rId6"/>
    <p:sldId id="327" r:id="rId7"/>
    <p:sldId id="294" r:id="rId8"/>
    <p:sldId id="326" r:id="rId9"/>
    <p:sldId id="295" r:id="rId10"/>
    <p:sldId id="325" r:id="rId11"/>
    <p:sldId id="309" r:id="rId12"/>
    <p:sldId id="297" r:id="rId13"/>
    <p:sldId id="330" r:id="rId14"/>
    <p:sldId id="312" r:id="rId15"/>
    <p:sldId id="311" r:id="rId16"/>
    <p:sldId id="296" r:id="rId17"/>
    <p:sldId id="315" r:id="rId18"/>
    <p:sldId id="323" r:id="rId19"/>
    <p:sldId id="316" r:id="rId20"/>
    <p:sldId id="317" r:id="rId21"/>
    <p:sldId id="318" r:id="rId22"/>
    <p:sldId id="320" r:id="rId23"/>
    <p:sldId id="319" r:id="rId24"/>
    <p:sldId id="321" r:id="rId25"/>
    <p:sldId id="322" r:id="rId26"/>
    <p:sldId id="32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7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4C500-BE44-4C50-955A-82118A49FF65}" type="datetimeFigureOut">
              <a:rPr lang="es-EC" smtClean="0"/>
              <a:t>8/12/2019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DC34-46EF-4684-B056-055180D6206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87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3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73F4-6693-42B1-8866-FFDE9B66EA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C634-9300-46EA-87D9-2CEEE8F6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8992" y="640080"/>
            <a:ext cx="9957816" cy="2941320"/>
          </a:xfrm>
        </p:spPr>
        <p:txBody>
          <a:bodyPr anchor="ctr">
            <a:normAutofit/>
          </a:bodyPr>
          <a:lstStyle/>
          <a:p>
            <a:r>
              <a:rPr lang="es-EC" altLang="es-EC" sz="4800" b="1" dirty="0"/>
              <a:t>Introducción a la </a:t>
            </a:r>
            <a:r>
              <a:rPr lang="es-EC" altLang="es-EC" sz="4800" b="1" dirty="0" err="1"/>
              <a:t>Morfometría</a:t>
            </a:r>
            <a:r>
              <a:rPr lang="es-EC" altLang="es-EC" sz="4800" b="1" dirty="0"/>
              <a:t> Geométrica: Teoría y Aplicaciones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91000"/>
            <a:ext cx="6400800" cy="2362200"/>
          </a:xfrm>
        </p:spPr>
        <p:txBody>
          <a:bodyPr/>
          <a:lstStyle/>
          <a:p>
            <a:pPr eaLnBrk="1" hangingPunct="1"/>
            <a:r>
              <a:rPr lang="es-EC" altLang="es-EC" sz="2800" dirty="0" smtClean="0"/>
              <a:t>Windsor Aguirre</a:t>
            </a:r>
          </a:p>
          <a:p>
            <a:pPr eaLnBrk="1" hangingPunct="1"/>
            <a:r>
              <a:rPr lang="es-EC" altLang="es-EC" sz="2800" dirty="0" smtClean="0"/>
              <a:t>Departamento de Ciencias Biológicas</a:t>
            </a:r>
          </a:p>
          <a:p>
            <a:pPr eaLnBrk="1" hangingPunct="1"/>
            <a:r>
              <a:rPr lang="es-EC" altLang="es-EC" sz="2800" dirty="0" err="1" smtClean="0"/>
              <a:t>DePaul</a:t>
            </a:r>
            <a:r>
              <a:rPr lang="es-EC" altLang="es-EC" sz="2800" dirty="0" smtClean="0"/>
              <a:t> </a:t>
            </a:r>
            <a:r>
              <a:rPr lang="es-EC" altLang="es-EC" sz="2800" dirty="0" err="1" smtClean="0"/>
              <a:t>University</a:t>
            </a:r>
            <a:endParaRPr lang="es-EC" altLang="es-EC" sz="2800" dirty="0" smtClean="0"/>
          </a:p>
          <a:p>
            <a:pPr eaLnBrk="1" hangingPunct="1"/>
            <a:r>
              <a:rPr lang="es-EC" altLang="es-EC" sz="2800" dirty="0" smtClean="0"/>
              <a:t>Chicago, IL, EEUU</a:t>
            </a:r>
            <a:endParaRPr lang="es-EC" altLang="es-EC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3638595"/>
            <a:ext cx="8534400" cy="158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smtClean="0"/>
              <a:t>Lógica de un Test Estadístico</a:t>
            </a:r>
            <a:endParaRPr lang="en-US" altLang="es-EC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057400" y="1606730"/>
            <a:ext cx="8077200" cy="5022669"/>
          </a:xfrm>
        </p:spPr>
        <p:txBody>
          <a:bodyPr>
            <a:normAutofit/>
          </a:bodyPr>
          <a:lstStyle/>
          <a:p>
            <a:r>
              <a:rPr lang="en-US" altLang="es-EC" sz="4000" dirty="0"/>
              <a:t>La </a:t>
            </a:r>
            <a:r>
              <a:rPr lang="en-US" altLang="es-EC" sz="4000" b="1" u="sng" dirty="0" err="1"/>
              <a:t>hipótesis</a:t>
            </a:r>
            <a:r>
              <a:rPr lang="en-US" altLang="es-EC" sz="4000" b="1" u="sng" dirty="0"/>
              <a:t> </a:t>
            </a:r>
            <a:r>
              <a:rPr lang="en-US" altLang="es-EC" sz="4000" b="1" u="sng" dirty="0" err="1" smtClean="0"/>
              <a:t>nula</a:t>
            </a:r>
            <a:r>
              <a:rPr lang="en-US" altLang="es-EC" sz="4000" dirty="0"/>
              <a:t> </a:t>
            </a:r>
            <a:r>
              <a:rPr lang="en-US" altLang="es-EC" sz="4000" dirty="0" err="1" smtClean="0"/>
              <a:t>generalmente</a:t>
            </a:r>
            <a:r>
              <a:rPr lang="en-US" altLang="es-EC" sz="4000" dirty="0" smtClean="0"/>
              <a:t> </a:t>
            </a:r>
            <a:r>
              <a:rPr lang="en-US" altLang="es-EC" sz="4000" dirty="0" err="1" smtClean="0"/>
              <a:t>indica</a:t>
            </a:r>
            <a:r>
              <a:rPr lang="en-US" altLang="es-EC" sz="4000" dirty="0" smtClean="0"/>
              <a:t> que NO hay </a:t>
            </a:r>
            <a:r>
              <a:rPr lang="en-US" altLang="es-EC" sz="4000" dirty="0" err="1" smtClean="0"/>
              <a:t>diferencias</a:t>
            </a:r>
            <a:r>
              <a:rPr lang="en-US" altLang="es-EC" sz="4000" dirty="0" smtClean="0"/>
              <a:t> entre </a:t>
            </a:r>
            <a:r>
              <a:rPr lang="en-US" altLang="es-EC" sz="4000" dirty="0" err="1" smtClean="0"/>
              <a:t>muestras</a:t>
            </a:r>
            <a:r>
              <a:rPr lang="en-US" altLang="es-EC" sz="4000" dirty="0" smtClean="0"/>
              <a:t> o NO hay </a:t>
            </a:r>
            <a:r>
              <a:rPr lang="en-US" altLang="es-EC" sz="4000" dirty="0" err="1" smtClean="0"/>
              <a:t>una</a:t>
            </a:r>
            <a:r>
              <a:rPr lang="en-US" altLang="es-EC" sz="4000" dirty="0" smtClean="0"/>
              <a:t> </a:t>
            </a:r>
            <a:r>
              <a:rPr lang="en-US" altLang="es-EC" sz="4000" dirty="0" err="1" smtClean="0"/>
              <a:t>asociación</a:t>
            </a:r>
            <a:r>
              <a:rPr lang="en-US" altLang="es-EC" sz="4000" dirty="0" smtClean="0"/>
              <a:t> </a:t>
            </a:r>
            <a:r>
              <a:rPr lang="en-US" altLang="es-EC" sz="4000" dirty="0" err="1" smtClean="0"/>
              <a:t>significativa</a:t>
            </a:r>
            <a:endParaRPr lang="es-EC" altLang="es-EC" sz="4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097866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smtClean="0"/>
              <a:t>Lógica de un Test Estadístico</a:t>
            </a:r>
            <a:endParaRPr lang="en-US" altLang="es-EC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057400" y="1662332"/>
            <a:ext cx="8077200" cy="496706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altLang="es-EC" sz="7200" dirty="0" smtClean="0"/>
              <a:t>P &lt; 0.05</a:t>
            </a:r>
            <a:endParaRPr lang="es-EC" altLang="es-EC" sz="7200" dirty="0" smtClean="0"/>
          </a:p>
          <a:p>
            <a:pPr eaLnBrk="1" hangingPunct="1"/>
            <a:endParaRPr lang="es-EC" altLang="es-EC" dirty="0"/>
          </a:p>
          <a:p>
            <a:pPr eaLnBrk="1" hangingPunct="1"/>
            <a:r>
              <a:rPr lang="es-EC" altLang="es-EC" dirty="0" smtClean="0"/>
              <a:t>Si la probabilidad de obtener la </a:t>
            </a:r>
            <a:r>
              <a:rPr lang="es-EC" altLang="es-EC" b="1" dirty="0" smtClean="0"/>
              <a:t>estadística de prueba</a:t>
            </a:r>
            <a:r>
              <a:rPr lang="es-EC" altLang="es-EC" dirty="0" smtClean="0"/>
              <a:t> es menos de 5%, se rechaza la hipótesis nula</a:t>
            </a:r>
          </a:p>
          <a:p>
            <a:pPr eaLnBrk="1" hangingPunct="1"/>
            <a:endParaRPr lang="en-US" altLang="es-EC" dirty="0"/>
          </a:p>
          <a:p>
            <a:pPr eaLnBrk="1" hangingPunct="1"/>
            <a:r>
              <a:rPr lang="en-US" altLang="es-EC" dirty="0" err="1" smtClean="0"/>
              <a:t>Es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decir</a:t>
            </a:r>
            <a:r>
              <a:rPr lang="en-US" altLang="es-EC" dirty="0" smtClean="0"/>
              <a:t>, hay </a:t>
            </a:r>
            <a:r>
              <a:rPr lang="en-US" altLang="es-EC" dirty="0" err="1" smtClean="0"/>
              <a:t>una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diferencia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significativa</a:t>
            </a:r>
            <a:r>
              <a:rPr lang="en-US" altLang="es-EC" dirty="0" smtClean="0"/>
              <a:t> entre las </a:t>
            </a:r>
            <a:r>
              <a:rPr lang="en-US" altLang="es-EC" dirty="0" err="1" smtClean="0"/>
              <a:t>muestras</a:t>
            </a:r>
            <a:endParaRPr lang="es-EC" altLang="es-EC" dirty="0" smtClean="0"/>
          </a:p>
          <a:p>
            <a:pPr eaLnBrk="1" hangingPunct="1"/>
            <a:endParaRPr lang="es-EC" altLang="es-EC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38" y="1319432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7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s-EC" dirty="0" smtClean="0"/>
              <a:t>La </a:t>
            </a:r>
            <a:r>
              <a:rPr lang="en-US" altLang="es-EC" dirty="0" err="1" smtClean="0"/>
              <a:t>Distribución</a:t>
            </a:r>
            <a:r>
              <a:rPr lang="en-US" altLang="es-EC" dirty="0" smtClean="0"/>
              <a:t> 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3813" y="1200150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41" y="1522131"/>
            <a:ext cx="7873097" cy="53358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6796" y="4542647"/>
            <a:ext cx="1787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Zona de </a:t>
            </a:r>
            <a:r>
              <a:rPr lang="en-US" dirty="0" err="1" smtClean="0"/>
              <a:t>rechazo</a:t>
            </a:r>
            <a:endParaRPr lang="es-EC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09728" y="4940583"/>
            <a:ext cx="574766" cy="40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77224" y="4477486"/>
            <a:ext cx="1787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Zona de </a:t>
            </a:r>
            <a:r>
              <a:rPr lang="en-US" dirty="0" err="1" smtClean="0"/>
              <a:t>rechazo</a:t>
            </a:r>
            <a:endParaRPr lang="es-EC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7224" y="4862840"/>
            <a:ext cx="469993" cy="49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34103" y="2051812"/>
            <a:ext cx="34050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Bajo</a:t>
            </a:r>
            <a:r>
              <a:rPr lang="en-US" dirty="0" smtClean="0"/>
              <a:t> la </a:t>
            </a:r>
            <a:r>
              <a:rPr lang="en-US" dirty="0" err="1" smtClean="0"/>
              <a:t>hipótesis</a:t>
            </a:r>
            <a:r>
              <a:rPr lang="en-US" dirty="0" smtClean="0"/>
              <a:t> </a:t>
            </a:r>
            <a:r>
              <a:rPr lang="en-US" dirty="0" err="1" smtClean="0"/>
              <a:t>nula</a:t>
            </a:r>
            <a:r>
              <a:rPr lang="en-US" dirty="0" smtClean="0"/>
              <a:t>, 95%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t </a:t>
            </a:r>
            <a:r>
              <a:rPr lang="en-US" dirty="0" err="1" smtClean="0"/>
              <a:t>obtenidos</a:t>
            </a:r>
            <a:r>
              <a:rPr lang="en-US" dirty="0" smtClean="0"/>
              <a:t> al azar </a:t>
            </a:r>
            <a:r>
              <a:rPr lang="en-US" dirty="0" err="1" smtClean="0"/>
              <a:t>caen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parte central de la </a:t>
            </a:r>
            <a:r>
              <a:rPr lang="en-US" dirty="0" err="1" smtClean="0"/>
              <a:t>distribución</a:t>
            </a:r>
            <a:endParaRPr lang="es-EC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4920343" y="2651977"/>
            <a:ext cx="3413760" cy="170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3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smtClean="0"/>
              <a:t>Lógica de un Test Estadístico</a:t>
            </a:r>
            <a:endParaRPr lang="en-US" altLang="es-EC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057400" y="1662332"/>
            <a:ext cx="8077200" cy="4967067"/>
          </a:xfrm>
        </p:spPr>
        <p:txBody>
          <a:bodyPr>
            <a:normAutofit/>
          </a:bodyPr>
          <a:lstStyle/>
          <a:p>
            <a:r>
              <a:rPr lang="es-EC" altLang="es-EC" dirty="0" smtClean="0"/>
              <a:t>Hay </a:t>
            </a:r>
            <a:r>
              <a:rPr lang="es-EC" altLang="es-EC" dirty="0"/>
              <a:t>una distribución t diferente para cada diseño experimental (número de especímenes)</a:t>
            </a:r>
          </a:p>
          <a:p>
            <a:endParaRPr lang="es-EC" altLang="es-EC" dirty="0"/>
          </a:p>
          <a:p>
            <a:r>
              <a:rPr lang="es-EC" altLang="es-EC" dirty="0"/>
              <a:t>-Los valores t están en el eje de la X</a:t>
            </a:r>
          </a:p>
          <a:p>
            <a:endParaRPr lang="es-EC" altLang="es-EC" dirty="0"/>
          </a:p>
          <a:p>
            <a:r>
              <a:rPr lang="es-EC" altLang="es-EC" dirty="0"/>
              <a:t>-Cada distribución difiere en forma por lo que las probabilidades asociadas con los valores t cambian</a:t>
            </a:r>
          </a:p>
          <a:p>
            <a:endParaRPr lang="es-EC" altLang="es-EC" dirty="0"/>
          </a:p>
          <a:p>
            <a:r>
              <a:rPr lang="es-EC" altLang="es-EC" dirty="0"/>
              <a:t>-Grados de libertad (</a:t>
            </a:r>
            <a:r>
              <a:rPr lang="es-EC" altLang="es-EC" dirty="0" err="1"/>
              <a:t>degrees</a:t>
            </a:r>
            <a:r>
              <a:rPr lang="es-EC" altLang="es-EC" dirty="0"/>
              <a:t> of </a:t>
            </a:r>
            <a:r>
              <a:rPr lang="es-EC" altLang="es-EC" dirty="0" err="1"/>
              <a:t>freedom</a:t>
            </a:r>
            <a:r>
              <a:rPr lang="es-EC" altLang="es-EC" dirty="0"/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38" y="1319432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altLang="es-EC" dirty="0" err="1"/>
              <a:t>Ejemplo</a:t>
            </a:r>
            <a:r>
              <a:rPr lang="en-US" altLang="es-EC" dirty="0"/>
              <a:t>: La </a:t>
            </a:r>
            <a:r>
              <a:rPr lang="en-US" altLang="es-EC" dirty="0" err="1"/>
              <a:t>Prueba</a:t>
            </a:r>
            <a:r>
              <a:rPr lang="en-US" altLang="es-EC" dirty="0"/>
              <a:t> de t de Dos </a:t>
            </a:r>
            <a:r>
              <a:rPr lang="en-US" altLang="es-EC" dirty="0" err="1"/>
              <a:t>Muestras</a:t>
            </a:r>
            <a:r>
              <a:rPr lang="en-US" altLang="es-EC" dirty="0"/>
              <a:t> </a:t>
            </a:r>
            <a:r>
              <a:rPr lang="en-US" altLang="es-EC" dirty="0" err="1"/>
              <a:t>Independientes</a:t>
            </a:r>
            <a:endParaRPr lang="en-US" altLang="es-EC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26869" y="1894114"/>
            <a:ext cx="8001000" cy="4724400"/>
          </a:xfrm>
        </p:spPr>
        <p:txBody>
          <a:bodyPr/>
          <a:lstStyle/>
          <a:p>
            <a:r>
              <a:rPr lang="es-EC" altLang="es-EC" sz="2400" dirty="0"/>
              <a:t>Un investigador quiere saber si hembras y machos del espinoso, </a:t>
            </a:r>
            <a:r>
              <a:rPr lang="es-EC" altLang="es-EC" sz="2400" i="1" dirty="0" err="1"/>
              <a:t>Gasterosteus</a:t>
            </a:r>
            <a:r>
              <a:rPr lang="es-EC" altLang="es-EC" sz="2400" i="1" dirty="0"/>
              <a:t> </a:t>
            </a:r>
            <a:r>
              <a:rPr lang="es-EC" altLang="es-EC" sz="2400" i="1" dirty="0" err="1"/>
              <a:t>aculeatus</a:t>
            </a:r>
            <a:r>
              <a:rPr lang="es-EC" altLang="es-EC" sz="2400" dirty="0"/>
              <a:t>, </a:t>
            </a:r>
            <a:r>
              <a:rPr lang="es-EC" altLang="es-EC" sz="2400" dirty="0" smtClean="0"/>
              <a:t>difieren </a:t>
            </a:r>
            <a:r>
              <a:rPr lang="es-EC" altLang="es-EC" sz="2400" dirty="0"/>
              <a:t>en tamaño. </a:t>
            </a:r>
            <a:endParaRPr lang="es-EC" altLang="es-EC" sz="2400" dirty="0" smtClean="0"/>
          </a:p>
          <a:p>
            <a:r>
              <a:rPr lang="es-EC" altLang="es-EC" sz="2400" dirty="0" smtClean="0"/>
              <a:t>Colectan </a:t>
            </a:r>
            <a:r>
              <a:rPr lang="es-EC" altLang="es-EC" sz="2400" dirty="0"/>
              <a:t>datos de la longitud estándar de 50 hembras y 50 machos. El promedio en milímetros de la longitud estándar de las hembras (± el error estándar) es 67,9±0,34 y el de los machos es 64,1±0,33. El error estándar agrupado para las dos muestras es calculado y tiene un valor de 0,476. </a:t>
            </a:r>
            <a:endParaRPr lang="es-EC" altLang="es-EC" sz="2400" dirty="0" smtClean="0"/>
          </a:p>
          <a:p>
            <a:r>
              <a:rPr lang="es-EC" altLang="es-EC" sz="2400" dirty="0" smtClean="0"/>
              <a:t>¿</a:t>
            </a:r>
            <a:r>
              <a:rPr lang="es-EC" altLang="es-EC" sz="2400" dirty="0"/>
              <a:t>Es esta una diferencia estadísticamente significativa o es el producto de variación asociada con el muestreo? </a:t>
            </a:r>
            <a:endParaRPr lang="es-EC" altLang="es-EC" sz="2400" dirty="0" smtClean="0"/>
          </a:p>
          <a:p>
            <a:r>
              <a:rPr lang="es-EC" altLang="es-EC" sz="2400" dirty="0" smtClean="0"/>
              <a:t>Es </a:t>
            </a:r>
            <a:r>
              <a:rPr lang="es-EC" altLang="es-EC" sz="2400" dirty="0"/>
              <a:t>necesario usar la prueba de t para dos muestras independientes y llegar a una conclusión.</a:t>
            </a:r>
            <a:endParaRPr lang="en-US" altLang="es-EC" sz="2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6171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39" y="2285694"/>
            <a:ext cx="3149629" cy="1153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39" y="3600882"/>
            <a:ext cx="3149629" cy="13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altLang="es-EC" dirty="0" err="1"/>
              <a:t>Ejemplo</a:t>
            </a:r>
            <a:r>
              <a:rPr lang="en-US" altLang="es-EC" dirty="0"/>
              <a:t>: La </a:t>
            </a:r>
            <a:r>
              <a:rPr lang="en-US" altLang="es-EC" dirty="0" err="1"/>
              <a:t>Prueba</a:t>
            </a:r>
            <a:r>
              <a:rPr lang="en-US" altLang="es-EC" dirty="0"/>
              <a:t> de t de Dos </a:t>
            </a:r>
            <a:r>
              <a:rPr lang="en-US" altLang="es-EC" dirty="0" err="1"/>
              <a:t>Muestras</a:t>
            </a:r>
            <a:r>
              <a:rPr lang="en-US" altLang="es-EC" dirty="0"/>
              <a:t> </a:t>
            </a:r>
            <a:r>
              <a:rPr lang="en-US" altLang="es-EC" dirty="0" err="1"/>
              <a:t>Independientes</a:t>
            </a:r>
            <a:endParaRPr lang="en-US" altLang="es-EC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33600" y="18288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s-EC" sz="2400" dirty="0" err="1"/>
              <a:t>Queremos</a:t>
            </a:r>
            <a:r>
              <a:rPr lang="en-US" altLang="es-EC" sz="2400" dirty="0"/>
              <a:t> saber </a:t>
            </a:r>
            <a:r>
              <a:rPr lang="en-US" altLang="es-EC" sz="2400" dirty="0" err="1"/>
              <a:t>si</a:t>
            </a:r>
            <a:r>
              <a:rPr lang="en-US" altLang="es-EC" sz="2400" dirty="0"/>
              <a:t> el </a:t>
            </a:r>
            <a:r>
              <a:rPr lang="en-US" altLang="es-EC" sz="2400" dirty="0" err="1"/>
              <a:t>promedio</a:t>
            </a:r>
            <a:r>
              <a:rPr lang="en-US" altLang="es-EC" sz="2400" dirty="0"/>
              <a:t> </a:t>
            </a:r>
            <a:r>
              <a:rPr lang="en-US" altLang="es-EC" sz="2400" dirty="0" err="1" smtClean="0"/>
              <a:t>difiere</a:t>
            </a:r>
            <a:r>
              <a:rPr lang="en-US" altLang="es-EC" sz="2400" dirty="0" smtClean="0"/>
              <a:t> entre dos </a:t>
            </a:r>
            <a:r>
              <a:rPr lang="en-US" altLang="es-EC" sz="2400" dirty="0" err="1" smtClean="0"/>
              <a:t>muestras</a:t>
            </a:r>
            <a:endParaRPr lang="en-US" altLang="es-EC" sz="2400" dirty="0"/>
          </a:p>
          <a:p>
            <a:pPr eaLnBrk="1" hangingPunct="1"/>
            <a:r>
              <a:rPr lang="en-US" altLang="es-EC" sz="2400" dirty="0"/>
              <a:t>Se </a:t>
            </a:r>
            <a:r>
              <a:rPr lang="en-US" altLang="es-EC" sz="2400" dirty="0" err="1"/>
              <a:t>prueba</a:t>
            </a:r>
            <a:r>
              <a:rPr lang="en-US" altLang="es-EC" sz="2400" dirty="0"/>
              <a:t> la </a:t>
            </a:r>
            <a:r>
              <a:rPr lang="en-US" altLang="es-EC" sz="2400" dirty="0" err="1"/>
              <a:t>hipótesis</a:t>
            </a:r>
            <a:r>
              <a:rPr lang="en-US" altLang="es-EC" sz="2400" dirty="0"/>
              <a:t> µ</a:t>
            </a:r>
            <a:r>
              <a:rPr lang="en-US" altLang="es-EC" sz="2400" baseline="-25000" dirty="0"/>
              <a:t>1</a:t>
            </a:r>
            <a:r>
              <a:rPr lang="en-US" altLang="es-EC" sz="2400" dirty="0"/>
              <a:t>= </a:t>
            </a:r>
            <a:r>
              <a:rPr lang="en-US" altLang="es-EC" sz="2400" dirty="0" smtClean="0"/>
              <a:t>µ</a:t>
            </a:r>
            <a:r>
              <a:rPr lang="en-US" altLang="es-EC" sz="2400" baseline="-25000" dirty="0" smtClean="0"/>
              <a:t>2</a:t>
            </a:r>
            <a:r>
              <a:rPr lang="en-US" altLang="es-EC" sz="2400" dirty="0" smtClean="0"/>
              <a:t> </a:t>
            </a:r>
            <a:endParaRPr lang="en-US" altLang="es-EC" sz="2400" dirty="0"/>
          </a:p>
          <a:p>
            <a:r>
              <a:rPr lang="en-US" altLang="es-EC" sz="2400" dirty="0" err="1" smtClean="0"/>
              <a:t>Cada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método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tiene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su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propia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ecuación</a:t>
            </a:r>
            <a:r>
              <a:rPr lang="en-US" altLang="es-EC" sz="2400" dirty="0" smtClean="0"/>
              <a:t> para la </a:t>
            </a:r>
            <a:r>
              <a:rPr lang="en-US" altLang="es-EC" sz="2400" dirty="0" err="1" smtClean="0"/>
              <a:t>estadística</a:t>
            </a:r>
            <a:r>
              <a:rPr lang="en-US" altLang="es-EC" sz="2400" dirty="0" smtClean="0"/>
              <a:t> de </a:t>
            </a:r>
            <a:r>
              <a:rPr lang="en-US" altLang="es-EC" sz="2400" dirty="0" err="1" smtClean="0"/>
              <a:t>prueba</a:t>
            </a:r>
            <a:r>
              <a:rPr lang="en-US" altLang="es-EC" sz="2400" dirty="0" smtClean="0"/>
              <a:t>. </a:t>
            </a:r>
          </a:p>
          <a:p>
            <a:r>
              <a:rPr lang="en-US" altLang="es-EC" sz="2400" dirty="0" smtClean="0"/>
              <a:t>Para la </a:t>
            </a:r>
            <a:r>
              <a:rPr lang="en-US" altLang="es-EC" sz="2400" dirty="0" err="1" smtClean="0"/>
              <a:t>prueba</a:t>
            </a:r>
            <a:r>
              <a:rPr lang="en-US" altLang="es-EC" sz="2400" dirty="0" smtClean="0"/>
              <a:t> de t de dos </a:t>
            </a:r>
            <a:r>
              <a:rPr lang="en-US" altLang="es-EC" sz="2400" dirty="0" err="1" smtClean="0"/>
              <a:t>muestras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independientes</a:t>
            </a:r>
            <a:r>
              <a:rPr lang="en-US" altLang="es-EC" sz="2400" dirty="0" smtClean="0"/>
              <a:t>, </a:t>
            </a:r>
            <a:r>
              <a:rPr lang="en-US" altLang="es-EC" sz="2400" dirty="0"/>
              <a:t>la </a:t>
            </a:r>
            <a:r>
              <a:rPr lang="en-US" altLang="es-EC" sz="2400" dirty="0" err="1"/>
              <a:t>ecuación</a:t>
            </a:r>
            <a:r>
              <a:rPr lang="en-US" altLang="es-EC" sz="2400" dirty="0"/>
              <a:t> </a:t>
            </a:r>
            <a:r>
              <a:rPr lang="en-US" altLang="es-EC" sz="2400" dirty="0" err="1" smtClean="0"/>
              <a:t>es</a:t>
            </a:r>
            <a:r>
              <a:rPr lang="en-US" altLang="es-EC" sz="2400" dirty="0" smtClean="0"/>
              <a:t>:  </a:t>
            </a:r>
          </a:p>
          <a:p>
            <a:r>
              <a:rPr lang="el-GR" altLang="es-EC" sz="2400" b="1" dirty="0" smtClean="0"/>
              <a:t>(</a:t>
            </a:r>
            <a:r>
              <a:rPr lang="el-GR" altLang="es-EC" sz="2400" b="1" dirty="0"/>
              <a:t>Ῡ</a:t>
            </a:r>
            <a:r>
              <a:rPr lang="el-GR" altLang="es-EC" sz="2400" b="1" baseline="-25000" dirty="0"/>
              <a:t>1</a:t>
            </a:r>
            <a:r>
              <a:rPr lang="el-GR" altLang="es-EC" sz="2400" b="1" dirty="0"/>
              <a:t> – Ῡ</a:t>
            </a:r>
            <a:r>
              <a:rPr lang="el-GR" altLang="es-EC" sz="2400" b="1" baseline="-25000" dirty="0"/>
              <a:t>2</a:t>
            </a:r>
            <a:r>
              <a:rPr lang="el-GR" altLang="es-EC" sz="2400" b="1" dirty="0"/>
              <a:t>) /</a:t>
            </a:r>
            <a:r>
              <a:rPr lang="en-US" altLang="es-EC" sz="2400" b="1" dirty="0"/>
              <a:t>SE</a:t>
            </a:r>
            <a:r>
              <a:rPr lang="el-GR" altLang="es-EC" sz="2400" b="1" baseline="-25000" dirty="0"/>
              <a:t>Ῡ1- Ῡ2</a:t>
            </a:r>
            <a:endParaRPr lang="en-US" altLang="es-EC" sz="2400" b="1" baseline="-25000" dirty="0"/>
          </a:p>
          <a:p>
            <a:pPr lvl="1"/>
            <a:r>
              <a:rPr lang="es-EC" altLang="es-EC" sz="2000" dirty="0"/>
              <a:t>Ῡ</a:t>
            </a:r>
            <a:r>
              <a:rPr lang="es-EC" altLang="es-EC" sz="2000" baseline="-25000" dirty="0"/>
              <a:t>1</a:t>
            </a:r>
            <a:r>
              <a:rPr lang="es-EC" altLang="es-EC" sz="2000" dirty="0"/>
              <a:t> es el promedio de la longitud estándar de la muestra de las hembras</a:t>
            </a:r>
          </a:p>
          <a:p>
            <a:pPr lvl="1"/>
            <a:r>
              <a:rPr lang="es-EC" altLang="es-EC" sz="2000" dirty="0"/>
              <a:t>Ῡ</a:t>
            </a:r>
            <a:r>
              <a:rPr lang="es-EC" altLang="es-EC" sz="2000" baseline="-25000" dirty="0"/>
              <a:t>2</a:t>
            </a:r>
            <a:r>
              <a:rPr lang="es-EC" altLang="es-EC" sz="2000" dirty="0"/>
              <a:t> es el promedio de la longitud estándar de la muestra de los machos</a:t>
            </a:r>
          </a:p>
          <a:p>
            <a:pPr lvl="1"/>
            <a:r>
              <a:rPr lang="es-EC" altLang="es-EC" sz="2000" dirty="0"/>
              <a:t>SEῩ</a:t>
            </a:r>
            <a:r>
              <a:rPr lang="es-EC" altLang="es-EC" sz="2000" baseline="-25000" dirty="0"/>
              <a:t>1</a:t>
            </a:r>
            <a:r>
              <a:rPr lang="es-EC" altLang="es-EC" sz="2000" dirty="0"/>
              <a:t>- Ῡ</a:t>
            </a:r>
            <a:r>
              <a:rPr lang="es-EC" altLang="es-EC" sz="2000" baseline="-25000" dirty="0"/>
              <a:t>2</a:t>
            </a:r>
            <a:r>
              <a:rPr lang="es-EC" altLang="es-EC" sz="2000" dirty="0"/>
              <a:t> es el error estándar agrupado para las dos muestras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8100" y="16171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0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altLang="es-EC" dirty="0" err="1"/>
              <a:t>Ejemplo</a:t>
            </a:r>
            <a:r>
              <a:rPr lang="en-US" altLang="es-EC" dirty="0"/>
              <a:t>: La </a:t>
            </a:r>
            <a:r>
              <a:rPr lang="en-US" altLang="es-EC" dirty="0" err="1"/>
              <a:t>Prueba</a:t>
            </a:r>
            <a:r>
              <a:rPr lang="en-US" altLang="es-EC" dirty="0"/>
              <a:t> de t de Dos </a:t>
            </a:r>
            <a:r>
              <a:rPr lang="en-US" altLang="es-EC" dirty="0" err="1"/>
              <a:t>Muestras</a:t>
            </a:r>
            <a:r>
              <a:rPr lang="en-US" altLang="es-EC" dirty="0"/>
              <a:t> </a:t>
            </a:r>
            <a:r>
              <a:rPr lang="en-US" altLang="es-EC" dirty="0" err="1"/>
              <a:t>Independientes</a:t>
            </a:r>
            <a:endParaRPr lang="en-US" altLang="es-EC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33600" y="1828800"/>
            <a:ext cx="8001000" cy="4724400"/>
          </a:xfrm>
        </p:spPr>
        <p:txBody>
          <a:bodyPr/>
          <a:lstStyle/>
          <a:p>
            <a:r>
              <a:rPr lang="es-EC" altLang="es-EC" sz="2400" dirty="0"/>
              <a:t>Incorporando los valores y resolviendo la ecuación para la estadística de t tenemos:</a:t>
            </a:r>
          </a:p>
          <a:p>
            <a:endParaRPr lang="es-EC" altLang="es-EC" sz="2400" dirty="0" smtClean="0"/>
          </a:p>
          <a:p>
            <a:r>
              <a:rPr lang="es-EC" altLang="es-EC" sz="2400" dirty="0" smtClean="0"/>
              <a:t>t </a:t>
            </a:r>
            <a:r>
              <a:rPr lang="es-EC" altLang="es-EC" sz="2400" dirty="0"/>
              <a:t>= </a:t>
            </a:r>
            <a:r>
              <a:rPr lang="el-GR" altLang="es-EC" sz="2400" dirty="0" smtClean="0"/>
              <a:t>(</a:t>
            </a:r>
            <a:r>
              <a:rPr lang="el-GR" altLang="es-EC" sz="2400" dirty="0"/>
              <a:t>Ῡ</a:t>
            </a:r>
            <a:r>
              <a:rPr lang="el-GR" altLang="es-EC" sz="2400" baseline="-25000" dirty="0"/>
              <a:t>1</a:t>
            </a:r>
            <a:r>
              <a:rPr lang="el-GR" altLang="es-EC" sz="2400" dirty="0"/>
              <a:t> – Ῡ</a:t>
            </a:r>
            <a:r>
              <a:rPr lang="el-GR" altLang="es-EC" sz="2400" baseline="-25000" dirty="0"/>
              <a:t>2</a:t>
            </a:r>
            <a:r>
              <a:rPr lang="el-GR" altLang="es-EC" sz="2400" dirty="0"/>
              <a:t>) /</a:t>
            </a:r>
            <a:r>
              <a:rPr lang="en-US" altLang="es-EC" sz="2400" dirty="0"/>
              <a:t>SE</a:t>
            </a:r>
            <a:r>
              <a:rPr lang="el-GR" altLang="es-EC" sz="2400" baseline="-25000" dirty="0"/>
              <a:t>Ῡ1- Ῡ2</a:t>
            </a:r>
            <a:endParaRPr lang="en-US" altLang="es-EC" sz="2400" baseline="-25000" dirty="0"/>
          </a:p>
          <a:p>
            <a:r>
              <a:rPr lang="es-EC" altLang="es-EC" sz="2400" dirty="0" smtClean="0"/>
              <a:t>t </a:t>
            </a:r>
            <a:r>
              <a:rPr lang="es-EC" altLang="es-EC" sz="2400" dirty="0"/>
              <a:t>= (67,9 - 64,1)/0,476 = 7,98</a:t>
            </a:r>
          </a:p>
          <a:p>
            <a:r>
              <a:rPr lang="es-EC" altLang="es-EC" sz="2400" dirty="0"/>
              <a:t>t = </a:t>
            </a:r>
            <a:r>
              <a:rPr lang="es-EC" altLang="es-EC" sz="2400" dirty="0" smtClean="0"/>
              <a:t>7,98</a:t>
            </a:r>
          </a:p>
          <a:p>
            <a:endParaRPr lang="en-US" altLang="es-EC" sz="2400" dirty="0"/>
          </a:p>
          <a:p>
            <a:r>
              <a:rPr lang="es-EC" altLang="es-EC" sz="2400" dirty="0"/>
              <a:t>Ahora la pregunta es ¿cuál es la probabilidad de obtener un valor t de esta magnitud bajo la hipótesis nula, es decir cuando en realidad no hay una diferencia significativa entre las dos muestras?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6171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s-EC" dirty="0" err="1" smtClean="0"/>
              <a:t>Ejemplo</a:t>
            </a:r>
            <a:r>
              <a:rPr lang="en-US" altLang="es-EC" dirty="0" smtClean="0"/>
              <a:t>: La </a:t>
            </a:r>
            <a:r>
              <a:rPr lang="en-US" altLang="es-EC" dirty="0" err="1" smtClean="0"/>
              <a:t>Prueba</a:t>
            </a:r>
            <a:r>
              <a:rPr lang="en-US" altLang="es-EC" dirty="0" smtClean="0"/>
              <a:t> de t de Dos </a:t>
            </a:r>
            <a:r>
              <a:rPr lang="en-US" altLang="es-EC" dirty="0" err="1" smtClean="0"/>
              <a:t>Muestras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Independientes</a:t>
            </a:r>
            <a:endParaRPr lang="en-US" altLang="es-EC" dirty="0" smtClean="0"/>
          </a:p>
        </p:txBody>
      </p:sp>
      <p:pic>
        <p:nvPicPr>
          <p:cNvPr id="1026" name="Picture 2" descr="t_dist_pr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81" y="1752601"/>
            <a:ext cx="6426342" cy="433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76750" y="1752600"/>
            <a:ext cx="4487719" cy="510539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s-EC" sz="2400" dirty="0" err="1" smtClean="0"/>
              <a:t>Esta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es</a:t>
            </a:r>
            <a:r>
              <a:rPr lang="en-US" altLang="es-EC" sz="2400" dirty="0" smtClean="0"/>
              <a:t> la </a:t>
            </a:r>
            <a:r>
              <a:rPr lang="en-US" altLang="es-EC" sz="2400" dirty="0" err="1" smtClean="0"/>
              <a:t>distribución</a:t>
            </a:r>
            <a:r>
              <a:rPr lang="en-US" altLang="es-EC" sz="2400" dirty="0" smtClean="0"/>
              <a:t> de t </a:t>
            </a:r>
            <a:r>
              <a:rPr lang="en-US" altLang="es-EC" sz="2400" dirty="0" err="1" smtClean="0"/>
              <a:t>bajo</a:t>
            </a:r>
            <a:r>
              <a:rPr lang="en-US" altLang="es-EC" sz="2400" dirty="0" smtClean="0"/>
              <a:t> la </a:t>
            </a:r>
            <a:r>
              <a:rPr lang="en-US" altLang="es-EC" sz="2400" dirty="0" err="1" smtClean="0"/>
              <a:t>hipotesis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nula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cuando</a:t>
            </a:r>
            <a:r>
              <a:rPr lang="en-US" altLang="es-EC" sz="2400" dirty="0" smtClean="0"/>
              <a:t> hay 98 </a:t>
            </a:r>
            <a:r>
              <a:rPr lang="en-US" altLang="es-EC" sz="2400" dirty="0" err="1" smtClean="0"/>
              <a:t>grados</a:t>
            </a:r>
            <a:r>
              <a:rPr lang="en-US" altLang="es-EC" sz="2400" dirty="0" smtClean="0"/>
              <a:t> de </a:t>
            </a:r>
            <a:r>
              <a:rPr lang="en-US" altLang="es-EC" sz="2400" dirty="0" err="1" smtClean="0"/>
              <a:t>libertad</a:t>
            </a:r>
            <a:r>
              <a:rPr lang="en-US" altLang="es-EC" sz="2400" dirty="0" smtClean="0"/>
              <a:t> (50+50-2)</a:t>
            </a:r>
          </a:p>
          <a:p>
            <a:r>
              <a:rPr lang="en-US" altLang="es-EC" sz="2400" dirty="0" smtClean="0"/>
              <a:t>El valor de la </a:t>
            </a:r>
            <a:r>
              <a:rPr lang="en-US" altLang="es-EC" sz="2400" dirty="0" err="1" smtClean="0"/>
              <a:t>prueba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estadística</a:t>
            </a:r>
            <a:r>
              <a:rPr lang="en-US" altLang="es-EC" sz="2400" dirty="0" smtClean="0"/>
              <a:t>, 7.98, </a:t>
            </a:r>
            <a:r>
              <a:rPr lang="en-US" altLang="es-EC" sz="2400" dirty="0" err="1" smtClean="0"/>
              <a:t>está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en</a:t>
            </a:r>
            <a:r>
              <a:rPr lang="en-US" altLang="es-EC" sz="2400" dirty="0" smtClean="0"/>
              <a:t> la zona de </a:t>
            </a:r>
            <a:r>
              <a:rPr lang="en-US" altLang="es-EC" sz="2400" dirty="0" err="1" smtClean="0"/>
              <a:t>rechazo</a:t>
            </a:r>
            <a:r>
              <a:rPr lang="en-US" altLang="es-EC" sz="2400" dirty="0" smtClean="0"/>
              <a:t> (</a:t>
            </a:r>
            <a:r>
              <a:rPr lang="en-US" altLang="es-EC" sz="2400" dirty="0" err="1" smtClean="0"/>
              <a:t>dentro</a:t>
            </a:r>
            <a:r>
              <a:rPr lang="en-US" altLang="es-EC" sz="2400" dirty="0" smtClean="0"/>
              <a:t> de la cola </a:t>
            </a:r>
            <a:r>
              <a:rPr lang="en-US" altLang="es-EC" sz="2400" dirty="0" err="1" smtClean="0"/>
              <a:t>en</a:t>
            </a:r>
            <a:r>
              <a:rPr lang="en-US" altLang="es-EC" sz="2400" dirty="0" smtClean="0"/>
              <a:t> el </a:t>
            </a:r>
            <a:r>
              <a:rPr lang="en-US" altLang="es-EC" sz="2400" dirty="0" err="1" smtClean="0"/>
              <a:t>extremo</a:t>
            </a:r>
            <a:r>
              <a:rPr lang="en-US" altLang="es-EC" sz="2400" dirty="0" smtClean="0"/>
              <a:t> 5% de la </a:t>
            </a:r>
            <a:r>
              <a:rPr lang="en-US" altLang="es-EC" sz="2400" dirty="0" err="1" smtClean="0"/>
              <a:t>distribuci</a:t>
            </a:r>
            <a:r>
              <a:rPr lang="en-US" altLang="es-EC" sz="2400" dirty="0" err="1"/>
              <a:t>ó</a:t>
            </a:r>
            <a:r>
              <a:rPr lang="en-US" altLang="es-EC" sz="2400" dirty="0" err="1" smtClean="0"/>
              <a:t>n</a:t>
            </a:r>
            <a:r>
              <a:rPr lang="en-US" altLang="es-EC" sz="2400" dirty="0" smtClean="0"/>
              <a:t>)</a:t>
            </a:r>
          </a:p>
          <a:p>
            <a:r>
              <a:rPr lang="en-US" altLang="es-EC" sz="2400" dirty="0" err="1" smtClean="0"/>
              <a:t>Por</a:t>
            </a:r>
            <a:r>
              <a:rPr lang="en-US" altLang="es-EC" sz="2400" dirty="0" smtClean="0"/>
              <a:t> lo </a:t>
            </a:r>
            <a:r>
              <a:rPr lang="en-US" altLang="es-EC" sz="2400" dirty="0" err="1" smtClean="0"/>
              <a:t>tanto</a:t>
            </a:r>
            <a:r>
              <a:rPr lang="en-US" altLang="es-EC" sz="2400" dirty="0" smtClean="0"/>
              <a:t>, la </a:t>
            </a:r>
            <a:r>
              <a:rPr lang="en-US" altLang="es-EC" sz="2400" dirty="0" err="1" smtClean="0"/>
              <a:t>probabilidad</a:t>
            </a:r>
            <a:r>
              <a:rPr lang="en-US" altLang="es-EC" sz="2400" dirty="0" smtClean="0"/>
              <a:t> de </a:t>
            </a:r>
            <a:r>
              <a:rPr lang="en-US" altLang="es-EC" sz="2400" dirty="0" err="1" smtClean="0"/>
              <a:t>obtener</a:t>
            </a:r>
            <a:r>
              <a:rPr lang="en-US" altLang="es-EC" sz="2400" dirty="0" smtClean="0"/>
              <a:t> un valor de t de 7.98 </a:t>
            </a:r>
            <a:r>
              <a:rPr lang="en-US" altLang="es-EC" sz="2400" dirty="0" err="1" smtClean="0"/>
              <a:t>es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menos</a:t>
            </a:r>
            <a:r>
              <a:rPr lang="en-US" altLang="es-EC" sz="2400" dirty="0" smtClean="0"/>
              <a:t> de 5% (P&lt;0.05)</a:t>
            </a:r>
          </a:p>
          <a:p>
            <a:r>
              <a:rPr lang="en-US" altLang="es-EC" sz="2400" dirty="0" err="1" smtClean="0"/>
              <a:t>Rechazamos</a:t>
            </a:r>
            <a:r>
              <a:rPr lang="en-US" altLang="es-EC" sz="2400" dirty="0" smtClean="0"/>
              <a:t> la </a:t>
            </a:r>
            <a:r>
              <a:rPr lang="en-US" altLang="es-EC" sz="2400" dirty="0" err="1" smtClean="0"/>
              <a:t>hip</a:t>
            </a:r>
            <a:r>
              <a:rPr lang="en-US" altLang="es-EC" sz="2400" dirty="0" err="1"/>
              <a:t>ó</a:t>
            </a:r>
            <a:r>
              <a:rPr lang="en-US" altLang="es-EC" sz="2400" dirty="0" err="1" smtClean="0"/>
              <a:t>tesis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nula</a:t>
            </a:r>
            <a:endParaRPr lang="en-US" altLang="es-EC" sz="2400" dirty="0" smtClean="0"/>
          </a:p>
          <a:p>
            <a:r>
              <a:rPr lang="en-US" altLang="es-EC" sz="2400" dirty="0" smtClean="0"/>
              <a:t>Los machos y las </a:t>
            </a:r>
            <a:r>
              <a:rPr lang="en-US" altLang="es-EC" sz="2400" dirty="0" err="1" smtClean="0"/>
              <a:t>hembras</a:t>
            </a:r>
            <a:r>
              <a:rPr lang="en-US" altLang="es-EC" sz="2400" dirty="0" smtClean="0"/>
              <a:t> del </a:t>
            </a:r>
            <a:r>
              <a:rPr lang="en-US" altLang="es-EC" sz="2400" dirty="0" err="1" smtClean="0"/>
              <a:t>espinoso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difieren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en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tamaño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en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esta</a:t>
            </a:r>
            <a:r>
              <a:rPr lang="en-US" altLang="es-EC" sz="2400" dirty="0" smtClean="0"/>
              <a:t> </a:t>
            </a:r>
            <a:r>
              <a:rPr lang="en-US" altLang="es-EC" sz="2400" dirty="0" err="1" smtClean="0"/>
              <a:t>poblaci</a:t>
            </a:r>
            <a:r>
              <a:rPr lang="en-US" altLang="es-EC" sz="2400" dirty="0" err="1"/>
              <a:t>ó</a:t>
            </a:r>
            <a:r>
              <a:rPr lang="en-US" altLang="es-EC" sz="2400" dirty="0" err="1" smtClean="0"/>
              <a:t>n</a:t>
            </a:r>
            <a:endParaRPr lang="en-US" altLang="es-EC" sz="2400" dirty="0" smtClean="0"/>
          </a:p>
          <a:p>
            <a:pPr eaLnBrk="1" hangingPunct="1"/>
            <a:endParaRPr lang="en-US" altLang="es-EC" sz="2400" dirty="0"/>
          </a:p>
          <a:p>
            <a:pPr eaLnBrk="1" hangingPunct="1"/>
            <a:endParaRPr lang="en-US" altLang="es-EC" sz="2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57909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431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Pruebas de Permutación</a:t>
            </a:r>
            <a:endParaRPr lang="en-US" altLang="es-EC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57400" y="1506071"/>
            <a:ext cx="8077200" cy="5123329"/>
          </a:xfrm>
        </p:spPr>
        <p:txBody>
          <a:bodyPr>
            <a:normAutofit/>
          </a:bodyPr>
          <a:lstStyle/>
          <a:p>
            <a:r>
              <a:rPr lang="es-EC" dirty="0"/>
              <a:t>Las pruebas llamadas de </a:t>
            </a:r>
            <a:r>
              <a:rPr lang="es-EC" dirty="0" err="1"/>
              <a:t>remuestreo</a:t>
            </a:r>
            <a:r>
              <a:rPr lang="es-EC" dirty="0"/>
              <a:t> (</a:t>
            </a:r>
            <a:r>
              <a:rPr lang="es-EC" i="1" dirty="0" err="1"/>
              <a:t>resampling</a:t>
            </a:r>
            <a:r>
              <a:rPr lang="es-EC" i="1" dirty="0"/>
              <a:t> </a:t>
            </a:r>
            <a:r>
              <a:rPr lang="es-EC" i="1" dirty="0" err="1"/>
              <a:t>methods</a:t>
            </a:r>
            <a:r>
              <a:rPr lang="es-EC" i="1" dirty="0"/>
              <a:t> </a:t>
            </a:r>
            <a:r>
              <a:rPr lang="es-EC" dirty="0"/>
              <a:t>en inglés), </a:t>
            </a:r>
            <a:r>
              <a:rPr lang="es-EC" dirty="0" smtClean="0"/>
              <a:t>usan </a:t>
            </a:r>
            <a:r>
              <a:rPr lang="es-EC" dirty="0"/>
              <a:t>los </a:t>
            </a:r>
            <a:r>
              <a:rPr lang="es-EC" b="1" dirty="0"/>
              <a:t>datos colectados </a:t>
            </a:r>
            <a:r>
              <a:rPr lang="es-EC" dirty="0"/>
              <a:t>y </a:t>
            </a:r>
            <a:r>
              <a:rPr lang="es-EC" dirty="0" smtClean="0"/>
              <a:t>los </a:t>
            </a:r>
            <a:r>
              <a:rPr lang="es-EC" b="1" dirty="0" smtClean="0"/>
              <a:t>mezclan </a:t>
            </a:r>
            <a:r>
              <a:rPr lang="es-EC" b="1" dirty="0"/>
              <a:t>al azar </a:t>
            </a:r>
            <a:r>
              <a:rPr lang="es-EC" dirty="0"/>
              <a:t>cientos o miles de veces para generar muchos </a:t>
            </a:r>
            <a:r>
              <a:rPr lang="es-EC" b="1" dirty="0"/>
              <a:t>juegos de datos </a:t>
            </a:r>
            <a:r>
              <a:rPr lang="es-EC" b="1" dirty="0" smtClean="0"/>
              <a:t>nuevos </a:t>
            </a:r>
            <a:r>
              <a:rPr lang="es-EC" dirty="0" smtClean="0"/>
              <a:t>que </a:t>
            </a:r>
            <a:r>
              <a:rPr lang="es-EC" dirty="0"/>
              <a:t>representan combinaciones nuevas de los datos originales. </a:t>
            </a:r>
            <a:endParaRPr lang="es-EC" dirty="0" smtClean="0"/>
          </a:p>
          <a:p>
            <a:r>
              <a:rPr lang="es-EC" dirty="0" smtClean="0"/>
              <a:t>Luego se calcula </a:t>
            </a:r>
            <a:r>
              <a:rPr lang="es-EC" dirty="0"/>
              <a:t>la estadística de prueba de cada nuevo juego de datos </a:t>
            </a:r>
            <a:r>
              <a:rPr lang="es-EC" dirty="0" smtClean="0"/>
              <a:t>para </a:t>
            </a:r>
            <a:r>
              <a:rPr lang="es-EC" b="1" dirty="0"/>
              <a:t>crear una distribución </a:t>
            </a:r>
            <a:r>
              <a:rPr lang="es-EC" dirty="0"/>
              <a:t>de la estadística de prueba. </a:t>
            </a:r>
            <a:endParaRPr lang="es-EC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distribución</a:t>
            </a:r>
            <a:r>
              <a:rPr lang="en-US" dirty="0" smtClean="0"/>
              <a:t> </a:t>
            </a:r>
            <a:r>
              <a:rPr lang="en-US" dirty="0" err="1" smtClean="0"/>
              <a:t>empírica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/>
              <a:t>distribución</a:t>
            </a:r>
            <a:r>
              <a:rPr lang="en-US" dirty="0"/>
              <a:t> </a:t>
            </a:r>
            <a:r>
              <a:rPr lang="en-US" dirty="0" err="1" smtClean="0"/>
              <a:t>estad</a:t>
            </a:r>
            <a:r>
              <a:rPr lang="es-EC" dirty="0"/>
              <a:t>í</a:t>
            </a:r>
            <a:r>
              <a:rPr lang="en-US" dirty="0" err="1" smtClean="0"/>
              <a:t>stica</a:t>
            </a:r>
            <a:r>
              <a:rPr lang="en-US" dirty="0" smtClean="0"/>
              <a:t> formal</a:t>
            </a:r>
            <a:endParaRPr lang="es-EC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90138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2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altLang="es-EC" b="1" u="sng" dirty="0" smtClean="0"/>
              <a:t>PROGRAMA – Jueves</a:t>
            </a:r>
            <a:endParaRPr lang="es-EC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dirty="0" smtClean="0"/>
              <a:t>I.A</a:t>
            </a:r>
            <a:r>
              <a:rPr lang="es-EC" dirty="0"/>
              <a:t>. Introducción al </a:t>
            </a:r>
            <a:r>
              <a:rPr lang="es-EC" dirty="0" smtClean="0"/>
              <a:t>taller</a:t>
            </a:r>
            <a:endParaRPr lang="es-EC" dirty="0"/>
          </a:p>
          <a:p>
            <a:r>
              <a:rPr lang="es-EC" dirty="0"/>
              <a:t>I.B. Historia del análisis </a:t>
            </a:r>
            <a:r>
              <a:rPr lang="es-EC" dirty="0" err="1"/>
              <a:t>morfométrico</a:t>
            </a:r>
            <a:r>
              <a:rPr lang="es-EC" dirty="0"/>
              <a:t> en la biología</a:t>
            </a:r>
          </a:p>
          <a:p>
            <a:r>
              <a:rPr lang="es-EC" dirty="0"/>
              <a:t>I.C. La </a:t>
            </a:r>
            <a:r>
              <a:rPr lang="es-EC" dirty="0" err="1"/>
              <a:t>morfometría</a:t>
            </a:r>
            <a:r>
              <a:rPr lang="es-EC" dirty="0"/>
              <a:t> geométrica: Teoría</a:t>
            </a:r>
          </a:p>
          <a:p>
            <a:r>
              <a:rPr lang="es-EC" dirty="0"/>
              <a:t>I.D. Aplicaciones comunes de la </a:t>
            </a:r>
            <a:r>
              <a:rPr lang="es-EC" dirty="0" err="1"/>
              <a:t>morfometría</a:t>
            </a:r>
            <a:r>
              <a:rPr lang="es-EC" dirty="0"/>
              <a:t> geométrica</a:t>
            </a:r>
          </a:p>
          <a:p>
            <a:r>
              <a:rPr lang="es-EC" dirty="0"/>
              <a:t>	I.D.1. Dimorfismo sexual</a:t>
            </a:r>
          </a:p>
          <a:p>
            <a:r>
              <a:rPr lang="es-EC" dirty="0"/>
              <a:t>	I.D.2. </a:t>
            </a:r>
            <a:r>
              <a:rPr lang="es-EC" dirty="0" err="1"/>
              <a:t>Alometría</a:t>
            </a:r>
            <a:endParaRPr lang="es-EC" dirty="0"/>
          </a:p>
          <a:p>
            <a:r>
              <a:rPr lang="es-EC" dirty="0"/>
              <a:t>	I.D.3. Diferenciación entre dos poblaciones</a:t>
            </a:r>
          </a:p>
          <a:p>
            <a:r>
              <a:rPr lang="es-EC" dirty="0"/>
              <a:t>	I.D.4. </a:t>
            </a:r>
            <a:r>
              <a:rPr lang="es-EC" dirty="0" err="1"/>
              <a:t>Ecomorfología</a:t>
            </a:r>
            <a:endParaRPr lang="es-EC" dirty="0"/>
          </a:p>
          <a:p>
            <a:r>
              <a:rPr lang="es-EC" dirty="0"/>
              <a:t>	I.D.5. El análisis de contornos</a:t>
            </a:r>
          </a:p>
          <a:p>
            <a:r>
              <a:rPr lang="es-EC" dirty="0"/>
              <a:t>	I.D.6. Análisis </a:t>
            </a:r>
            <a:r>
              <a:rPr lang="es-EC" dirty="0" err="1"/>
              <a:t>morfométrico</a:t>
            </a:r>
            <a:r>
              <a:rPr lang="es-EC" dirty="0"/>
              <a:t> usando filogenias</a:t>
            </a:r>
          </a:p>
          <a:p>
            <a:r>
              <a:rPr lang="es-EC" dirty="0"/>
              <a:t>	I.D.7. Otras aplicaciones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264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Pruebas de Permutación</a:t>
            </a:r>
            <a:endParaRPr lang="en-US" altLang="es-EC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57400" y="1506071"/>
            <a:ext cx="8077200" cy="5123329"/>
          </a:xfrm>
        </p:spPr>
        <p:txBody>
          <a:bodyPr>
            <a:normAutofit/>
          </a:bodyPr>
          <a:lstStyle/>
          <a:p>
            <a:r>
              <a:rPr lang="es-EC" dirty="0"/>
              <a:t>La idea es cuantificar que tan extrema es la </a:t>
            </a:r>
            <a:r>
              <a:rPr lang="es-EC" dirty="0" smtClean="0"/>
              <a:t>diferencia </a:t>
            </a:r>
            <a:r>
              <a:rPr lang="es-EC" dirty="0"/>
              <a:t>en la estadística de </a:t>
            </a:r>
            <a:r>
              <a:rPr lang="es-EC" dirty="0" smtClean="0"/>
              <a:t>prueba </a:t>
            </a:r>
            <a:r>
              <a:rPr lang="es-EC" dirty="0"/>
              <a:t>entre los grupos originales, relativo a las diferencias que se ven entre diferentes combinaciones de los mismos especímenes. </a:t>
            </a:r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Este </a:t>
            </a:r>
            <a:r>
              <a:rPr lang="es-EC" dirty="0"/>
              <a:t>tipo de pruebas son útiles en situaciones donde los datos </a:t>
            </a:r>
            <a:r>
              <a:rPr lang="es-EC" b="1" dirty="0"/>
              <a:t>no cumplen los </a:t>
            </a:r>
            <a:r>
              <a:rPr lang="es-EC" b="1" dirty="0" smtClean="0"/>
              <a:t>supuestos (requisitos) </a:t>
            </a:r>
            <a:r>
              <a:rPr lang="es-EC" dirty="0"/>
              <a:t>para otro tipo de pruebas estadísticas de uso común.</a:t>
            </a:r>
            <a:endParaRPr lang="es-EC" altLang="es-EC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41301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Pruebas de Permutación</a:t>
            </a:r>
            <a:endParaRPr lang="en-US" altLang="es-EC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57400" y="1506071"/>
            <a:ext cx="8077200" cy="5123329"/>
          </a:xfrm>
        </p:spPr>
        <p:txBody>
          <a:bodyPr>
            <a:normAutofit/>
          </a:bodyPr>
          <a:lstStyle/>
          <a:p>
            <a:r>
              <a:rPr lang="es-EC" dirty="0"/>
              <a:t>La prueba de permutación es un tipo de prueba de </a:t>
            </a:r>
            <a:r>
              <a:rPr lang="es-EC" dirty="0" err="1"/>
              <a:t>remuestreo</a:t>
            </a:r>
            <a:r>
              <a:rPr lang="es-EC" dirty="0"/>
              <a:t> que se aplica comúnmente en la MG</a:t>
            </a:r>
            <a:r>
              <a:rPr lang="es-EC" dirty="0" smtClean="0"/>
              <a:t>.</a:t>
            </a:r>
          </a:p>
          <a:p>
            <a:r>
              <a:rPr lang="es-EC" altLang="es-EC" dirty="0"/>
              <a:t>En las pruebas de permutación, el muestreo de los datos originales se hace </a:t>
            </a:r>
            <a:r>
              <a:rPr lang="es-EC" altLang="es-EC" b="1" dirty="0"/>
              <a:t>sin reemplazo</a:t>
            </a:r>
            <a:r>
              <a:rPr lang="es-EC" altLang="es-EC" dirty="0"/>
              <a:t>, de tal manera que todos los especímenes originales son incluidos, una sola vez, en cada juego de datos nuevos. </a:t>
            </a:r>
            <a:endParaRPr lang="es-EC" altLang="es-EC" dirty="0" smtClean="0"/>
          </a:p>
          <a:p>
            <a:r>
              <a:rPr lang="es-EC" altLang="es-EC" dirty="0" smtClean="0"/>
              <a:t>De </a:t>
            </a:r>
            <a:r>
              <a:rPr lang="es-EC" altLang="es-EC" dirty="0"/>
              <a:t>esta manera, los juegos de datos nuevos generados </a:t>
            </a:r>
            <a:r>
              <a:rPr lang="es-EC" altLang="es-EC" b="1" dirty="0" smtClean="0"/>
              <a:t>difieren </a:t>
            </a:r>
            <a:r>
              <a:rPr lang="es-EC" altLang="es-EC" b="1" dirty="0"/>
              <a:t>en </a:t>
            </a:r>
            <a:r>
              <a:rPr lang="es-EC" altLang="es-EC" b="1" u="sng" dirty="0"/>
              <a:t>cuales especímenes están en cada grupo</a:t>
            </a:r>
            <a:r>
              <a:rPr lang="es-EC" altLang="es-EC" dirty="0"/>
              <a:t>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2723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Pruebas de Permutación: Ejemplo</a:t>
            </a:r>
            <a:endParaRPr lang="en-US" altLang="es-EC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57400" y="1506071"/>
            <a:ext cx="8077200" cy="5123329"/>
          </a:xfrm>
        </p:spPr>
        <p:txBody>
          <a:bodyPr>
            <a:norm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hay dos </a:t>
            </a:r>
            <a:r>
              <a:rPr lang="en-US" dirty="0" err="1" smtClean="0"/>
              <a:t>especies</a:t>
            </a:r>
            <a:r>
              <a:rPr lang="en-US" dirty="0" smtClean="0"/>
              <a:t>:</a:t>
            </a:r>
            <a:endParaRPr lang="es-EC" dirty="0" smtClean="0"/>
          </a:p>
          <a:p>
            <a:r>
              <a:rPr lang="es-EC" dirty="0" smtClean="0"/>
              <a:t>Especie </a:t>
            </a:r>
            <a:r>
              <a:rPr lang="es-EC" dirty="0"/>
              <a:t>A = [A1, A2, A3, A4, A5]</a:t>
            </a:r>
          </a:p>
          <a:p>
            <a:r>
              <a:rPr lang="es-EC" dirty="0"/>
              <a:t>Especie B = [B1, B2, B3, B4]</a:t>
            </a:r>
          </a:p>
          <a:p>
            <a:endParaRPr lang="es-EC" dirty="0" smtClean="0"/>
          </a:p>
          <a:p>
            <a:r>
              <a:rPr lang="es-EC" dirty="0" smtClean="0"/>
              <a:t>El </a:t>
            </a:r>
            <a:r>
              <a:rPr lang="es-EC" dirty="0"/>
              <a:t>investigador quiere saber si difiere el promedio de las medidas entre especies. Para llevar a cabo la prueba de permutación, se unen los datos en un solo juego de datos que llamaremos C:</a:t>
            </a:r>
          </a:p>
          <a:p>
            <a:endParaRPr lang="es-EC" dirty="0" smtClean="0"/>
          </a:p>
          <a:p>
            <a:r>
              <a:rPr lang="es-EC" dirty="0" smtClean="0"/>
              <a:t>C </a:t>
            </a:r>
            <a:r>
              <a:rPr lang="es-EC" dirty="0"/>
              <a:t>= [A1, A2, A3, A4, A5, B1, B2, B3, B4]</a:t>
            </a:r>
            <a:endParaRPr lang="es-EC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2723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06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Pruebas de Permutación: Ejemplo</a:t>
            </a:r>
            <a:endParaRPr lang="en-US" altLang="es-EC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57400" y="1506071"/>
            <a:ext cx="8077200" cy="5123329"/>
          </a:xfrm>
        </p:spPr>
        <p:txBody>
          <a:bodyPr>
            <a:normAutofit/>
          </a:bodyPr>
          <a:lstStyle/>
          <a:p>
            <a:r>
              <a:rPr lang="es-EC" dirty="0"/>
              <a:t>Luego se muestrea al azar sin reemplazo de este juego. Para lograr esto, se asignan números para cada espécimen y se permuta el juego de números para formar una lista </a:t>
            </a:r>
            <a:r>
              <a:rPr lang="es-EC" dirty="0" smtClean="0"/>
              <a:t>L:</a:t>
            </a:r>
            <a:endParaRPr lang="es-EC" dirty="0"/>
          </a:p>
          <a:p>
            <a:pPr lvl="1"/>
            <a:r>
              <a:rPr lang="es-EC" sz="2800" dirty="0"/>
              <a:t>L = [4, 5, 3, 8, 9, 6, 7, 1, 2]</a:t>
            </a:r>
          </a:p>
          <a:p>
            <a:endParaRPr lang="es-EC" dirty="0" smtClean="0"/>
          </a:p>
          <a:p>
            <a:r>
              <a:rPr lang="es-EC" dirty="0" smtClean="0"/>
              <a:t>Con </a:t>
            </a:r>
            <a:r>
              <a:rPr lang="es-EC" dirty="0"/>
              <a:t>esta lista de números permutados, podemos asignar a los especímenes 4, 5, 3, 8, y 9 al grupo A y los especímenes 6, 7, 1, y 2 al grupo B:</a:t>
            </a:r>
          </a:p>
          <a:p>
            <a:pPr lvl="1"/>
            <a:r>
              <a:rPr lang="es-EC" sz="2800" dirty="0"/>
              <a:t>Especie A = [A4, A5, A3, B3, B4]</a:t>
            </a:r>
          </a:p>
          <a:p>
            <a:pPr lvl="1"/>
            <a:r>
              <a:rPr lang="es-EC" sz="2800" dirty="0"/>
              <a:t>Especie B = [B1, B2, A1, A2]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2723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1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Pruebas de Permutación: Ejemplo</a:t>
            </a:r>
            <a:endParaRPr lang="en-US" altLang="es-EC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57400" y="1506071"/>
            <a:ext cx="8077200" cy="5123329"/>
          </a:xfrm>
        </p:spPr>
        <p:txBody>
          <a:bodyPr>
            <a:normAutofit lnSpcReduction="10000"/>
          </a:bodyPr>
          <a:lstStyle/>
          <a:p>
            <a:r>
              <a:rPr lang="es-EC" dirty="0"/>
              <a:t>Esto se </a:t>
            </a:r>
            <a:r>
              <a:rPr lang="es-EC" b="1" dirty="0"/>
              <a:t>repite </a:t>
            </a:r>
            <a:r>
              <a:rPr lang="es-EC" b="1" dirty="0" smtClean="0"/>
              <a:t>miles </a:t>
            </a:r>
            <a:r>
              <a:rPr lang="es-EC" b="1" dirty="0"/>
              <a:t>de veces </a:t>
            </a:r>
            <a:r>
              <a:rPr lang="es-EC" dirty="0"/>
              <a:t>formando muchos juegos de datos </a:t>
            </a:r>
            <a:r>
              <a:rPr lang="es-EC" dirty="0" smtClean="0"/>
              <a:t>nuevos de </a:t>
            </a:r>
            <a:r>
              <a:rPr lang="es-EC" dirty="0"/>
              <a:t>dos grupos, A con 5 especímenes y B con 4 especímenes, pero con diferentes combinaciones de los 9 especímenes originales. </a:t>
            </a:r>
            <a:endParaRPr lang="es-EC" dirty="0" smtClean="0"/>
          </a:p>
          <a:p>
            <a:r>
              <a:rPr lang="es-EC" dirty="0" smtClean="0"/>
              <a:t>De </a:t>
            </a:r>
            <a:r>
              <a:rPr lang="es-EC" dirty="0"/>
              <a:t>cada juego de datos producto del </a:t>
            </a:r>
            <a:r>
              <a:rPr lang="es-EC" dirty="0" err="1"/>
              <a:t>remuestreo</a:t>
            </a:r>
            <a:r>
              <a:rPr lang="es-EC" dirty="0"/>
              <a:t>, se calcula la estadística de prueba y estas son combinadas </a:t>
            </a:r>
            <a:r>
              <a:rPr lang="es-EC" b="1" dirty="0"/>
              <a:t>para generar una distribución </a:t>
            </a:r>
            <a:r>
              <a:rPr lang="es-EC" dirty="0"/>
              <a:t>de estas estadísticas. </a:t>
            </a:r>
            <a:endParaRPr lang="es-EC" dirty="0" smtClean="0"/>
          </a:p>
          <a:p>
            <a:r>
              <a:rPr lang="es-EC" dirty="0" smtClean="0"/>
              <a:t>Se </a:t>
            </a:r>
            <a:r>
              <a:rPr lang="es-EC" dirty="0"/>
              <a:t>compara la estadística de prueba calculada de los datos originales a la distribución generada por el </a:t>
            </a:r>
            <a:r>
              <a:rPr lang="es-EC" dirty="0" err="1"/>
              <a:t>remuestreo</a:t>
            </a:r>
            <a:r>
              <a:rPr lang="es-EC" dirty="0"/>
              <a:t> y se calcula la </a:t>
            </a:r>
            <a:r>
              <a:rPr lang="es-EC" b="1" dirty="0"/>
              <a:t>probabilidad</a:t>
            </a:r>
            <a:r>
              <a:rPr lang="es-EC" dirty="0"/>
              <a:t> de obtener la estadística de prueba bajo la hipótesis nula.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2723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7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Pruebas de Permutación: Ejemplo</a:t>
            </a:r>
            <a:endParaRPr lang="en-US" altLang="es-EC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57400" y="1506071"/>
            <a:ext cx="8077200" cy="5123329"/>
          </a:xfrm>
        </p:spPr>
        <p:txBody>
          <a:bodyPr>
            <a:normAutofit/>
          </a:bodyPr>
          <a:lstStyle/>
          <a:p>
            <a:r>
              <a:rPr lang="es-EC" dirty="0"/>
              <a:t>Por ejemplo, si se generan 1000 juegos de datos y solo ocho de las estadísticas de prueba de estos 1000 juegos son de mayor magnitud a la estadística de prueba calculada de los datos originales, la probabilidad de obtener este resultado bajo la hipótesis nula sería menos de 1 en 100 (P &lt; 0,01). </a:t>
            </a:r>
            <a:endParaRPr lang="es-EC" dirty="0" smtClean="0"/>
          </a:p>
          <a:p>
            <a:endParaRPr lang="es-EC" dirty="0"/>
          </a:p>
          <a:p>
            <a:r>
              <a:rPr lang="es-EC" dirty="0" smtClean="0"/>
              <a:t>Por </a:t>
            </a:r>
            <a:r>
              <a:rPr lang="es-EC" dirty="0"/>
              <a:t>lo tanto, se rechazaría la hipótesis nula y concluiría que hay una diferencia significativa entre los grupos.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27233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Definiciones: Repaso</a:t>
            </a:r>
            <a:endParaRPr lang="en-US" altLang="es-EC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8077200" cy="4953000"/>
          </a:xfrm>
        </p:spPr>
        <p:txBody>
          <a:bodyPr/>
          <a:lstStyle/>
          <a:p>
            <a:r>
              <a:rPr lang="en-US" altLang="es-EC" dirty="0" err="1" smtClean="0"/>
              <a:t>Distribución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estadística</a:t>
            </a:r>
            <a:r>
              <a:rPr lang="en-US" altLang="es-EC" dirty="0" smtClean="0"/>
              <a:t>:</a:t>
            </a:r>
          </a:p>
          <a:p>
            <a:endParaRPr lang="en-US" altLang="es-EC" dirty="0"/>
          </a:p>
          <a:p>
            <a:r>
              <a:rPr lang="en-US" altLang="es-EC" dirty="0" err="1"/>
              <a:t>Estadística</a:t>
            </a:r>
            <a:r>
              <a:rPr lang="en-US" altLang="es-EC" dirty="0"/>
              <a:t> </a:t>
            </a:r>
            <a:r>
              <a:rPr lang="en-US" altLang="es-EC" dirty="0" smtClean="0"/>
              <a:t>de </a:t>
            </a:r>
            <a:r>
              <a:rPr lang="en-US" altLang="es-EC" dirty="0" err="1" smtClean="0"/>
              <a:t>prueba</a:t>
            </a:r>
            <a:r>
              <a:rPr lang="en-US" altLang="es-EC" dirty="0" smtClean="0"/>
              <a:t>:</a:t>
            </a:r>
          </a:p>
          <a:p>
            <a:endParaRPr lang="en-US" altLang="es-EC" dirty="0"/>
          </a:p>
          <a:p>
            <a:r>
              <a:rPr lang="en-US" altLang="es-EC" dirty="0" err="1" smtClean="0"/>
              <a:t>Grados</a:t>
            </a:r>
            <a:r>
              <a:rPr lang="en-US" altLang="es-EC" dirty="0" smtClean="0"/>
              <a:t> de </a:t>
            </a:r>
            <a:r>
              <a:rPr lang="en-US" altLang="es-EC" dirty="0" err="1" smtClean="0"/>
              <a:t>libertad</a:t>
            </a:r>
            <a:r>
              <a:rPr lang="en-US" altLang="es-EC" dirty="0" smtClean="0"/>
              <a:t>:</a:t>
            </a:r>
          </a:p>
          <a:p>
            <a:endParaRPr lang="en-US" altLang="es-EC" dirty="0"/>
          </a:p>
          <a:p>
            <a:r>
              <a:rPr lang="en-US" altLang="es-EC" dirty="0" smtClean="0"/>
              <a:t>Valor de P:</a:t>
            </a:r>
          </a:p>
          <a:p>
            <a:endParaRPr lang="en-US" altLang="es-EC" dirty="0"/>
          </a:p>
          <a:p>
            <a:r>
              <a:rPr lang="en-US" altLang="es-EC"/>
              <a:t>Hipótesis</a:t>
            </a:r>
            <a:r>
              <a:rPr lang="en-US" altLang="es-EC" dirty="0"/>
              <a:t> </a:t>
            </a:r>
            <a:r>
              <a:rPr lang="en-US" altLang="es-EC" dirty="0" err="1" smtClean="0"/>
              <a:t>nula</a:t>
            </a:r>
            <a:r>
              <a:rPr lang="en-US" altLang="es-EC" dirty="0" smtClean="0"/>
              <a:t>:</a:t>
            </a:r>
          </a:p>
          <a:p>
            <a:endParaRPr lang="en-US" altLang="es-EC" dirty="0" smtClean="0"/>
          </a:p>
          <a:p>
            <a:endParaRPr lang="en-US" altLang="es-EC" dirty="0"/>
          </a:p>
          <a:p>
            <a:endParaRPr lang="es-EC" altLang="es-EC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05132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Repaso</a:t>
            </a:r>
            <a:endParaRPr lang="en-US" altLang="es-EC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8077200" cy="4953000"/>
          </a:xfrm>
        </p:spPr>
        <p:txBody>
          <a:bodyPr/>
          <a:lstStyle/>
          <a:p>
            <a:r>
              <a:rPr lang="es-EC" altLang="es-EC" dirty="0" err="1" smtClean="0"/>
              <a:t>Alometría</a:t>
            </a:r>
            <a:endParaRPr lang="es-EC" altLang="es-EC" dirty="0" smtClean="0"/>
          </a:p>
          <a:p>
            <a:r>
              <a:rPr lang="en-US" altLang="es-EC" dirty="0" err="1" smtClean="0"/>
              <a:t>Asimetr</a:t>
            </a:r>
            <a:r>
              <a:rPr lang="es-EC" altLang="es-EC" dirty="0"/>
              <a:t>í</a:t>
            </a:r>
            <a:r>
              <a:rPr lang="en-US" altLang="es-EC" dirty="0" smtClean="0"/>
              <a:t>a </a:t>
            </a:r>
            <a:r>
              <a:rPr lang="en-US" altLang="es-EC" dirty="0" err="1" smtClean="0"/>
              <a:t>fluctuante</a:t>
            </a:r>
            <a:endParaRPr lang="en-US" altLang="es-EC" dirty="0" smtClean="0"/>
          </a:p>
          <a:p>
            <a:r>
              <a:rPr lang="en-US" altLang="es-EC" dirty="0" err="1" smtClean="0"/>
              <a:t>Alineación</a:t>
            </a:r>
            <a:r>
              <a:rPr lang="en-US" altLang="es-EC" dirty="0" smtClean="0"/>
              <a:t> de </a:t>
            </a:r>
            <a:r>
              <a:rPr lang="en-US" altLang="es-EC" dirty="0" err="1" smtClean="0"/>
              <a:t>Procusto</a:t>
            </a:r>
            <a:endParaRPr lang="en-US" altLang="es-EC" dirty="0" smtClean="0"/>
          </a:p>
          <a:p>
            <a:r>
              <a:rPr lang="en-US" altLang="es-EC" dirty="0" err="1" smtClean="0"/>
              <a:t>Distancia</a:t>
            </a:r>
            <a:r>
              <a:rPr lang="en-US" altLang="es-EC" dirty="0" smtClean="0"/>
              <a:t> de </a:t>
            </a:r>
            <a:r>
              <a:rPr lang="en-US" altLang="es-EC" dirty="0" err="1" smtClean="0"/>
              <a:t>Procusto</a:t>
            </a:r>
            <a:endParaRPr lang="en-US" altLang="es-EC" dirty="0" smtClean="0"/>
          </a:p>
          <a:p>
            <a:r>
              <a:rPr lang="en-US" altLang="es-EC" dirty="0" smtClean="0"/>
              <a:t>Forma </a:t>
            </a:r>
            <a:r>
              <a:rPr lang="en-US" altLang="es-EC" dirty="0" err="1" smtClean="0"/>
              <a:t>Consenso</a:t>
            </a:r>
            <a:endParaRPr lang="en-US" altLang="es-EC" dirty="0" smtClean="0"/>
          </a:p>
          <a:p>
            <a:r>
              <a:rPr lang="en-US" altLang="es-EC" dirty="0" smtClean="0"/>
              <a:t>Semi-</a:t>
            </a:r>
            <a:r>
              <a:rPr lang="en-US" altLang="es-EC" dirty="0" err="1" smtClean="0"/>
              <a:t>hitos</a:t>
            </a:r>
            <a:endParaRPr lang="en-US" altLang="es-EC" dirty="0" smtClean="0"/>
          </a:p>
          <a:p>
            <a:r>
              <a:rPr lang="en-US" altLang="es-EC" dirty="0" err="1" smtClean="0"/>
              <a:t>Función</a:t>
            </a:r>
            <a:r>
              <a:rPr lang="en-US" altLang="es-EC" dirty="0" smtClean="0"/>
              <a:t> de </a:t>
            </a:r>
            <a:r>
              <a:rPr lang="en-US" altLang="es-EC" dirty="0" err="1" smtClean="0"/>
              <a:t>Placa</a:t>
            </a:r>
            <a:r>
              <a:rPr lang="en-US" altLang="es-EC" dirty="0"/>
              <a:t> </a:t>
            </a:r>
            <a:r>
              <a:rPr lang="en-US" altLang="es-EC" dirty="0" smtClean="0"/>
              <a:t>Delgada</a:t>
            </a:r>
          </a:p>
          <a:p>
            <a:endParaRPr lang="es-EC" altLang="es-EC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05132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8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8636" y="841872"/>
            <a:ext cx="10489380" cy="4688596"/>
          </a:xfrm>
        </p:spPr>
        <p:txBody>
          <a:bodyPr>
            <a:noAutofit/>
          </a:bodyPr>
          <a:lstStyle/>
          <a:p>
            <a:pPr algn="l" eaLnBrk="1" hangingPunct="1"/>
            <a:r>
              <a:rPr lang="es-EC" altLang="es-EC" sz="4400" u="sng" dirty="0" smtClean="0"/>
              <a:t>PROGRAMA</a:t>
            </a:r>
            <a:r>
              <a:rPr lang="es-EC" altLang="es-EC" sz="4400" dirty="0" smtClean="0"/>
              <a:t>:</a:t>
            </a:r>
          </a:p>
          <a:p>
            <a:pPr algn="l" eaLnBrk="1" hangingPunct="1"/>
            <a:endParaRPr lang="es-EC" altLang="es-EC" sz="4400" dirty="0" smtClean="0"/>
          </a:p>
          <a:p>
            <a:pPr algn="l"/>
            <a:r>
              <a:rPr lang="es-EC" altLang="es-EC" sz="4400" dirty="0" smtClean="0"/>
              <a:t>II.A. Repaso de la estadística básica</a:t>
            </a:r>
          </a:p>
        </p:txBody>
      </p:sp>
    </p:spTree>
    <p:extLst>
      <p:ext uri="{BB962C8B-B14F-4D97-AF65-F5344CB8AC3E}">
        <p14:creationId xmlns:p14="http://schemas.microsoft.com/office/powerpoint/2010/main" val="31722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Definiciones</a:t>
            </a:r>
            <a:endParaRPr lang="en-US" altLang="es-EC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8077200" cy="4953000"/>
          </a:xfrm>
        </p:spPr>
        <p:txBody>
          <a:bodyPr/>
          <a:lstStyle/>
          <a:p>
            <a:r>
              <a:rPr lang="es-EC" altLang="es-EC" dirty="0"/>
              <a:t>En la estadística, población y muestra se definen de la siguiente manera:</a:t>
            </a:r>
          </a:p>
          <a:p>
            <a:endParaRPr lang="es-EC" altLang="es-EC" dirty="0" smtClean="0"/>
          </a:p>
          <a:p>
            <a:r>
              <a:rPr lang="es-EC" altLang="es-EC" b="1" u="sng" dirty="0" smtClean="0"/>
              <a:t>Población</a:t>
            </a:r>
            <a:r>
              <a:rPr lang="es-EC" altLang="es-EC" dirty="0"/>
              <a:t>: Todos los individuos de un grupo determinado.</a:t>
            </a:r>
          </a:p>
          <a:p>
            <a:endParaRPr lang="es-EC" altLang="es-EC" dirty="0" smtClean="0"/>
          </a:p>
          <a:p>
            <a:r>
              <a:rPr lang="es-EC" altLang="es-EC" b="1" u="sng" dirty="0" smtClean="0"/>
              <a:t>Muestra</a:t>
            </a:r>
            <a:r>
              <a:rPr lang="es-EC" altLang="es-EC" dirty="0"/>
              <a:t>: Una colección de individuos observados o medidos que representan a los miembros de la población.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05132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70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Definiciones</a:t>
            </a:r>
            <a:endParaRPr lang="en-US" altLang="es-EC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8077200" cy="4953000"/>
          </a:xfrm>
        </p:spPr>
        <p:txBody>
          <a:bodyPr/>
          <a:lstStyle/>
          <a:p>
            <a:r>
              <a:rPr lang="es-EC" altLang="es-EC" dirty="0" smtClean="0"/>
              <a:t>Varianza:</a:t>
            </a:r>
          </a:p>
          <a:p>
            <a:endParaRPr lang="en-US" altLang="es-EC" dirty="0"/>
          </a:p>
          <a:p>
            <a:endParaRPr lang="en-US" altLang="es-EC" dirty="0" smtClean="0"/>
          </a:p>
          <a:p>
            <a:r>
              <a:rPr lang="en-US" altLang="es-EC" dirty="0" err="1" smtClean="0"/>
              <a:t>Desviación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estándar</a:t>
            </a:r>
            <a:r>
              <a:rPr lang="en-US" altLang="es-EC" dirty="0" smtClean="0"/>
              <a:t>:</a:t>
            </a:r>
          </a:p>
          <a:p>
            <a:endParaRPr lang="en-US" altLang="es-EC" dirty="0"/>
          </a:p>
          <a:p>
            <a:endParaRPr lang="en-US" altLang="es-EC" dirty="0" smtClean="0"/>
          </a:p>
          <a:p>
            <a:endParaRPr lang="en-US" altLang="es-EC" dirty="0" smtClean="0"/>
          </a:p>
          <a:p>
            <a:r>
              <a:rPr lang="en-US" altLang="es-EC" dirty="0"/>
              <a:t>Error </a:t>
            </a:r>
            <a:r>
              <a:rPr lang="en-US" altLang="es-EC" dirty="0" err="1" smtClean="0"/>
              <a:t>estándar</a:t>
            </a:r>
            <a:r>
              <a:rPr lang="en-US" altLang="es-EC" dirty="0" smtClean="0"/>
              <a:t>:</a:t>
            </a:r>
          </a:p>
          <a:p>
            <a:endParaRPr lang="en-US" altLang="es-EC" dirty="0"/>
          </a:p>
          <a:p>
            <a:endParaRPr lang="es-EC" altLang="es-EC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05132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smtClean="0"/>
              <a:t>Lógica de un Test Estadístico</a:t>
            </a:r>
            <a:endParaRPr lang="en-US" altLang="es-EC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8077200" cy="4953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Las pruebas estadísticas son necesarios porque necesitamos tomar decisiones de poblaciones a base de muestras</a:t>
            </a:r>
          </a:p>
          <a:p>
            <a:pPr eaLnBrk="1" hangingPunct="1"/>
            <a:endParaRPr lang="es-EC" altLang="es-EC" dirty="0" smtClean="0"/>
          </a:p>
          <a:p>
            <a:pPr eaLnBrk="1" hangingPunct="1"/>
            <a:r>
              <a:rPr lang="es-EC" altLang="es-EC" dirty="0" smtClean="0"/>
              <a:t>En el proceso de muestreo pueden haber </a:t>
            </a:r>
            <a:r>
              <a:rPr lang="es-EC" altLang="es-EC" b="1" dirty="0" smtClean="0"/>
              <a:t>eventos fortuitos</a:t>
            </a:r>
            <a:r>
              <a:rPr lang="es-EC" altLang="es-EC" dirty="0" smtClean="0"/>
              <a:t> que influyen los valores calculados</a:t>
            </a:r>
          </a:p>
          <a:p>
            <a:pPr eaLnBrk="1" hangingPunct="1"/>
            <a:endParaRPr lang="es-EC" altLang="es-EC" dirty="0" smtClean="0"/>
          </a:p>
          <a:p>
            <a:pPr eaLnBrk="1" hangingPunct="1"/>
            <a:r>
              <a:rPr lang="es-EC" altLang="es-EC" dirty="0" smtClean="0"/>
              <a:t>Necesitamos poder </a:t>
            </a:r>
            <a:r>
              <a:rPr lang="es-EC" altLang="es-EC" b="1" dirty="0" smtClean="0"/>
              <a:t>calcular probabilidades </a:t>
            </a:r>
            <a:r>
              <a:rPr lang="es-EC" altLang="es-EC" dirty="0" smtClean="0"/>
              <a:t>de valores estimados de muestras para tomar decisiones acerca de diferencias entre muestras</a:t>
            </a:r>
            <a:endParaRPr lang="es-EC" altLang="es-EC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12166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smtClean="0"/>
              <a:t>Lógica de un Test Estadístico</a:t>
            </a:r>
            <a:endParaRPr lang="en-US" altLang="es-EC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8077200" cy="4953000"/>
          </a:xfrm>
        </p:spPr>
        <p:txBody>
          <a:bodyPr/>
          <a:lstStyle/>
          <a:p>
            <a:pPr eaLnBrk="1" hangingPunct="1"/>
            <a:r>
              <a:rPr lang="es-EC" altLang="es-EC" dirty="0" smtClean="0"/>
              <a:t>Por ejemplo, medimos la talla de dos poblaciones y obtenemos promedios de 17.5 y 17.8 cm de largo</a:t>
            </a:r>
          </a:p>
          <a:p>
            <a:pPr eaLnBrk="1" hangingPunct="1"/>
            <a:endParaRPr lang="en-US" altLang="es-EC" b="1" dirty="0"/>
          </a:p>
          <a:p>
            <a:r>
              <a:rPr lang="en-US" altLang="es-EC" dirty="0" smtClean="0"/>
              <a:t>¿</a:t>
            </a:r>
            <a:r>
              <a:rPr lang="en-US" altLang="es-EC" dirty="0" err="1" smtClean="0"/>
              <a:t>Es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esta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diferencia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significativa</a:t>
            </a:r>
            <a:r>
              <a:rPr lang="en-US" altLang="es-EC" dirty="0" smtClean="0"/>
              <a:t>? </a:t>
            </a:r>
            <a:r>
              <a:rPr lang="en-US" altLang="es-EC" dirty="0" smtClean="0"/>
              <a:t>¿</a:t>
            </a:r>
            <a:r>
              <a:rPr lang="en-US" altLang="es-EC" dirty="0" err="1" smtClean="0"/>
              <a:t>Cómo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decidimos</a:t>
            </a:r>
            <a:r>
              <a:rPr lang="en-US" altLang="es-EC" dirty="0" smtClean="0"/>
              <a:t>?</a:t>
            </a:r>
            <a:endParaRPr lang="es-EC" altLang="es-EC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212166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eaLnBrk="1" hangingPunct="1"/>
            <a:r>
              <a:rPr lang="es-EC" altLang="es-EC" smtClean="0"/>
              <a:t>Lógica de un Test Estadístico</a:t>
            </a:r>
            <a:endParaRPr lang="en-US" altLang="es-EC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80772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s-EC" altLang="es-EC" dirty="0" smtClean="0"/>
              <a:t>En un test estadístico, se calcula una </a:t>
            </a:r>
            <a:r>
              <a:rPr lang="es-EC" altLang="es-EC" b="1" dirty="0" smtClean="0"/>
              <a:t>estadística de prueba</a:t>
            </a:r>
            <a:r>
              <a:rPr lang="es-EC" altLang="es-EC" dirty="0" smtClean="0"/>
              <a:t> a base de los datos colectados (</a:t>
            </a:r>
            <a:r>
              <a:rPr lang="es-EC" altLang="es-EC" i="1" dirty="0" smtClean="0"/>
              <a:t>test </a:t>
            </a:r>
            <a:r>
              <a:rPr lang="es-EC" altLang="es-EC" i="1" dirty="0" err="1" smtClean="0"/>
              <a:t>statistic</a:t>
            </a:r>
            <a:r>
              <a:rPr lang="es-EC" altLang="es-EC" dirty="0" smtClean="0"/>
              <a:t>)</a:t>
            </a:r>
          </a:p>
          <a:p>
            <a:pPr lvl="1"/>
            <a:r>
              <a:rPr lang="en-US" altLang="es-EC" dirty="0" err="1" smtClean="0"/>
              <a:t>Cada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método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tiene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sus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propias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ecuaciones</a:t>
            </a:r>
            <a:endParaRPr lang="es-EC" altLang="es-EC" dirty="0" smtClean="0"/>
          </a:p>
          <a:p>
            <a:pPr eaLnBrk="1" hangingPunct="1"/>
            <a:endParaRPr lang="es-EC" altLang="es-EC" b="1" dirty="0" smtClean="0"/>
          </a:p>
          <a:p>
            <a:pPr eaLnBrk="1" hangingPunct="1"/>
            <a:r>
              <a:rPr lang="es-EC" altLang="es-EC" dirty="0" smtClean="0"/>
              <a:t>Se estima la </a:t>
            </a:r>
            <a:r>
              <a:rPr lang="es-EC" altLang="es-EC" b="1" dirty="0" smtClean="0"/>
              <a:t>probabilidad (P)</a:t>
            </a:r>
            <a:r>
              <a:rPr lang="es-EC" altLang="es-EC" dirty="0" smtClean="0"/>
              <a:t> de que esa estadística de prueba haya sido obtenida al azar cuando la hipótesis nula es cierta</a:t>
            </a:r>
          </a:p>
          <a:p>
            <a:pPr eaLnBrk="1" hangingPunct="1"/>
            <a:endParaRPr lang="es-EC" altLang="es-EC" dirty="0" smtClean="0"/>
          </a:p>
          <a:p>
            <a:pPr eaLnBrk="1" hangingPunct="1"/>
            <a:r>
              <a:rPr lang="es-EC" altLang="es-EC" dirty="0" smtClean="0"/>
              <a:t>Las probabilidades se calculan a base de distribuciones conocidas por el trabajo de matemáticos o generadas a base de datos empíricos (</a:t>
            </a:r>
            <a:r>
              <a:rPr lang="es-EC" altLang="es-EC" dirty="0" err="1" smtClean="0"/>
              <a:t>e.g</a:t>
            </a:r>
            <a:r>
              <a:rPr lang="es-EC" altLang="es-EC" dirty="0" smtClean="0"/>
              <a:t>., pruebas de permutación)</a:t>
            </a:r>
            <a:endParaRPr lang="es-EC" altLang="es-EC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097866"/>
            <a:ext cx="12192000" cy="14068"/>
          </a:xfrm>
          <a:prstGeom prst="line">
            <a:avLst/>
          </a:prstGeom>
          <a:ln w="57150">
            <a:solidFill>
              <a:srgbClr val="345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7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1506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Introducción a la Morfometría Geométrica: Teoría y Aplicaciones</vt:lpstr>
      <vt:lpstr>PROGRAMA – Jueves</vt:lpstr>
      <vt:lpstr>Repaso</vt:lpstr>
      <vt:lpstr>PowerPoint Presentation</vt:lpstr>
      <vt:lpstr>Definiciones</vt:lpstr>
      <vt:lpstr>Definiciones</vt:lpstr>
      <vt:lpstr>Lógica de un Test Estadístico</vt:lpstr>
      <vt:lpstr>Lógica de un Test Estadístico</vt:lpstr>
      <vt:lpstr>Lógica de un Test Estadístico</vt:lpstr>
      <vt:lpstr>Lógica de un Test Estadístico</vt:lpstr>
      <vt:lpstr>Lógica de un Test Estadístico</vt:lpstr>
      <vt:lpstr>La Distribución t</vt:lpstr>
      <vt:lpstr>Lógica de un Test Estadístico</vt:lpstr>
      <vt:lpstr>Ejemplo: La Prueba de t de Dos Muestras Independientes</vt:lpstr>
      <vt:lpstr>Ejemplo: La Prueba de t de Dos Muestras Independientes</vt:lpstr>
      <vt:lpstr>Ejemplo: La Prueba de t de Dos Muestras Independientes</vt:lpstr>
      <vt:lpstr>Ejemplo: La Prueba de t de Dos Muestras Independientes</vt:lpstr>
      <vt:lpstr>PowerPoint Presentation</vt:lpstr>
      <vt:lpstr>Pruebas de Permutación</vt:lpstr>
      <vt:lpstr>Pruebas de Permutación</vt:lpstr>
      <vt:lpstr>Pruebas de Permutación</vt:lpstr>
      <vt:lpstr>Pruebas de Permutación: Ejemplo</vt:lpstr>
      <vt:lpstr>Pruebas de Permutación: Ejemplo</vt:lpstr>
      <vt:lpstr>Pruebas de Permutación: Ejemplo</vt:lpstr>
      <vt:lpstr>Pruebas de Permutación: Ejemplo</vt:lpstr>
      <vt:lpstr>Definiciones: Repaso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Morfometría Geométrica para Biólogos: Aplicaciones en la Ictiología</dc:title>
  <dc:creator>Aguirre, Windsor</dc:creator>
  <cp:lastModifiedBy>Aguirre, Windsor</cp:lastModifiedBy>
  <cp:revision>64</cp:revision>
  <dcterms:created xsi:type="dcterms:W3CDTF">2017-06-28T17:11:46Z</dcterms:created>
  <dcterms:modified xsi:type="dcterms:W3CDTF">2019-12-08T15:42:03Z</dcterms:modified>
</cp:coreProperties>
</file>