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" r:id="rId2"/>
    <p:sldId id="331" r:id="rId3"/>
    <p:sldId id="34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40" r:id="rId12"/>
    <p:sldId id="265" r:id="rId13"/>
    <p:sldId id="288" r:id="rId14"/>
    <p:sldId id="289" r:id="rId15"/>
    <p:sldId id="278" r:id="rId16"/>
    <p:sldId id="283" r:id="rId17"/>
    <p:sldId id="271" r:id="rId18"/>
    <p:sldId id="297" r:id="rId19"/>
    <p:sldId id="275" r:id="rId20"/>
    <p:sldId id="307" r:id="rId21"/>
    <p:sldId id="308" r:id="rId22"/>
    <p:sldId id="309" r:id="rId23"/>
    <p:sldId id="310" r:id="rId24"/>
    <p:sldId id="311" r:id="rId25"/>
    <p:sldId id="312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6" autoAdjust="0"/>
    <p:restoredTop sz="94699" autoAdjust="0"/>
  </p:normalViewPr>
  <p:slideViewPr>
    <p:cSldViewPr snapToGrid="0">
      <p:cViewPr varScale="1">
        <p:scale>
          <a:sx n="69" d="100"/>
          <a:sy n="69" d="100"/>
        </p:scale>
        <p:origin x="5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5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3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5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2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2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3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3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8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1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7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uirrelab?tab=repositori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orphometrics.uk/MorphoJ_page.html" TargetMode="External"/><Relationship Id="rId2" Type="http://schemas.openxmlformats.org/officeDocument/2006/relationships/hyperlink" Target="https://life.bio.sunysb.edu/morp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8992" y="640080"/>
            <a:ext cx="9957816" cy="2941320"/>
          </a:xfrm>
        </p:spPr>
        <p:txBody>
          <a:bodyPr anchor="ctr">
            <a:normAutofit/>
          </a:bodyPr>
          <a:lstStyle/>
          <a:p>
            <a:r>
              <a:rPr lang="es-EC" altLang="es-EC" sz="4800" b="1" dirty="0"/>
              <a:t>Introducción a la </a:t>
            </a:r>
            <a:r>
              <a:rPr lang="es-EC" altLang="es-EC" sz="4800" b="1" dirty="0" err="1"/>
              <a:t>Morfometría</a:t>
            </a:r>
            <a:r>
              <a:rPr lang="es-EC" altLang="es-EC" sz="4800" b="1" dirty="0"/>
              <a:t> Geométrica: Teoría y </a:t>
            </a:r>
            <a:r>
              <a:rPr lang="es-EC" altLang="es-EC" sz="4800" b="1" dirty="0" smtClean="0"/>
              <a:t>Aplicaciones</a:t>
            </a:r>
            <a:endParaRPr lang="es-EC" altLang="es-EC" sz="4800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4191000"/>
            <a:ext cx="6400800" cy="2362200"/>
          </a:xfrm>
        </p:spPr>
        <p:txBody>
          <a:bodyPr/>
          <a:lstStyle/>
          <a:p>
            <a:pPr eaLnBrk="1" hangingPunct="1"/>
            <a:r>
              <a:rPr lang="es-EC" altLang="es-EC" sz="2800" dirty="0" smtClean="0"/>
              <a:t>Windsor Aguirre</a:t>
            </a:r>
          </a:p>
          <a:p>
            <a:pPr eaLnBrk="1" hangingPunct="1"/>
            <a:r>
              <a:rPr lang="es-EC" altLang="es-EC" sz="2800" dirty="0" smtClean="0"/>
              <a:t>Departamento de Ciencias Biológicas</a:t>
            </a:r>
          </a:p>
          <a:p>
            <a:pPr eaLnBrk="1" hangingPunct="1"/>
            <a:r>
              <a:rPr lang="es-EC" altLang="es-EC" sz="2800" dirty="0" err="1" smtClean="0"/>
              <a:t>DePaul</a:t>
            </a:r>
            <a:r>
              <a:rPr lang="es-EC" altLang="es-EC" sz="2800" dirty="0" smtClean="0"/>
              <a:t> </a:t>
            </a:r>
            <a:r>
              <a:rPr lang="es-EC" altLang="es-EC" sz="2800" dirty="0" err="1" smtClean="0"/>
              <a:t>University</a:t>
            </a:r>
            <a:endParaRPr lang="es-EC" altLang="es-EC" sz="2800" dirty="0" smtClean="0"/>
          </a:p>
          <a:p>
            <a:pPr eaLnBrk="1" hangingPunct="1"/>
            <a:r>
              <a:rPr lang="es-EC" altLang="es-EC" sz="2800" dirty="0" smtClean="0"/>
              <a:t>Chicago, IL, EEUU</a:t>
            </a:r>
            <a:endParaRPr lang="es-EC" altLang="es-EC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0" y="3581400"/>
            <a:ext cx="8534400" cy="158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15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68464" y="381000"/>
            <a:ext cx="8542336" cy="762000"/>
          </a:xfrm>
        </p:spPr>
        <p:txBody>
          <a:bodyPr/>
          <a:lstStyle/>
          <a:p>
            <a:pPr eaLnBrk="1" hangingPunct="1"/>
            <a:r>
              <a:rPr lang="en-US" altLang="es-EC" sz="4000" dirty="0"/>
              <a:t>Semi-</a:t>
            </a:r>
            <a:r>
              <a:rPr lang="en-US" altLang="es-EC" sz="4000" dirty="0" err="1"/>
              <a:t>Hitos</a:t>
            </a:r>
            <a:r>
              <a:rPr lang="en-US" altLang="es-EC" sz="4000" dirty="0"/>
              <a:t> (</a:t>
            </a:r>
            <a:r>
              <a:rPr lang="en-US" altLang="es-EC" sz="4000" i="1" dirty="0"/>
              <a:t>Semi-Landmarks</a:t>
            </a:r>
            <a:r>
              <a:rPr lang="en-US" altLang="es-EC" sz="4000" dirty="0"/>
              <a:t>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3738" y="1600200"/>
            <a:ext cx="8399462" cy="1293567"/>
          </a:xfrm>
        </p:spPr>
        <p:txBody>
          <a:bodyPr>
            <a:normAutofit/>
          </a:bodyPr>
          <a:lstStyle/>
          <a:p>
            <a:pPr eaLnBrk="1" hangingPunct="1"/>
            <a:r>
              <a:rPr lang="es-EC" altLang="es-EC" dirty="0" smtClean="0"/>
              <a:t>Alineación de especímenes de </a:t>
            </a:r>
            <a:r>
              <a:rPr lang="es-EC" altLang="es-EC" i="1" dirty="0" err="1" smtClean="0"/>
              <a:t>Astyanax</a:t>
            </a:r>
            <a:r>
              <a:rPr lang="es-EC" altLang="es-EC" i="1" dirty="0" smtClean="0"/>
              <a:t> </a:t>
            </a:r>
            <a:r>
              <a:rPr lang="es-EC" altLang="es-EC" i="1" dirty="0" err="1" smtClean="0"/>
              <a:t>mexicanus</a:t>
            </a:r>
            <a:r>
              <a:rPr lang="es-EC" altLang="es-EC" i="1" dirty="0" smtClean="0"/>
              <a:t> </a:t>
            </a:r>
            <a:r>
              <a:rPr lang="es-EC" altLang="es-EC" dirty="0" smtClean="0"/>
              <a:t>en desarrollo en los que la mayoría de los hitos eran </a:t>
            </a:r>
            <a:r>
              <a:rPr lang="es-EC" altLang="es-EC" dirty="0" err="1" smtClean="0"/>
              <a:t>semi</a:t>
            </a:r>
            <a:r>
              <a:rPr lang="es-EC" altLang="es-EC" dirty="0" smtClean="0"/>
              <a:t>-hitos</a:t>
            </a:r>
          </a:p>
        </p:txBody>
      </p:sp>
      <p:sp>
        <p:nvSpPr>
          <p:cNvPr id="30725" name="AutoShape 2" descr="data:image/jpeg;base64,/9j/4AAQSkZJRgABAQAAAQABAAD/2wCEAAkGBxQTEhUUExQWFhUXGBsaGBgYFxgcHBkcGB4YFxodHhwYHSggGBwlHBwWITEhJSorLi4uFx8zODMsNygtLisBCgoKBQUFDgUFDisZExkrKysrKysrKysrKysrKysrKysrKysrKysrKysrKysrKysrKysrKysrKysrKysrKysrK//AABEIAPUAzQMBIgACEQEDEQH/xAAcAAABBQEBAQAAAAAAAAAAAAAAAgMEBQYHAQj/xAA+EAABAwIEAwUGBAUDBAMAAAABAgMRACEEEjFBBVFhBhMicYEHMpGhsfAUI8HRFUJS4fFygqIzYrLCCCSS/8QAFAEBAAAAAAAAAAAAAAAAAAAAAP/EABQRAQAAAAAAAAAAAAAAAAAAAAD/2gAMAwEAAhEDEQA/AO40UUUBRRRQFFFFAUUUUBRUDjPESw3nDLjxn3G8k2BUTK1JSAADqeQFzUXCdpGnFYYICz+Jb7xBiAlOXOM0mQSJsJ0oLmiiigKS4DBggGLEiQDtaRPxrjntd9qL+ExBweDKULQkFx0pCiCoZglIUCkeEgkkHXaK89kftRfxeIGDxpStS0qLbgSEklIKilQSAk+EEyANN5oOk9juIOPMuKdUFKRicQ0CEhPhadW2mw6JFXtRsFgGmQQ02hsEkkISEgk6kxqTzqTQFFZXG4yOJNNoxgB1dYUpsJyFBCEhJ8RcU545GyTNonVUBRRRQFFFFAUUUUBRRRQFFFFAUUUUBRRRQFFeKNuVc3wxZW3ikt4l3K4pIaS69iRCkpWCtTnvo7wgqyAx+WjQqIoNvx/h7j7XdtuhqSMxKM4UndEZkwDYG+kjeszx3B4fBOMY3F4vu+7UQqzoS6tSA2MraXCEDIkeEJPu3rScCxKvwbC3wptXdIKw4oFSTlE5lWkzqbVzP2q4xniIbYQo5G1Z+8TuqMsCdUxNBt8R28wojuiXgQFBSIywepIrP8Z7dOOJKGk90CffCpVHS3hNY7A4FLLaG0TCUxffeTbWZp55InSKDLdr+y72Kd/EMnOtYAWlaoUop8MhSzCrAWna0052N7HYvDOpxLgLSkg5AFDMCQU5iUm1iRHWtZmjy+k0kIUqIvMxH7a0Fqe2GNAyqdAga5EyfWKzXant7xVstjDuKKdTDaFEkbGU+6fs08tu99airCpgc6DuvDkBbbbq0I71SEqUQAYUUiYO4nSp1c17J9qVspCHUlTU2KdUb2G6elXeO9pXD2sQ3h1PErcywQklKc5hOY/yz8t4oLXtLxw4UNqyIUla0oJU6lBlakoAQCDnVcmJFkm9XVVvF+EJxAKHFr7pScq2xlyrEg3kEg7SCLHyIsqAooooCiiigKKK8AoPaKKKAooooCmXMUhKkoK0havdSVAFUawNTT1ZTtLhs+KY/wDqOuBKm3FPthqQUKVkRKlpUEgkqVANrCZMBpcPikLnItKspg5VAweRjQ9KernrfF2uHN4vGvYN7DphpASA1CkoKkNJTkcMr8SlKUqLKAvlqi4h22/ijY/D52mhqDZRWIscpjKNvn0DLdocFiVcWed/E96wVqIIWSMsHKjLp4ZjlaanBEU5CgTMT0oKNKB0n4bUzJp4JmRttSAkRNrW3vQSWVH7+9aWXi0qUzPwIj9KawyQowcwFrgbU8/hMjgzLCh1CgY6yLUEN7EKUoqm/OmmkR5nU1PxCUfySBB1i/lFQUXAoFpJ5kEXEHSqviHBG3nkvOSViLzE5dCY1irNaTrXg100oN12U7Z6M4knklw77AKPPrW8rheKBLSgkgOZTlkWBgwSPOKtvYdisYlT7eMeWpKo7pLi85lM58pk5RGXw9NLUGvxD738WZCm1933bwBCvAB+SUkgGAoqDmt400Na+iigKKKKAooooCiiigKKKKCsc4/h0vFhTqUuAEkGQLALPiIykhJBImQCDUrAY9t5sONLC0EqAUNCUkoV8FAj0qnewmJVjUuFllTLYV3au+UFgqTClFHdQVEwj37JnnFZLtHxxzg3CkoeZS4tx55EIcOWHluvSVZQQQlURGooPO23adGLQ7hUtpWyrwqUq5OUzKR/LcWOu9qyvCMIhkBDaYABgD6knWoHBsX3zbakiAoTBGh0gcx1q5aSULKVWMffyoBZ30psgjQfGpvdjckaaDX12r0qGgT5X+5oK7NaTa8RT2HwwPiVIHOpLjCfecmekfIVDxvEoGVHi9IA8xQX2BU0mTnMgQhQhIvafFMXqK0UJWe9CiCbzcnzM1Q4R5ROVSrKIkwNDqYq3xQlRhVhcTuNp3mKD3iLoBypCQnaLnpJOt6rssQTp02qWhIkbU8pscvDpa/0oICTMX506m+leqw0ScwjkfuaVh3QgSUSdiTYdbXNB7icEpDiQRZSQqdZBm9WHCEyZBKFiCgzbUmelVf4kEeIEEbg/cClrQrwrNgdFJOkW9b/ACoOucC4gX2UrIhUlKuWZJgx0qg7YKUMQwpCipSCj8gPvtqWFOJSVJS0Ql3KASQuQALwDNc27DdoeIN8UDbrkYNS1gyBkgg5Cm0hRVl+Jmu8UBRRRQFFFFAUUUUDGNfKEFSUKcUNEJiSSYFzYeZ0FZpHbhBbz9y4MufvRKJbDb34ZRkGFjOFG2yTvAOj4lh1ONLQhxTSlCA4kAqTO4zWms+exwISFvqUAjulDu20hTedDgTCQMpBSRPJat4IDU1hO3XHG1KOFU2hxAguBSQoE6pSAbWsZ6jrWe7ce1HFYXiZwTTLZQMgKlBRWS4kKzJgwAmdCD7pqmWsrUSTKiSSonU70FvxENJZbcaRkUo2iLc/htVKt5QXOp1k3J+zVo9jUqygIBSgEaGCTqfvmagLG+2g+zQNr4hP8pmncNj4kxcaTv8AKKYDdKRhiZIBjnyoDFvl1Uq9OlIU3zA+EU7kymFaGnk5RuPIn7NBBCVSMpMjY9Kloxw/mBHMwTH9qEoQowcpOwERfnNT2WUokJKesDT4j6UCWcYCLG2wgx8xUttsZr2ETGh+lJaZSPdTB5jr600pyDEyTregXi0NkEoSsX1MFPyqqcUJIiD51YtvqAKR8NjUN1E332oGVARCgYkSRy1/b4VIaxRAyAZ0XMeYv5RzppLxAIMR1qOHZJIEC+nlEUCcO6jMQoCCbdPhXV+w3FS8wUKnM0cpKjJIN0n4W9K5OpoRNr7cqY4r2nx2CbK8ISFOEBZyBURoQCCOYmg73xHGJZacdXZDaFLV/pQCo/IVA7NcaTimyoEBSSAtACgWypKVhJzgZjlUDmAgzbnUPsjxA4/h7asQElbjeV9A0lQIUCnVMi8dateFcKbYCgjMSogqUpRUo5UpQm55JSkek6kmgnUUUUBUB/jLKHgypcOFClwQqMqMpUSqMojMnf8AmFT6oeJ8HW7jGXoQWm2nmlJJVKg/3c2yxA7uNb5touE/hXF2sRm7sklOWQpKkmFgLQYUAYKTIPnuDVZ2n7UowvgAzOkSBsAeZ/SouB7NuYbD4s4dQS+62EtZlrWlvumyhpOdzxKAMmSBrEWri3A043M7+NWtSiYHeLzqkTJCgTbSLxa1Bo8Uc61LUJWokydb6/Omsv8Aem2FqHL1qYlMgG06eXpQeNugAj13vS+4lIN5On62i9JAMgculScPi1oOsAdJ05UEdrDQb7dDEc52FOZxMD0TzOnxp5zElVj0++tor3graC9lWuDqDtO1zYGgkcQ4Y8W0QLybRdJ3vy5Te9Y9xKphSiY+771vOLNuJGVRVFgbkDyvrWV4tgwF8pvF/S+9BWKCdvnr8qdbxawLLUCDab+kmhtUE/ttvTSzJMb9BQW2G4go+GRreBv9fWpmVaYlJIOh2J/WqBjGgWI9flNTWOIryhBUcv8ALa3QdDQWTql7kCNpiaSyskG0kCf3qEMQSfHJPPepbb5BBvOh00Igj4UDGLxKYIj1+9aipSbG4n79anOsyTcRzt9ipvD+GF5IhaUhMzNo39Z86CpgaUhT5Ay6jadq9fOUmCCLiRvFqZUoGaDZezTiSW3lNKMd6Bln+pO3qCa6ctUAnlXzTx7EutNFxqSsERqSOvpXbPZhxfE4rh7TuLTlcJImMudIMJXB0n5xO9BacD42rEKWlWGfYKUpV+b3V88wB3TioMCSDBEjnVxUPhmC7pKpUVqWtS1KIiSo2EbBKQlI6JFTKAoqMriDQcDRcR3pBUEZhmgRJy6wJF+oqn452zwmGwy8StwKQmBCLqUpQlASDE5hcHSLzFBC9p+McbwX5ZIK1pSSOVyR6wB61ypnFz7wvzFTOOe2FjHNHDlhxnMtOVZUlQsf5hAy+YmveHYVBGZwxecupXeIEaUD7LAj9/8AOtKDeXkCedeFuXFlRiY8I/lMQABzAgelVqjNo9JmgtAlRiYF4kGor2I8UCRyzGmsMLxJA8zSmmlFYCzmTJNzykm9APYkIAlfi2Gpj4WHWq5ziihpAN7bRrrUFTkknUnfp/ilNkG0A+dBbJ7RuBXjIcAtfXyvrUhrEpdOUWM6KifQ8ulUuFQklRWTEcr9Iqdi8QylMJBKlRJOo+FqCwXwxQgpAWk8p5kDWoj+EUhSgbEagx8Kb4dxpbcT4kgyQbTH3rU9riLKySsqQSdxm6nkaClxGGM6aUpskC1z96R9a0BWyYhwa7tqr0oKvCAlaToU/wCJHwoK1p0zC4Ol+YPlUxlQNhUMYZewNugpzDPLCsqkyN4saCcjCpOgvrOwpwrcQyEjRRzzv5Dp+tP4BoFUZo8wY9Y69KU+2USglQbKrwAUGdxmIj0oKl9QXqiOaudR3cJEHbY1L72xQcxGaRfQXGh52vUZziEJy7DnpfyoDEYNSAlSrJVcHWfhW99mvHApJYW5J1bnlukfWPOufuKW4gTMbAG1p/esW72vdwuJzYfLLSv5gSCpPSRaaD6xorFeyztv/FMMpS0BDzSglwJnKZEpUmbgGDY6RVPg+K4pDjlnnwokgsLJWgFx6EvIXIaWE5UwnUJ6Cg1XGOGOrxrDzaE5G2cQhRUR7z3c5ZTqpI7sz5iJrmXtB7BYr+Hnug4tLS21hlS+8WEpbLa8qhdSAcpSjUDNpMV3Cig+JcLg1uLyJSSqY8uc8orsfC3/AHUqiG0i/wDUANBy61sfaxwRSgjEoFkjK4ByJkHymQfSuZtPRvAuIM6G0daC7dBUfenfypJZOpmqbC4tWiTl6f5q6Y4ylSUgA5gIIjlqZ3FAppqKY4mvK2YspRga+v31qwZczCwnzix9NLVT45zOrmBp15npyoIKUQT5acv3r1hV9BM76eo5UBEXjyvSgLafK1B4FAai8n7j41JRw8K8WZIn4fH9ajgm9vv7+legCI21+lAlDU2FwNxP3yqSpkAwNbUyiRsb08MSJBAvaLT50DqnBt505hMUptcpUQTy3prEMQJMCbVEc1oNInizgie7I0IsDyibWpWIxrpiEtI/2okj/VvtWbUDpM0tuIj50GgV2hcZIFs25j4TzqtxvaB1YPjME/1W/wDyaqlPgixuDp8qgOiCRpFBqOEKD4V4gMsJk7cp3AOk15xHhpQlRUIAuVSAnLzlUEVmFrKfdMW2t6VtOD8Bc4xhVMlZaSIC3YzSpMFIAkSdCfTnQVnZ9rEYn8rCw4JmRGVO0lW1edpvYjii4HMM424F3WFqylKzdUWgomY36V0rsv2E/A8MfwaH1Z3Q4S8EkFKloCAUpBmwA3mZqw7D4F1tD5cASlx7M2hKSgBIbbQSEKu2FLStWU/1SYJIoIHss7D/AMLwykrWFvOqCnCmcogQlKZuQJN95ra0UUBRRRQU+P44wFOsrC1FDRcWnulmUTlOW0OEm0JmuNe0vAZG/wARgWXgjvO7dbcZWO6VlSsEBV8pBAnSbb12RXDHfxpxAUjL3HdBJCpnMVhROkTaOW9TuFYMtNJQpWZWq1RGZajmWqNpUSY20oPnHhrasgLiClwjxJIIKT5G42NWeBa/NSkA3meo1mt57X2mGGxi1qCVyEZN3eUDmBNzaPSuVYDtS06uAFoVHgmL77fSgu8WsIcULi4nW4IG9JbURBGo0kW+4+lQ8RiSs5iIJNOuO+ESN9POaCQ4oKJMBObYaDpemgi52/ekSY1PT4dalBOZOaD1tb46UDQb+W9NqTEk06DaPl9+VerbkW/T9aBtpYUNII+96QhF7WNCbazPpSkCZ5SDPLWgdxDskmNfKoxJivXHNtvu/SvAjMoAXvtQeJXOmvOvXUmwGp608trJFIRgyTmJgETbloP1oITrRuNt6aeEETyj7mrB/DwZSZBt/Yg02vD+GTrNBi+0WPV3hQklKUgaWkkTtXWf/jz2necU7gnDmQhHetmLp8QSpJO4OYETyNYfH9nUPDMSpKtiNwOYrt3sp7IsYLCIcbBLr6ELcWrU2kJEaJEm1Bb43tQlpzENraWCy225cp8ferW0gCCYlSN+YtU/gnE+/SslGRTbi2lpmRmQYkGBIIIIsNdKg8Q7LoecfcW4v85pDRACRlDSluNqTacwUom8g2tVlwrhwZSoAlRWtTi1GJKlmTYWA0AHICgm0UUUBRRRQFZvi/HHGMWlCspY/DPvkBJz/kdzbNmi+dVo2FaSoT3Cmluh5SJcCSkKJNkqjMmJiDAkReByoOLe1LB4nieFZebbWp3DXeZSg+FOIQ24hSLkuJGWJ11sIgcx7P8ABH1PNqKFoSFSVqSQPDcgE6np1r654dw1phOVpASDHM6AJAkmYCQABoAABVD7RMEF4XOdW1AjyV4SPmPhQcgcYTBAqOFWBiY+tSn1eE+f1qHhzlN7+dBIKc2v3+1LbWcuQE5dYm0i0/OvEmRyvpQEjyFB6APvakyRSSm1tj50+tSlXUbwB8BFAlLYi41r0ZQCMp85H0NJHwoCjqdJ5UDJT9/WrTgaCCokSkCVHToB66VESQbWpxWIOTIDAJB05cjQIxZBUo9bAbCpLYCWkmAVSb8/MbxUSI1+NPtrCkojUTO/KPKgaQqded6MetAEAEmBtUleGIun9f0pDrYU0vNKVpiLWIO07GgqWnSVibJ0jzrvvZR4LwjOWICAm2ng8B+lcIBhIkTXTvZLiCW30TYFBA5ZgQfoKDf0UUUBRRRQFFFFAUUUUBWX9oz2XBkT7y0j4eL9K1Fc79q3E0ju2dx41dJkJ+ivlQc8CCT0/WvTAURP9v7UrCYxABBUY10NjSXkAeKR4r22mRBoFtGxsDSXNRrNeI0kV6pWk8qA+HSkQJtfnThkwBfl1pKCRcWMi/XX9qBBPP8AvXgXcTp/j4UtQgZiZJJ3vfc8r14ggAgiSd9xQJPT9vhSk2JsY23ptSB9mevrTtonnf8ASgUTaOdPMqCG0nNuokpvHQ8rVEenSYtIHnf6UywuAQND73M+tBLc4kr+rN1Ot9hURzHFViSBOn96QsTTQR8KCRmBG5rq3slbT+GcUPeLkHyCUkfVVcmZECSQBte5roXssx8YhbYV4VomP+5Jt/xJoOo0UUUBRRRQFFFFAUUVE4qpYZcKFZVBJIMToJ0NBLrkvtXYIxSVbKaT/wAVK/er1HGsT3WAfU46W1tYXvu6GHu5iCEytK05wkkp/wCnEAq5Vivaf20C+IjBdx/0iEFwnxKK0pV7se6JHzNBSNCM1tqdaIjypLrPhkDnPqYrxhIy6gTPpF6B+b0oGf7ioi8YlI1mhvFyQLgEG9BIMD+1OqSMsQZB1pkYtIMJImIty/WltvykmdTf9KBrL/ijf5V6XJEAXGh515NANjl+lPYZrMoJnU3P116U2kil4jEJbb6nWBeDtQScVhUCSPETobACLepqtCSDpTGE4oQqY8O4M/c1aOspVCk3kW1kem1BBcv96Uh5uAKWRtvXqkyCTyoIbnSvezXaj8HxFgd0XApSUmFQZcOSQIMxOm+lqksoEeVb32SYFBceWtCVKSEZVFIJTJX7pN06bUG17XcTdwzAdayH8xpJzgmzjjbdoIvCib8qVh+JOnHuYdWTuwwl1JAOaVLWiCSYNkzYb1O4nwxrEIyPJzJkKjMoXSQpJ8JEwQCOoBrxvhTQeL4Se9KAgqzrMpEkJgmIkk+ZJ1NBNooooCiiigKbfZStJStIUk2KVAEHzB1pyighNcJYSUqSy0koEJIQkFIuYECwudOZrKe0zBtZWnihGfPlzZRnIIJjNExIFbisT7U0DuGiTBDlhz8J+/Wg5diyRA0GtVDq5JiQOk1ZY5yEqIHl9Pjp8apwYuKBzuwEzGu5r1LsWVcbXpoKtFeFNun6fvQOpyzc/DWn04goF5g763HlamUtgjwnz+/nScSkACJsdDvregnjHoi5mk/j0T7338Kqhf8AbpSmkDegnOY/kJ+nzpteOWoZVGANE1HCiPSnXfuP3oE97YhQsRbpUjBYkosFmN9x87UwBXhTGh+FBfkTfekqRa9QeHYvKAFG3O9v7VPXiTEJgAjWPuKCP3cbxW79kL35r6SR7iT5wf7/ADFYLFq0A9T1rcex9gl95Z0DYTpuog/+tB1aiiigKKKKAooooCiiigK5t7XHSFYe9oXbldN/vlXSa4x254mMTiVkHwN+FP8At/cyaDIcRxhUkNgAAGTVdJBtVmxC5G9zP393prE4ApOmh3m/60EJJidPnevCralpbpRatQeoSYm0H4/CmFr6k9MpFXT2FHdhxCsydFCwUg8o5ciK8ZZKlBCU51qsEpBJO9gNTQUCSom0ipiMNAvfet5gPZ1jFpCiltudlqMx1CQY8taxfavheMwuNbwndBZcy5CkKIXmMeFUCI35UEYmeUV7ltbet0n2YY2JPczy7xU/+MVTcV4A9hR+e2UzoTBBPQpt6UGfIPKlJBjyp8KlQtNoiKWxhypWVMXoI6RPwvT+ExMCDptUdwZTtSWmve6Cf3oLDEit17JOKhDq8OYhzxD/AFJ29R9K56y6T4fh+1W/Znw4hpQMEOov/uAP1oPoGiivKD2iiigKKKKAooqje44W8UtlxKUtoYL2cKJJAUEQRlAG9gTtQXlcM9pfCQxi15YCXIWEj/u1/wCQV8RW/wCI9s1N8MxWNyIzsrdbSgKKhmQ4WUybTeCY9OdfNvEu1uMfd7555S19YygcgkWA10oNXh0JM3M+VOP4+QAu8RB3AG071KYwXeNJeV4EqCSEix8QB3HI1edmexy3XArunFti4JASk+qiMw8qCK3g8MpkLKngo3yJbJAFxAPob1Rgwo5R0uP0rrSuwa1ZUhwNN6qCSpSjMzFgkVouDdlMNhjKGwV/1qgq5enpQZDsF2LStrvcUic3uoMiRa53vyrojGEbR7iEpj+lIH0p6igDWOYx2JcGOR3p7xnEBtotIaCyO5adKUB4lElSlXUTYHzrY1X/AMDw3i/Ia8SgtXgT4lCwUbXVFpoEdmscX8Iw6oypbSCo5csqgZjlPu3m1T8QwlaSlaQpJ1CgCD6GlISAAAAALADQAUqg59xP2WtLczMOqZSdUZc8f6SVAgdDNUPF/ZjiWhnYdD1rpjIr0uQr4iuv0UHzHicKpKiCCFAwUkEEHcGd6ZuNfKvojj3ZfD4sEuIAXEBxNljlffyM1zfiPs2xSFKKAh1A92CAojqDEHyNBgAasOAuZ8Q02hSe9K05U5hOo2r3i/ZzFpQ7lw7gUhBVAQqwAJnroa5eFGZkzrO88/Og+3xTa3kiCVACYuRry8+lUfYp5x3hmGViQStbCc8gyoEakaklMH1rJ/wkHh/4dzBuqK38UBlZBLLbrq3A4lKoAXkKAki4J5Aig6bRTeHPgTYiwsrUW0PWnKAooooCq13grSny+qVKLfdkEygomYyG2t68ooIrXZTDJwz2FCPyXisuJnUuGVEEaXuOVoiK5lhfYOyMR48W4pkGcndgKI5FzNHqEj0oooOxt4NsISgITlSAEpgQAkQAJ5CnwKKKAooooCiiigKKKKAooooCiiigKKKKAismr2bcML/f/hG88zHiyTrPdzk+VeUUGsAr2iigKKKKD//Z"/>
          <p:cNvSpPr>
            <a:spLocks noChangeAspect="1" noChangeArrowheads="1"/>
          </p:cNvSpPr>
          <p:nvPr/>
        </p:nvSpPr>
        <p:spPr bwMode="auto">
          <a:xfrm>
            <a:off x="1668464" y="-1881188"/>
            <a:ext cx="3286125" cy="392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C" altLang="es-EC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883" y="2893767"/>
            <a:ext cx="8368233" cy="368922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0" y="1350498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087" y="0"/>
            <a:ext cx="4108913" cy="162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9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Bajar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: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4000" dirty="0">
                <a:hlinkClick r:id="rId2"/>
              </a:rPr>
              <a:t>https://github.com/aguirrelab?tab=repositories</a:t>
            </a:r>
            <a:endParaRPr lang="es-EC" sz="4000" dirty="0"/>
          </a:p>
        </p:txBody>
      </p:sp>
    </p:spTree>
    <p:extLst>
      <p:ext uri="{BB962C8B-B14F-4D97-AF65-F5344CB8AC3E}">
        <p14:creationId xmlns:p14="http://schemas.microsoft.com/office/powerpoint/2010/main" val="31080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8636" y="841872"/>
            <a:ext cx="10489380" cy="4688596"/>
          </a:xfrm>
        </p:spPr>
        <p:txBody>
          <a:bodyPr>
            <a:noAutofit/>
          </a:bodyPr>
          <a:lstStyle/>
          <a:p>
            <a:pPr algn="l" eaLnBrk="1" hangingPunct="1"/>
            <a:r>
              <a:rPr lang="es-EC" altLang="es-EC" sz="4400" u="sng" dirty="0" smtClean="0"/>
              <a:t>PROGRAMA</a:t>
            </a:r>
            <a:r>
              <a:rPr lang="es-EC" altLang="es-EC" sz="4400" dirty="0" smtClean="0"/>
              <a:t>:</a:t>
            </a:r>
          </a:p>
          <a:p>
            <a:pPr algn="l" eaLnBrk="1" hangingPunct="1"/>
            <a:endParaRPr lang="es-EC" altLang="es-EC" sz="4400" dirty="0" smtClean="0"/>
          </a:p>
          <a:p>
            <a:pPr algn="l"/>
            <a:r>
              <a:rPr lang="es-EC" altLang="es-EC" sz="4400" dirty="0" smtClean="0"/>
              <a:t>III.B. Introducci</a:t>
            </a:r>
            <a:r>
              <a:rPr lang="es-EC" altLang="es-EC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es-EC" altLang="es-EC" sz="4400" dirty="0" smtClean="0"/>
              <a:t>n a programas comunes de </a:t>
            </a:r>
            <a:r>
              <a:rPr lang="es-EC" altLang="es-EC" sz="4400" dirty="0" err="1" smtClean="0"/>
              <a:t>morfometr</a:t>
            </a:r>
            <a:r>
              <a:rPr lang="es-EC" altLang="es-EC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í</a:t>
            </a:r>
            <a:r>
              <a:rPr lang="es-EC" altLang="es-EC" sz="4400" dirty="0" err="1" smtClean="0"/>
              <a:t>a</a:t>
            </a:r>
            <a:r>
              <a:rPr lang="es-EC" altLang="es-EC" sz="4400" dirty="0" smtClean="0"/>
              <a:t> geométrica</a:t>
            </a:r>
          </a:p>
          <a:p>
            <a:pPr algn="l"/>
            <a:r>
              <a:rPr lang="en-US" altLang="es-EC" sz="4400" dirty="0"/>
              <a:t>	</a:t>
            </a:r>
            <a:r>
              <a:rPr lang="en-US" altLang="es-EC" sz="4400" dirty="0" smtClean="0"/>
              <a:t>(</a:t>
            </a:r>
            <a:r>
              <a:rPr lang="en-US" altLang="es-EC" sz="4400" dirty="0" err="1" smtClean="0"/>
              <a:t>Continuaci</a:t>
            </a:r>
            <a:r>
              <a:rPr lang="es-EC" altLang="es-EC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ón</a:t>
            </a:r>
            <a:r>
              <a:rPr lang="es-EC" altLang="es-EC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C" altLang="es-EC" sz="4400" dirty="0" smtClean="0"/>
          </a:p>
        </p:txBody>
      </p:sp>
    </p:spTree>
    <p:extLst>
      <p:ext uri="{BB962C8B-B14F-4D97-AF65-F5344CB8AC3E}">
        <p14:creationId xmlns:p14="http://schemas.microsoft.com/office/powerpoint/2010/main" val="411390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62150" y="117475"/>
            <a:ext cx="8229600" cy="762000"/>
          </a:xfrm>
        </p:spPr>
        <p:txBody>
          <a:bodyPr/>
          <a:lstStyle/>
          <a:p>
            <a:pPr algn="ctr" eaLnBrk="1" hangingPunct="1"/>
            <a:r>
              <a:rPr lang="en-US" altLang="es-EC" sz="4000" b="1" dirty="0" smtClean="0"/>
              <a:t>La </a:t>
            </a:r>
            <a:r>
              <a:rPr lang="en-US" altLang="es-EC" sz="4000" b="1" dirty="0" err="1" smtClean="0"/>
              <a:t>Serie</a:t>
            </a:r>
            <a:r>
              <a:rPr lang="en-US" altLang="es-EC" sz="4000" b="1" dirty="0" smtClean="0"/>
              <a:t> TPS</a:t>
            </a:r>
            <a:endParaRPr lang="en-US" altLang="es-EC" sz="4000" b="1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2151" y="1166813"/>
            <a:ext cx="8041385" cy="1752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s-EC" altLang="es-EC" dirty="0" smtClean="0"/>
              <a:t>Serie de programas creados por F. James </a:t>
            </a:r>
            <a:r>
              <a:rPr lang="es-EC" altLang="es-EC" dirty="0" err="1" smtClean="0"/>
              <a:t>Rohlf</a:t>
            </a:r>
            <a:r>
              <a:rPr lang="es-EC" altLang="es-EC" dirty="0" smtClean="0"/>
              <a:t>, profesor de </a:t>
            </a:r>
            <a:r>
              <a:rPr lang="es-EC" altLang="es-EC" dirty="0" err="1" smtClean="0"/>
              <a:t>Stony</a:t>
            </a:r>
            <a:r>
              <a:rPr lang="es-EC" altLang="es-EC" dirty="0" smtClean="0"/>
              <a:t> </a:t>
            </a:r>
            <a:r>
              <a:rPr lang="es-EC" altLang="es-EC" dirty="0" err="1" smtClean="0"/>
              <a:t>Brook</a:t>
            </a:r>
            <a:r>
              <a:rPr lang="es-EC" altLang="es-EC" dirty="0" smtClean="0"/>
              <a:t> </a:t>
            </a:r>
            <a:r>
              <a:rPr lang="es-EC" altLang="es-EC" dirty="0" err="1" smtClean="0"/>
              <a:t>University</a:t>
            </a:r>
            <a:r>
              <a:rPr lang="es-EC" altLang="es-EC" dirty="0" smtClean="0"/>
              <a:t> en NY</a:t>
            </a:r>
          </a:p>
          <a:p>
            <a:pPr eaLnBrk="1" hangingPunct="1"/>
            <a:r>
              <a:rPr lang="es-EC" altLang="es-EC" dirty="0" smtClean="0"/>
              <a:t>Funcionan de manera modular, cada uno cumple una funci</a:t>
            </a:r>
            <a:r>
              <a:rPr lang="es-EC" altLang="es-EC" dirty="0" smtClean="0"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es-EC" altLang="es-EC" dirty="0" smtClean="0"/>
              <a:t>n diferente</a:t>
            </a:r>
            <a:endParaRPr lang="es-EC" altLang="es-EC" dirty="0"/>
          </a:p>
        </p:txBody>
      </p:sp>
      <p:sp>
        <p:nvSpPr>
          <p:cNvPr id="34821" name="AutoShape 2" descr="data:image/jpeg;base64,/9j/4AAQSkZJRgABAQAAAQABAAD/2wCEAAkGBxQTEhUUExQWFhUXGBsaGBgYFxgcHBkcGB4YFxodHhwYHSggGBwlHBwWITEhJSorLi4uFx8zODMsNygtLisBCgoKBQUFDgUFDisZExkrKysrKysrKysrKysrKysrKysrKysrKysrKysrKysrKysrKysrKysrKysrKysrKysrK//AABEIAPUAzQMBIgACEQEDEQH/xAAcAAABBQEBAQAAAAAAAAAAAAAAAgMEBQYHAQj/xAA+EAABAwIEAwUGBAUDBAMAAAABAgMRACEEEjFBBVFhBhMicYEHMpGhsfAUI8HRFUJS4fFygqIzYrLCCCSS/8QAFAEBAAAAAAAAAAAAAAAAAAAAAP/EABQRAQAAAAAAAAAAAAAAAAAAAAD/2gAMAwEAAhEDEQA/AO40UUUBRRRQFFFFAUUUUBRUDjPESw3nDLjxn3G8k2BUTK1JSAADqeQFzUXCdpGnFYYICz+Jb7xBiAlOXOM0mQSJsJ0oLmiiigKS4DBggGLEiQDtaRPxrjntd9qL+ExBweDKULQkFx0pCiCoZglIUCkeEgkkHXaK89kftRfxeIGDxpStS0qLbgSEklIKilQSAk+EEyANN5oOk9juIOPMuKdUFKRicQ0CEhPhadW2mw6JFXtRsFgGmQQ02hsEkkISEgk6kxqTzqTQFFZXG4yOJNNoxgB1dYUpsJyFBCEhJ8RcU545GyTNonVUBRRRQFFFFAUUUUBRRRQFFFFAUUUUBRRRQFFeKNuVc3wxZW3ikt4l3K4pIaS69iRCkpWCtTnvo7wgqyAx+WjQqIoNvx/h7j7XdtuhqSMxKM4UndEZkwDYG+kjeszx3B4fBOMY3F4vu+7UQqzoS6tSA2MraXCEDIkeEJPu3rScCxKvwbC3wptXdIKw4oFSTlE5lWkzqbVzP2q4xniIbYQo5G1Z+8TuqMsCdUxNBt8R28wojuiXgQFBSIywepIrP8Z7dOOJKGk90CffCpVHS3hNY7A4FLLaG0TCUxffeTbWZp55InSKDLdr+y72Kd/EMnOtYAWlaoUop8MhSzCrAWna0052N7HYvDOpxLgLSkg5AFDMCQU5iUm1iRHWtZmjy+k0kIUqIvMxH7a0Fqe2GNAyqdAga5EyfWKzXant7xVstjDuKKdTDaFEkbGU+6fs08tu99airCpgc6DuvDkBbbbq0I71SEqUQAYUUiYO4nSp1c17J9qVspCHUlTU2KdUb2G6elXeO9pXD2sQ3h1PErcywQklKc5hOY/yz8t4oLXtLxw4UNqyIUla0oJU6lBlakoAQCDnVcmJFkm9XVVvF+EJxAKHFr7pScq2xlyrEg3kEg7SCLHyIsqAooooCiiigKKK8AoPaKKKAooooCmXMUhKkoK0havdSVAFUawNTT1ZTtLhs+KY/wDqOuBKm3FPthqQUKVkRKlpUEgkqVANrCZMBpcPikLnItKspg5VAweRjQ9KernrfF2uHN4vGvYN7DphpASA1CkoKkNJTkcMr8SlKUqLKAvlqi4h22/ijY/D52mhqDZRWIscpjKNvn0DLdocFiVcWed/E96wVqIIWSMsHKjLp4ZjlaanBEU5CgTMT0oKNKB0n4bUzJp4JmRttSAkRNrW3vQSWVH7+9aWXi0qUzPwIj9KawyQowcwFrgbU8/hMjgzLCh1CgY6yLUEN7EKUoqm/OmmkR5nU1PxCUfySBB1i/lFQUXAoFpJ5kEXEHSqviHBG3nkvOSViLzE5dCY1irNaTrXg100oN12U7Z6M4knklw77AKPPrW8rheKBLSgkgOZTlkWBgwSPOKtvYdisYlT7eMeWpKo7pLi85lM58pk5RGXw9NLUGvxD738WZCm1933bwBCvAB+SUkgGAoqDmt400Na+iigKKKKAooooCiiigKKKKCsc4/h0vFhTqUuAEkGQLALPiIykhJBImQCDUrAY9t5sONLC0EqAUNCUkoV8FAj0qnewmJVjUuFllTLYV3au+UFgqTClFHdQVEwj37JnnFZLtHxxzg3CkoeZS4tx55EIcOWHluvSVZQQQlURGooPO23adGLQ7hUtpWyrwqUq5OUzKR/LcWOu9qyvCMIhkBDaYABgD6knWoHBsX3zbakiAoTBGh0gcx1q5aSULKVWMffyoBZ30psgjQfGpvdjckaaDX12r0qGgT5X+5oK7NaTa8RT2HwwPiVIHOpLjCfecmekfIVDxvEoGVHi9IA8xQX2BU0mTnMgQhQhIvafFMXqK0UJWe9CiCbzcnzM1Q4R5ROVSrKIkwNDqYq3xQlRhVhcTuNp3mKD3iLoBypCQnaLnpJOt6rssQTp02qWhIkbU8pscvDpa/0oICTMX506m+leqw0ScwjkfuaVh3QgSUSdiTYdbXNB7icEpDiQRZSQqdZBm9WHCEyZBKFiCgzbUmelVf4kEeIEEbg/cClrQrwrNgdFJOkW9b/ACoOucC4gX2UrIhUlKuWZJgx0qg7YKUMQwpCipSCj8gPvtqWFOJSVJS0Ql3KASQuQALwDNc27DdoeIN8UDbrkYNS1gyBkgg5Cm0hRVl+Jmu8UBRRRQFFFFAUUUUDGNfKEFSUKcUNEJiSSYFzYeZ0FZpHbhBbz9y4MufvRKJbDb34ZRkGFjOFG2yTvAOj4lh1ONLQhxTSlCA4kAqTO4zWms+exwISFvqUAjulDu20hTedDgTCQMpBSRPJat4IDU1hO3XHG1KOFU2hxAguBSQoE6pSAbWsZ6jrWe7ce1HFYXiZwTTLZQMgKlBRWS4kKzJgwAmdCD7pqmWsrUSTKiSSonU70FvxENJZbcaRkUo2iLc/htVKt5QXOp1k3J+zVo9jUqygIBSgEaGCTqfvmagLG+2g+zQNr4hP8pmncNj4kxcaTv8AKKYDdKRhiZIBjnyoDFvl1Uq9OlIU3zA+EU7kymFaGnk5RuPIn7NBBCVSMpMjY9Kloxw/mBHMwTH9qEoQowcpOwERfnNT2WUokJKesDT4j6UCWcYCLG2wgx8xUttsZr2ETGh+lJaZSPdTB5jr600pyDEyTregXi0NkEoSsX1MFPyqqcUJIiD51YtvqAKR8NjUN1E332oGVARCgYkSRy1/b4VIaxRAyAZ0XMeYv5RzppLxAIMR1qOHZJIEC+nlEUCcO6jMQoCCbdPhXV+w3FS8wUKnM0cpKjJIN0n4W9K5OpoRNr7cqY4r2nx2CbK8ISFOEBZyBURoQCCOYmg73xHGJZacdXZDaFLV/pQCo/IVA7NcaTimyoEBSSAtACgWypKVhJzgZjlUDmAgzbnUPsjxA4/h7asQElbjeV9A0lQIUCnVMi8dateFcKbYCgjMSogqUpRUo5UpQm55JSkek6kmgnUUUUBUB/jLKHgypcOFClwQqMqMpUSqMojMnf8AmFT6oeJ8HW7jGXoQWm2nmlJJVKg/3c2yxA7uNb5touE/hXF2sRm7sklOWQpKkmFgLQYUAYKTIPnuDVZ2n7UowvgAzOkSBsAeZ/SouB7NuYbD4s4dQS+62EtZlrWlvumyhpOdzxKAMmSBrEWri3A043M7+NWtSiYHeLzqkTJCgTbSLxa1Bo8Uc61LUJWokydb6/Omsv8Aem2FqHL1qYlMgG06eXpQeNugAj13vS+4lIN5On62i9JAMgculScPi1oOsAdJ05UEdrDQb7dDEc52FOZxMD0TzOnxp5zElVj0++tor3graC9lWuDqDtO1zYGgkcQ4Y8W0QLybRdJ3vy5Te9Y9xKphSiY+771vOLNuJGVRVFgbkDyvrWV4tgwF8pvF/S+9BWKCdvnr8qdbxawLLUCDab+kmhtUE/ttvTSzJMb9BQW2G4go+GRreBv9fWpmVaYlJIOh2J/WqBjGgWI9flNTWOIryhBUcv8ALa3QdDQWTql7kCNpiaSyskG0kCf3qEMQSfHJPPepbb5BBvOh00Igj4UDGLxKYIj1+9aipSbG4n79anOsyTcRzt9ipvD+GF5IhaUhMzNo39Z86CpgaUhT5Ay6jadq9fOUmCCLiRvFqZUoGaDZezTiSW3lNKMd6Bln+pO3qCa6ctUAnlXzTx7EutNFxqSsERqSOvpXbPZhxfE4rh7TuLTlcJImMudIMJXB0n5xO9BacD42rEKWlWGfYKUpV+b3V88wB3TioMCSDBEjnVxUPhmC7pKpUVqWtS1KIiSo2EbBKQlI6JFTKAoqMriDQcDRcR3pBUEZhmgRJy6wJF+oqn452zwmGwy8StwKQmBCLqUpQlASDE5hcHSLzFBC9p+McbwX5ZIK1pSSOVyR6wB61ypnFz7wvzFTOOe2FjHNHDlhxnMtOVZUlQsf5hAy+YmveHYVBGZwxecupXeIEaUD7LAj9/8AOtKDeXkCedeFuXFlRiY8I/lMQABzAgelVqjNo9JmgtAlRiYF4kGor2I8UCRyzGmsMLxJA8zSmmlFYCzmTJNzykm9APYkIAlfi2Gpj4WHWq5ziihpAN7bRrrUFTkknUnfp/ilNkG0A+dBbJ7RuBXjIcAtfXyvrUhrEpdOUWM6KifQ8ulUuFQklRWTEcr9Iqdi8QylMJBKlRJOo+FqCwXwxQgpAWk8p5kDWoj+EUhSgbEagx8Kb4dxpbcT4kgyQbTH3rU9riLKySsqQSdxm6nkaClxGGM6aUpskC1z96R9a0BWyYhwa7tqr0oKvCAlaToU/wCJHwoK1p0zC4Ol+YPlUxlQNhUMYZewNugpzDPLCsqkyN4saCcjCpOgvrOwpwrcQyEjRRzzv5Dp+tP4BoFUZo8wY9Y69KU+2USglQbKrwAUGdxmIj0oKl9QXqiOaudR3cJEHbY1L72xQcxGaRfQXGh52vUZziEJy7DnpfyoDEYNSAlSrJVcHWfhW99mvHApJYW5J1bnlukfWPOufuKW4gTMbAG1p/esW72vdwuJzYfLLSv5gSCpPSRaaD6xorFeyztv/FMMpS0BDzSglwJnKZEpUmbgGDY6RVPg+K4pDjlnnwokgsLJWgFx6EvIXIaWE5UwnUJ6Cg1XGOGOrxrDzaE5G2cQhRUR7z3c5ZTqpI7sz5iJrmXtB7BYr+Hnug4tLS21hlS+8WEpbLa8qhdSAcpSjUDNpMV3Cig+JcLg1uLyJSSqY8uc8orsfC3/AHUqiG0i/wDUANBy61sfaxwRSgjEoFkjK4ByJkHymQfSuZtPRvAuIM6G0daC7dBUfenfypJZOpmqbC4tWiTl6f5q6Y4ylSUgA5gIIjlqZ3FAppqKY4mvK2YspRga+v31qwZczCwnzix9NLVT45zOrmBp15npyoIKUQT5acv3r1hV9BM76eo5UBEXjyvSgLafK1B4FAai8n7j41JRw8K8WZIn4fH9ajgm9vv7+legCI21+lAlDU2FwNxP3yqSpkAwNbUyiRsb08MSJBAvaLT50DqnBt505hMUptcpUQTy3prEMQJMCbVEc1oNInizgie7I0IsDyibWpWIxrpiEtI/2okj/VvtWbUDpM0tuIj50GgV2hcZIFs25j4TzqtxvaB1YPjME/1W/wDyaqlPgixuDp8qgOiCRpFBqOEKD4V4gMsJk7cp3AOk15xHhpQlRUIAuVSAnLzlUEVmFrKfdMW2t6VtOD8Bc4xhVMlZaSIC3YzSpMFIAkSdCfTnQVnZ9rEYn8rCw4JmRGVO0lW1edpvYjii4HMM424F3WFqylKzdUWgomY36V0rsv2E/A8MfwaH1Z3Q4S8EkFKloCAUpBmwA3mZqw7D4F1tD5cASlx7M2hKSgBIbbQSEKu2FLStWU/1SYJIoIHss7D/AMLwykrWFvOqCnCmcogQlKZuQJN95ra0UUBRRRQU+P44wFOsrC1FDRcWnulmUTlOW0OEm0JmuNe0vAZG/wARgWXgjvO7dbcZWO6VlSsEBV8pBAnSbb12RXDHfxpxAUjL3HdBJCpnMVhROkTaOW9TuFYMtNJQpWZWq1RGZajmWqNpUSY20oPnHhrasgLiClwjxJIIKT5G42NWeBa/NSkA3meo1mt57X2mGGxi1qCVyEZN3eUDmBNzaPSuVYDtS06uAFoVHgmL77fSgu8WsIcULi4nW4IG9JbURBGo0kW+4+lQ8RiSs5iIJNOuO+ESN9POaCQ4oKJMBObYaDpemgi52/ekSY1PT4dalBOZOaD1tb46UDQb+W9NqTEk06DaPl9+VerbkW/T9aBtpYUNII+96QhF7WNCbazPpSkCZ5SDPLWgdxDskmNfKoxJivXHNtvu/SvAjMoAXvtQeJXOmvOvXUmwGp608trJFIRgyTmJgETbloP1oITrRuNt6aeEETyj7mrB/DwZSZBt/Yg02vD+GTrNBi+0WPV3hQklKUgaWkkTtXWf/jz2necU7gnDmQhHetmLp8QSpJO4OYETyNYfH9nUPDMSpKtiNwOYrt3sp7IsYLCIcbBLr6ELcWrU2kJEaJEm1Bb43tQlpzENraWCy225cp8ferW0gCCYlSN+YtU/gnE+/SslGRTbi2lpmRmQYkGBIIIIsNdKg8Q7LoecfcW4v85pDRACRlDSluNqTacwUom8g2tVlwrhwZSoAlRWtTi1GJKlmTYWA0AHICgm0UUUBRRRQFZvi/HHGMWlCspY/DPvkBJz/kdzbNmi+dVo2FaSoT3Cmluh5SJcCSkKJNkqjMmJiDAkReByoOLe1LB4nieFZebbWp3DXeZSg+FOIQ24hSLkuJGWJ11sIgcx7P8ABH1PNqKFoSFSVqSQPDcgE6np1r654dw1phOVpASDHM6AJAkmYCQABoAABVD7RMEF4XOdW1AjyV4SPmPhQcgcYTBAqOFWBiY+tSn1eE+f1qHhzlN7+dBIKc2v3+1LbWcuQE5dYm0i0/OvEmRyvpQEjyFB6APvakyRSSm1tj50+tSlXUbwB8BFAlLYi41r0ZQCMp85H0NJHwoCjqdJ5UDJT9/WrTgaCCokSkCVHToB66VESQbWpxWIOTIDAJB05cjQIxZBUo9bAbCpLYCWkmAVSb8/MbxUSI1+NPtrCkojUTO/KPKgaQqded6MetAEAEmBtUleGIun9f0pDrYU0vNKVpiLWIO07GgqWnSVibJ0jzrvvZR4LwjOWICAm2ng8B+lcIBhIkTXTvZLiCW30TYFBA5ZgQfoKDf0UUUBRRRQFFFFAUUUUBWX9oz2XBkT7y0j4eL9K1Fc79q3E0ju2dx41dJkJ+ivlQc8CCT0/WvTAURP9v7UrCYxABBUY10NjSXkAeKR4r22mRBoFtGxsDSXNRrNeI0kV6pWk8qA+HSkQJtfnThkwBfl1pKCRcWMi/XX9qBBPP8AvXgXcTp/j4UtQgZiZJJ3vfc8r14ggAgiSd9xQJPT9vhSk2JsY23ptSB9mevrTtonnf8ASgUTaOdPMqCG0nNuokpvHQ8rVEenSYtIHnf6UywuAQND73M+tBLc4kr+rN1Ot9hURzHFViSBOn96QsTTQR8KCRmBG5rq3slbT+GcUPeLkHyCUkfVVcmZECSQBte5roXssx8YhbYV4VomP+5Jt/xJoOo0UUUBRRRQFFFFAUUVE4qpYZcKFZVBJIMToJ0NBLrkvtXYIxSVbKaT/wAVK/er1HGsT3WAfU46W1tYXvu6GHu5iCEytK05wkkp/wCnEAq5Vivaf20C+IjBdx/0iEFwnxKK0pV7se6JHzNBSNCM1tqdaIjypLrPhkDnPqYrxhIy6gTPpF6B+b0oGf7ioi8YlI1mhvFyQLgEG9BIMD+1OqSMsQZB1pkYtIMJImIty/WltvykmdTf9KBrL/ijf5V6XJEAXGh515NANjl+lPYZrMoJnU3P116U2kil4jEJbb6nWBeDtQScVhUCSPETobACLepqtCSDpTGE4oQqY8O4M/c1aOspVCk3kW1kem1BBcv96Uh5uAKWRtvXqkyCTyoIbnSvezXaj8HxFgd0XApSUmFQZcOSQIMxOm+lqksoEeVb32SYFBceWtCVKSEZVFIJTJX7pN06bUG17XcTdwzAdayH8xpJzgmzjjbdoIvCib8qVh+JOnHuYdWTuwwl1JAOaVLWiCSYNkzYb1O4nwxrEIyPJzJkKjMoXSQpJ8JEwQCOoBrxvhTQeL4Se9KAgqzrMpEkJgmIkk+ZJ1NBNooooCiiigKbfZStJStIUk2KVAEHzB1pyighNcJYSUqSy0koEJIQkFIuYECwudOZrKe0zBtZWnihGfPlzZRnIIJjNExIFbisT7U0DuGiTBDlhz8J+/Wg5diyRA0GtVDq5JiQOk1ZY5yEqIHl9Pjp8apwYuKBzuwEzGu5r1LsWVcbXpoKtFeFNun6fvQOpyzc/DWn04goF5g763HlamUtgjwnz+/nScSkACJsdDvregnjHoi5mk/j0T7338Kqhf8AbpSmkDegnOY/kJ+nzpteOWoZVGANE1HCiPSnXfuP3oE97YhQsRbpUjBYkosFmN9x87UwBXhTGh+FBfkTfekqRa9QeHYvKAFG3O9v7VPXiTEJgAjWPuKCP3cbxW79kL35r6SR7iT5wf7/ADFYLFq0A9T1rcex9gl95Z0DYTpuog/+tB1aiiigKKKKAooooCiiigK5t7XHSFYe9oXbldN/vlXSa4x254mMTiVkHwN+FP8At/cyaDIcRxhUkNgAAGTVdJBtVmxC5G9zP393prE4ApOmh3m/60EJJidPnevCralpbpRatQeoSYm0H4/CmFr6k9MpFXT2FHdhxCsydFCwUg8o5ciK8ZZKlBCU51qsEpBJO9gNTQUCSom0ipiMNAvfet5gPZ1jFpCiltudlqMx1CQY8taxfavheMwuNbwndBZcy5CkKIXmMeFUCI35UEYmeUV7ltbet0n2YY2JPczy7xU/+MVTcV4A9hR+e2UzoTBBPQpt6UGfIPKlJBjyp8KlQtNoiKWxhypWVMXoI6RPwvT+ExMCDptUdwZTtSWmve6Cf3oLDEit17JOKhDq8OYhzxD/AFJ29R9K56y6T4fh+1W/Znw4hpQMEOov/uAP1oPoGiivKD2iiigKKKKAooqje44W8UtlxKUtoYL2cKJJAUEQRlAG9gTtQXlcM9pfCQxi15YCXIWEj/u1/wCQV8RW/wCI9s1N8MxWNyIzsrdbSgKKhmQ4WUybTeCY9OdfNvEu1uMfd7555S19YygcgkWA10oNXh0JM3M+VOP4+QAu8RB3AG071KYwXeNJeV4EqCSEix8QB3HI1edmexy3XArunFti4JASk+qiMw8qCK3g8MpkLKngo3yJbJAFxAPob1Rgwo5R0uP0rrSuwa1ZUhwNN6qCSpSjMzFgkVouDdlMNhjKGwV/1qgq5enpQZDsF2LStrvcUic3uoMiRa53vyrojGEbR7iEpj+lIH0p6igDWOYx2JcGOR3p7xnEBtotIaCyO5adKUB4lElSlXUTYHzrY1X/AMDw3i/Ia8SgtXgT4lCwUbXVFpoEdmscX8Iw6oypbSCo5csqgZjlPu3m1T8QwlaSlaQpJ1CgCD6GlISAAAAALADQAUqg59xP2WtLczMOqZSdUZc8f6SVAgdDNUPF/ZjiWhnYdD1rpjIr0uQr4iuv0UHzHicKpKiCCFAwUkEEHcGd6ZuNfKvojj3ZfD4sEuIAXEBxNljlffyM1zfiPs2xSFKKAh1A92CAojqDEHyNBgAasOAuZ8Q02hSe9K05U5hOo2r3i/ZzFpQ7lw7gUhBVAQqwAJnroa5eFGZkzrO88/Og+3xTa3kiCVACYuRry8+lUfYp5x3hmGViQStbCc8gyoEakaklMH1rJ/wkHh/4dzBuqK38UBlZBLLbrq3A4lKoAXkKAki4J5Aig6bRTeHPgTYiwsrUW0PWnKAooooCq13grSny+qVKLfdkEygomYyG2t68ooIrXZTDJwz2FCPyXisuJnUuGVEEaXuOVoiK5lhfYOyMR48W4pkGcndgKI5FzNHqEj0oooOxt4NsISgITlSAEpgQAkQAJ5CnwKKKAooooCiiigKKKKAooooCiiigKKKKAismr2bcML/f/hG88zHiyTrPdzk+VeUUGsAr2iigKKKKD//Z"/>
          <p:cNvSpPr>
            <a:spLocks noChangeAspect="1" noChangeArrowheads="1"/>
          </p:cNvSpPr>
          <p:nvPr/>
        </p:nvSpPr>
        <p:spPr bwMode="auto">
          <a:xfrm>
            <a:off x="1668464" y="-1881188"/>
            <a:ext cx="3286125" cy="392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C" altLang="es-EC" sz="1800"/>
          </a:p>
        </p:txBody>
      </p:sp>
      <p:sp>
        <p:nvSpPr>
          <p:cNvPr id="34823" name="TextBox 4"/>
          <p:cNvSpPr txBox="1">
            <a:spLocks noChangeArrowheads="1"/>
          </p:cNvSpPr>
          <p:nvPr/>
        </p:nvSpPr>
        <p:spPr bwMode="auto">
          <a:xfrm>
            <a:off x="5668335" y="2805613"/>
            <a:ext cx="520801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EC" sz="2400" dirty="0" smtClean="0"/>
              <a:t>-</a:t>
            </a:r>
            <a:r>
              <a:rPr lang="es-EC" altLang="es-EC" sz="2400" dirty="0" smtClean="0"/>
              <a:t>Disponibles gratuitamente en la web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EC" sz="2400" dirty="0" smtClean="0"/>
              <a:t>   </a:t>
            </a:r>
            <a:endParaRPr lang="es-EC" altLang="es-EC" sz="2400" dirty="0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1113696" y="2919413"/>
            <a:ext cx="4395660" cy="3554539"/>
            <a:chOff x="3479800" y="4470966"/>
            <a:chExt cx="2667000" cy="2057400"/>
          </a:xfrm>
        </p:grpSpPr>
        <p:pic>
          <p:nvPicPr>
            <p:cNvPr id="9" name="Picture 4" descr="tps_1di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3900" y="4661468"/>
              <a:ext cx="609600" cy="749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" name="Picture 6" descr="tps_1pc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5544680"/>
              <a:ext cx="736600" cy="774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" name="Picture 9" descr="tps_1re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3900" y="5544680"/>
              <a:ext cx="685800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tps_1spli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4800" y="5544680"/>
              <a:ext cx="584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3" descr="tps_1uti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8400" y="4645592"/>
              <a:ext cx="635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3479800" y="4470966"/>
              <a:ext cx="2667000" cy="2057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C"/>
            </a:p>
          </p:txBody>
        </p:sp>
        <p:sp>
          <p:nvSpPr>
            <p:cNvPr id="15" name="TextBox 12"/>
            <p:cNvSpPr txBox="1">
              <a:spLocks noChangeArrowheads="1"/>
            </p:cNvSpPr>
            <p:nvPr/>
          </p:nvSpPr>
          <p:spPr bwMode="auto">
            <a:xfrm>
              <a:off x="5219700" y="4531403"/>
              <a:ext cx="863600" cy="96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s-EC" sz="2000"/>
                <a:t>TPS</a:t>
              </a:r>
            </a:p>
            <a:p>
              <a:pPr algn="ctr"/>
              <a:endParaRPr lang="en-US" altLang="es-EC" sz="900"/>
            </a:p>
            <a:p>
              <a:pPr algn="ctr"/>
              <a:r>
                <a:rPr lang="en-US" altLang="es-EC" sz="1400"/>
                <a:t>Stony Brook</a:t>
              </a:r>
              <a:endParaRPr lang="es-EC" altLang="es-EC" sz="140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167" y="3292011"/>
            <a:ext cx="5563607" cy="3344788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0" y="948081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135" y="0"/>
            <a:ext cx="1643865" cy="23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5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62150" y="117475"/>
            <a:ext cx="8229600" cy="762000"/>
          </a:xfrm>
        </p:spPr>
        <p:txBody>
          <a:bodyPr/>
          <a:lstStyle/>
          <a:p>
            <a:pPr algn="ctr"/>
            <a:r>
              <a:rPr lang="en-US" altLang="es-EC" sz="4000" b="1" dirty="0"/>
              <a:t>La </a:t>
            </a:r>
            <a:r>
              <a:rPr lang="en-US" altLang="es-EC" sz="4000" b="1" dirty="0" err="1"/>
              <a:t>Serie</a:t>
            </a:r>
            <a:r>
              <a:rPr lang="en-US" altLang="es-EC" sz="4000" b="1" dirty="0"/>
              <a:t> TPS</a:t>
            </a:r>
            <a:endParaRPr lang="en-US" altLang="es-EC" sz="40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2151" y="1166813"/>
            <a:ext cx="8399463" cy="5224462"/>
          </a:xfrm>
        </p:spPr>
        <p:txBody>
          <a:bodyPr>
            <a:normAutofit fontScale="92500" lnSpcReduction="10000"/>
          </a:bodyPr>
          <a:lstStyle/>
          <a:p>
            <a:r>
              <a:rPr lang="es-EC" altLang="es-EC" b="1" u="sng" dirty="0" err="1" smtClean="0"/>
              <a:t>TPSUtility</a:t>
            </a:r>
            <a:r>
              <a:rPr lang="es-EC" altLang="es-EC" dirty="0" smtClean="0"/>
              <a:t>: Programa que permite la creación y manipulación de archivos </a:t>
            </a:r>
          </a:p>
          <a:p>
            <a:pPr eaLnBrk="1" hangingPunct="1"/>
            <a:r>
              <a:rPr lang="es-EC" altLang="es-EC" b="1" u="sng" dirty="0" smtClean="0"/>
              <a:t>TPSDig2: </a:t>
            </a:r>
            <a:r>
              <a:rPr lang="es-EC" altLang="es-EC" dirty="0" smtClean="0"/>
              <a:t>Programa para digitar hitos en las fotos de los especímenes y definir el tamaño de los especímenes</a:t>
            </a:r>
            <a:endParaRPr lang="es-EC" altLang="es-EC" b="1" u="sng" dirty="0" smtClean="0"/>
          </a:p>
          <a:p>
            <a:pPr eaLnBrk="1" hangingPunct="1"/>
            <a:r>
              <a:rPr lang="es-EC" altLang="es-EC" b="1" u="sng" dirty="0" err="1" smtClean="0"/>
              <a:t>TPSRelw</a:t>
            </a:r>
            <a:r>
              <a:rPr lang="es-EC" altLang="es-EC" b="1" u="sng" dirty="0" smtClean="0"/>
              <a:t>:</a:t>
            </a:r>
            <a:r>
              <a:rPr lang="es-EC" altLang="es-EC" dirty="0" smtClean="0"/>
              <a:t> Programa que realiza la alineación de los especímenes y lleva a cabo PCA</a:t>
            </a:r>
            <a:endParaRPr lang="es-EC" altLang="es-EC" b="1" u="sng" dirty="0" smtClean="0"/>
          </a:p>
          <a:p>
            <a:pPr eaLnBrk="1" hangingPunct="1"/>
            <a:r>
              <a:rPr lang="es-EC" altLang="es-EC" b="1" u="sng" dirty="0" err="1" smtClean="0"/>
              <a:t>TPSRegr</a:t>
            </a:r>
            <a:r>
              <a:rPr lang="es-EC" altLang="es-EC" b="1" u="sng" dirty="0" smtClean="0"/>
              <a:t>:</a:t>
            </a:r>
            <a:r>
              <a:rPr lang="es-EC" altLang="es-EC" dirty="0" smtClean="0"/>
              <a:t> Programa que permite realizar regresión multivariada o análisis de modelos mas complejos como MANOVA</a:t>
            </a:r>
            <a:endParaRPr lang="es-EC" altLang="es-EC" b="1" u="sng" dirty="0" smtClean="0"/>
          </a:p>
          <a:p>
            <a:pPr eaLnBrk="1" hangingPunct="1"/>
            <a:r>
              <a:rPr lang="es-EC" altLang="es-EC" b="1" u="sng" dirty="0" err="1" smtClean="0"/>
              <a:t>TPSSplin</a:t>
            </a:r>
            <a:r>
              <a:rPr lang="es-EC" altLang="es-EC" b="1" u="sng" dirty="0" smtClean="0"/>
              <a:t>:</a:t>
            </a:r>
            <a:r>
              <a:rPr lang="es-EC" altLang="es-EC" dirty="0" smtClean="0"/>
              <a:t> Programa que permite la comparación de dos o mas formas</a:t>
            </a:r>
            <a:endParaRPr lang="es-EC" altLang="es-EC" b="1" u="sng" dirty="0" smtClean="0"/>
          </a:p>
          <a:p>
            <a:pPr eaLnBrk="1" hangingPunct="1"/>
            <a:r>
              <a:rPr lang="es-EC" altLang="es-EC" b="1" u="sng" dirty="0" smtClean="0"/>
              <a:t>TPSPLS:</a:t>
            </a:r>
            <a:r>
              <a:rPr lang="es-EC" altLang="es-EC" dirty="0" smtClean="0"/>
              <a:t> Programa que permite la comparación de la forma del cuerpo de una serie de especímenes con una matriz de variables  </a:t>
            </a:r>
            <a:endParaRPr lang="es-EC" altLang="es-EC" dirty="0"/>
          </a:p>
        </p:txBody>
      </p:sp>
      <p:sp>
        <p:nvSpPr>
          <p:cNvPr id="34821" name="AutoShape 2" descr="data:image/jpeg;base64,/9j/4AAQSkZJRgABAQAAAQABAAD/2wCEAAkGBxQTEhUUExQWFhUXGBsaGBgYFxgcHBkcGB4YFxodHhwYHSggGBwlHBwWITEhJSorLi4uFx8zODMsNygtLisBCgoKBQUFDgUFDisZExkrKysrKysrKysrKysrKysrKysrKysrKysrKysrKysrKysrKysrKysrKysrKysrKysrK//AABEIAPUAzQMBIgACEQEDEQH/xAAcAAABBQEBAQAAAAAAAAAAAAAAAgMEBQYHAQj/xAA+EAABAwIEAwUGBAUDBAMAAAABAgMRACEEEjFBBVFhBhMicYEHMpGhsfAUI8HRFUJS4fFygqIzYrLCCCSS/8QAFAEBAAAAAAAAAAAAAAAAAAAAAP/EABQRAQAAAAAAAAAAAAAAAAAAAAD/2gAMAwEAAhEDEQA/AO40UUUBRRRQFFFFAUUUUBRUDjPESw3nDLjxn3G8k2BUTK1JSAADqeQFzUXCdpGnFYYICz+Jb7xBiAlOXOM0mQSJsJ0oLmiiigKS4DBggGLEiQDtaRPxrjntd9qL+ExBweDKULQkFx0pCiCoZglIUCkeEgkkHXaK89kftRfxeIGDxpStS0qLbgSEklIKilQSAk+EEyANN5oOk9juIOPMuKdUFKRicQ0CEhPhadW2mw6JFXtRsFgGmQQ02hsEkkISEgk6kxqTzqTQFFZXG4yOJNNoxgB1dYUpsJyFBCEhJ8RcU545GyTNonVUBRRRQFFFFAUUUUBRRRQFFFFAUUUUBRRRQFFeKNuVc3wxZW3ikt4l3K4pIaS69iRCkpWCtTnvo7wgqyAx+WjQqIoNvx/h7j7XdtuhqSMxKM4UndEZkwDYG+kjeszx3B4fBOMY3F4vu+7UQqzoS6tSA2MraXCEDIkeEJPu3rScCxKvwbC3wptXdIKw4oFSTlE5lWkzqbVzP2q4xniIbYQo5G1Z+8TuqMsCdUxNBt8R28wojuiXgQFBSIywepIrP8Z7dOOJKGk90CffCpVHS3hNY7A4FLLaG0TCUxffeTbWZp55InSKDLdr+y72Kd/EMnOtYAWlaoUop8MhSzCrAWna0052N7HYvDOpxLgLSkg5AFDMCQU5iUm1iRHWtZmjy+k0kIUqIvMxH7a0Fqe2GNAyqdAga5EyfWKzXant7xVstjDuKKdTDaFEkbGU+6fs08tu99airCpgc6DuvDkBbbbq0I71SEqUQAYUUiYO4nSp1c17J9qVspCHUlTU2KdUb2G6elXeO9pXD2sQ3h1PErcywQklKc5hOY/yz8t4oLXtLxw4UNqyIUla0oJU6lBlakoAQCDnVcmJFkm9XVVvF+EJxAKHFr7pScq2xlyrEg3kEg7SCLHyIsqAooooCiiigKKK8AoPaKKKAooooCmXMUhKkoK0havdSVAFUawNTT1ZTtLhs+KY/wDqOuBKm3FPthqQUKVkRKlpUEgkqVANrCZMBpcPikLnItKspg5VAweRjQ9KernrfF2uHN4vGvYN7DphpASA1CkoKkNJTkcMr8SlKUqLKAvlqi4h22/ijY/D52mhqDZRWIscpjKNvn0DLdocFiVcWed/E96wVqIIWSMsHKjLp4ZjlaanBEU5CgTMT0oKNKB0n4bUzJp4JmRttSAkRNrW3vQSWVH7+9aWXi0qUzPwIj9KawyQowcwFrgbU8/hMjgzLCh1CgY6yLUEN7EKUoqm/OmmkR5nU1PxCUfySBB1i/lFQUXAoFpJ5kEXEHSqviHBG3nkvOSViLzE5dCY1irNaTrXg100oN12U7Z6M4knklw77AKPPrW8rheKBLSgkgOZTlkWBgwSPOKtvYdisYlT7eMeWpKo7pLi85lM58pk5RGXw9NLUGvxD738WZCm1933bwBCvAB+SUkgGAoqDmt400Na+iigKKKKAooooCiiigKKKKCsc4/h0vFhTqUuAEkGQLALPiIykhJBImQCDUrAY9t5sONLC0EqAUNCUkoV8FAj0qnewmJVjUuFllTLYV3au+UFgqTClFHdQVEwj37JnnFZLtHxxzg3CkoeZS4tx55EIcOWHluvSVZQQQlURGooPO23adGLQ7hUtpWyrwqUq5OUzKR/LcWOu9qyvCMIhkBDaYABgD6knWoHBsX3zbakiAoTBGh0gcx1q5aSULKVWMffyoBZ30psgjQfGpvdjckaaDX12r0qGgT5X+5oK7NaTa8RT2HwwPiVIHOpLjCfecmekfIVDxvEoGVHi9IA8xQX2BU0mTnMgQhQhIvafFMXqK0UJWe9CiCbzcnzM1Q4R5ROVSrKIkwNDqYq3xQlRhVhcTuNp3mKD3iLoBypCQnaLnpJOt6rssQTp02qWhIkbU8pscvDpa/0oICTMX506m+leqw0ScwjkfuaVh3QgSUSdiTYdbXNB7icEpDiQRZSQqdZBm9WHCEyZBKFiCgzbUmelVf4kEeIEEbg/cClrQrwrNgdFJOkW9b/ACoOucC4gX2UrIhUlKuWZJgx0qg7YKUMQwpCipSCj8gPvtqWFOJSVJS0Ql3KASQuQALwDNc27DdoeIN8UDbrkYNS1gyBkgg5Cm0hRVl+Jmu8UBRRRQFFFFAUUUUDGNfKEFSUKcUNEJiSSYFzYeZ0FZpHbhBbz9y4MufvRKJbDb34ZRkGFjOFG2yTvAOj4lh1ONLQhxTSlCA4kAqTO4zWms+exwISFvqUAjulDu20hTedDgTCQMpBSRPJat4IDU1hO3XHG1KOFU2hxAguBSQoE6pSAbWsZ6jrWe7ce1HFYXiZwTTLZQMgKlBRWS4kKzJgwAmdCD7pqmWsrUSTKiSSonU70FvxENJZbcaRkUo2iLc/htVKt5QXOp1k3J+zVo9jUqygIBSgEaGCTqfvmagLG+2g+zQNr4hP8pmncNj4kxcaTv8AKKYDdKRhiZIBjnyoDFvl1Uq9OlIU3zA+EU7kymFaGnk5RuPIn7NBBCVSMpMjY9Kloxw/mBHMwTH9qEoQowcpOwERfnNT2WUokJKesDT4j6UCWcYCLG2wgx8xUttsZr2ETGh+lJaZSPdTB5jr600pyDEyTregXi0NkEoSsX1MFPyqqcUJIiD51YtvqAKR8NjUN1E332oGVARCgYkSRy1/b4VIaxRAyAZ0XMeYv5RzppLxAIMR1qOHZJIEC+nlEUCcO6jMQoCCbdPhXV+w3FS8wUKnM0cpKjJIN0n4W9K5OpoRNr7cqY4r2nx2CbK8ISFOEBZyBURoQCCOYmg73xHGJZacdXZDaFLV/pQCo/IVA7NcaTimyoEBSSAtACgWypKVhJzgZjlUDmAgzbnUPsjxA4/h7asQElbjeV9A0lQIUCnVMi8dateFcKbYCgjMSogqUpRUo5UpQm55JSkek6kmgnUUUUBUB/jLKHgypcOFClwQqMqMpUSqMojMnf8AmFT6oeJ8HW7jGXoQWm2nmlJJVKg/3c2yxA7uNb5touE/hXF2sRm7sklOWQpKkmFgLQYUAYKTIPnuDVZ2n7UowvgAzOkSBsAeZ/SouB7NuYbD4s4dQS+62EtZlrWlvumyhpOdzxKAMmSBrEWri3A043M7+NWtSiYHeLzqkTJCgTbSLxa1Bo8Uc61LUJWokydb6/Omsv8Aem2FqHL1qYlMgG06eXpQeNugAj13vS+4lIN5On62i9JAMgculScPi1oOsAdJ05UEdrDQb7dDEc52FOZxMD0TzOnxp5zElVj0++tor3graC9lWuDqDtO1zYGgkcQ4Y8W0QLybRdJ3vy5Te9Y9xKphSiY+771vOLNuJGVRVFgbkDyvrWV4tgwF8pvF/S+9BWKCdvnr8qdbxawLLUCDab+kmhtUE/ttvTSzJMb9BQW2G4go+GRreBv9fWpmVaYlJIOh2J/WqBjGgWI9flNTWOIryhBUcv8ALa3QdDQWTql7kCNpiaSyskG0kCf3qEMQSfHJPPepbb5BBvOh00Igj4UDGLxKYIj1+9aipSbG4n79anOsyTcRzt9ipvD+GF5IhaUhMzNo39Z86CpgaUhT5Ay6jadq9fOUmCCLiRvFqZUoGaDZezTiSW3lNKMd6Bln+pO3qCa6ctUAnlXzTx7EutNFxqSsERqSOvpXbPZhxfE4rh7TuLTlcJImMudIMJXB0n5xO9BacD42rEKWlWGfYKUpV+b3V88wB3TioMCSDBEjnVxUPhmC7pKpUVqWtS1KIiSo2EbBKQlI6JFTKAoqMriDQcDRcR3pBUEZhmgRJy6wJF+oqn452zwmGwy8StwKQmBCLqUpQlASDE5hcHSLzFBC9p+McbwX5ZIK1pSSOVyR6wB61ypnFz7wvzFTOOe2FjHNHDlhxnMtOVZUlQsf5hAy+YmveHYVBGZwxecupXeIEaUD7LAj9/8AOtKDeXkCedeFuXFlRiY8I/lMQABzAgelVqjNo9JmgtAlRiYF4kGor2I8UCRyzGmsMLxJA8zSmmlFYCzmTJNzykm9APYkIAlfi2Gpj4WHWq5ziihpAN7bRrrUFTkknUnfp/ilNkG0A+dBbJ7RuBXjIcAtfXyvrUhrEpdOUWM6KifQ8ulUuFQklRWTEcr9Iqdi8QylMJBKlRJOo+FqCwXwxQgpAWk8p5kDWoj+EUhSgbEagx8Kb4dxpbcT4kgyQbTH3rU9riLKySsqQSdxm6nkaClxGGM6aUpskC1z96R9a0BWyYhwa7tqr0oKvCAlaToU/wCJHwoK1p0zC4Ol+YPlUxlQNhUMYZewNugpzDPLCsqkyN4saCcjCpOgvrOwpwrcQyEjRRzzv5Dp+tP4BoFUZo8wY9Y69KU+2USglQbKrwAUGdxmIj0oKl9QXqiOaudR3cJEHbY1L72xQcxGaRfQXGh52vUZziEJy7DnpfyoDEYNSAlSrJVcHWfhW99mvHApJYW5J1bnlukfWPOufuKW4gTMbAG1p/esW72vdwuJzYfLLSv5gSCpPSRaaD6xorFeyztv/FMMpS0BDzSglwJnKZEpUmbgGDY6RVPg+K4pDjlnnwokgsLJWgFx6EvIXIaWE5UwnUJ6Cg1XGOGOrxrDzaE5G2cQhRUR7z3c5ZTqpI7sz5iJrmXtB7BYr+Hnug4tLS21hlS+8WEpbLa8qhdSAcpSjUDNpMV3Cig+JcLg1uLyJSSqY8uc8orsfC3/AHUqiG0i/wDUANBy61sfaxwRSgjEoFkjK4ByJkHymQfSuZtPRvAuIM6G0daC7dBUfenfypJZOpmqbC4tWiTl6f5q6Y4ylSUgA5gIIjlqZ3FAppqKY4mvK2YspRga+v31qwZczCwnzix9NLVT45zOrmBp15npyoIKUQT5acv3r1hV9BM76eo5UBEXjyvSgLafK1B4FAai8n7j41JRw8K8WZIn4fH9ajgm9vv7+legCI21+lAlDU2FwNxP3yqSpkAwNbUyiRsb08MSJBAvaLT50DqnBt505hMUptcpUQTy3prEMQJMCbVEc1oNInizgie7I0IsDyibWpWIxrpiEtI/2okj/VvtWbUDpM0tuIj50GgV2hcZIFs25j4TzqtxvaB1YPjME/1W/wDyaqlPgixuDp8qgOiCRpFBqOEKD4V4gMsJk7cp3AOk15xHhpQlRUIAuVSAnLzlUEVmFrKfdMW2t6VtOD8Bc4xhVMlZaSIC3YzSpMFIAkSdCfTnQVnZ9rEYn8rCw4JmRGVO0lW1edpvYjii4HMM424F3WFqylKzdUWgomY36V0rsv2E/A8MfwaH1Z3Q4S8EkFKloCAUpBmwA3mZqw7D4F1tD5cASlx7M2hKSgBIbbQSEKu2FLStWU/1SYJIoIHss7D/AMLwykrWFvOqCnCmcogQlKZuQJN95ra0UUBRRRQU+P44wFOsrC1FDRcWnulmUTlOW0OEm0JmuNe0vAZG/wARgWXgjvO7dbcZWO6VlSsEBV8pBAnSbb12RXDHfxpxAUjL3HdBJCpnMVhROkTaOW9TuFYMtNJQpWZWq1RGZajmWqNpUSY20oPnHhrasgLiClwjxJIIKT5G42NWeBa/NSkA3meo1mt57X2mGGxi1qCVyEZN3eUDmBNzaPSuVYDtS06uAFoVHgmL77fSgu8WsIcULi4nW4IG9JbURBGo0kW+4+lQ8RiSs5iIJNOuO+ESN9POaCQ4oKJMBObYaDpemgi52/ekSY1PT4dalBOZOaD1tb46UDQb+W9NqTEk06DaPl9+VerbkW/T9aBtpYUNII+96QhF7WNCbazPpSkCZ5SDPLWgdxDskmNfKoxJivXHNtvu/SvAjMoAXvtQeJXOmvOvXUmwGp608trJFIRgyTmJgETbloP1oITrRuNt6aeEETyj7mrB/DwZSZBt/Yg02vD+GTrNBi+0WPV3hQklKUgaWkkTtXWf/jz2necU7gnDmQhHetmLp8QSpJO4OYETyNYfH9nUPDMSpKtiNwOYrt3sp7IsYLCIcbBLr6ELcWrU2kJEaJEm1Bb43tQlpzENraWCy225cp8ferW0gCCYlSN+YtU/gnE+/SslGRTbi2lpmRmQYkGBIIIIsNdKg8Q7LoecfcW4v85pDRACRlDSluNqTacwUom8g2tVlwrhwZSoAlRWtTi1GJKlmTYWA0AHICgm0UUUBRRRQFZvi/HHGMWlCspY/DPvkBJz/kdzbNmi+dVo2FaSoT3Cmluh5SJcCSkKJNkqjMmJiDAkReByoOLe1LB4nieFZebbWp3DXeZSg+FOIQ24hSLkuJGWJ11sIgcx7P8ABH1PNqKFoSFSVqSQPDcgE6np1r654dw1phOVpASDHM6AJAkmYCQABoAABVD7RMEF4XOdW1AjyV4SPmPhQcgcYTBAqOFWBiY+tSn1eE+f1qHhzlN7+dBIKc2v3+1LbWcuQE5dYm0i0/OvEmRyvpQEjyFB6APvakyRSSm1tj50+tSlXUbwB8BFAlLYi41r0ZQCMp85H0NJHwoCjqdJ5UDJT9/WrTgaCCokSkCVHToB66VESQbWpxWIOTIDAJB05cjQIxZBUo9bAbCpLYCWkmAVSb8/MbxUSI1+NPtrCkojUTO/KPKgaQqded6MetAEAEmBtUleGIun9f0pDrYU0vNKVpiLWIO07GgqWnSVibJ0jzrvvZR4LwjOWICAm2ng8B+lcIBhIkTXTvZLiCW30TYFBA5ZgQfoKDf0UUUBRRRQFFFFAUUUUBWX9oz2XBkT7y0j4eL9K1Fc79q3E0ju2dx41dJkJ+ivlQc8CCT0/WvTAURP9v7UrCYxABBUY10NjSXkAeKR4r22mRBoFtGxsDSXNRrNeI0kV6pWk8qA+HSkQJtfnThkwBfl1pKCRcWMi/XX9qBBPP8AvXgXcTp/j4UtQgZiZJJ3vfc8r14ggAgiSd9xQJPT9vhSk2JsY23ptSB9mevrTtonnf8ASgUTaOdPMqCG0nNuokpvHQ8rVEenSYtIHnf6UywuAQND73M+tBLc4kr+rN1Ot9hURzHFViSBOn96QsTTQR8KCRmBG5rq3slbT+GcUPeLkHyCUkfVVcmZECSQBte5roXssx8YhbYV4VomP+5Jt/xJoOo0UUUBRRRQFFFFAUUVE4qpYZcKFZVBJIMToJ0NBLrkvtXYIxSVbKaT/wAVK/er1HGsT3WAfU46W1tYXvu6GHu5iCEytK05wkkp/wCnEAq5Vivaf20C+IjBdx/0iEFwnxKK0pV7se6JHzNBSNCM1tqdaIjypLrPhkDnPqYrxhIy6gTPpF6B+b0oGf7ioi8YlI1mhvFyQLgEG9BIMD+1OqSMsQZB1pkYtIMJImIty/WltvykmdTf9KBrL/ijf5V6XJEAXGh515NANjl+lPYZrMoJnU3P116U2kil4jEJbb6nWBeDtQScVhUCSPETobACLepqtCSDpTGE4oQqY8O4M/c1aOspVCk3kW1kem1BBcv96Uh5uAKWRtvXqkyCTyoIbnSvezXaj8HxFgd0XApSUmFQZcOSQIMxOm+lqksoEeVb32SYFBceWtCVKSEZVFIJTJX7pN06bUG17XcTdwzAdayH8xpJzgmzjjbdoIvCib8qVh+JOnHuYdWTuwwl1JAOaVLWiCSYNkzYb1O4nwxrEIyPJzJkKjMoXSQpJ8JEwQCOoBrxvhTQeL4Se9KAgqzrMpEkJgmIkk+ZJ1NBNooooCiiigKbfZStJStIUk2KVAEHzB1pyighNcJYSUqSy0koEJIQkFIuYECwudOZrKe0zBtZWnihGfPlzZRnIIJjNExIFbisT7U0DuGiTBDlhz8J+/Wg5diyRA0GtVDq5JiQOk1ZY5yEqIHl9Pjp8apwYuKBzuwEzGu5r1LsWVcbXpoKtFeFNun6fvQOpyzc/DWn04goF5g763HlamUtgjwnz+/nScSkACJsdDvregnjHoi5mk/j0T7338Kqhf8AbpSmkDegnOY/kJ+nzpteOWoZVGANE1HCiPSnXfuP3oE97YhQsRbpUjBYkosFmN9x87UwBXhTGh+FBfkTfekqRa9QeHYvKAFG3O9v7VPXiTEJgAjWPuKCP3cbxW79kL35r6SR7iT5wf7/ADFYLFq0A9T1rcex9gl95Z0DYTpuog/+tB1aiiigKKKKAooooCiiigK5t7XHSFYe9oXbldN/vlXSa4x254mMTiVkHwN+FP8At/cyaDIcRxhUkNgAAGTVdJBtVmxC5G9zP393prE4ApOmh3m/60EJJidPnevCralpbpRatQeoSYm0H4/CmFr6k9MpFXT2FHdhxCsydFCwUg8o5ciK8ZZKlBCU51qsEpBJO9gNTQUCSom0ipiMNAvfet5gPZ1jFpCiltudlqMx1CQY8taxfavheMwuNbwndBZcy5CkKIXmMeFUCI35UEYmeUV7ltbet0n2YY2JPczy7xU/+MVTcV4A9hR+e2UzoTBBPQpt6UGfIPKlJBjyp8KlQtNoiKWxhypWVMXoI6RPwvT+ExMCDptUdwZTtSWmve6Cf3oLDEit17JOKhDq8OYhzxD/AFJ29R9K56y6T4fh+1W/Znw4hpQMEOov/uAP1oPoGiivKD2iiigKKKKAooqje44W8UtlxKUtoYL2cKJJAUEQRlAG9gTtQXlcM9pfCQxi15YCXIWEj/u1/wCQV8RW/wCI9s1N8MxWNyIzsrdbSgKKhmQ4WUybTeCY9OdfNvEu1uMfd7555S19YygcgkWA10oNXh0JM3M+VOP4+QAu8RB3AG071KYwXeNJeV4EqCSEix8QB3HI1edmexy3XArunFti4JASk+qiMw8qCK3g8MpkLKngo3yJbJAFxAPob1Rgwo5R0uP0rrSuwa1ZUhwNN6qCSpSjMzFgkVouDdlMNhjKGwV/1qgq5enpQZDsF2LStrvcUic3uoMiRa53vyrojGEbR7iEpj+lIH0p6igDWOYx2JcGOR3p7xnEBtotIaCyO5adKUB4lElSlXUTYHzrY1X/AMDw3i/Ia8SgtXgT4lCwUbXVFpoEdmscX8Iw6oypbSCo5csqgZjlPu3m1T8QwlaSlaQpJ1CgCD6GlISAAAAALADQAUqg59xP2WtLczMOqZSdUZc8f6SVAgdDNUPF/ZjiWhnYdD1rpjIr0uQr4iuv0UHzHicKpKiCCFAwUkEEHcGd6ZuNfKvojj3ZfD4sEuIAXEBxNljlffyM1zfiPs2xSFKKAh1A92CAojqDEHyNBgAasOAuZ8Q02hSe9K05U5hOo2r3i/ZzFpQ7lw7gUhBVAQqwAJnroa5eFGZkzrO88/Og+3xTa3kiCVACYuRry8+lUfYp5x3hmGViQStbCc8gyoEakaklMH1rJ/wkHh/4dzBuqK38UBlZBLLbrq3A4lKoAXkKAki4J5Aig6bRTeHPgTYiwsrUW0PWnKAooooCq13grSny+qVKLfdkEygomYyG2t68ooIrXZTDJwz2FCPyXisuJnUuGVEEaXuOVoiK5lhfYOyMR48W4pkGcndgKI5FzNHqEj0oooOxt4NsISgITlSAEpgQAkQAJ5CnwKKKAooooCiiigKKKKAooooCiiigKKKKAismr2bcML/f/hG88zHiyTrPdzk+VeUUGsAr2iigKKKKD//Z"/>
          <p:cNvSpPr>
            <a:spLocks noChangeAspect="1" noChangeArrowheads="1"/>
          </p:cNvSpPr>
          <p:nvPr/>
        </p:nvSpPr>
        <p:spPr bwMode="auto">
          <a:xfrm>
            <a:off x="1668464" y="-1881188"/>
            <a:ext cx="3286125" cy="392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C" altLang="es-EC" sz="180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948081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16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62150" y="117475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s-EC" sz="4000"/>
              <a:t>TPSUtility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2151" y="1166813"/>
            <a:ext cx="8399463" cy="1752600"/>
          </a:xfrm>
        </p:spPr>
        <p:txBody>
          <a:bodyPr/>
          <a:lstStyle/>
          <a:p>
            <a:pPr eaLnBrk="1" hangingPunct="1"/>
            <a:r>
              <a:rPr lang="es-EC" altLang="es-EC" dirty="0" smtClean="0"/>
              <a:t>Programa que permite la creación y manipulación de archivos </a:t>
            </a:r>
          </a:p>
          <a:p>
            <a:pPr eaLnBrk="1" hangingPunct="1"/>
            <a:r>
              <a:rPr lang="es-EC" altLang="es-EC" dirty="0" smtClean="0"/>
              <a:t>Cumple muchas otras funciones útiles </a:t>
            </a:r>
            <a:endParaRPr lang="es-EC" altLang="es-EC" sz="2400" dirty="0"/>
          </a:p>
        </p:txBody>
      </p:sp>
      <p:sp>
        <p:nvSpPr>
          <p:cNvPr id="34821" name="AutoShape 2" descr="data:image/jpeg;base64,/9j/4AAQSkZJRgABAQAAAQABAAD/2wCEAAkGBxQTEhUUExQWFhUXGBsaGBgYFxgcHBkcGB4YFxodHhwYHSggGBwlHBwWITEhJSorLi4uFx8zODMsNygtLisBCgoKBQUFDgUFDisZExkrKysrKysrKysrKysrKysrKysrKysrKysrKysrKysrKysrKysrKysrKysrKysrKysrK//AABEIAPUAzQMBIgACEQEDEQH/xAAcAAABBQEBAQAAAAAAAAAAAAAAAgMEBQYHAQj/xAA+EAABAwIEAwUGBAUDBAMAAAABAgMRACEEEjFBBVFhBhMicYEHMpGhsfAUI8HRFUJS4fFygqIzYrLCCCSS/8QAFAEBAAAAAAAAAAAAAAAAAAAAAP/EABQRAQAAAAAAAAAAAAAAAAAAAAD/2gAMAwEAAhEDEQA/AO40UUUBRRRQFFFFAUUUUBRUDjPESw3nDLjxn3G8k2BUTK1JSAADqeQFzUXCdpGnFYYICz+Jb7xBiAlOXOM0mQSJsJ0oLmiiigKS4DBggGLEiQDtaRPxrjntd9qL+ExBweDKULQkFx0pCiCoZglIUCkeEgkkHXaK89kftRfxeIGDxpStS0qLbgSEklIKilQSAk+EEyANN5oOk9juIOPMuKdUFKRicQ0CEhPhadW2mw6JFXtRsFgGmQQ02hsEkkISEgk6kxqTzqTQFFZXG4yOJNNoxgB1dYUpsJyFBCEhJ8RcU545GyTNonVUBRRRQFFFFAUUUUBRRRQFFFFAUUUUBRRRQFFeKNuVc3wxZW3ikt4l3K4pIaS69iRCkpWCtTnvo7wgqyAx+WjQqIoNvx/h7j7XdtuhqSMxKM4UndEZkwDYG+kjeszx3B4fBOMY3F4vu+7UQqzoS6tSA2MraXCEDIkeEJPu3rScCxKvwbC3wptXdIKw4oFSTlE5lWkzqbVzP2q4xniIbYQo5G1Z+8TuqMsCdUxNBt8R28wojuiXgQFBSIywepIrP8Z7dOOJKGk90CffCpVHS3hNY7A4FLLaG0TCUxffeTbWZp55InSKDLdr+y72Kd/EMnOtYAWlaoUop8MhSzCrAWna0052N7HYvDOpxLgLSkg5AFDMCQU5iUm1iRHWtZmjy+k0kIUqIvMxH7a0Fqe2GNAyqdAga5EyfWKzXant7xVstjDuKKdTDaFEkbGU+6fs08tu99airCpgc6DuvDkBbbbq0I71SEqUQAYUUiYO4nSp1c17J9qVspCHUlTU2KdUb2G6elXeO9pXD2sQ3h1PErcywQklKc5hOY/yz8t4oLXtLxw4UNqyIUla0oJU6lBlakoAQCDnVcmJFkm9XVVvF+EJxAKHFr7pScq2xlyrEg3kEg7SCLHyIsqAooooCiiigKKK8AoPaKKKAooooCmXMUhKkoK0havdSVAFUawNTT1ZTtLhs+KY/wDqOuBKm3FPthqQUKVkRKlpUEgkqVANrCZMBpcPikLnItKspg5VAweRjQ9KernrfF2uHN4vGvYN7DphpASA1CkoKkNJTkcMr8SlKUqLKAvlqi4h22/ijY/D52mhqDZRWIscpjKNvn0DLdocFiVcWed/E96wVqIIWSMsHKjLp4ZjlaanBEU5CgTMT0oKNKB0n4bUzJp4JmRttSAkRNrW3vQSWVH7+9aWXi0qUzPwIj9KawyQowcwFrgbU8/hMjgzLCh1CgY6yLUEN7EKUoqm/OmmkR5nU1PxCUfySBB1i/lFQUXAoFpJ5kEXEHSqviHBG3nkvOSViLzE5dCY1irNaTrXg100oN12U7Z6M4knklw77AKPPrW8rheKBLSgkgOZTlkWBgwSPOKtvYdisYlT7eMeWpKo7pLi85lM58pk5RGXw9NLUGvxD738WZCm1933bwBCvAB+SUkgGAoqDmt400Na+iigKKKKAooooCiiigKKKKCsc4/h0vFhTqUuAEkGQLALPiIykhJBImQCDUrAY9t5sONLC0EqAUNCUkoV8FAj0qnewmJVjUuFllTLYV3au+UFgqTClFHdQVEwj37JnnFZLtHxxzg3CkoeZS4tx55EIcOWHluvSVZQQQlURGooPO23adGLQ7hUtpWyrwqUq5OUzKR/LcWOu9qyvCMIhkBDaYABgD6knWoHBsX3zbakiAoTBGh0gcx1q5aSULKVWMffyoBZ30psgjQfGpvdjckaaDX12r0qGgT5X+5oK7NaTa8RT2HwwPiVIHOpLjCfecmekfIVDxvEoGVHi9IA8xQX2BU0mTnMgQhQhIvafFMXqK0UJWe9CiCbzcnzM1Q4R5ROVSrKIkwNDqYq3xQlRhVhcTuNp3mKD3iLoBypCQnaLnpJOt6rssQTp02qWhIkbU8pscvDpa/0oICTMX506m+leqw0ScwjkfuaVh3QgSUSdiTYdbXNB7icEpDiQRZSQqdZBm9WHCEyZBKFiCgzbUmelVf4kEeIEEbg/cClrQrwrNgdFJOkW9b/ACoOucC4gX2UrIhUlKuWZJgx0qg7YKUMQwpCipSCj8gPvtqWFOJSVJS0Ql3KASQuQALwDNc27DdoeIN8UDbrkYNS1gyBkgg5Cm0hRVl+Jmu8UBRRRQFFFFAUUUUDGNfKEFSUKcUNEJiSSYFzYeZ0FZpHbhBbz9y4MufvRKJbDb34ZRkGFjOFG2yTvAOj4lh1ONLQhxTSlCA4kAqTO4zWms+exwISFvqUAjulDu20hTedDgTCQMpBSRPJat4IDU1hO3XHG1KOFU2hxAguBSQoE6pSAbWsZ6jrWe7ce1HFYXiZwTTLZQMgKlBRWS4kKzJgwAmdCD7pqmWsrUSTKiSSonU70FvxENJZbcaRkUo2iLc/htVKt5QXOp1k3J+zVo9jUqygIBSgEaGCTqfvmagLG+2g+zQNr4hP8pmncNj4kxcaTv8AKKYDdKRhiZIBjnyoDFvl1Uq9OlIU3zA+EU7kymFaGnk5RuPIn7NBBCVSMpMjY9Kloxw/mBHMwTH9qEoQowcpOwERfnNT2WUokJKesDT4j6UCWcYCLG2wgx8xUttsZr2ETGh+lJaZSPdTB5jr600pyDEyTregXi0NkEoSsX1MFPyqqcUJIiD51YtvqAKR8NjUN1E332oGVARCgYkSRy1/b4VIaxRAyAZ0XMeYv5RzppLxAIMR1qOHZJIEC+nlEUCcO6jMQoCCbdPhXV+w3FS8wUKnM0cpKjJIN0n4W9K5OpoRNr7cqY4r2nx2CbK8ISFOEBZyBURoQCCOYmg73xHGJZacdXZDaFLV/pQCo/IVA7NcaTimyoEBSSAtACgWypKVhJzgZjlUDmAgzbnUPsjxA4/h7asQElbjeV9A0lQIUCnVMi8dateFcKbYCgjMSogqUpRUo5UpQm55JSkek6kmgnUUUUBUB/jLKHgypcOFClwQqMqMpUSqMojMnf8AmFT6oeJ8HW7jGXoQWm2nmlJJVKg/3c2yxA7uNb5touE/hXF2sRm7sklOWQpKkmFgLQYUAYKTIPnuDVZ2n7UowvgAzOkSBsAeZ/SouB7NuYbD4s4dQS+62EtZlrWlvumyhpOdzxKAMmSBrEWri3A043M7+NWtSiYHeLzqkTJCgTbSLxa1Bo8Uc61LUJWokydb6/Omsv8Aem2FqHL1qYlMgG06eXpQeNugAj13vS+4lIN5On62i9JAMgculScPi1oOsAdJ05UEdrDQb7dDEc52FOZxMD0TzOnxp5zElVj0++tor3graC9lWuDqDtO1zYGgkcQ4Y8W0QLybRdJ3vy5Te9Y9xKphSiY+771vOLNuJGVRVFgbkDyvrWV4tgwF8pvF/S+9BWKCdvnr8qdbxawLLUCDab+kmhtUE/ttvTSzJMb9BQW2G4go+GRreBv9fWpmVaYlJIOh2J/WqBjGgWI9flNTWOIryhBUcv8ALa3QdDQWTql7kCNpiaSyskG0kCf3qEMQSfHJPPepbb5BBvOh00Igj4UDGLxKYIj1+9aipSbG4n79anOsyTcRzt9ipvD+GF5IhaUhMzNo39Z86CpgaUhT5Ay6jadq9fOUmCCLiRvFqZUoGaDZezTiSW3lNKMd6Bln+pO3qCa6ctUAnlXzTx7EutNFxqSsERqSOvpXbPZhxfE4rh7TuLTlcJImMudIMJXB0n5xO9BacD42rEKWlWGfYKUpV+b3V88wB3TioMCSDBEjnVxUPhmC7pKpUVqWtS1KIiSo2EbBKQlI6JFTKAoqMriDQcDRcR3pBUEZhmgRJy6wJF+oqn452zwmGwy8StwKQmBCLqUpQlASDE5hcHSLzFBC9p+McbwX5ZIK1pSSOVyR6wB61ypnFz7wvzFTOOe2FjHNHDlhxnMtOVZUlQsf5hAy+YmveHYVBGZwxecupXeIEaUD7LAj9/8AOtKDeXkCedeFuXFlRiY8I/lMQABzAgelVqjNo9JmgtAlRiYF4kGor2I8UCRyzGmsMLxJA8zSmmlFYCzmTJNzykm9APYkIAlfi2Gpj4WHWq5ziihpAN7bRrrUFTkknUnfp/ilNkG0A+dBbJ7RuBXjIcAtfXyvrUhrEpdOUWM6KifQ8ulUuFQklRWTEcr9Iqdi8QylMJBKlRJOo+FqCwXwxQgpAWk8p5kDWoj+EUhSgbEagx8Kb4dxpbcT4kgyQbTH3rU9riLKySsqQSdxm6nkaClxGGM6aUpskC1z96R9a0BWyYhwa7tqr0oKvCAlaToU/wCJHwoK1p0zC4Ol+YPlUxlQNhUMYZewNugpzDPLCsqkyN4saCcjCpOgvrOwpwrcQyEjRRzzv5Dp+tP4BoFUZo8wY9Y69KU+2USglQbKrwAUGdxmIj0oKl9QXqiOaudR3cJEHbY1L72xQcxGaRfQXGh52vUZziEJy7DnpfyoDEYNSAlSrJVcHWfhW99mvHApJYW5J1bnlukfWPOufuKW4gTMbAG1p/esW72vdwuJzYfLLSv5gSCpPSRaaD6xorFeyztv/FMMpS0BDzSglwJnKZEpUmbgGDY6RVPg+K4pDjlnnwokgsLJWgFx6EvIXIaWE5UwnUJ6Cg1XGOGOrxrDzaE5G2cQhRUR7z3c5ZTqpI7sz5iJrmXtB7BYr+Hnug4tLS21hlS+8WEpbLa8qhdSAcpSjUDNpMV3Cig+JcLg1uLyJSSqY8uc8orsfC3/AHUqiG0i/wDUANBy61sfaxwRSgjEoFkjK4ByJkHymQfSuZtPRvAuIM6G0daC7dBUfenfypJZOpmqbC4tWiTl6f5q6Y4ylSUgA5gIIjlqZ3FAppqKY4mvK2YspRga+v31qwZczCwnzix9NLVT45zOrmBp15npyoIKUQT5acv3r1hV9BM76eo5UBEXjyvSgLafK1B4FAai8n7j41JRw8K8WZIn4fH9ajgm9vv7+legCI21+lAlDU2FwNxP3yqSpkAwNbUyiRsb08MSJBAvaLT50DqnBt505hMUptcpUQTy3prEMQJMCbVEc1oNInizgie7I0IsDyibWpWIxrpiEtI/2okj/VvtWbUDpM0tuIj50GgV2hcZIFs25j4TzqtxvaB1YPjME/1W/wDyaqlPgixuDp8qgOiCRpFBqOEKD4V4gMsJk7cp3AOk15xHhpQlRUIAuVSAnLzlUEVmFrKfdMW2t6VtOD8Bc4xhVMlZaSIC3YzSpMFIAkSdCfTnQVnZ9rEYn8rCw4JmRGVO0lW1edpvYjii4HMM424F3WFqylKzdUWgomY36V0rsv2E/A8MfwaH1Z3Q4S8EkFKloCAUpBmwA3mZqw7D4F1tD5cASlx7M2hKSgBIbbQSEKu2FLStWU/1SYJIoIHss7D/AMLwykrWFvOqCnCmcogQlKZuQJN95ra0UUBRRRQU+P44wFOsrC1FDRcWnulmUTlOW0OEm0JmuNe0vAZG/wARgWXgjvO7dbcZWO6VlSsEBV8pBAnSbb12RXDHfxpxAUjL3HdBJCpnMVhROkTaOW9TuFYMtNJQpWZWq1RGZajmWqNpUSY20oPnHhrasgLiClwjxJIIKT5G42NWeBa/NSkA3meo1mt57X2mGGxi1qCVyEZN3eUDmBNzaPSuVYDtS06uAFoVHgmL77fSgu8WsIcULi4nW4IG9JbURBGo0kW+4+lQ8RiSs5iIJNOuO+ESN9POaCQ4oKJMBObYaDpemgi52/ekSY1PT4dalBOZOaD1tb46UDQb+W9NqTEk06DaPl9+VerbkW/T9aBtpYUNII+96QhF7WNCbazPpSkCZ5SDPLWgdxDskmNfKoxJivXHNtvu/SvAjMoAXvtQeJXOmvOvXUmwGp608trJFIRgyTmJgETbloP1oITrRuNt6aeEETyj7mrB/DwZSZBt/Yg02vD+GTrNBi+0WPV3hQklKUgaWkkTtXWf/jz2necU7gnDmQhHetmLp8QSpJO4OYETyNYfH9nUPDMSpKtiNwOYrt3sp7IsYLCIcbBLr6ELcWrU2kJEaJEm1Bb43tQlpzENraWCy225cp8ferW0gCCYlSN+YtU/gnE+/SslGRTbi2lpmRmQYkGBIIIIsNdKg8Q7LoecfcW4v85pDRACRlDSluNqTacwUom8g2tVlwrhwZSoAlRWtTi1GJKlmTYWA0AHICgm0UUUBRRRQFZvi/HHGMWlCspY/DPvkBJz/kdzbNmi+dVo2FaSoT3Cmluh5SJcCSkKJNkqjMmJiDAkReByoOLe1LB4nieFZebbWp3DXeZSg+FOIQ24hSLkuJGWJ11sIgcx7P8ABH1PNqKFoSFSVqSQPDcgE6np1r654dw1phOVpASDHM6AJAkmYCQABoAABVD7RMEF4XOdW1AjyV4SPmPhQcgcYTBAqOFWBiY+tSn1eE+f1qHhzlN7+dBIKc2v3+1LbWcuQE5dYm0i0/OvEmRyvpQEjyFB6APvakyRSSm1tj50+tSlXUbwB8BFAlLYi41r0ZQCMp85H0NJHwoCjqdJ5UDJT9/WrTgaCCokSkCVHToB66VESQbWpxWIOTIDAJB05cjQIxZBUo9bAbCpLYCWkmAVSb8/MbxUSI1+NPtrCkojUTO/KPKgaQqded6MetAEAEmBtUleGIun9f0pDrYU0vNKVpiLWIO07GgqWnSVibJ0jzrvvZR4LwjOWICAm2ng8B+lcIBhIkTXTvZLiCW30TYFBA5ZgQfoKDf0UUUBRRRQFFFFAUUUUBWX9oz2XBkT7y0j4eL9K1Fc79q3E0ju2dx41dJkJ+ivlQc8CCT0/WvTAURP9v7UrCYxABBUY10NjSXkAeKR4r22mRBoFtGxsDSXNRrNeI0kV6pWk8qA+HSkQJtfnThkwBfl1pKCRcWMi/XX9qBBPP8AvXgXcTp/j4UtQgZiZJJ3vfc8r14ggAgiSd9xQJPT9vhSk2JsY23ptSB9mevrTtonnf8ASgUTaOdPMqCG0nNuokpvHQ8rVEenSYtIHnf6UywuAQND73M+tBLc4kr+rN1Ot9hURzHFViSBOn96QsTTQR8KCRmBG5rq3slbT+GcUPeLkHyCUkfVVcmZECSQBte5roXssx8YhbYV4VomP+5Jt/xJoOo0UUUBRRRQFFFFAUUVE4qpYZcKFZVBJIMToJ0NBLrkvtXYIxSVbKaT/wAVK/er1HGsT3WAfU46W1tYXvu6GHu5iCEytK05wkkp/wCnEAq5Vivaf20C+IjBdx/0iEFwnxKK0pV7se6JHzNBSNCM1tqdaIjypLrPhkDnPqYrxhIy6gTPpF6B+b0oGf7ioi8YlI1mhvFyQLgEG9BIMD+1OqSMsQZB1pkYtIMJImIty/WltvykmdTf9KBrL/ijf5V6XJEAXGh515NANjl+lPYZrMoJnU3P116U2kil4jEJbb6nWBeDtQScVhUCSPETobACLepqtCSDpTGE4oQqY8O4M/c1aOspVCk3kW1kem1BBcv96Uh5uAKWRtvXqkyCTyoIbnSvezXaj8HxFgd0XApSUmFQZcOSQIMxOm+lqksoEeVb32SYFBceWtCVKSEZVFIJTJX7pN06bUG17XcTdwzAdayH8xpJzgmzjjbdoIvCib8qVh+JOnHuYdWTuwwl1JAOaVLWiCSYNkzYb1O4nwxrEIyPJzJkKjMoXSQpJ8JEwQCOoBrxvhTQeL4Se9KAgqzrMpEkJgmIkk+ZJ1NBNooooCiiigKbfZStJStIUk2KVAEHzB1pyighNcJYSUqSy0koEJIQkFIuYECwudOZrKe0zBtZWnihGfPlzZRnIIJjNExIFbisT7U0DuGiTBDlhz8J+/Wg5diyRA0GtVDq5JiQOk1ZY5yEqIHl9Pjp8apwYuKBzuwEzGu5r1LsWVcbXpoKtFeFNun6fvQOpyzc/DWn04goF5g763HlamUtgjwnz+/nScSkACJsdDvregnjHoi5mk/j0T7338Kqhf8AbpSmkDegnOY/kJ+nzpteOWoZVGANE1HCiPSnXfuP3oE97YhQsRbpUjBYkosFmN9x87UwBXhTGh+FBfkTfekqRa9QeHYvKAFG3O9v7VPXiTEJgAjWPuKCP3cbxW79kL35r6SR7iT5wf7/ADFYLFq0A9T1rcex9gl95Z0DYTpuog/+tB1aiiigKKKKAooooCiiigK5t7XHSFYe9oXbldN/vlXSa4x254mMTiVkHwN+FP8At/cyaDIcRxhUkNgAAGTVdJBtVmxC5G9zP393prE4ApOmh3m/60EJJidPnevCralpbpRatQeoSYm0H4/CmFr6k9MpFXT2FHdhxCsydFCwUg8o5ciK8ZZKlBCU51qsEpBJO9gNTQUCSom0ipiMNAvfet5gPZ1jFpCiltudlqMx1CQY8taxfavheMwuNbwndBZcy5CkKIXmMeFUCI35UEYmeUV7ltbet0n2YY2JPczy7xU/+MVTcV4A9hR+e2UzoTBBPQpt6UGfIPKlJBjyp8KlQtNoiKWxhypWVMXoI6RPwvT+ExMCDptUdwZTtSWmve6Cf3oLDEit17JOKhDq8OYhzxD/AFJ29R9K56y6T4fh+1W/Znw4hpQMEOov/uAP1oPoGiivKD2iiigKKKKAooqje44W8UtlxKUtoYL2cKJJAUEQRlAG9gTtQXlcM9pfCQxi15YCXIWEj/u1/wCQV8RW/wCI9s1N8MxWNyIzsrdbSgKKhmQ4WUybTeCY9OdfNvEu1uMfd7555S19YygcgkWA10oNXh0JM3M+VOP4+QAu8RB3AG071KYwXeNJeV4EqCSEix8QB3HI1edmexy3XArunFti4JASk+qiMw8qCK3g8MpkLKngo3yJbJAFxAPob1Rgwo5R0uP0rrSuwa1ZUhwNN6qCSpSjMzFgkVouDdlMNhjKGwV/1qgq5enpQZDsF2LStrvcUic3uoMiRa53vyrojGEbR7iEpj+lIH0p6igDWOYx2JcGOR3p7xnEBtotIaCyO5adKUB4lElSlXUTYHzrY1X/AMDw3i/Ia8SgtXgT4lCwUbXVFpoEdmscX8Iw6oypbSCo5csqgZjlPu3m1T8QwlaSlaQpJ1CgCD6GlISAAAAALADQAUqg59xP2WtLczMOqZSdUZc8f6SVAgdDNUPF/ZjiWhnYdD1rpjIr0uQr4iuv0UHzHicKpKiCCFAwUkEEHcGd6ZuNfKvojj3ZfD4sEuIAXEBxNljlffyM1zfiPs2xSFKKAh1A92CAojqDEHyNBgAasOAuZ8Q02hSe9K05U5hOo2r3i/ZzFpQ7lw7gUhBVAQqwAJnroa5eFGZkzrO88/Og+3xTa3kiCVACYuRry8+lUfYp5x3hmGViQStbCc8gyoEakaklMH1rJ/wkHh/4dzBuqK38UBlZBLLbrq3A4lKoAXkKAki4J5Aig6bRTeHPgTYiwsrUW0PWnKAooooCq13grSny+qVKLfdkEygomYyG2t68ooIrXZTDJwz2FCPyXisuJnUuGVEEaXuOVoiK5lhfYOyMR48W4pkGcndgKI5FzNHqEj0oooOxt4NsISgITlSAEpgQAkQAJ5CnwKKKAooooCiiigKKKKAooooCiiigKKKKAismr2bcML/f/hG88zHiyTrPdzk+VeUUGsAr2iigKKKKD//Z"/>
          <p:cNvSpPr>
            <a:spLocks noChangeAspect="1" noChangeArrowheads="1"/>
          </p:cNvSpPr>
          <p:nvPr/>
        </p:nvSpPr>
        <p:spPr bwMode="auto">
          <a:xfrm>
            <a:off x="1668464" y="-1881188"/>
            <a:ext cx="3286125" cy="392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C" altLang="es-EC" sz="1800"/>
          </a:p>
        </p:txBody>
      </p:sp>
      <p:pic>
        <p:nvPicPr>
          <p:cNvPr id="34822" name="Picture 2" descr="C:\Users\waguirre\Desktop\ut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2743201"/>
            <a:ext cx="3937000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TextBox 4"/>
          <p:cNvSpPr txBox="1">
            <a:spLocks noChangeArrowheads="1"/>
          </p:cNvSpPr>
          <p:nvPr/>
        </p:nvSpPr>
        <p:spPr bwMode="auto">
          <a:xfrm>
            <a:off x="5922964" y="2779713"/>
            <a:ext cx="4440237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C" altLang="es-EC" sz="2400" dirty="0" smtClean="0"/>
              <a:t>-Creación de archivos para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C" altLang="es-EC" sz="2400" dirty="0" smtClean="0"/>
              <a:t>   definición de hitos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C" altLang="es-EC" sz="2400" dirty="0" smtClean="0"/>
              <a:t>-Eliminar/reordenar especímenes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C" altLang="es-EC" sz="2400" dirty="0" smtClean="0"/>
              <a:t>-Unión  de archivos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C" altLang="es-EC" sz="2400" dirty="0" smtClean="0"/>
              <a:t>-Creación de matriz de variables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C" altLang="es-EC" sz="2400" dirty="0" smtClean="0"/>
              <a:t>-Eliminación y cambio de orden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C" altLang="es-EC" sz="2400" dirty="0" smtClean="0"/>
              <a:t>   de los hitos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C" altLang="es-EC" sz="2400" dirty="0" smtClean="0"/>
              <a:t>-Creación de archivo con </a:t>
            </a:r>
            <a:r>
              <a:rPr lang="es-EC" altLang="es-EC" sz="2400" dirty="0" err="1" smtClean="0"/>
              <a:t>semi</a:t>
            </a:r>
            <a:r>
              <a:rPr lang="es-EC" altLang="es-EC" sz="2400" dirty="0" smtClean="0"/>
              <a:t>-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C" altLang="es-EC" sz="2400" dirty="0" smtClean="0"/>
              <a:t>   hitos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C" altLang="es-EC" sz="2400" dirty="0" smtClean="0"/>
              <a:t>-Enderezar especímenes </a:t>
            </a:r>
            <a:endParaRPr lang="es-EC" altLang="es-EC" sz="2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0" y="948081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5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8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8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8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8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8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8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AutoShape 2" descr="data:image/jpeg;base64,/9j/4AAQSkZJRgABAQAAAQABAAD/2wCEAAkGBxQTEhUUExQWFhUXGBsaGBgYFxgcHBkcGB4YFxodHhwYHSggGBwlHBwWITEhJSorLi4uFx8zODMsNygtLisBCgoKBQUFDgUFDisZExkrKysrKysrKysrKysrKysrKysrKysrKysrKysrKysrKysrKysrKysrKysrKysrKysrK//AABEIAPUAzQMBIgACEQEDEQH/xAAcAAABBQEBAQAAAAAAAAAAAAAAAgMEBQYHAQj/xAA+EAABAwIEAwUGBAUDBAMAAAABAgMRACEEEjFBBVFhBhMicYEHMpGhsfAUI8HRFUJS4fFygqIzYrLCCCSS/8QAFAEBAAAAAAAAAAAAAAAAAAAAAP/EABQRAQAAAAAAAAAAAAAAAAAAAAD/2gAMAwEAAhEDEQA/AO40UUUBRRRQFFFFAUUUUBRUDjPESw3nDLjxn3G8k2BUTK1JSAADqeQFzUXCdpGnFYYICz+Jb7xBiAlOXOM0mQSJsJ0oLmiiigKS4DBggGLEiQDtaRPxrjntd9qL+ExBweDKULQkFx0pCiCoZglIUCkeEgkkHXaK89kftRfxeIGDxpStS0qLbgSEklIKilQSAk+EEyANN5oOk9juIOPMuKdUFKRicQ0CEhPhadW2mw6JFXtRsFgGmQQ02hsEkkISEgk6kxqTzqTQFFZXG4yOJNNoxgB1dYUpsJyFBCEhJ8RcU545GyTNonVUBRRRQFFFFAUUUUBRRRQFFFFAUUUUBRRRQFFeKNuVc3wxZW3ikt4l3K4pIaS69iRCkpWCtTnvo7wgqyAx+WjQqIoNvx/h7j7XdtuhqSMxKM4UndEZkwDYG+kjeszx3B4fBOMY3F4vu+7UQqzoS6tSA2MraXCEDIkeEJPu3rScCxKvwbC3wptXdIKw4oFSTlE5lWkzqbVzP2q4xniIbYQo5G1Z+8TuqMsCdUxNBt8R28wojuiXgQFBSIywepIrP8Z7dOOJKGk90CffCpVHS3hNY7A4FLLaG0TCUxffeTbWZp55InSKDLdr+y72Kd/EMnOtYAWlaoUop8MhSzCrAWna0052N7HYvDOpxLgLSkg5AFDMCQU5iUm1iRHWtZmjy+k0kIUqIvMxH7a0Fqe2GNAyqdAga5EyfWKzXant7xVstjDuKKdTDaFEkbGU+6fs08tu99airCpgc6DuvDkBbbbq0I71SEqUQAYUUiYO4nSp1c17J9qVspCHUlTU2KdUb2G6elXeO9pXD2sQ3h1PErcywQklKc5hOY/yz8t4oLXtLxw4UNqyIUla0oJU6lBlakoAQCDnVcmJFkm9XVVvF+EJxAKHFr7pScq2xlyrEg3kEg7SCLHyIsqAooooCiiigKKK8AoPaKKKAooooCmXMUhKkoK0havdSVAFUawNTT1ZTtLhs+KY/wDqOuBKm3FPthqQUKVkRKlpUEgkqVANrCZMBpcPikLnItKspg5VAweRjQ9KernrfF2uHN4vGvYN7DphpASA1CkoKkNJTkcMr8SlKUqLKAvlqi4h22/ijY/D52mhqDZRWIscpjKNvn0DLdocFiVcWed/E96wVqIIWSMsHKjLp4ZjlaanBEU5CgTMT0oKNKB0n4bUzJp4JmRttSAkRNrW3vQSWVH7+9aWXi0qUzPwIj9KawyQowcwFrgbU8/hMjgzLCh1CgY6yLUEN7EKUoqm/OmmkR5nU1PxCUfySBB1i/lFQUXAoFpJ5kEXEHSqviHBG3nkvOSViLzE5dCY1irNaTrXg100oN12U7Z6M4knklw77AKPPrW8rheKBLSgkgOZTlkWBgwSPOKtvYdisYlT7eMeWpKo7pLi85lM58pk5RGXw9NLUGvxD738WZCm1933bwBCvAB+SUkgGAoqDmt400Na+iigKKKKAooooCiiigKKKKCsc4/h0vFhTqUuAEkGQLALPiIykhJBImQCDUrAY9t5sONLC0EqAUNCUkoV8FAj0qnewmJVjUuFllTLYV3au+UFgqTClFHdQVEwj37JnnFZLtHxxzg3CkoeZS4tx55EIcOWHluvSVZQQQlURGooPO23adGLQ7hUtpWyrwqUq5OUzKR/LcWOu9qyvCMIhkBDaYABgD6knWoHBsX3zbakiAoTBGh0gcx1q5aSULKVWMffyoBZ30psgjQfGpvdjckaaDX12r0qGgT5X+5oK7NaTa8RT2HwwPiVIHOpLjCfecmekfIVDxvEoGVHi9IA8xQX2BU0mTnMgQhQhIvafFMXqK0UJWe9CiCbzcnzM1Q4R5ROVSrKIkwNDqYq3xQlRhVhcTuNp3mKD3iLoBypCQnaLnpJOt6rssQTp02qWhIkbU8pscvDpa/0oICTMX506m+leqw0ScwjkfuaVh3QgSUSdiTYdbXNB7icEpDiQRZSQqdZBm9WHCEyZBKFiCgzbUmelVf4kEeIEEbg/cClrQrwrNgdFJOkW9b/ACoOucC4gX2UrIhUlKuWZJgx0qg7YKUMQwpCipSCj8gPvtqWFOJSVJS0Ql3KASQuQALwDNc27DdoeIN8UDbrkYNS1gyBkgg5Cm0hRVl+Jmu8UBRRRQFFFFAUUUUDGNfKEFSUKcUNEJiSSYFzYeZ0FZpHbhBbz9y4MufvRKJbDb34ZRkGFjOFG2yTvAOj4lh1ONLQhxTSlCA4kAqTO4zWms+exwISFvqUAjulDu20hTedDgTCQMpBSRPJat4IDU1hO3XHG1KOFU2hxAguBSQoE6pSAbWsZ6jrWe7ce1HFYXiZwTTLZQMgKlBRWS4kKzJgwAmdCD7pqmWsrUSTKiSSonU70FvxENJZbcaRkUo2iLc/htVKt5QXOp1k3J+zVo9jUqygIBSgEaGCTqfvmagLG+2g+zQNr4hP8pmncNj4kxcaTv8AKKYDdKRhiZIBjnyoDFvl1Uq9OlIU3zA+EU7kymFaGnk5RuPIn7NBBCVSMpMjY9Kloxw/mBHMwTH9qEoQowcpOwERfnNT2WUokJKesDT4j6UCWcYCLG2wgx8xUttsZr2ETGh+lJaZSPdTB5jr600pyDEyTregXi0NkEoSsX1MFPyqqcUJIiD51YtvqAKR8NjUN1E332oGVARCgYkSRy1/b4VIaxRAyAZ0XMeYv5RzppLxAIMR1qOHZJIEC+nlEUCcO6jMQoCCbdPhXV+w3FS8wUKnM0cpKjJIN0n4W9K5OpoRNr7cqY4r2nx2CbK8ISFOEBZyBURoQCCOYmg73xHGJZacdXZDaFLV/pQCo/IVA7NcaTimyoEBSSAtACgWypKVhJzgZjlUDmAgzbnUPsjxA4/h7asQElbjeV9A0lQIUCnVMi8dateFcKbYCgjMSogqUpRUo5UpQm55JSkek6kmgnUUUUBUB/jLKHgypcOFClwQqMqMpUSqMojMnf8AmFT6oeJ8HW7jGXoQWm2nmlJJVKg/3c2yxA7uNb5touE/hXF2sRm7sklOWQpKkmFgLQYUAYKTIPnuDVZ2n7UowvgAzOkSBsAeZ/SouB7NuYbD4s4dQS+62EtZlrWlvumyhpOdzxKAMmSBrEWri3A043M7+NWtSiYHeLzqkTJCgTbSLxa1Bo8Uc61LUJWokydb6/Omsv8Aem2FqHL1qYlMgG06eXpQeNugAj13vS+4lIN5On62i9JAMgculScPi1oOsAdJ05UEdrDQb7dDEc52FOZxMD0TzOnxp5zElVj0++tor3graC9lWuDqDtO1zYGgkcQ4Y8W0QLybRdJ3vy5Te9Y9xKphSiY+771vOLNuJGVRVFgbkDyvrWV4tgwF8pvF/S+9BWKCdvnr8qdbxawLLUCDab+kmhtUE/ttvTSzJMb9BQW2G4go+GRreBv9fWpmVaYlJIOh2J/WqBjGgWI9flNTWOIryhBUcv8ALa3QdDQWTql7kCNpiaSyskG0kCf3qEMQSfHJPPepbb5BBvOh00Igj4UDGLxKYIj1+9aipSbG4n79anOsyTcRzt9ipvD+GF5IhaUhMzNo39Z86CpgaUhT5Ay6jadq9fOUmCCLiRvFqZUoGaDZezTiSW3lNKMd6Bln+pO3qCa6ctUAnlXzTx7EutNFxqSsERqSOvpXbPZhxfE4rh7TuLTlcJImMudIMJXB0n5xO9BacD42rEKWlWGfYKUpV+b3V88wB3TioMCSDBEjnVxUPhmC7pKpUVqWtS1KIiSo2EbBKQlI6JFTKAoqMriDQcDRcR3pBUEZhmgRJy6wJF+oqn452zwmGwy8StwKQmBCLqUpQlASDE5hcHSLzFBC9p+McbwX5ZIK1pSSOVyR6wB61ypnFz7wvzFTOOe2FjHNHDlhxnMtOVZUlQsf5hAy+YmveHYVBGZwxecupXeIEaUD7LAj9/8AOtKDeXkCedeFuXFlRiY8I/lMQABzAgelVqjNo9JmgtAlRiYF4kGor2I8UCRyzGmsMLxJA8zSmmlFYCzmTJNzykm9APYkIAlfi2Gpj4WHWq5ziihpAN7bRrrUFTkknUnfp/ilNkG0A+dBbJ7RuBXjIcAtfXyvrUhrEpdOUWM6KifQ8ulUuFQklRWTEcr9Iqdi8QylMJBKlRJOo+FqCwXwxQgpAWk8p5kDWoj+EUhSgbEagx8Kb4dxpbcT4kgyQbTH3rU9riLKySsqQSdxm6nkaClxGGM6aUpskC1z96R9a0BWyYhwa7tqr0oKvCAlaToU/wCJHwoK1p0zC4Ol+YPlUxlQNhUMYZewNugpzDPLCsqkyN4saCcjCpOgvrOwpwrcQyEjRRzzv5Dp+tP4BoFUZo8wY9Y69KU+2USglQbKrwAUGdxmIj0oKl9QXqiOaudR3cJEHbY1L72xQcxGaRfQXGh52vUZziEJy7DnpfyoDEYNSAlSrJVcHWfhW99mvHApJYW5J1bnlukfWPOufuKW4gTMbAG1p/esW72vdwuJzYfLLSv5gSCpPSRaaD6xorFeyztv/FMMpS0BDzSglwJnKZEpUmbgGDY6RVPg+K4pDjlnnwokgsLJWgFx6EvIXIaWE5UwnUJ6Cg1XGOGOrxrDzaE5G2cQhRUR7z3c5ZTqpI7sz5iJrmXtB7BYr+Hnug4tLS21hlS+8WEpbLa8qhdSAcpSjUDNpMV3Cig+JcLg1uLyJSSqY8uc8orsfC3/AHUqiG0i/wDUANBy61sfaxwRSgjEoFkjK4ByJkHymQfSuZtPRvAuIM6G0daC7dBUfenfypJZOpmqbC4tWiTl6f5q6Y4ylSUgA5gIIjlqZ3FAppqKY4mvK2YspRga+v31qwZczCwnzix9NLVT45zOrmBp15npyoIKUQT5acv3r1hV9BM76eo5UBEXjyvSgLafK1B4FAai8n7j41JRw8K8WZIn4fH9ajgm9vv7+legCI21+lAlDU2FwNxP3yqSpkAwNbUyiRsb08MSJBAvaLT50DqnBt505hMUptcpUQTy3prEMQJMCbVEc1oNInizgie7I0IsDyibWpWIxrpiEtI/2okj/VvtWbUDpM0tuIj50GgV2hcZIFs25j4TzqtxvaB1YPjME/1W/wDyaqlPgixuDp8qgOiCRpFBqOEKD4V4gMsJk7cp3AOk15xHhpQlRUIAuVSAnLzlUEVmFrKfdMW2t6VtOD8Bc4xhVMlZaSIC3YzSpMFIAkSdCfTnQVnZ9rEYn8rCw4JmRGVO0lW1edpvYjii4HMM424F3WFqylKzdUWgomY36V0rsv2E/A8MfwaH1Z3Q4S8EkFKloCAUpBmwA3mZqw7D4F1tD5cASlx7M2hKSgBIbbQSEKu2FLStWU/1SYJIoIHss7D/AMLwykrWFvOqCnCmcogQlKZuQJN95ra0UUBRRRQU+P44wFOsrC1FDRcWnulmUTlOW0OEm0JmuNe0vAZG/wARgWXgjvO7dbcZWO6VlSsEBV8pBAnSbb12RXDHfxpxAUjL3HdBJCpnMVhROkTaOW9TuFYMtNJQpWZWq1RGZajmWqNpUSY20oPnHhrasgLiClwjxJIIKT5G42NWeBa/NSkA3meo1mt57X2mGGxi1qCVyEZN3eUDmBNzaPSuVYDtS06uAFoVHgmL77fSgu8WsIcULi4nW4IG9JbURBGo0kW+4+lQ8RiSs5iIJNOuO+ESN9POaCQ4oKJMBObYaDpemgi52/ekSY1PT4dalBOZOaD1tb46UDQb+W9NqTEk06DaPl9+VerbkW/T9aBtpYUNII+96QhF7WNCbazPpSkCZ5SDPLWgdxDskmNfKoxJivXHNtvu/SvAjMoAXvtQeJXOmvOvXUmwGp608trJFIRgyTmJgETbloP1oITrRuNt6aeEETyj7mrB/DwZSZBt/Yg02vD+GTrNBi+0WPV3hQklKUgaWkkTtXWf/jz2necU7gnDmQhHetmLp8QSpJO4OYETyNYfH9nUPDMSpKtiNwOYrt3sp7IsYLCIcbBLr6ELcWrU2kJEaJEm1Bb43tQlpzENraWCy225cp8ferW0gCCYlSN+YtU/gnE+/SslGRTbi2lpmRmQYkGBIIIIsNdKg8Q7LoecfcW4v85pDRACRlDSluNqTacwUom8g2tVlwrhwZSoAlRWtTi1GJKlmTYWA0AHICgm0UUUBRRRQFZvi/HHGMWlCspY/DPvkBJz/kdzbNmi+dVo2FaSoT3Cmluh5SJcCSkKJNkqjMmJiDAkReByoOLe1LB4nieFZebbWp3DXeZSg+FOIQ24hSLkuJGWJ11sIgcx7P8ABH1PNqKFoSFSVqSQPDcgE6np1r654dw1phOVpASDHM6AJAkmYCQABoAABVD7RMEF4XOdW1AjyV4SPmPhQcgcYTBAqOFWBiY+tSn1eE+f1qHhzlN7+dBIKc2v3+1LbWcuQE5dYm0i0/OvEmRyvpQEjyFB6APvakyRSSm1tj50+tSlXUbwB8BFAlLYi41r0ZQCMp85H0NJHwoCjqdJ5UDJT9/WrTgaCCokSkCVHToB66VESQbWpxWIOTIDAJB05cjQIxZBUo9bAbCpLYCWkmAVSb8/MbxUSI1+NPtrCkojUTO/KPKgaQqded6MetAEAEmBtUleGIun9f0pDrYU0vNKVpiLWIO07GgqWnSVibJ0jzrvvZR4LwjOWICAm2ng8B+lcIBhIkTXTvZLiCW30TYFBA5ZgQfoKDf0UUUBRRRQFFFFAUUUUBWX9oz2XBkT7y0j4eL9K1Fc79q3E0ju2dx41dJkJ+ivlQc8CCT0/WvTAURP9v7UrCYxABBUY10NjSXkAeKR4r22mRBoFtGxsDSXNRrNeI0kV6pWk8qA+HSkQJtfnThkwBfl1pKCRcWMi/XX9qBBPP8AvXgXcTp/j4UtQgZiZJJ3vfc8r14ggAgiSd9xQJPT9vhSk2JsY23ptSB9mevrTtonnf8ASgUTaOdPMqCG0nNuokpvHQ8rVEenSYtIHnf6UywuAQND73M+tBLc4kr+rN1Ot9hURzHFViSBOn96QsTTQR8KCRmBG5rq3slbT+GcUPeLkHyCUkfVVcmZECSQBte5roXssx8YhbYV4VomP+5Jt/xJoOo0UUUBRRRQFFFFAUUVE4qpYZcKFZVBJIMToJ0NBLrkvtXYIxSVbKaT/wAVK/er1HGsT3WAfU46W1tYXvu6GHu5iCEytK05wkkp/wCnEAq5Vivaf20C+IjBdx/0iEFwnxKK0pV7se6JHzNBSNCM1tqdaIjypLrPhkDnPqYrxhIy6gTPpF6B+b0oGf7ioi8YlI1mhvFyQLgEG9BIMD+1OqSMsQZB1pkYtIMJImIty/WltvykmdTf9KBrL/ijf5V6XJEAXGh515NANjl+lPYZrMoJnU3P116U2kil4jEJbb6nWBeDtQScVhUCSPETobACLepqtCSDpTGE4oQqY8O4M/c1aOspVCk3kW1kem1BBcv96Uh5uAKWRtvXqkyCTyoIbnSvezXaj8HxFgd0XApSUmFQZcOSQIMxOm+lqksoEeVb32SYFBceWtCVKSEZVFIJTJX7pN06bUG17XcTdwzAdayH8xpJzgmzjjbdoIvCib8qVh+JOnHuYdWTuwwl1JAOaVLWiCSYNkzYb1O4nwxrEIyPJzJkKjMoXSQpJ8JEwQCOoBrxvhTQeL4Se9KAgqzrMpEkJgmIkk+ZJ1NBNooooCiiigKbfZStJStIUk2KVAEHzB1pyighNcJYSUqSy0koEJIQkFIuYECwudOZrKe0zBtZWnihGfPlzZRnIIJjNExIFbisT7U0DuGiTBDlhz8J+/Wg5diyRA0GtVDq5JiQOk1ZY5yEqIHl9Pjp8apwYuKBzuwEzGu5r1LsWVcbXpoKtFeFNun6fvQOpyzc/DWn04goF5g763HlamUtgjwnz+/nScSkACJsdDvregnjHoi5mk/j0T7338Kqhf8AbpSmkDegnOY/kJ+nzpteOWoZVGANE1HCiPSnXfuP3oE97YhQsRbpUjBYkosFmN9x87UwBXhTGh+FBfkTfekqRa9QeHYvKAFG3O9v7VPXiTEJgAjWPuKCP3cbxW79kL35r6SR7iT5wf7/ADFYLFq0A9T1rcex9gl95Z0DYTpuog/+tB1aiiigKKKKAooooCiiigK5t7XHSFYe9oXbldN/vlXSa4x254mMTiVkHwN+FP8At/cyaDIcRxhUkNgAAGTVdJBtVmxC5G9zP393prE4ApOmh3m/60EJJidPnevCralpbpRatQeoSYm0H4/CmFr6k9MpFXT2FHdhxCsydFCwUg8o5ciK8ZZKlBCU51qsEpBJO9gNTQUCSom0ipiMNAvfet5gPZ1jFpCiltudlqMx1CQY8taxfavheMwuNbwndBZcy5CkKIXmMeFUCI35UEYmeUV7ltbet0n2YY2JPczy7xU/+MVTcV4A9hR+e2UzoTBBPQpt6UGfIPKlJBjyp8KlQtNoiKWxhypWVMXoI6RPwvT+ExMCDptUdwZTtSWmve6Cf3oLDEit17JOKhDq8OYhzxD/AFJ29R9K56y6T4fh+1W/Znw4hpQMEOov/uAP1oPoGiivKD2iiigKKKKAooqje44W8UtlxKUtoYL2cKJJAUEQRlAG9gTtQXlcM9pfCQxi15YCXIWEj/u1/wCQV8RW/wCI9s1N8MxWNyIzsrdbSgKKhmQ4WUybTeCY9OdfNvEu1uMfd7555S19YygcgkWA10oNXh0JM3M+VOP4+QAu8RB3AG071KYwXeNJeV4EqCSEix8QB3HI1edmexy3XArunFti4JASk+qiMw8qCK3g8MpkLKngo3yJbJAFxAPob1Rgwo5R0uP0rrSuwa1ZUhwNN6qCSpSjMzFgkVouDdlMNhjKGwV/1qgq5enpQZDsF2LStrvcUic3uoMiRa53vyrojGEbR7iEpj+lIH0p6igDWOYx2JcGOR3p7xnEBtotIaCyO5adKUB4lElSlXUTYHzrY1X/AMDw3i/Ia8SgtXgT4lCwUbXVFpoEdmscX8Iw6oypbSCo5csqgZjlPu3m1T8QwlaSlaQpJ1CgCD6GlISAAAAALADQAUqg59xP2WtLczMOqZSdUZc8f6SVAgdDNUPF/ZjiWhnYdD1rpjIr0uQr4iuv0UHzHicKpKiCCFAwUkEEHcGd6ZuNfKvojj3ZfD4sEuIAXEBxNljlffyM1zfiPs2xSFKKAh1A92CAojqDEHyNBgAasOAuZ8Q02hSe9K05U5hOo2r3i/ZzFpQ7lw7gUhBVAQqwAJnroa5eFGZkzrO88/Og+3xTa3kiCVACYuRry8+lUfYp5x3hmGViQStbCc8gyoEakaklMH1rJ/wkHh/4dzBuqK38UBlZBLLbrq3A4lKoAXkKAki4J5Aig6bRTeHPgTYiwsrUW0PWnKAooooCq13grSny+qVKLfdkEygomYyG2t68ooIrXZTDJwz2FCPyXisuJnUuGVEEaXuOVoiK5lhfYOyMR48W4pkGcndgKI5FzNHqEj0oooOxt4NsISgITlSAEpgQAkQAJ5CnwKKKAooooCiiigKKKKAooooCiiigKKKKAismr2bcML/f/hG88zHiyTrPdzk+VeUUGsAr2iigKKKKD//Z"/>
          <p:cNvSpPr>
            <a:spLocks noChangeAspect="1" noChangeArrowheads="1"/>
          </p:cNvSpPr>
          <p:nvPr/>
        </p:nvSpPr>
        <p:spPr bwMode="auto">
          <a:xfrm>
            <a:off x="1668464" y="-1881188"/>
            <a:ext cx="3286125" cy="392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C" altLang="es-EC" sz="1800"/>
          </a:p>
        </p:txBody>
      </p:sp>
      <p:pic>
        <p:nvPicPr>
          <p:cNvPr id="39941" name="Picture 2" descr="C:\Users\waguirre\Desktop\tps_d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77" y="1296987"/>
            <a:ext cx="73437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73363" y="1390752"/>
            <a:ext cx="3280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altLang="es-EC" sz="2400" dirty="0" smtClean="0"/>
              <a:t>-TPSDIG2 </a:t>
            </a:r>
            <a:r>
              <a:rPr lang="es-EC" altLang="es-EC" sz="2400" dirty="0"/>
              <a:t>es el programa que se usa para digitar los hitos una vez que el input file ha sido creado</a:t>
            </a:r>
            <a:endParaRPr lang="es-EC" altLang="es-EC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1089878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62150" y="117475"/>
            <a:ext cx="8229600" cy="762000"/>
          </a:xfrm>
        </p:spPr>
        <p:txBody>
          <a:bodyPr/>
          <a:lstStyle/>
          <a:p>
            <a:r>
              <a:rPr lang="en-US" altLang="es-EC" sz="4000" dirty="0"/>
              <a:t>TPSDig2: </a:t>
            </a:r>
            <a:r>
              <a:rPr lang="en-US" altLang="es-EC" sz="4000" dirty="0" err="1"/>
              <a:t>Digitación</a:t>
            </a:r>
            <a:r>
              <a:rPr lang="en-US" altLang="es-EC" sz="4000" dirty="0"/>
              <a:t> de </a:t>
            </a:r>
            <a:r>
              <a:rPr lang="en-US" altLang="es-EC" sz="4000" dirty="0" err="1"/>
              <a:t>Hitos</a:t>
            </a:r>
            <a:endParaRPr lang="en-US" altLang="es-EC" sz="4000" dirty="0"/>
          </a:p>
        </p:txBody>
      </p:sp>
    </p:spTree>
    <p:extLst>
      <p:ext uri="{BB962C8B-B14F-4D97-AF65-F5344CB8AC3E}">
        <p14:creationId xmlns:p14="http://schemas.microsoft.com/office/powerpoint/2010/main" val="207864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1700" y="1140801"/>
            <a:ext cx="8153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Programa que lleva a cabo un PCA para datos de </a:t>
            </a:r>
            <a:r>
              <a:rPr lang="es-EC" altLang="en-US" dirty="0" err="1" smtClean="0"/>
              <a:t>morfometría</a:t>
            </a:r>
            <a:r>
              <a:rPr lang="es-EC" altLang="en-US" dirty="0" smtClean="0"/>
              <a:t> geométrica</a:t>
            </a:r>
          </a:p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Primero hace la alineación de hitos (</a:t>
            </a:r>
            <a:r>
              <a:rPr lang="es-EC" altLang="en-US" i="1" dirty="0" smtClean="0"/>
              <a:t>Procrustes </a:t>
            </a:r>
            <a:r>
              <a:rPr lang="es-EC" altLang="en-US" i="1" dirty="0" err="1" smtClean="0"/>
              <a:t>superimposition</a:t>
            </a:r>
            <a:r>
              <a:rPr lang="es-EC" altLang="en-US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Emplea </a:t>
            </a:r>
            <a:r>
              <a:rPr lang="es-EC" altLang="en-US" dirty="0" smtClean="0"/>
              <a:t>la función de placa delgada para </a:t>
            </a:r>
            <a:r>
              <a:rPr lang="es-EC" altLang="en-US" dirty="0" smtClean="0"/>
              <a:t>genera variables de forma y otras variables que podemos guardar y abrir en Excel y otros programas</a:t>
            </a:r>
          </a:p>
          <a:p>
            <a:r>
              <a:rPr lang="es-EC" altLang="en-US" dirty="0" smtClean="0"/>
              <a:t>También permite </a:t>
            </a:r>
            <a:r>
              <a:rPr lang="es-EC" altLang="en-US" dirty="0"/>
              <a:t>visualizar la variación en la forma asociada con los </a:t>
            </a:r>
            <a:r>
              <a:rPr lang="es-EC" altLang="en-US" dirty="0" err="1" smtClean="0"/>
              <a:t>PCs</a:t>
            </a:r>
            <a:endParaRPr lang="es-EC" altLang="en-US" dirty="0"/>
          </a:p>
          <a:p>
            <a:pPr eaLnBrk="1" hangingPunct="1">
              <a:lnSpc>
                <a:spcPct val="90000"/>
              </a:lnSpc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866900" y="233363"/>
            <a:ext cx="845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 dirty="0" err="1">
                <a:latin typeface="Arial Unicode MS" pitchFamily="34" charset="-128"/>
              </a:rPr>
              <a:t>TPSRelw</a:t>
            </a:r>
            <a:endParaRPr lang="en-US" altLang="en-US" sz="4000" dirty="0">
              <a:latin typeface="Arial Unicode MS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864" y="4727463"/>
            <a:ext cx="3170839" cy="213053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0" y="1034060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13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14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ext Box 9"/>
          <p:cNvSpPr txBox="1">
            <a:spLocks noChangeArrowheads="1"/>
          </p:cNvSpPr>
          <p:nvPr/>
        </p:nvSpPr>
        <p:spPr bwMode="auto">
          <a:xfrm>
            <a:off x="1866900" y="492126"/>
            <a:ext cx="845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>
                <a:latin typeface="Arial Unicode MS" pitchFamily="34" charset="-128"/>
              </a:rPr>
              <a:t>TPSRegr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46348" y="1724022"/>
            <a:ext cx="8153400" cy="4743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altLang="en-US" dirty="0" smtClean="0"/>
              <a:t>Programa para realizar una regresión de la forma del cuerpo de los especímenes sobre variables independientes (tamaño, datos ambientales, etc.) </a:t>
            </a:r>
          </a:p>
          <a:p>
            <a:r>
              <a:rPr lang="es-EC" altLang="en-US" dirty="0" smtClean="0"/>
              <a:t>El programa primero hace la alineación de hitos (</a:t>
            </a:r>
            <a:r>
              <a:rPr lang="es-EC" altLang="en-US" i="1" dirty="0" smtClean="0"/>
              <a:t>Procrustes </a:t>
            </a:r>
            <a:r>
              <a:rPr lang="es-EC" altLang="en-US" i="1" dirty="0" err="1" smtClean="0"/>
              <a:t>superimposition</a:t>
            </a:r>
            <a:r>
              <a:rPr lang="es-EC" altLang="en-US" dirty="0" smtClean="0"/>
              <a:t>) empleando </a:t>
            </a:r>
            <a:r>
              <a:rPr lang="es-EC" altLang="en-US" dirty="0" smtClean="0"/>
              <a:t>la función de placa delgada </a:t>
            </a:r>
            <a:r>
              <a:rPr lang="es-EC" altLang="en-US" dirty="0" smtClean="0"/>
              <a:t>para genera variables de forma (como </a:t>
            </a:r>
            <a:r>
              <a:rPr lang="es-EC" altLang="en-US" dirty="0" err="1" smtClean="0"/>
              <a:t>TPSRelw</a:t>
            </a:r>
            <a:r>
              <a:rPr lang="es-EC" altLang="en-US" dirty="0" smtClean="0"/>
              <a:t>)</a:t>
            </a:r>
          </a:p>
          <a:p>
            <a:r>
              <a:rPr lang="es-EC" altLang="en-US" dirty="0" smtClean="0"/>
              <a:t>Luego hace la regresión y permite realizar análisis mas complejos como MANCOVA</a:t>
            </a:r>
          </a:p>
          <a:p>
            <a:r>
              <a:rPr lang="es-EC" altLang="en-US" dirty="0" smtClean="0"/>
              <a:t>También permite visualizar la variación en la forma asociada con las variables independientes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221" y="2943223"/>
            <a:ext cx="2669423" cy="230505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0" y="1374091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23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8636" y="841872"/>
            <a:ext cx="10489380" cy="4688596"/>
          </a:xfrm>
        </p:spPr>
        <p:txBody>
          <a:bodyPr>
            <a:noAutofit/>
          </a:bodyPr>
          <a:lstStyle/>
          <a:p>
            <a:pPr algn="l" eaLnBrk="1" hangingPunct="1"/>
            <a:r>
              <a:rPr lang="es-EC" altLang="es-EC" sz="4400" u="sng" dirty="0" smtClean="0"/>
              <a:t>PROGRAMA</a:t>
            </a:r>
            <a:r>
              <a:rPr lang="es-EC" altLang="es-EC" sz="4400" dirty="0" smtClean="0"/>
              <a:t>:</a:t>
            </a:r>
          </a:p>
          <a:p>
            <a:pPr algn="l" eaLnBrk="1" hangingPunct="1"/>
            <a:endParaRPr lang="es-EC" altLang="es-EC" sz="4400" dirty="0" smtClean="0"/>
          </a:p>
          <a:p>
            <a:pPr algn="l"/>
            <a:r>
              <a:rPr lang="es-EC" altLang="es-EC" sz="4400" dirty="0" smtClean="0"/>
              <a:t>III.A. Métodos para la colección de datos</a:t>
            </a:r>
          </a:p>
          <a:p>
            <a:pPr algn="l"/>
            <a:r>
              <a:rPr lang="en-US" altLang="es-EC" sz="4400" dirty="0"/>
              <a:t>	</a:t>
            </a:r>
            <a:r>
              <a:rPr lang="en-US" altLang="es-EC" sz="4400" dirty="0" smtClean="0"/>
              <a:t>	Semi-</a:t>
            </a:r>
            <a:r>
              <a:rPr lang="en-US" altLang="es-EC" sz="4400" dirty="0" err="1" smtClean="0"/>
              <a:t>hitos</a:t>
            </a:r>
            <a:endParaRPr lang="es-EC" altLang="es-EC" sz="4400" dirty="0" smtClean="0"/>
          </a:p>
        </p:txBody>
      </p:sp>
    </p:spTree>
    <p:extLst>
      <p:ext uri="{BB962C8B-B14F-4D97-AF65-F5344CB8AC3E}">
        <p14:creationId xmlns:p14="http://schemas.microsoft.com/office/powerpoint/2010/main" val="388737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1821" y="1633536"/>
            <a:ext cx="5166912" cy="49196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En “</a:t>
            </a:r>
            <a:r>
              <a:rPr lang="es-EC" altLang="en-US" i="1" dirty="0" smtClean="0"/>
              <a:t>Data</a:t>
            </a:r>
            <a:r>
              <a:rPr lang="es-EC" altLang="en-US" dirty="0" smtClean="0"/>
              <a:t>” se selecciona el archivo creado en TPSDig2</a:t>
            </a:r>
          </a:p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En “</a:t>
            </a:r>
            <a:r>
              <a:rPr lang="es-EC" altLang="en-US" i="1" dirty="0" err="1" smtClean="0"/>
              <a:t>Indep</a:t>
            </a:r>
            <a:r>
              <a:rPr lang="es-EC" altLang="en-US" i="1" dirty="0" smtClean="0"/>
              <a:t>. Var</a:t>
            </a:r>
            <a:r>
              <a:rPr lang="es-EC" altLang="en-US" dirty="0" smtClean="0"/>
              <a:t>.” se selecciona el archivo de las variables independientes creado para el análisis de regresión </a:t>
            </a:r>
          </a:p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En los primeros pasos, realiza las mismas funciones que </a:t>
            </a:r>
            <a:r>
              <a:rPr lang="es-EC" altLang="en-US" dirty="0" err="1" smtClean="0"/>
              <a:t>TPSRelw</a:t>
            </a: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La regresión se ejecuta seleccionando el botón de “</a:t>
            </a:r>
            <a:r>
              <a:rPr lang="es-EC" altLang="en-US" i="1" dirty="0" err="1" smtClean="0"/>
              <a:t>Regression</a:t>
            </a:r>
            <a:r>
              <a:rPr lang="es-EC" altLang="en-US" dirty="0" smtClean="0"/>
              <a:t>”</a:t>
            </a:r>
          </a:p>
          <a:p>
            <a:pPr eaLnBrk="1" hangingPunct="1">
              <a:lnSpc>
                <a:spcPct val="90000"/>
              </a:lnSpc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690630" y="284958"/>
            <a:ext cx="845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 dirty="0" err="1" smtClean="0">
                <a:latin typeface="Arial Unicode MS" pitchFamily="34" charset="-128"/>
              </a:rPr>
              <a:t>TPSRegr</a:t>
            </a:r>
            <a:endParaRPr lang="en-US" altLang="en-US" sz="4000" dirty="0">
              <a:latin typeface="Arial Unicode MS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1681923"/>
            <a:ext cx="4843463" cy="418233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0" y="1254523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59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1821" y="1633536"/>
            <a:ext cx="5166912" cy="49196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El archivo de variables independientes debe estar en formato .NTS</a:t>
            </a:r>
          </a:p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Este tipo de archivo es un archivo de texto con una estructura especial</a:t>
            </a:r>
          </a:p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La primera línea empieza con </a:t>
            </a:r>
            <a:r>
              <a:rPr lang="es-EC" altLang="en-US" dirty="0" smtClean="0"/>
              <a:t>“ </a:t>
            </a:r>
            <a:r>
              <a:rPr lang="es-EC" altLang="en-US" dirty="0" smtClean="0"/>
              <a:t>y es </a:t>
            </a:r>
            <a:r>
              <a:rPr lang="es-EC" altLang="en-US" dirty="0" smtClean="0"/>
              <a:t>seguida </a:t>
            </a:r>
            <a:r>
              <a:rPr lang="es-EC" altLang="en-US" dirty="0" smtClean="0"/>
              <a:t>por texto indicando algo sobre el contenido</a:t>
            </a:r>
          </a:p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Uno puede poner lo que desea en esta línea </a:t>
            </a:r>
          </a:p>
          <a:p>
            <a:pPr eaLnBrk="1" hangingPunct="1">
              <a:lnSpc>
                <a:spcPct val="90000"/>
              </a:lnSpc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690630" y="284958"/>
            <a:ext cx="845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 dirty="0" err="1" smtClean="0">
                <a:latin typeface="Arial Unicode MS" pitchFamily="34" charset="-128"/>
              </a:rPr>
              <a:t>TPSRegr</a:t>
            </a:r>
            <a:endParaRPr lang="en-US" altLang="en-US" sz="4000" dirty="0">
              <a:latin typeface="Arial Unicode MS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25" y="1301684"/>
            <a:ext cx="4108450" cy="538272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0" y="1119970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1821" y="1633536"/>
            <a:ext cx="5166912" cy="49196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La segunda línea indica la estructura de la matriz</a:t>
            </a:r>
          </a:p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El primer número siempre es “1” y el último siempre es “0” </a:t>
            </a:r>
          </a:p>
          <a:p>
            <a:r>
              <a:rPr lang="es-EC" altLang="en-US" dirty="0" smtClean="0"/>
              <a:t>El segundo n</a:t>
            </a:r>
            <a:r>
              <a:rPr lang="es-EC" altLang="en-US" dirty="0"/>
              <a:t>ú</a:t>
            </a:r>
            <a:r>
              <a:rPr lang="es-EC" altLang="en-US" dirty="0" smtClean="0"/>
              <a:t>mero indica el n</a:t>
            </a:r>
            <a:r>
              <a:rPr lang="es-EC" altLang="en-US" dirty="0"/>
              <a:t>ú</a:t>
            </a:r>
            <a:r>
              <a:rPr lang="es-EC" altLang="en-US" dirty="0" smtClean="0"/>
              <a:t>mero de filas o especímenes (90 en este caso) y el tercer n</a:t>
            </a:r>
            <a:r>
              <a:rPr lang="es-EC" altLang="en-US" dirty="0"/>
              <a:t>ú</a:t>
            </a:r>
            <a:r>
              <a:rPr lang="es-EC" altLang="en-US" dirty="0" smtClean="0"/>
              <a:t>mero indica el n</a:t>
            </a:r>
            <a:r>
              <a:rPr lang="es-EC" altLang="en-US" dirty="0"/>
              <a:t>ú</a:t>
            </a:r>
            <a:r>
              <a:rPr lang="es-EC" altLang="en-US" dirty="0" smtClean="0"/>
              <a:t>mero de columnas o variables (1 en este caso).</a:t>
            </a:r>
          </a:p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Una “L” indica que hay “</a:t>
            </a:r>
            <a:r>
              <a:rPr lang="es-EC" altLang="en-US" i="1" dirty="0" err="1" smtClean="0"/>
              <a:t>labels</a:t>
            </a:r>
            <a:r>
              <a:rPr lang="es-EC" altLang="en-US" dirty="0" smtClean="0"/>
              <a:t>” (etiquetas)</a:t>
            </a:r>
          </a:p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“1L” indica que el “</a:t>
            </a:r>
            <a:r>
              <a:rPr lang="es-EC" altLang="en-US" i="1" dirty="0" err="1" smtClean="0"/>
              <a:t>label</a:t>
            </a:r>
            <a:r>
              <a:rPr lang="es-EC" altLang="en-US" dirty="0" smtClean="0"/>
              <a:t>” para la variable está incluida (</a:t>
            </a:r>
            <a:r>
              <a:rPr lang="es-EC" altLang="en-US" dirty="0" err="1" smtClean="0"/>
              <a:t>Centsize</a:t>
            </a:r>
            <a:r>
              <a:rPr lang="es-EC" altLang="en-US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690630" y="284958"/>
            <a:ext cx="845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 dirty="0" err="1" smtClean="0">
                <a:latin typeface="Arial Unicode MS" pitchFamily="34" charset="-128"/>
              </a:rPr>
              <a:t>TPSRegr</a:t>
            </a:r>
            <a:endParaRPr lang="en-US" altLang="en-US" sz="4000" dirty="0">
              <a:latin typeface="Arial Unicode MS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25" y="1301684"/>
            <a:ext cx="4108450" cy="538272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0" y="1106115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8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1821" y="1633536"/>
            <a:ext cx="5166912" cy="49196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Ejecutar la regresión</a:t>
            </a:r>
          </a:p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Se puede visualizar la relación entre la variable independiente (en este caso, el tamaño del pez) y la forma del cuerpo seleccionando el botón de “</a:t>
            </a:r>
            <a:r>
              <a:rPr lang="es-EC" altLang="en-US" i="1" dirty="0" err="1" smtClean="0"/>
              <a:t>Visualization</a:t>
            </a:r>
            <a:r>
              <a:rPr lang="es-EC" altLang="en-US" dirty="0" smtClean="0"/>
              <a:t>” </a:t>
            </a:r>
          </a:p>
          <a:p>
            <a:pPr eaLnBrk="1" hangingPunct="1">
              <a:lnSpc>
                <a:spcPct val="90000"/>
              </a:lnSpc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690630" y="284958"/>
            <a:ext cx="845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 dirty="0" err="1" smtClean="0">
                <a:latin typeface="Arial Unicode MS" pitchFamily="34" charset="-128"/>
              </a:rPr>
              <a:t>TPSRegr</a:t>
            </a:r>
            <a:endParaRPr lang="en-US" altLang="en-US" sz="4000" dirty="0">
              <a:latin typeface="Arial Unicode MS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633536"/>
            <a:ext cx="5002409" cy="431958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0" y="1254523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1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0521" y="1702920"/>
            <a:ext cx="5166912" cy="463691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Se puede mover la barra a los extremos para ver la variación de la forma del cuerpo relacionada con los valores extremos de la variable</a:t>
            </a:r>
          </a:p>
          <a:p>
            <a:pPr eaLnBrk="1" hangingPunct="1">
              <a:lnSpc>
                <a:spcPct val="90000"/>
              </a:lnSpc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En este caso, el resultado ha sido exagerada por un factor X3 para poder ver mejor como cambia la forma del cuerpo </a:t>
            </a:r>
          </a:p>
          <a:p>
            <a:pPr eaLnBrk="1" hangingPunct="1">
              <a:lnSpc>
                <a:spcPct val="90000"/>
              </a:lnSpc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690630" y="284958"/>
            <a:ext cx="845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 dirty="0" err="1" smtClean="0">
                <a:latin typeface="Arial Unicode MS" pitchFamily="34" charset="-128"/>
              </a:rPr>
              <a:t>TPSRegr</a:t>
            </a:r>
            <a:endParaRPr lang="en-US" altLang="en-US" sz="4000" dirty="0">
              <a:latin typeface="Arial Unicode MS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21" y="4095750"/>
            <a:ext cx="6591300" cy="2571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21" y="1409701"/>
            <a:ext cx="6591300" cy="2571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95525" y="1419712"/>
            <a:ext cx="2581275" cy="38338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C" dirty="0" smtClean="0"/>
              <a:t>Especímenes pequeños </a:t>
            </a:r>
            <a:endParaRPr lang="es-EC" dirty="0"/>
          </a:p>
        </p:txBody>
      </p:sp>
      <p:sp>
        <p:nvSpPr>
          <p:cNvPr id="11" name="TextBox 10"/>
          <p:cNvSpPr txBox="1"/>
          <p:nvPr/>
        </p:nvSpPr>
        <p:spPr>
          <a:xfrm>
            <a:off x="2476098" y="4095750"/>
            <a:ext cx="2581275" cy="38338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C" dirty="0" smtClean="0"/>
              <a:t>Especímenes grandes</a:t>
            </a:r>
            <a:endParaRPr lang="es-EC" dirty="0"/>
          </a:p>
        </p:txBody>
      </p:sp>
      <p:sp>
        <p:nvSpPr>
          <p:cNvPr id="14" name="TextBox 13"/>
          <p:cNvSpPr txBox="1"/>
          <p:nvPr/>
        </p:nvSpPr>
        <p:spPr>
          <a:xfrm>
            <a:off x="303136" y="638970"/>
            <a:ext cx="3283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Barra para cambiar valor de la variable independiente</a:t>
            </a:r>
            <a:endParaRPr lang="es-EC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14390" y="4244480"/>
            <a:ext cx="276741" cy="4480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0" y="1254523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565" y="-8261"/>
            <a:ext cx="4598436" cy="1417962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1316631" y="1206347"/>
            <a:ext cx="1" cy="834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7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1821" y="1313030"/>
            <a:ext cx="5166912" cy="544031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Los resultados de le regresión se pueden ver bajo “</a:t>
            </a:r>
            <a:r>
              <a:rPr lang="es-EC" altLang="en-US" i="1" dirty="0" smtClean="0"/>
              <a:t>File/View </a:t>
            </a:r>
            <a:r>
              <a:rPr lang="es-EC" altLang="en-US" i="1" dirty="0" err="1" smtClean="0"/>
              <a:t>Report</a:t>
            </a:r>
            <a:r>
              <a:rPr lang="es-EC" altLang="en-US" dirty="0" smtClean="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“</a:t>
            </a:r>
            <a:r>
              <a:rPr lang="es-EC" altLang="en-US" i="1" dirty="0" err="1" smtClean="0"/>
              <a:t>Multivariate</a:t>
            </a:r>
            <a:r>
              <a:rPr lang="es-EC" altLang="en-US" i="1" dirty="0" smtClean="0"/>
              <a:t> </a:t>
            </a:r>
            <a:r>
              <a:rPr lang="es-EC" altLang="en-US" i="1" dirty="0" err="1" smtClean="0"/>
              <a:t>tests</a:t>
            </a:r>
            <a:r>
              <a:rPr lang="es-EC" altLang="en-US" i="1" dirty="0" smtClean="0"/>
              <a:t> of </a:t>
            </a:r>
            <a:r>
              <a:rPr lang="es-EC" altLang="en-US" i="1" dirty="0" err="1" smtClean="0"/>
              <a:t>significance</a:t>
            </a:r>
            <a:r>
              <a:rPr lang="es-EC" altLang="en-US" dirty="0" smtClean="0"/>
              <a:t>” dan los resultados estadísticos. </a:t>
            </a:r>
            <a:r>
              <a:rPr lang="es-EC" altLang="en-US" dirty="0" err="1" smtClean="0"/>
              <a:t>Wilks</a:t>
            </a:r>
            <a:r>
              <a:rPr lang="es-EC" altLang="en-US" dirty="0" smtClean="0"/>
              <a:t>’ lambda es la estadística mas común</a:t>
            </a:r>
          </a:p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“</a:t>
            </a:r>
            <a:r>
              <a:rPr lang="es-EC" altLang="en-US" i="1" dirty="0" err="1" smtClean="0"/>
              <a:t>Percent</a:t>
            </a:r>
            <a:r>
              <a:rPr lang="es-EC" altLang="en-US" i="1" dirty="0" smtClean="0"/>
              <a:t> </a:t>
            </a:r>
            <a:r>
              <a:rPr lang="es-EC" altLang="en-US" i="1" dirty="0" err="1" smtClean="0"/>
              <a:t>unexplained</a:t>
            </a:r>
            <a:r>
              <a:rPr lang="es-EC" altLang="en-US" dirty="0" smtClean="0"/>
              <a:t>” indica el porcentaje de la variación en la forma del cuerpo que no está asociada con la regresión</a:t>
            </a:r>
          </a:p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68.882% no explicada indica que 100%-68.88% = 31.12% de la varianza es explicada por la variable independiente (tamaño </a:t>
            </a:r>
            <a:r>
              <a:rPr lang="es-EC" altLang="en-US" dirty="0" err="1" smtClean="0"/>
              <a:t>centroide</a:t>
            </a:r>
            <a:r>
              <a:rPr lang="es-EC" altLang="en-US" dirty="0" smtClean="0"/>
              <a:t> en este caso) </a:t>
            </a:r>
          </a:p>
          <a:p>
            <a:pPr eaLnBrk="1" hangingPunct="1">
              <a:lnSpc>
                <a:spcPct val="90000"/>
              </a:lnSpc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690630" y="284958"/>
            <a:ext cx="845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 dirty="0" err="1" smtClean="0">
                <a:latin typeface="Arial Unicode MS" pitchFamily="34" charset="-128"/>
              </a:rPr>
              <a:t>TPSRegr</a:t>
            </a:r>
            <a:endParaRPr lang="en-US" altLang="en-US" sz="4000" dirty="0">
              <a:latin typeface="Arial Unicode MS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55" y="1419712"/>
            <a:ext cx="4955628" cy="20476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66" y="3831945"/>
            <a:ext cx="3303187" cy="23566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820" y="176335"/>
            <a:ext cx="4625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u="sng" dirty="0" err="1" smtClean="0"/>
              <a:t>Wilks</a:t>
            </a:r>
            <a:r>
              <a:rPr lang="es-EC" b="1" u="sng" dirty="0" smtClean="0"/>
              <a:t>’ Lambda </a:t>
            </a:r>
            <a:r>
              <a:rPr lang="es-EC" dirty="0" smtClean="0"/>
              <a:t>indica si la regresión es significativa. Valores mas pequeños indican mayor significancia</a:t>
            </a:r>
            <a:endParaRPr lang="es-EC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70436" y="1845882"/>
            <a:ext cx="451812" cy="3374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929460" y="1845882"/>
            <a:ext cx="451812" cy="3374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870436" y="5362812"/>
            <a:ext cx="6989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0" y="1185245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79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1700" y="1657350"/>
            <a:ext cx="8153400" cy="464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Este programa se puede usar para realizar análisis mas complejos</a:t>
            </a:r>
          </a:p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Se puede incluir mas variable independientes</a:t>
            </a:r>
          </a:p>
          <a:p>
            <a:r>
              <a:rPr lang="es-EC" altLang="en-US" dirty="0"/>
              <a:t>Se puede usar para probar si dos muestras difieren significativamente entre </a:t>
            </a:r>
            <a:r>
              <a:rPr lang="es-EC" altLang="en-US" dirty="0" smtClean="0"/>
              <a:t>si en la forma de sus cuerpos</a:t>
            </a:r>
            <a:endParaRPr lang="es-EC" altLang="en-US" dirty="0"/>
          </a:p>
          <a:p>
            <a:pPr lvl="1"/>
            <a:r>
              <a:rPr lang="es-EC" altLang="en-US" dirty="0" err="1" smtClean="0"/>
              <a:t>Hotelling</a:t>
            </a:r>
            <a:r>
              <a:rPr lang="es-EC" altLang="en-US" dirty="0" smtClean="0"/>
              <a:t> </a:t>
            </a:r>
            <a:r>
              <a:rPr lang="es-EC" altLang="en-US" dirty="0" err="1"/>
              <a:t>Generalized</a:t>
            </a:r>
            <a:r>
              <a:rPr lang="es-EC" altLang="en-US" dirty="0"/>
              <a:t> T</a:t>
            </a:r>
            <a:r>
              <a:rPr lang="es-EC" altLang="en-US" baseline="30000" dirty="0"/>
              <a:t>2</a:t>
            </a:r>
            <a:r>
              <a:rPr lang="es-EC" altLang="en-US" dirty="0"/>
              <a:t> Test</a:t>
            </a:r>
          </a:p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MANOVA (</a:t>
            </a:r>
            <a:r>
              <a:rPr lang="es-EC" altLang="en-US" i="1" dirty="0" err="1" smtClean="0"/>
              <a:t>Multivariate</a:t>
            </a:r>
            <a:r>
              <a:rPr lang="es-EC" altLang="en-US" i="1" dirty="0" smtClean="0"/>
              <a:t> </a:t>
            </a:r>
            <a:r>
              <a:rPr lang="es-EC" altLang="en-US" i="1" dirty="0" err="1" smtClean="0"/>
              <a:t>analysis</a:t>
            </a:r>
            <a:r>
              <a:rPr lang="es-EC" altLang="en-US" i="1" dirty="0" smtClean="0"/>
              <a:t> of </a:t>
            </a:r>
            <a:r>
              <a:rPr lang="es-EC" altLang="en-US" i="1" dirty="0" err="1" smtClean="0"/>
              <a:t>variance</a:t>
            </a:r>
            <a:r>
              <a:rPr lang="es-EC" altLang="en-US" dirty="0" smtClean="0"/>
              <a:t>)</a:t>
            </a:r>
          </a:p>
          <a:p>
            <a:r>
              <a:rPr lang="es-EC" altLang="en-US" dirty="0"/>
              <a:t>MANCOVA (</a:t>
            </a:r>
            <a:r>
              <a:rPr lang="es-EC" altLang="en-US" i="1" dirty="0" err="1"/>
              <a:t>Multivariate</a:t>
            </a:r>
            <a:r>
              <a:rPr lang="es-EC" altLang="en-US" i="1" dirty="0"/>
              <a:t> </a:t>
            </a:r>
            <a:r>
              <a:rPr lang="es-EC" altLang="en-US" i="1" dirty="0" err="1"/>
              <a:t>analysis</a:t>
            </a:r>
            <a:r>
              <a:rPr lang="es-EC" altLang="en-US" i="1" dirty="0"/>
              <a:t> of </a:t>
            </a:r>
            <a:r>
              <a:rPr lang="es-EC" altLang="en-US" i="1" dirty="0" err="1" smtClean="0"/>
              <a:t>covariance</a:t>
            </a:r>
            <a:r>
              <a:rPr lang="es-EC" altLang="en-US" dirty="0" smtClean="0"/>
              <a:t>)</a:t>
            </a:r>
          </a:p>
          <a:p>
            <a:pPr lvl="1"/>
            <a:r>
              <a:rPr lang="es-EC" altLang="en-US" dirty="0" smtClean="0"/>
              <a:t>Se necesita un archivo de diseño (formato NTS) para realizar estos últimos análisis </a:t>
            </a:r>
          </a:p>
          <a:p>
            <a:pPr eaLnBrk="1" hangingPunct="1">
              <a:lnSpc>
                <a:spcPct val="90000"/>
              </a:lnSpc>
            </a:pPr>
            <a:endParaRPr lang="es-EC" alt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1866900" y="492126"/>
            <a:ext cx="845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>
                <a:latin typeface="Arial Unicode MS" pitchFamily="34" charset="-128"/>
              </a:rPr>
              <a:t>TPSRegr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395632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7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s-EC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23802"/>
            <a:ext cx="10134600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Para el curso, sería de instalar el siguiente software en las </a:t>
            </a:r>
            <a:r>
              <a:rPr kumimoji="0" lang="es-EC" altLang="es-EC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computadoras que </a:t>
            </a:r>
            <a:r>
              <a:rPr kumimoji="0" lang="es-EC" altLang="es-EC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se van a usar:</a:t>
            </a:r>
            <a:endParaRPr kumimoji="0" lang="es-EC" altLang="es-EC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De </a:t>
            </a:r>
            <a:r>
              <a:rPr kumimoji="0" lang="es-EC" altLang="es-EC" sz="24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  <a:hlinkClick r:id="rId2"/>
              </a:rPr>
              <a:t>https://life.bio.sunysb.edu/morph/</a:t>
            </a:r>
            <a:endParaRPr kumimoji="0" lang="es-EC" altLang="es-EC" sz="2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- tpsdig2 </a:t>
            </a:r>
            <a:r>
              <a:rPr kumimoji="0" lang="es-EC" altLang="es-EC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(bajo </a:t>
            </a:r>
            <a:r>
              <a:rPr kumimoji="0" lang="es-EC" altLang="es-EC" sz="24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data </a:t>
            </a:r>
            <a:r>
              <a:rPr kumimoji="0" lang="es-EC" altLang="es-EC" sz="2400" b="0" i="1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aquisition</a:t>
            </a:r>
            <a:r>
              <a:rPr kumimoji="0" lang="es-EC" altLang="es-EC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- Tpsutil32 </a:t>
            </a:r>
            <a:r>
              <a:rPr kumimoji="0" lang="es-EC" altLang="es-EC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(bajo </a:t>
            </a:r>
            <a:r>
              <a:rPr kumimoji="0" lang="es-EC" altLang="es-EC" sz="2400" b="0" i="1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utility</a:t>
            </a:r>
            <a:r>
              <a:rPr kumimoji="0" lang="es-EC" altLang="es-EC" sz="24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s-EC" altLang="es-EC" sz="2400" b="0" i="1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programs</a:t>
            </a:r>
            <a:r>
              <a:rPr kumimoji="0" lang="es-EC" altLang="es-EC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- Tpsrelw32 </a:t>
            </a:r>
            <a:r>
              <a:rPr kumimoji="0" lang="es-EC" altLang="es-EC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(bajo </a:t>
            </a:r>
            <a:r>
              <a:rPr kumimoji="0" lang="es-EC" altLang="es-EC" sz="2400" b="0" i="1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thinplate</a:t>
            </a:r>
            <a:r>
              <a:rPr kumimoji="0" lang="es-EC" altLang="es-EC" sz="24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s-EC" altLang="es-EC" sz="2400" b="0" i="1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spline</a:t>
            </a:r>
            <a:r>
              <a:rPr kumimoji="0" lang="es-EC" altLang="es-EC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- Tpsregr32 </a:t>
            </a:r>
            <a:r>
              <a:rPr kumimoji="0" lang="es-EC" altLang="es-EC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(bajo </a:t>
            </a:r>
            <a:r>
              <a:rPr kumimoji="0" lang="es-EC" altLang="es-EC" sz="2400" b="0" i="1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thinplate</a:t>
            </a:r>
            <a:r>
              <a:rPr kumimoji="0" lang="es-EC" altLang="es-EC" sz="24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s-EC" altLang="es-EC" sz="2400" b="0" i="1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spline</a:t>
            </a:r>
            <a:r>
              <a:rPr kumimoji="0" lang="es-EC" altLang="es-EC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s-EC" altLang="es-EC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endParaRPr kumimoji="0" lang="es-EC" altLang="es-EC" sz="2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De </a:t>
            </a:r>
            <a:r>
              <a:rPr kumimoji="0" lang="es-EC" altLang="es-EC" sz="24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  <a:hlinkClick r:id="rId3"/>
              </a:rPr>
              <a:t>http</a:t>
            </a:r>
            <a:r>
              <a:rPr kumimoji="0" lang="es-EC" altLang="es-EC" sz="24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  <a:hlinkClick r:id="rId3"/>
              </a:rPr>
              <a:t>://morphometrics.uk/MorphoJ_page.html</a:t>
            </a:r>
            <a:endParaRPr kumimoji="0" lang="es-EC" altLang="es-EC" sz="2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- </a:t>
            </a:r>
            <a:r>
              <a:rPr kumimoji="0" lang="es-EC" altLang="es-EC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Morphoj</a:t>
            </a:r>
            <a:endParaRPr kumimoji="0" lang="es-EC" altLang="es-EC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1543827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79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62150" y="117476"/>
            <a:ext cx="8229600" cy="873125"/>
          </a:xfrm>
        </p:spPr>
        <p:txBody>
          <a:bodyPr/>
          <a:lstStyle/>
          <a:p>
            <a:pPr eaLnBrk="1" hangingPunct="1"/>
            <a:r>
              <a:rPr lang="en-US" altLang="es-EC" sz="4000"/>
              <a:t>TPSDig2: Digitación de Hitos</a:t>
            </a:r>
          </a:p>
        </p:txBody>
      </p:sp>
      <p:sp>
        <p:nvSpPr>
          <p:cNvPr id="39940" name="AutoShape 2" descr="data:image/jpeg;base64,/9j/4AAQSkZJRgABAQAAAQABAAD/2wCEAAkGBxQTEhUUExQWFhUXGBsaGBgYFxgcHBkcGB4YFxodHhwYHSggGBwlHBwWITEhJSorLi4uFx8zODMsNygtLisBCgoKBQUFDgUFDisZExkrKysrKysrKysrKysrKysrKysrKysrKysrKysrKysrKysrKysrKysrKysrKysrKysrK//AABEIAPUAzQMBIgACEQEDEQH/xAAcAAABBQEBAQAAAAAAAAAAAAAAAgMEBQYHAQj/xAA+EAABAwIEAwUGBAUDBAMAAAABAgMRACEEEjFBBVFhBhMicYEHMpGhsfAUI8HRFUJS4fFygqIzYrLCCCSS/8QAFAEBAAAAAAAAAAAAAAAAAAAAAP/EABQRAQAAAAAAAAAAAAAAAAAAAAD/2gAMAwEAAhEDEQA/AO40UUUBRRRQFFFFAUUUUBRUDjPESw3nDLjxn3G8k2BUTK1JSAADqeQFzUXCdpGnFYYICz+Jb7xBiAlOXOM0mQSJsJ0oLmiiigKS4DBggGLEiQDtaRPxrjntd9qL+ExBweDKULQkFx0pCiCoZglIUCkeEgkkHXaK89kftRfxeIGDxpStS0qLbgSEklIKilQSAk+EEyANN5oOk9juIOPMuKdUFKRicQ0CEhPhadW2mw6JFXtRsFgGmQQ02hsEkkISEgk6kxqTzqTQFFZXG4yOJNNoxgB1dYUpsJyFBCEhJ8RcU545GyTNonVUBRRRQFFFFAUUUUBRRRQFFFFAUUUUBRRRQFFeKNuVc3wxZW3ikt4l3K4pIaS69iRCkpWCtTnvo7wgqyAx+WjQqIoNvx/h7j7XdtuhqSMxKM4UndEZkwDYG+kjeszx3B4fBOMY3F4vu+7UQqzoS6tSA2MraXCEDIkeEJPu3rScCxKvwbC3wptXdIKw4oFSTlE5lWkzqbVzP2q4xniIbYQo5G1Z+8TuqMsCdUxNBt8R28wojuiXgQFBSIywepIrP8Z7dOOJKGk90CffCpVHS3hNY7A4FLLaG0TCUxffeTbWZp55InSKDLdr+y72Kd/EMnOtYAWlaoUop8MhSzCrAWna0052N7HYvDOpxLgLSkg5AFDMCQU5iUm1iRHWtZmjy+k0kIUqIvMxH7a0Fqe2GNAyqdAga5EyfWKzXant7xVstjDuKKdTDaFEkbGU+6fs08tu99airCpgc6DuvDkBbbbq0I71SEqUQAYUUiYO4nSp1c17J9qVspCHUlTU2KdUb2G6elXeO9pXD2sQ3h1PErcywQklKc5hOY/yz8t4oLXtLxw4UNqyIUla0oJU6lBlakoAQCDnVcmJFkm9XVVvF+EJxAKHFr7pScq2xlyrEg3kEg7SCLHyIsqAooooCiiigKKK8AoPaKKKAooooCmXMUhKkoK0havdSVAFUawNTT1ZTtLhs+KY/wDqOuBKm3FPthqQUKVkRKlpUEgkqVANrCZMBpcPikLnItKspg5VAweRjQ9KernrfF2uHN4vGvYN7DphpASA1CkoKkNJTkcMr8SlKUqLKAvlqi4h22/ijY/D52mhqDZRWIscpjKNvn0DLdocFiVcWed/E96wVqIIWSMsHKjLp4ZjlaanBEU5CgTMT0oKNKB0n4bUzJp4JmRttSAkRNrW3vQSWVH7+9aWXi0qUzPwIj9KawyQowcwFrgbU8/hMjgzLCh1CgY6yLUEN7EKUoqm/OmmkR5nU1PxCUfySBB1i/lFQUXAoFpJ5kEXEHSqviHBG3nkvOSViLzE5dCY1irNaTrXg100oN12U7Z6M4knklw77AKPPrW8rheKBLSgkgOZTlkWBgwSPOKtvYdisYlT7eMeWpKo7pLi85lM58pk5RGXw9NLUGvxD738WZCm1933bwBCvAB+SUkgGAoqDmt400Na+iigKKKKAooooCiiigKKKKCsc4/h0vFhTqUuAEkGQLALPiIykhJBImQCDUrAY9t5sONLC0EqAUNCUkoV8FAj0qnewmJVjUuFllTLYV3au+UFgqTClFHdQVEwj37JnnFZLtHxxzg3CkoeZS4tx55EIcOWHluvSVZQQQlURGooPO23adGLQ7hUtpWyrwqUq5OUzKR/LcWOu9qyvCMIhkBDaYABgD6knWoHBsX3zbakiAoTBGh0gcx1q5aSULKVWMffyoBZ30psgjQfGpvdjckaaDX12r0qGgT5X+5oK7NaTa8RT2HwwPiVIHOpLjCfecmekfIVDxvEoGVHi9IA8xQX2BU0mTnMgQhQhIvafFMXqK0UJWe9CiCbzcnzM1Q4R5ROVSrKIkwNDqYq3xQlRhVhcTuNp3mKD3iLoBypCQnaLnpJOt6rssQTp02qWhIkbU8pscvDpa/0oICTMX506m+leqw0ScwjkfuaVh3QgSUSdiTYdbXNB7icEpDiQRZSQqdZBm9WHCEyZBKFiCgzbUmelVf4kEeIEEbg/cClrQrwrNgdFJOkW9b/ACoOucC4gX2UrIhUlKuWZJgx0qg7YKUMQwpCipSCj8gPvtqWFOJSVJS0Ql3KASQuQALwDNc27DdoeIN8UDbrkYNS1gyBkgg5Cm0hRVl+Jmu8UBRRRQFFFFAUUUUDGNfKEFSUKcUNEJiSSYFzYeZ0FZpHbhBbz9y4MufvRKJbDb34ZRkGFjOFG2yTvAOj4lh1ONLQhxTSlCA4kAqTO4zWms+exwISFvqUAjulDu20hTedDgTCQMpBSRPJat4IDU1hO3XHG1KOFU2hxAguBSQoE6pSAbWsZ6jrWe7ce1HFYXiZwTTLZQMgKlBRWS4kKzJgwAmdCD7pqmWsrUSTKiSSonU70FvxENJZbcaRkUo2iLc/htVKt5QXOp1k3J+zVo9jUqygIBSgEaGCTqfvmagLG+2g+zQNr4hP8pmncNj4kxcaTv8AKKYDdKRhiZIBjnyoDFvl1Uq9OlIU3zA+EU7kymFaGnk5RuPIn7NBBCVSMpMjY9Kloxw/mBHMwTH9qEoQowcpOwERfnNT2WUokJKesDT4j6UCWcYCLG2wgx8xUttsZr2ETGh+lJaZSPdTB5jr600pyDEyTregXi0NkEoSsX1MFPyqqcUJIiD51YtvqAKR8NjUN1E332oGVARCgYkSRy1/b4VIaxRAyAZ0XMeYv5RzppLxAIMR1qOHZJIEC+nlEUCcO6jMQoCCbdPhXV+w3FS8wUKnM0cpKjJIN0n4W9K5OpoRNr7cqY4r2nx2CbK8ISFOEBZyBURoQCCOYmg73xHGJZacdXZDaFLV/pQCo/IVA7NcaTimyoEBSSAtACgWypKVhJzgZjlUDmAgzbnUPsjxA4/h7asQElbjeV9A0lQIUCnVMi8dateFcKbYCgjMSogqUpRUo5UpQm55JSkek6kmgnUUUUBUB/jLKHgypcOFClwQqMqMpUSqMojMnf8AmFT6oeJ8HW7jGXoQWm2nmlJJVKg/3c2yxA7uNb5touE/hXF2sRm7sklOWQpKkmFgLQYUAYKTIPnuDVZ2n7UowvgAzOkSBsAeZ/SouB7NuYbD4s4dQS+62EtZlrWlvumyhpOdzxKAMmSBrEWri3A043M7+NWtSiYHeLzqkTJCgTbSLxa1Bo8Uc61LUJWokydb6/Omsv8Aem2FqHL1qYlMgG06eXpQeNugAj13vS+4lIN5On62i9JAMgculScPi1oOsAdJ05UEdrDQb7dDEc52FOZxMD0TzOnxp5zElVj0++tor3graC9lWuDqDtO1zYGgkcQ4Y8W0QLybRdJ3vy5Te9Y9xKphSiY+771vOLNuJGVRVFgbkDyvrWV4tgwF8pvF/S+9BWKCdvnr8qdbxawLLUCDab+kmhtUE/ttvTSzJMb9BQW2G4go+GRreBv9fWpmVaYlJIOh2J/WqBjGgWI9flNTWOIryhBUcv8ALa3QdDQWTql7kCNpiaSyskG0kCf3qEMQSfHJPPepbb5BBvOh00Igj4UDGLxKYIj1+9aipSbG4n79anOsyTcRzt9ipvD+GF5IhaUhMzNo39Z86CpgaUhT5Ay6jadq9fOUmCCLiRvFqZUoGaDZezTiSW3lNKMd6Bln+pO3qCa6ctUAnlXzTx7EutNFxqSsERqSOvpXbPZhxfE4rh7TuLTlcJImMudIMJXB0n5xO9BacD42rEKWlWGfYKUpV+b3V88wB3TioMCSDBEjnVxUPhmC7pKpUVqWtS1KIiSo2EbBKQlI6JFTKAoqMriDQcDRcR3pBUEZhmgRJy6wJF+oqn452zwmGwy8StwKQmBCLqUpQlASDE5hcHSLzFBC9p+McbwX5ZIK1pSSOVyR6wB61ypnFz7wvzFTOOe2FjHNHDlhxnMtOVZUlQsf5hAy+YmveHYVBGZwxecupXeIEaUD7LAj9/8AOtKDeXkCedeFuXFlRiY8I/lMQABzAgelVqjNo9JmgtAlRiYF4kGor2I8UCRyzGmsMLxJA8zSmmlFYCzmTJNzykm9APYkIAlfi2Gpj4WHWq5ziihpAN7bRrrUFTkknUnfp/ilNkG0A+dBbJ7RuBXjIcAtfXyvrUhrEpdOUWM6KifQ8ulUuFQklRWTEcr9Iqdi8QylMJBKlRJOo+FqCwXwxQgpAWk8p5kDWoj+EUhSgbEagx8Kb4dxpbcT4kgyQbTH3rU9riLKySsqQSdxm6nkaClxGGM6aUpskC1z96R9a0BWyYhwa7tqr0oKvCAlaToU/wCJHwoK1p0zC4Ol+YPlUxlQNhUMYZewNugpzDPLCsqkyN4saCcjCpOgvrOwpwrcQyEjRRzzv5Dp+tP4BoFUZo8wY9Y69KU+2USglQbKrwAUGdxmIj0oKl9QXqiOaudR3cJEHbY1L72xQcxGaRfQXGh52vUZziEJy7DnpfyoDEYNSAlSrJVcHWfhW99mvHApJYW5J1bnlukfWPOufuKW4gTMbAG1p/esW72vdwuJzYfLLSv5gSCpPSRaaD6xorFeyztv/FMMpS0BDzSglwJnKZEpUmbgGDY6RVPg+K4pDjlnnwokgsLJWgFx6EvIXIaWE5UwnUJ6Cg1XGOGOrxrDzaE5G2cQhRUR7z3c5ZTqpI7sz5iJrmXtB7BYr+Hnug4tLS21hlS+8WEpbLa8qhdSAcpSjUDNpMV3Cig+JcLg1uLyJSSqY8uc8orsfC3/AHUqiG0i/wDUANBy61sfaxwRSgjEoFkjK4ByJkHymQfSuZtPRvAuIM6G0daC7dBUfenfypJZOpmqbC4tWiTl6f5q6Y4ylSUgA5gIIjlqZ3FAppqKY4mvK2YspRga+v31qwZczCwnzix9NLVT45zOrmBp15npyoIKUQT5acv3r1hV9BM76eo5UBEXjyvSgLafK1B4FAai8n7j41JRw8K8WZIn4fH9ajgm9vv7+legCI21+lAlDU2FwNxP3yqSpkAwNbUyiRsb08MSJBAvaLT50DqnBt505hMUptcpUQTy3prEMQJMCbVEc1oNInizgie7I0IsDyibWpWIxrpiEtI/2okj/VvtWbUDpM0tuIj50GgV2hcZIFs25j4TzqtxvaB1YPjME/1W/wDyaqlPgixuDp8qgOiCRpFBqOEKD4V4gMsJk7cp3AOk15xHhpQlRUIAuVSAnLzlUEVmFrKfdMW2t6VtOD8Bc4xhVMlZaSIC3YzSpMFIAkSdCfTnQVnZ9rEYn8rCw4JmRGVO0lW1edpvYjii4HMM424F3WFqylKzdUWgomY36V0rsv2E/A8MfwaH1Z3Q4S8EkFKloCAUpBmwA3mZqw7D4F1tD5cASlx7M2hKSgBIbbQSEKu2FLStWU/1SYJIoIHss7D/AMLwykrWFvOqCnCmcogQlKZuQJN95ra0UUBRRRQU+P44wFOsrC1FDRcWnulmUTlOW0OEm0JmuNe0vAZG/wARgWXgjvO7dbcZWO6VlSsEBV8pBAnSbb12RXDHfxpxAUjL3HdBJCpnMVhROkTaOW9TuFYMtNJQpWZWq1RGZajmWqNpUSY20oPnHhrasgLiClwjxJIIKT5G42NWeBa/NSkA3meo1mt57X2mGGxi1qCVyEZN3eUDmBNzaPSuVYDtS06uAFoVHgmL77fSgu8WsIcULi4nW4IG9JbURBGo0kW+4+lQ8RiSs5iIJNOuO+ESN9POaCQ4oKJMBObYaDpemgi52/ekSY1PT4dalBOZOaD1tb46UDQb+W9NqTEk06DaPl9+VerbkW/T9aBtpYUNII+96QhF7WNCbazPpSkCZ5SDPLWgdxDskmNfKoxJivXHNtvu/SvAjMoAXvtQeJXOmvOvXUmwGp608trJFIRgyTmJgETbloP1oITrRuNt6aeEETyj7mrB/DwZSZBt/Yg02vD+GTrNBi+0WPV3hQklKUgaWkkTtXWf/jz2necU7gnDmQhHetmLp8QSpJO4OYETyNYfH9nUPDMSpKtiNwOYrt3sp7IsYLCIcbBLr6ELcWrU2kJEaJEm1Bb43tQlpzENraWCy225cp8ferW0gCCYlSN+YtU/gnE+/SslGRTbi2lpmRmQYkGBIIIIsNdKg8Q7LoecfcW4v85pDRACRlDSluNqTacwUom8g2tVlwrhwZSoAlRWtTi1GJKlmTYWA0AHICgm0UUUBRRRQFZvi/HHGMWlCspY/DPvkBJz/kdzbNmi+dVo2FaSoT3Cmluh5SJcCSkKJNkqjMmJiDAkReByoOLe1LB4nieFZebbWp3DXeZSg+FOIQ24hSLkuJGWJ11sIgcx7P8ABH1PNqKFoSFSVqSQPDcgE6np1r654dw1phOVpASDHM6AJAkmYCQABoAABVD7RMEF4XOdW1AjyV4SPmPhQcgcYTBAqOFWBiY+tSn1eE+f1qHhzlN7+dBIKc2v3+1LbWcuQE5dYm0i0/OvEmRyvpQEjyFB6APvakyRSSm1tj50+tSlXUbwB8BFAlLYi41r0ZQCMp85H0NJHwoCjqdJ5UDJT9/WrTgaCCokSkCVHToB66VESQbWpxWIOTIDAJB05cjQIxZBUo9bAbCpLYCWkmAVSb8/MbxUSI1+NPtrCkojUTO/KPKgaQqded6MetAEAEmBtUleGIun9f0pDrYU0vNKVpiLWIO07GgqWnSVibJ0jzrvvZR4LwjOWICAm2ng8B+lcIBhIkTXTvZLiCW30TYFBA5ZgQfoKDf0UUUBRRRQFFFFAUUUUBWX9oz2XBkT7y0j4eL9K1Fc79q3E0ju2dx41dJkJ+ivlQc8CCT0/WvTAURP9v7UrCYxABBUY10NjSXkAeKR4r22mRBoFtGxsDSXNRrNeI0kV6pWk8qA+HSkQJtfnThkwBfl1pKCRcWMi/XX9qBBPP8AvXgXcTp/j4UtQgZiZJJ3vfc8r14ggAgiSd9xQJPT9vhSk2JsY23ptSB9mevrTtonnf8ASgUTaOdPMqCG0nNuokpvHQ8rVEenSYtIHnf6UywuAQND73M+tBLc4kr+rN1Ot9hURzHFViSBOn96QsTTQR8KCRmBG5rq3slbT+GcUPeLkHyCUkfVVcmZECSQBte5roXssx8YhbYV4VomP+5Jt/xJoOo0UUUBRRRQFFFFAUUVE4qpYZcKFZVBJIMToJ0NBLrkvtXYIxSVbKaT/wAVK/er1HGsT3WAfU46W1tYXvu6GHu5iCEytK05wkkp/wCnEAq5Vivaf20C+IjBdx/0iEFwnxKK0pV7se6JHzNBSNCM1tqdaIjypLrPhkDnPqYrxhIy6gTPpF6B+b0oGf7ioi8YlI1mhvFyQLgEG9BIMD+1OqSMsQZB1pkYtIMJImIty/WltvykmdTf9KBrL/ijf5V6XJEAXGh515NANjl+lPYZrMoJnU3P116U2kil4jEJbb6nWBeDtQScVhUCSPETobACLepqtCSDpTGE4oQqY8O4M/c1aOspVCk3kW1kem1BBcv96Uh5uAKWRtvXqkyCTyoIbnSvezXaj8HxFgd0XApSUmFQZcOSQIMxOm+lqksoEeVb32SYFBceWtCVKSEZVFIJTJX7pN06bUG17XcTdwzAdayH8xpJzgmzjjbdoIvCib8qVh+JOnHuYdWTuwwl1JAOaVLWiCSYNkzYb1O4nwxrEIyPJzJkKjMoXSQpJ8JEwQCOoBrxvhTQeL4Se9KAgqzrMpEkJgmIkk+ZJ1NBNooooCiiigKbfZStJStIUk2KVAEHzB1pyighNcJYSUqSy0koEJIQkFIuYECwudOZrKe0zBtZWnihGfPlzZRnIIJjNExIFbisT7U0DuGiTBDlhz8J+/Wg5diyRA0GtVDq5JiQOk1ZY5yEqIHl9Pjp8apwYuKBzuwEzGu5r1LsWVcbXpoKtFeFNun6fvQOpyzc/DWn04goF5g763HlamUtgjwnz+/nScSkACJsdDvregnjHoi5mk/j0T7338Kqhf8AbpSmkDegnOY/kJ+nzpteOWoZVGANE1HCiPSnXfuP3oE97YhQsRbpUjBYkosFmN9x87UwBXhTGh+FBfkTfekqRa9QeHYvKAFG3O9v7VPXiTEJgAjWPuKCP3cbxW79kL35r6SR7iT5wf7/ADFYLFq0A9T1rcex9gl95Z0DYTpuog/+tB1aiiigKKKKAooooCiiigK5t7XHSFYe9oXbldN/vlXSa4x254mMTiVkHwN+FP8At/cyaDIcRxhUkNgAAGTVdJBtVmxC5G9zP393prE4ApOmh3m/60EJJidPnevCralpbpRatQeoSYm0H4/CmFr6k9MpFXT2FHdhxCsydFCwUg8o5ciK8ZZKlBCU51qsEpBJO9gNTQUCSom0ipiMNAvfet5gPZ1jFpCiltudlqMx1CQY8taxfavheMwuNbwndBZcy5CkKIXmMeFUCI35UEYmeUV7ltbet0n2YY2JPczy7xU/+MVTcV4A9hR+e2UzoTBBPQpt6UGfIPKlJBjyp8KlQtNoiKWxhypWVMXoI6RPwvT+ExMCDptUdwZTtSWmve6Cf3oLDEit17JOKhDq8OYhzxD/AFJ29R9K56y6T4fh+1W/Znw4hpQMEOov/uAP1oPoGiivKD2iiigKKKKAooqje44W8UtlxKUtoYL2cKJJAUEQRlAG9gTtQXlcM9pfCQxi15YCXIWEj/u1/wCQV8RW/wCI9s1N8MxWNyIzsrdbSgKKhmQ4WUybTeCY9OdfNvEu1uMfd7555S19YygcgkWA10oNXh0JM3M+VOP4+QAu8RB3AG071KYwXeNJeV4EqCSEix8QB3HI1edmexy3XArunFti4JASk+qiMw8qCK3g8MpkLKngo3yJbJAFxAPob1Rgwo5R0uP0rrSuwa1ZUhwNN6qCSpSjMzFgkVouDdlMNhjKGwV/1qgq5enpQZDsF2LStrvcUic3uoMiRa53vyrojGEbR7iEpj+lIH0p6igDWOYx2JcGOR3p7xnEBtotIaCyO5adKUB4lElSlXUTYHzrY1X/AMDw3i/Ia8SgtXgT4lCwUbXVFpoEdmscX8Iw6oypbSCo5csqgZjlPu3m1T8QwlaSlaQpJ1CgCD6GlISAAAAALADQAUqg59xP2WtLczMOqZSdUZc8f6SVAgdDNUPF/ZjiWhnYdD1rpjIr0uQr4iuv0UHzHicKpKiCCFAwUkEEHcGd6ZuNfKvojj3ZfD4sEuIAXEBxNljlffyM1zfiPs2xSFKKAh1A92CAojqDEHyNBgAasOAuZ8Q02hSe9K05U5hOo2r3i/ZzFpQ7lw7gUhBVAQqwAJnroa5eFGZkzrO88/Og+3xTa3kiCVACYuRry8+lUfYp5x3hmGViQStbCc8gyoEakaklMH1rJ/wkHh/4dzBuqK38UBlZBLLbrq3A4lKoAXkKAki4J5Aig6bRTeHPgTYiwsrUW0PWnKAooooCq13grSny+qVKLfdkEygomYyG2t68ooIrXZTDJwz2FCPyXisuJnUuGVEEaXuOVoiK5lhfYOyMR48W4pkGcndgKI5FzNHqEj0oooOxt4NsISgITlSAEpgQAkQAJ5CnwKKKAooooCiiigKKKKAooooCiiigKKKKAismr2bcML/f/hG88zHiyTrPdzk+VeUUGsAr2iigKKKKD//Z"/>
          <p:cNvSpPr>
            <a:spLocks noChangeAspect="1" noChangeArrowheads="1"/>
          </p:cNvSpPr>
          <p:nvPr/>
        </p:nvSpPr>
        <p:spPr bwMode="auto">
          <a:xfrm>
            <a:off x="1668464" y="-1881188"/>
            <a:ext cx="3286125" cy="392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C" altLang="es-EC" sz="1800"/>
          </a:p>
        </p:txBody>
      </p:sp>
      <p:pic>
        <p:nvPicPr>
          <p:cNvPr id="39941" name="Picture 2" descr="C:\Users\waguirre\Desktop\tps_d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1295401"/>
            <a:ext cx="73437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0" y="990601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8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s-EC" sz="4000" dirty="0"/>
              <a:t>Semi-</a:t>
            </a:r>
            <a:r>
              <a:rPr lang="en-US" altLang="es-EC" sz="4000" dirty="0" err="1"/>
              <a:t>Hitos</a:t>
            </a:r>
            <a:r>
              <a:rPr lang="en-US" altLang="es-EC" sz="4000" dirty="0"/>
              <a:t> (</a:t>
            </a:r>
            <a:r>
              <a:rPr lang="en-US" altLang="es-EC" sz="4000" i="1" dirty="0"/>
              <a:t>Semi-Landmarks</a:t>
            </a:r>
            <a:r>
              <a:rPr lang="en-US" altLang="es-EC" sz="4000" dirty="0"/>
              <a:t>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3738" y="1600200"/>
            <a:ext cx="8399462" cy="2286000"/>
          </a:xfrm>
        </p:spPr>
        <p:txBody>
          <a:bodyPr/>
          <a:lstStyle/>
          <a:p>
            <a:pPr eaLnBrk="1" hangingPunct="1"/>
            <a:r>
              <a:rPr lang="es-EC" altLang="es-EC" dirty="0" smtClean="0"/>
              <a:t>Hitos que se definen en el borde de una curva</a:t>
            </a:r>
          </a:p>
          <a:p>
            <a:pPr eaLnBrk="1" hangingPunct="1"/>
            <a:r>
              <a:rPr lang="es-EC" altLang="es-EC" dirty="0" smtClean="0"/>
              <a:t>Usados para delimitar los bordes de estructuras cuando no hay como definir hitos fijos</a:t>
            </a:r>
          </a:p>
          <a:p>
            <a:pPr lvl="1" eaLnBrk="1" hangingPunct="1"/>
            <a:r>
              <a:rPr lang="es-EC" altLang="es-EC" dirty="0" smtClean="0"/>
              <a:t>Tienen propiedades especiales</a:t>
            </a:r>
            <a:endParaRPr lang="es-EC" altLang="es-EC" dirty="0"/>
          </a:p>
        </p:txBody>
      </p:sp>
      <p:sp>
        <p:nvSpPr>
          <p:cNvPr id="30725" name="AutoShape 2" descr="data:image/jpeg;base64,/9j/4AAQSkZJRgABAQAAAQABAAD/2wCEAAkGBxQTEhUUExQWFhUXGBsaGBgYFxgcHBkcGB4YFxodHhwYHSggGBwlHBwWITEhJSorLi4uFx8zODMsNygtLisBCgoKBQUFDgUFDisZExkrKysrKysrKysrKysrKysrKysrKysrKysrKysrKysrKysrKysrKysrKysrKysrKysrK//AABEIAPUAzQMBIgACEQEDEQH/xAAcAAABBQEBAQAAAAAAAAAAAAAAAgMEBQYHAQj/xAA+EAABAwIEAwUGBAUDBAMAAAABAgMRACEEEjFBBVFhBhMicYEHMpGhsfAUI8HRFUJS4fFygqIzYrLCCCSS/8QAFAEBAAAAAAAAAAAAAAAAAAAAAP/EABQRAQAAAAAAAAAAAAAAAAAAAAD/2gAMAwEAAhEDEQA/AO40UUUBRRRQFFFFAUUUUBRUDjPESw3nDLjxn3G8k2BUTK1JSAADqeQFzUXCdpGnFYYICz+Jb7xBiAlOXOM0mQSJsJ0oLmiiigKS4DBggGLEiQDtaRPxrjntd9qL+ExBweDKULQkFx0pCiCoZglIUCkeEgkkHXaK89kftRfxeIGDxpStS0qLbgSEklIKilQSAk+EEyANN5oOk9juIOPMuKdUFKRicQ0CEhPhadW2mw6JFXtRsFgGmQQ02hsEkkISEgk6kxqTzqTQFFZXG4yOJNNoxgB1dYUpsJyFBCEhJ8RcU545GyTNonVUBRRRQFFFFAUUUUBRRRQFFFFAUUUUBRRRQFFeKNuVc3wxZW3ikt4l3K4pIaS69iRCkpWCtTnvo7wgqyAx+WjQqIoNvx/h7j7XdtuhqSMxKM4UndEZkwDYG+kjeszx3B4fBOMY3F4vu+7UQqzoS6tSA2MraXCEDIkeEJPu3rScCxKvwbC3wptXdIKw4oFSTlE5lWkzqbVzP2q4xniIbYQo5G1Z+8TuqMsCdUxNBt8R28wojuiXgQFBSIywepIrP8Z7dOOJKGk90CffCpVHS3hNY7A4FLLaG0TCUxffeTbWZp55InSKDLdr+y72Kd/EMnOtYAWlaoUop8MhSzCrAWna0052N7HYvDOpxLgLSkg5AFDMCQU5iUm1iRHWtZmjy+k0kIUqIvMxH7a0Fqe2GNAyqdAga5EyfWKzXant7xVstjDuKKdTDaFEkbGU+6fs08tu99airCpgc6DuvDkBbbbq0I71SEqUQAYUUiYO4nSp1c17J9qVspCHUlTU2KdUb2G6elXeO9pXD2sQ3h1PErcywQklKc5hOY/yz8t4oLXtLxw4UNqyIUla0oJU6lBlakoAQCDnVcmJFkm9XVVvF+EJxAKHFr7pScq2xlyrEg3kEg7SCLHyIsqAooooCiiigKKK8AoPaKKKAooooCmXMUhKkoK0havdSVAFUawNTT1ZTtLhs+KY/wDqOuBKm3FPthqQUKVkRKlpUEgkqVANrCZMBpcPikLnItKspg5VAweRjQ9KernrfF2uHN4vGvYN7DphpASA1CkoKkNJTkcMr8SlKUqLKAvlqi4h22/ijY/D52mhqDZRWIscpjKNvn0DLdocFiVcWed/E96wVqIIWSMsHKjLp4ZjlaanBEU5CgTMT0oKNKB0n4bUzJp4JmRttSAkRNrW3vQSWVH7+9aWXi0qUzPwIj9KawyQowcwFrgbU8/hMjgzLCh1CgY6yLUEN7EKUoqm/OmmkR5nU1PxCUfySBB1i/lFQUXAoFpJ5kEXEHSqviHBG3nkvOSViLzE5dCY1irNaTrXg100oN12U7Z6M4knklw77AKPPrW8rheKBLSgkgOZTlkWBgwSPOKtvYdisYlT7eMeWpKo7pLi85lM58pk5RGXw9NLUGvxD738WZCm1933bwBCvAB+SUkgGAoqDmt400Na+iigKKKKAooooCiiigKKKKCsc4/h0vFhTqUuAEkGQLALPiIykhJBImQCDUrAY9t5sONLC0EqAUNCUkoV8FAj0qnewmJVjUuFllTLYV3au+UFgqTClFHdQVEwj37JnnFZLtHxxzg3CkoeZS4tx55EIcOWHluvSVZQQQlURGooPO23adGLQ7hUtpWyrwqUq5OUzKR/LcWOu9qyvCMIhkBDaYABgD6knWoHBsX3zbakiAoTBGh0gcx1q5aSULKVWMffyoBZ30psgjQfGpvdjckaaDX12r0qGgT5X+5oK7NaTa8RT2HwwPiVIHOpLjCfecmekfIVDxvEoGVHi9IA8xQX2BU0mTnMgQhQhIvafFMXqK0UJWe9CiCbzcnzM1Q4R5ROVSrKIkwNDqYq3xQlRhVhcTuNp3mKD3iLoBypCQnaLnpJOt6rssQTp02qWhIkbU8pscvDpa/0oICTMX506m+leqw0ScwjkfuaVh3QgSUSdiTYdbXNB7icEpDiQRZSQqdZBm9WHCEyZBKFiCgzbUmelVf4kEeIEEbg/cClrQrwrNgdFJOkW9b/ACoOucC4gX2UrIhUlKuWZJgx0qg7YKUMQwpCipSCj8gPvtqWFOJSVJS0Ql3KASQuQALwDNc27DdoeIN8UDbrkYNS1gyBkgg5Cm0hRVl+Jmu8UBRRRQFFFFAUUUUDGNfKEFSUKcUNEJiSSYFzYeZ0FZpHbhBbz9y4MufvRKJbDb34ZRkGFjOFG2yTvAOj4lh1ONLQhxTSlCA4kAqTO4zWms+exwISFvqUAjulDu20hTedDgTCQMpBSRPJat4IDU1hO3XHG1KOFU2hxAguBSQoE6pSAbWsZ6jrWe7ce1HFYXiZwTTLZQMgKlBRWS4kKzJgwAmdCD7pqmWsrUSTKiSSonU70FvxENJZbcaRkUo2iLc/htVKt5QXOp1k3J+zVo9jUqygIBSgEaGCTqfvmagLG+2g+zQNr4hP8pmncNj4kxcaTv8AKKYDdKRhiZIBjnyoDFvl1Uq9OlIU3zA+EU7kymFaGnk5RuPIn7NBBCVSMpMjY9Kloxw/mBHMwTH9qEoQowcpOwERfnNT2WUokJKesDT4j6UCWcYCLG2wgx8xUttsZr2ETGh+lJaZSPdTB5jr600pyDEyTregXi0NkEoSsX1MFPyqqcUJIiD51YtvqAKR8NjUN1E332oGVARCgYkSRy1/b4VIaxRAyAZ0XMeYv5RzppLxAIMR1qOHZJIEC+nlEUCcO6jMQoCCbdPhXV+w3FS8wUKnM0cpKjJIN0n4W9K5OpoRNr7cqY4r2nx2CbK8ISFOEBZyBURoQCCOYmg73xHGJZacdXZDaFLV/pQCo/IVA7NcaTimyoEBSSAtACgWypKVhJzgZjlUDmAgzbnUPsjxA4/h7asQElbjeV9A0lQIUCnVMi8dateFcKbYCgjMSogqUpRUo5UpQm55JSkek6kmgnUUUUBUB/jLKHgypcOFClwQqMqMpUSqMojMnf8AmFT6oeJ8HW7jGXoQWm2nmlJJVKg/3c2yxA7uNb5touE/hXF2sRm7sklOWQpKkmFgLQYUAYKTIPnuDVZ2n7UowvgAzOkSBsAeZ/SouB7NuYbD4s4dQS+62EtZlrWlvumyhpOdzxKAMmSBrEWri3A043M7+NWtSiYHeLzqkTJCgTbSLxa1Bo8Uc61LUJWokydb6/Omsv8Aem2FqHL1qYlMgG06eXpQeNugAj13vS+4lIN5On62i9JAMgculScPi1oOsAdJ05UEdrDQb7dDEc52FOZxMD0TzOnxp5zElVj0++tor3graC9lWuDqDtO1zYGgkcQ4Y8W0QLybRdJ3vy5Te9Y9xKphSiY+771vOLNuJGVRVFgbkDyvrWV4tgwF8pvF/S+9BWKCdvnr8qdbxawLLUCDab+kmhtUE/ttvTSzJMb9BQW2G4go+GRreBv9fWpmVaYlJIOh2J/WqBjGgWI9flNTWOIryhBUcv8ALa3QdDQWTql7kCNpiaSyskG0kCf3qEMQSfHJPPepbb5BBvOh00Igj4UDGLxKYIj1+9aipSbG4n79anOsyTcRzt9ipvD+GF5IhaUhMzNo39Z86CpgaUhT5Ay6jadq9fOUmCCLiRvFqZUoGaDZezTiSW3lNKMd6Bln+pO3qCa6ctUAnlXzTx7EutNFxqSsERqSOvpXbPZhxfE4rh7TuLTlcJImMudIMJXB0n5xO9BacD42rEKWlWGfYKUpV+b3V88wB3TioMCSDBEjnVxUPhmC7pKpUVqWtS1KIiSo2EbBKQlI6JFTKAoqMriDQcDRcR3pBUEZhmgRJy6wJF+oqn452zwmGwy8StwKQmBCLqUpQlASDE5hcHSLzFBC9p+McbwX5ZIK1pSSOVyR6wB61ypnFz7wvzFTOOe2FjHNHDlhxnMtOVZUlQsf5hAy+YmveHYVBGZwxecupXeIEaUD7LAj9/8AOtKDeXkCedeFuXFlRiY8I/lMQABzAgelVqjNo9JmgtAlRiYF4kGor2I8UCRyzGmsMLxJA8zSmmlFYCzmTJNzykm9APYkIAlfi2Gpj4WHWq5ziihpAN7bRrrUFTkknUnfp/ilNkG0A+dBbJ7RuBXjIcAtfXyvrUhrEpdOUWM6KifQ8ulUuFQklRWTEcr9Iqdi8QylMJBKlRJOo+FqCwXwxQgpAWk8p5kDWoj+EUhSgbEagx8Kb4dxpbcT4kgyQbTH3rU9riLKySsqQSdxm6nkaClxGGM6aUpskC1z96R9a0BWyYhwa7tqr0oKvCAlaToU/wCJHwoK1p0zC4Ol+YPlUxlQNhUMYZewNugpzDPLCsqkyN4saCcjCpOgvrOwpwrcQyEjRRzzv5Dp+tP4BoFUZo8wY9Y69KU+2USglQbKrwAUGdxmIj0oKl9QXqiOaudR3cJEHbY1L72xQcxGaRfQXGh52vUZziEJy7DnpfyoDEYNSAlSrJVcHWfhW99mvHApJYW5J1bnlukfWPOufuKW4gTMbAG1p/esW72vdwuJzYfLLSv5gSCpPSRaaD6xorFeyztv/FMMpS0BDzSglwJnKZEpUmbgGDY6RVPg+K4pDjlnnwokgsLJWgFx6EvIXIaWE5UwnUJ6Cg1XGOGOrxrDzaE5G2cQhRUR7z3c5ZTqpI7sz5iJrmXtB7BYr+Hnug4tLS21hlS+8WEpbLa8qhdSAcpSjUDNpMV3Cig+JcLg1uLyJSSqY8uc8orsfC3/AHUqiG0i/wDUANBy61sfaxwRSgjEoFkjK4ByJkHymQfSuZtPRvAuIM6G0daC7dBUfenfypJZOpmqbC4tWiTl6f5q6Y4ylSUgA5gIIjlqZ3FAppqKY4mvK2YspRga+v31qwZczCwnzix9NLVT45zOrmBp15npyoIKUQT5acv3r1hV9BM76eo5UBEXjyvSgLafK1B4FAai8n7j41JRw8K8WZIn4fH9ajgm9vv7+legCI21+lAlDU2FwNxP3yqSpkAwNbUyiRsb08MSJBAvaLT50DqnBt505hMUptcpUQTy3prEMQJMCbVEc1oNInizgie7I0IsDyibWpWIxrpiEtI/2okj/VvtWbUDpM0tuIj50GgV2hcZIFs25j4TzqtxvaB1YPjME/1W/wDyaqlPgixuDp8qgOiCRpFBqOEKD4V4gMsJk7cp3AOk15xHhpQlRUIAuVSAnLzlUEVmFrKfdMW2t6VtOD8Bc4xhVMlZaSIC3YzSpMFIAkSdCfTnQVnZ9rEYn8rCw4JmRGVO0lW1edpvYjii4HMM424F3WFqylKzdUWgomY36V0rsv2E/A8MfwaH1Z3Q4S8EkFKloCAUpBmwA3mZqw7D4F1tD5cASlx7M2hKSgBIbbQSEKu2FLStWU/1SYJIoIHss7D/AMLwykrWFvOqCnCmcogQlKZuQJN95ra0UUBRRRQU+P44wFOsrC1FDRcWnulmUTlOW0OEm0JmuNe0vAZG/wARgWXgjvO7dbcZWO6VlSsEBV8pBAnSbb12RXDHfxpxAUjL3HdBJCpnMVhROkTaOW9TuFYMtNJQpWZWq1RGZajmWqNpUSY20oPnHhrasgLiClwjxJIIKT5G42NWeBa/NSkA3meo1mt57X2mGGxi1qCVyEZN3eUDmBNzaPSuVYDtS06uAFoVHgmL77fSgu8WsIcULi4nW4IG9JbURBGo0kW+4+lQ8RiSs5iIJNOuO+ESN9POaCQ4oKJMBObYaDpemgi52/ekSY1PT4dalBOZOaD1tb46UDQb+W9NqTEk06DaPl9+VerbkW/T9aBtpYUNII+96QhF7WNCbazPpSkCZ5SDPLWgdxDskmNfKoxJivXHNtvu/SvAjMoAXvtQeJXOmvOvXUmwGp608trJFIRgyTmJgETbloP1oITrRuNt6aeEETyj7mrB/DwZSZBt/Yg02vD+GTrNBi+0WPV3hQklKUgaWkkTtXWf/jz2necU7gnDmQhHetmLp8QSpJO4OYETyNYfH9nUPDMSpKtiNwOYrt3sp7IsYLCIcbBLr6ELcWrU2kJEaJEm1Bb43tQlpzENraWCy225cp8ferW0gCCYlSN+YtU/gnE+/SslGRTbi2lpmRmQYkGBIIIIsNdKg8Q7LoecfcW4v85pDRACRlDSluNqTacwUom8g2tVlwrhwZSoAlRWtTi1GJKlmTYWA0AHICgm0UUUBRRRQFZvi/HHGMWlCspY/DPvkBJz/kdzbNmi+dVo2FaSoT3Cmluh5SJcCSkKJNkqjMmJiDAkReByoOLe1LB4nieFZebbWp3DXeZSg+FOIQ24hSLkuJGWJ11sIgcx7P8ABH1PNqKFoSFSVqSQPDcgE6np1r654dw1phOVpASDHM6AJAkmYCQABoAABVD7RMEF4XOdW1AjyV4SPmPhQcgcYTBAqOFWBiY+tSn1eE+f1qHhzlN7+dBIKc2v3+1LbWcuQE5dYm0i0/OvEmRyvpQEjyFB6APvakyRSSm1tj50+tSlXUbwB8BFAlLYi41r0ZQCMp85H0NJHwoCjqdJ5UDJT9/WrTgaCCokSkCVHToB66VESQbWpxWIOTIDAJB05cjQIxZBUo9bAbCpLYCWkmAVSb8/MbxUSI1+NPtrCkojUTO/KPKgaQqded6MetAEAEmBtUleGIun9f0pDrYU0vNKVpiLWIO07GgqWnSVibJ0jzrvvZR4LwjOWICAm2ng8B+lcIBhIkTXTvZLiCW30TYFBA5ZgQfoKDf0UUUBRRRQFFFFAUUUUBWX9oz2XBkT7y0j4eL9K1Fc79q3E0ju2dx41dJkJ+ivlQc8CCT0/WvTAURP9v7UrCYxABBUY10NjSXkAeKR4r22mRBoFtGxsDSXNRrNeI0kV6pWk8qA+HSkQJtfnThkwBfl1pKCRcWMi/XX9qBBPP8AvXgXcTp/j4UtQgZiZJJ3vfc8r14ggAgiSd9xQJPT9vhSk2JsY23ptSB9mevrTtonnf8ASgUTaOdPMqCG0nNuokpvHQ8rVEenSYtIHnf6UywuAQND73M+tBLc4kr+rN1Ot9hURzHFViSBOn96QsTTQR8KCRmBG5rq3slbT+GcUPeLkHyCUkfVVcmZECSQBte5roXssx8YhbYV4VomP+5Jt/xJoOo0UUUBRRRQFFFFAUUVE4qpYZcKFZVBJIMToJ0NBLrkvtXYIxSVbKaT/wAVK/er1HGsT3WAfU46W1tYXvu6GHu5iCEytK05wkkp/wCnEAq5Vivaf20C+IjBdx/0iEFwnxKK0pV7se6JHzNBSNCM1tqdaIjypLrPhkDnPqYrxhIy6gTPpF6B+b0oGf7ioi8YlI1mhvFyQLgEG9BIMD+1OqSMsQZB1pkYtIMJImIty/WltvykmdTf9KBrL/ijf5V6XJEAXGh515NANjl+lPYZrMoJnU3P116U2kil4jEJbb6nWBeDtQScVhUCSPETobACLepqtCSDpTGE4oQqY8O4M/c1aOspVCk3kW1kem1BBcv96Uh5uAKWRtvXqkyCTyoIbnSvezXaj8HxFgd0XApSUmFQZcOSQIMxOm+lqksoEeVb32SYFBceWtCVKSEZVFIJTJX7pN06bUG17XcTdwzAdayH8xpJzgmzjjbdoIvCib8qVh+JOnHuYdWTuwwl1JAOaVLWiCSYNkzYb1O4nwxrEIyPJzJkKjMoXSQpJ8JEwQCOoBrxvhTQeL4Se9KAgqzrMpEkJgmIkk+ZJ1NBNooooCiiigKbfZStJStIUk2KVAEHzB1pyighNcJYSUqSy0koEJIQkFIuYECwudOZrKe0zBtZWnihGfPlzZRnIIJjNExIFbisT7U0DuGiTBDlhz8J+/Wg5diyRA0GtVDq5JiQOk1ZY5yEqIHl9Pjp8apwYuKBzuwEzGu5r1LsWVcbXpoKtFeFNun6fvQOpyzc/DWn04goF5g763HlamUtgjwnz+/nScSkACJsdDvregnjHoi5mk/j0T7338Kqhf8AbpSmkDegnOY/kJ+nzpteOWoZVGANE1HCiPSnXfuP3oE97YhQsRbpUjBYkosFmN9x87UwBXhTGh+FBfkTfekqRa9QeHYvKAFG3O9v7VPXiTEJgAjWPuKCP3cbxW79kL35r6SR7iT5wf7/ADFYLFq0A9T1rcex9gl95Z0DYTpuog/+tB1aiiigKKKKAooooCiiigK5t7XHSFYe9oXbldN/vlXSa4x254mMTiVkHwN+FP8At/cyaDIcRxhUkNgAAGTVdJBtVmxC5G9zP393prE4ApOmh3m/60EJJidPnevCralpbpRatQeoSYm0H4/CmFr6k9MpFXT2FHdhxCsydFCwUg8o5ciK8ZZKlBCU51qsEpBJO9gNTQUCSom0ipiMNAvfet5gPZ1jFpCiltudlqMx1CQY8taxfavheMwuNbwndBZcy5CkKIXmMeFUCI35UEYmeUV7ltbet0n2YY2JPczy7xU/+MVTcV4A9hR+e2UzoTBBPQpt6UGfIPKlJBjyp8KlQtNoiKWxhypWVMXoI6RPwvT+ExMCDptUdwZTtSWmve6Cf3oLDEit17JOKhDq8OYhzxD/AFJ29R9K56y6T4fh+1W/Znw4hpQMEOov/uAP1oPoGiivKD2iiigKKKKAooqje44W8UtlxKUtoYL2cKJJAUEQRlAG9gTtQXlcM9pfCQxi15YCXIWEj/u1/wCQV8RW/wCI9s1N8MxWNyIzsrdbSgKKhmQ4WUybTeCY9OdfNvEu1uMfd7555S19YygcgkWA10oNXh0JM3M+VOP4+QAu8RB3AG071KYwXeNJeV4EqCSEix8QB3HI1edmexy3XArunFti4JASk+qiMw8qCK3g8MpkLKngo3yJbJAFxAPob1Rgwo5R0uP0rrSuwa1ZUhwNN6qCSpSjMzFgkVouDdlMNhjKGwV/1qgq5enpQZDsF2LStrvcUic3uoMiRa53vyrojGEbR7iEpj+lIH0p6igDWOYx2JcGOR3p7xnEBtotIaCyO5adKUB4lElSlXUTYHzrY1X/AMDw3i/Ia8SgtXgT4lCwUbXVFpoEdmscX8Iw6oypbSCo5csqgZjlPu3m1T8QwlaSlaQpJ1CgCD6GlISAAAAALADQAUqg59xP2WtLczMOqZSdUZc8f6SVAgdDNUPF/ZjiWhnYdD1rpjIr0uQr4iuv0UHzHicKpKiCCFAwUkEEHcGd6ZuNfKvojj3ZfD4sEuIAXEBxNljlffyM1zfiPs2xSFKKAh1A92CAojqDEHyNBgAasOAuZ8Q02hSe9K05U5hOo2r3i/ZzFpQ7lw7gUhBVAQqwAJnroa5eFGZkzrO88/Og+3xTa3kiCVACYuRry8+lUfYp5x3hmGViQStbCc8gyoEakaklMH1rJ/wkHh/4dzBuqK38UBlZBLLbrq3A4lKoAXkKAki4J5Aig6bRTeHPgTYiwsrUW0PWnKAooooCq13grSny+qVKLfdkEygomYyG2t68ooIrXZTDJwz2FCPyXisuJnUuGVEEaXuOVoiK5lhfYOyMR48W4pkGcndgKI5FzNHqEj0oooOxt4NsISgITlSAEpgQAkQAJ5CnwKKKAooooCiiigKKKKAooooCiiigKKKKAismr2bcML/f/hG88zHiyTrPdzk+VeUUGsAr2iigKKKKD//Z"/>
          <p:cNvSpPr>
            <a:spLocks noChangeAspect="1" noChangeArrowheads="1"/>
          </p:cNvSpPr>
          <p:nvPr/>
        </p:nvSpPr>
        <p:spPr bwMode="auto">
          <a:xfrm>
            <a:off x="1668464" y="-1881188"/>
            <a:ext cx="3286125" cy="392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C" altLang="es-EC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405188"/>
            <a:ext cx="8014816" cy="317087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0" y="1350498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38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s-EC" sz="4000" dirty="0"/>
              <a:t>Semi-</a:t>
            </a:r>
            <a:r>
              <a:rPr lang="en-US" altLang="es-EC" sz="4000" dirty="0" err="1"/>
              <a:t>Hitos</a:t>
            </a:r>
            <a:r>
              <a:rPr lang="en-US" altLang="es-EC" sz="4000" dirty="0"/>
              <a:t> (</a:t>
            </a:r>
            <a:r>
              <a:rPr lang="en-US" altLang="es-EC" sz="4000" i="1" dirty="0"/>
              <a:t>Semi-Landmarks</a:t>
            </a:r>
            <a:r>
              <a:rPr lang="en-US" altLang="es-EC" sz="4000" dirty="0"/>
              <a:t>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3738" y="1600200"/>
            <a:ext cx="8399462" cy="2286000"/>
          </a:xfrm>
        </p:spPr>
        <p:txBody>
          <a:bodyPr/>
          <a:lstStyle/>
          <a:p>
            <a:pPr eaLnBrk="1" hangingPunct="1"/>
            <a:r>
              <a:rPr lang="es-EC" altLang="es-EC" dirty="0" smtClean="0"/>
              <a:t>Se usa una combinación de hitos fijos y </a:t>
            </a:r>
            <a:r>
              <a:rPr lang="es-EC" altLang="es-EC" dirty="0" err="1" smtClean="0"/>
              <a:t>semi</a:t>
            </a:r>
            <a:r>
              <a:rPr lang="es-EC" altLang="es-EC" dirty="0" smtClean="0"/>
              <a:t>-hitos</a:t>
            </a:r>
          </a:p>
          <a:p>
            <a:pPr eaLnBrk="1" hangingPunct="1"/>
            <a:r>
              <a:rPr lang="es-EC" altLang="es-EC" dirty="0" smtClean="0"/>
              <a:t>Los hitos (fijos y </a:t>
            </a:r>
            <a:r>
              <a:rPr lang="es-EC" altLang="es-EC" dirty="0" err="1" smtClean="0"/>
              <a:t>semi</a:t>
            </a:r>
            <a:r>
              <a:rPr lang="es-EC" altLang="es-EC" dirty="0" smtClean="0"/>
              <a:t>-hitos) se digitan normalmente alrededor del contorno en TPSDig2 poniendo el mismo número por región en los diferentes especímenes </a:t>
            </a:r>
            <a:endParaRPr lang="es-EC" altLang="es-EC" dirty="0"/>
          </a:p>
        </p:txBody>
      </p:sp>
      <p:sp>
        <p:nvSpPr>
          <p:cNvPr id="30725" name="AutoShape 2" descr="data:image/jpeg;base64,/9j/4AAQSkZJRgABAQAAAQABAAD/2wCEAAkGBxQTEhUUExQWFhUXGBsaGBgYFxgcHBkcGB4YFxodHhwYHSggGBwlHBwWITEhJSorLi4uFx8zODMsNygtLisBCgoKBQUFDgUFDisZExkrKysrKysrKysrKysrKysrKysrKysrKysrKysrKysrKysrKysrKysrKysrKysrKysrK//AABEIAPUAzQMBIgACEQEDEQH/xAAcAAABBQEBAQAAAAAAAAAAAAAAAgMEBQYHAQj/xAA+EAABAwIEAwUGBAUDBAMAAAABAgMRACEEEjFBBVFhBhMicYEHMpGhsfAUI8HRFUJS4fFygqIzYrLCCCSS/8QAFAEBAAAAAAAAAAAAAAAAAAAAAP/EABQRAQAAAAAAAAAAAAAAAAAAAAD/2gAMAwEAAhEDEQA/AO40UUUBRRRQFFFFAUUUUBRUDjPESw3nDLjxn3G8k2BUTK1JSAADqeQFzUXCdpGnFYYICz+Jb7xBiAlOXOM0mQSJsJ0oLmiiigKS4DBggGLEiQDtaRPxrjntd9qL+ExBweDKULQkFx0pCiCoZglIUCkeEgkkHXaK89kftRfxeIGDxpStS0qLbgSEklIKilQSAk+EEyANN5oOk9juIOPMuKdUFKRicQ0CEhPhadW2mw6JFXtRsFgGmQQ02hsEkkISEgk6kxqTzqTQFFZXG4yOJNNoxgB1dYUpsJyFBCEhJ8RcU545GyTNonVUBRRRQFFFFAUUUUBRRRQFFFFAUUUUBRRRQFFeKNuVc3wxZW3ikt4l3K4pIaS69iRCkpWCtTnvo7wgqyAx+WjQqIoNvx/h7j7XdtuhqSMxKM4UndEZkwDYG+kjeszx3B4fBOMY3F4vu+7UQqzoS6tSA2MraXCEDIkeEJPu3rScCxKvwbC3wptXdIKw4oFSTlE5lWkzqbVzP2q4xniIbYQo5G1Z+8TuqMsCdUxNBt8R28wojuiXgQFBSIywepIrP8Z7dOOJKGk90CffCpVHS3hNY7A4FLLaG0TCUxffeTbWZp55InSKDLdr+y72Kd/EMnOtYAWlaoUop8MhSzCrAWna0052N7HYvDOpxLgLSkg5AFDMCQU5iUm1iRHWtZmjy+k0kIUqIvMxH7a0Fqe2GNAyqdAga5EyfWKzXant7xVstjDuKKdTDaFEkbGU+6fs08tu99airCpgc6DuvDkBbbbq0I71SEqUQAYUUiYO4nSp1c17J9qVspCHUlTU2KdUb2G6elXeO9pXD2sQ3h1PErcywQklKc5hOY/yz8t4oLXtLxw4UNqyIUla0oJU6lBlakoAQCDnVcmJFkm9XVVvF+EJxAKHFr7pScq2xlyrEg3kEg7SCLHyIsqAooooCiiigKKK8AoPaKKKAooooCmXMUhKkoK0havdSVAFUawNTT1ZTtLhs+KY/wDqOuBKm3FPthqQUKVkRKlpUEgkqVANrCZMBpcPikLnItKspg5VAweRjQ9KernrfF2uHN4vGvYN7DphpASA1CkoKkNJTkcMr8SlKUqLKAvlqi4h22/ijY/D52mhqDZRWIscpjKNvn0DLdocFiVcWed/E96wVqIIWSMsHKjLp4ZjlaanBEU5CgTMT0oKNKB0n4bUzJp4JmRttSAkRNrW3vQSWVH7+9aWXi0qUzPwIj9KawyQowcwFrgbU8/hMjgzLCh1CgY6yLUEN7EKUoqm/OmmkR5nU1PxCUfySBB1i/lFQUXAoFpJ5kEXEHSqviHBG3nkvOSViLzE5dCY1irNaTrXg100oN12U7Z6M4knklw77AKPPrW8rheKBLSgkgOZTlkWBgwSPOKtvYdisYlT7eMeWpKo7pLi85lM58pk5RGXw9NLUGvxD738WZCm1933bwBCvAB+SUkgGAoqDmt400Na+iigKKKKAooooCiiigKKKKCsc4/h0vFhTqUuAEkGQLALPiIykhJBImQCDUrAY9t5sONLC0EqAUNCUkoV8FAj0qnewmJVjUuFllTLYV3au+UFgqTClFHdQVEwj37JnnFZLtHxxzg3CkoeZS4tx55EIcOWHluvSVZQQQlURGooPO23adGLQ7hUtpWyrwqUq5OUzKR/LcWOu9qyvCMIhkBDaYABgD6knWoHBsX3zbakiAoTBGh0gcx1q5aSULKVWMffyoBZ30psgjQfGpvdjckaaDX12r0qGgT5X+5oK7NaTa8RT2HwwPiVIHOpLjCfecmekfIVDxvEoGVHi9IA8xQX2BU0mTnMgQhQhIvafFMXqK0UJWe9CiCbzcnzM1Q4R5ROVSrKIkwNDqYq3xQlRhVhcTuNp3mKD3iLoBypCQnaLnpJOt6rssQTp02qWhIkbU8pscvDpa/0oICTMX506m+leqw0ScwjkfuaVh3QgSUSdiTYdbXNB7icEpDiQRZSQqdZBm9WHCEyZBKFiCgzbUmelVf4kEeIEEbg/cClrQrwrNgdFJOkW9b/ACoOucC4gX2UrIhUlKuWZJgx0qg7YKUMQwpCipSCj8gPvtqWFOJSVJS0Ql3KASQuQALwDNc27DdoeIN8UDbrkYNS1gyBkgg5Cm0hRVl+Jmu8UBRRRQFFFFAUUUUDGNfKEFSUKcUNEJiSSYFzYeZ0FZpHbhBbz9y4MufvRKJbDb34ZRkGFjOFG2yTvAOj4lh1ONLQhxTSlCA4kAqTO4zWms+exwISFvqUAjulDu20hTedDgTCQMpBSRPJat4IDU1hO3XHG1KOFU2hxAguBSQoE6pSAbWsZ6jrWe7ce1HFYXiZwTTLZQMgKlBRWS4kKzJgwAmdCD7pqmWsrUSTKiSSonU70FvxENJZbcaRkUo2iLc/htVKt5QXOp1k3J+zVo9jUqygIBSgEaGCTqfvmagLG+2g+zQNr4hP8pmncNj4kxcaTv8AKKYDdKRhiZIBjnyoDFvl1Uq9OlIU3zA+EU7kymFaGnk5RuPIn7NBBCVSMpMjY9Kloxw/mBHMwTH9qEoQowcpOwERfnNT2WUokJKesDT4j6UCWcYCLG2wgx8xUttsZr2ETGh+lJaZSPdTB5jr600pyDEyTregXi0NkEoSsX1MFPyqqcUJIiD51YtvqAKR8NjUN1E332oGVARCgYkSRy1/b4VIaxRAyAZ0XMeYv5RzppLxAIMR1qOHZJIEC+nlEUCcO6jMQoCCbdPhXV+w3FS8wUKnM0cpKjJIN0n4W9K5OpoRNr7cqY4r2nx2CbK8ISFOEBZyBURoQCCOYmg73xHGJZacdXZDaFLV/pQCo/IVA7NcaTimyoEBSSAtACgWypKVhJzgZjlUDmAgzbnUPsjxA4/h7asQElbjeV9A0lQIUCnVMi8dateFcKbYCgjMSogqUpRUo5UpQm55JSkek6kmgnUUUUBUB/jLKHgypcOFClwQqMqMpUSqMojMnf8AmFT6oeJ8HW7jGXoQWm2nmlJJVKg/3c2yxA7uNb5touE/hXF2sRm7sklOWQpKkmFgLQYUAYKTIPnuDVZ2n7UowvgAzOkSBsAeZ/SouB7NuYbD4s4dQS+62EtZlrWlvumyhpOdzxKAMmSBrEWri3A043M7+NWtSiYHeLzqkTJCgTbSLxa1Bo8Uc61LUJWokydb6/Omsv8Aem2FqHL1qYlMgG06eXpQeNugAj13vS+4lIN5On62i9JAMgculScPi1oOsAdJ05UEdrDQb7dDEc52FOZxMD0TzOnxp5zElVj0++tor3graC9lWuDqDtO1zYGgkcQ4Y8W0QLybRdJ3vy5Te9Y9xKphSiY+771vOLNuJGVRVFgbkDyvrWV4tgwF8pvF/S+9BWKCdvnr8qdbxawLLUCDab+kmhtUE/ttvTSzJMb9BQW2G4go+GRreBv9fWpmVaYlJIOh2J/WqBjGgWI9flNTWOIryhBUcv8ALa3QdDQWTql7kCNpiaSyskG0kCf3qEMQSfHJPPepbb5BBvOh00Igj4UDGLxKYIj1+9aipSbG4n79anOsyTcRzt9ipvD+GF5IhaUhMzNo39Z86CpgaUhT5Ay6jadq9fOUmCCLiRvFqZUoGaDZezTiSW3lNKMd6Bln+pO3qCa6ctUAnlXzTx7EutNFxqSsERqSOvpXbPZhxfE4rh7TuLTlcJImMudIMJXB0n5xO9BacD42rEKWlWGfYKUpV+b3V88wB3TioMCSDBEjnVxUPhmC7pKpUVqWtS1KIiSo2EbBKQlI6JFTKAoqMriDQcDRcR3pBUEZhmgRJy6wJF+oqn452zwmGwy8StwKQmBCLqUpQlASDE5hcHSLzFBC9p+McbwX5ZIK1pSSOVyR6wB61ypnFz7wvzFTOOe2FjHNHDlhxnMtOVZUlQsf5hAy+YmveHYVBGZwxecupXeIEaUD7LAj9/8AOtKDeXkCedeFuXFlRiY8I/lMQABzAgelVqjNo9JmgtAlRiYF4kGor2I8UCRyzGmsMLxJA8zSmmlFYCzmTJNzykm9APYkIAlfi2Gpj4WHWq5ziihpAN7bRrrUFTkknUnfp/ilNkG0A+dBbJ7RuBXjIcAtfXyvrUhrEpdOUWM6KifQ8ulUuFQklRWTEcr9Iqdi8QylMJBKlRJOo+FqCwXwxQgpAWk8p5kDWoj+EUhSgbEagx8Kb4dxpbcT4kgyQbTH3rU9riLKySsqQSdxm6nkaClxGGM6aUpskC1z96R9a0BWyYhwa7tqr0oKvCAlaToU/wCJHwoK1p0zC4Ol+YPlUxlQNhUMYZewNugpzDPLCsqkyN4saCcjCpOgvrOwpwrcQyEjRRzzv5Dp+tP4BoFUZo8wY9Y69KU+2USglQbKrwAUGdxmIj0oKl9QXqiOaudR3cJEHbY1L72xQcxGaRfQXGh52vUZziEJy7DnpfyoDEYNSAlSrJVcHWfhW99mvHApJYW5J1bnlukfWPOufuKW4gTMbAG1p/esW72vdwuJzYfLLSv5gSCpPSRaaD6xorFeyztv/FMMpS0BDzSglwJnKZEpUmbgGDY6RVPg+K4pDjlnnwokgsLJWgFx6EvIXIaWE5UwnUJ6Cg1XGOGOrxrDzaE5G2cQhRUR7z3c5ZTqpI7sz5iJrmXtB7BYr+Hnug4tLS21hlS+8WEpbLa8qhdSAcpSjUDNpMV3Cig+JcLg1uLyJSSqY8uc8orsfC3/AHUqiG0i/wDUANBy61sfaxwRSgjEoFkjK4ByJkHymQfSuZtPRvAuIM6G0daC7dBUfenfypJZOpmqbC4tWiTl6f5q6Y4ylSUgA5gIIjlqZ3FAppqKY4mvK2YspRga+v31qwZczCwnzix9NLVT45zOrmBp15npyoIKUQT5acv3r1hV9BM76eo5UBEXjyvSgLafK1B4FAai8n7j41JRw8K8WZIn4fH9ajgm9vv7+legCI21+lAlDU2FwNxP3yqSpkAwNbUyiRsb08MSJBAvaLT50DqnBt505hMUptcpUQTy3prEMQJMCbVEc1oNInizgie7I0IsDyibWpWIxrpiEtI/2okj/VvtWbUDpM0tuIj50GgV2hcZIFs25j4TzqtxvaB1YPjME/1W/wDyaqlPgixuDp8qgOiCRpFBqOEKD4V4gMsJk7cp3AOk15xHhpQlRUIAuVSAnLzlUEVmFrKfdMW2t6VtOD8Bc4xhVMlZaSIC3YzSpMFIAkSdCfTnQVnZ9rEYn8rCw4JmRGVO0lW1edpvYjii4HMM424F3WFqylKzdUWgomY36V0rsv2E/A8MfwaH1Z3Q4S8EkFKloCAUpBmwA3mZqw7D4F1tD5cASlx7M2hKSgBIbbQSEKu2FLStWU/1SYJIoIHss7D/AMLwykrWFvOqCnCmcogQlKZuQJN95ra0UUBRRRQU+P44wFOsrC1FDRcWnulmUTlOW0OEm0JmuNe0vAZG/wARgWXgjvO7dbcZWO6VlSsEBV8pBAnSbb12RXDHfxpxAUjL3HdBJCpnMVhROkTaOW9TuFYMtNJQpWZWq1RGZajmWqNpUSY20oPnHhrasgLiClwjxJIIKT5G42NWeBa/NSkA3meo1mt57X2mGGxi1qCVyEZN3eUDmBNzaPSuVYDtS06uAFoVHgmL77fSgu8WsIcULi4nW4IG9JbURBGo0kW+4+lQ8RiSs5iIJNOuO+ESN9POaCQ4oKJMBObYaDpemgi52/ekSY1PT4dalBOZOaD1tb46UDQb+W9NqTEk06DaPl9+VerbkW/T9aBtpYUNII+96QhF7WNCbazPpSkCZ5SDPLWgdxDskmNfKoxJivXHNtvu/SvAjMoAXvtQeJXOmvOvXUmwGp608trJFIRgyTmJgETbloP1oITrRuNt6aeEETyj7mrB/DwZSZBt/Yg02vD+GTrNBi+0WPV3hQklKUgaWkkTtXWf/jz2necU7gnDmQhHetmLp8QSpJO4OYETyNYfH9nUPDMSpKtiNwOYrt3sp7IsYLCIcbBLr6ELcWrU2kJEaJEm1Bb43tQlpzENraWCy225cp8ferW0gCCYlSN+YtU/gnE+/SslGRTbi2lpmRmQYkGBIIIIsNdKg8Q7LoecfcW4v85pDRACRlDSluNqTacwUom8g2tVlwrhwZSoAlRWtTi1GJKlmTYWA0AHICgm0UUUBRRRQFZvi/HHGMWlCspY/DPvkBJz/kdzbNmi+dVo2FaSoT3Cmluh5SJcCSkKJNkqjMmJiDAkReByoOLe1LB4nieFZebbWp3DXeZSg+FOIQ24hSLkuJGWJ11sIgcx7P8ABH1PNqKFoSFSVqSQPDcgE6np1r654dw1phOVpASDHM6AJAkmYCQABoAABVD7RMEF4XOdW1AjyV4SPmPhQcgcYTBAqOFWBiY+tSn1eE+f1qHhzlN7+dBIKc2v3+1LbWcuQE5dYm0i0/OvEmRyvpQEjyFB6APvakyRSSm1tj50+tSlXUbwB8BFAlLYi41r0ZQCMp85H0NJHwoCjqdJ5UDJT9/WrTgaCCokSkCVHToB66VESQbWpxWIOTIDAJB05cjQIxZBUo9bAbCpLYCWkmAVSb8/MbxUSI1+NPtrCkojUTO/KPKgaQqded6MetAEAEmBtUleGIun9f0pDrYU0vNKVpiLWIO07GgqWnSVibJ0jzrvvZR4LwjOWICAm2ng8B+lcIBhIkTXTvZLiCW30TYFBA5ZgQfoKDf0UUUBRRRQFFFFAUUUUBWX9oz2XBkT7y0j4eL9K1Fc79q3E0ju2dx41dJkJ+ivlQc8CCT0/WvTAURP9v7UrCYxABBUY10NjSXkAeKR4r22mRBoFtGxsDSXNRrNeI0kV6pWk8qA+HSkQJtfnThkwBfl1pKCRcWMi/XX9qBBPP8AvXgXcTp/j4UtQgZiZJJ3vfc8r14ggAgiSd9xQJPT9vhSk2JsY23ptSB9mevrTtonnf8ASgUTaOdPMqCG0nNuokpvHQ8rVEenSYtIHnf6UywuAQND73M+tBLc4kr+rN1Ot9hURzHFViSBOn96QsTTQR8KCRmBG5rq3slbT+GcUPeLkHyCUkfVVcmZECSQBte5roXssx8YhbYV4VomP+5Jt/xJoOo0UUUBRRRQFFFFAUUVE4qpYZcKFZVBJIMToJ0NBLrkvtXYIxSVbKaT/wAVK/er1HGsT3WAfU46W1tYXvu6GHu5iCEytK05wkkp/wCnEAq5Vivaf20C+IjBdx/0iEFwnxKK0pV7se6JHzNBSNCM1tqdaIjypLrPhkDnPqYrxhIy6gTPpF6B+b0oGf7ioi8YlI1mhvFyQLgEG9BIMD+1OqSMsQZB1pkYtIMJImIty/WltvykmdTf9KBrL/ijf5V6XJEAXGh515NANjl+lPYZrMoJnU3P116U2kil4jEJbb6nWBeDtQScVhUCSPETobACLepqtCSDpTGE4oQqY8O4M/c1aOspVCk3kW1kem1BBcv96Uh5uAKWRtvXqkyCTyoIbnSvezXaj8HxFgd0XApSUmFQZcOSQIMxOm+lqksoEeVb32SYFBceWtCVKSEZVFIJTJX7pN06bUG17XcTdwzAdayH8xpJzgmzjjbdoIvCib8qVh+JOnHuYdWTuwwl1JAOaVLWiCSYNkzYb1O4nwxrEIyPJzJkKjMoXSQpJ8JEwQCOoBrxvhTQeL4Se9KAgqzrMpEkJgmIkk+ZJ1NBNooooCiiigKbfZStJStIUk2KVAEHzB1pyighNcJYSUqSy0koEJIQkFIuYECwudOZrKe0zBtZWnihGfPlzZRnIIJjNExIFbisT7U0DuGiTBDlhz8J+/Wg5diyRA0GtVDq5JiQOk1ZY5yEqIHl9Pjp8apwYuKBzuwEzGu5r1LsWVcbXpoKtFeFNun6fvQOpyzc/DWn04goF5g763HlamUtgjwnz+/nScSkACJsdDvregnjHoi5mk/j0T7338Kqhf8AbpSmkDegnOY/kJ+nzpteOWoZVGANE1HCiPSnXfuP3oE97YhQsRbpUjBYkosFmN9x87UwBXhTGh+FBfkTfekqRa9QeHYvKAFG3O9v7VPXiTEJgAjWPuKCP3cbxW79kL35r6SR7iT5wf7/ADFYLFq0A9T1rcex9gl95Z0DYTpuog/+tB1aiiigKKKKAooooCiiigK5t7XHSFYe9oXbldN/vlXSa4x254mMTiVkHwN+FP8At/cyaDIcRxhUkNgAAGTVdJBtVmxC5G9zP393prE4ApOmh3m/60EJJidPnevCralpbpRatQeoSYm0H4/CmFr6k9MpFXT2FHdhxCsydFCwUg8o5ciK8ZZKlBCU51qsEpBJO9gNTQUCSom0ipiMNAvfet5gPZ1jFpCiltudlqMx1CQY8taxfavheMwuNbwndBZcy5CkKIXmMeFUCI35UEYmeUV7ltbet0n2YY2JPczy7xU/+MVTcV4A9hR+e2UzoTBBPQpt6UGfIPKlJBjyp8KlQtNoiKWxhypWVMXoI6RPwvT+ExMCDptUdwZTtSWmve6Cf3oLDEit17JOKhDq8OYhzxD/AFJ29R9K56y6T4fh+1W/Znw4hpQMEOov/uAP1oPoGiivKD2iiigKKKKAooqje44W8UtlxKUtoYL2cKJJAUEQRlAG9gTtQXlcM9pfCQxi15YCXIWEj/u1/wCQV8RW/wCI9s1N8MxWNyIzsrdbSgKKhmQ4WUybTeCY9OdfNvEu1uMfd7555S19YygcgkWA10oNXh0JM3M+VOP4+QAu8RB3AG071KYwXeNJeV4EqCSEix8QB3HI1edmexy3XArunFti4JASk+qiMw8qCK3g8MpkLKngo3yJbJAFxAPob1Rgwo5R0uP0rrSuwa1ZUhwNN6qCSpSjMzFgkVouDdlMNhjKGwV/1qgq5enpQZDsF2LStrvcUic3uoMiRa53vyrojGEbR7iEpj+lIH0p6igDWOYx2JcGOR3p7xnEBtotIaCyO5adKUB4lElSlXUTYHzrY1X/AMDw3i/Ia8SgtXgT4lCwUbXVFpoEdmscX8Iw6oypbSCo5csqgZjlPu3m1T8QwlaSlaQpJ1CgCD6GlISAAAAALADQAUqg59xP2WtLczMOqZSdUZc8f6SVAgdDNUPF/ZjiWhnYdD1rpjIr0uQr4iuv0UHzHicKpKiCCFAwUkEEHcGd6ZuNfKvojj3ZfD4sEuIAXEBxNljlffyM1zfiPs2xSFKKAh1A92CAojqDEHyNBgAasOAuZ8Q02hSe9K05U5hOo2r3i/ZzFpQ7lw7gUhBVAQqwAJnroa5eFGZkzrO88/Og+3xTa3kiCVACYuRry8+lUfYp5x3hmGViQStbCc8gyoEakaklMH1rJ/wkHh/4dzBuqK38UBlZBLLbrq3A4lKoAXkKAki4J5Aig6bRTeHPgTYiwsrUW0PWnKAooooCq13grSny+qVKLfdkEygomYyG2t68ooIrXZTDJwz2FCPyXisuJnUuGVEEaXuOVoiK5lhfYOyMR48W4pkGcndgKI5FzNHqEj0oooOxt4NsISgITlSAEpgQAkQAJ5CnwKKKAooooCiiigKKKKAooooCiiigKKKKAismr2bcML/f/hG88zHiyTrPdzk+VeUUGsAr2iigKKKKD//Z"/>
          <p:cNvSpPr>
            <a:spLocks noChangeAspect="1" noChangeArrowheads="1"/>
          </p:cNvSpPr>
          <p:nvPr/>
        </p:nvSpPr>
        <p:spPr bwMode="auto">
          <a:xfrm>
            <a:off x="1668464" y="-1881188"/>
            <a:ext cx="3286125" cy="392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C" altLang="es-EC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81" y="3517311"/>
            <a:ext cx="8014816" cy="3170871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961997" y="3544516"/>
            <a:ext cx="3003581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C" altLang="es-EC" sz="2800" dirty="0" smtClean="0"/>
              <a:t>-Larva de </a:t>
            </a:r>
            <a:r>
              <a:rPr lang="es-EC" altLang="es-EC" sz="2800" i="1" dirty="0" err="1" smtClean="0"/>
              <a:t>Astyanax</a:t>
            </a:r>
            <a:r>
              <a:rPr lang="es-EC" altLang="es-EC" sz="2800" i="1" dirty="0" smtClean="0"/>
              <a:t> </a:t>
            </a:r>
            <a:r>
              <a:rPr lang="es-EC" altLang="es-EC" sz="2800" i="1" dirty="0" err="1" smtClean="0"/>
              <a:t>mexicanus</a:t>
            </a:r>
            <a:endParaRPr lang="es-EC" altLang="es-EC" sz="2800" i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C" altLang="es-EC" sz="2800" dirty="0" smtClean="0"/>
              <a:t>-Los hitos 1, 14, 31, 32, 33 y 34 son fijos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C" altLang="es-EC" sz="2800" dirty="0" smtClean="0"/>
              <a:t>-Los demás son </a:t>
            </a:r>
            <a:r>
              <a:rPr lang="es-EC" altLang="es-EC" sz="2800" dirty="0" err="1" smtClean="0"/>
              <a:t>semi</a:t>
            </a:r>
            <a:r>
              <a:rPr lang="es-EC" altLang="es-EC" sz="2800" dirty="0" smtClean="0"/>
              <a:t>-hitos</a:t>
            </a:r>
            <a:endParaRPr lang="es-EC" altLang="es-EC" sz="28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0" y="1350498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69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s-EC" sz="4000" dirty="0"/>
              <a:t>Semi-</a:t>
            </a:r>
            <a:r>
              <a:rPr lang="en-US" altLang="es-EC" sz="4000" dirty="0" err="1"/>
              <a:t>Hitos</a:t>
            </a:r>
            <a:r>
              <a:rPr lang="en-US" altLang="es-EC" sz="4000" dirty="0"/>
              <a:t> (</a:t>
            </a:r>
            <a:r>
              <a:rPr lang="en-US" altLang="es-EC" sz="4000" i="1" dirty="0"/>
              <a:t>Semi-Landmarks</a:t>
            </a:r>
            <a:r>
              <a:rPr lang="en-US" altLang="es-EC" sz="4000" dirty="0"/>
              <a:t>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3738" y="1600200"/>
            <a:ext cx="8399462" cy="3794760"/>
          </a:xfrm>
        </p:spPr>
        <p:txBody>
          <a:bodyPr>
            <a:normAutofit/>
          </a:bodyPr>
          <a:lstStyle/>
          <a:p>
            <a:pPr eaLnBrk="1" hangingPunct="1"/>
            <a:r>
              <a:rPr lang="es-EC" altLang="es-EC" dirty="0" smtClean="0"/>
              <a:t>La parte especial es en la alineación</a:t>
            </a:r>
          </a:p>
          <a:p>
            <a:pPr eaLnBrk="1" hangingPunct="1"/>
            <a:r>
              <a:rPr lang="es-EC" altLang="es-EC" dirty="0" smtClean="0"/>
              <a:t>La alineación se lleva a cabo en </a:t>
            </a:r>
            <a:r>
              <a:rPr lang="es-EC" altLang="es-EC" dirty="0" err="1" smtClean="0"/>
              <a:t>TPSRelw</a:t>
            </a:r>
            <a:endParaRPr lang="es-EC" altLang="es-EC" dirty="0" smtClean="0"/>
          </a:p>
          <a:p>
            <a:pPr eaLnBrk="1" hangingPunct="1"/>
            <a:r>
              <a:rPr lang="es-EC" altLang="es-EC" dirty="0" smtClean="0"/>
              <a:t>Durante la alineación, los </a:t>
            </a:r>
            <a:r>
              <a:rPr lang="es-EC" altLang="es-EC" dirty="0" err="1" smtClean="0"/>
              <a:t>semi</a:t>
            </a:r>
            <a:r>
              <a:rPr lang="es-EC" altLang="es-EC" dirty="0" smtClean="0"/>
              <a:t>-hitos se deslizan a través de una línea paralela a la línea entre los dos hitos a cada lado</a:t>
            </a:r>
          </a:p>
        </p:txBody>
      </p:sp>
      <p:sp>
        <p:nvSpPr>
          <p:cNvPr id="30725" name="AutoShape 2" descr="data:image/jpeg;base64,/9j/4AAQSkZJRgABAQAAAQABAAD/2wCEAAkGBxQTEhUUExQWFhUXGBsaGBgYFxgcHBkcGB4YFxodHhwYHSggGBwlHBwWITEhJSorLi4uFx8zODMsNygtLisBCgoKBQUFDgUFDisZExkrKysrKysrKysrKysrKysrKysrKysrKysrKysrKysrKysrKysrKysrKysrKysrKysrK//AABEIAPUAzQMBIgACEQEDEQH/xAAcAAABBQEBAQAAAAAAAAAAAAAAAgMEBQYHAQj/xAA+EAABAwIEAwUGBAUDBAMAAAABAgMRACEEEjFBBVFhBhMicYEHMpGhsfAUI8HRFUJS4fFygqIzYrLCCCSS/8QAFAEBAAAAAAAAAAAAAAAAAAAAAP/EABQRAQAAAAAAAAAAAAAAAAAAAAD/2gAMAwEAAhEDEQA/AO40UUUBRRRQFFFFAUUUUBRUDjPESw3nDLjxn3G8k2BUTK1JSAADqeQFzUXCdpGnFYYICz+Jb7xBiAlOXOM0mQSJsJ0oLmiiigKS4DBggGLEiQDtaRPxrjntd9qL+ExBweDKULQkFx0pCiCoZglIUCkeEgkkHXaK89kftRfxeIGDxpStS0qLbgSEklIKilQSAk+EEyANN5oOk9juIOPMuKdUFKRicQ0CEhPhadW2mw6JFXtRsFgGmQQ02hsEkkISEgk6kxqTzqTQFFZXG4yOJNNoxgB1dYUpsJyFBCEhJ8RcU545GyTNonVUBRRRQFFFFAUUUUBRRRQFFFFAUUUUBRRRQFFeKNuVc3wxZW3ikt4l3K4pIaS69iRCkpWCtTnvo7wgqyAx+WjQqIoNvx/h7j7XdtuhqSMxKM4UndEZkwDYG+kjeszx3B4fBOMY3F4vu+7UQqzoS6tSA2MraXCEDIkeEJPu3rScCxKvwbC3wptXdIKw4oFSTlE5lWkzqbVzP2q4xniIbYQo5G1Z+8TuqMsCdUxNBt8R28wojuiXgQFBSIywepIrP8Z7dOOJKGk90CffCpVHS3hNY7A4FLLaG0TCUxffeTbWZp55InSKDLdr+y72Kd/EMnOtYAWlaoUop8MhSzCrAWna0052N7HYvDOpxLgLSkg5AFDMCQU5iUm1iRHWtZmjy+k0kIUqIvMxH7a0Fqe2GNAyqdAga5EyfWKzXant7xVstjDuKKdTDaFEkbGU+6fs08tu99airCpgc6DuvDkBbbbq0I71SEqUQAYUUiYO4nSp1c17J9qVspCHUlTU2KdUb2G6elXeO9pXD2sQ3h1PErcywQklKc5hOY/yz8t4oLXtLxw4UNqyIUla0oJU6lBlakoAQCDnVcmJFkm9XVVvF+EJxAKHFr7pScq2xlyrEg3kEg7SCLHyIsqAooooCiiigKKK8AoPaKKKAooooCmXMUhKkoK0havdSVAFUawNTT1ZTtLhs+KY/wDqOuBKm3FPthqQUKVkRKlpUEgkqVANrCZMBpcPikLnItKspg5VAweRjQ9KernrfF2uHN4vGvYN7DphpASA1CkoKkNJTkcMr8SlKUqLKAvlqi4h22/ijY/D52mhqDZRWIscpjKNvn0DLdocFiVcWed/E96wVqIIWSMsHKjLp4ZjlaanBEU5CgTMT0oKNKB0n4bUzJp4JmRttSAkRNrW3vQSWVH7+9aWXi0qUzPwIj9KawyQowcwFrgbU8/hMjgzLCh1CgY6yLUEN7EKUoqm/OmmkR5nU1PxCUfySBB1i/lFQUXAoFpJ5kEXEHSqviHBG3nkvOSViLzE5dCY1irNaTrXg100oN12U7Z6M4knklw77AKPPrW8rheKBLSgkgOZTlkWBgwSPOKtvYdisYlT7eMeWpKo7pLi85lM58pk5RGXw9NLUGvxD738WZCm1933bwBCvAB+SUkgGAoqDmt400Na+iigKKKKAooooCiiigKKKKCsc4/h0vFhTqUuAEkGQLALPiIykhJBImQCDUrAY9t5sONLC0EqAUNCUkoV8FAj0qnewmJVjUuFllTLYV3au+UFgqTClFHdQVEwj37JnnFZLtHxxzg3CkoeZS4tx55EIcOWHluvSVZQQQlURGooPO23adGLQ7hUtpWyrwqUq5OUzKR/LcWOu9qyvCMIhkBDaYABgD6knWoHBsX3zbakiAoTBGh0gcx1q5aSULKVWMffyoBZ30psgjQfGpvdjckaaDX12r0qGgT5X+5oK7NaTa8RT2HwwPiVIHOpLjCfecmekfIVDxvEoGVHi9IA8xQX2BU0mTnMgQhQhIvafFMXqK0UJWe9CiCbzcnzM1Q4R5ROVSrKIkwNDqYq3xQlRhVhcTuNp3mKD3iLoBypCQnaLnpJOt6rssQTp02qWhIkbU8pscvDpa/0oICTMX506m+leqw0ScwjkfuaVh3QgSUSdiTYdbXNB7icEpDiQRZSQqdZBm9WHCEyZBKFiCgzbUmelVf4kEeIEEbg/cClrQrwrNgdFJOkW9b/ACoOucC4gX2UrIhUlKuWZJgx0qg7YKUMQwpCipSCj8gPvtqWFOJSVJS0Ql3KASQuQALwDNc27DdoeIN8UDbrkYNS1gyBkgg5Cm0hRVl+Jmu8UBRRRQFFFFAUUUUDGNfKEFSUKcUNEJiSSYFzYeZ0FZpHbhBbz9y4MufvRKJbDb34ZRkGFjOFG2yTvAOj4lh1ONLQhxTSlCA4kAqTO4zWms+exwISFvqUAjulDu20hTedDgTCQMpBSRPJat4IDU1hO3XHG1KOFU2hxAguBSQoE6pSAbWsZ6jrWe7ce1HFYXiZwTTLZQMgKlBRWS4kKzJgwAmdCD7pqmWsrUSTKiSSonU70FvxENJZbcaRkUo2iLc/htVKt5QXOp1k3J+zVo9jUqygIBSgEaGCTqfvmagLG+2g+zQNr4hP8pmncNj4kxcaTv8AKKYDdKRhiZIBjnyoDFvl1Uq9OlIU3zA+EU7kymFaGnk5RuPIn7NBBCVSMpMjY9Kloxw/mBHMwTH9qEoQowcpOwERfnNT2WUokJKesDT4j6UCWcYCLG2wgx8xUttsZr2ETGh+lJaZSPdTB5jr600pyDEyTregXi0NkEoSsX1MFPyqqcUJIiD51YtvqAKR8NjUN1E332oGVARCgYkSRy1/b4VIaxRAyAZ0XMeYv5RzppLxAIMR1qOHZJIEC+nlEUCcO6jMQoCCbdPhXV+w3FS8wUKnM0cpKjJIN0n4W9K5OpoRNr7cqY4r2nx2CbK8ISFOEBZyBURoQCCOYmg73xHGJZacdXZDaFLV/pQCo/IVA7NcaTimyoEBSSAtACgWypKVhJzgZjlUDmAgzbnUPsjxA4/h7asQElbjeV9A0lQIUCnVMi8dateFcKbYCgjMSogqUpRUo5UpQm55JSkek6kmgnUUUUBUB/jLKHgypcOFClwQqMqMpUSqMojMnf8AmFT6oeJ8HW7jGXoQWm2nmlJJVKg/3c2yxA7uNb5touE/hXF2sRm7sklOWQpKkmFgLQYUAYKTIPnuDVZ2n7UowvgAzOkSBsAeZ/SouB7NuYbD4s4dQS+62EtZlrWlvumyhpOdzxKAMmSBrEWri3A043M7+NWtSiYHeLzqkTJCgTbSLxa1Bo8Uc61LUJWokydb6/Omsv8Aem2FqHL1qYlMgG06eXpQeNugAj13vS+4lIN5On62i9JAMgculScPi1oOsAdJ05UEdrDQb7dDEc52FOZxMD0TzOnxp5zElVj0++tor3graC9lWuDqDtO1zYGgkcQ4Y8W0QLybRdJ3vy5Te9Y9xKphSiY+771vOLNuJGVRVFgbkDyvrWV4tgwF8pvF/S+9BWKCdvnr8qdbxawLLUCDab+kmhtUE/ttvTSzJMb9BQW2G4go+GRreBv9fWpmVaYlJIOh2J/WqBjGgWI9flNTWOIryhBUcv8ALa3QdDQWTql7kCNpiaSyskG0kCf3qEMQSfHJPPepbb5BBvOh00Igj4UDGLxKYIj1+9aipSbG4n79anOsyTcRzt9ipvD+GF5IhaUhMzNo39Z86CpgaUhT5Ay6jadq9fOUmCCLiRvFqZUoGaDZezTiSW3lNKMd6Bln+pO3qCa6ctUAnlXzTx7EutNFxqSsERqSOvpXbPZhxfE4rh7TuLTlcJImMudIMJXB0n5xO9BacD42rEKWlWGfYKUpV+b3V88wB3TioMCSDBEjnVxUPhmC7pKpUVqWtS1KIiSo2EbBKQlI6JFTKAoqMriDQcDRcR3pBUEZhmgRJy6wJF+oqn452zwmGwy8StwKQmBCLqUpQlASDE5hcHSLzFBC9p+McbwX5ZIK1pSSOVyR6wB61ypnFz7wvzFTOOe2FjHNHDlhxnMtOVZUlQsf5hAy+YmveHYVBGZwxecupXeIEaUD7LAj9/8AOtKDeXkCedeFuXFlRiY8I/lMQABzAgelVqjNo9JmgtAlRiYF4kGor2I8UCRyzGmsMLxJA8zSmmlFYCzmTJNzykm9APYkIAlfi2Gpj4WHWq5ziihpAN7bRrrUFTkknUnfp/ilNkG0A+dBbJ7RuBXjIcAtfXyvrUhrEpdOUWM6KifQ8ulUuFQklRWTEcr9Iqdi8QylMJBKlRJOo+FqCwXwxQgpAWk8p5kDWoj+EUhSgbEagx8Kb4dxpbcT4kgyQbTH3rU9riLKySsqQSdxm6nkaClxGGM6aUpskC1z96R9a0BWyYhwa7tqr0oKvCAlaToU/wCJHwoK1p0zC4Ol+YPlUxlQNhUMYZewNugpzDPLCsqkyN4saCcjCpOgvrOwpwrcQyEjRRzzv5Dp+tP4BoFUZo8wY9Y69KU+2USglQbKrwAUGdxmIj0oKl9QXqiOaudR3cJEHbY1L72xQcxGaRfQXGh52vUZziEJy7DnpfyoDEYNSAlSrJVcHWfhW99mvHApJYW5J1bnlukfWPOufuKW4gTMbAG1p/esW72vdwuJzYfLLSv5gSCpPSRaaD6xorFeyztv/FMMpS0BDzSglwJnKZEpUmbgGDY6RVPg+K4pDjlnnwokgsLJWgFx6EvIXIaWE5UwnUJ6Cg1XGOGOrxrDzaE5G2cQhRUR7z3c5ZTqpI7sz5iJrmXtB7BYr+Hnug4tLS21hlS+8WEpbLa8qhdSAcpSjUDNpMV3Cig+JcLg1uLyJSSqY8uc8orsfC3/AHUqiG0i/wDUANBy61sfaxwRSgjEoFkjK4ByJkHymQfSuZtPRvAuIM6G0daC7dBUfenfypJZOpmqbC4tWiTl6f5q6Y4ylSUgA5gIIjlqZ3FAppqKY4mvK2YspRga+v31qwZczCwnzix9NLVT45zOrmBp15npyoIKUQT5acv3r1hV9BM76eo5UBEXjyvSgLafK1B4FAai8n7j41JRw8K8WZIn4fH9ajgm9vv7+legCI21+lAlDU2FwNxP3yqSpkAwNbUyiRsb08MSJBAvaLT50DqnBt505hMUptcpUQTy3prEMQJMCbVEc1oNInizgie7I0IsDyibWpWIxrpiEtI/2okj/VvtWbUDpM0tuIj50GgV2hcZIFs25j4TzqtxvaB1YPjME/1W/wDyaqlPgixuDp8qgOiCRpFBqOEKD4V4gMsJk7cp3AOk15xHhpQlRUIAuVSAnLzlUEVmFrKfdMW2t6VtOD8Bc4xhVMlZaSIC3YzSpMFIAkSdCfTnQVnZ9rEYn8rCw4JmRGVO0lW1edpvYjii4HMM424F3WFqylKzdUWgomY36V0rsv2E/A8MfwaH1Z3Q4S8EkFKloCAUpBmwA3mZqw7D4F1tD5cASlx7M2hKSgBIbbQSEKu2FLStWU/1SYJIoIHss7D/AMLwykrWFvOqCnCmcogQlKZuQJN95ra0UUBRRRQU+P44wFOsrC1FDRcWnulmUTlOW0OEm0JmuNe0vAZG/wARgWXgjvO7dbcZWO6VlSsEBV8pBAnSbb12RXDHfxpxAUjL3HdBJCpnMVhROkTaOW9TuFYMtNJQpWZWq1RGZajmWqNpUSY20oPnHhrasgLiClwjxJIIKT5G42NWeBa/NSkA3meo1mt57X2mGGxi1qCVyEZN3eUDmBNzaPSuVYDtS06uAFoVHgmL77fSgu8WsIcULi4nW4IG9JbURBGo0kW+4+lQ8RiSs5iIJNOuO+ESN9POaCQ4oKJMBObYaDpemgi52/ekSY1PT4dalBOZOaD1tb46UDQb+W9NqTEk06DaPl9+VerbkW/T9aBtpYUNII+96QhF7WNCbazPpSkCZ5SDPLWgdxDskmNfKoxJivXHNtvu/SvAjMoAXvtQeJXOmvOvXUmwGp608trJFIRgyTmJgETbloP1oITrRuNt6aeEETyj7mrB/DwZSZBt/Yg02vD+GTrNBi+0WPV3hQklKUgaWkkTtXWf/jz2necU7gnDmQhHetmLp8QSpJO4OYETyNYfH9nUPDMSpKtiNwOYrt3sp7IsYLCIcbBLr6ELcWrU2kJEaJEm1Bb43tQlpzENraWCy225cp8ferW0gCCYlSN+YtU/gnE+/SslGRTbi2lpmRmQYkGBIIIIsNdKg8Q7LoecfcW4v85pDRACRlDSluNqTacwUom8g2tVlwrhwZSoAlRWtTi1GJKlmTYWA0AHICgm0UUUBRRRQFZvi/HHGMWlCspY/DPvkBJz/kdzbNmi+dVo2FaSoT3Cmluh5SJcCSkKJNkqjMmJiDAkReByoOLe1LB4nieFZebbWp3DXeZSg+FOIQ24hSLkuJGWJ11sIgcx7P8ABH1PNqKFoSFSVqSQPDcgE6np1r654dw1phOVpASDHM6AJAkmYCQABoAABVD7RMEF4XOdW1AjyV4SPmPhQcgcYTBAqOFWBiY+tSn1eE+f1qHhzlN7+dBIKc2v3+1LbWcuQE5dYm0i0/OvEmRyvpQEjyFB6APvakyRSSm1tj50+tSlXUbwB8BFAlLYi41r0ZQCMp85H0NJHwoCjqdJ5UDJT9/WrTgaCCokSkCVHToB66VESQbWpxWIOTIDAJB05cjQIxZBUo9bAbCpLYCWkmAVSb8/MbxUSI1+NPtrCkojUTO/KPKgaQqded6MetAEAEmBtUleGIun9f0pDrYU0vNKVpiLWIO07GgqWnSVibJ0jzrvvZR4LwjOWICAm2ng8B+lcIBhIkTXTvZLiCW30TYFBA5ZgQfoKDf0UUUBRRRQFFFFAUUUUBWX9oz2XBkT7y0j4eL9K1Fc79q3E0ju2dx41dJkJ+ivlQc8CCT0/WvTAURP9v7UrCYxABBUY10NjSXkAeKR4r22mRBoFtGxsDSXNRrNeI0kV6pWk8qA+HSkQJtfnThkwBfl1pKCRcWMi/XX9qBBPP8AvXgXcTp/j4UtQgZiZJJ3vfc8r14ggAgiSd9xQJPT9vhSk2JsY23ptSB9mevrTtonnf8ASgUTaOdPMqCG0nNuokpvHQ8rVEenSYtIHnf6UywuAQND73M+tBLc4kr+rN1Ot9hURzHFViSBOn96QsTTQR8KCRmBG5rq3slbT+GcUPeLkHyCUkfVVcmZECSQBte5roXssx8YhbYV4VomP+5Jt/xJoOo0UUUBRRRQFFFFAUUVE4qpYZcKFZVBJIMToJ0NBLrkvtXYIxSVbKaT/wAVK/er1HGsT3WAfU46W1tYXvu6GHu5iCEytK05wkkp/wCnEAq5Vivaf20C+IjBdx/0iEFwnxKK0pV7se6JHzNBSNCM1tqdaIjypLrPhkDnPqYrxhIy6gTPpF6B+b0oGf7ioi8YlI1mhvFyQLgEG9BIMD+1OqSMsQZB1pkYtIMJImIty/WltvykmdTf9KBrL/ijf5V6XJEAXGh515NANjl+lPYZrMoJnU3P116U2kil4jEJbb6nWBeDtQScVhUCSPETobACLepqtCSDpTGE4oQqY8O4M/c1aOspVCk3kW1kem1BBcv96Uh5uAKWRtvXqkyCTyoIbnSvezXaj8HxFgd0XApSUmFQZcOSQIMxOm+lqksoEeVb32SYFBceWtCVKSEZVFIJTJX7pN06bUG17XcTdwzAdayH8xpJzgmzjjbdoIvCib8qVh+JOnHuYdWTuwwl1JAOaVLWiCSYNkzYb1O4nwxrEIyPJzJkKjMoXSQpJ8JEwQCOoBrxvhTQeL4Se9KAgqzrMpEkJgmIkk+ZJ1NBNooooCiiigKbfZStJStIUk2KVAEHzB1pyighNcJYSUqSy0koEJIQkFIuYECwudOZrKe0zBtZWnihGfPlzZRnIIJjNExIFbisT7U0DuGiTBDlhz8J+/Wg5diyRA0GtVDq5JiQOk1ZY5yEqIHl9Pjp8apwYuKBzuwEzGu5r1LsWVcbXpoKtFeFNun6fvQOpyzc/DWn04goF5g763HlamUtgjwnz+/nScSkACJsdDvregnjHoi5mk/j0T7338Kqhf8AbpSmkDegnOY/kJ+nzpteOWoZVGANE1HCiPSnXfuP3oE97YhQsRbpUjBYkosFmN9x87UwBXhTGh+FBfkTfekqRa9QeHYvKAFG3O9v7VPXiTEJgAjWPuKCP3cbxW79kL35r6SR7iT5wf7/ADFYLFq0A9T1rcex9gl95Z0DYTpuog/+tB1aiiigKKKKAooooCiiigK5t7XHSFYe9oXbldN/vlXSa4x254mMTiVkHwN+FP8At/cyaDIcRxhUkNgAAGTVdJBtVmxC5G9zP393prE4ApOmh3m/60EJJidPnevCralpbpRatQeoSYm0H4/CmFr6k9MpFXT2FHdhxCsydFCwUg8o5ciK8ZZKlBCU51qsEpBJO9gNTQUCSom0ipiMNAvfet5gPZ1jFpCiltudlqMx1CQY8taxfavheMwuNbwndBZcy5CkKIXmMeFUCI35UEYmeUV7ltbet0n2YY2JPczy7xU/+MVTcV4A9hR+e2UzoTBBPQpt6UGfIPKlJBjyp8KlQtNoiKWxhypWVMXoI6RPwvT+ExMCDptUdwZTtSWmve6Cf3oLDEit17JOKhDq8OYhzxD/AFJ29R9K56y6T4fh+1W/Znw4hpQMEOov/uAP1oPoGiivKD2iiigKKKKAooqje44W8UtlxKUtoYL2cKJJAUEQRlAG9gTtQXlcM9pfCQxi15YCXIWEj/u1/wCQV8RW/wCI9s1N8MxWNyIzsrdbSgKKhmQ4WUybTeCY9OdfNvEu1uMfd7555S19YygcgkWA10oNXh0JM3M+VOP4+QAu8RB3AG071KYwXeNJeV4EqCSEix8QB3HI1edmexy3XArunFti4JASk+qiMw8qCK3g8MpkLKngo3yJbJAFxAPob1Rgwo5R0uP0rrSuwa1ZUhwNN6qCSpSjMzFgkVouDdlMNhjKGwV/1qgq5enpQZDsF2LStrvcUic3uoMiRa53vyrojGEbR7iEpj+lIH0p6igDWOYx2JcGOR3p7xnEBtotIaCyO5adKUB4lElSlXUTYHzrY1X/AMDw3i/Ia8SgtXgT4lCwUbXVFpoEdmscX8Iw6oypbSCo5csqgZjlPu3m1T8QwlaSlaQpJ1CgCD6GlISAAAAALADQAUqg59xP2WtLczMOqZSdUZc8f6SVAgdDNUPF/ZjiWhnYdD1rpjIr0uQr4iuv0UHzHicKpKiCCFAwUkEEHcGd6ZuNfKvojj3ZfD4sEuIAXEBxNljlffyM1zfiPs2xSFKKAh1A92CAojqDEHyNBgAasOAuZ8Q02hSe9K05U5hOo2r3i/ZzFpQ7lw7gUhBVAQqwAJnroa5eFGZkzrO88/Og+3xTa3kiCVACYuRry8+lUfYp5x3hmGViQStbCc8gyoEakaklMH1rJ/wkHh/4dzBuqK38UBlZBLLbrq3A4lKoAXkKAki4J5Aig6bRTeHPgTYiwsrUW0PWnKAooooCq13grSny+qVKLfdkEygomYyG2t68ooIrXZTDJwz2FCPyXisuJnUuGVEEaXuOVoiK5lhfYOyMR48W4pkGcndgKI5FzNHqEj0oooOxt4NsISgITlSAEpgQAkQAJ5CnwKKKAooooCiiigKKKKAooooCiiigKKKKAismr2bcML/f/hG88zHiyTrPdzk+VeUUGsAr2iigKKKKD//Z"/>
          <p:cNvSpPr>
            <a:spLocks noChangeAspect="1" noChangeArrowheads="1"/>
          </p:cNvSpPr>
          <p:nvPr/>
        </p:nvSpPr>
        <p:spPr bwMode="auto">
          <a:xfrm>
            <a:off x="1668464" y="-1881188"/>
            <a:ext cx="3286125" cy="392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C" altLang="es-EC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029" y="4001623"/>
            <a:ext cx="4147365" cy="24361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40218" y="5368834"/>
            <a:ext cx="646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000" dirty="0" smtClean="0"/>
              <a:t>1</a:t>
            </a:r>
            <a:endParaRPr lang="es-EC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592896" y="3497580"/>
            <a:ext cx="646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000" dirty="0" smtClean="0"/>
              <a:t>3</a:t>
            </a:r>
            <a:endParaRPr lang="es-EC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4843008" y="3851523"/>
            <a:ext cx="646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000" dirty="0" smtClean="0"/>
              <a:t>2</a:t>
            </a:r>
            <a:endParaRPr lang="es-EC" sz="40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478404" y="4517763"/>
            <a:ext cx="2114492" cy="138124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50622" y="4698225"/>
            <a:ext cx="3602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 smtClean="0"/>
              <a:t>El hito 2 es un </a:t>
            </a:r>
            <a:r>
              <a:rPr lang="es-EC" sz="2400" dirty="0" err="1" smtClean="0"/>
              <a:t>semi</a:t>
            </a:r>
            <a:r>
              <a:rPr lang="es-EC" sz="2400" dirty="0" smtClean="0"/>
              <a:t>-hito y se desliza en una paralela entre los hitos 1 y 3</a:t>
            </a:r>
            <a:endParaRPr lang="es-EC" sz="2400" dirty="0"/>
          </a:p>
        </p:txBody>
      </p:sp>
      <p:sp>
        <p:nvSpPr>
          <p:cNvPr id="11" name="Arc 10"/>
          <p:cNvSpPr/>
          <p:nvPr/>
        </p:nvSpPr>
        <p:spPr>
          <a:xfrm rot="17463698">
            <a:off x="3446108" y="4988712"/>
            <a:ext cx="4870774" cy="3408202"/>
          </a:xfrm>
          <a:prstGeom prst="arc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084223" y="4138177"/>
            <a:ext cx="2114492" cy="138124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0" y="1309461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53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s-EC" sz="4000" dirty="0"/>
              <a:t>Semi-</a:t>
            </a:r>
            <a:r>
              <a:rPr lang="en-US" altLang="es-EC" sz="4000" dirty="0" err="1"/>
              <a:t>Hitos</a:t>
            </a:r>
            <a:r>
              <a:rPr lang="en-US" altLang="es-EC" sz="4000" dirty="0"/>
              <a:t> (</a:t>
            </a:r>
            <a:r>
              <a:rPr lang="en-US" altLang="es-EC" sz="4000" i="1" dirty="0"/>
              <a:t>Semi-Landmarks</a:t>
            </a:r>
            <a:r>
              <a:rPr lang="en-US" altLang="es-EC" sz="4000" dirty="0"/>
              <a:t>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3737" y="1600199"/>
            <a:ext cx="8619097" cy="3160059"/>
          </a:xfrm>
        </p:spPr>
        <p:txBody>
          <a:bodyPr>
            <a:normAutofit/>
          </a:bodyPr>
          <a:lstStyle/>
          <a:p>
            <a:pPr eaLnBrk="1" hangingPunct="1"/>
            <a:r>
              <a:rPr lang="es-EC" altLang="es-EC" dirty="0" smtClean="0"/>
              <a:t>Para la alineación, se necesita un archivo especial llamado el archivo </a:t>
            </a:r>
            <a:r>
              <a:rPr lang="es-EC" altLang="es-EC" i="1" dirty="0" smtClean="0"/>
              <a:t>sliders</a:t>
            </a:r>
          </a:p>
          <a:p>
            <a:pPr eaLnBrk="1" hangingPunct="1"/>
            <a:r>
              <a:rPr lang="es-EC" altLang="es-EC" dirty="0" smtClean="0"/>
              <a:t>Este archivo indica cuales hitos son </a:t>
            </a:r>
            <a:r>
              <a:rPr lang="es-EC" altLang="es-EC" dirty="0" err="1" smtClean="0"/>
              <a:t>semi</a:t>
            </a:r>
            <a:r>
              <a:rPr lang="es-EC" altLang="es-EC" dirty="0" smtClean="0"/>
              <a:t>-hitos y entre cuales hitos los </a:t>
            </a:r>
            <a:r>
              <a:rPr lang="es-EC" altLang="es-EC" dirty="0" err="1" smtClean="0"/>
              <a:t>semi</a:t>
            </a:r>
            <a:r>
              <a:rPr lang="es-EC" altLang="es-EC" dirty="0" smtClean="0"/>
              <a:t>-hitos se deslizan</a:t>
            </a:r>
          </a:p>
          <a:p>
            <a:pPr eaLnBrk="1" hangingPunct="1"/>
            <a:r>
              <a:rPr lang="es-EC" altLang="es-EC" dirty="0" smtClean="0"/>
              <a:t>El archivo es un archivo de texto sencillo en formato NTS</a:t>
            </a:r>
            <a:endParaRPr lang="es-EC" altLang="es-EC" dirty="0"/>
          </a:p>
        </p:txBody>
      </p:sp>
      <p:sp>
        <p:nvSpPr>
          <p:cNvPr id="30725" name="AutoShape 2" descr="data:image/jpeg;base64,/9j/4AAQSkZJRgABAQAAAQABAAD/2wCEAAkGBxQTEhUUExQWFhUXGBsaGBgYFxgcHBkcGB4YFxodHhwYHSggGBwlHBwWITEhJSorLi4uFx8zODMsNygtLisBCgoKBQUFDgUFDisZExkrKysrKysrKysrKysrKysrKysrKysrKysrKysrKysrKysrKysrKysrKysrKysrKysrK//AABEIAPUAzQMBIgACEQEDEQH/xAAcAAABBQEBAQAAAAAAAAAAAAAAAgMEBQYHAQj/xAA+EAABAwIEAwUGBAUDBAMAAAABAgMRACEEEjFBBVFhBhMicYEHMpGhsfAUI8HRFUJS4fFygqIzYrLCCCSS/8QAFAEBAAAAAAAAAAAAAAAAAAAAAP/EABQRAQAAAAAAAAAAAAAAAAAAAAD/2gAMAwEAAhEDEQA/AO40UUUBRRRQFFFFAUUUUBRUDjPESw3nDLjxn3G8k2BUTK1JSAADqeQFzUXCdpGnFYYICz+Jb7xBiAlOXOM0mQSJsJ0oLmiiigKS4DBggGLEiQDtaRPxrjntd9qL+ExBweDKULQkFx0pCiCoZglIUCkeEgkkHXaK89kftRfxeIGDxpStS0qLbgSEklIKilQSAk+EEyANN5oOk9juIOPMuKdUFKRicQ0CEhPhadW2mw6JFXtRsFgGmQQ02hsEkkISEgk6kxqTzqTQFFZXG4yOJNNoxgB1dYUpsJyFBCEhJ8RcU545GyTNonVUBRRRQFFFFAUUUUBRRRQFFFFAUUUUBRRRQFFeKNuVc3wxZW3ikt4l3K4pIaS69iRCkpWCtTnvo7wgqyAx+WjQqIoNvx/h7j7XdtuhqSMxKM4UndEZkwDYG+kjeszx3B4fBOMY3F4vu+7UQqzoS6tSA2MraXCEDIkeEJPu3rScCxKvwbC3wptXdIKw4oFSTlE5lWkzqbVzP2q4xniIbYQo5G1Z+8TuqMsCdUxNBt8R28wojuiXgQFBSIywepIrP8Z7dOOJKGk90CffCpVHS3hNY7A4FLLaG0TCUxffeTbWZp55InSKDLdr+y72Kd/EMnOtYAWlaoUop8MhSzCrAWna0052N7HYvDOpxLgLSkg5AFDMCQU5iUm1iRHWtZmjy+k0kIUqIvMxH7a0Fqe2GNAyqdAga5EyfWKzXant7xVstjDuKKdTDaFEkbGU+6fs08tu99airCpgc6DuvDkBbbbq0I71SEqUQAYUUiYO4nSp1c17J9qVspCHUlTU2KdUb2G6elXeO9pXD2sQ3h1PErcywQklKc5hOY/yz8t4oLXtLxw4UNqyIUla0oJU6lBlakoAQCDnVcmJFkm9XVVvF+EJxAKHFr7pScq2xlyrEg3kEg7SCLHyIsqAooooCiiigKKK8AoPaKKKAooooCmXMUhKkoK0havdSVAFUawNTT1ZTtLhs+KY/wDqOuBKm3FPthqQUKVkRKlpUEgkqVANrCZMBpcPikLnItKspg5VAweRjQ9KernrfF2uHN4vGvYN7DphpASA1CkoKkNJTkcMr8SlKUqLKAvlqi4h22/ijY/D52mhqDZRWIscpjKNvn0DLdocFiVcWed/E96wVqIIWSMsHKjLp4ZjlaanBEU5CgTMT0oKNKB0n4bUzJp4JmRttSAkRNrW3vQSWVH7+9aWXi0qUzPwIj9KawyQowcwFrgbU8/hMjgzLCh1CgY6yLUEN7EKUoqm/OmmkR5nU1PxCUfySBB1i/lFQUXAoFpJ5kEXEHSqviHBG3nkvOSViLzE5dCY1irNaTrXg100oN12U7Z6M4knklw77AKPPrW8rheKBLSgkgOZTlkWBgwSPOKtvYdisYlT7eMeWpKo7pLi85lM58pk5RGXw9NLUGvxD738WZCm1933bwBCvAB+SUkgGAoqDmt400Na+iigKKKKAooooCiiigKKKKCsc4/h0vFhTqUuAEkGQLALPiIykhJBImQCDUrAY9t5sONLC0EqAUNCUkoV8FAj0qnewmJVjUuFllTLYV3au+UFgqTClFHdQVEwj37JnnFZLtHxxzg3CkoeZS4tx55EIcOWHluvSVZQQQlURGooPO23adGLQ7hUtpWyrwqUq5OUzKR/LcWOu9qyvCMIhkBDaYABgD6knWoHBsX3zbakiAoTBGh0gcx1q5aSULKVWMffyoBZ30psgjQfGpvdjckaaDX12r0qGgT5X+5oK7NaTa8RT2HwwPiVIHOpLjCfecmekfIVDxvEoGVHi9IA8xQX2BU0mTnMgQhQhIvafFMXqK0UJWe9CiCbzcnzM1Q4R5ROVSrKIkwNDqYq3xQlRhVhcTuNp3mKD3iLoBypCQnaLnpJOt6rssQTp02qWhIkbU8pscvDpa/0oICTMX506m+leqw0ScwjkfuaVh3QgSUSdiTYdbXNB7icEpDiQRZSQqdZBm9WHCEyZBKFiCgzbUmelVf4kEeIEEbg/cClrQrwrNgdFJOkW9b/ACoOucC4gX2UrIhUlKuWZJgx0qg7YKUMQwpCipSCj8gPvtqWFOJSVJS0Ql3KASQuQALwDNc27DdoeIN8UDbrkYNS1gyBkgg5Cm0hRVl+Jmu8UBRRRQFFFFAUUUUDGNfKEFSUKcUNEJiSSYFzYeZ0FZpHbhBbz9y4MufvRKJbDb34ZRkGFjOFG2yTvAOj4lh1ONLQhxTSlCA4kAqTO4zWms+exwISFvqUAjulDu20hTedDgTCQMpBSRPJat4IDU1hO3XHG1KOFU2hxAguBSQoE6pSAbWsZ6jrWe7ce1HFYXiZwTTLZQMgKlBRWS4kKzJgwAmdCD7pqmWsrUSTKiSSonU70FvxENJZbcaRkUo2iLc/htVKt5QXOp1k3J+zVo9jUqygIBSgEaGCTqfvmagLG+2g+zQNr4hP8pmncNj4kxcaTv8AKKYDdKRhiZIBjnyoDFvl1Uq9OlIU3zA+EU7kymFaGnk5RuPIn7NBBCVSMpMjY9Kloxw/mBHMwTH9qEoQowcpOwERfnNT2WUokJKesDT4j6UCWcYCLG2wgx8xUttsZr2ETGh+lJaZSPdTB5jr600pyDEyTregXi0NkEoSsX1MFPyqqcUJIiD51YtvqAKR8NjUN1E332oGVARCgYkSRy1/b4VIaxRAyAZ0XMeYv5RzppLxAIMR1qOHZJIEC+nlEUCcO6jMQoCCbdPhXV+w3FS8wUKnM0cpKjJIN0n4W9K5OpoRNr7cqY4r2nx2CbK8ISFOEBZyBURoQCCOYmg73xHGJZacdXZDaFLV/pQCo/IVA7NcaTimyoEBSSAtACgWypKVhJzgZjlUDmAgzbnUPsjxA4/h7asQElbjeV9A0lQIUCnVMi8dateFcKbYCgjMSogqUpRUo5UpQm55JSkek6kmgnUUUUBUB/jLKHgypcOFClwQqMqMpUSqMojMnf8AmFT6oeJ8HW7jGXoQWm2nmlJJVKg/3c2yxA7uNb5touE/hXF2sRm7sklOWQpKkmFgLQYUAYKTIPnuDVZ2n7UowvgAzOkSBsAeZ/SouB7NuYbD4s4dQS+62EtZlrWlvumyhpOdzxKAMmSBrEWri3A043M7+NWtSiYHeLzqkTJCgTbSLxa1Bo8Uc61LUJWokydb6/Omsv8Aem2FqHL1qYlMgG06eXpQeNugAj13vS+4lIN5On62i9JAMgculScPi1oOsAdJ05UEdrDQb7dDEc52FOZxMD0TzOnxp5zElVj0++tor3graC9lWuDqDtO1zYGgkcQ4Y8W0QLybRdJ3vy5Te9Y9xKphSiY+771vOLNuJGVRVFgbkDyvrWV4tgwF8pvF/S+9BWKCdvnr8qdbxawLLUCDab+kmhtUE/ttvTSzJMb9BQW2G4go+GRreBv9fWpmVaYlJIOh2J/WqBjGgWI9flNTWOIryhBUcv8ALa3QdDQWTql7kCNpiaSyskG0kCf3qEMQSfHJPPepbb5BBvOh00Igj4UDGLxKYIj1+9aipSbG4n79anOsyTcRzt9ipvD+GF5IhaUhMzNo39Z86CpgaUhT5Ay6jadq9fOUmCCLiRvFqZUoGaDZezTiSW3lNKMd6Bln+pO3qCa6ctUAnlXzTx7EutNFxqSsERqSOvpXbPZhxfE4rh7TuLTlcJImMudIMJXB0n5xO9BacD42rEKWlWGfYKUpV+b3V88wB3TioMCSDBEjnVxUPhmC7pKpUVqWtS1KIiSo2EbBKQlI6JFTKAoqMriDQcDRcR3pBUEZhmgRJy6wJF+oqn452zwmGwy8StwKQmBCLqUpQlASDE5hcHSLzFBC9p+McbwX5ZIK1pSSOVyR6wB61ypnFz7wvzFTOOe2FjHNHDlhxnMtOVZUlQsf5hAy+YmveHYVBGZwxecupXeIEaUD7LAj9/8AOtKDeXkCedeFuXFlRiY8I/lMQABzAgelVqjNo9JmgtAlRiYF4kGor2I8UCRyzGmsMLxJA8zSmmlFYCzmTJNzykm9APYkIAlfi2Gpj4WHWq5ziihpAN7bRrrUFTkknUnfp/ilNkG0A+dBbJ7RuBXjIcAtfXyvrUhrEpdOUWM6KifQ8ulUuFQklRWTEcr9Iqdi8QylMJBKlRJOo+FqCwXwxQgpAWk8p5kDWoj+EUhSgbEagx8Kb4dxpbcT4kgyQbTH3rU9riLKySsqQSdxm6nkaClxGGM6aUpskC1z96R9a0BWyYhwa7tqr0oKvCAlaToU/wCJHwoK1p0zC4Ol+YPlUxlQNhUMYZewNugpzDPLCsqkyN4saCcjCpOgvrOwpwrcQyEjRRzzv5Dp+tP4BoFUZo8wY9Y69KU+2USglQbKrwAUGdxmIj0oKl9QXqiOaudR3cJEHbY1L72xQcxGaRfQXGh52vUZziEJy7DnpfyoDEYNSAlSrJVcHWfhW99mvHApJYW5J1bnlukfWPOufuKW4gTMbAG1p/esW72vdwuJzYfLLSv5gSCpPSRaaD6xorFeyztv/FMMpS0BDzSglwJnKZEpUmbgGDY6RVPg+K4pDjlnnwokgsLJWgFx6EvIXIaWE5UwnUJ6Cg1XGOGOrxrDzaE5G2cQhRUR7z3c5ZTqpI7sz5iJrmXtB7BYr+Hnug4tLS21hlS+8WEpbLa8qhdSAcpSjUDNpMV3Cig+JcLg1uLyJSSqY8uc8orsfC3/AHUqiG0i/wDUANBy61sfaxwRSgjEoFkjK4ByJkHymQfSuZtPRvAuIM6G0daC7dBUfenfypJZOpmqbC4tWiTl6f5q6Y4ylSUgA5gIIjlqZ3FAppqKY4mvK2YspRga+v31qwZczCwnzix9NLVT45zOrmBp15npyoIKUQT5acv3r1hV9BM76eo5UBEXjyvSgLafK1B4FAai8n7j41JRw8K8WZIn4fH9ajgm9vv7+legCI21+lAlDU2FwNxP3yqSpkAwNbUyiRsb08MSJBAvaLT50DqnBt505hMUptcpUQTy3prEMQJMCbVEc1oNInizgie7I0IsDyibWpWIxrpiEtI/2okj/VvtWbUDpM0tuIj50GgV2hcZIFs25j4TzqtxvaB1YPjME/1W/wDyaqlPgixuDp8qgOiCRpFBqOEKD4V4gMsJk7cp3AOk15xHhpQlRUIAuVSAnLzlUEVmFrKfdMW2t6VtOD8Bc4xhVMlZaSIC3YzSpMFIAkSdCfTnQVnZ9rEYn8rCw4JmRGVO0lW1edpvYjii4HMM424F3WFqylKzdUWgomY36V0rsv2E/A8MfwaH1Z3Q4S8EkFKloCAUpBmwA3mZqw7D4F1tD5cASlx7M2hKSgBIbbQSEKu2FLStWU/1SYJIoIHss7D/AMLwykrWFvOqCnCmcogQlKZuQJN95ra0UUBRRRQU+P44wFOsrC1FDRcWnulmUTlOW0OEm0JmuNe0vAZG/wARgWXgjvO7dbcZWO6VlSsEBV8pBAnSbb12RXDHfxpxAUjL3HdBJCpnMVhROkTaOW9TuFYMtNJQpWZWq1RGZajmWqNpUSY20oPnHhrasgLiClwjxJIIKT5G42NWeBa/NSkA3meo1mt57X2mGGxi1qCVyEZN3eUDmBNzaPSuVYDtS06uAFoVHgmL77fSgu8WsIcULi4nW4IG9JbURBGo0kW+4+lQ8RiSs5iIJNOuO+ESN9POaCQ4oKJMBObYaDpemgi52/ekSY1PT4dalBOZOaD1tb46UDQb+W9NqTEk06DaPl9+VerbkW/T9aBtpYUNII+96QhF7WNCbazPpSkCZ5SDPLWgdxDskmNfKoxJivXHNtvu/SvAjMoAXvtQeJXOmvOvXUmwGp608trJFIRgyTmJgETbloP1oITrRuNt6aeEETyj7mrB/DwZSZBt/Yg02vD+GTrNBi+0WPV3hQklKUgaWkkTtXWf/jz2necU7gnDmQhHetmLp8QSpJO4OYETyNYfH9nUPDMSpKtiNwOYrt3sp7IsYLCIcbBLr6ELcWrU2kJEaJEm1Bb43tQlpzENraWCy225cp8ferW0gCCYlSN+YtU/gnE+/SslGRTbi2lpmRmQYkGBIIIIsNdKg8Q7LoecfcW4v85pDRACRlDSluNqTacwUom8g2tVlwrhwZSoAlRWtTi1GJKlmTYWA0AHICgm0UUUBRRRQFZvi/HHGMWlCspY/DPvkBJz/kdzbNmi+dVo2FaSoT3Cmluh5SJcCSkKJNkqjMmJiDAkReByoOLe1LB4nieFZebbWp3DXeZSg+FOIQ24hSLkuJGWJ11sIgcx7P8ABH1PNqKFoSFSVqSQPDcgE6np1r654dw1phOVpASDHM6AJAkmYCQABoAABVD7RMEF4XOdW1AjyV4SPmPhQcgcYTBAqOFWBiY+tSn1eE+f1qHhzlN7+dBIKc2v3+1LbWcuQE5dYm0i0/OvEmRyvpQEjyFB6APvakyRSSm1tj50+tSlXUbwB8BFAlLYi41r0ZQCMp85H0NJHwoCjqdJ5UDJT9/WrTgaCCokSkCVHToB66VESQbWpxWIOTIDAJB05cjQIxZBUo9bAbCpLYCWkmAVSb8/MbxUSI1+NPtrCkojUTO/KPKgaQqded6MetAEAEmBtUleGIun9f0pDrYU0vNKVpiLWIO07GgqWnSVibJ0jzrvvZR4LwjOWICAm2ng8B+lcIBhIkTXTvZLiCW30TYFBA5ZgQfoKDf0UUUBRRRQFFFFAUUUUBWX9oz2XBkT7y0j4eL9K1Fc79q3E0ju2dx41dJkJ+ivlQc8CCT0/WvTAURP9v7UrCYxABBUY10NjSXkAeKR4r22mRBoFtGxsDSXNRrNeI0kV6pWk8qA+HSkQJtfnThkwBfl1pKCRcWMi/XX9qBBPP8AvXgXcTp/j4UtQgZiZJJ3vfc8r14ggAgiSd9xQJPT9vhSk2JsY23ptSB9mevrTtonnf8ASgUTaOdPMqCG0nNuokpvHQ8rVEenSYtIHnf6UywuAQND73M+tBLc4kr+rN1Ot9hURzHFViSBOn96QsTTQR8KCRmBG5rq3slbT+GcUPeLkHyCUkfVVcmZECSQBte5roXssx8YhbYV4VomP+5Jt/xJoOo0UUUBRRRQFFFFAUUVE4qpYZcKFZVBJIMToJ0NBLrkvtXYIxSVbKaT/wAVK/er1HGsT3WAfU46W1tYXvu6GHu5iCEytK05wkkp/wCnEAq5Vivaf20C+IjBdx/0iEFwnxKK0pV7se6JHzNBSNCM1tqdaIjypLrPhkDnPqYrxhIy6gTPpF6B+b0oGf7ioi8YlI1mhvFyQLgEG9BIMD+1OqSMsQZB1pkYtIMJImIty/WltvykmdTf9KBrL/ijf5V6XJEAXGh515NANjl+lPYZrMoJnU3P116U2kil4jEJbb6nWBeDtQScVhUCSPETobACLepqtCSDpTGE4oQqY8O4M/c1aOspVCk3kW1kem1BBcv96Uh5uAKWRtvXqkyCTyoIbnSvezXaj8HxFgd0XApSUmFQZcOSQIMxOm+lqksoEeVb32SYFBceWtCVKSEZVFIJTJX7pN06bUG17XcTdwzAdayH8xpJzgmzjjbdoIvCib8qVh+JOnHuYdWTuwwl1JAOaVLWiCSYNkzYb1O4nwxrEIyPJzJkKjMoXSQpJ8JEwQCOoBrxvhTQeL4Se9KAgqzrMpEkJgmIkk+ZJ1NBNooooCiiigKbfZStJStIUk2KVAEHzB1pyighNcJYSUqSy0koEJIQkFIuYECwudOZrKe0zBtZWnihGfPlzZRnIIJjNExIFbisT7U0DuGiTBDlhz8J+/Wg5diyRA0GtVDq5JiQOk1ZY5yEqIHl9Pjp8apwYuKBzuwEzGu5r1LsWVcbXpoKtFeFNun6fvQOpyzc/DWn04goF5g763HlamUtgjwnz+/nScSkACJsdDvregnjHoi5mk/j0T7338Kqhf8AbpSmkDegnOY/kJ+nzpteOWoZVGANE1HCiPSnXfuP3oE97YhQsRbpUjBYkosFmN9x87UwBXhTGh+FBfkTfekqRa9QeHYvKAFG3O9v7VPXiTEJgAjWPuKCP3cbxW79kL35r6SR7iT5wf7/ADFYLFq0A9T1rcex9gl95Z0DYTpuog/+tB1aiiigKKKKAooooCiiigK5t7XHSFYe9oXbldN/vlXSa4x254mMTiVkHwN+FP8At/cyaDIcRxhUkNgAAGTVdJBtVmxC5G9zP393prE4ApOmh3m/60EJJidPnevCralpbpRatQeoSYm0H4/CmFr6k9MpFXT2FHdhxCsydFCwUg8o5ciK8ZZKlBCU51qsEpBJO9gNTQUCSom0ipiMNAvfet5gPZ1jFpCiltudlqMx1CQY8taxfavheMwuNbwndBZcy5CkKIXmMeFUCI35UEYmeUV7ltbet0n2YY2JPczy7xU/+MVTcV4A9hR+e2UzoTBBPQpt6UGfIPKlJBjyp8KlQtNoiKWxhypWVMXoI6RPwvT+ExMCDptUdwZTtSWmve6Cf3oLDEit17JOKhDq8OYhzxD/AFJ29R9K56y6T4fh+1W/Znw4hpQMEOov/uAP1oPoGiivKD2iiigKKKKAooqje44W8UtlxKUtoYL2cKJJAUEQRlAG9gTtQXlcM9pfCQxi15YCXIWEj/u1/wCQV8RW/wCI9s1N8MxWNyIzsrdbSgKKhmQ4WUybTeCY9OdfNvEu1uMfd7555S19YygcgkWA10oNXh0JM3M+VOP4+QAu8RB3AG071KYwXeNJeV4EqCSEix8QB3HI1edmexy3XArunFti4JASk+qiMw8qCK3g8MpkLKngo3yJbJAFxAPob1Rgwo5R0uP0rrSuwa1ZUhwNN6qCSpSjMzFgkVouDdlMNhjKGwV/1qgq5enpQZDsF2LStrvcUic3uoMiRa53vyrojGEbR7iEpj+lIH0p6igDWOYx2JcGOR3p7xnEBtotIaCyO5adKUB4lElSlXUTYHzrY1X/AMDw3i/Ia8SgtXgT4lCwUbXVFpoEdmscX8Iw6oypbSCo5csqgZjlPu3m1T8QwlaSlaQpJ1CgCD6GlISAAAAALADQAUqg59xP2WtLczMOqZSdUZc8f6SVAgdDNUPF/ZjiWhnYdD1rpjIr0uQr4iuv0UHzHicKpKiCCFAwUkEEHcGd6ZuNfKvojj3ZfD4sEuIAXEBxNljlffyM1zfiPs2xSFKKAh1A92CAojqDEHyNBgAasOAuZ8Q02hSe9K05U5hOo2r3i/ZzFpQ7lw7gUhBVAQqwAJnroa5eFGZkzrO88/Og+3xTa3kiCVACYuRry8+lUfYp5x3hmGViQStbCc8gyoEakaklMH1rJ/wkHh/4dzBuqK38UBlZBLLbrq3A4lKoAXkKAki4J5Aig6bRTeHPgTYiwsrUW0PWnKAooooCq13grSny+qVKLfdkEygomYyG2t68ooIrXZTDJwz2FCPyXisuJnUuGVEEaXuOVoiK5lhfYOyMR48W4pkGcndgKI5FzNHqEj0oooOxt4NsISgITlSAEpgQAkQAJ5CnwKKKAooooCiiigKKKKAooooCiiigKKKKAismr2bcML/f/hG88zHiyTrPdzk+VeUUGsAr2iigKKKKD//Z"/>
          <p:cNvSpPr>
            <a:spLocks noChangeAspect="1" noChangeArrowheads="1"/>
          </p:cNvSpPr>
          <p:nvPr/>
        </p:nvSpPr>
        <p:spPr bwMode="auto">
          <a:xfrm>
            <a:off x="1668464" y="-1881188"/>
            <a:ext cx="3286125" cy="392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C" altLang="es-EC" sz="180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642347" y="3831569"/>
          <a:ext cx="2312242" cy="29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Image" r:id="rId3" imgW="1904760" imgH="2463480" progId="Photoshop.Image.17">
                  <p:embed/>
                </p:oleObj>
              </mc:Choice>
              <mc:Fallback>
                <p:oleObj name="Image" r:id="rId3" imgW="1904760" imgH="2463480" progId="Photoshop.Image.17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2347" y="3831569"/>
                        <a:ext cx="2312242" cy="29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79319" y="3831569"/>
            <a:ext cx="488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 smtClean="0"/>
              <a:t>La primera línea es de identificación </a:t>
            </a:r>
            <a:endParaRPr lang="es-EC" sz="2400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4954589" y="4061012"/>
            <a:ext cx="624730" cy="1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79318" y="4183177"/>
            <a:ext cx="4880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 smtClean="0"/>
              <a:t>La segunda línea indica la estructura de la matriz</a:t>
            </a:r>
            <a:endParaRPr lang="es-EC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913094" y="4319588"/>
            <a:ext cx="1720105" cy="1216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1987" y="4589813"/>
            <a:ext cx="2164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 smtClean="0"/>
              <a:t>Hito 2 es un </a:t>
            </a:r>
            <a:r>
              <a:rPr lang="es-EC" sz="2000" dirty="0" err="1" smtClean="0"/>
              <a:t>semi</a:t>
            </a:r>
            <a:r>
              <a:rPr lang="es-EC" sz="2000" dirty="0" smtClean="0"/>
              <a:t>-hito y se desliza entre 1 y 3</a:t>
            </a:r>
            <a:endParaRPr lang="es-EC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116045" y="4589813"/>
            <a:ext cx="734731" cy="2385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28143" y="4857950"/>
            <a:ext cx="2164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 smtClean="0"/>
              <a:t>Hito 3 es un </a:t>
            </a:r>
            <a:r>
              <a:rPr lang="es-EC" sz="2000" dirty="0" err="1" smtClean="0"/>
              <a:t>semi</a:t>
            </a:r>
            <a:r>
              <a:rPr lang="es-EC" sz="2000" dirty="0" smtClean="0"/>
              <a:t>-hito y se desliza entre 2 y 4, etc.</a:t>
            </a:r>
            <a:endParaRPr lang="es-EC" sz="20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3529386" y="4857950"/>
            <a:ext cx="500717" cy="162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6838" y="1265343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0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7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s-EC" sz="4000"/>
              <a:t>Semi-Hitos (Semi-Landmarks)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3738" y="1600200"/>
            <a:ext cx="8399462" cy="3794760"/>
          </a:xfrm>
        </p:spPr>
        <p:txBody>
          <a:bodyPr>
            <a:normAutofit/>
          </a:bodyPr>
          <a:lstStyle/>
          <a:p>
            <a:pPr eaLnBrk="1" hangingPunct="1"/>
            <a:r>
              <a:rPr lang="es-EC" altLang="es-EC" dirty="0" smtClean="0"/>
              <a:t>La alineación se realiza en </a:t>
            </a:r>
            <a:r>
              <a:rPr lang="es-EC" altLang="es-EC" dirty="0" err="1" smtClean="0"/>
              <a:t>TPSRelw</a:t>
            </a:r>
            <a:endParaRPr lang="es-EC" altLang="es-EC" dirty="0" smtClean="0"/>
          </a:p>
          <a:p>
            <a:pPr eaLnBrk="1" hangingPunct="1"/>
            <a:r>
              <a:rPr lang="es-EC" altLang="es-EC" dirty="0" smtClean="0"/>
              <a:t>La opción para agregar el archivo sliders esta bajo “</a:t>
            </a:r>
            <a:r>
              <a:rPr lang="es-EC" altLang="es-EC" i="1" dirty="0" smtClean="0"/>
              <a:t>File/Open sliders file</a:t>
            </a:r>
            <a:r>
              <a:rPr lang="es-EC" altLang="es-EC" dirty="0" smtClean="0"/>
              <a:t>”</a:t>
            </a:r>
          </a:p>
        </p:txBody>
      </p:sp>
      <p:sp>
        <p:nvSpPr>
          <p:cNvPr id="30725" name="AutoShape 2" descr="data:image/jpeg;base64,/9j/4AAQSkZJRgABAQAAAQABAAD/2wCEAAkGBxQTEhUUExQWFhUXGBsaGBgYFxgcHBkcGB4YFxodHhwYHSggGBwlHBwWITEhJSorLi4uFx8zODMsNygtLisBCgoKBQUFDgUFDisZExkrKysrKysrKysrKysrKysrKysrKysrKysrKysrKysrKysrKysrKysrKysrKysrKysrK//AABEIAPUAzQMBIgACEQEDEQH/xAAcAAABBQEBAQAAAAAAAAAAAAAAAgMEBQYHAQj/xAA+EAABAwIEAwUGBAUDBAMAAAABAgMRACEEEjFBBVFhBhMicYEHMpGhsfAUI8HRFUJS4fFygqIzYrLCCCSS/8QAFAEBAAAAAAAAAAAAAAAAAAAAAP/EABQRAQAAAAAAAAAAAAAAAAAAAAD/2gAMAwEAAhEDEQA/AO40UUUBRRRQFFFFAUUUUBRUDjPESw3nDLjxn3G8k2BUTK1JSAADqeQFzUXCdpGnFYYICz+Jb7xBiAlOXOM0mQSJsJ0oLmiiigKS4DBggGLEiQDtaRPxrjntd9qL+ExBweDKULQkFx0pCiCoZglIUCkeEgkkHXaK89kftRfxeIGDxpStS0qLbgSEklIKilQSAk+EEyANN5oOk9juIOPMuKdUFKRicQ0CEhPhadW2mw6JFXtRsFgGmQQ02hsEkkISEgk6kxqTzqTQFFZXG4yOJNNoxgB1dYUpsJyFBCEhJ8RcU545GyTNonVUBRRRQFFFFAUUUUBRRRQFFFFAUUUUBRRRQFFeKNuVc3wxZW3ikt4l3K4pIaS69iRCkpWCtTnvo7wgqyAx+WjQqIoNvx/h7j7XdtuhqSMxKM4UndEZkwDYG+kjeszx3B4fBOMY3F4vu+7UQqzoS6tSA2MraXCEDIkeEJPu3rScCxKvwbC3wptXdIKw4oFSTlE5lWkzqbVzP2q4xniIbYQo5G1Z+8TuqMsCdUxNBt8R28wojuiXgQFBSIywepIrP8Z7dOOJKGk90CffCpVHS3hNY7A4FLLaG0TCUxffeTbWZp55InSKDLdr+y72Kd/EMnOtYAWlaoUop8MhSzCrAWna0052N7HYvDOpxLgLSkg5AFDMCQU5iUm1iRHWtZmjy+k0kIUqIvMxH7a0Fqe2GNAyqdAga5EyfWKzXant7xVstjDuKKdTDaFEkbGU+6fs08tu99airCpgc6DuvDkBbbbq0I71SEqUQAYUUiYO4nSp1c17J9qVspCHUlTU2KdUb2G6elXeO9pXD2sQ3h1PErcywQklKc5hOY/yz8t4oLXtLxw4UNqyIUla0oJU6lBlakoAQCDnVcmJFkm9XVVvF+EJxAKHFr7pScq2xlyrEg3kEg7SCLHyIsqAooooCiiigKKK8AoPaKKKAooooCmXMUhKkoK0havdSVAFUawNTT1ZTtLhs+KY/wDqOuBKm3FPthqQUKVkRKlpUEgkqVANrCZMBpcPikLnItKspg5VAweRjQ9KernrfF2uHN4vGvYN7DphpASA1CkoKkNJTkcMr8SlKUqLKAvlqi4h22/ijY/D52mhqDZRWIscpjKNvn0DLdocFiVcWed/E96wVqIIWSMsHKjLp4ZjlaanBEU5CgTMT0oKNKB0n4bUzJp4JmRttSAkRNrW3vQSWVH7+9aWXi0qUzPwIj9KawyQowcwFrgbU8/hMjgzLCh1CgY6yLUEN7EKUoqm/OmmkR5nU1PxCUfySBB1i/lFQUXAoFpJ5kEXEHSqviHBG3nkvOSViLzE5dCY1irNaTrXg100oN12U7Z6M4knklw77AKPPrW8rheKBLSgkgOZTlkWBgwSPOKtvYdisYlT7eMeWpKo7pLi85lM58pk5RGXw9NLUGvxD738WZCm1933bwBCvAB+SUkgGAoqDmt400Na+iigKKKKAooooCiiigKKKKCsc4/h0vFhTqUuAEkGQLALPiIykhJBImQCDUrAY9t5sONLC0EqAUNCUkoV8FAj0qnewmJVjUuFllTLYV3au+UFgqTClFHdQVEwj37JnnFZLtHxxzg3CkoeZS4tx55EIcOWHluvSVZQQQlURGooPO23adGLQ7hUtpWyrwqUq5OUzKR/LcWOu9qyvCMIhkBDaYABgD6knWoHBsX3zbakiAoTBGh0gcx1q5aSULKVWMffyoBZ30psgjQfGpvdjckaaDX12r0qGgT5X+5oK7NaTa8RT2HwwPiVIHOpLjCfecmekfIVDxvEoGVHi9IA8xQX2BU0mTnMgQhQhIvafFMXqK0UJWe9CiCbzcnzM1Q4R5ROVSrKIkwNDqYq3xQlRhVhcTuNp3mKD3iLoBypCQnaLnpJOt6rssQTp02qWhIkbU8pscvDpa/0oICTMX506m+leqw0ScwjkfuaVh3QgSUSdiTYdbXNB7icEpDiQRZSQqdZBm9WHCEyZBKFiCgzbUmelVf4kEeIEEbg/cClrQrwrNgdFJOkW9b/ACoOucC4gX2UrIhUlKuWZJgx0qg7YKUMQwpCipSCj8gPvtqWFOJSVJS0Ql3KASQuQALwDNc27DdoeIN8UDbrkYNS1gyBkgg5Cm0hRVl+Jmu8UBRRRQFFFFAUUUUDGNfKEFSUKcUNEJiSSYFzYeZ0FZpHbhBbz9y4MufvRKJbDb34ZRkGFjOFG2yTvAOj4lh1ONLQhxTSlCA4kAqTO4zWms+exwISFvqUAjulDu20hTedDgTCQMpBSRPJat4IDU1hO3XHG1KOFU2hxAguBSQoE6pSAbWsZ6jrWe7ce1HFYXiZwTTLZQMgKlBRWS4kKzJgwAmdCD7pqmWsrUSTKiSSonU70FvxENJZbcaRkUo2iLc/htVKt5QXOp1k3J+zVo9jUqygIBSgEaGCTqfvmagLG+2g+zQNr4hP8pmncNj4kxcaTv8AKKYDdKRhiZIBjnyoDFvl1Uq9OlIU3zA+EU7kymFaGnk5RuPIn7NBBCVSMpMjY9Kloxw/mBHMwTH9qEoQowcpOwERfnNT2WUokJKesDT4j6UCWcYCLG2wgx8xUttsZr2ETGh+lJaZSPdTB5jr600pyDEyTregXi0NkEoSsX1MFPyqqcUJIiD51YtvqAKR8NjUN1E332oGVARCgYkSRy1/b4VIaxRAyAZ0XMeYv5RzppLxAIMR1qOHZJIEC+nlEUCcO6jMQoCCbdPhXV+w3FS8wUKnM0cpKjJIN0n4W9K5OpoRNr7cqY4r2nx2CbK8ISFOEBZyBURoQCCOYmg73xHGJZacdXZDaFLV/pQCo/IVA7NcaTimyoEBSSAtACgWypKVhJzgZjlUDmAgzbnUPsjxA4/h7asQElbjeV9A0lQIUCnVMi8dateFcKbYCgjMSogqUpRUo5UpQm55JSkek6kmgnUUUUBUB/jLKHgypcOFClwQqMqMpUSqMojMnf8AmFT6oeJ8HW7jGXoQWm2nmlJJVKg/3c2yxA7uNb5touE/hXF2sRm7sklOWQpKkmFgLQYUAYKTIPnuDVZ2n7UowvgAzOkSBsAeZ/SouB7NuYbD4s4dQS+62EtZlrWlvumyhpOdzxKAMmSBrEWri3A043M7+NWtSiYHeLzqkTJCgTbSLxa1Bo8Uc61LUJWokydb6/Omsv8Aem2FqHL1qYlMgG06eXpQeNugAj13vS+4lIN5On62i9JAMgculScPi1oOsAdJ05UEdrDQb7dDEc52FOZxMD0TzOnxp5zElVj0++tor3graC9lWuDqDtO1zYGgkcQ4Y8W0QLybRdJ3vy5Te9Y9xKphSiY+771vOLNuJGVRVFgbkDyvrWV4tgwF8pvF/S+9BWKCdvnr8qdbxawLLUCDab+kmhtUE/ttvTSzJMb9BQW2G4go+GRreBv9fWpmVaYlJIOh2J/WqBjGgWI9flNTWOIryhBUcv8ALa3QdDQWTql7kCNpiaSyskG0kCf3qEMQSfHJPPepbb5BBvOh00Igj4UDGLxKYIj1+9aipSbG4n79anOsyTcRzt9ipvD+GF5IhaUhMzNo39Z86CpgaUhT5Ay6jadq9fOUmCCLiRvFqZUoGaDZezTiSW3lNKMd6Bln+pO3qCa6ctUAnlXzTx7EutNFxqSsERqSOvpXbPZhxfE4rh7TuLTlcJImMudIMJXB0n5xO9BacD42rEKWlWGfYKUpV+b3V88wB3TioMCSDBEjnVxUPhmC7pKpUVqWtS1KIiSo2EbBKQlI6JFTKAoqMriDQcDRcR3pBUEZhmgRJy6wJF+oqn452zwmGwy8StwKQmBCLqUpQlASDE5hcHSLzFBC9p+McbwX5ZIK1pSSOVyR6wB61ypnFz7wvzFTOOe2FjHNHDlhxnMtOVZUlQsf5hAy+YmveHYVBGZwxecupXeIEaUD7LAj9/8AOtKDeXkCedeFuXFlRiY8I/lMQABzAgelVqjNo9JmgtAlRiYF4kGor2I8UCRyzGmsMLxJA8zSmmlFYCzmTJNzykm9APYkIAlfi2Gpj4WHWq5ziihpAN7bRrrUFTkknUnfp/ilNkG0A+dBbJ7RuBXjIcAtfXyvrUhrEpdOUWM6KifQ8ulUuFQklRWTEcr9Iqdi8QylMJBKlRJOo+FqCwXwxQgpAWk8p5kDWoj+EUhSgbEagx8Kb4dxpbcT4kgyQbTH3rU9riLKySsqQSdxm6nkaClxGGM6aUpskC1z96R9a0BWyYhwa7tqr0oKvCAlaToU/wCJHwoK1p0zC4Ol+YPlUxlQNhUMYZewNugpzDPLCsqkyN4saCcjCpOgvrOwpwrcQyEjRRzzv5Dp+tP4BoFUZo8wY9Y69KU+2USglQbKrwAUGdxmIj0oKl9QXqiOaudR3cJEHbY1L72xQcxGaRfQXGh52vUZziEJy7DnpfyoDEYNSAlSrJVcHWfhW99mvHApJYW5J1bnlukfWPOufuKW4gTMbAG1p/esW72vdwuJzYfLLSv5gSCpPSRaaD6xorFeyztv/FMMpS0BDzSglwJnKZEpUmbgGDY6RVPg+K4pDjlnnwokgsLJWgFx6EvIXIaWE5UwnUJ6Cg1XGOGOrxrDzaE5G2cQhRUR7z3c5ZTqpI7sz5iJrmXtB7BYr+Hnug4tLS21hlS+8WEpbLa8qhdSAcpSjUDNpMV3Cig+JcLg1uLyJSSqY8uc8orsfC3/AHUqiG0i/wDUANBy61sfaxwRSgjEoFkjK4ByJkHymQfSuZtPRvAuIM6G0daC7dBUfenfypJZOpmqbC4tWiTl6f5q6Y4ylSUgA5gIIjlqZ3FAppqKY4mvK2YspRga+v31qwZczCwnzix9NLVT45zOrmBp15npyoIKUQT5acv3r1hV9BM76eo5UBEXjyvSgLafK1B4FAai8n7j41JRw8K8WZIn4fH9ajgm9vv7+legCI21+lAlDU2FwNxP3yqSpkAwNbUyiRsb08MSJBAvaLT50DqnBt505hMUptcpUQTy3prEMQJMCbVEc1oNInizgie7I0IsDyibWpWIxrpiEtI/2okj/VvtWbUDpM0tuIj50GgV2hcZIFs25j4TzqtxvaB1YPjME/1W/wDyaqlPgixuDp8qgOiCRpFBqOEKD4V4gMsJk7cp3AOk15xHhpQlRUIAuVSAnLzlUEVmFrKfdMW2t6VtOD8Bc4xhVMlZaSIC3YzSpMFIAkSdCfTnQVnZ9rEYn8rCw4JmRGVO0lW1edpvYjii4HMM424F3WFqylKzdUWgomY36V0rsv2E/A8MfwaH1Z3Q4S8EkFKloCAUpBmwA3mZqw7D4F1tD5cASlx7M2hKSgBIbbQSEKu2FLStWU/1SYJIoIHss7D/AMLwykrWFvOqCnCmcogQlKZuQJN95ra0UUBRRRQU+P44wFOsrC1FDRcWnulmUTlOW0OEm0JmuNe0vAZG/wARgWXgjvO7dbcZWO6VlSsEBV8pBAnSbb12RXDHfxpxAUjL3HdBJCpnMVhROkTaOW9TuFYMtNJQpWZWq1RGZajmWqNpUSY20oPnHhrasgLiClwjxJIIKT5G42NWeBa/NSkA3meo1mt57X2mGGxi1qCVyEZN3eUDmBNzaPSuVYDtS06uAFoVHgmL77fSgu8WsIcULi4nW4IG9JbURBGo0kW+4+lQ8RiSs5iIJNOuO+ESN9POaCQ4oKJMBObYaDpemgi52/ekSY1PT4dalBOZOaD1tb46UDQb+W9NqTEk06DaPl9+VerbkW/T9aBtpYUNII+96QhF7WNCbazPpSkCZ5SDPLWgdxDskmNfKoxJivXHNtvu/SvAjMoAXvtQeJXOmvOvXUmwGp608trJFIRgyTmJgETbloP1oITrRuNt6aeEETyj7mrB/DwZSZBt/Yg02vD+GTrNBi+0WPV3hQklKUgaWkkTtXWf/jz2necU7gnDmQhHetmLp8QSpJO4OYETyNYfH9nUPDMSpKtiNwOYrt3sp7IsYLCIcbBLr6ELcWrU2kJEaJEm1Bb43tQlpzENraWCy225cp8ferW0gCCYlSN+YtU/gnE+/SslGRTbi2lpmRmQYkGBIIIIsNdKg8Q7LoecfcW4v85pDRACRlDSluNqTacwUom8g2tVlwrhwZSoAlRWtTi1GJKlmTYWA0AHICgm0UUUBRRRQFZvi/HHGMWlCspY/DPvkBJz/kdzbNmi+dVo2FaSoT3Cmluh5SJcCSkKJNkqjMmJiDAkReByoOLe1LB4nieFZebbWp3DXeZSg+FOIQ24hSLkuJGWJ11sIgcx7P8ABH1PNqKFoSFSVqSQPDcgE6np1r654dw1phOVpASDHM6AJAkmYCQABoAABVD7RMEF4XOdW1AjyV4SPmPhQcgcYTBAqOFWBiY+tSn1eE+f1qHhzlN7+dBIKc2v3+1LbWcuQE5dYm0i0/OvEmRyvpQEjyFB6APvakyRSSm1tj50+tSlXUbwB8BFAlLYi41r0ZQCMp85H0NJHwoCjqdJ5UDJT9/WrTgaCCokSkCVHToB66VESQbWpxWIOTIDAJB05cjQIxZBUo9bAbCpLYCWkmAVSb8/MbxUSI1+NPtrCkojUTO/KPKgaQqded6MetAEAEmBtUleGIun9f0pDrYU0vNKVpiLWIO07GgqWnSVibJ0jzrvvZR4LwjOWICAm2ng8B+lcIBhIkTXTvZLiCW30TYFBA5ZgQfoKDf0UUUBRRRQFFFFAUUUUBWX9oz2XBkT7y0j4eL9K1Fc79q3E0ju2dx41dJkJ+ivlQc8CCT0/WvTAURP9v7UrCYxABBUY10NjSXkAeKR4r22mRBoFtGxsDSXNRrNeI0kV6pWk8qA+HSkQJtfnThkwBfl1pKCRcWMi/XX9qBBPP8AvXgXcTp/j4UtQgZiZJJ3vfc8r14ggAgiSd9xQJPT9vhSk2JsY23ptSB9mevrTtonnf8ASgUTaOdPMqCG0nNuokpvHQ8rVEenSYtIHnf6UywuAQND73M+tBLc4kr+rN1Ot9hURzHFViSBOn96QsTTQR8KCRmBG5rq3slbT+GcUPeLkHyCUkfVVcmZECSQBte5roXssx8YhbYV4VomP+5Jt/xJoOo0UUUBRRRQFFFFAUUVE4qpYZcKFZVBJIMToJ0NBLrkvtXYIxSVbKaT/wAVK/er1HGsT3WAfU46W1tYXvu6GHu5iCEytK05wkkp/wCnEAq5Vivaf20C+IjBdx/0iEFwnxKK0pV7se6JHzNBSNCM1tqdaIjypLrPhkDnPqYrxhIy6gTPpF6B+b0oGf7ioi8YlI1mhvFyQLgEG9BIMD+1OqSMsQZB1pkYtIMJImIty/WltvykmdTf9KBrL/ijf5V6XJEAXGh515NANjl+lPYZrMoJnU3P116U2kil4jEJbb6nWBeDtQScVhUCSPETobACLepqtCSDpTGE4oQqY8O4M/c1aOspVCk3kW1kem1BBcv96Uh5uAKWRtvXqkyCTyoIbnSvezXaj8HxFgd0XApSUmFQZcOSQIMxOm+lqksoEeVb32SYFBceWtCVKSEZVFIJTJX7pN06bUG17XcTdwzAdayH8xpJzgmzjjbdoIvCib8qVh+JOnHuYdWTuwwl1JAOaVLWiCSYNkzYb1O4nwxrEIyPJzJkKjMoXSQpJ8JEwQCOoBrxvhTQeL4Se9KAgqzrMpEkJgmIkk+ZJ1NBNooooCiiigKbfZStJStIUk2KVAEHzB1pyighNcJYSUqSy0koEJIQkFIuYECwudOZrKe0zBtZWnihGfPlzZRnIIJjNExIFbisT7U0DuGiTBDlhz8J+/Wg5diyRA0GtVDq5JiQOk1ZY5yEqIHl9Pjp8apwYuKBzuwEzGu5r1LsWVcbXpoKtFeFNun6fvQOpyzc/DWn04goF5g763HlamUtgjwnz+/nScSkACJsdDvregnjHoi5mk/j0T7338Kqhf8AbpSmkDegnOY/kJ+nzpteOWoZVGANE1HCiPSnXfuP3oE97YhQsRbpUjBYkosFmN9x87UwBXhTGh+FBfkTfekqRa9QeHYvKAFG3O9v7VPXiTEJgAjWPuKCP3cbxW79kL35r6SR7iT5wf7/ADFYLFq0A9T1rcex9gl95Z0DYTpuog/+tB1aiiigKKKKAooooCiiigK5t7XHSFYe9oXbldN/vlXSa4x254mMTiVkHwN+FP8At/cyaDIcRxhUkNgAAGTVdJBtVmxC5G9zP393prE4ApOmh3m/60EJJidPnevCralpbpRatQeoSYm0H4/CmFr6k9MpFXT2FHdhxCsydFCwUg8o5ciK8ZZKlBCU51qsEpBJO9gNTQUCSom0ipiMNAvfet5gPZ1jFpCiltudlqMx1CQY8taxfavheMwuNbwndBZcy5CkKIXmMeFUCI35UEYmeUV7ltbet0n2YY2JPczy7xU/+MVTcV4A9hR+e2UzoTBBPQpt6UGfIPKlJBjyp8KlQtNoiKWxhypWVMXoI6RPwvT+ExMCDptUdwZTtSWmve6Cf3oLDEit17JOKhDq8OYhzxD/AFJ29R9K56y6T4fh+1W/Znw4hpQMEOov/uAP1oPoGiivKD2iiigKKKKAooqje44W8UtlxKUtoYL2cKJJAUEQRlAG9gTtQXlcM9pfCQxi15YCXIWEj/u1/wCQV8RW/wCI9s1N8MxWNyIzsrdbSgKKhmQ4WUybTeCY9OdfNvEu1uMfd7555S19YygcgkWA10oNXh0JM3M+VOP4+QAu8RB3AG071KYwXeNJeV4EqCSEix8QB3HI1edmexy3XArunFti4JASk+qiMw8qCK3g8MpkLKngo3yJbJAFxAPob1Rgwo5R0uP0rrSuwa1ZUhwNN6qCSpSjMzFgkVouDdlMNhjKGwV/1qgq5enpQZDsF2LStrvcUic3uoMiRa53vyrojGEbR7iEpj+lIH0p6igDWOYx2JcGOR3p7xnEBtotIaCyO5adKUB4lElSlXUTYHzrY1X/AMDw3i/Ia8SgtXgT4lCwUbXVFpoEdmscX8Iw6oypbSCo5csqgZjlPu3m1T8QwlaSlaQpJ1CgCD6GlISAAAAALADQAUqg59xP2WtLczMOqZSdUZc8f6SVAgdDNUPF/ZjiWhnYdD1rpjIr0uQr4iuv0UHzHicKpKiCCFAwUkEEHcGd6ZuNfKvojj3ZfD4sEuIAXEBxNljlffyM1zfiPs2xSFKKAh1A92CAojqDEHyNBgAasOAuZ8Q02hSe9K05U5hOo2r3i/ZzFpQ7lw7gUhBVAQqwAJnroa5eFGZkzrO88/Og+3xTa3kiCVACYuRry8+lUfYp5x3hmGViQStbCc8gyoEakaklMH1rJ/wkHh/4dzBuqK38UBlZBLLbrq3A4lKoAXkKAki4J5Aig6bRTeHPgTYiwsrUW0PWnKAooooCq13grSny+qVKLfdkEygomYyG2t68ooIrXZTDJwz2FCPyXisuJnUuGVEEaXuOVoiK5lhfYOyMR48W4pkGcndgKI5FzNHqEj0oooOxt4NsISgITlSAEpgQAkQAJ5CnwKKKAooooCiiigKKKKAooooCiiigKKKKAismr2bcML/f/hG88zHiyTrPdzk+VeUUGsAr2iigKKKKD//Z"/>
          <p:cNvSpPr>
            <a:spLocks noChangeAspect="1" noChangeArrowheads="1"/>
          </p:cNvSpPr>
          <p:nvPr/>
        </p:nvSpPr>
        <p:spPr bwMode="auto">
          <a:xfrm>
            <a:off x="1668464" y="-1881188"/>
            <a:ext cx="3286125" cy="392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C" altLang="es-EC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43" y="3065930"/>
            <a:ext cx="5423524" cy="36441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36141" y="3405188"/>
            <a:ext cx="48807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 smtClean="0"/>
              <a:t>-Después de realizar la alineación, se puede generar las variables de la forma del cuerpo y usarlos en análisis estadísticos</a:t>
            </a:r>
          </a:p>
          <a:p>
            <a:r>
              <a:rPr lang="es-EC" sz="2400" dirty="0" smtClean="0"/>
              <a:t>-También se puede guardar el archivo de hitos alineados y usarlo en otros programas de </a:t>
            </a:r>
            <a:r>
              <a:rPr lang="es-EC" sz="2400" dirty="0" err="1" smtClean="0"/>
              <a:t>morfometr</a:t>
            </a:r>
            <a:r>
              <a:rPr lang="es-EC" sz="2400" dirty="0" err="1"/>
              <a:t>í</a:t>
            </a:r>
            <a:r>
              <a:rPr lang="es-EC" sz="2400" dirty="0" err="1" smtClean="0"/>
              <a:t>a</a:t>
            </a:r>
            <a:r>
              <a:rPr lang="es-EC" sz="2400" dirty="0" smtClean="0"/>
              <a:t> como </a:t>
            </a:r>
            <a:r>
              <a:rPr lang="es-EC" sz="2400" dirty="0" err="1" smtClean="0"/>
              <a:t>MorphoJ</a:t>
            </a:r>
            <a:endParaRPr lang="es-EC" sz="2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0" y="1350498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14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1223</Words>
  <Application>Microsoft Office PowerPoint</Application>
  <PresentationFormat>Widescreen</PresentationFormat>
  <Paragraphs>156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Unicode MS</vt:lpstr>
      <vt:lpstr>Calibri</vt:lpstr>
      <vt:lpstr>Calibri Light</vt:lpstr>
      <vt:lpstr>Office Theme</vt:lpstr>
      <vt:lpstr>Image</vt:lpstr>
      <vt:lpstr>Introducción a la Morfometría Geométrica: Teoría y Aplicaciones</vt:lpstr>
      <vt:lpstr>PowerPoint Presentation</vt:lpstr>
      <vt:lpstr>Software</vt:lpstr>
      <vt:lpstr>TPSDig2: Digitación de Hitos</vt:lpstr>
      <vt:lpstr>Semi-Hitos (Semi-Landmarks)</vt:lpstr>
      <vt:lpstr>Semi-Hitos (Semi-Landmarks)</vt:lpstr>
      <vt:lpstr>Semi-Hitos (Semi-Landmarks)</vt:lpstr>
      <vt:lpstr>Semi-Hitos (Semi-Landmarks)</vt:lpstr>
      <vt:lpstr>Semi-Hitos (Semi-Landmarks)</vt:lpstr>
      <vt:lpstr>Semi-Hitos (Semi-Landmarks)</vt:lpstr>
      <vt:lpstr>Bajar archivos en:</vt:lpstr>
      <vt:lpstr>PowerPoint Presentation</vt:lpstr>
      <vt:lpstr>La Serie TPS</vt:lpstr>
      <vt:lpstr>La Serie TPS</vt:lpstr>
      <vt:lpstr>TPSUtility</vt:lpstr>
      <vt:lpstr>TPSDig2: Digitación de Hitos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Morfometría Geométrica para Biólogos: Aplicaciones en la Ictiología</dc:title>
  <dc:creator>Aguirre, Windsor</dc:creator>
  <cp:lastModifiedBy>Aguirre, Windsor</cp:lastModifiedBy>
  <cp:revision>78</cp:revision>
  <dcterms:created xsi:type="dcterms:W3CDTF">2017-06-28T17:11:46Z</dcterms:created>
  <dcterms:modified xsi:type="dcterms:W3CDTF">2019-12-08T16:13:45Z</dcterms:modified>
</cp:coreProperties>
</file>