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  <p:sldId id="331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3" r:id="rId13"/>
    <p:sldId id="322" r:id="rId14"/>
    <p:sldId id="325" r:id="rId15"/>
    <p:sldId id="326" r:id="rId16"/>
    <p:sldId id="327" r:id="rId17"/>
    <p:sldId id="328" r:id="rId18"/>
    <p:sldId id="32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 autoAdjust="0"/>
    <p:restoredTop sz="94699" autoAdjust="0"/>
  </p:normalViewPr>
  <p:slideViewPr>
    <p:cSldViewPr snapToGrid="0">
      <p:cViewPr varScale="1">
        <p:scale>
          <a:sx n="69" d="100"/>
          <a:sy n="69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5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3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5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2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2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3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3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1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7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8992" y="640080"/>
            <a:ext cx="9957816" cy="2941320"/>
          </a:xfrm>
        </p:spPr>
        <p:txBody>
          <a:bodyPr anchor="ctr">
            <a:normAutofit/>
          </a:bodyPr>
          <a:lstStyle/>
          <a:p>
            <a:r>
              <a:rPr lang="es-EC" altLang="es-EC" sz="4800" b="1" dirty="0"/>
              <a:t>Introducción a la </a:t>
            </a:r>
            <a:r>
              <a:rPr lang="es-EC" altLang="es-EC" sz="4800" b="1" dirty="0" err="1"/>
              <a:t>Morfometría</a:t>
            </a:r>
            <a:r>
              <a:rPr lang="es-EC" altLang="es-EC" sz="4800" b="1" dirty="0"/>
              <a:t> Geométrica: Teoría y </a:t>
            </a:r>
            <a:r>
              <a:rPr lang="es-EC" altLang="es-EC" sz="4800" b="1" dirty="0" smtClean="0"/>
              <a:t>Aplicaciones</a:t>
            </a:r>
            <a:endParaRPr lang="es-EC" altLang="es-EC" sz="4800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91000"/>
            <a:ext cx="6400800" cy="2362200"/>
          </a:xfrm>
        </p:spPr>
        <p:txBody>
          <a:bodyPr/>
          <a:lstStyle/>
          <a:p>
            <a:pPr eaLnBrk="1" hangingPunct="1"/>
            <a:r>
              <a:rPr lang="es-EC" altLang="es-EC" sz="2800" dirty="0" smtClean="0"/>
              <a:t>Windsor Aguirre</a:t>
            </a:r>
          </a:p>
          <a:p>
            <a:pPr eaLnBrk="1" hangingPunct="1"/>
            <a:r>
              <a:rPr lang="es-EC" altLang="es-EC" sz="2800" dirty="0" smtClean="0"/>
              <a:t>Departamento de Ciencias Biológicas</a:t>
            </a:r>
          </a:p>
          <a:p>
            <a:pPr eaLnBrk="1" hangingPunct="1"/>
            <a:r>
              <a:rPr lang="es-EC" altLang="es-EC" sz="2800" dirty="0" err="1" smtClean="0"/>
              <a:t>DePaul</a:t>
            </a:r>
            <a:r>
              <a:rPr lang="es-EC" altLang="es-EC" sz="2800" dirty="0" smtClean="0"/>
              <a:t> </a:t>
            </a:r>
            <a:r>
              <a:rPr lang="es-EC" altLang="es-EC" sz="2800" dirty="0" err="1" smtClean="0"/>
              <a:t>University</a:t>
            </a:r>
            <a:endParaRPr lang="es-EC" altLang="es-EC" sz="2800" dirty="0" smtClean="0"/>
          </a:p>
          <a:p>
            <a:pPr eaLnBrk="1" hangingPunct="1"/>
            <a:r>
              <a:rPr lang="es-EC" altLang="es-EC" sz="2800" dirty="0" smtClean="0"/>
              <a:t>Chicago, IL, EEUU</a:t>
            </a:r>
            <a:endParaRPr lang="es-EC" altLang="es-EC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3581400"/>
            <a:ext cx="8534400" cy="158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15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690630" y="284958"/>
            <a:ext cx="469112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 err="1" smtClean="0">
                <a:latin typeface="Arial Unicode MS" pitchFamily="34" charset="-128"/>
              </a:rPr>
              <a:t>MorphoJ</a:t>
            </a:r>
            <a:endParaRPr lang="en-US" altLang="en-US" sz="4000" dirty="0">
              <a:latin typeface="Arial Unicode MS" pitchFamily="34" charset="-128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09486" y="1988695"/>
          <a:ext cx="5986514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Image" r:id="rId3" imgW="10209240" imgH="6984000" progId="Photoshop.Image.17">
                  <p:embed/>
                </p:oleObj>
              </mc:Choice>
              <mc:Fallback>
                <p:oleObj name="Image" r:id="rId3" imgW="10209240" imgH="6984000" progId="Photoshop.Image.17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486" y="1988695"/>
                        <a:ext cx="5986514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4241579"/>
            <a:ext cx="3619500" cy="2616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0630" y="149683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err="1" smtClean="0"/>
              <a:t>Click</a:t>
            </a:r>
            <a:r>
              <a:rPr lang="es-EC" dirty="0" smtClean="0"/>
              <a:t> derecho en el mouse</a:t>
            </a:r>
            <a:endParaRPr lang="es-EC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1254523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340753"/>
              </p:ext>
            </p:extLst>
          </p:nvPr>
        </p:nvGraphicFramePr>
        <p:xfrm>
          <a:off x="6096001" y="80186"/>
          <a:ext cx="5848350" cy="3965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Image" r:id="rId6" imgW="13688640" imgH="9244440" progId="Photoshop.Image.17">
                  <p:embed/>
                </p:oleObj>
              </mc:Choice>
              <mc:Fallback>
                <p:oleObj name="Image" r:id="rId6" imgW="13688640" imgH="9244440" progId="Photoshop.Image.17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1" y="80186"/>
                        <a:ext cx="5848350" cy="3965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3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14475"/>
            <a:ext cx="8153400" cy="4800600"/>
          </a:xfrm>
        </p:spPr>
        <p:txBody>
          <a:bodyPr>
            <a:normAutofit/>
          </a:bodyPr>
          <a:lstStyle/>
          <a:p>
            <a:r>
              <a:rPr lang="es-EC" altLang="en-US" dirty="0" err="1" smtClean="0"/>
              <a:t>MorphoJ</a:t>
            </a:r>
            <a:r>
              <a:rPr lang="es-EC" altLang="en-US" dirty="0" smtClean="0"/>
              <a:t> hace muchos otros análisis incluyendo:</a:t>
            </a:r>
          </a:p>
          <a:p>
            <a:pPr lvl="1"/>
            <a:r>
              <a:rPr lang="es-EC" altLang="en-US" sz="2800" dirty="0" smtClean="0"/>
              <a:t>ACV</a:t>
            </a:r>
            <a:endParaRPr lang="es-EC" altLang="en-US" sz="2800" dirty="0" smtClean="0"/>
          </a:p>
          <a:p>
            <a:pPr lvl="1"/>
            <a:r>
              <a:rPr lang="es-EC" altLang="en-US" sz="2800" dirty="0" smtClean="0"/>
              <a:t>AFD</a:t>
            </a:r>
            <a:endParaRPr lang="es-EC" altLang="en-US" sz="2800" dirty="0" smtClean="0"/>
          </a:p>
          <a:p>
            <a:pPr lvl="1"/>
            <a:r>
              <a:rPr lang="es-EC" altLang="en-US" sz="2800" dirty="0" smtClean="0"/>
              <a:t>Regresión</a:t>
            </a:r>
          </a:p>
          <a:p>
            <a:pPr lvl="1"/>
            <a:r>
              <a:rPr lang="es-EC" altLang="en-US" sz="2800" dirty="0" smtClean="0"/>
              <a:t>Mapeo de formas en filogenias</a:t>
            </a:r>
            <a:endParaRPr lang="es-EC" altLang="en-US" sz="2800" dirty="0"/>
          </a:p>
          <a:p>
            <a:endParaRPr lang="es-EC" altLang="en-US" dirty="0" smtClean="0"/>
          </a:p>
          <a:p>
            <a:r>
              <a:rPr lang="es-EC" altLang="en-US" dirty="0" smtClean="0"/>
              <a:t>ACV </a:t>
            </a:r>
            <a:r>
              <a:rPr lang="es-EC" altLang="en-US" dirty="0" smtClean="0"/>
              <a:t>es probablemente el análisis mas común para datos de </a:t>
            </a:r>
            <a:r>
              <a:rPr lang="es-EC" altLang="en-US" dirty="0" err="1" smtClean="0"/>
              <a:t>morfometría</a:t>
            </a:r>
            <a:r>
              <a:rPr lang="es-EC" altLang="en-US" dirty="0" smtClean="0"/>
              <a:t> aparte de </a:t>
            </a:r>
            <a:r>
              <a:rPr lang="es-EC" altLang="en-US" dirty="0" smtClean="0"/>
              <a:t>ACP</a:t>
            </a:r>
            <a:endParaRPr lang="es-EC" altLang="en-US" dirty="0" smtClean="0"/>
          </a:p>
          <a:p>
            <a:pPr lvl="1"/>
            <a:r>
              <a:rPr lang="es-EC" altLang="en-US" dirty="0" smtClean="0"/>
              <a:t>“</a:t>
            </a:r>
            <a:r>
              <a:rPr lang="es-EC" altLang="en-US" i="1" dirty="0" err="1" smtClean="0"/>
              <a:t>Comparison</a:t>
            </a:r>
            <a:r>
              <a:rPr lang="es-EC" altLang="en-US" i="1" dirty="0" smtClean="0"/>
              <a:t>/Canonical </a:t>
            </a:r>
            <a:r>
              <a:rPr lang="es-EC" altLang="en-US" i="1" dirty="0" err="1" smtClean="0"/>
              <a:t>Variate</a:t>
            </a:r>
            <a:r>
              <a:rPr lang="es-EC" altLang="en-US" i="1" dirty="0" smtClean="0"/>
              <a:t> </a:t>
            </a:r>
            <a:r>
              <a:rPr lang="es-EC" altLang="en-US" i="1" dirty="0" err="1" smtClean="0"/>
              <a:t>Analysis</a:t>
            </a:r>
            <a:r>
              <a:rPr lang="es-EC" altLang="en-US" dirty="0" smtClean="0"/>
              <a:t>”</a:t>
            </a:r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866900" y="492126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 err="1" smtClean="0">
                <a:latin typeface="Arial Unicode MS" pitchFamily="34" charset="-128"/>
              </a:rPr>
              <a:t>MorphoJ</a:t>
            </a:r>
            <a:endParaRPr lang="en-US" altLang="en-US" sz="4000" dirty="0">
              <a:latin typeface="Arial Unicode MS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1368070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19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866900" y="492126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 err="1" smtClean="0">
                <a:latin typeface="Arial Unicode MS" pitchFamily="34" charset="-128"/>
              </a:rPr>
              <a:t>MorphoJ</a:t>
            </a:r>
            <a:endParaRPr lang="en-US" altLang="en-US" sz="4000" dirty="0">
              <a:latin typeface="Arial Unicode MS" pitchFamily="34" charset="-128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233610"/>
              </p:ext>
            </p:extLst>
          </p:nvPr>
        </p:nvGraphicFramePr>
        <p:xfrm>
          <a:off x="1067664" y="2078182"/>
          <a:ext cx="6665091" cy="4303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Image" r:id="rId3" imgW="10869840" imgH="6984000" progId="Photoshop.Image.17">
                  <p:embed/>
                </p:oleObj>
              </mc:Choice>
              <mc:Fallback>
                <p:oleObj name="Image" r:id="rId3" imgW="10869840" imgH="6984000" progId="Photoshop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7664" y="2078182"/>
                        <a:ext cx="6665091" cy="4303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821288"/>
              </p:ext>
            </p:extLst>
          </p:nvPr>
        </p:nvGraphicFramePr>
        <p:xfrm>
          <a:off x="5766927" y="1609726"/>
          <a:ext cx="6063528" cy="198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Image" r:id="rId5" imgW="13764960" imgH="4494960" progId="Photoshop.Image.17">
                  <p:embed/>
                </p:oleObj>
              </mc:Choice>
              <mc:Fallback>
                <p:oleObj name="Image" r:id="rId5" imgW="13764960" imgH="4494960" progId="Photoshop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66927" y="1609726"/>
                        <a:ext cx="6063528" cy="1985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32755" y="3595573"/>
            <a:ext cx="41563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 smtClean="0"/>
              <a:t>-El </a:t>
            </a:r>
            <a:r>
              <a:rPr lang="es-EC" sz="2400" dirty="0" smtClean="0"/>
              <a:t>ACV </a:t>
            </a:r>
            <a:r>
              <a:rPr lang="es-EC" sz="2400" dirty="0" smtClean="0"/>
              <a:t>da mejor diferenciación entre grupos que el </a:t>
            </a:r>
            <a:r>
              <a:rPr lang="es-EC" sz="2400" dirty="0" smtClean="0"/>
              <a:t>ACP </a:t>
            </a:r>
            <a:r>
              <a:rPr lang="es-EC" sz="2400" dirty="0" smtClean="0"/>
              <a:t>porque el objetivo es encontrar diferencias entre grupos</a:t>
            </a:r>
          </a:p>
          <a:p>
            <a:r>
              <a:rPr lang="es-EC" sz="2400" dirty="0" smtClean="0"/>
              <a:t>-También reduce la varianza entre especímenes dentro de los grupos</a:t>
            </a:r>
            <a:endParaRPr lang="es-EC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545183" y="1491662"/>
            <a:ext cx="8153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altLang="en-US" dirty="0" smtClean="0"/>
              <a:t>Resultados (mismos datos):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1350313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1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14475"/>
            <a:ext cx="8153400" cy="4800600"/>
          </a:xfrm>
        </p:spPr>
        <p:txBody>
          <a:bodyPr>
            <a:normAutofit/>
          </a:bodyPr>
          <a:lstStyle/>
          <a:p>
            <a:r>
              <a:rPr lang="es-EC" altLang="en-US" dirty="0" smtClean="0"/>
              <a:t>Utilizando la función de regresión, se puede hacer los análisis corrigiendo las diferencias en tamaño entre los especímenes</a:t>
            </a:r>
          </a:p>
          <a:p>
            <a:r>
              <a:rPr lang="es-EC" altLang="en-US" dirty="0" smtClean="0"/>
              <a:t>La alineación </a:t>
            </a:r>
            <a:r>
              <a:rPr lang="es-EC" altLang="en-US" dirty="0" err="1" smtClean="0"/>
              <a:t>Procusto</a:t>
            </a:r>
            <a:r>
              <a:rPr lang="es-EC" altLang="en-US" dirty="0" smtClean="0"/>
              <a:t> </a:t>
            </a:r>
            <a:r>
              <a:rPr lang="es-EC" altLang="en-US" dirty="0" smtClean="0"/>
              <a:t>corrige por diferencias en tamaño absoluto pero no por diferencias relacionados a la </a:t>
            </a:r>
            <a:r>
              <a:rPr lang="es-EC" altLang="en-US" dirty="0" err="1" smtClean="0"/>
              <a:t>alometría</a:t>
            </a:r>
            <a:r>
              <a:rPr lang="es-EC" altLang="en-US" dirty="0" smtClean="0"/>
              <a:t> (diferencias en forma debido al crecimiento diferencial durante el desarrollo)</a:t>
            </a:r>
          </a:p>
          <a:p>
            <a:r>
              <a:rPr lang="es-EC" altLang="en-US" dirty="0" err="1" smtClean="0"/>
              <a:t>MorphoJ</a:t>
            </a:r>
            <a:r>
              <a:rPr lang="es-EC" altLang="en-US" dirty="0" smtClean="0"/>
              <a:t> tiene un procedimiento para realizar esta corrección en análisis como </a:t>
            </a:r>
            <a:r>
              <a:rPr lang="es-EC" altLang="en-US" dirty="0" smtClean="0"/>
              <a:t>ACV</a:t>
            </a:r>
            <a:endParaRPr lang="es-EC" altLang="en-US" dirty="0" smtClean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866900" y="492126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 err="1" smtClean="0">
                <a:latin typeface="Arial Unicode MS" pitchFamily="34" charset="-128"/>
              </a:rPr>
              <a:t>MorphoJ</a:t>
            </a:r>
            <a:endParaRPr lang="en-US" altLang="en-US" sz="4000" dirty="0">
              <a:latin typeface="Arial Unicode MS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368070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4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14475"/>
            <a:ext cx="8153400" cy="4800600"/>
          </a:xfrm>
        </p:spPr>
        <p:txBody>
          <a:bodyPr>
            <a:normAutofit/>
          </a:bodyPr>
          <a:lstStyle/>
          <a:p>
            <a:r>
              <a:rPr lang="es-EC" altLang="en-US" dirty="0" smtClean="0"/>
              <a:t>La función para realizar la regresión esta bajo “</a:t>
            </a:r>
            <a:r>
              <a:rPr lang="es-EC" altLang="en-US" i="1" dirty="0" err="1" smtClean="0"/>
              <a:t>Covariation</a:t>
            </a:r>
            <a:r>
              <a:rPr lang="es-EC" altLang="en-US" i="1" dirty="0" smtClean="0"/>
              <a:t>/</a:t>
            </a:r>
            <a:r>
              <a:rPr lang="es-EC" altLang="en-US" i="1" dirty="0" err="1"/>
              <a:t>R</a:t>
            </a:r>
            <a:r>
              <a:rPr lang="es-EC" altLang="en-US" i="1" dirty="0" err="1" smtClean="0"/>
              <a:t>egression</a:t>
            </a:r>
            <a:r>
              <a:rPr lang="es-EC" altLang="en-US" dirty="0" smtClean="0"/>
              <a:t>”</a:t>
            </a:r>
          </a:p>
          <a:p>
            <a:endParaRPr lang="es-EC" altLang="en-US" dirty="0" smtClean="0"/>
          </a:p>
          <a:p>
            <a:r>
              <a:rPr lang="es-EC" altLang="en-US" dirty="0" smtClean="0"/>
              <a:t>Se selecciona las coordenadas (</a:t>
            </a:r>
            <a:r>
              <a:rPr lang="es-EC" altLang="en-US" i="1" dirty="0" smtClean="0"/>
              <a:t>Procrustes </a:t>
            </a:r>
            <a:r>
              <a:rPr lang="es-EC" altLang="en-US" i="1" dirty="0" err="1" smtClean="0"/>
              <a:t>Coordinates</a:t>
            </a:r>
            <a:r>
              <a:rPr lang="es-EC" altLang="en-US" dirty="0" smtClean="0"/>
              <a:t>) como las variables dependientes y </a:t>
            </a:r>
            <a:r>
              <a:rPr lang="es-EC" altLang="en-US" i="1" dirty="0" err="1" smtClean="0"/>
              <a:t>Centroid</a:t>
            </a:r>
            <a:r>
              <a:rPr lang="es-EC" altLang="en-US" i="1" dirty="0" smtClean="0"/>
              <a:t> </a:t>
            </a:r>
            <a:r>
              <a:rPr lang="es-EC" altLang="en-US" i="1" dirty="0" err="1" smtClean="0"/>
              <a:t>Size</a:t>
            </a:r>
            <a:r>
              <a:rPr lang="es-EC" altLang="en-US" i="1" dirty="0" smtClean="0"/>
              <a:t> (</a:t>
            </a:r>
            <a:r>
              <a:rPr lang="es-EC" altLang="en-US" dirty="0" smtClean="0"/>
              <a:t>o</a:t>
            </a:r>
            <a:r>
              <a:rPr lang="es-EC" altLang="en-US" i="1" dirty="0" smtClean="0"/>
              <a:t> Log </a:t>
            </a:r>
            <a:r>
              <a:rPr lang="es-EC" altLang="en-US" i="1" dirty="0" err="1" smtClean="0"/>
              <a:t>Centroid</a:t>
            </a:r>
            <a:r>
              <a:rPr lang="es-EC" altLang="en-US" i="1" dirty="0" smtClean="0"/>
              <a:t> </a:t>
            </a:r>
            <a:r>
              <a:rPr lang="es-EC" altLang="en-US" i="1" dirty="0" err="1" smtClean="0"/>
              <a:t>Size</a:t>
            </a:r>
            <a:r>
              <a:rPr lang="es-EC" altLang="en-US" dirty="0" smtClean="0"/>
              <a:t>) como la variable independiente</a:t>
            </a:r>
          </a:p>
          <a:p>
            <a:endParaRPr lang="es-EC" altLang="en-US" dirty="0" smtClean="0"/>
          </a:p>
          <a:p>
            <a:r>
              <a:rPr lang="es-EC" altLang="en-US" dirty="0" smtClean="0"/>
              <a:t>Esto resulta en una regresión de la forma del cuerpo en el tamaño </a:t>
            </a:r>
            <a:r>
              <a:rPr lang="es-EC" altLang="en-US" dirty="0" err="1" smtClean="0"/>
              <a:t>centroide</a:t>
            </a:r>
            <a:endParaRPr lang="es-EC" altLang="en-US" dirty="0" smtClean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866900" y="492126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 err="1" smtClean="0">
                <a:latin typeface="Arial Unicode MS" pitchFamily="34" charset="-128"/>
              </a:rPr>
              <a:t>MorphoJ</a:t>
            </a:r>
            <a:endParaRPr lang="en-US" altLang="en-US" sz="4000" dirty="0">
              <a:latin typeface="Arial Unicode MS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388379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1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9650" y="1514475"/>
            <a:ext cx="7160456" cy="4800600"/>
          </a:xfrm>
        </p:spPr>
        <p:txBody>
          <a:bodyPr>
            <a:normAutofit/>
          </a:bodyPr>
          <a:lstStyle/>
          <a:p>
            <a:r>
              <a:rPr lang="es-EC" altLang="en-US" dirty="0" smtClean="0"/>
              <a:t>Una vez ejecutada la </a:t>
            </a:r>
            <a:r>
              <a:rPr lang="es-EC" altLang="en-US" dirty="0"/>
              <a:t>regresión</a:t>
            </a:r>
            <a:r>
              <a:rPr lang="es-EC" altLang="en-US" dirty="0" smtClean="0"/>
              <a:t>, el programa guarda los residuales (la diferencia entre los valores observados y la predicción de la regresión)</a:t>
            </a:r>
          </a:p>
          <a:p>
            <a:endParaRPr lang="es-EC" altLang="en-US" dirty="0" smtClean="0"/>
          </a:p>
          <a:p>
            <a:r>
              <a:rPr lang="es-EC" altLang="en-US" dirty="0" smtClean="0"/>
              <a:t>Los </a:t>
            </a:r>
            <a:r>
              <a:rPr lang="es-EC" altLang="en-US" dirty="0" smtClean="0"/>
              <a:t>residuales </a:t>
            </a:r>
            <a:r>
              <a:rPr lang="es-EC" altLang="en-US" dirty="0" smtClean="0"/>
              <a:t>en teoría representan variación en la forma independiente de la </a:t>
            </a:r>
            <a:r>
              <a:rPr lang="es-EC" altLang="en-US" dirty="0" err="1" smtClean="0"/>
              <a:t>alometría</a:t>
            </a:r>
            <a:r>
              <a:rPr lang="es-EC" altLang="en-US" dirty="0" smtClean="0"/>
              <a:t> y se pueden seleccionar para análisis como </a:t>
            </a:r>
            <a:r>
              <a:rPr lang="es-EC" altLang="en-US" dirty="0" smtClean="0"/>
              <a:t>el ACV</a:t>
            </a:r>
            <a:endParaRPr lang="es-EC" altLang="en-US" dirty="0" smtClean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866900" y="492126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 err="1" smtClean="0">
                <a:latin typeface="Arial Unicode MS" pitchFamily="34" charset="-128"/>
              </a:rPr>
              <a:t>MorphoJ</a:t>
            </a:r>
            <a:endParaRPr lang="en-US" altLang="en-US" sz="4000" dirty="0">
              <a:latin typeface="Arial Unicode MS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1368070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105" y="1271700"/>
            <a:ext cx="3441895" cy="52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69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14475"/>
            <a:ext cx="8153400" cy="4800600"/>
          </a:xfrm>
        </p:spPr>
        <p:txBody>
          <a:bodyPr>
            <a:normAutofit lnSpcReduction="10000"/>
          </a:bodyPr>
          <a:lstStyle/>
          <a:p>
            <a:r>
              <a:rPr lang="es-EC" altLang="en-US" dirty="0" smtClean="0"/>
              <a:t>R es una plataforma abierta para análisis estadísticos 	No es especifico para </a:t>
            </a:r>
            <a:r>
              <a:rPr lang="es-EC" altLang="en-US" dirty="0" err="1" smtClean="0"/>
              <a:t>morfometría</a:t>
            </a:r>
            <a:endParaRPr lang="es-EC" altLang="en-US" dirty="0" smtClean="0"/>
          </a:p>
          <a:p>
            <a:endParaRPr lang="es-EC" altLang="en-US" dirty="0"/>
          </a:p>
          <a:p>
            <a:r>
              <a:rPr lang="es-EC" altLang="en-US" dirty="0" smtClean="0"/>
              <a:t>Es mucho mas flexible, existe la capacidad de realizar casi cualquier análisis. Trabaja bajo el formato de “</a:t>
            </a:r>
            <a:r>
              <a:rPr lang="es-EC" altLang="en-US" i="1" dirty="0" smtClean="0"/>
              <a:t>open </a:t>
            </a:r>
            <a:r>
              <a:rPr lang="es-EC" altLang="en-US" i="1" dirty="0" err="1" smtClean="0"/>
              <a:t>platform</a:t>
            </a:r>
            <a:r>
              <a:rPr lang="es-EC" altLang="en-US" dirty="0" smtClean="0"/>
              <a:t>”, investigadores pueden contribuir </a:t>
            </a:r>
            <a:r>
              <a:rPr lang="es-EC" altLang="en-US" dirty="0" smtClean="0"/>
              <a:t>módulos </a:t>
            </a:r>
            <a:r>
              <a:rPr lang="es-EC" altLang="en-US" dirty="0" smtClean="0"/>
              <a:t>nuevos </a:t>
            </a:r>
          </a:p>
          <a:p>
            <a:endParaRPr lang="es-EC" altLang="en-US" dirty="0"/>
          </a:p>
          <a:p>
            <a:r>
              <a:rPr lang="es-EC" altLang="en-US" dirty="0" smtClean="0"/>
              <a:t>Con esa flexibilidad vienen mas complejidad. No hay </a:t>
            </a:r>
            <a:r>
              <a:rPr lang="es-EC" altLang="en-US" dirty="0" smtClean="0"/>
              <a:t>menú </a:t>
            </a:r>
            <a:r>
              <a:rPr lang="es-EC" altLang="en-US" dirty="0" smtClean="0"/>
              <a:t>sino que uno escribe las instrucciones para indicar que </a:t>
            </a:r>
            <a:r>
              <a:rPr lang="es-EC" altLang="en-US" dirty="0"/>
              <a:t>análisis</a:t>
            </a:r>
            <a:r>
              <a:rPr lang="es-EC" altLang="en-US" dirty="0" smtClean="0"/>
              <a:t> quiere llevar a cabo. Por lo tanto se necesita saber algo del lenguaje de R</a:t>
            </a:r>
          </a:p>
          <a:p>
            <a:endParaRPr lang="es-EC" altLang="en-US" dirty="0"/>
          </a:p>
          <a:p>
            <a:endParaRPr lang="es-EC" altLang="en-US" dirty="0" smtClean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866900" y="492126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 err="1" smtClean="0">
                <a:latin typeface="Arial Unicode MS" pitchFamily="34" charset="-128"/>
              </a:rPr>
              <a:t>GeoMorph</a:t>
            </a:r>
            <a:r>
              <a:rPr lang="en-US" altLang="en-US" sz="4000" dirty="0" smtClean="0">
                <a:latin typeface="Arial Unicode MS" pitchFamily="34" charset="-128"/>
              </a:rPr>
              <a:t> </a:t>
            </a:r>
            <a:r>
              <a:rPr lang="en-US" altLang="en-US" sz="4000" dirty="0" err="1" smtClean="0">
                <a:latin typeface="Arial Unicode MS" pitchFamily="34" charset="-128"/>
              </a:rPr>
              <a:t>en</a:t>
            </a:r>
            <a:r>
              <a:rPr lang="en-US" altLang="en-US" sz="4000" dirty="0" smtClean="0">
                <a:latin typeface="Arial Unicode MS" pitchFamily="34" charset="-128"/>
              </a:rPr>
              <a:t> R</a:t>
            </a:r>
            <a:endParaRPr lang="en-US" altLang="en-US" sz="4000" dirty="0">
              <a:latin typeface="Arial Unicode MS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1368070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2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Line 4"/>
          <p:cNvSpPr>
            <a:spLocks noChangeShapeType="1"/>
          </p:cNvSpPr>
          <p:nvPr/>
        </p:nvSpPr>
        <p:spPr bwMode="auto">
          <a:xfrm>
            <a:off x="1960099" y="1825625"/>
            <a:ext cx="85344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C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960099" y="699891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 err="1" smtClean="0">
                <a:latin typeface="Arial Unicode MS" pitchFamily="34" charset="-128"/>
              </a:rPr>
              <a:t>GeoMorph</a:t>
            </a:r>
            <a:r>
              <a:rPr lang="en-US" altLang="en-US" sz="4000" dirty="0" smtClean="0">
                <a:latin typeface="Arial Unicode MS" pitchFamily="34" charset="-128"/>
              </a:rPr>
              <a:t> </a:t>
            </a:r>
            <a:r>
              <a:rPr lang="en-US" altLang="en-US" sz="4000" dirty="0" err="1" smtClean="0">
                <a:latin typeface="Arial Unicode MS" pitchFamily="34" charset="-128"/>
              </a:rPr>
              <a:t>en</a:t>
            </a:r>
            <a:r>
              <a:rPr lang="en-US" altLang="en-US" sz="4000" dirty="0" smtClean="0">
                <a:latin typeface="Arial Unicode MS" pitchFamily="34" charset="-128"/>
              </a:rPr>
              <a:t> R</a:t>
            </a:r>
            <a:endParaRPr lang="en-US" altLang="en-US" sz="4000" dirty="0">
              <a:latin typeface="Arial Unicode MS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243335"/>
            <a:ext cx="6167511" cy="3933628"/>
          </a:xfrm>
        </p:spPr>
        <p:txBody>
          <a:bodyPr/>
          <a:lstStyle/>
          <a:p>
            <a:r>
              <a:rPr lang="es-EC" dirty="0" err="1" smtClean="0"/>
              <a:t>GeoMorph</a:t>
            </a:r>
            <a:r>
              <a:rPr lang="es-EC" dirty="0" smtClean="0"/>
              <a:t> es un programa que funciona en la plataforma R escrito por </a:t>
            </a:r>
            <a:r>
              <a:rPr lang="es-EC" dirty="0" err="1" smtClean="0"/>
              <a:t>Dean</a:t>
            </a:r>
            <a:r>
              <a:rPr lang="es-EC" dirty="0" smtClean="0"/>
              <a:t> Adams y sus colegas</a:t>
            </a:r>
          </a:p>
          <a:p>
            <a:r>
              <a:rPr lang="es-EC" dirty="0" smtClean="0"/>
              <a:t>Primero hay que aprender R</a:t>
            </a:r>
          </a:p>
          <a:p>
            <a:r>
              <a:rPr lang="es-EC" dirty="0" smtClean="0"/>
              <a:t>Recomendado </a:t>
            </a:r>
            <a:r>
              <a:rPr lang="es-EC" smtClean="0"/>
              <a:t>para quienes quieren </a:t>
            </a:r>
            <a:r>
              <a:rPr lang="es-EC" dirty="0" smtClean="0"/>
              <a:t>especializarse en la parte analítica </a:t>
            </a:r>
          </a:p>
          <a:p>
            <a:endParaRPr lang="es-EC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419063"/>
              </p:ext>
            </p:extLst>
          </p:nvPr>
        </p:nvGraphicFramePr>
        <p:xfrm>
          <a:off x="0" y="-31749"/>
          <a:ext cx="2433711" cy="2185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Image" r:id="rId3" imgW="2742840" imgH="2463480" progId="Photoshop.Image.17">
                  <p:embed/>
                </p:oleObj>
              </mc:Choice>
              <mc:Fallback>
                <p:oleObj name="Image" r:id="rId3" imgW="2742840" imgH="2463480" progId="Photoshop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31749"/>
                        <a:ext cx="2433711" cy="2185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879724"/>
              </p:ext>
            </p:extLst>
          </p:nvPr>
        </p:nvGraphicFramePr>
        <p:xfrm>
          <a:off x="7005711" y="2413393"/>
          <a:ext cx="5034730" cy="376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Image" r:id="rId5" imgW="7847280" imgH="5866560" progId="Photoshop.Image.17">
                  <p:embed/>
                </p:oleObj>
              </mc:Choice>
              <mc:Fallback>
                <p:oleObj name="Image" r:id="rId5" imgW="7847280" imgH="5866560" progId="Photoshop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05711" y="2413393"/>
                        <a:ext cx="5034730" cy="376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25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8636" y="841872"/>
            <a:ext cx="10489380" cy="4688596"/>
          </a:xfrm>
        </p:spPr>
        <p:txBody>
          <a:bodyPr>
            <a:noAutofit/>
          </a:bodyPr>
          <a:lstStyle/>
          <a:p>
            <a:pPr algn="l" eaLnBrk="1" hangingPunct="1"/>
            <a:r>
              <a:rPr lang="es-EC" altLang="es-EC" sz="4400" u="sng" dirty="0" smtClean="0"/>
              <a:t>PROGRAMA</a:t>
            </a:r>
            <a:r>
              <a:rPr lang="es-EC" altLang="es-EC" sz="4400" dirty="0" smtClean="0"/>
              <a:t>:</a:t>
            </a:r>
          </a:p>
          <a:p>
            <a:pPr algn="l" eaLnBrk="1" hangingPunct="1"/>
            <a:endParaRPr lang="es-EC" altLang="es-EC" sz="4400" dirty="0" smtClean="0"/>
          </a:p>
          <a:p>
            <a:pPr algn="l"/>
            <a:r>
              <a:rPr lang="es-EC" altLang="es-EC" sz="4400" dirty="0" smtClean="0"/>
              <a:t>III.C. Métodos para la colección de datos</a:t>
            </a:r>
          </a:p>
          <a:p>
            <a:pPr algn="l"/>
            <a:r>
              <a:rPr lang="en-US" altLang="es-EC" sz="4400" dirty="0"/>
              <a:t>	</a:t>
            </a:r>
            <a:r>
              <a:rPr lang="en-US" altLang="es-EC" sz="4400" dirty="0" smtClean="0"/>
              <a:t>	</a:t>
            </a:r>
            <a:r>
              <a:rPr lang="en-US" altLang="es-EC" sz="4400" dirty="0" err="1" smtClean="0"/>
              <a:t>MorphoJ</a:t>
            </a:r>
            <a:endParaRPr lang="es-EC" altLang="es-EC" sz="4400" dirty="0" smtClean="0"/>
          </a:p>
        </p:txBody>
      </p:sp>
    </p:spTree>
    <p:extLst>
      <p:ext uri="{BB962C8B-B14F-4D97-AF65-F5344CB8AC3E}">
        <p14:creationId xmlns:p14="http://schemas.microsoft.com/office/powerpoint/2010/main" val="38873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14475"/>
            <a:ext cx="8153400" cy="4800600"/>
          </a:xfrm>
        </p:spPr>
        <p:txBody>
          <a:bodyPr>
            <a:normAutofit/>
          </a:bodyPr>
          <a:lstStyle/>
          <a:p>
            <a:r>
              <a:rPr lang="es-EC" altLang="en-US" dirty="0" err="1" smtClean="0"/>
              <a:t>MorphoJ</a:t>
            </a:r>
            <a:r>
              <a:rPr lang="es-EC" altLang="en-US" dirty="0" smtClean="0"/>
              <a:t> es un programa que funciona con archivos TPS con los hitos digitados en TPSDig2</a:t>
            </a:r>
          </a:p>
          <a:p>
            <a:r>
              <a:rPr lang="es-EC" altLang="en-US" dirty="0" smtClean="0"/>
              <a:t>Creado por Chris </a:t>
            </a:r>
            <a:r>
              <a:rPr lang="es-EC" altLang="en-US" dirty="0" err="1" smtClean="0"/>
              <a:t>Klingenberg</a:t>
            </a:r>
            <a:r>
              <a:rPr lang="es-EC" altLang="en-US" dirty="0" smtClean="0"/>
              <a:t>, </a:t>
            </a:r>
            <a:r>
              <a:rPr lang="es-EC" altLang="en-US" dirty="0" err="1" smtClean="0"/>
              <a:t>University</a:t>
            </a:r>
            <a:r>
              <a:rPr lang="es-EC" altLang="en-US" dirty="0" smtClean="0"/>
              <a:t> of </a:t>
            </a:r>
            <a:r>
              <a:rPr lang="es-EC" altLang="en-US" dirty="0" err="1" smtClean="0"/>
              <a:t>Manchaster</a:t>
            </a:r>
            <a:endParaRPr lang="es-EC" altLang="en-US" dirty="0" smtClean="0"/>
          </a:p>
          <a:p>
            <a:r>
              <a:rPr lang="es-EC" altLang="en-US" dirty="0" smtClean="0"/>
              <a:t>Un solo programa que realiza muchos análisis diferentes</a:t>
            </a:r>
            <a:endParaRPr lang="es-EC" altLang="en-US" dirty="0"/>
          </a:p>
          <a:p>
            <a:endParaRPr lang="es-EC" altLang="en-US" dirty="0" smtClean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866900" y="492126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 err="1" smtClean="0">
                <a:latin typeface="Arial Unicode MS" pitchFamily="34" charset="-128"/>
              </a:rPr>
              <a:t>MorphoJ</a:t>
            </a:r>
            <a:endParaRPr lang="en-US" altLang="en-US" sz="4000" dirty="0">
              <a:latin typeface="Arial Unicode MS" pitchFamily="34" charset="-128"/>
            </a:endParaRPr>
          </a:p>
        </p:txBody>
      </p:sp>
      <p:pic>
        <p:nvPicPr>
          <p:cNvPr id="6" name="Picture 5" descr="C:\Users\waguirre\Desktop\morpho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593" y="4002811"/>
            <a:ext cx="1924407" cy="2378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hris Klingenbe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4000500"/>
            <a:ext cx="1905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0" y="1378315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38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5715" y="1480694"/>
            <a:ext cx="5166912" cy="49196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Cumple muchas de las mismas funciones que los programas TPS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“</a:t>
            </a:r>
            <a:r>
              <a:rPr lang="es-EC" altLang="en-US" i="1" dirty="0" smtClean="0"/>
              <a:t>File/</a:t>
            </a:r>
            <a:r>
              <a:rPr lang="es-EC" altLang="en-US" i="1" dirty="0" err="1" smtClean="0"/>
              <a:t>Create</a:t>
            </a:r>
            <a:r>
              <a:rPr lang="es-EC" altLang="en-US" i="1" dirty="0" smtClean="0"/>
              <a:t> New Project</a:t>
            </a:r>
            <a:r>
              <a:rPr lang="es-EC" altLang="en-US" dirty="0" smtClean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Selecciona “</a:t>
            </a:r>
            <a:r>
              <a:rPr lang="es-EC" altLang="en-US" i="1" dirty="0" err="1" smtClean="0"/>
              <a:t>Two-dimensions</a:t>
            </a:r>
            <a:r>
              <a:rPr lang="es-EC" altLang="en-US" dirty="0" smtClean="0"/>
              <a:t>” y archivo tipo “TPS”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Dale un nombre al nuevo proyecto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Selecciona al proyecto creado bajo “</a:t>
            </a:r>
            <a:r>
              <a:rPr lang="es-EC" altLang="en-US" i="1" dirty="0" smtClean="0"/>
              <a:t>Project </a:t>
            </a:r>
            <a:r>
              <a:rPr lang="es-EC" altLang="en-US" i="1" dirty="0" err="1" smtClean="0"/>
              <a:t>Tree</a:t>
            </a:r>
            <a:r>
              <a:rPr lang="es-EC" altLang="en-US" dirty="0" smtClean="0"/>
              <a:t>”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690630" y="284958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 err="1" smtClean="0">
                <a:latin typeface="Arial Unicode MS" pitchFamily="34" charset="-128"/>
              </a:rPr>
              <a:t>MorphoJ</a:t>
            </a:r>
            <a:endParaRPr lang="en-US" altLang="en-US" sz="4000" dirty="0">
              <a:latin typeface="Arial Unicode MS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98" y="1480694"/>
            <a:ext cx="5949282" cy="466595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0" y="1254523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5715" y="1480694"/>
            <a:ext cx="5166912" cy="49196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Bajo “</a:t>
            </a:r>
            <a:r>
              <a:rPr lang="es-EC" altLang="en-US" i="1" dirty="0" err="1" smtClean="0"/>
              <a:t>Preliminaries</a:t>
            </a:r>
            <a:r>
              <a:rPr lang="es-EC" altLang="en-US" dirty="0" smtClean="0"/>
              <a:t>”, selecciona “</a:t>
            </a:r>
            <a:r>
              <a:rPr lang="es-EC" altLang="en-US" i="1" dirty="0" smtClean="0"/>
              <a:t>New Procrustes </a:t>
            </a:r>
            <a:r>
              <a:rPr lang="es-EC" altLang="en-US" i="1" dirty="0" err="1" smtClean="0"/>
              <a:t>Fit</a:t>
            </a:r>
            <a:r>
              <a:rPr lang="es-EC" altLang="en-US" dirty="0" smtClean="0"/>
              <a:t>”, “</a:t>
            </a:r>
            <a:r>
              <a:rPr lang="es-EC" altLang="en-US" i="1" dirty="0" err="1" smtClean="0"/>
              <a:t>Align</a:t>
            </a:r>
            <a:r>
              <a:rPr lang="es-EC" altLang="en-US" i="1" dirty="0" smtClean="0"/>
              <a:t> </a:t>
            </a:r>
            <a:r>
              <a:rPr lang="es-EC" altLang="en-US" i="1" dirty="0" err="1" smtClean="0"/>
              <a:t>by</a:t>
            </a:r>
            <a:r>
              <a:rPr lang="es-EC" altLang="en-US" i="1" dirty="0" smtClean="0"/>
              <a:t> Principal </a:t>
            </a:r>
            <a:r>
              <a:rPr lang="es-EC" altLang="en-US" i="1" dirty="0" err="1" smtClean="0"/>
              <a:t>Axes</a:t>
            </a:r>
            <a:r>
              <a:rPr lang="es-EC" altLang="en-US" dirty="0" smtClean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El programa alinea a las formas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Los resultados se pueden ir viendo bajo la sección de “</a:t>
            </a:r>
            <a:r>
              <a:rPr lang="es-EC" altLang="en-US" i="1" dirty="0" err="1" smtClean="0"/>
              <a:t>Results</a:t>
            </a:r>
            <a:r>
              <a:rPr lang="es-EC" altLang="en-US" dirty="0" smtClean="0"/>
              <a:t>”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690630" y="284958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 err="1" smtClean="0">
                <a:latin typeface="Arial Unicode MS" pitchFamily="34" charset="-128"/>
              </a:rPr>
              <a:t>MorphoJ</a:t>
            </a:r>
            <a:endParaRPr lang="en-US" altLang="en-US" sz="4000" dirty="0">
              <a:latin typeface="Arial Unicode MS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18" y="1463040"/>
            <a:ext cx="5943600" cy="466150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0" y="1254523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 rot="5400000">
            <a:off x="768800" y="1207995"/>
            <a:ext cx="1007297" cy="354012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723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5715" y="1480694"/>
            <a:ext cx="5166912" cy="49196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Bajo “</a:t>
            </a:r>
            <a:r>
              <a:rPr lang="es-EC" altLang="en-US" i="1" dirty="0" err="1" smtClean="0"/>
              <a:t>Preliminaries</a:t>
            </a:r>
            <a:r>
              <a:rPr lang="es-EC" altLang="en-US" dirty="0" smtClean="0"/>
              <a:t>”, selecciona “</a:t>
            </a:r>
            <a:r>
              <a:rPr lang="es-EC" altLang="en-US" i="1" dirty="0" smtClean="0"/>
              <a:t>New Procrustes </a:t>
            </a:r>
            <a:r>
              <a:rPr lang="es-EC" altLang="en-US" i="1" dirty="0" err="1" smtClean="0"/>
              <a:t>Fit</a:t>
            </a:r>
            <a:r>
              <a:rPr lang="es-EC" altLang="en-US" dirty="0" smtClean="0"/>
              <a:t>”, “</a:t>
            </a:r>
            <a:r>
              <a:rPr lang="es-EC" altLang="en-US" i="1" dirty="0" err="1" smtClean="0"/>
              <a:t>Align</a:t>
            </a:r>
            <a:r>
              <a:rPr lang="es-EC" altLang="en-US" i="1" dirty="0" smtClean="0"/>
              <a:t> </a:t>
            </a:r>
            <a:r>
              <a:rPr lang="es-EC" altLang="en-US" i="1" dirty="0" err="1" smtClean="0"/>
              <a:t>by</a:t>
            </a:r>
            <a:r>
              <a:rPr lang="es-EC" altLang="en-US" i="1" dirty="0" smtClean="0"/>
              <a:t> Principal </a:t>
            </a:r>
            <a:r>
              <a:rPr lang="es-EC" altLang="en-US" i="1" dirty="0" err="1" smtClean="0"/>
              <a:t>Axes</a:t>
            </a:r>
            <a:r>
              <a:rPr lang="es-EC" altLang="en-US" dirty="0" smtClean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El programa alinea a las formas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Los resultados se pueden ir viendo bajo la sección de “</a:t>
            </a:r>
            <a:r>
              <a:rPr lang="es-EC" altLang="en-US" i="1" dirty="0" err="1" smtClean="0"/>
              <a:t>Results</a:t>
            </a:r>
            <a:r>
              <a:rPr lang="es-EC" altLang="en-US" dirty="0" smtClean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También se puede ver los gráficos bajo la sección de “</a:t>
            </a:r>
            <a:r>
              <a:rPr lang="es-EC" altLang="en-US" i="1" dirty="0" err="1" smtClean="0"/>
              <a:t>Graphics</a:t>
            </a:r>
            <a:r>
              <a:rPr lang="es-EC" altLang="en-US" dirty="0" smtClean="0"/>
              <a:t>”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690630" y="284958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 err="1" smtClean="0">
                <a:latin typeface="Arial Unicode MS" pitchFamily="34" charset="-128"/>
              </a:rPr>
              <a:t>MorphoJ</a:t>
            </a:r>
            <a:endParaRPr lang="en-US" altLang="en-US" sz="4000" dirty="0">
              <a:latin typeface="Arial Unicode MS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463040"/>
            <a:ext cx="5943600" cy="466150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0" y="1254523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 rot="5400000">
            <a:off x="1186981" y="1209613"/>
            <a:ext cx="1007297" cy="354012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134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5715" y="1480694"/>
            <a:ext cx="5166912" cy="49196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El siguiente paso es seleccionar “</a:t>
            </a:r>
            <a:r>
              <a:rPr lang="es-EC" altLang="en-US" i="1" dirty="0" err="1" smtClean="0"/>
              <a:t>Preliminaries</a:t>
            </a:r>
            <a:r>
              <a:rPr lang="es-EC" altLang="en-US" i="1" dirty="0" smtClean="0"/>
              <a:t>/</a:t>
            </a:r>
            <a:r>
              <a:rPr lang="es-EC" altLang="en-US" i="1" dirty="0" err="1" smtClean="0"/>
              <a:t>Generate</a:t>
            </a:r>
            <a:r>
              <a:rPr lang="es-EC" altLang="en-US" i="1" dirty="0" smtClean="0"/>
              <a:t> </a:t>
            </a:r>
            <a:r>
              <a:rPr lang="es-EC" altLang="en-US" i="1" dirty="0" err="1" smtClean="0"/>
              <a:t>covariance</a:t>
            </a:r>
            <a:r>
              <a:rPr lang="es-EC" altLang="en-US" i="1" dirty="0" smtClean="0"/>
              <a:t> </a:t>
            </a:r>
            <a:r>
              <a:rPr lang="es-EC" altLang="en-US" i="1" dirty="0" err="1" smtClean="0"/>
              <a:t>matrix</a:t>
            </a:r>
            <a:r>
              <a:rPr lang="es-EC" altLang="en-US" dirty="0" smtClean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Esto genera una matriz de covarianza que se usa para los siguientes análisis 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Bajo “</a:t>
            </a:r>
            <a:r>
              <a:rPr lang="es-EC" altLang="en-US" i="1" dirty="0" err="1" smtClean="0"/>
              <a:t>Variation</a:t>
            </a:r>
            <a:r>
              <a:rPr lang="es-EC" altLang="en-US" dirty="0" smtClean="0"/>
              <a:t>”, se puede hacer un PCA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Los resultados y gráficos se pueden revisar bajo los “</a:t>
            </a:r>
            <a:r>
              <a:rPr lang="es-EC" altLang="en-US" i="1" dirty="0" err="1" smtClean="0"/>
              <a:t>Tabs</a:t>
            </a:r>
            <a:r>
              <a:rPr lang="es-EC" altLang="en-US" dirty="0" smtClean="0"/>
              <a:t>” respectivos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690630" y="284958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 err="1" smtClean="0">
                <a:latin typeface="Arial Unicode MS" pitchFamily="34" charset="-128"/>
              </a:rPr>
              <a:t>MorphoJ</a:t>
            </a:r>
            <a:endParaRPr lang="en-US" altLang="en-US" sz="4000" dirty="0">
              <a:latin typeface="Arial Unicode MS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86" y="1359191"/>
            <a:ext cx="4580038" cy="507786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0" y="1254523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41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5715" y="1480694"/>
            <a:ext cx="5166912" cy="49196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Bajo gráficos se puede ver la distribución de especímenes en los </a:t>
            </a:r>
            <a:r>
              <a:rPr lang="es-EC" altLang="en-US" dirty="0" err="1" smtClean="0"/>
              <a:t>PC’s</a:t>
            </a:r>
            <a:r>
              <a:rPr lang="es-EC" altLang="en-US" dirty="0" smtClean="0"/>
              <a:t> (y seleccionar que </a:t>
            </a:r>
            <a:r>
              <a:rPr lang="es-EC" altLang="en-US" dirty="0" err="1" smtClean="0"/>
              <a:t>PC’s</a:t>
            </a:r>
            <a:r>
              <a:rPr lang="es-EC" altLang="en-US" dirty="0" smtClean="0"/>
              <a:t> graficar)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690630" y="284958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 err="1" smtClean="0">
                <a:latin typeface="Arial Unicode MS" pitchFamily="34" charset="-128"/>
              </a:rPr>
              <a:t>MorphoJ</a:t>
            </a:r>
            <a:endParaRPr lang="en-US" altLang="en-US" sz="4000" dirty="0">
              <a:latin typeface="Arial Unicode MS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4" y="1822374"/>
            <a:ext cx="5756456" cy="4114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0" y="1254523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82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5715" y="1480694"/>
            <a:ext cx="5166912" cy="49196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Bajo gráficos se puede ver la distribución de especímenes en los </a:t>
            </a:r>
            <a:r>
              <a:rPr lang="es-EC" altLang="en-US" dirty="0" err="1" smtClean="0"/>
              <a:t>PC’s</a:t>
            </a:r>
            <a:r>
              <a:rPr lang="es-EC" altLang="en-US" dirty="0" smtClean="0"/>
              <a:t> (y seleccionar que </a:t>
            </a:r>
            <a:r>
              <a:rPr lang="es-EC" altLang="en-US" dirty="0" err="1" smtClean="0"/>
              <a:t>PC’s</a:t>
            </a:r>
            <a:r>
              <a:rPr lang="es-EC" altLang="en-US" dirty="0" smtClean="0"/>
              <a:t> graficar)</a:t>
            </a:r>
          </a:p>
          <a:p>
            <a:pPr eaLnBrk="1" hangingPunct="1">
              <a:lnSpc>
                <a:spcPct val="90000"/>
              </a:lnSpc>
            </a:pPr>
            <a:r>
              <a:rPr lang="es-EC" altLang="en-US" dirty="0" smtClean="0"/>
              <a:t>Si se definieron grupos (</a:t>
            </a:r>
            <a:r>
              <a:rPr lang="es-EC" altLang="en-US" i="1" dirty="0" err="1" smtClean="0"/>
              <a:t>classifiers</a:t>
            </a:r>
            <a:r>
              <a:rPr lang="es-EC" altLang="en-US" dirty="0" smtClean="0"/>
              <a:t>) se puede marcar los grupos con diferentes colores y poner elipses alrededor de ellos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s-EC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690630" y="284958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 err="1" smtClean="0">
                <a:latin typeface="Arial Unicode MS" pitchFamily="34" charset="-128"/>
              </a:rPr>
              <a:t>MorphoJ</a:t>
            </a:r>
            <a:endParaRPr lang="en-US" altLang="en-US" sz="4000" dirty="0">
              <a:latin typeface="Arial Unicode MS" pitchFamily="34" charset="-128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625533"/>
              </p:ext>
            </p:extLst>
          </p:nvPr>
        </p:nvGraphicFramePr>
        <p:xfrm>
          <a:off x="109486" y="1988695"/>
          <a:ext cx="5986514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Image" r:id="rId3" imgW="10209240" imgH="6984000" progId="Photoshop.Image.17">
                  <p:embed/>
                </p:oleObj>
              </mc:Choice>
              <mc:Fallback>
                <p:oleObj name="Image" r:id="rId3" imgW="10209240" imgH="6984000" progId="Photoshop.Image.17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486" y="1988695"/>
                        <a:ext cx="5986514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0" y="1254523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8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579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Office Theme</vt:lpstr>
      <vt:lpstr>Image</vt:lpstr>
      <vt:lpstr>Introducción a la Morfometría Geométrica: Teoría y Aplicaciones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Morfometría Geométrica para Biólogos: Aplicaciones en la Ictiología</dc:title>
  <dc:creator>Aguirre, Windsor</dc:creator>
  <cp:lastModifiedBy>Aguirre, Windsor</cp:lastModifiedBy>
  <cp:revision>73</cp:revision>
  <dcterms:created xsi:type="dcterms:W3CDTF">2017-06-28T17:11:46Z</dcterms:created>
  <dcterms:modified xsi:type="dcterms:W3CDTF">2019-12-08T16:19:04Z</dcterms:modified>
</cp:coreProperties>
</file>