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3.png" ContentType="image/png"/>
  <Override PartName="/ppt/media/image12.png" ContentType="image/png"/>
  <Override PartName="/ppt/media/image4.png" ContentType="image/png"/>
  <Override PartName="/ppt/media/image2.png" ContentType="image/png"/>
  <Override PartName="/ppt/media/image3.png" ContentType="image/png"/>
  <Override PartName="/ppt/media/image1.jpeg" ContentType="image/jpeg"/>
  <Override PartName="/ppt/media/image6.png" ContentType="image/png"/>
  <Override PartName="/ppt/media/image5.jpeg" ContentType="image/jpeg"/>
  <Override PartName="/ppt/media/image14.png" ContentType="image/png"/>
  <Override PartName="/ppt/media/image10.jpeg" ContentType="image/jpeg"/>
  <Override PartName="/ppt/media/image8.png" ContentType="image/png"/>
  <Override PartName="/ppt/media/image11.gif" ContentType="image/gif"/>
  <Override PartName="/ppt/media/image7.png" ContentType="image/png"/>
  <Override PartName="/ppt/media/image9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3"/>
          <a:stretch/>
        </p:blipFill>
        <p:spPr>
          <a:xfrm>
            <a:off x="0" y="0"/>
            <a:ext cx="12187800" cy="68551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6" descr=""/>
          <p:cNvPicPr/>
          <p:nvPr/>
        </p:nvPicPr>
        <p:blipFill>
          <a:blip r:embed="rId3"/>
          <a:stretch/>
        </p:blipFill>
        <p:spPr>
          <a:xfrm>
            <a:off x="0" y="0"/>
            <a:ext cx="12187800" cy="685512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gif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3962520" y="1964160"/>
            <a:ext cx="7196760" cy="242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LITERARI.LY</a:t>
            </a:r>
            <a:r>
              <a:rPr b="0"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962520" y="4385880"/>
            <a:ext cx="7196760" cy="140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Literary Assistant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-Adam lenart, ankith gunapal &amp; sandip Palit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3" descr=""/>
          <p:cNvPicPr/>
          <p:nvPr/>
        </p:nvPicPr>
        <p:blipFill>
          <a:blip r:embed="rId1"/>
          <a:stretch/>
        </p:blipFill>
        <p:spPr>
          <a:xfrm>
            <a:off x="10207800" y="79920"/>
            <a:ext cx="1904040" cy="219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1979640" y="12240"/>
            <a:ext cx="8289720" cy="685764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11440" y="289440"/>
            <a:ext cx="10130400" cy="14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Architecture * Rating and categories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85800" y="1588680"/>
            <a:ext cx="10130400" cy="493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6099840" y="1588680"/>
            <a:ext cx="1861920" cy="1439280"/>
          </a:xfrm>
          <a:prstGeom prst="roundRect">
            <a:avLst>
              <a:gd name="adj" fmla="val 16667"/>
            </a:avLst>
          </a:prstGeom>
          <a:solidFill>
            <a:srgbClr val="ac3f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stored in Amazon RDS from GoodReads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3489840" y="3349080"/>
            <a:ext cx="1861920" cy="1439280"/>
          </a:xfrm>
          <a:prstGeom prst="roundRect">
            <a:avLst>
              <a:gd name="adj" fmla="val 16667"/>
            </a:avLst>
          </a:prstGeom>
          <a:solidFill>
            <a:srgbClr val="ac3f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 Books query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1100520" y="3349080"/>
            <a:ext cx="1861920" cy="1439280"/>
          </a:xfrm>
          <a:prstGeom prst="roundRect">
            <a:avLst>
              <a:gd name="adj" fmla="val 16667"/>
            </a:avLst>
          </a:prstGeom>
          <a:solidFill>
            <a:srgbClr val="ac3f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Query from User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6099840" y="3416040"/>
            <a:ext cx="1861920" cy="1439280"/>
          </a:xfrm>
          <a:prstGeom prst="roundRect">
            <a:avLst>
              <a:gd name="adj" fmla="val 16667"/>
            </a:avLst>
          </a:prstGeom>
          <a:solidFill>
            <a:srgbClr val="ac3f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Merged Result using 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8395920" y="3416040"/>
            <a:ext cx="1861920" cy="1439280"/>
          </a:xfrm>
          <a:prstGeom prst="roundRect">
            <a:avLst>
              <a:gd name="adj" fmla="val 16667"/>
            </a:avLst>
          </a:prstGeom>
          <a:solidFill>
            <a:srgbClr val="ac3f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Shiny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8"/>
          <p:cNvSpPr/>
          <p:nvPr/>
        </p:nvSpPr>
        <p:spPr>
          <a:xfrm>
            <a:off x="2963520" y="4069080"/>
            <a:ext cx="494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ff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9"/>
          <p:cNvSpPr/>
          <p:nvPr/>
        </p:nvSpPr>
        <p:spPr>
          <a:xfrm>
            <a:off x="5461200" y="4057560"/>
            <a:ext cx="494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ff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10"/>
          <p:cNvSpPr/>
          <p:nvPr/>
        </p:nvSpPr>
        <p:spPr>
          <a:xfrm>
            <a:off x="7031520" y="3044880"/>
            <a:ext cx="360" cy="30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ff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11"/>
          <p:cNvSpPr/>
          <p:nvPr/>
        </p:nvSpPr>
        <p:spPr>
          <a:xfrm>
            <a:off x="7962840" y="4136040"/>
            <a:ext cx="43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ff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85800" y="609480"/>
            <a:ext cx="10130400" cy="14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370880" y="0"/>
            <a:ext cx="8029080" cy="666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685800" y="609480"/>
            <a:ext cx="10130400" cy="14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1554480" y="0"/>
            <a:ext cx="8100000" cy="671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5800" y="609480"/>
            <a:ext cx="10130400" cy="14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517760" y="360"/>
            <a:ext cx="8265600" cy="685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11440" y="289440"/>
            <a:ext cx="10130400" cy="14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Architecture * Forecasting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5800" y="1588680"/>
            <a:ext cx="10130400" cy="493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3"/>
          <p:cNvSpPr/>
          <p:nvPr/>
        </p:nvSpPr>
        <p:spPr>
          <a:xfrm>
            <a:off x="3383280" y="2194560"/>
            <a:ext cx="1861920" cy="1439280"/>
          </a:xfrm>
          <a:prstGeom prst="roundRect">
            <a:avLst>
              <a:gd name="adj" fmla="val 16667"/>
            </a:avLst>
          </a:prstGeom>
          <a:solidFill>
            <a:srgbClr val="ac3f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 N grams stored in HDFS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3474720" y="4686480"/>
            <a:ext cx="1861920" cy="1439280"/>
          </a:xfrm>
          <a:prstGeom prst="roundRect">
            <a:avLst>
              <a:gd name="adj" fmla="val 16667"/>
            </a:avLst>
          </a:prstGeom>
          <a:solidFill>
            <a:srgbClr val="ac3f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Query from User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6126480" y="3383280"/>
            <a:ext cx="1861920" cy="1439280"/>
          </a:xfrm>
          <a:prstGeom prst="roundRect">
            <a:avLst>
              <a:gd name="adj" fmla="val 16667"/>
            </a:avLst>
          </a:prstGeom>
          <a:solidFill>
            <a:srgbClr val="ac3f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SparkR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 flipV="1">
            <a:off x="5577840" y="4570560"/>
            <a:ext cx="365040" cy="18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ff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5486400" y="3108600"/>
            <a:ext cx="365040" cy="27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57240">
            <a:solidFill>
              <a:srgbClr val="ffff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8"/>
          <p:cNvSpPr/>
          <p:nvPr/>
        </p:nvSpPr>
        <p:spPr>
          <a:xfrm>
            <a:off x="7962840" y="4136040"/>
            <a:ext cx="43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ff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9"/>
          <p:cNvSpPr/>
          <p:nvPr/>
        </p:nvSpPr>
        <p:spPr>
          <a:xfrm>
            <a:off x="8470080" y="3383280"/>
            <a:ext cx="1861920" cy="1439280"/>
          </a:xfrm>
          <a:prstGeom prst="roundRect">
            <a:avLst>
              <a:gd name="adj" fmla="val 16667"/>
            </a:avLst>
          </a:prstGeom>
          <a:solidFill>
            <a:srgbClr val="ac3f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Shiny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685800" y="609480"/>
            <a:ext cx="10130400" cy="14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"/>
          <p:cNvSpPr/>
          <p:nvPr/>
        </p:nvSpPr>
        <p:spPr>
          <a:xfrm>
            <a:off x="685800" y="2142000"/>
            <a:ext cx="10130400" cy="36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1991520" y="12240"/>
            <a:ext cx="826632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685800" y="609480"/>
            <a:ext cx="10130400" cy="14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Problem statement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685800" y="2142000"/>
            <a:ext cx="10130400" cy="36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28600">
              <a:lnSpc>
                <a:spcPct val="100000"/>
              </a:lnSpc>
            </a:pPr>
            <a:r>
              <a:rPr b="0" i="1" lang="en-US" sz="20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do you write a successful piece of literature?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</a:pPr>
            <a:r>
              <a:rPr b="0" lang="en-US" sz="1800" spc="-1" strike="noStrike">
                <a:solidFill>
                  <a:srgbClr val="b7b7b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Helping authors choose the best expression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</a:pPr>
            <a:r>
              <a:rPr b="0" lang="en-US" sz="1800" spc="-1" strike="noStrike">
                <a:solidFill>
                  <a:srgbClr val="b7b7b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 reach their target audience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Books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Blogs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Technical Publications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3" descr=""/>
          <p:cNvPicPr/>
          <p:nvPr/>
        </p:nvPicPr>
        <p:blipFill>
          <a:blip r:embed="rId1"/>
          <a:stretch/>
        </p:blipFill>
        <p:spPr>
          <a:xfrm>
            <a:off x="6537960" y="2243160"/>
            <a:ext cx="5169240" cy="344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380880"/>
            <a:ext cx="10130400" cy="10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Application idea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85800" y="1657440"/>
            <a:ext cx="10130400" cy="41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2286000" y="2869920"/>
            <a:ext cx="1907640" cy="1519200"/>
          </a:xfrm>
          <a:prstGeom prst="roundRect">
            <a:avLst>
              <a:gd name="adj" fmla="val 16667"/>
            </a:avLst>
          </a:prstGeom>
          <a:solidFill>
            <a:srgbClr val="ac3f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 query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5882040" y="2834640"/>
            <a:ext cx="1907640" cy="1519200"/>
          </a:xfrm>
          <a:prstGeom prst="roundRect">
            <a:avLst>
              <a:gd name="adj" fmla="val 16667"/>
            </a:avLst>
          </a:prstGeom>
          <a:solidFill>
            <a:srgbClr val="ac3f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Rating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5864760" y="921240"/>
            <a:ext cx="1907640" cy="1519200"/>
          </a:xfrm>
          <a:prstGeom prst="roundRect">
            <a:avLst>
              <a:gd name="adj" fmla="val 16667"/>
            </a:avLst>
          </a:prstGeom>
          <a:solidFill>
            <a:srgbClr val="ac3f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Frequency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6"/>
          <p:cNvSpPr/>
          <p:nvPr/>
        </p:nvSpPr>
        <p:spPr>
          <a:xfrm>
            <a:off x="5852160" y="4790160"/>
            <a:ext cx="1907640" cy="1519200"/>
          </a:xfrm>
          <a:prstGeom prst="roundRect">
            <a:avLst>
              <a:gd name="adj" fmla="val 16667"/>
            </a:avLst>
          </a:prstGeom>
          <a:solidFill>
            <a:srgbClr val="ac3f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Category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7"/>
          <p:cNvSpPr/>
          <p:nvPr/>
        </p:nvSpPr>
        <p:spPr>
          <a:xfrm>
            <a:off x="4754880" y="3657600"/>
            <a:ext cx="494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ff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85800" y="380880"/>
            <a:ext cx="10130400" cy="10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Data sources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85800" y="1657440"/>
            <a:ext cx="10130400" cy="41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 n-grams dataset: fixed dataset with the frequency of 1 to 5 word expressions in published books and magazines over time from about 1500 until now.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 Books API : text searches returning bibliographical information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Good Reads API: reviews, ratings, tags of books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383120" y="2400480"/>
            <a:ext cx="1907640" cy="1519200"/>
          </a:xfrm>
          <a:prstGeom prst="roundRect">
            <a:avLst>
              <a:gd name="adj" fmla="val 16667"/>
            </a:avLst>
          </a:prstGeom>
          <a:solidFill>
            <a:srgbClr val="ac3f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 N-grams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7044840" y="2440440"/>
            <a:ext cx="1907640" cy="1519200"/>
          </a:xfrm>
          <a:prstGeom prst="roundRect">
            <a:avLst>
              <a:gd name="adj" fmla="val 16667"/>
            </a:avLst>
          </a:prstGeom>
          <a:solidFill>
            <a:srgbClr val="ac3f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Good Reads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4125960" y="2440440"/>
            <a:ext cx="1907640" cy="1519200"/>
          </a:xfrm>
          <a:prstGeom prst="roundRect">
            <a:avLst>
              <a:gd name="adj" fmla="val 16667"/>
            </a:avLst>
          </a:prstGeom>
          <a:solidFill>
            <a:srgbClr val="ac3f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 Books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1383120" y="1828800"/>
            <a:ext cx="1907640" cy="46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Frequency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7"/>
          <p:cNvSpPr/>
          <p:nvPr/>
        </p:nvSpPr>
        <p:spPr>
          <a:xfrm>
            <a:off x="5125320" y="1837440"/>
            <a:ext cx="2646720" cy="46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Rating, category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8"/>
          <p:cNvSpPr/>
          <p:nvPr/>
        </p:nvSpPr>
        <p:spPr>
          <a:xfrm>
            <a:off x="5585400" y="2975760"/>
            <a:ext cx="1907640" cy="46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+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40080" y="489960"/>
            <a:ext cx="7771680" cy="10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Volume * Variety * VELOCITY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48640" y="1565280"/>
            <a:ext cx="11733480" cy="511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Volume: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*Google N-gram: 3.5 TB data stored in our S3 bucket (only English bigrams)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we used a 15 GB subset of it for bigrams starting with “AB...”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Variety: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JSONs from Google Books, GoodReads API calls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Google N-gram CSVs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Velocity: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Kibana dashboard refreshes search history every X seconds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 used: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Amazon EC2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Amazon S3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Amazon RDS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Tools used: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Apache Spark (PySpark, SparkR)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PostgreSQL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Kibana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Shiny, D3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Python, R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85800" y="609480"/>
            <a:ext cx="10130400" cy="14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DATA Challenges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Content Placeholder 3" descr=""/>
          <p:cNvPicPr/>
          <p:nvPr/>
        </p:nvPicPr>
        <p:blipFill>
          <a:blip r:embed="rId1"/>
          <a:stretch/>
        </p:blipFill>
        <p:spPr>
          <a:xfrm>
            <a:off x="8847000" y="119880"/>
            <a:ext cx="3241080" cy="243468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582840" y="1943280"/>
            <a:ext cx="10130400" cy="41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Thousands of compressed CSV files in Google N-gram database, with some files taking 2-3 GB of space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Good Reads has a restriction of 1 API call per second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Filtering data from Good Reads such that we get Ratings for books written in English with a valid ISBN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Filtering data from Google Books such that we get Ratings, ISBN and valid category for books 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Amazon S3 maintains the Google N-gram database in an encoded format, requires building Hive/Spark with LZOCodec.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194560" y="3566160"/>
            <a:ext cx="3656520" cy="1370880"/>
          </a:xfrm>
          <a:prstGeom prst="rect">
            <a:avLst/>
          </a:prstGeom>
          <a:solidFill>
            <a:srgbClr val="ac3ec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"/>
          <p:cNvSpPr/>
          <p:nvPr/>
        </p:nvSpPr>
        <p:spPr>
          <a:xfrm rot="57000">
            <a:off x="5643000" y="914040"/>
            <a:ext cx="1919520" cy="3132000"/>
          </a:xfrm>
          <a:prstGeom prst="rect">
            <a:avLst/>
          </a:prstGeom>
          <a:solidFill>
            <a:srgbClr val="ac3ec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3"/>
          <p:cNvSpPr/>
          <p:nvPr/>
        </p:nvSpPr>
        <p:spPr>
          <a:xfrm>
            <a:off x="5669640" y="2377440"/>
            <a:ext cx="4296600" cy="3565440"/>
          </a:xfrm>
          <a:prstGeom prst="rect">
            <a:avLst/>
          </a:prstGeom>
          <a:solidFill>
            <a:srgbClr val="ac3ec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4"/>
          <p:cNvSpPr/>
          <p:nvPr/>
        </p:nvSpPr>
        <p:spPr>
          <a:xfrm>
            <a:off x="685800" y="609480"/>
            <a:ext cx="10130400" cy="14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ER DIAGRAM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2395800" y="1145880"/>
            <a:ext cx="7457040" cy="459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685800" y="609480"/>
            <a:ext cx="10130400" cy="14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"/>
          <p:cNvSpPr/>
          <p:nvPr/>
        </p:nvSpPr>
        <p:spPr>
          <a:xfrm>
            <a:off x="1681200" y="822960"/>
            <a:ext cx="8833680" cy="1096560"/>
          </a:xfrm>
          <a:custGeom>
            <a:avLst/>
            <a:gdLst/>
            <a:ahLst/>
            <a:rect l="l" t="t" r="r" b="b"/>
            <a:pathLst>
              <a:path w="24542" h="3050">
                <a:moveTo>
                  <a:pt x="508" y="0"/>
                </a:moveTo>
                <a:cubicBezTo>
                  <a:pt x="254" y="0"/>
                  <a:pt x="0" y="254"/>
                  <a:pt x="0" y="508"/>
                </a:cubicBezTo>
                <a:lnTo>
                  <a:pt x="0" y="2540"/>
                </a:lnTo>
                <a:cubicBezTo>
                  <a:pt x="0" y="2794"/>
                  <a:pt x="254" y="3049"/>
                  <a:pt x="508" y="3049"/>
                </a:cubicBezTo>
                <a:lnTo>
                  <a:pt x="24032" y="3049"/>
                </a:lnTo>
                <a:cubicBezTo>
                  <a:pt x="24286" y="3049"/>
                  <a:pt x="24541" y="2794"/>
                  <a:pt x="24541" y="2540"/>
                </a:cubicBezTo>
                <a:lnTo>
                  <a:pt x="24541" y="508"/>
                </a:lnTo>
                <a:cubicBezTo>
                  <a:pt x="24541" y="254"/>
                  <a:pt x="24286" y="0"/>
                  <a:pt x="24032" y="0"/>
                </a:cubicBezTo>
                <a:lnTo>
                  <a:pt x="508" y="0"/>
                </a:lnTo>
              </a:path>
            </a:pathLst>
          </a:custGeom>
          <a:solidFill>
            <a:srgbClr val="ac3fc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3"/>
          <p:cNvSpPr/>
          <p:nvPr/>
        </p:nvSpPr>
        <p:spPr>
          <a:xfrm>
            <a:off x="1695960" y="2377440"/>
            <a:ext cx="8840880" cy="1096560"/>
          </a:xfrm>
          <a:custGeom>
            <a:avLst/>
            <a:gdLst/>
            <a:ahLst/>
            <a:rect l="l" t="t" r="r" b="b"/>
            <a:pathLst>
              <a:path w="24595" h="3050">
                <a:moveTo>
                  <a:pt x="545" y="0"/>
                </a:moveTo>
                <a:cubicBezTo>
                  <a:pt x="291" y="0"/>
                  <a:pt x="34" y="254"/>
                  <a:pt x="30" y="508"/>
                </a:cubicBezTo>
                <a:lnTo>
                  <a:pt x="4" y="2540"/>
                </a:lnTo>
                <a:cubicBezTo>
                  <a:pt x="0" y="2794"/>
                  <a:pt x="251" y="3049"/>
                  <a:pt x="505" y="3049"/>
                </a:cubicBezTo>
                <a:lnTo>
                  <a:pt x="24049" y="3049"/>
                </a:lnTo>
                <a:cubicBezTo>
                  <a:pt x="24303" y="3049"/>
                  <a:pt x="24560" y="2794"/>
                  <a:pt x="24564" y="2540"/>
                </a:cubicBezTo>
                <a:lnTo>
                  <a:pt x="24590" y="508"/>
                </a:lnTo>
                <a:cubicBezTo>
                  <a:pt x="24594" y="254"/>
                  <a:pt x="24343" y="0"/>
                  <a:pt x="24089" y="0"/>
                </a:cubicBezTo>
                <a:lnTo>
                  <a:pt x="545" y="0"/>
                </a:lnTo>
              </a:path>
            </a:pathLst>
          </a:custGeom>
          <a:solidFill>
            <a:srgbClr val="ac3fc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4"/>
          <p:cNvSpPr/>
          <p:nvPr/>
        </p:nvSpPr>
        <p:spPr>
          <a:xfrm>
            <a:off x="1751760" y="3749040"/>
            <a:ext cx="8770320" cy="1096560"/>
          </a:xfrm>
          <a:custGeom>
            <a:avLst/>
            <a:gdLst/>
            <a:ahLst/>
            <a:rect l="l" t="t" r="r" b="b"/>
            <a:pathLst>
              <a:path w="24399" h="3050">
                <a:moveTo>
                  <a:pt x="545" y="0"/>
                </a:moveTo>
                <a:cubicBezTo>
                  <a:pt x="291" y="0"/>
                  <a:pt x="34" y="254"/>
                  <a:pt x="30" y="508"/>
                </a:cubicBezTo>
                <a:lnTo>
                  <a:pt x="4" y="2540"/>
                </a:lnTo>
                <a:cubicBezTo>
                  <a:pt x="0" y="2794"/>
                  <a:pt x="251" y="3049"/>
                  <a:pt x="505" y="3049"/>
                </a:cubicBezTo>
                <a:lnTo>
                  <a:pt x="23853" y="3049"/>
                </a:lnTo>
                <a:cubicBezTo>
                  <a:pt x="24107" y="3049"/>
                  <a:pt x="24364" y="2794"/>
                  <a:pt x="24368" y="2540"/>
                </a:cubicBezTo>
                <a:lnTo>
                  <a:pt x="24394" y="508"/>
                </a:lnTo>
                <a:cubicBezTo>
                  <a:pt x="24398" y="254"/>
                  <a:pt x="24147" y="0"/>
                  <a:pt x="23893" y="0"/>
                </a:cubicBezTo>
                <a:lnTo>
                  <a:pt x="545" y="0"/>
                </a:lnTo>
              </a:path>
            </a:pathLst>
          </a:custGeom>
          <a:solidFill>
            <a:srgbClr val="ac3fc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5"/>
          <p:cNvSpPr/>
          <p:nvPr/>
        </p:nvSpPr>
        <p:spPr>
          <a:xfrm>
            <a:off x="1733400" y="5212080"/>
            <a:ext cx="8788680" cy="1096560"/>
          </a:xfrm>
          <a:custGeom>
            <a:avLst/>
            <a:gdLst/>
            <a:ahLst/>
            <a:rect l="l" t="t" r="r" b="b"/>
            <a:pathLst>
              <a:path w="24451" h="3050">
                <a:moveTo>
                  <a:pt x="545" y="0"/>
                </a:moveTo>
                <a:cubicBezTo>
                  <a:pt x="291" y="0"/>
                  <a:pt x="34" y="254"/>
                  <a:pt x="30" y="508"/>
                </a:cubicBezTo>
                <a:lnTo>
                  <a:pt x="4" y="2540"/>
                </a:lnTo>
                <a:cubicBezTo>
                  <a:pt x="0" y="2794"/>
                  <a:pt x="251" y="3049"/>
                  <a:pt x="505" y="3049"/>
                </a:cubicBezTo>
                <a:lnTo>
                  <a:pt x="23904" y="3049"/>
                </a:lnTo>
                <a:cubicBezTo>
                  <a:pt x="24158" y="3049"/>
                  <a:pt x="24416" y="2794"/>
                  <a:pt x="24420" y="2540"/>
                </a:cubicBezTo>
                <a:lnTo>
                  <a:pt x="24446" y="508"/>
                </a:lnTo>
                <a:cubicBezTo>
                  <a:pt x="24450" y="254"/>
                  <a:pt x="24198" y="0"/>
                  <a:pt x="23944" y="0"/>
                </a:cubicBezTo>
                <a:lnTo>
                  <a:pt x="545" y="0"/>
                </a:lnTo>
              </a:path>
            </a:pathLst>
          </a:custGeom>
          <a:solidFill>
            <a:srgbClr val="ac3fc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1681200" y="536040"/>
            <a:ext cx="8885880" cy="580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11440" y="289440"/>
            <a:ext cx="10130400" cy="14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Architecture * Kibana dashboard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685800" y="1588680"/>
            <a:ext cx="10130400" cy="493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3"/>
          <p:cNvSpPr/>
          <p:nvPr/>
        </p:nvSpPr>
        <p:spPr>
          <a:xfrm>
            <a:off x="6099840" y="1588680"/>
            <a:ext cx="1861920" cy="1439280"/>
          </a:xfrm>
          <a:prstGeom prst="roundRect">
            <a:avLst>
              <a:gd name="adj" fmla="val 16667"/>
            </a:avLst>
          </a:prstGeom>
          <a:solidFill>
            <a:srgbClr val="ac3f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stored in HDFS from GoodReads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3489840" y="3349080"/>
            <a:ext cx="1861920" cy="1439280"/>
          </a:xfrm>
          <a:prstGeom prst="roundRect">
            <a:avLst>
              <a:gd name="adj" fmla="val 16667"/>
            </a:avLst>
          </a:prstGeom>
          <a:solidFill>
            <a:srgbClr val="ac3f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 Books query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1100520" y="3349080"/>
            <a:ext cx="1861920" cy="1439280"/>
          </a:xfrm>
          <a:prstGeom prst="roundRect">
            <a:avLst>
              <a:gd name="adj" fmla="val 16667"/>
            </a:avLst>
          </a:prstGeom>
          <a:solidFill>
            <a:srgbClr val="ac3f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Query from User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6099840" y="3416040"/>
            <a:ext cx="1861920" cy="1439280"/>
          </a:xfrm>
          <a:prstGeom prst="roundRect">
            <a:avLst>
              <a:gd name="adj" fmla="val 16667"/>
            </a:avLst>
          </a:prstGeom>
          <a:solidFill>
            <a:srgbClr val="ac3f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Merged Result using Spark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7"/>
          <p:cNvSpPr/>
          <p:nvPr/>
        </p:nvSpPr>
        <p:spPr>
          <a:xfrm>
            <a:off x="8395920" y="3416040"/>
            <a:ext cx="1861920" cy="1439280"/>
          </a:xfrm>
          <a:prstGeom prst="roundRect">
            <a:avLst>
              <a:gd name="adj" fmla="val 16667"/>
            </a:avLst>
          </a:prstGeom>
          <a:solidFill>
            <a:srgbClr val="ac3f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ElasticSearch + Kibana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8"/>
          <p:cNvSpPr/>
          <p:nvPr/>
        </p:nvSpPr>
        <p:spPr>
          <a:xfrm>
            <a:off x="2963520" y="4069080"/>
            <a:ext cx="494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ff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9"/>
          <p:cNvSpPr/>
          <p:nvPr/>
        </p:nvSpPr>
        <p:spPr>
          <a:xfrm>
            <a:off x="5461200" y="4057560"/>
            <a:ext cx="494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ff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10"/>
          <p:cNvSpPr/>
          <p:nvPr/>
        </p:nvSpPr>
        <p:spPr>
          <a:xfrm>
            <a:off x="7031520" y="3044880"/>
            <a:ext cx="360" cy="30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ff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11"/>
          <p:cNvSpPr/>
          <p:nvPr/>
        </p:nvSpPr>
        <p:spPr>
          <a:xfrm>
            <a:off x="7962840" y="4136040"/>
            <a:ext cx="43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ff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119</TotalTime>
  <Application>LibreOffice/5.1.4.2$Linux_X86_64 LibreOffice_project/10m0$Build-2</Application>
  <Words>209</Words>
  <Paragraphs>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2016-12-10T22:45:46Z</dcterms:created>
  <dc:creator>Microsoft Office User</dc:creator>
  <dc:description/>
  <dc:language>en-US</dc:language>
  <cp:lastModifiedBy/>
  <dcterms:modified xsi:type="dcterms:W3CDTF">2016-12-13T14:32:35Z</dcterms:modified>
  <cp:revision>18</cp:revision>
  <dc:subject/>
  <dc:title>LITERARI.LY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15.0028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