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notesSlides/notesSlide1.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81" r:id="rId2"/>
    <p:sldId id="282" r:id="rId3"/>
    <p:sldId id="322" r:id="rId4"/>
    <p:sldId id="323" r:id="rId5"/>
    <p:sldId id="324" r:id="rId6"/>
    <p:sldId id="325" r:id="rId7"/>
    <p:sldId id="326" r:id="rId8"/>
    <p:sldId id="327" r:id="rId9"/>
    <p:sldId id="328" r:id="rId10"/>
    <p:sldId id="329" r:id="rId11"/>
    <p:sldId id="330" r:id="rId12"/>
    <p:sldId id="293" r:id="rId13"/>
    <p:sldId id="294" r:id="rId14"/>
    <p:sldId id="295" r:id="rId15"/>
    <p:sldId id="296" r:id="rId16"/>
    <p:sldId id="297" r:id="rId17"/>
    <p:sldId id="299" r:id="rId18"/>
    <p:sldId id="300" r:id="rId19"/>
    <p:sldId id="301" r:id="rId20"/>
    <p:sldId id="302" r:id="rId21"/>
    <p:sldId id="303" r:id="rId22"/>
    <p:sldId id="304" r:id="rId23"/>
    <p:sldId id="315" r:id="rId24"/>
    <p:sldId id="316" r:id="rId25"/>
    <p:sldId id="317" r:id="rId26"/>
    <p:sldId id="318" r:id="rId27"/>
    <p:sldId id="319" r:id="rId28"/>
    <p:sldId id="320" r:id="rId29"/>
    <p:sldId id="305" r:id="rId30"/>
    <p:sldId id="306" r:id="rId31"/>
    <p:sldId id="307" r:id="rId32"/>
    <p:sldId id="308" r:id="rId33"/>
    <p:sldId id="321" r:id="rId34"/>
    <p:sldId id="309" r:id="rId35"/>
    <p:sldId id="310" r:id="rId36"/>
    <p:sldId id="311" r:id="rId37"/>
    <p:sldId id="312" r:id="rId38"/>
    <p:sldId id="313" r:id="rId39"/>
    <p:sldId id="314" r:id="rId40"/>
    <p:sldId id="256" r:id="rId41"/>
    <p:sldId id="257" r:id="rId42"/>
    <p:sldId id="259" r:id="rId43"/>
    <p:sldId id="260" r:id="rId44"/>
    <p:sldId id="261" r:id="rId45"/>
    <p:sldId id="262" r:id="rId46"/>
    <p:sldId id="263" r:id="rId47"/>
    <p:sldId id="274" r:id="rId48"/>
    <p:sldId id="275" r:id="rId49"/>
    <p:sldId id="276" r:id="rId50"/>
    <p:sldId id="277" r:id="rId51"/>
    <p:sldId id="278" r:id="rId52"/>
    <p:sldId id="269" r:id="rId53"/>
    <p:sldId id="279" r:id="rId54"/>
    <p:sldId id="270" r:id="rId55"/>
    <p:sldId id="271" r:id="rId56"/>
    <p:sldId id="272" r:id="rId57"/>
    <p:sldId id="331"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BFF"/>
    <a:srgbClr val="DEDEDE"/>
    <a:srgbClr val="8585FF"/>
    <a:srgbClr val="FF0000"/>
    <a:srgbClr val="5D0195"/>
    <a:srgbClr val="6600FF"/>
    <a:srgbClr val="D1FFF7"/>
    <a:srgbClr val="C1F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3185" autoAdjust="0"/>
  </p:normalViewPr>
  <p:slideViewPr>
    <p:cSldViewPr>
      <p:cViewPr>
        <p:scale>
          <a:sx n="75" d="100"/>
          <a:sy n="75" d="100"/>
        </p:scale>
        <p:origin x="-1002" y="-72"/>
      </p:cViewPr>
      <p:guideLst>
        <p:guide orient="horz" pos="2160"/>
        <p:guide orient="horz" pos="720"/>
        <p:guide pos="5328"/>
        <p:guide pos="432"/>
      </p:guideLst>
    </p:cSldViewPr>
  </p:slideViewPr>
  <p:notesTextViewPr>
    <p:cViewPr>
      <p:scale>
        <a:sx n="100" d="100"/>
        <a:sy n="100" d="100"/>
      </p:scale>
      <p:origin x="0" y="0"/>
    </p:cViewPr>
  </p:notesTextViewPr>
  <p:sorterViewPr>
    <p:cViewPr>
      <p:scale>
        <a:sx n="100" d="100"/>
        <a:sy n="100" d="100"/>
      </p:scale>
      <p:origin x="0" y="288"/>
    </p:cViewPr>
  </p:sorterViewPr>
  <p:notesViewPr>
    <p:cSldViewPr>
      <p:cViewPr varScale="1">
        <p:scale>
          <a:sx n="82" d="100"/>
          <a:sy n="82" d="100"/>
        </p:scale>
        <p:origin x="-13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Administrator\Desktop\Data.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1" Type="http://schemas.openxmlformats.org/officeDocument/2006/relationships/oleObject" Target="file:///G:\Spring%20CW\W,625-MGT&amp;ORGAN%20BEHAV%20TELE\Final%20ppt\New%20Microsoft%20Excel%20Worksheet%20(Autosaved).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G:\Spring%20CW\W,625-MGT&amp;ORGAN%20BEHAV%20TELE\Final%20ppt\New%20Microsoft%20Excel%20Worksheet%20(Autosaved).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G:\Spring%20CW\W,625-MGT&amp;ORGAN%20BEHAV%20TELE\Final%20ppt\New%20Microsoft%20Excel%20Worksheet%20(Autosaved).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G:\Spring%20CW\W,625-MGT&amp;ORGAN%20BEHAV%20TELE\Final%20ppt\New%20Microsoft%20Excel%20Worksheet%20(Autosaved).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Administrator\Desktop\Data.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Administrator\Desktop\Data.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Administrator\Desktop\Data.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Administrator\Desktop\Data.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Administrator\Desktop\Data.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C:\Users\Administrator\Desktop\Data.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C:\Users\Administrator\Desktop\Data.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1" Type="http://schemas.openxmlformats.org/officeDocument/2006/relationships/oleObject" Target="file:///G:\Spring%20CW\W,625-MGT&amp;ORGAN%20BEHAV%20TELE\Final%20ppt\New%20Microsoft%20Excel%20Worksheet%20(Autosav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view3D>
      <c:rotX val="15"/>
      <c:rotY val="20"/>
      <c:depthPercent val="100"/>
      <c:rAngAx val="1"/>
    </c:view3D>
    <c:floor>
      <c:thickness val="0"/>
    </c:floor>
    <c:sideWall>
      <c:thickness val="0"/>
    </c:sideWall>
    <c:backWall>
      <c:thickness val="0"/>
    </c:backWall>
    <c:plotArea>
      <c:layout/>
      <c:bar3DChart>
        <c:barDir val="col"/>
        <c:grouping val="clustered"/>
        <c:varyColors val="0"/>
        <c:ser>
          <c:idx val="0"/>
          <c:order val="0"/>
          <c:tx>
            <c:strRef>
              <c:f>Sheet1!$A$7</c:f>
              <c:strCache>
                <c:ptCount val="1"/>
                <c:pt idx="0">
                  <c:v>Units sold</c:v>
                </c:pt>
              </c:strCache>
            </c:strRef>
          </c:tx>
          <c:invertIfNegative val="0"/>
          <c:dLbls>
            <c:dLbl>
              <c:idx val="0"/>
              <c:layout/>
              <c:showLegendKey val="0"/>
              <c:showVal val="1"/>
              <c:showCatName val="0"/>
              <c:showSerName val="0"/>
              <c:showPercent val="0"/>
              <c:showBubbleSize val="0"/>
            </c:dLbl>
            <c:dLbl>
              <c:idx val="1"/>
              <c:layout/>
              <c:showLegendKey val="0"/>
              <c:showVal val="1"/>
              <c:showCatName val="0"/>
              <c:showSerName val="0"/>
              <c:showPercent val="0"/>
              <c:showBubbleSize val="0"/>
            </c:dLbl>
            <c:dLbl>
              <c:idx val="8"/>
              <c:layout>
                <c:manualLayout>
                  <c:x val="4.6296296296296294E-3"/>
                  <c:y val="-8.4180979826834635E-3"/>
                </c:manualLayout>
              </c:layout>
              <c:spPr/>
              <c:txPr>
                <a:bodyPr/>
                <a:lstStyle/>
                <a:p>
                  <a:pPr>
                    <a:defRPr sz="1600" b="1">
                      <a:solidFill>
                        <a:srgbClr val="FF0000"/>
                      </a:solidFill>
                    </a:defRPr>
                  </a:pPr>
                  <a:endParaRPr lang="en-US"/>
                </a:p>
              </c:txPr>
              <c:showLegendKey val="0"/>
              <c:showVal val="1"/>
              <c:showCatName val="0"/>
              <c:showSerName val="0"/>
              <c:showPercent val="0"/>
              <c:showBubbleSize val="0"/>
            </c:dLbl>
            <c:showLegendKey val="0"/>
            <c:showVal val="0"/>
            <c:showCatName val="0"/>
            <c:showSerName val="0"/>
            <c:showPercent val="0"/>
            <c:showBubbleSize val="0"/>
          </c:dLbls>
          <c:cat>
            <c:numRef>
              <c:f>Sheet1!$B$7:$J$7</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Sheet1!$B$8:$J$8</c:f>
              <c:numCache>
                <c:formatCode>General</c:formatCode>
                <c:ptCount val="9"/>
                <c:pt idx="0">
                  <c:v>961</c:v>
                </c:pt>
                <c:pt idx="1">
                  <c:v>1143</c:v>
                </c:pt>
                <c:pt idx="2">
                  <c:v>1448</c:v>
                </c:pt>
                <c:pt idx="3">
                  <c:v>1504</c:v>
                </c:pt>
                <c:pt idx="4">
                  <c:v>1643</c:v>
                </c:pt>
                <c:pt idx="5">
                  <c:v>1891</c:v>
                </c:pt>
                <c:pt idx="6">
                  <c:v>1593</c:v>
                </c:pt>
                <c:pt idx="7">
                  <c:v>1635</c:v>
                </c:pt>
                <c:pt idx="8">
                  <c:v>2032</c:v>
                </c:pt>
              </c:numCache>
            </c:numRef>
          </c:val>
        </c:ser>
        <c:dLbls>
          <c:showLegendKey val="0"/>
          <c:showVal val="0"/>
          <c:showCatName val="0"/>
          <c:showSerName val="0"/>
          <c:showPercent val="0"/>
          <c:showBubbleSize val="0"/>
        </c:dLbls>
        <c:gapWidth val="150"/>
        <c:shape val="box"/>
        <c:axId val="193712128"/>
        <c:axId val="193713664"/>
        <c:axId val="0"/>
      </c:bar3DChart>
      <c:catAx>
        <c:axId val="193712128"/>
        <c:scaling>
          <c:orientation val="minMax"/>
        </c:scaling>
        <c:delete val="0"/>
        <c:axPos val="b"/>
        <c:numFmt formatCode="General" sourceLinked="1"/>
        <c:majorTickMark val="out"/>
        <c:minorTickMark val="none"/>
        <c:tickLblPos val="nextTo"/>
        <c:crossAx val="193713664"/>
        <c:crosses val="autoZero"/>
        <c:auto val="1"/>
        <c:lblAlgn val="ctr"/>
        <c:lblOffset val="100"/>
        <c:noMultiLvlLbl val="0"/>
      </c:catAx>
      <c:valAx>
        <c:axId val="193713664"/>
        <c:scaling>
          <c:orientation val="minMax"/>
        </c:scaling>
        <c:delete val="0"/>
        <c:axPos val="l"/>
        <c:majorGridlines/>
        <c:numFmt formatCode="General" sourceLinked="1"/>
        <c:majorTickMark val="out"/>
        <c:minorTickMark val="none"/>
        <c:tickLblPos val="nextTo"/>
        <c:crossAx val="193712128"/>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8324781277340333"/>
          <c:y val="3.2002405949256352E-2"/>
          <c:w val="0.70185629921259851"/>
          <c:h val="0.68869969378827667"/>
        </c:manualLayout>
      </c:layout>
      <c:barChart>
        <c:barDir val="col"/>
        <c:grouping val="clustered"/>
        <c:varyColors val="0"/>
        <c:dLbls>
          <c:showLegendKey val="0"/>
          <c:showVal val="0"/>
          <c:showCatName val="0"/>
          <c:showSerName val="0"/>
          <c:showPercent val="0"/>
          <c:showBubbleSize val="0"/>
        </c:dLbls>
        <c:gapWidth val="150"/>
        <c:axId val="344531712"/>
        <c:axId val="344533248"/>
      </c:barChart>
      <c:catAx>
        <c:axId val="344531712"/>
        <c:scaling>
          <c:orientation val="minMax"/>
        </c:scaling>
        <c:delete val="0"/>
        <c:axPos val="b"/>
        <c:numFmt formatCode="General" sourceLinked="1"/>
        <c:majorTickMark val="out"/>
        <c:minorTickMark val="none"/>
        <c:tickLblPos val="nextTo"/>
        <c:crossAx val="344533248"/>
        <c:crosses val="autoZero"/>
        <c:auto val="1"/>
        <c:lblAlgn val="ctr"/>
        <c:lblOffset val="100"/>
        <c:noMultiLvlLbl val="0"/>
      </c:catAx>
      <c:valAx>
        <c:axId val="344533248"/>
        <c:scaling>
          <c:orientation val="minMax"/>
        </c:scaling>
        <c:delete val="0"/>
        <c:axPos val="l"/>
        <c:majorGridlines/>
        <c:numFmt formatCode="#,##0" sourceLinked="1"/>
        <c:majorTickMark val="out"/>
        <c:minorTickMark val="none"/>
        <c:tickLblPos val="nextTo"/>
        <c:crossAx val="344531712"/>
        <c:crosses val="autoZero"/>
        <c:crossBetween val="between"/>
        <c:dispUnits>
          <c:builtInUnit val="millions"/>
          <c:dispUnitsLbl>
            <c:layout/>
          </c:dispUnitsLbl>
        </c:dispUnits>
      </c:valAx>
    </c:plotArea>
    <c:legend>
      <c:legendPos val="r"/>
      <c:layout/>
      <c:overlay val="0"/>
    </c:legend>
    <c:plotVisOnly val="1"/>
    <c:dispBlanksAs val="zero"/>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8099518810148743E-2"/>
          <c:y val="0.19480351414406535"/>
          <c:w val="0.81237401574803159"/>
          <c:h val="0.71236475648877251"/>
        </c:manualLayout>
      </c:layout>
      <c:barChart>
        <c:barDir val="col"/>
        <c:grouping val="clustered"/>
        <c:varyColors val="0"/>
        <c:dLbls>
          <c:showLegendKey val="0"/>
          <c:showVal val="0"/>
          <c:showCatName val="0"/>
          <c:showSerName val="0"/>
          <c:showPercent val="0"/>
          <c:showBubbleSize val="0"/>
        </c:dLbls>
        <c:gapWidth val="150"/>
        <c:axId val="346175744"/>
        <c:axId val="346177920"/>
      </c:barChart>
      <c:catAx>
        <c:axId val="346175744"/>
        <c:scaling>
          <c:orientation val="minMax"/>
        </c:scaling>
        <c:delete val="0"/>
        <c:axPos val="b"/>
        <c:title>
          <c:tx>
            <c:rich>
              <a:bodyPr rot="0" vert="horz"/>
              <a:lstStyle/>
              <a:p>
                <a:pPr>
                  <a:defRPr/>
                </a:pPr>
                <a:r>
                  <a:rPr lang="en-US"/>
                  <a:t>     $</a:t>
                </a:r>
              </a:p>
            </c:rich>
          </c:tx>
          <c:layout>
            <c:manualLayout>
              <c:xMode val="edge"/>
              <c:yMode val="edge"/>
              <c:x val="0.10382808398950133"/>
              <c:y val="0.10341389617964419"/>
            </c:manualLayout>
          </c:layout>
          <c:overlay val="0"/>
        </c:title>
        <c:numFmt formatCode="General" sourceLinked="1"/>
        <c:majorTickMark val="out"/>
        <c:minorTickMark val="none"/>
        <c:tickLblPos val="nextTo"/>
        <c:txPr>
          <a:bodyPr/>
          <a:lstStyle/>
          <a:p>
            <a:pPr>
              <a:defRPr>
                <a:solidFill>
                  <a:srgbClr val="FF0000"/>
                </a:solidFill>
              </a:defRPr>
            </a:pPr>
            <a:endParaRPr lang="en-US"/>
          </a:p>
        </c:txPr>
        <c:crossAx val="346177920"/>
        <c:crosses val="autoZero"/>
        <c:auto val="1"/>
        <c:lblAlgn val="ctr"/>
        <c:lblOffset val="100"/>
        <c:noMultiLvlLbl val="1"/>
      </c:catAx>
      <c:valAx>
        <c:axId val="346177920"/>
        <c:scaling>
          <c:orientation val="minMax"/>
        </c:scaling>
        <c:delete val="0"/>
        <c:axPos val="l"/>
        <c:numFmt formatCode="General" sourceLinked="1"/>
        <c:majorTickMark val="out"/>
        <c:minorTickMark val="none"/>
        <c:tickLblPos val="nextTo"/>
        <c:txPr>
          <a:bodyPr/>
          <a:lstStyle/>
          <a:p>
            <a:pPr>
              <a:defRPr>
                <a:solidFill>
                  <a:srgbClr val="FF0000"/>
                </a:solidFill>
              </a:defRPr>
            </a:pPr>
            <a:endParaRPr lang="en-US"/>
          </a:p>
        </c:txPr>
        <c:crossAx val="346175744"/>
        <c:crosses val="autoZero"/>
        <c:crossBetween val="between"/>
      </c:valAx>
      <c:spPr>
        <a:noFill/>
        <a:ln w="25400">
          <a:noFill/>
        </a:ln>
      </c:spPr>
    </c:plotArea>
    <c:legend>
      <c:legendPos val="r"/>
      <c:layout/>
      <c:overlay val="0"/>
    </c:legend>
    <c:plotVisOnly val="1"/>
    <c:dispBlanksAs val="gap"/>
    <c:showDLblsOverMax val="0"/>
  </c:chart>
  <c:txPr>
    <a:bodyPr/>
    <a:lstStyle/>
    <a:p>
      <a:pPr>
        <a:defRPr>
          <a:solidFill>
            <a:schemeClr val="tx2">
              <a:lumMod val="50000"/>
            </a:schemeClr>
          </a:solidFil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8324781277340333"/>
          <c:y val="3.2002405949256352E-2"/>
          <c:w val="0.70185629921259851"/>
          <c:h val="0.68869969378827667"/>
        </c:manualLayout>
      </c:layout>
      <c:barChart>
        <c:barDir val="col"/>
        <c:grouping val="clustered"/>
        <c:varyColors val="0"/>
        <c:dLbls>
          <c:showLegendKey val="0"/>
          <c:showVal val="0"/>
          <c:showCatName val="0"/>
          <c:showSerName val="0"/>
          <c:showPercent val="0"/>
          <c:showBubbleSize val="0"/>
        </c:dLbls>
        <c:gapWidth val="150"/>
        <c:axId val="346184704"/>
        <c:axId val="346202880"/>
      </c:barChart>
      <c:catAx>
        <c:axId val="346184704"/>
        <c:scaling>
          <c:orientation val="minMax"/>
        </c:scaling>
        <c:delete val="0"/>
        <c:axPos val="b"/>
        <c:numFmt formatCode="General" sourceLinked="1"/>
        <c:majorTickMark val="out"/>
        <c:minorTickMark val="none"/>
        <c:tickLblPos val="nextTo"/>
        <c:crossAx val="346202880"/>
        <c:crosses val="autoZero"/>
        <c:auto val="1"/>
        <c:lblAlgn val="ctr"/>
        <c:lblOffset val="100"/>
        <c:noMultiLvlLbl val="0"/>
      </c:catAx>
      <c:valAx>
        <c:axId val="346202880"/>
        <c:scaling>
          <c:orientation val="minMax"/>
        </c:scaling>
        <c:delete val="0"/>
        <c:axPos val="l"/>
        <c:majorGridlines/>
        <c:numFmt formatCode="#,##0" sourceLinked="1"/>
        <c:majorTickMark val="out"/>
        <c:minorTickMark val="none"/>
        <c:tickLblPos val="nextTo"/>
        <c:crossAx val="346184704"/>
        <c:crosses val="autoZero"/>
        <c:crossBetween val="between"/>
        <c:dispUnits>
          <c:builtInUnit val="millions"/>
          <c:dispUnitsLbl>
            <c:layout/>
          </c:dispUnitsLbl>
        </c:dispUnits>
      </c:valAx>
    </c:plotArea>
    <c:legend>
      <c:legendPos val="r"/>
      <c:layout/>
      <c:overlay val="0"/>
    </c:legend>
    <c:plotVisOnly val="1"/>
    <c:dispBlanksAs val="zero"/>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xPr>
        <a:bodyPr/>
        <a:lstStyle/>
        <a:p>
          <a:pPr>
            <a:defRPr>
              <a:solidFill>
                <a:schemeClr val="tx2"/>
              </a:solidFill>
            </a:defRPr>
          </a:pPr>
          <a:endParaRPr lang="en-US"/>
        </a:p>
      </c:txPr>
    </c:title>
    <c:autoTitleDeleted val="0"/>
    <c:plotArea>
      <c:layout>
        <c:manualLayout>
          <c:layoutTarget val="inner"/>
          <c:xMode val="edge"/>
          <c:yMode val="edge"/>
          <c:x val="5.8099518810148743E-2"/>
          <c:y val="0.19480351414406533"/>
          <c:w val="0.81237401574803159"/>
          <c:h val="0.71236475648877251"/>
        </c:manualLayout>
      </c:layout>
      <c:barChart>
        <c:barDir val="col"/>
        <c:grouping val="clustered"/>
        <c:varyColors val="0"/>
        <c:ser>
          <c:idx val="0"/>
          <c:order val="0"/>
          <c:tx>
            <c:strRef>
              <c:f>Sheet1!$J$13</c:f>
              <c:strCache>
                <c:ptCount val="1"/>
              </c:strCache>
            </c:strRef>
          </c:tx>
          <c:spPr>
            <a:solidFill>
              <a:srgbClr val="0070C0"/>
            </a:solidFill>
          </c:spPr>
          <c:invertIfNegative val="0"/>
          <c:cat>
            <c:strRef>
              <c:f>Sheet1!$B$3:$B$11</c:f>
              <c:strCache>
                <c:ptCount val="9"/>
                <c:pt idx="0">
                  <c:v>2013</c:v>
                </c:pt>
                <c:pt idx="1">
                  <c:v>2014</c:v>
                </c:pt>
                <c:pt idx="2">
                  <c:v>2015</c:v>
                </c:pt>
                <c:pt idx="3">
                  <c:v>2016</c:v>
                </c:pt>
                <c:pt idx="4">
                  <c:v>2017</c:v>
                </c:pt>
                <c:pt idx="5">
                  <c:v>2018</c:v>
                </c:pt>
                <c:pt idx="6">
                  <c:v>2019</c:v>
                </c:pt>
                <c:pt idx="7">
                  <c:v>2020</c:v>
                </c:pt>
                <c:pt idx="8">
                  <c:v>2nd</c:v>
                </c:pt>
              </c:strCache>
            </c:strRef>
          </c:cat>
          <c:val>
            <c:numRef>
              <c:f>Sheet1!$J$3:$J$11</c:f>
              <c:numCache>
                <c:formatCode>#,##0</c:formatCode>
                <c:ptCount val="9"/>
                <c:pt idx="0">
                  <c:v>3686645</c:v>
                </c:pt>
                <c:pt idx="1">
                  <c:v>4408676</c:v>
                </c:pt>
                <c:pt idx="2">
                  <c:v>5109705</c:v>
                </c:pt>
                <c:pt idx="3">
                  <c:v>7216204</c:v>
                </c:pt>
                <c:pt idx="4">
                  <c:v>19101080</c:v>
                </c:pt>
                <c:pt idx="5">
                  <c:v>17580419</c:v>
                </c:pt>
                <c:pt idx="6">
                  <c:v>20816070</c:v>
                </c:pt>
                <c:pt idx="7">
                  <c:v>34425276</c:v>
                </c:pt>
              </c:numCache>
            </c:numRef>
          </c:val>
        </c:ser>
        <c:dLbls>
          <c:showLegendKey val="0"/>
          <c:showVal val="0"/>
          <c:showCatName val="0"/>
          <c:showSerName val="0"/>
          <c:showPercent val="0"/>
          <c:showBubbleSize val="0"/>
        </c:dLbls>
        <c:gapWidth val="150"/>
        <c:axId val="346493696"/>
        <c:axId val="346495616"/>
      </c:barChart>
      <c:catAx>
        <c:axId val="346493696"/>
        <c:scaling>
          <c:orientation val="minMax"/>
        </c:scaling>
        <c:delete val="0"/>
        <c:axPos val="b"/>
        <c:title>
          <c:tx>
            <c:rich>
              <a:bodyPr/>
              <a:lstStyle/>
              <a:p>
                <a:pPr>
                  <a:defRPr>
                    <a:solidFill>
                      <a:schemeClr val="tx2"/>
                    </a:solidFill>
                  </a:defRPr>
                </a:pPr>
                <a:r>
                  <a:rPr lang="en-US">
                    <a:solidFill>
                      <a:schemeClr val="tx2"/>
                    </a:solidFill>
                  </a:rPr>
                  <a:t>Years</a:t>
                </a:r>
              </a:p>
            </c:rich>
          </c:tx>
          <c:layout>
            <c:manualLayout>
              <c:xMode val="edge"/>
              <c:yMode val="edge"/>
              <c:x val="0.92808498109259052"/>
              <c:y val="0.91113569281348494"/>
            </c:manualLayout>
          </c:layout>
          <c:overlay val="0"/>
        </c:title>
        <c:numFmt formatCode="General" sourceLinked="1"/>
        <c:majorTickMark val="out"/>
        <c:minorTickMark val="none"/>
        <c:tickLblPos val="nextTo"/>
        <c:txPr>
          <a:bodyPr/>
          <a:lstStyle/>
          <a:p>
            <a:pPr>
              <a:defRPr>
                <a:solidFill>
                  <a:schemeClr val="bg1">
                    <a:lumMod val="95000"/>
                    <a:lumOff val="5000"/>
                  </a:schemeClr>
                </a:solidFill>
              </a:defRPr>
            </a:pPr>
            <a:endParaRPr lang="en-US"/>
          </a:p>
        </c:txPr>
        <c:crossAx val="346495616"/>
        <c:crosses val="autoZero"/>
        <c:auto val="1"/>
        <c:lblAlgn val="ctr"/>
        <c:lblOffset val="100"/>
        <c:noMultiLvlLbl val="0"/>
      </c:catAx>
      <c:valAx>
        <c:axId val="346495616"/>
        <c:scaling>
          <c:orientation val="minMax"/>
        </c:scaling>
        <c:delete val="0"/>
        <c:axPos val="l"/>
        <c:majorGridlines/>
        <c:title>
          <c:tx>
            <c:rich>
              <a:bodyPr rot="0" vert="horz"/>
              <a:lstStyle/>
              <a:p>
                <a:pPr>
                  <a:defRPr>
                    <a:solidFill>
                      <a:schemeClr val="tx2"/>
                    </a:solidFill>
                  </a:defRPr>
                </a:pPr>
                <a:r>
                  <a:rPr lang="en-US">
                    <a:solidFill>
                      <a:schemeClr val="tx2"/>
                    </a:solidFill>
                  </a:rPr>
                  <a:t>     $</a:t>
                </a:r>
              </a:p>
            </c:rich>
          </c:tx>
          <c:layout>
            <c:manualLayout>
              <c:xMode val="edge"/>
              <c:yMode val="edge"/>
              <c:x val="0.10382808398950133"/>
              <c:y val="0.10341389617964419"/>
            </c:manualLayout>
          </c:layout>
          <c:overlay val="0"/>
        </c:title>
        <c:numFmt formatCode="#,##0" sourceLinked="1"/>
        <c:majorTickMark val="out"/>
        <c:minorTickMark val="none"/>
        <c:tickLblPos val="nextTo"/>
        <c:txPr>
          <a:bodyPr/>
          <a:lstStyle/>
          <a:p>
            <a:pPr>
              <a:defRPr sz="1050">
                <a:solidFill>
                  <a:schemeClr val="tx1"/>
                </a:solidFill>
              </a:defRPr>
            </a:pPr>
            <a:endParaRPr lang="en-US"/>
          </a:p>
        </c:txPr>
        <c:crossAx val="346493696"/>
        <c:crosses val="autoZero"/>
        <c:crossBetween val="between"/>
      </c:valAx>
    </c:plotArea>
    <c:legend>
      <c:legendPos val="r"/>
      <c:layout/>
      <c:overlay val="0"/>
      <c:txPr>
        <a:bodyPr/>
        <a:lstStyle/>
        <a:p>
          <a:pPr>
            <a:defRPr>
              <a:solidFill>
                <a:schemeClr val="tx2"/>
              </a:solidFill>
            </a:defRPr>
          </a:pPr>
          <a:endParaRPr lang="en-US"/>
        </a:p>
      </c:txPr>
    </c:legend>
    <c:plotVisOnly val="1"/>
    <c:dispBlanksAs val="gap"/>
    <c:showDLblsOverMax val="0"/>
  </c:chart>
  <c:txPr>
    <a:bodyPr/>
    <a:lstStyle/>
    <a:p>
      <a:pPr>
        <a:defRPr>
          <a:solidFill>
            <a:srgbClr val="FF0000"/>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plotArea>
      <c:layout/>
      <c:barChart>
        <c:barDir val="bar"/>
        <c:grouping val="clustered"/>
        <c:varyColors val="0"/>
        <c:ser>
          <c:idx val="0"/>
          <c:order val="0"/>
          <c:tx>
            <c:strRef>
              <c:f>Sheet1!$A$55</c:f>
              <c:strCache>
                <c:ptCount val="1"/>
                <c:pt idx="0">
                  <c:v>Customer awareness</c:v>
                </c:pt>
              </c:strCache>
            </c:strRef>
          </c:tx>
          <c:invertIfNegative val="0"/>
          <c:dLbls>
            <c:dLbl>
              <c:idx val="0"/>
              <c:layout/>
              <c:showLegendKey val="0"/>
              <c:showVal val="1"/>
              <c:showCatName val="0"/>
              <c:showSerName val="0"/>
              <c:showPercent val="0"/>
              <c:showBubbleSize val="0"/>
            </c:dLbl>
            <c:dLbl>
              <c:idx val="7"/>
              <c:layout/>
              <c:showLegendKey val="0"/>
              <c:showVal val="1"/>
              <c:showCatName val="0"/>
              <c:showSerName val="0"/>
              <c:showPercent val="0"/>
              <c:showBubbleSize val="0"/>
            </c:dLbl>
            <c:showLegendKey val="0"/>
            <c:showVal val="0"/>
            <c:showCatName val="0"/>
            <c:showSerName val="0"/>
            <c:showPercent val="0"/>
            <c:showBubbleSize val="0"/>
          </c:dLbls>
          <c:cat>
            <c:numRef>
              <c:f>Sheet1!$B$55:$J$55</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Sheet1!$B$56:$J$56</c:f>
              <c:numCache>
                <c:formatCode>0%</c:formatCode>
                <c:ptCount val="9"/>
                <c:pt idx="0">
                  <c:v>0.55000000000000004</c:v>
                </c:pt>
                <c:pt idx="1">
                  <c:v>0.73</c:v>
                </c:pt>
                <c:pt idx="2">
                  <c:v>0.85</c:v>
                </c:pt>
                <c:pt idx="3">
                  <c:v>0.85</c:v>
                </c:pt>
                <c:pt idx="4">
                  <c:v>0.85</c:v>
                </c:pt>
                <c:pt idx="5">
                  <c:v>0.85</c:v>
                </c:pt>
                <c:pt idx="6">
                  <c:v>0.85</c:v>
                </c:pt>
                <c:pt idx="7">
                  <c:v>0.9</c:v>
                </c:pt>
                <c:pt idx="8">
                  <c:v>0.84</c:v>
                </c:pt>
              </c:numCache>
            </c:numRef>
          </c:val>
        </c:ser>
        <c:dLbls>
          <c:showLegendKey val="0"/>
          <c:showVal val="0"/>
          <c:showCatName val="0"/>
          <c:showSerName val="0"/>
          <c:showPercent val="0"/>
          <c:showBubbleSize val="0"/>
        </c:dLbls>
        <c:gapWidth val="150"/>
        <c:axId val="206021376"/>
        <c:axId val="206022912"/>
      </c:barChart>
      <c:catAx>
        <c:axId val="206021376"/>
        <c:scaling>
          <c:orientation val="minMax"/>
        </c:scaling>
        <c:delete val="0"/>
        <c:axPos val="l"/>
        <c:numFmt formatCode="General" sourceLinked="1"/>
        <c:majorTickMark val="out"/>
        <c:minorTickMark val="none"/>
        <c:tickLblPos val="nextTo"/>
        <c:crossAx val="206022912"/>
        <c:crosses val="autoZero"/>
        <c:auto val="1"/>
        <c:lblAlgn val="ctr"/>
        <c:lblOffset val="100"/>
        <c:noMultiLvlLbl val="0"/>
      </c:catAx>
      <c:valAx>
        <c:axId val="206022912"/>
        <c:scaling>
          <c:orientation val="minMax"/>
        </c:scaling>
        <c:delete val="0"/>
        <c:axPos val="b"/>
        <c:majorGridlines/>
        <c:numFmt formatCode="0%" sourceLinked="1"/>
        <c:majorTickMark val="out"/>
        <c:minorTickMark val="none"/>
        <c:tickLblPos val="nextTo"/>
        <c:crossAx val="206021376"/>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plotArea>
      <c:layout/>
      <c:barChart>
        <c:barDir val="bar"/>
        <c:grouping val="clustered"/>
        <c:varyColors val="0"/>
        <c:ser>
          <c:idx val="0"/>
          <c:order val="0"/>
          <c:tx>
            <c:strRef>
              <c:f>Sheet1!$A$67</c:f>
              <c:strCache>
                <c:ptCount val="1"/>
                <c:pt idx="0">
                  <c:v>Customer accessibility</c:v>
                </c:pt>
              </c:strCache>
            </c:strRef>
          </c:tx>
          <c:invertIfNegative val="0"/>
          <c:dLbls>
            <c:dLbl>
              <c:idx val="0"/>
              <c:layout/>
              <c:showLegendKey val="0"/>
              <c:showVal val="1"/>
              <c:showCatName val="0"/>
              <c:showSerName val="0"/>
              <c:showPercent val="0"/>
              <c:showBubbleSize val="0"/>
            </c:dLbl>
            <c:dLbl>
              <c:idx val="6"/>
              <c:layout/>
              <c:showLegendKey val="0"/>
              <c:showVal val="1"/>
              <c:showCatName val="0"/>
              <c:showSerName val="0"/>
              <c:showPercent val="0"/>
              <c:showBubbleSize val="0"/>
            </c:dLbl>
            <c:showLegendKey val="0"/>
            <c:showVal val="0"/>
            <c:showCatName val="0"/>
            <c:showSerName val="0"/>
            <c:showPercent val="0"/>
            <c:showBubbleSize val="0"/>
          </c:dLbls>
          <c:cat>
            <c:numRef>
              <c:f>Sheet1!$B$67:$J$67</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Sheet1!$B$68:$J$68</c:f>
              <c:numCache>
                <c:formatCode>0%</c:formatCode>
                <c:ptCount val="9"/>
                <c:pt idx="0">
                  <c:v>0.54</c:v>
                </c:pt>
                <c:pt idx="1">
                  <c:v>0.57999999999999996</c:v>
                </c:pt>
                <c:pt idx="2">
                  <c:v>0.57999999999999996</c:v>
                </c:pt>
                <c:pt idx="3">
                  <c:v>0.69</c:v>
                </c:pt>
                <c:pt idx="4">
                  <c:v>0.8</c:v>
                </c:pt>
                <c:pt idx="5">
                  <c:v>0.98</c:v>
                </c:pt>
                <c:pt idx="6">
                  <c:v>1</c:v>
                </c:pt>
                <c:pt idx="7">
                  <c:v>1</c:v>
                </c:pt>
                <c:pt idx="8">
                  <c:v>1</c:v>
                </c:pt>
              </c:numCache>
            </c:numRef>
          </c:val>
        </c:ser>
        <c:dLbls>
          <c:showLegendKey val="0"/>
          <c:showVal val="0"/>
          <c:showCatName val="0"/>
          <c:showSerName val="0"/>
          <c:showPercent val="0"/>
          <c:showBubbleSize val="0"/>
        </c:dLbls>
        <c:gapWidth val="150"/>
        <c:axId val="217156608"/>
        <c:axId val="217158400"/>
      </c:barChart>
      <c:catAx>
        <c:axId val="217156608"/>
        <c:scaling>
          <c:orientation val="minMax"/>
        </c:scaling>
        <c:delete val="0"/>
        <c:axPos val="l"/>
        <c:numFmt formatCode="General" sourceLinked="1"/>
        <c:majorTickMark val="out"/>
        <c:minorTickMark val="none"/>
        <c:tickLblPos val="nextTo"/>
        <c:crossAx val="217158400"/>
        <c:crosses val="autoZero"/>
        <c:auto val="1"/>
        <c:lblAlgn val="ctr"/>
        <c:lblOffset val="100"/>
        <c:noMultiLvlLbl val="0"/>
      </c:catAx>
      <c:valAx>
        <c:axId val="217158400"/>
        <c:scaling>
          <c:orientation val="minMax"/>
          <c:max val="1"/>
        </c:scaling>
        <c:delete val="0"/>
        <c:axPos val="b"/>
        <c:majorGridlines/>
        <c:numFmt formatCode="0%" sourceLinked="1"/>
        <c:majorTickMark val="out"/>
        <c:minorTickMark val="none"/>
        <c:tickLblPos val="nextTo"/>
        <c:crossAx val="217156608"/>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plotArea>
      <c:layout/>
      <c:lineChart>
        <c:grouping val="standard"/>
        <c:varyColors val="0"/>
        <c:ser>
          <c:idx val="0"/>
          <c:order val="0"/>
          <c:tx>
            <c:strRef>
              <c:f>Sheet1!$A$73</c:f>
              <c:strCache>
                <c:ptCount val="1"/>
                <c:pt idx="0">
                  <c:v>Customer survey</c:v>
                </c:pt>
              </c:strCache>
            </c:strRef>
          </c:tx>
          <c:dLbls>
            <c:dLbl>
              <c:idx val="0"/>
              <c:layout/>
              <c:showLegendKey val="0"/>
              <c:showVal val="1"/>
              <c:showCatName val="0"/>
              <c:showSerName val="0"/>
              <c:showPercent val="0"/>
              <c:showBubbleSize val="0"/>
            </c:dLbl>
            <c:dLbl>
              <c:idx val="6"/>
              <c:layout>
                <c:manualLayout>
                  <c:x val="-5.5555555555555615E-2"/>
                  <c:y val="-4.1875003663604873E-2"/>
                </c:manualLayout>
              </c:layout>
              <c:showLegendKey val="0"/>
              <c:showVal val="1"/>
              <c:showCatName val="0"/>
              <c:showSerName val="0"/>
              <c:showPercent val="0"/>
              <c:showBubbleSize val="0"/>
            </c:dLbl>
            <c:showLegendKey val="0"/>
            <c:showVal val="0"/>
            <c:showCatName val="0"/>
            <c:showSerName val="0"/>
            <c:showPercent val="0"/>
            <c:showBubbleSize val="0"/>
          </c:dLbls>
          <c:cat>
            <c:numRef>
              <c:f>Sheet1!$B$73:$J$73</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Sheet1!$B$74:$J$74</c:f>
              <c:numCache>
                <c:formatCode>General</c:formatCode>
                <c:ptCount val="9"/>
                <c:pt idx="0">
                  <c:v>18</c:v>
                </c:pt>
                <c:pt idx="1">
                  <c:v>40</c:v>
                </c:pt>
                <c:pt idx="2">
                  <c:v>43</c:v>
                </c:pt>
                <c:pt idx="3">
                  <c:v>45</c:v>
                </c:pt>
                <c:pt idx="4">
                  <c:v>54</c:v>
                </c:pt>
                <c:pt idx="5">
                  <c:v>55</c:v>
                </c:pt>
                <c:pt idx="6">
                  <c:v>78</c:v>
                </c:pt>
                <c:pt idx="7">
                  <c:v>78</c:v>
                </c:pt>
                <c:pt idx="8">
                  <c:v>76</c:v>
                </c:pt>
              </c:numCache>
            </c:numRef>
          </c:val>
          <c:smooth val="0"/>
        </c:ser>
        <c:dLbls>
          <c:showLegendKey val="0"/>
          <c:showVal val="0"/>
          <c:showCatName val="0"/>
          <c:showSerName val="0"/>
          <c:showPercent val="0"/>
          <c:showBubbleSize val="0"/>
        </c:dLbls>
        <c:marker val="1"/>
        <c:smooth val="0"/>
        <c:axId val="217318912"/>
        <c:axId val="217320448"/>
      </c:lineChart>
      <c:catAx>
        <c:axId val="217318912"/>
        <c:scaling>
          <c:orientation val="minMax"/>
        </c:scaling>
        <c:delete val="0"/>
        <c:axPos val="b"/>
        <c:numFmt formatCode="General" sourceLinked="1"/>
        <c:majorTickMark val="out"/>
        <c:minorTickMark val="none"/>
        <c:tickLblPos val="nextTo"/>
        <c:crossAx val="217320448"/>
        <c:crosses val="autoZero"/>
        <c:auto val="1"/>
        <c:lblAlgn val="ctr"/>
        <c:lblOffset val="100"/>
        <c:noMultiLvlLbl val="0"/>
      </c:catAx>
      <c:valAx>
        <c:axId val="217320448"/>
        <c:scaling>
          <c:orientation val="minMax"/>
        </c:scaling>
        <c:delete val="0"/>
        <c:axPos val="l"/>
        <c:majorGridlines/>
        <c:numFmt formatCode="General" sourceLinked="1"/>
        <c:majorTickMark val="out"/>
        <c:minorTickMark val="none"/>
        <c:tickLblPos val="nextTo"/>
        <c:crossAx val="217318912"/>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Sheet1!$A$7</c:f>
              <c:strCache>
                <c:ptCount val="1"/>
                <c:pt idx="0">
                  <c:v>Units sold</c:v>
                </c:pt>
              </c:strCache>
            </c:strRef>
          </c:tx>
          <c:invertIfNegative val="0"/>
          <c:dLbls>
            <c:dLbl>
              <c:idx val="5"/>
              <c:layout/>
              <c:showLegendKey val="0"/>
              <c:showVal val="1"/>
              <c:showCatName val="0"/>
              <c:showSerName val="0"/>
              <c:showPercent val="0"/>
              <c:showBubbleSize val="0"/>
            </c:dLbl>
            <c:dLbl>
              <c:idx val="8"/>
              <c:layout/>
              <c:tx>
                <c:rich>
                  <a:bodyPr/>
                  <a:lstStyle/>
                  <a:p>
                    <a:r>
                      <a:rPr lang="en-US" sz="1200" b="1" dirty="0">
                        <a:solidFill>
                          <a:srgbClr val="FF0000"/>
                        </a:solidFill>
                      </a:rPr>
                      <a:t>2089</a:t>
                    </a:r>
                  </a:p>
                </c:rich>
              </c:tx>
              <c:showLegendKey val="0"/>
              <c:showVal val="1"/>
              <c:showCatName val="0"/>
              <c:showSerName val="0"/>
              <c:showPercent val="0"/>
              <c:showBubbleSize val="0"/>
            </c:dLbl>
            <c:showLegendKey val="0"/>
            <c:showVal val="0"/>
            <c:showCatName val="0"/>
            <c:showSerName val="0"/>
            <c:showPercent val="0"/>
            <c:showBubbleSize val="0"/>
          </c:dLbls>
          <c:cat>
            <c:numRef>
              <c:f>Sheet1!$B$7:$J$7</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Sheet1!$B$9:$J$9</c:f>
              <c:numCache>
                <c:formatCode>General</c:formatCode>
                <c:ptCount val="9"/>
                <c:pt idx="5">
                  <c:v>990</c:v>
                </c:pt>
                <c:pt idx="6">
                  <c:v>1496</c:v>
                </c:pt>
                <c:pt idx="7">
                  <c:v>1554</c:v>
                </c:pt>
                <c:pt idx="8">
                  <c:v>2089</c:v>
                </c:pt>
              </c:numCache>
            </c:numRef>
          </c:val>
        </c:ser>
        <c:dLbls>
          <c:showLegendKey val="0"/>
          <c:showVal val="0"/>
          <c:showCatName val="0"/>
          <c:showSerName val="0"/>
          <c:showPercent val="0"/>
          <c:showBubbleSize val="0"/>
        </c:dLbls>
        <c:gapWidth val="150"/>
        <c:shape val="box"/>
        <c:axId val="217372160"/>
        <c:axId val="217373696"/>
        <c:axId val="0"/>
      </c:bar3DChart>
      <c:catAx>
        <c:axId val="217372160"/>
        <c:scaling>
          <c:orientation val="minMax"/>
        </c:scaling>
        <c:delete val="0"/>
        <c:axPos val="b"/>
        <c:numFmt formatCode="General" sourceLinked="1"/>
        <c:majorTickMark val="out"/>
        <c:minorTickMark val="none"/>
        <c:tickLblPos val="nextTo"/>
        <c:crossAx val="217373696"/>
        <c:crosses val="autoZero"/>
        <c:auto val="1"/>
        <c:lblAlgn val="ctr"/>
        <c:lblOffset val="100"/>
        <c:noMultiLvlLbl val="0"/>
      </c:catAx>
      <c:valAx>
        <c:axId val="217373696"/>
        <c:scaling>
          <c:orientation val="minMax"/>
        </c:scaling>
        <c:delete val="0"/>
        <c:axPos val="l"/>
        <c:majorGridlines/>
        <c:numFmt formatCode="General" sourceLinked="1"/>
        <c:majorTickMark val="out"/>
        <c:minorTickMark val="none"/>
        <c:tickLblPos val="nextTo"/>
        <c:crossAx val="217372160"/>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Sheet1!$A$7</c:f>
              <c:strCache>
                <c:ptCount val="1"/>
                <c:pt idx="0">
                  <c:v>Units sold</c:v>
                </c:pt>
              </c:strCache>
            </c:strRef>
          </c:tx>
          <c:invertIfNegative val="0"/>
          <c:dLbls>
            <c:dLbl>
              <c:idx val="0"/>
              <c:layout>
                <c:manualLayout>
                  <c:x val="-1.7850812277861744E-17"/>
                  <c:y val="-4.2063496006451942E-2"/>
                </c:manualLayout>
              </c:layout>
              <c:showLegendKey val="0"/>
              <c:showVal val="1"/>
              <c:showCatName val="0"/>
              <c:showSerName val="0"/>
              <c:showPercent val="0"/>
              <c:showBubbleSize val="0"/>
            </c:dLbl>
            <c:dLbl>
              <c:idx val="1"/>
              <c:layout/>
              <c:showLegendKey val="0"/>
              <c:showVal val="1"/>
              <c:showCatName val="0"/>
              <c:showSerName val="0"/>
              <c:showPercent val="0"/>
              <c:showBubbleSize val="0"/>
            </c:dLbl>
            <c:dLbl>
              <c:idx val="8"/>
              <c:layout/>
              <c:spPr/>
              <c:txPr>
                <a:bodyPr/>
                <a:lstStyle/>
                <a:p>
                  <a:pPr>
                    <a:defRPr sz="1600" b="1">
                      <a:solidFill>
                        <a:srgbClr val="FF0000"/>
                      </a:solidFill>
                    </a:defRPr>
                  </a:pPr>
                  <a:endParaRPr lang="en-US"/>
                </a:p>
              </c:txPr>
              <c:showLegendKey val="0"/>
              <c:showVal val="1"/>
              <c:showCatName val="0"/>
              <c:showSerName val="0"/>
              <c:showPercent val="0"/>
              <c:showBubbleSize val="0"/>
            </c:dLbl>
            <c:txPr>
              <a:bodyPr/>
              <a:lstStyle/>
              <a:p>
                <a:pPr>
                  <a:defRPr>
                    <a:solidFill>
                      <a:srgbClr val="FF0000"/>
                    </a:solidFill>
                  </a:defRPr>
                </a:pPr>
                <a:endParaRPr lang="en-US"/>
              </a:p>
            </c:txPr>
            <c:showLegendKey val="0"/>
            <c:showVal val="0"/>
            <c:showCatName val="0"/>
            <c:showSerName val="0"/>
            <c:showPercent val="0"/>
            <c:showBubbleSize val="0"/>
          </c:dLbls>
          <c:cat>
            <c:numRef>
              <c:f>Sheet1!$B$7:$J$7</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Sheet1!$B$10:$J$10</c:f>
              <c:numCache>
                <c:formatCode>General</c:formatCode>
                <c:ptCount val="9"/>
                <c:pt idx="0">
                  <c:v>1493</c:v>
                </c:pt>
                <c:pt idx="1">
                  <c:v>1367</c:v>
                </c:pt>
                <c:pt idx="2">
                  <c:v>1402</c:v>
                </c:pt>
                <c:pt idx="3">
                  <c:v>2263</c:v>
                </c:pt>
                <c:pt idx="4">
                  <c:v>2871</c:v>
                </c:pt>
                <c:pt idx="5">
                  <c:v>3334</c:v>
                </c:pt>
                <c:pt idx="6">
                  <c:v>3213</c:v>
                </c:pt>
                <c:pt idx="7">
                  <c:v>3094</c:v>
                </c:pt>
                <c:pt idx="8">
                  <c:v>3961</c:v>
                </c:pt>
              </c:numCache>
            </c:numRef>
          </c:val>
        </c:ser>
        <c:dLbls>
          <c:showLegendKey val="0"/>
          <c:showVal val="0"/>
          <c:showCatName val="0"/>
          <c:showSerName val="0"/>
          <c:showPercent val="0"/>
          <c:showBubbleSize val="0"/>
        </c:dLbls>
        <c:gapWidth val="150"/>
        <c:shape val="box"/>
        <c:axId val="223570944"/>
        <c:axId val="223576832"/>
        <c:axId val="0"/>
      </c:bar3DChart>
      <c:catAx>
        <c:axId val="223570944"/>
        <c:scaling>
          <c:orientation val="minMax"/>
        </c:scaling>
        <c:delete val="0"/>
        <c:axPos val="b"/>
        <c:numFmt formatCode="General" sourceLinked="1"/>
        <c:majorTickMark val="out"/>
        <c:minorTickMark val="none"/>
        <c:tickLblPos val="nextTo"/>
        <c:crossAx val="223576832"/>
        <c:crosses val="autoZero"/>
        <c:auto val="1"/>
        <c:lblAlgn val="ctr"/>
        <c:lblOffset val="100"/>
        <c:noMultiLvlLbl val="0"/>
      </c:catAx>
      <c:valAx>
        <c:axId val="223576832"/>
        <c:scaling>
          <c:orientation val="minMax"/>
        </c:scaling>
        <c:delete val="0"/>
        <c:axPos val="l"/>
        <c:majorGridlines/>
        <c:numFmt formatCode="General" sourceLinked="1"/>
        <c:majorTickMark val="out"/>
        <c:minorTickMark val="none"/>
        <c:tickLblPos val="nextTo"/>
        <c:crossAx val="22357094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Sheet1!$A$55</c:f>
              <c:strCache>
                <c:ptCount val="1"/>
                <c:pt idx="0">
                  <c:v>Customer awareness</c:v>
                </c:pt>
              </c:strCache>
            </c:strRef>
          </c:tx>
          <c:invertIfNegative val="0"/>
          <c:dLbls>
            <c:dLbl>
              <c:idx val="0"/>
              <c:layout/>
              <c:showLegendKey val="0"/>
              <c:showVal val="1"/>
              <c:showCatName val="0"/>
              <c:showSerName val="0"/>
              <c:showPercent val="0"/>
              <c:showBubbleSize val="0"/>
            </c:dLbl>
            <c:dLbl>
              <c:idx val="8"/>
              <c:layout/>
              <c:showLegendKey val="0"/>
              <c:showVal val="1"/>
              <c:showCatName val="0"/>
              <c:showSerName val="0"/>
              <c:showPercent val="0"/>
              <c:showBubbleSize val="0"/>
            </c:dLbl>
            <c:showLegendKey val="0"/>
            <c:showVal val="0"/>
            <c:showCatName val="0"/>
            <c:showSerName val="0"/>
            <c:showPercent val="0"/>
            <c:showBubbleSize val="0"/>
          </c:dLbls>
          <c:cat>
            <c:numRef>
              <c:f>Sheet1!$B$55:$J$55</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Sheet1!$B$58:$J$58</c:f>
              <c:numCache>
                <c:formatCode>0%</c:formatCode>
                <c:ptCount val="9"/>
                <c:pt idx="0">
                  <c:v>0.52</c:v>
                </c:pt>
                <c:pt idx="1">
                  <c:v>0.56000000000000005</c:v>
                </c:pt>
                <c:pt idx="2">
                  <c:v>0.74</c:v>
                </c:pt>
                <c:pt idx="3">
                  <c:v>0.77</c:v>
                </c:pt>
                <c:pt idx="4">
                  <c:v>0.8</c:v>
                </c:pt>
                <c:pt idx="5">
                  <c:v>0.82</c:v>
                </c:pt>
                <c:pt idx="6">
                  <c:v>0.83</c:v>
                </c:pt>
                <c:pt idx="7">
                  <c:v>0.88</c:v>
                </c:pt>
                <c:pt idx="8">
                  <c:v>0.92</c:v>
                </c:pt>
              </c:numCache>
            </c:numRef>
          </c:val>
        </c:ser>
        <c:dLbls>
          <c:showLegendKey val="0"/>
          <c:showVal val="0"/>
          <c:showCatName val="0"/>
          <c:showSerName val="0"/>
          <c:showPercent val="0"/>
          <c:showBubbleSize val="0"/>
        </c:dLbls>
        <c:gapWidth val="150"/>
        <c:shape val="box"/>
        <c:axId val="223723904"/>
        <c:axId val="223725440"/>
        <c:axId val="0"/>
      </c:bar3DChart>
      <c:catAx>
        <c:axId val="223723904"/>
        <c:scaling>
          <c:orientation val="minMax"/>
        </c:scaling>
        <c:delete val="0"/>
        <c:axPos val="b"/>
        <c:numFmt formatCode="General" sourceLinked="1"/>
        <c:majorTickMark val="out"/>
        <c:minorTickMark val="none"/>
        <c:tickLblPos val="nextTo"/>
        <c:crossAx val="223725440"/>
        <c:crosses val="autoZero"/>
        <c:auto val="1"/>
        <c:lblAlgn val="ctr"/>
        <c:lblOffset val="100"/>
        <c:noMultiLvlLbl val="0"/>
      </c:catAx>
      <c:valAx>
        <c:axId val="223725440"/>
        <c:scaling>
          <c:orientation val="minMax"/>
        </c:scaling>
        <c:delete val="0"/>
        <c:axPos val="l"/>
        <c:majorGridlines/>
        <c:numFmt formatCode="0%" sourceLinked="1"/>
        <c:majorTickMark val="out"/>
        <c:minorTickMark val="none"/>
        <c:tickLblPos val="nextTo"/>
        <c:crossAx val="22372390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layout/>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Sheet1!$A$67</c:f>
              <c:strCache>
                <c:ptCount val="1"/>
                <c:pt idx="0">
                  <c:v>Customer accessibility</c:v>
                </c:pt>
              </c:strCache>
            </c:strRef>
          </c:tx>
          <c:invertIfNegative val="0"/>
          <c:dLbls>
            <c:dLbl>
              <c:idx val="0"/>
              <c:layout/>
              <c:showLegendKey val="0"/>
              <c:showVal val="1"/>
              <c:showCatName val="0"/>
              <c:showSerName val="0"/>
              <c:showPercent val="0"/>
              <c:showBubbleSize val="0"/>
            </c:dLbl>
            <c:dLbl>
              <c:idx val="6"/>
              <c:layout/>
              <c:showLegendKey val="0"/>
              <c:showVal val="1"/>
              <c:showCatName val="0"/>
              <c:showSerName val="0"/>
              <c:showPercent val="0"/>
              <c:showBubbleSize val="0"/>
            </c:dLbl>
            <c:showLegendKey val="0"/>
            <c:showVal val="0"/>
            <c:showCatName val="0"/>
            <c:showSerName val="0"/>
            <c:showPercent val="0"/>
            <c:showBubbleSize val="0"/>
          </c:dLbls>
          <c:cat>
            <c:numRef>
              <c:f>Sheet1!$B$67:$J$67</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Sheet1!$B$70:$J$70</c:f>
              <c:numCache>
                <c:formatCode>0%</c:formatCode>
                <c:ptCount val="9"/>
                <c:pt idx="0">
                  <c:v>0.4</c:v>
                </c:pt>
                <c:pt idx="1">
                  <c:v>0.35</c:v>
                </c:pt>
                <c:pt idx="2">
                  <c:v>0.48</c:v>
                </c:pt>
                <c:pt idx="3">
                  <c:v>0.65</c:v>
                </c:pt>
                <c:pt idx="4">
                  <c:v>0.79</c:v>
                </c:pt>
                <c:pt idx="5">
                  <c:v>0.95</c:v>
                </c:pt>
                <c:pt idx="6">
                  <c:v>1</c:v>
                </c:pt>
                <c:pt idx="7">
                  <c:v>1</c:v>
                </c:pt>
                <c:pt idx="8">
                  <c:v>1</c:v>
                </c:pt>
              </c:numCache>
            </c:numRef>
          </c:val>
        </c:ser>
        <c:dLbls>
          <c:showLegendKey val="0"/>
          <c:showVal val="0"/>
          <c:showCatName val="0"/>
          <c:showSerName val="0"/>
          <c:showPercent val="0"/>
          <c:showBubbleSize val="0"/>
        </c:dLbls>
        <c:gapWidth val="150"/>
        <c:shape val="box"/>
        <c:axId val="229776384"/>
        <c:axId val="229786368"/>
        <c:axId val="0"/>
      </c:bar3DChart>
      <c:catAx>
        <c:axId val="229776384"/>
        <c:scaling>
          <c:orientation val="minMax"/>
        </c:scaling>
        <c:delete val="0"/>
        <c:axPos val="b"/>
        <c:numFmt formatCode="General" sourceLinked="1"/>
        <c:majorTickMark val="out"/>
        <c:minorTickMark val="none"/>
        <c:tickLblPos val="nextTo"/>
        <c:crossAx val="229786368"/>
        <c:crosses val="autoZero"/>
        <c:auto val="1"/>
        <c:lblAlgn val="ctr"/>
        <c:lblOffset val="100"/>
        <c:noMultiLvlLbl val="0"/>
      </c:catAx>
      <c:valAx>
        <c:axId val="229786368"/>
        <c:scaling>
          <c:orientation val="minMax"/>
        </c:scaling>
        <c:delete val="0"/>
        <c:axPos val="l"/>
        <c:majorGridlines/>
        <c:numFmt formatCode="0%" sourceLinked="1"/>
        <c:majorTickMark val="out"/>
        <c:minorTickMark val="none"/>
        <c:tickLblPos val="nextTo"/>
        <c:crossAx val="22977638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8099518810148743E-2"/>
          <c:y val="0.19480351414406535"/>
          <c:w val="0.81237401574803159"/>
          <c:h val="0.71236475648877251"/>
        </c:manualLayout>
      </c:layout>
      <c:barChart>
        <c:barDir val="col"/>
        <c:grouping val="clustered"/>
        <c:varyColors val="0"/>
        <c:dLbls>
          <c:showLegendKey val="0"/>
          <c:showVal val="0"/>
          <c:showCatName val="0"/>
          <c:showSerName val="0"/>
          <c:showPercent val="0"/>
          <c:showBubbleSize val="0"/>
        </c:dLbls>
        <c:gapWidth val="150"/>
        <c:axId val="340144128"/>
        <c:axId val="340146048"/>
      </c:barChart>
      <c:catAx>
        <c:axId val="340144128"/>
        <c:scaling>
          <c:orientation val="minMax"/>
        </c:scaling>
        <c:delete val="0"/>
        <c:axPos val="b"/>
        <c:title>
          <c:tx>
            <c:rich>
              <a:bodyPr rot="0" vert="horz"/>
              <a:lstStyle/>
              <a:p>
                <a:pPr>
                  <a:defRPr/>
                </a:pPr>
                <a:r>
                  <a:rPr lang="en-US"/>
                  <a:t>     $</a:t>
                </a:r>
              </a:p>
            </c:rich>
          </c:tx>
          <c:layout>
            <c:manualLayout>
              <c:xMode val="edge"/>
              <c:yMode val="edge"/>
              <c:x val="0.10382808398950133"/>
              <c:y val="0.10341389617964419"/>
            </c:manualLayout>
          </c:layout>
          <c:overlay val="0"/>
        </c:title>
        <c:numFmt formatCode="General" sourceLinked="1"/>
        <c:majorTickMark val="out"/>
        <c:minorTickMark val="none"/>
        <c:tickLblPos val="nextTo"/>
        <c:txPr>
          <a:bodyPr/>
          <a:lstStyle/>
          <a:p>
            <a:pPr>
              <a:defRPr>
                <a:solidFill>
                  <a:srgbClr val="FF0000"/>
                </a:solidFill>
              </a:defRPr>
            </a:pPr>
            <a:endParaRPr lang="en-US"/>
          </a:p>
        </c:txPr>
        <c:crossAx val="340146048"/>
        <c:crosses val="autoZero"/>
        <c:auto val="1"/>
        <c:lblAlgn val="ctr"/>
        <c:lblOffset val="100"/>
        <c:noMultiLvlLbl val="1"/>
      </c:catAx>
      <c:valAx>
        <c:axId val="340146048"/>
        <c:scaling>
          <c:orientation val="minMax"/>
        </c:scaling>
        <c:delete val="0"/>
        <c:axPos val="l"/>
        <c:numFmt formatCode="General" sourceLinked="1"/>
        <c:majorTickMark val="out"/>
        <c:minorTickMark val="none"/>
        <c:tickLblPos val="nextTo"/>
        <c:txPr>
          <a:bodyPr/>
          <a:lstStyle/>
          <a:p>
            <a:pPr>
              <a:defRPr>
                <a:solidFill>
                  <a:srgbClr val="FF0000"/>
                </a:solidFill>
              </a:defRPr>
            </a:pPr>
            <a:endParaRPr lang="en-US"/>
          </a:p>
        </c:txPr>
        <c:crossAx val="340144128"/>
        <c:crosses val="autoZero"/>
        <c:crossBetween val="between"/>
      </c:valAx>
      <c:spPr>
        <a:noFill/>
        <a:ln w="25400">
          <a:noFill/>
        </a:ln>
      </c:spPr>
    </c:plotArea>
    <c:legend>
      <c:legendPos val="r"/>
      <c:layout/>
      <c:overlay val="0"/>
    </c:legend>
    <c:plotVisOnly val="1"/>
    <c:dispBlanksAs val="gap"/>
    <c:showDLblsOverMax val="0"/>
  </c:chart>
  <c:txPr>
    <a:bodyPr/>
    <a:lstStyle/>
    <a:p>
      <a:pPr>
        <a:defRPr>
          <a:solidFill>
            <a:schemeClr val="tx2">
              <a:lumMod val="50000"/>
            </a:schemeClr>
          </a:solidFill>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0C2B5-FC2E-4D5F-A343-5936C714F857}" type="doc">
      <dgm:prSet loTypeId="urn:microsoft.com/office/officeart/2005/8/layout/arrow2" loCatId="process" qsTypeId="urn:microsoft.com/office/officeart/2005/8/quickstyle/3d1" qsCatId="3D" csTypeId="urn:microsoft.com/office/officeart/2005/8/colors/accent3_4" csCatId="accent3" phldr="1"/>
      <dgm:spPr/>
    </dgm:pt>
    <dgm:pt modelId="{D93C56AE-7AFF-48AB-ACB7-F5DC70E3EE4C}">
      <dgm:prSet phldrT="[Text]"/>
      <dgm:spPr/>
      <dgm:t>
        <a:bodyPr/>
        <a:lstStyle/>
        <a:p>
          <a:r>
            <a:rPr lang="en-US" smtClean="0"/>
            <a:t> </a:t>
          </a:r>
          <a:endParaRPr lang="en-US" dirty="0"/>
        </a:p>
      </dgm:t>
    </dgm:pt>
    <dgm:pt modelId="{FEA842AE-8757-40D2-A7A2-3C19AFCEBC06}" type="parTrans" cxnId="{F75D6B83-49B1-4F86-8BBE-B4F6ADF4FEE8}">
      <dgm:prSet/>
      <dgm:spPr/>
      <dgm:t>
        <a:bodyPr/>
        <a:lstStyle/>
        <a:p>
          <a:endParaRPr lang="en-US"/>
        </a:p>
      </dgm:t>
    </dgm:pt>
    <dgm:pt modelId="{6918808D-0C60-40CB-BDB0-969AEAE0CF4F}" type="sibTrans" cxnId="{F75D6B83-49B1-4F86-8BBE-B4F6ADF4FEE8}">
      <dgm:prSet/>
      <dgm:spPr/>
      <dgm:t>
        <a:bodyPr/>
        <a:lstStyle/>
        <a:p>
          <a:endParaRPr lang="en-US"/>
        </a:p>
      </dgm:t>
    </dgm:pt>
    <dgm:pt modelId="{73450A31-22BC-4777-9F85-1A3142C546F4}">
      <dgm:prSet phldrT="[Text]"/>
      <dgm:spPr/>
      <dgm:t>
        <a:bodyPr/>
        <a:lstStyle/>
        <a:p>
          <a:r>
            <a:rPr lang="en-US" dirty="0" smtClean="0"/>
            <a:t> </a:t>
          </a:r>
          <a:endParaRPr lang="en-US" dirty="0"/>
        </a:p>
      </dgm:t>
    </dgm:pt>
    <dgm:pt modelId="{7C2BE80B-DCE7-40EA-B680-8996E252A0B5}" type="parTrans" cxnId="{8D80DC26-4F74-461A-A783-0D03AB26D36B}">
      <dgm:prSet/>
      <dgm:spPr/>
      <dgm:t>
        <a:bodyPr/>
        <a:lstStyle/>
        <a:p>
          <a:endParaRPr lang="en-US"/>
        </a:p>
      </dgm:t>
    </dgm:pt>
    <dgm:pt modelId="{DF16928B-AE1F-4320-A876-F6BC2A3BD65E}" type="sibTrans" cxnId="{8D80DC26-4F74-461A-A783-0D03AB26D36B}">
      <dgm:prSet/>
      <dgm:spPr/>
      <dgm:t>
        <a:bodyPr/>
        <a:lstStyle/>
        <a:p>
          <a:endParaRPr lang="en-US"/>
        </a:p>
      </dgm:t>
    </dgm:pt>
    <dgm:pt modelId="{DDEA795E-9299-4318-8C46-996A5C8EFEB2}">
      <dgm:prSet phldrT="[Text]"/>
      <dgm:spPr/>
      <dgm:t>
        <a:bodyPr/>
        <a:lstStyle/>
        <a:p>
          <a:r>
            <a:rPr lang="en-US" dirty="0" smtClean="0"/>
            <a:t> </a:t>
          </a:r>
          <a:endParaRPr lang="en-US" dirty="0"/>
        </a:p>
      </dgm:t>
    </dgm:pt>
    <dgm:pt modelId="{6352E72F-F2A6-417A-BEFB-6D3CB44431FA}" type="sibTrans" cxnId="{1D3B82DB-7AD9-4137-B410-74A0B8D5168D}">
      <dgm:prSet/>
      <dgm:spPr/>
      <dgm:t>
        <a:bodyPr/>
        <a:lstStyle/>
        <a:p>
          <a:endParaRPr lang="en-US"/>
        </a:p>
      </dgm:t>
    </dgm:pt>
    <dgm:pt modelId="{EFEC1110-5284-4398-871C-1A842144D30C}" type="parTrans" cxnId="{1D3B82DB-7AD9-4137-B410-74A0B8D5168D}">
      <dgm:prSet/>
      <dgm:spPr/>
      <dgm:t>
        <a:bodyPr/>
        <a:lstStyle/>
        <a:p>
          <a:endParaRPr lang="en-US"/>
        </a:p>
      </dgm:t>
    </dgm:pt>
    <dgm:pt modelId="{2FCBF550-A728-4E0F-9618-585BD43B08AD}" type="pres">
      <dgm:prSet presAssocID="{C0B0C2B5-FC2E-4D5F-A343-5936C714F857}" presName="arrowDiagram" presStyleCnt="0">
        <dgm:presLayoutVars>
          <dgm:chMax val="5"/>
          <dgm:dir/>
          <dgm:resizeHandles val="exact"/>
        </dgm:presLayoutVars>
      </dgm:prSet>
      <dgm:spPr/>
    </dgm:pt>
    <dgm:pt modelId="{5C869DF9-897F-49BF-997D-B1823F174D0A}" type="pres">
      <dgm:prSet presAssocID="{C0B0C2B5-FC2E-4D5F-A343-5936C714F857}" presName="arrow" presStyleLbl="bgShp" presStyleIdx="0" presStyleCnt="1" custLinFactNeighborX="-6250" custLinFactNeighborY="-40000"/>
      <dgm:spPr/>
    </dgm:pt>
    <dgm:pt modelId="{04A64DA8-F519-4A1C-BA51-747DBF8F9473}" type="pres">
      <dgm:prSet presAssocID="{C0B0C2B5-FC2E-4D5F-A343-5936C714F857}" presName="arrowDiagram3" presStyleCnt="0"/>
      <dgm:spPr/>
    </dgm:pt>
    <dgm:pt modelId="{42008CB2-29E8-4744-8972-0842190BC2D1}" type="pres">
      <dgm:prSet presAssocID="{D93C56AE-7AFF-48AB-ACB7-F5DC70E3EE4C}" presName="bullet3a" presStyleLbl="node1" presStyleIdx="0" presStyleCnt="3"/>
      <dgm:spPr/>
    </dgm:pt>
    <dgm:pt modelId="{FB14E97B-ABDD-4FE6-A3C0-18735E654013}" type="pres">
      <dgm:prSet presAssocID="{D93C56AE-7AFF-48AB-ACB7-F5DC70E3EE4C}" presName="textBox3a" presStyleLbl="revTx" presStyleIdx="0" presStyleCnt="3">
        <dgm:presLayoutVars>
          <dgm:bulletEnabled val="1"/>
        </dgm:presLayoutVars>
      </dgm:prSet>
      <dgm:spPr/>
      <dgm:t>
        <a:bodyPr/>
        <a:lstStyle/>
        <a:p>
          <a:endParaRPr lang="en-US"/>
        </a:p>
      </dgm:t>
    </dgm:pt>
    <dgm:pt modelId="{1A3DFAFB-977E-41E9-8448-2E657821553B}" type="pres">
      <dgm:prSet presAssocID="{DDEA795E-9299-4318-8C46-996A5C8EFEB2}" presName="bullet3b" presStyleLbl="node1" presStyleIdx="1" presStyleCnt="3"/>
      <dgm:spPr/>
    </dgm:pt>
    <dgm:pt modelId="{7C50B359-9079-4BCE-9D6D-E70C9E0A17FD}" type="pres">
      <dgm:prSet presAssocID="{DDEA795E-9299-4318-8C46-996A5C8EFEB2}" presName="textBox3b" presStyleLbl="revTx" presStyleIdx="1" presStyleCnt="3">
        <dgm:presLayoutVars>
          <dgm:bulletEnabled val="1"/>
        </dgm:presLayoutVars>
      </dgm:prSet>
      <dgm:spPr/>
      <dgm:t>
        <a:bodyPr/>
        <a:lstStyle/>
        <a:p>
          <a:endParaRPr lang="en-US"/>
        </a:p>
      </dgm:t>
    </dgm:pt>
    <dgm:pt modelId="{A2FE997E-BAB5-4848-8699-FA8EB34DBF5C}" type="pres">
      <dgm:prSet presAssocID="{73450A31-22BC-4777-9F85-1A3142C546F4}" presName="bullet3c" presStyleLbl="node1" presStyleIdx="2" presStyleCnt="3"/>
      <dgm:spPr/>
    </dgm:pt>
    <dgm:pt modelId="{7BFA5493-FD67-42EC-989F-6442AED7B013}" type="pres">
      <dgm:prSet presAssocID="{73450A31-22BC-4777-9F85-1A3142C546F4}" presName="textBox3c" presStyleLbl="revTx" presStyleIdx="2" presStyleCnt="3">
        <dgm:presLayoutVars>
          <dgm:bulletEnabled val="1"/>
        </dgm:presLayoutVars>
      </dgm:prSet>
      <dgm:spPr/>
      <dgm:t>
        <a:bodyPr/>
        <a:lstStyle/>
        <a:p>
          <a:endParaRPr lang="en-US"/>
        </a:p>
      </dgm:t>
    </dgm:pt>
  </dgm:ptLst>
  <dgm:cxnLst>
    <dgm:cxn modelId="{1D3B82DB-7AD9-4137-B410-74A0B8D5168D}" srcId="{C0B0C2B5-FC2E-4D5F-A343-5936C714F857}" destId="{DDEA795E-9299-4318-8C46-996A5C8EFEB2}" srcOrd="1" destOrd="0" parTransId="{EFEC1110-5284-4398-871C-1A842144D30C}" sibTransId="{6352E72F-F2A6-417A-BEFB-6D3CB44431FA}"/>
    <dgm:cxn modelId="{B3DD240C-3F63-4096-A3AA-16CCB4FBB8B2}" type="presOf" srcId="{73450A31-22BC-4777-9F85-1A3142C546F4}" destId="{7BFA5493-FD67-42EC-989F-6442AED7B013}" srcOrd="0" destOrd="0" presId="urn:microsoft.com/office/officeart/2005/8/layout/arrow2"/>
    <dgm:cxn modelId="{A6C3B534-DF8B-4DC1-AC13-717542906B7D}" type="presOf" srcId="{DDEA795E-9299-4318-8C46-996A5C8EFEB2}" destId="{7C50B359-9079-4BCE-9D6D-E70C9E0A17FD}" srcOrd="0" destOrd="0" presId="urn:microsoft.com/office/officeart/2005/8/layout/arrow2"/>
    <dgm:cxn modelId="{6769D5C0-BA77-4A50-ADC1-0E3F7500F5BE}" type="presOf" srcId="{D93C56AE-7AFF-48AB-ACB7-F5DC70E3EE4C}" destId="{FB14E97B-ABDD-4FE6-A3C0-18735E654013}" srcOrd="0" destOrd="0" presId="urn:microsoft.com/office/officeart/2005/8/layout/arrow2"/>
    <dgm:cxn modelId="{F75D6B83-49B1-4F86-8BBE-B4F6ADF4FEE8}" srcId="{C0B0C2B5-FC2E-4D5F-A343-5936C714F857}" destId="{D93C56AE-7AFF-48AB-ACB7-F5DC70E3EE4C}" srcOrd="0" destOrd="0" parTransId="{FEA842AE-8757-40D2-A7A2-3C19AFCEBC06}" sibTransId="{6918808D-0C60-40CB-BDB0-969AEAE0CF4F}"/>
    <dgm:cxn modelId="{A00B79C6-F6A7-4031-8618-95AE3DCE231E}" type="presOf" srcId="{C0B0C2B5-FC2E-4D5F-A343-5936C714F857}" destId="{2FCBF550-A728-4E0F-9618-585BD43B08AD}" srcOrd="0" destOrd="0" presId="urn:microsoft.com/office/officeart/2005/8/layout/arrow2"/>
    <dgm:cxn modelId="{8D80DC26-4F74-461A-A783-0D03AB26D36B}" srcId="{C0B0C2B5-FC2E-4D5F-A343-5936C714F857}" destId="{73450A31-22BC-4777-9F85-1A3142C546F4}" srcOrd="2" destOrd="0" parTransId="{7C2BE80B-DCE7-40EA-B680-8996E252A0B5}" sibTransId="{DF16928B-AE1F-4320-A876-F6BC2A3BD65E}"/>
    <dgm:cxn modelId="{C32952FD-BBE8-4B98-BCAF-7BE0A60C10EE}" type="presParOf" srcId="{2FCBF550-A728-4E0F-9618-585BD43B08AD}" destId="{5C869DF9-897F-49BF-997D-B1823F174D0A}" srcOrd="0" destOrd="0" presId="urn:microsoft.com/office/officeart/2005/8/layout/arrow2"/>
    <dgm:cxn modelId="{941C7B37-0D3F-4F28-B1DF-F3419FE4748C}" type="presParOf" srcId="{2FCBF550-A728-4E0F-9618-585BD43B08AD}" destId="{04A64DA8-F519-4A1C-BA51-747DBF8F9473}" srcOrd="1" destOrd="0" presId="urn:microsoft.com/office/officeart/2005/8/layout/arrow2"/>
    <dgm:cxn modelId="{E09CAEE7-A958-482D-8C4D-66FE4BD82C51}" type="presParOf" srcId="{04A64DA8-F519-4A1C-BA51-747DBF8F9473}" destId="{42008CB2-29E8-4744-8972-0842190BC2D1}" srcOrd="0" destOrd="0" presId="urn:microsoft.com/office/officeart/2005/8/layout/arrow2"/>
    <dgm:cxn modelId="{92FCD395-3FAA-49EE-AD37-D6AF05ACF162}" type="presParOf" srcId="{04A64DA8-F519-4A1C-BA51-747DBF8F9473}" destId="{FB14E97B-ABDD-4FE6-A3C0-18735E654013}" srcOrd="1" destOrd="0" presId="urn:microsoft.com/office/officeart/2005/8/layout/arrow2"/>
    <dgm:cxn modelId="{E7394155-E264-4A45-96FC-DE726997530E}" type="presParOf" srcId="{04A64DA8-F519-4A1C-BA51-747DBF8F9473}" destId="{1A3DFAFB-977E-41E9-8448-2E657821553B}" srcOrd="2" destOrd="0" presId="urn:microsoft.com/office/officeart/2005/8/layout/arrow2"/>
    <dgm:cxn modelId="{E1C02B2B-5252-4B9D-AC82-91A8AEDF3E42}" type="presParOf" srcId="{04A64DA8-F519-4A1C-BA51-747DBF8F9473}" destId="{7C50B359-9079-4BCE-9D6D-E70C9E0A17FD}" srcOrd="3" destOrd="0" presId="urn:microsoft.com/office/officeart/2005/8/layout/arrow2"/>
    <dgm:cxn modelId="{9EB05AED-262D-41EE-9F52-4D613AF9D3C3}" type="presParOf" srcId="{04A64DA8-F519-4A1C-BA51-747DBF8F9473}" destId="{A2FE997E-BAB5-4848-8699-FA8EB34DBF5C}" srcOrd="4" destOrd="0" presId="urn:microsoft.com/office/officeart/2005/8/layout/arrow2"/>
    <dgm:cxn modelId="{7A2ECBED-7B6B-40A7-A538-1569B458D992}" type="presParOf" srcId="{04A64DA8-F519-4A1C-BA51-747DBF8F9473}" destId="{7BFA5493-FD67-42EC-989F-6442AED7B013}"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869DF9-897F-49BF-997D-B1823F174D0A}">
      <dsp:nvSpPr>
        <dsp:cNvPr id="0" name=""/>
        <dsp:cNvSpPr/>
      </dsp:nvSpPr>
      <dsp:spPr>
        <a:xfrm>
          <a:off x="434339" y="0"/>
          <a:ext cx="5120640" cy="3200400"/>
        </a:xfrm>
        <a:prstGeom prst="swooshArrow">
          <a:avLst>
            <a:gd name="adj1" fmla="val 25000"/>
            <a:gd name="adj2" fmla="val 25000"/>
          </a:avLst>
        </a:prstGeom>
        <a:gradFill rotWithShape="0">
          <a:gsLst>
            <a:gs pos="0">
              <a:schemeClr val="accent3">
                <a:tint val="55000"/>
                <a:hueOff val="0"/>
                <a:satOff val="0"/>
                <a:lumOff val="0"/>
                <a:alphaOff val="0"/>
                <a:shade val="51000"/>
                <a:satMod val="130000"/>
              </a:schemeClr>
            </a:gs>
            <a:gs pos="80000">
              <a:schemeClr val="accent3">
                <a:tint val="55000"/>
                <a:hueOff val="0"/>
                <a:satOff val="0"/>
                <a:lumOff val="0"/>
                <a:alphaOff val="0"/>
                <a:shade val="93000"/>
                <a:satMod val="130000"/>
              </a:schemeClr>
            </a:gs>
            <a:gs pos="100000">
              <a:schemeClr val="accent3">
                <a:tint val="55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2008CB2-29E8-4744-8972-0842190BC2D1}">
      <dsp:nvSpPr>
        <dsp:cNvPr id="0" name=""/>
        <dsp:cNvSpPr/>
      </dsp:nvSpPr>
      <dsp:spPr>
        <a:xfrm>
          <a:off x="1404701" y="2208916"/>
          <a:ext cx="133136" cy="133136"/>
        </a:xfrm>
        <a:prstGeom prst="ellipse">
          <a:avLst/>
        </a:prstGeom>
        <a:gradFill rotWithShape="0">
          <a:gsLst>
            <a:gs pos="0">
              <a:schemeClr val="accent3">
                <a:shade val="50000"/>
                <a:hueOff val="0"/>
                <a:satOff val="0"/>
                <a:lumOff val="0"/>
                <a:alphaOff val="0"/>
                <a:shade val="51000"/>
                <a:satMod val="130000"/>
              </a:schemeClr>
            </a:gs>
            <a:gs pos="80000">
              <a:schemeClr val="accent3">
                <a:shade val="50000"/>
                <a:hueOff val="0"/>
                <a:satOff val="0"/>
                <a:lumOff val="0"/>
                <a:alphaOff val="0"/>
                <a:shade val="93000"/>
                <a:satMod val="130000"/>
              </a:schemeClr>
            </a:gs>
            <a:gs pos="100000">
              <a:schemeClr val="accent3">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B14E97B-ABDD-4FE6-A3C0-18735E654013}">
      <dsp:nvSpPr>
        <dsp:cNvPr id="0" name=""/>
        <dsp:cNvSpPr/>
      </dsp:nvSpPr>
      <dsp:spPr>
        <a:xfrm>
          <a:off x="1471269" y="2275484"/>
          <a:ext cx="1193109" cy="924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546" tIns="0" rIns="0" bIns="0" numCol="1" spcCol="1270" anchor="t" anchorCtr="0">
          <a:noAutofit/>
        </a:bodyPr>
        <a:lstStyle/>
        <a:p>
          <a:pPr lvl="0" algn="l" defTabSz="2889250">
            <a:lnSpc>
              <a:spcPct val="90000"/>
            </a:lnSpc>
            <a:spcBef>
              <a:spcPct val="0"/>
            </a:spcBef>
            <a:spcAft>
              <a:spcPct val="35000"/>
            </a:spcAft>
          </a:pPr>
          <a:r>
            <a:rPr lang="en-US" sz="6500" kern="1200" smtClean="0"/>
            <a:t> </a:t>
          </a:r>
          <a:endParaRPr lang="en-US" sz="6500" kern="1200" dirty="0"/>
        </a:p>
      </dsp:txBody>
      <dsp:txXfrm>
        <a:off x="1471269" y="2275484"/>
        <a:ext cx="1193109" cy="924915"/>
      </dsp:txXfrm>
    </dsp:sp>
    <dsp:sp modelId="{1A3DFAFB-977E-41E9-8448-2E657821553B}">
      <dsp:nvSpPr>
        <dsp:cNvPr id="0" name=""/>
        <dsp:cNvSpPr/>
      </dsp:nvSpPr>
      <dsp:spPr>
        <a:xfrm>
          <a:off x="2579888" y="1339047"/>
          <a:ext cx="240670" cy="240670"/>
        </a:xfrm>
        <a:prstGeom prst="ellipse">
          <a:avLst/>
        </a:prstGeom>
        <a:gradFill rotWithShape="0">
          <a:gsLst>
            <a:gs pos="0">
              <a:schemeClr val="accent3">
                <a:shade val="50000"/>
                <a:hueOff val="0"/>
                <a:satOff val="0"/>
                <a:lumOff val="17643"/>
                <a:alphaOff val="0"/>
                <a:shade val="51000"/>
                <a:satMod val="130000"/>
              </a:schemeClr>
            </a:gs>
            <a:gs pos="80000">
              <a:schemeClr val="accent3">
                <a:shade val="50000"/>
                <a:hueOff val="0"/>
                <a:satOff val="0"/>
                <a:lumOff val="17643"/>
                <a:alphaOff val="0"/>
                <a:shade val="93000"/>
                <a:satMod val="130000"/>
              </a:schemeClr>
            </a:gs>
            <a:gs pos="100000">
              <a:schemeClr val="accent3">
                <a:shade val="50000"/>
                <a:hueOff val="0"/>
                <a:satOff val="0"/>
                <a:lumOff val="176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C50B359-9079-4BCE-9D6D-E70C9E0A17FD}">
      <dsp:nvSpPr>
        <dsp:cNvPr id="0" name=""/>
        <dsp:cNvSpPr/>
      </dsp:nvSpPr>
      <dsp:spPr>
        <a:xfrm>
          <a:off x="2700223" y="1459382"/>
          <a:ext cx="1228953" cy="1741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526" tIns="0" rIns="0" bIns="0" numCol="1" spcCol="1270" anchor="t" anchorCtr="0">
          <a:noAutofit/>
        </a:bodyPr>
        <a:lstStyle/>
        <a:p>
          <a:pPr lvl="0" algn="l" defTabSz="2889250">
            <a:lnSpc>
              <a:spcPct val="90000"/>
            </a:lnSpc>
            <a:spcBef>
              <a:spcPct val="0"/>
            </a:spcBef>
            <a:spcAft>
              <a:spcPct val="35000"/>
            </a:spcAft>
          </a:pPr>
          <a:r>
            <a:rPr lang="en-US" sz="6500" kern="1200" dirty="0" smtClean="0"/>
            <a:t> </a:t>
          </a:r>
          <a:endParaRPr lang="en-US" sz="6500" kern="1200" dirty="0"/>
        </a:p>
      </dsp:txBody>
      <dsp:txXfrm>
        <a:off x="2700223" y="1459382"/>
        <a:ext cx="1228953" cy="1741017"/>
      </dsp:txXfrm>
    </dsp:sp>
    <dsp:sp modelId="{A2FE997E-BAB5-4848-8699-FA8EB34DBF5C}">
      <dsp:nvSpPr>
        <dsp:cNvPr id="0" name=""/>
        <dsp:cNvSpPr/>
      </dsp:nvSpPr>
      <dsp:spPr>
        <a:xfrm>
          <a:off x="3993184" y="809701"/>
          <a:ext cx="332841" cy="332841"/>
        </a:xfrm>
        <a:prstGeom prst="ellipse">
          <a:avLst/>
        </a:prstGeom>
        <a:gradFill rotWithShape="0">
          <a:gsLst>
            <a:gs pos="0">
              <a:schemeClr val="accent3">
                <a:shade val="50000"/>
                <a:hueOff val="0"/>
                <a:satOff val="0"/>
                <a:lumOff val="17643"/>
                <a:alphaOff val="0"/>
                <a:shade val="51000"/>
                <a:satMod val="130000"/>
              </a:schemeClr>
            </a:gs>
            <a:gs pos="80000">
              <a:schemeClr val="accent3">
                <a:shade val="50000"/>
                <a:hueOff val="0"/>
                <a:satOff val="0"/>
                <a:lumOff val="17643"/>
                <a:alphaOff val="0"/>
                <a:shade val="93000"/>
                <a:satMod val="130000"/>
              </a:schemeClr>
            </a:gs>
            <a:gs pos="100000">
              <a:schemeClr val="accent3">
                <a:shade val="50000"/>
                <a:hueOff val="0"/>
                <a:satOff val="0"/>
                <a:lumOff val="176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BFA5493-FD67-42EC-989F-6442AED7B013}">
      <dsp:nvSpPr>
        <dsp:cNvPr id="0" name=""/>
        <dsp:cNvSpPr/>
      </dsp:nvSpPr>
      <dsp:spPr>
        <a:xfrm>
          <a:off x="4159605" y="976121"/>
          <a:ext cx="1228953" cy="22242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366" tIns="0" rIns="0" bIns="0" numCol="1" spcCol="1270" anchor="t" anchorCtr="0">
          <a:noAutofit/>
        </a:bodyPr>
        <a:lstStyle/>
        <a:p>
          <a:pPr lvl="0" algn="l" defTabSz="2889250">
            <a:lnSpc>
              <a:spcPct val="90000"/>
            </a:lnSpc>
            <a:spcBef>
              <a:spcPct val="0"/>
            </a:spcBef>
            <a:spcAft>
              <a:spcPct val="35000"/>
            </a:spcAft>
          </a:pPr>
          <a:r>
            <a:rPr lang="en-US" sz="6500" kern="1200" dirty="0" smtClean="0"/>
            <a:t> </a:t>
          </a:r>
          <a:endParaRPr lang="en-US" sz="6500" kern="1200" dirty="0"/>
        </a:p>
      </dsp:txBody>
      <dsp:txXfrm>
        <a:off x="4159605" y="976121"/>
        <a:ext cx="1228953" cy="222427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5BFA367-EA87-4B59-B72E-D66FB99B9218}" type="slidenum">
              <a:rPr lang="en-US" altLang="zh-CN"/>
              <a:pPr/>
              <a:t>‹#›</a:t>
            </a:fld>
            <a:endParaRPr lang="en-US" altLang="zh-CN"/>
          </a:p>
        </p:txBody>
      </p:sp>
    </p:spTree>
    <p:extLst>
      <p:ext uri="{BB962C8B-B14F-4D97-AF65-F5344CB8AC3E}">
        <p14:creationId xmlns:p14="http://schemas.microsoft.com/office/powerpoint/2010/main" val="41375379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7940C99-9802-4A71-A79C-494ACBA22ECE}" type="slidenum">
              <a:rPr lang="en-US" altLang="zh-CN"/>
              <a:pPr/>
              <a:t>24</a:t>
            </a:fld>
            <a:endParaRPr lang="en-US" altLang="zh-CN"/>
          </a:p>
        </p:txBody>
      </p:sp>
      <p:sp>
        <p:nvSpPr>
          <p:cNvPr id="329730" name="幻灯片图像占位符 1"/>
          <p:cNvSpPr>
            <a:spLocks noGrp="1" noRot="1" noChangeAspect="1" noTextEdit="1"/>
          </p:cNvSpPr>
          <p:nvPr>
            <p:ph type="sldImg"/>
          </p:nvPr>
        </p:nvSpPr>
        <p:spPr>
          <a:ln/>
        </p:spPr>
      </p:sp>
      <p:sp>
        <p:nvSpPr>
          <p:cNvPr id="329731" name="备注占位符 2"/>
          <p:cNvSpPr>
            <a:spLocks noGrp="1"/>
          </p:cNvSpPr>
          <p:nvPr>
            <p:ph type="body" idx="1"/>
          </p:nvPr>
        </p:nvSpPr>
        <p:spPr/>
        <p:txBody>
          <a:bodyPr/>
          <a:lstStyle/>
          <a:p>
            <a:pPr>
              <a:spcBef>
                <a:spcPct val="0"/>
              </a:spcBef>
            </a:pPr>
            <a:endParaRPr lang="zh-CN" altLang="en-US"/>
          </a:p>
        </p:txBody>
      </p:sp>
      <p:sp>
        <p:nvSpPr>
          <p:cNvPr id="32973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2B0450DD-8C41-42A2-BAB8-81E2E825E111}" type="slidenum">
              <a:rPr lang="zh-CN" altLang="en-US" sz="1200">
                <a:latin typeface="Calibri" pitchFamily="34" charset="0"/>
              </a:rPr>
              <a:pPr algn="r"/>
              <a:t>24</a:t>
            </a:fld>
            <a:endParaRPr lang="en-US" altLang="zh-CN" sz="1200">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6" name="灯片编号占位符 5"/>
          <p:cNvSpPr>
            <a:spLocks noGrp="1"/>
          </p:cNvSpPr>
          <p:nvPr>
            <p:ph type="sldNum" sz="quarter" idx="12"/>
          </p:nvPr>
        </p:nvSpPr>
        <p:spPr/>
        <p:txBody>
          <a:bodyPr/>
          <a:lstStyle>
            <a:lvl1pPr>
              <a:defRPr/>
            </a:lvl1pPr>
          </a:lstStyle>
          <a:p>
            <a:fld id="{BCF681CE-DA74-493E-A59B-A2E647416D69}" type="slidenum">
              <a:rPr lang="en-US" altLang="zh-CN"/>
              <a:pPr/>
              <a:t>‹#›</a:t>
            </a:fld>
            <a:endParaRPr lang="en-US" altLang="zh-CN"/>
          </a:p>
        </p:txBody>
      </p:sp>
    </p:spTree>
    <p:extLst>
      <p:ext uri="{BB962C8B-B14F-4D97-AF65-F5344CB8AC3E}">
        <p14:creationId xmlns:p14="http://schemas.microsoft.com/office/powerpoint/2010/main" val="94032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6" name="灯片编号占位符 5"/>
          <p:cNvSpPr>
            <a:spLocks noGrp="1"/>
          </p:cNvSpPr>
          <p:nvPr>
            <p:ph type="sldNum" sz="quarter" idx="12"/>
          </p:nvPr>
        </p:nvSpPr>
        <p:spPr/>
        <p:txBody>
          <a:bodyPr/>
          <a:lstStyle>
            <a:lvl1pPr>
              <a:defRPr/>
            </a:lvl1pPr>
          </a:lstStyle>
          <a:p>
            <a:fld id="{33AD1894-470F-4F03-8743-9F66B03CFB7D}" type="slidenum">
              <a:rPr lang="en-US" altLang="zh-CN"/>
              <a:pPr/>
              <a:t>‹#›</a:t>
            </a:fld>
            <a:endParaRPr lang="en-US" altLang="zh-CN"/>
          </a:p>
        </p:txBody>
      </p:sp>
    </p:spTree>
    <p:extLst>
      <p:ext uri="{BB962C8B-B14F-4D97-AF65-F5344CB8AC3E}">
        <p14:creationId xmlns:p14="http://schemas.microsoft.com/office/powerpoint/2010/main" val="342265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6" name="灯片编号占位符 5"/>
          <p:cNvSpPr>
            <a:spLocks noGrp="1"/>
          </p:cNvSpPr>
          <p:nvPr>
            <p:ph type="sldNum" sz="quarter" idx="12"/>
          </p:nvPr>
        </p:nvSpPr>
        <p:spPr/>
        <p:txBody>
          <a:bodyPr/>
          <a:lstStyle>
            <a:lvl1pPr>
              <a:defRPr/>
            </a:lvl1pPr>
          </a:lstStyle>
          <a:p>
            <a:fld id="{938E19BF-09ED-4CE7-AD2F-35C214E87E08}" type="slidenum">
              <a:rPr lang="en-US" altLang="zh-CN"/>
              <a:pPr/>
              <a:t>‹#›</a:t>
            </a:fld>
            <a:endParaRPr lang="en-US" altLang="zh-CN"/>
          </a:p>
        </p:txBody>
      </p:sp>
    </p:spTree>
    <p:extLst>
      <p:ext uri="{BB962C8B-B14F-4D97-AF65-F5344CB8AC3E}">
        <p14:creationId xmlns:p14="http://schemas.microsoft.com/office/powerpoint/2010/main" val="77266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4648200" y="1600200"/>
            <a:ext cx="4038600" cy="4525963"/>
          </a:xfrm>
        </p:spPr>
        <p:txBody>
          <a:bodyPr/>
          <a:lstStyle/>
          <a:p>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57200" y="6172200"/>
            <a:ext cx="6858000" cy="381000"/>
          </a:xfrm>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F053148E-9278-4736-A08A-1090646BD47C}" type="slidenum">
              <a:rPr lang="en-US" altLang="zh-CN"/>
              <a:pPr/>
              <a:t>‹#›</a:t>
            </a:fld>
            <a:endParaRPr lang="en-US" altLang="zh-CN"/>
          </a:p>
        </p:txBody>
      </p:sp>
    </p:spTree>
    <p:extLst>
      <p:ext uri="{BB962C8B-B14F-4D97-AF65-F5344CB8AC3E}">
        <p14:creationId xmlns:p14="http://schemas.microsoft.com/office/powerpoint/2010/main" val="2824782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57200" y="6172200"/>
            <a:ext cx="6858000" cy="381000"/>
          </a:xfrm>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8F79E3C5-2B7A-4C72-AD29-D3E2B43E8A12}" type="slidenum">
              <a:rPr lang="en-US" altLang="zh-CN"/>
              <a:pPr/>
              <a:t>‹#›</a:t>
            </a:fld>
            <a:endParaRPr lang="en-US" altLang="zh-CN"/>
          </a:p>
        </p:txBody>
      </p:sp>
    </p:spTree>
    <p:extLst>
      <p:ext uri="{BB962C8B-B14F-4D97-AF65-F5344CB8AC3E}">
        <p14:creationId xmlns:p14="http://schemas.microsoft.com/office/powerpoint/2010/main" val="57360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6" name="灯片编号占位符 5"/>
          <p:cNvSpPr>
            <a:spLocks noGrp="1"/>
          </p:cNvSpPr>
          <p:nvPr>
            <p:ph type="sldNum" sz="quarter" idx="12"/>
          </p:nvPr>
        </p:nvSpPr>
        <p:spPr/>
        <p:txBody>
          <a:bodyPr/>
          <a:lstStyle>
            <a:lvl1pPr>
              <a:defRPr/>
            </a:lvl1pPr>
          </a:lstStyle>
          <a:p>
            <a:fld id="{FB6C3E1E-B90D-40A0-AA8D-49D4860B066A}" type="slidenum">
              <a:rPr lang="en-US" altLang="zh-CN"/>
              <a:pPr/>
              <a:t>‹#›</a:t>
            </a:fld>
            <a:endParaRPr lang="en-US" altLang="zh-CN"/>
          </a:p>
        </p:txBody>
      </p:sp>
    </p:spTree>
    <p:extLst>
      <p:ext uri="{BB962C8B-B14F-4D97-AF65-F5344CB8AC3E}">
        <p14:creationId xmlns:p14="http://schemas.microsoft.com/office/powerpoint/2010/main" val="2462008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6" name="灯片编号占位符 5"/>
          <p:cNvSpPr>
            <a:spLocks noGrp="1"/>
          </p:cNvSpPr>
          <p:nvPr>
            <p:ph type="sldNum" sz="quarter" idx="12"/>
          </p:nvPr>
        </p:nvSpPr>
        <p:spPr/>
        <p:txBody>
          <a:bodyPr/>
          <a:lstStyle>
            <a:lvl1pPr>
              <a:defRPr/>
            </a:lvl1pPr>
          </a:lstStyle>
          <a:p>
            <a:fld id="{BCC0FA52-4CDD-40A4-9758-10AB45B74999}" type="slidenum">
              <a:rPr lang="en-US" altLang="zh-CN"/>
              <a:pPr/>
              <a:t>‹#›</a:t>
            </a:fld>
            <a:endParaRPr lang="en-US" altLang="zh-CN"/>
          </a:p>
        </p:txBody>
      </p:sp>
    </p:spTree>
    <p:extLst>
      <p:ext uri="{BB962C8B-B14F-4D97-AF65-F5344CB8AC3E}">
        <p14:creationId xmlns:p14="http://schemas.microsoft.com/office/powerpoint/2010/main" val="7597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7" name="灯片编号占位符 6"/>
          <p:cNvSpPr>
            <a:spLocks noGrp="1"/>
          </p:cNvSpPr>
          <p:nvPr>
            <p:ph type="sldNum" sz="quarter" idx="12"/>
          </p:nvPr>
        </p:nvSpPr>
        <p:spPr/>
        <p:txBody>
          <a:bodyPr/>
          <a:lstStyle>
            <a:lvl1pPr>
              <a:defRPr/>
            </a:lvl1pPr>
          </a:lstStyle>
          <a:p>
            <a:fld id="{6E4DA80D-DAF7-4358-BD6F-786A999B1AE0}" type="slidenum">
              <a:rPr lang="en-US" altLang="zh-CN"/>
              <a:pPr/>
              <a:t>‹#›</a:t>
            </a:fld>
            <a:endParaRPr lang="en-US" altLang="zh-CN"/>
          </a:p>
        </p:txBody>
      </p:sp>
    </p:spTree>
    <p:extLst>
      <p:ext uri="{BB962C8B-B14F-4D97-AF65-F5344CB8AC3E}">
        <p14:creationId xmlns:p14="http://schemas.microsoft.com/office/powerpoint/2010/main" val="387866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9" name="灯片编号占位符 8"/>
          <p:cNvSpPr>
            <a:spLocks noGrp="1"/>
          </p:cNvSpPr>
          <p:nvPr>
            <p:ph type="sldNum" sz="quarter" idx="12"/>
          </p:nvPr>
        </p:nvSpPr>
        <p:spPr/>
        <p:txBody>
          <a:bodyPr/>
          <a:lstStyle>
            <a:lvl1pPr>
              <a:defRPr/>
            </a:lvl1pPr>
          </a:lstStyle>
          <a:p>
            <a:fld id="{9FF0A067-173A-41BF-88EA-799B21CE0A94}" type="slidenum">
              <a:rPr lang="en-US" altLang="zh-CN"/>
              <a:pPr/>
              <a:t>‹#›</a:t>
            </a:fld>
            <a:endParaRPr lang="en-US" altLang="zh-CN"/>
          </a:p>
        </p:txBody>
      </p:sp>
    </p:spTree>
    <p:extLst>
      <p:ext uri="{BB962C8B-B14F-4D97-AF65-F5344CB8AC3E}">
        <p14:creationId xmlns:p14="http://schemas.microsoft.com/office/powerpoint/2010/main" val="352218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5" name="灯片编号占位符 4"/>
          <p:cNvSpPr>
            <a:spLocks noGrp="1"/>
          </p:cNvSpPr>
          <p:nvPr>
            <p:ph type="sldNum" sz="quarter" idx="12"/>
          </p:nvPr>
        </p:nvSpPr>
        <p:spPr/>
        <p:txBody>
          <a:bodyPr/>
          <a:lstStyle>
            <a:lvl1pPr>
              <a:defRPr/>
            </a:lvl1pPr>
          </a:lstStyle>
          <a:p>
            <a:fld id="{9F807719-E273-4A55-9163-C0CBD7C8DC48}" type="slidenum">
              <a:rPr lang="en-US" altLang="zh-CN"/>
              <a:pPr/>
              <a:t>‹#›</a:t>
            </a:fld>
            <a:endParaRPr lang="en-US" altLang="zh-CN"/>
          </a:p>
        </p:txBody>
      </p:sp>
    </p:spTree>
    <p:extLst>
      <p:ext uri="{BB962C8B-B14F-4D97-AF65-F5344CB8AC3E}">
        <p14:creationId xmlns:p14="http://schemas.microsoft.com/office/powerpoint/2010/main" val="377492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4" name="灯片编号占位符 3"/>
          <p:cNvSpPr>
            <a:spLocks noGrp="1"/>
          </p:cNvSpPr>
          <p:nvPr>
            <p:ph type="sldNum" sz="quarter" idx="12"/>
          </p:nvPr>
        </p:nvSpPr>
        <p:spPr/>
        <p:txBody>
          <a:bodyPr/>
          <a:lstStyle>
            <a:lvl1pPr>
              <a:defRPr/>
            </a:lvl1pPr>
          </a:lstStyle>
          <a:p>
            <a:fld id="{2DE2F0A4-00A5-4190-BF25-E15D9B9F43A9}" type="slidenum">
              <a:rPr lang="en-US" altLang="zh-CN"/>
              <a:pPr/>
              <a:t>‹#›</a:t>
            </a:fld>
            <a:endParaRPr lang="en-US" altLang="zh-CN"/>
          </a:p>
        </p:txBody>
      </p:sp>
    </p:spTree>
    <p:extLst>
      <p:ext uri="{BB962C8B-B14F-4D97-AF65-F5344CB8AC3E}">
        <p14:creationId xmlns:p14="http://schemas.microsoft.com/office/powerpoint/2010/main" val="297376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7" name="灯片编号占位符 6"/>
          <p:cNvSpPr>
            <a:spLocks noGrp="1"/>
          </p:cNvSpPr>
          <p:nvPr>
            <p:ph type="sldNum" sz="quarter" idx="12"/>
          </p:nvPr>
        </p:nvSpPr>
        <p:spPr/>
        <p:txBody>
          <a:bodyPr/>
          <a:lstStyle>
            <a:lvl1pPr>
              <a:defRPr/>
            </a:lvl1pPr>
          </a:lstStyle>
          <a:p>
            <a:fld id="{838974F1-3AB1-4ADD-97E2-2B83D012F9DE}" type="slidenum">
              <a:rPr lang="en-US" altLang="zh-CN"/>
              <a:pPr/>
              <a:t>‹#›</a:t>
            </a:fld>
            <a:endParaRPr lang="en-US" altLang="zh-CN"/>
          </a:p>
        </p:txBody>
      </p:sp>
    </p:spTree>
    <p:extLst>
      <p:ext uri="{BB962C8B-B14F-4D97-AF65-F5344CB8AC3E}">
        <p14:creationId xmlns:p14="http://schemas.microsoft.com/office/powerpoint/2010/main" val="271649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solidFill>
                  <a:srgbClr val="000066"/>
                </a:solidFill>
              </a:defRPr>
            </a:lvl1pPr>
          </a:lstStyle>
          <a:p>
            <a:r>
              <a:rPr lang="en-US" altLang="zh-CN"/>
              <a:t>Shareholders Presentation</a:t>
            </a:r>
          </a:p>
          <a:p>
            <a:r>
              <a:rPr lang="en-US" altLang="zh-CN">
                <a:solidFill>
                  <a:schemeClr val="bg2"/>
                </a:solidFill>
              </a:rPr>
              <a:t>Year 8</a:t>
            </a:r>
          </a:p>
        </p:txBody>
      </p:sp>
      <p:sp>
        <p:nvSpPr>
          <p:cNvPr id="7" name="灯片编号占位符 6"/>
          <p:cNvSpPr>
            <a:spLocks noGrp="1"/>
          </p:cNvSpPr>
          <p:nvPr>
            <p:ph type="sldNum" sz="quarter" idx="12"/>
          </p:nvPr>
        </p:nvSpPr>
        <p:spPr/>
        <p:txBody>
          <a:bodyPr/>
          <a:lstStyle>
            <a:lvl1pPr>
              <a:defRPr/>
            </a:lvl1pPr>
          </a:lstStyle>
          <a:p>
            <a:fld id="{91A0162A-6EA0-493E-A4E0-BC018B389109}" type="slidenum">
              <a:rPr lang="en-US" altLang="zh-CN"/>
              <a:pPr/>
              <a:t>‹#›</a:t>
            </a:fld>
            <a:endParaRPr lang="en-US" altLang="zh-CN"/>
          </a:p>
        </p:txBody>
      </p:sp>
    </p:spTree>
    <p:extLst>
      <p:ext uri="{BB962C8B-B14F-4D97-AF65-F5344CB8AC3E}">
        <p14:creationId xmlns:p14="http://schemas.microsoft.com/office/powerpoint/2010/main" val="370023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D1FFF7"/>
            </a:gs>
          </a:gsLst>
          <a:path path="shape">
            <a:fillToRect l="50000" t="50000" r="50000" b="50000"/>
          </a:path>
        </a:gradFill>
        <a:effectLst/>
      </p:bgPr>
    </p:bg>
    <p:spTree>
      <p:nvGrpSpPr>
        <p:cNvPr id="1" name=""/>
        <p:cNvGrpSpPr/>
        <p:nvPr/>
      </p:nvGrpSpPr>
      <p:grpSpPr>
        <a:xfrm>
          <a:off x="0" y="0"/>
          <a:ext cx="0" cy="0"/>
          <a:chOff x="0" y="0"/>
          <a:chExt cx="0" cy="0"/>
        </a:xfrm>
      </p:grpSpPr>
      <p:pic>
        <p:nvPicPr>
          <p:cNvPr id="1088" name="Picture 3"/>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943600" y="5784850"/>
            <a:ext cx="3962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text styles</a:t>
            </a:r>
            <a:br>
              <a:rPr lang="en-US" altLang="zh-CN" smtClean="0"/>
            </a:br>
            <a:endParaRPr lang="en-US" altLang="zh-CN"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endParaRPr lang="en-US" altLang="zh-CN"/>
          </a:p>
        </p:txBody>
      </p:sp>
      <p:sp>
        <p:nvSpPr>
          <p:cNvPr id="1029" name="Rectangle 5"/>
          <p:cNvSpPr>
            <a:spLocks noGrp="1" noChangeArrowheads="1"/>
          </p:cNvSpPr>
          <p:nvPr>
            <p:ph type="ftr" sz="quarter" idx="3"/>
          </p:nvPr>
        </p:nvSpPr>
        <p:spPr bwMode="auto">
          <a:xfrm>
            <a:off x="457200" y="6172200"/>
            <a:ext cx="6858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2"/>
                </a:solidFill>
                <a:effectLst>
                  <a:outerShdw blurRad="38100" dist="38100" dir="2700000" algn="tl">
                    <a:srgbClr val="000000"/>
                  </a:outerShdw>
                </a:effectLst>
                <a:latin typeface="Biondi" pitchFamily="2" charset="0"/>
                <a:ea typeface="宋体" pitchFamily="2" charset="-122"/>
                <a:cs typeface="+mj-cs"/>
              </a:defRPr>
            </a:lvl1pPr>
          </a:lstStyle>
          <a:p>
            <a:r>
              <a:rPr lang="en-US" altLang="zh-CN">
                <a:solidFill>
                  <a:srgbClr val="000066"/>
                </a:solidFill>
              </a:rPr>
              <a:t>Shareholders Presentation</a:t>
            </a:r>
          </a:p>
          <a:p>
            <a:r>
              <a:rPr lang="en-US" altLang="zh-CN"/>
              <a:t>Year 8</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fld id="{99A45DA5-E4BB-48A3-8A3B-BFF33CED5026}" type="slidenum">
              <a:rPr lang="en-US" altLang="zh-CN"/>
              <a:pPr/>
              <a:t>‹#›</a:t>
            </a:fld>
            <a:endParaRPr lang="en-US" altLang="zh-CN"/>
          </a:p>
        </p:txBody>
      </p:sp>
      <p:sp>
        <p:nvSpPr>
          <p:cNvPr id="1043" name="Line 19"/>
          <p:cNvSpPr>
            <a:spLocks noChangeShapeType="1"/>
          </p:cNvSpPr>
          <p:nvPr userDrawn="1"/>
        </p:nvSpPr>
        <p:spPr bwMode="auto">
          <a:xfrm flipV="1">
            <a:off x="457200" y="6153150"/>
            <a:ext cx="6119812" cy="19050"/>
          </a:xfrm>
          <a:prstGeom prst="line">
            <a:avLst/>
          </a:prstGeom>
          <a:noFill/>
          <a:ln w="190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Quad Arrow Callout 9"/>
          <p:cNvSpPr/>
          <p:nvPr userDrawn="1"/>
        </p:nvSpPr>
        <p:spPr>
          <a:xfrm>
            <a:off x="6577012" y="5997575"/>
            <a:ext cx="428625" cy="349250"/>
          </a:xfrm>
          <a:prstGeom prst="quadArrowCallout">
            <a:avLst/>
          </a:prstGeom>
          <a:solidFill>
            <a:srgbClr val="FF0000"/>
          </a:solidFill>
          <a:effectLst>
            <a:glow rad="228600">
              <a:schemeClr val="accent5">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dt="0"/>
  <p:txStyles>
    <p:titleStyle>
      <a:lvl1pPr algn="ctr" rtl="0" fontAlgn="base">
        <a:spcBef>
          <a:spcPct val="0"/>
        </a:spcBef>
        <a:spcAft>
          <a:spcPct val="0"/>
        </a:spcAft>
        <a:defRPr sz="3200" b="1">
          <a:solidFill>
            <a:srgbClr val="000066"/>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2pPr>
      <a:lvl3pPr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3pPr>
      <a:lvl4pPr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4pPr>
      <a:lvl5pPr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5pPr>
      <a:lvl6pPr marL="457200"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6pPr>
      <a:lvl7pPr marL="914400"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7pPr>
      <a:lvl8pPr marL="1371600"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8pPr>
      <a:lvl9pPr marL="1828800"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9pPr>
    </p:titleStyle>
    <p:bodyStyle>
      <a:lvl1pPr marL="342900" indent="-342900" algn="l" rtl="0" fontAlgn="base">
        <a:spcBef>
          <a:spcPct val="20000"/>
        </a:spcBef>
        <a:spcAft>
          <a:spcPct val="0"/>
        </a:spcAft>
        <a:buClr>
          <a:srgbClr val="FF0000"/>
        </a:buClr>
        <a:defRPr sz="2400" b="1">
          <a:solidFill>
            <a:srgbClr val="FF0000"/>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Char char="•"/>
        <a:defRPr sz="2400">
          <a:solidFill>
            <a:srgbClr val="008000"/>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Font typeface="Wingdings" pitchFamily="2" charset="2"/>
        <a:buChar char="ü"/>
        <a:defRPr sz="2000">
          <a:solidFill>
            <a:schemeClr val="hlink"/>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rgbClr val="FF0000"/>
        </a:buClr>
        <a:buChar char="•"/>
        <a:defRPr>
          <a:solidFill>
            <a:srgbClr val="5F5F5F"/>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rgbClr val="FF0000"/>
        </a:buClr>
        <a:buChar char="»"/>
        <a:defRPr sz="1600">
          <a:solidFill>
            <a:srgbClr val="5F5F5F"/>
          </a:solidFill>
          <a:latin typeface="+mn-lt"/>
        </a:defRPr>
      </a:lvl5pPr>
      <a:lvl6pPr marL="2514600" indent="-228600" algn="l" rtl="0" fontAlgn="base">
        <a:spcBef>
          <a:spcPct val="20000"/>
        </a:spcBef>
        <a:spcAft>
          <a:spcPct val="0"/>
        </a:spcAft>
        <a:buClr>
          <a:srgbClr val="FF0000"/>
        </a:buClr>
        <a:buChar char="»"/>
        <a:defRPr sz="1600">
          <a:solidFill>
            <a:srgbClr val="5F5F5F"/>
          </a:solidFill>
          <a:latin typeface="+mn-lt"/>
        </a:defRPr>
      </a:lvl6pPr>
      <a:lvl7pPr marL="2971800" indent="-228600" algn="l" rtl="0" fontAlgn="base">
        <a:spcBef>
          <a:spcPct val="20000"/>
        </a:spcBef>
        <a:spcAft>
          <a:spcPct val="0"/>
        </a:spcAft>
        <a:buClr>
          <a:srgbClr val="FF0000"/>
        </a:buClr>
        <a:buChar char="»"/>
        <a:defRPr sz="1600">
          <a:solidFill>
            <a:srgbClr val="5F5F5F"/>
          </a:solidFill>
          <a:latin typeface="+mn-lt"/>
        </a:defRPr>
      </a:lvl7pPr>
      <a:lvl8pPr marL="3429000" indent="-228600" algn="l" rtl="0" fontAlgn="base">
        <a:spcBef>
          <a:spcPct val="20000"/>
        </a:spcBef>
        <a:spcAft>
          <a:spcPct val="0"/>
        </a:spcAft>
        <a:buClr>
          <a:srgbClr val="FF0000"/>
        </a:buClr>
        <a:buChar char="»"/>
        <a:defRPr sz="1600">
          <a:solidFill>
            <a:srgbClr val="5F5F5F"/>
          </a:solidFill>
          <a:latin typeface="+mn-lt"/>
        </a:defRPr>
      </a:lvl8pPr>
      <a:lvl9pPr marL="3886200" indent="-228600" algn="l" rtl="0" fontAlgn="base">
        <a:spcBef>
          <a:spcPct val="20000"/>
        </a:spcBef>
        <a:spcAft>
          <a:spcPct val="0"/>
        </a:spcAft>
        <a:buClr>
          <a:srgbClr val="FF0000"/>
        </a:buClr>
        <a:buChar char="»"/>
        <a:defRPr sz="1600">
          <a:solidFill>
            <a:srgbClr val="5F5F5F"/>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xcel_97-2003_Worksheet2.xls"/><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oleObject" Target="../embeddings/Microsoft_Excel_97-2003_Worksheet3.xls"/><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 Id="rId4" Type="http://schemas.openxmlformats.org/officeDocument/2006/relationships/chart" Target="../charts/char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3.e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27.gif"/><Relationship Id="rId4" Type="http://schemas.openxmlformats.org/officeDocument/2006/relationships/image" Target="../media/image26.emf"/></Relationships>
</file>

<file path=ppt/slides/_rels/slide4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37.emf"/><Relationship Id="rId4" Type="http://schemas.openxmlformats.org/officeDocument/2006/relationships/oleObject" Target="../embeddings/oleObject3.bin"/></Relationships>
</file>

<file path=ppt/slides/_rels/slide5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26.emf"/><Relationship Id="rId4"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40.emf"/><Relationship Id="rId4" Type="http://schemas.openxmlformats.org/officeDocument/2006/relationships/oleObject" Target="../embeddings/oleObject5.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pic>
        <p:nvPicPr>
          <p:cNvPr id="29286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4133850"/>
            <a:ext cx="594677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p:cNvGraphicFramePr/>
          <p:nvPr/>
        </p:nvGraphicFramePr>
        <p:xfrm>
          <a:off x="762000" y="457200"/>
          <a:ext cx="6629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Quad Arrow Callout 6"/>
          <p:cNvSpPr/>
          <p:nvPr/>
        </p:nvSpPr>
        <p:spPr>
          <a:xfrm>
            <a:off x="3124200" y="4527550"/>
            <a:ext cx="428625" cy="349250"/>
          </a:xfrm>
          <a:prstGeom prst="quadArrowCallout">
            <a:avLst/>
          </a:prstGeom>
          <a:solidFill>
            <a:srgbClr val="FF0000"/>
          </a:solidFill>
          <a:effectLst>
            <a:glow rad="228600">
              <a:schemeClr val="accent5">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302082" name="Title 1"/>
          <p:cNvSpPr>
            <a:spLocks noGrp="1"/>
          </p:cNvSpPr>
          <p:nvPr>
            <p:ph type="title" idx="4294967295"/>
          </p:nvPr>
        </p:nvSpPr>
        <p:spPr/>
        <p:txBody>
          <a:bodyPr/>
          <a:lstStyle/>
          <a:p>
            <a:pPr eaLnBrk="1" hangingPunct="1">
              <a:defRPr/>
            </a:pPr>
            <a:r>
              <a:rPr lang="en-US" smtClean="0">
                <a:latin typeface="Times New Roman" pitchFamily="18" charset="0"/>
              </a:rPr>
              <a:t>Who are we?</a:t>
            </a:r>
          </a:p>
        </p:txBody>
      </p:sp>
      <p:sp>
        <p:nvSpPr>
          <p:cNvPr id="3" name="Content Placeholder 2"/>
          <p:cNvSpPr>
            <a:spLocks noGrp="1"/>
          </p:cNvSpPr>
          <p:nvPr>
            <p:ph idx="4294967295"/>
          </p:nvPr>
        </p:nvSpPr>
        <p:spPr/>
        <p:txBody>
          <a:bodyPr>
            <a:normAutofit/>
          </a:bodyPr>
          <a:lstStyle/>
          <a:p>
            <a:pPr eaLnBrk="1" hangingPunct="1">
              <a:defRPr/>
            </a:pPr>
            <a:r>
              <a:rPr lang="en-US" sz="2800" dirty="0" smtClean="0">
                <a:latin typeface="Times New Roman" pitchFamily="18" charset="0"/>
                <a:cs typeface="Times New Roman" pitchFamily="18" charset="0"/>
              </a:rPr>
              <a:t>Where we stand </a:t>
            </a:r>
          </a:p>
          <a:p>
            <a:pPr eaLnBrk="1" hangingPunct="1">
              <a:buFont typeface="Wingdings" pitchFamily="2" charset="2"/>
              <a:buChar char="Ø"/>
              <a:defRPr/>
            </a:pPr>
            <a:r>
              <a:rPr lang="en-US" sz="2800" dirty="0" smtClean="0">
                <a:latin typeface="Times New Roman" pitchFamily="18" charset="0"/>
                <a:cs typeface="Times New Roman" pitchFamily="18" charset="0"/>
              </a:rPr>
              <a:t>Overall market leader in the industry for 8 years in a row</a:t>
            </a:r>
          </a:p>
          <a:p>
            <a:pPr eaLnBrk="1" hangingPunct="1">
              <a:buFont typeface="Wingdings" pitchFamily="2" charset="2"/>
              <a:buChar char="Ø"/>
              <a:defRPr/>
            </a:pPr>
            <a:r>
              <a:rPr lang="en-US" sz="2800" dirty="0" smtClean="0">
                <a:latin typeface="Times New Roman" pitchFamily="18" charset="0"/>
                <a:cs typeface="Times New Roman" pitchFamily="18" charset="0"/>
              </a:rPr>
              <a:t> Highest market share of 22.02% with the next highest being 19.77%</a:t>
            </a:r>
          </a:p>
          <a:p>
            <a:pPr eaLnBrk="1" hangingPunct="1">
              <a:defRPr/>
            </a:pPr>
            <a:endParaRPr lang="en-US" dirty="0" smtClean="0"/>
          </a:p>
          <a:p>
            <a:pPr eaLnBrk="1" hangingPunct="1">
              <a:defRPr/>
            </a:pPr>
            <a:endParaRPr lang="en-US" dirty="0" smtClean="0"/>
          </a:p>
        </p:txBody>
      </p:sp>
    </p:spTree>
    <p:extLst>
      <p:ext uri="{BB962C8B-B14F-4D97-AF65-F5344CB8AC3E}">
        <p14:creationId xmlns:p14="http://schemas.microsoft.com/office/powerpoint/2010/main" val="1673742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303106" name="Title 1"/>
          <p:cNvSpPr>
            <a:spLocks noGrp="1"/>
          </p:cNvSpPr>
          <p:nvPr>
            <p:ph type="title" idx="4294967295"/>
          </p:nvPr>
        </p:nvSpPr>
        <p:spPr/>
        <p:txBody>
          <a:bodyPr/>
          <a:lstStyle/>
          <a:p>
            <a:pPr eaLnBrk="1" hangingPunct="1">
              <a:defRPr/>
            </a:pPr>
            <a:r>
              <a:rPr lang="en-US" smtClean="0">
                <a:latin typeface="Times New Roman" pitchFamily="18" charset="0"/>
              </a:rPr>
              <a:t>Financial highlights of 2020</a:t>
            </a:r>
          </a:p>
        </p:txBody>
      </p:sp>
      <p:sp>
        <p:nvSpPr>
          <p:cNvPr id="303107" name="Content Placeholder 2"/>
          <p:cNvSpPr>
            <a:spLocks noGrp="1"/>
          </p:cNvSpPr>
          <p:nvPr>
            <p:ph idx="4294967295"/>
          </p:nvPr>
        </p:nvSpPr>
        <p:spPr/>
        <p:txBody>
          <a:bodyPr/>
          <a:lstStyle/>
          <a:p>
            <a:pPr eaLnBrk="1" hangingPunct="1">
              <a:buFont typeface="Wingdings" pitchFamily="2" charset="2"/>
              <a:buChar char="Ø"/>
              <a:defRPr/>
            </a:pPr>
            <a:r>
              <a:rPr lang="en-US" sz="2800" dirty="0" smtClean="0">
                <a:latin typeface="Times New Roman" pitchFamily="18" charset="0"/>
                <a:cs typeface="Times New Roman" pitchFamily="18" charset="0"/>
              </a:rPr>
              <a:t>Gross Revenue of $331.4 million, highest ever achieved by any company in the industry</a:t>
            </a:r>
          </a:p>
          <a:p>
            <a:pPr eaLnBrk="1" hangingPunct="1">
              <a:buFont typeface="Wingdings" pitchFamily="2" charset="2"/>
              <a:buChar char="Ø"/>
              <a:defRPr/>
            </a:pPr>
            <a:r>
              <a:rPr lang="en-US" sz="2800" dirty="0" smtClean="0">
                <a:latin typeface="Times New Roman" pitchFamily="18" charset="0"/>
                <a:cs typeface="Times New Roman" pitchFamily="18" charset="0"/>
              </a:rPr>
              <a:t>Growth in sales by 39.9%, highest achieved by Baldwin in a year</a:t>
            </a:r>
          </a:p>
          <a:p>
            <a:pPr eaLnBrk="1" hangingPunct="1">
              <a:buFont typeface="Wingdings" pitchFamily="2" charset="2"/>
              <a:buChar char="Ø"/>
              <a:defRPr/>
            </a:pPr>
            <a:r>
              <a:rPr lang="en-US" sz="2800" dirty="0" smtClean="0">
                <a:latin typeface="Times New Roman" pitchFamily="18" charset="0"/>
                <a:cs typeface="Times New Roman" pitchFamily="18" charset="0"/>
              </a:rPr>
              <a:t>Stock price rose to $101.16, the highest for Baldwin</a:t>
            </a:r>
          </a:p>
          <a:p>
            <a:pPr eaLnBrk="1" hangingPunct="1">
              <a:defRPr/>
            </a:pPr>
            <a:endParaRPr lang="en-US" dirty="0" smtClean="0"/>
          </a:p>
        </p:txBody>
      </p:sp>
    </p:spTree>
    <p:extLst>
      <p:ext uri="{BB962C8B-B14F-4D97-AF65-F5344CB8AC3E}">
        <p14:creationId xmlns:p14="http://schemas.microsoft.com/office/powerpoint/2010/main" val="625755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2" name="Title 1"/>
          <p:cNvSpPr>
            <a:spLocks noGrp="1"/>
          </p:cNvSpPr>
          <p:nvPr>
            <p:ph type="title" idx="4294967295"/>
          </p:nvPr>
        </p:nvSpPr>
        <p:spPr/>
        <p:txBody>
          <a:bodyPr/>
          <a:lstStyle/>
          <a:p>
            <a:r>
              <a:rPr lang="en-US" altLang="zh-CN">
                <a:ea typeface="宋体" pitchFamily="2" charset="-122"/>
              </a:rPr>
              <a:t>Traditional--Baker</a:t>
            </a:r>
          </a:p>
        </p:txBody>
      </p:sp>
      <p:graphicFrame>
        <p:nvGraphicFramePr>
          <p:cNvPr id="5" name="图表 48"/>
          <p:cNvGraphicFramePr>
            <a:graphicFrameLocks noGrp="1"/>
          </p:cNvGraphicFramePr>
          <p:nvPr>
            <p:ph idx="4294967295"/>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3" name="Content Placeholder 2"/>
          <p:cNvSpPr>
            <a:spLocks noGrp="1"/>
          </p:cNvSpPr>
          <p:nvPr>
            <p:ph idx="4294967295"/>
          </p:nvPr>
        </p:nvSpPr>
        <p:spPr>
          <a:xfrm>
            <a:off x="457200" y="381000"/>
            <a:ext cx="8229600" cy="5745163"/>
          </a:xfrm>
        </p:spPr>
        <p:txBody>
          <a:bodyPr/>
          <a:lstStyle/>
          <a:p>
            <a:r>
              <a:rPr lang="en-US" altLang="zh-CN" dirty="0">
                <a:ea typeface="宋体" pitchFamily="2" charset="-122"/>
              </a:rPr>
              <a:t>Initial Units sold: 961</a:t>
            </a:r>
          </a:p>
          <a:p>
            <a:r>
              <a:rPr lang="en-US" altLang="zh-CN" dirty="0">
                <a:ea typeface="宋体" pitchFamily="2" charset="-122"/>
              </a:rPr>
              <a:t>Highest Units sold: 2032 (2020) TOP 2</a:t>
            </a:r>
          </a:p>
          <a:p>
            <a:r>
              <a:rPr lang="en-US" altLang="zh-CN" dirty="0">
                <a:ea typeface="宋体" pitchFamily="2" charset="-122"/>
              </a:rPr>
              <a:t>Market share of 2020: 14% TOP 2</a:t>
            </a:r>
          </a:p>
          <a:p>
            <a:r>
              <a:rPr lang="en-US" altLang="zh-CN" dirty="0">
                <a:ea typeface="宋体" pitchFamily="2" charset="-122"/>
              </a:rPr>
              <a:t>Average Units sold: 1618</a:t>
            </a:r>
          </a:p>
          <a:p>
            <a:endParaRPr lang="en-US" altLang="zh-CN" dirty="0">
              <a:ea typeface="宋体" pitchFamily="2" charset="-122"/>
            </a:endParaRPr>
          </a:p>
          <a:p>
            <a:r>
              <a:rPr lang="en-US" altLang="zh-CN" dirty="0">
                <a:ea typeface="宋体" pitchFamily="2" charset="-122"/>
              </a:rPr>
              <a:t>   From 2012 to 2020, our Units sold of Traditional segment (Baker) grows from 961 to as high as 2032. And in 2020, we reached the second highest units sold (2032) among all the company except Beast which is another product in our Traditional segment. </a:t>
            </a:r>
          </a:p>
          <a:p>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2"/>
          <p:cNvSpPr>
            <a:spLocks noGrp="1"/>
          </p:cNvSpPr>
          <p:nvPr>
            <p:ph type="ftr" sz="quarter" idx="11"/>
          </p:nvPr>
        </p:nvSpPr>
        <p:spPr>
          <a:xfrm>
            <a:off x="457200" y="6172200"/>
            <a:ext cx="6858000" cy="533400"/>
          </a:xfrm>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307202" name="Title 1"/>
          <p:cNvSpPr>
            <a:spLocks noGrp="1"/>
          </p:cNvSpPr>
          <p:nvPr>
            <p:ph type="title" idx="4294967295"/>
          </p:nvPr>
        </p:nvSpPr>
        <p:spPr>
          <a:xfrm>
            <a:off x="3886200" y="3352800"/>
            <a:ext cx="5029200" cy="2362200"/>
          </a:xfrm>
        </p:spPr>
        <p:txBody>
          <a:bodyPr/>
          <a:lstStyle/>
          <a:p>
            <a:pPr algn="l"/>
            <a:r>
              <a:rPr lang="en-US" altLang="zh-CN" sz="2000" dirty="0">
                <a:solidFill>
                  <a:srgbClr val="FF0000"/>
                </a:solidFill>
                <a:ea typeface="宋体" pitchFamily="2" charset="-122"/>
              </a:rPr>
              <a:t>● Customer awareness reached 90% in year 2019 and is more than 80% after the third year.</a:t>
            </a:r>
            <a:br>
              <a:rPr lang="en-US" altLang="zh-CN" sz="2000" dirty="0">
                <a:solidFill>
                  <a:srgbClr val="FF0000"/>
                </a:solidFill>
                <a:ea typeface="宋体" pitchFamily="2" charset="-122"/>
              </a:rPr>
            </a:br>
            <a:r>
              <a:rPr lang="en-US" altLang="zh-CN" sz="2000" dirty="0">
                <a:solidFill>
                  <a:srgbClr val="FF0000"/>
                </a:solidFill>
                <a:ea typeface="宋体" pitchFamily="2" charset="-122"/>
              </a:rPr>
              <a:t>● Customer accessibility reached 100% after 2018.</a:t>
            </a:r>
            <a:br>
              <a:rPr lang="en-US" altLang="zh-CN" sz="2000" dirty="0">
                <a:solidFill>
                  <a:srgbClr val="FF0000"/>
                </a:solidFill>
                <a:ea typeface="宋体" pitchFamily="2" charset="-122"/>
              </a:rPr>
            </a:br>
            <a:r>
              <a:rPr lang="en-US" altLang="zh-CN" sz="2000" dirty="0">
                <a:solidFill>
                  <a:srgbClr val="FF0000"/>
                </a:solidFill>
                <a:ea typeface="宋体" pitchFamily="2" charset="-122"/>
              </a:rPr>
              <a:t>● Customer survey has a increasing trend and arrived 78 in 2018, which is a very high number.</a:t>
            </a:r>
            <a:br>
              <a:rPr lang="en-US" altLang="zh-CN" sz="2000" dirty="0">
                <a:solidFill>
                  <a:srgbClr val="FF0000"/>
                </a:solidFill>
                <a:ea typeface="宋体" pitchFamily="2" charset="-122"/>
              </a:rPr>
            </a:br>
            <a:endParaRPr lang="en-US" altLang="zh-CN" sz="2000" dirty="0">
              <a:solidFill>
                <a:srgbClr val="FF0000"/>
              </a:solidFill>
              <a:ea typeface="宋体" pitchFamily="2" charset="-122"/>
            </a:endParaRPr>
          </a:p>
        </p:txBody>
      </p:sp>
      <p:graphicFrame>
        <p:nvGraphicFramePr>
          <p:cNvPr id="5" name="图表 56"/>
          <p:cNvGraphicFramePr/>
          <p:nvPr/>
        </p:nvGraphicFramePr>
        <p:xfrm>
          <a:off x="609600" y="304800"/>
          <a:ext cx="3753485" cy="22136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4"/>
          <p:cNvGraphicFramePr>
            <a:graphicFrameLocks noGrp="1"/>
          </p:cNvGraphicFramePr>
          <p:nvPr>
            <p:ph idx="4294967295"/>
          </p:nvPr>
        </p:nvGraphicFramePr>
        <p:xfrm>
          <a:off x="5029200" y="152400"/>
          <a:ext cx="3581400" cy="2209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58"/>
          <p:cNvGraphicFramePr/>
          <p:nvPr/>
        </p:nvGraphicFramePr>
        <p:xfrm>
          <a:off x="533400" y="3200400"/>
          <a:ext cx="3429000" cy="21336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2" name="Title 1"/>
          <p:cNvSpPr>
            <a:spLocks noGrp="1"/>
          </p:cNvSpPr>
          <p:nvPr>
            <p:ph type="title" idx="4294967295"/>
          </p:nvPr>
        </p:nvSpPr>
        <p:spPr/>
        <p:txBody>
          <a:bodyPr/>
          <a:lstStyle/>
          <a:p>
            <a:r>
              <a:rPr lang="en-US" altLang="zh-CN">
                <a:ea typeface="宋体" pitchFamily="2" charset="-122"/>
              </a:rPr>
              <a:t>Traditional—Beast (New product)</a:t>
            </a:r>
          </a:p>
        </p:txBody>
      </p:sp>
      <p:graphicFrame>
        <p:nvGraphicFramePr>
          <p:cNvPr id="5" name="图表 2"/>
          <p:cNvGraphicFramePr>
            <a:graphicFrameLocks noGrp="1"/>
          </p:cNvGraphicFramePr>
          <p:nvPr>
            <p:ph idx="4294967295"/>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3" name="Content Placeholder 2"/>
          <p:cNvSpPr>
            <a:spLocks noGrp="1"/>
          </p:cNvSpPr>
          <p:nvPr>
            <p:ph idx="4294967295"/>
          </p:nvPr>
        </p:nvSpPr>
        <p:spPr>
          <a:xfrm>
            <a:off x="457200" y="1143000"/>
            <a:ext cx="8229600" cy="4983163"/>
          </a:xfrm>
        </p:spPr>
        <p:txBody>
          <a:bodyPr/>
          <a:lstStyle/>
          <a:p>
            <a:r>
              <a:rPr lang="en-US" altLang="zh-CN">
                <a:ea typeface="宋体" pitchFamily="2" charset="-122"/>
              </a:rPr>
              <a:t>   Highest Units sold: 2089 (2020) TOP 1</a:t>
            </a:r>
          </a:p>
          <a:p>
            <a:r>
              <a:rPr lang="en-US" altLang="zh-CN">
                <a:ea typeface="宋体" pitchFamily="2" charset="-122"/>
              </a:rPr>
              <a:t>   Market share of 2020: 14% TOP 1</a:t>
            </a:r>
          </a:p>
          <a:p>
            <a:endParaRPr lang="en-US" altLang="zh-CN">
              <a:ea typeface="宋体" pitchFamily="2" charset="-122"/>
            </a:endParaRPr>
          </a:p>
          <a:p>
            <a:endParaRPr lang="en-US" altLang="zh-CN">
              <a:ea typeface="宋体" pitchFamily="2" charset="-122"/>
            </a:endParaRPr>
          </a:p>
          <a:p>
            <a:r>
              <a:rPr lang="en-US" altLang="zh-CN">
                <a:ea typeface="宋体" pitchFamily="2" charset="-122"/>
              </a:rPr>
              <a:t>   From 2017 to 2020, our Units sold of Traditional segment (Beast) grows from 990 to as high as 2089. And has a average unit sold of 1518, which is very high.</a:t>
            </a:r>
          </a:p>
          <a:p>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2" name="Title 1"/>
          <p:cNvSpPr>
            <a:spLocks noGrp="1"/>
          </p:cNvSpPr>
          <p:nvPr>
            <p:ph type="title" idx="4294967295"/>
          </p:nvPr>
        </p:nvSpPr>
        <p:spPr/>
        <p:txBody>
          <a:bodyPr/>
          <a:lstStyle/>
          <a:p>
            <a:r>
              <a:rPr lang="en-US" altLang="zh-CN">
                <a:ea typeface="宋体" pitchFamily="2" charset="-122"/>
              </a:rPr>
              <a:t>Low end--Bead</a:t>
            </a:r>
          </a:p>
        </p:txBody>
      </p:sp>
      <p:graphicFrame>
        <p:nvGraphicFramePr>
          <p:cNvPr id="5" name="图表 69"/>
          <p:cNvGraphicFramePr>
            <a:graphicFrameLocks noGrp="1"/>
          </p:cNvGraphicFramePr>
          <p:nvPr>
            <p:ph idx="4294967295"/>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3" name="Content Placeholder 2"/>
          <p:cNvSpPr>
            <a:spLocks noGrp="1"/>
          </p:cNvSpPr>
          <p:nvPr>
            <p:ph idx="4294967295"/>
          </p:nvPr>
        </p:nvSpPr>
        <p:spPr>
          <a:xfrm>
            <a:off x="457200" y="685800"/>
            <a:ext cx="8229600" cy="5440363"/>
          </a:xfrm>
        </p:spPr>
        <p:txBody>
          <a:bodyPr/>
          <a:lstStyle/>
          <a:p>
            <a:r>
              <a:rPr lang="en-US" altLang="zh-CN">
                <a:ea typeface="宋体" pitchFamily="2" charset="-122"/>
              </a:rPr>
              <a:t>Initial Units sold: 1493</a:t>
            </a:r>
          </a:p>
          <a:p>
            <a:r>
              <a:rPr lang="en-US" altLang="zh-CN">
                <a:ea typeface="宋体" pitchFamily="2" charset="-122"/>
              </a:rPr>
              <a:t>Highest Units sold: 3961 (2020) TOP 1</a:t>
            </a:r>
          </a:p>
          <a:p>
            <a:r>
              <a:rPr lang="en-US" altLang="zh-CN">
                <a:ea typeface="宋体" pitchFamily="2" charset="-122"/>
              </a:rPr>
              <a:t>Market share of 2020: 18% TOP 1</a:t>
            </a:r>
          </a:p>
          <a:p>
            <a:r>
              <a:rPr lang="en-US" altLang="zh-CN">
                <a:ea typeface="宋体" pitchFamily="2" charset="-122"/>
              </a:rPr>
              <a:t>Average Units sold: 2688</a:t>
            </a:r>
          </a:p>
          <a:p>
            <a:endParaRPr lang="en-US" altLang="zh-CN">
              <a:ea typeface="宋体" pitchFamily="2" charset="-122"/>
            </a:endParaRPr>
          </a:p>
          <a:p>
            <a:r>
              <a:rPr lang="en-US" altLang="zh-CN">
                <a:ea typeface="宋体" pitchFamily="2" charset="-122"/>
              </a:rPr>
              <a:t>   </a:t>
            </a:r>
          </a:p>
          <a:p>
            <a:r>
              <a:rPr lang="en-US" altLang="zh-CN">
                <a:ea typeface="宋体" pitchFamily="2" charset="-122"/>
              </a:rPr>
              <a:t>   From 2012 to 2020, our Units sold of Low end (Bead) grows from 1493 to as high as 3961. And in 2020, we reached our highest units sold (3961) among all the company. </a:t>
            </a:r>
          </a:p>
          <a:p>
            <a:endParaRPr lang="en-US" altLang="zh-CN">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313346" name="Title 1"/>
          <p:cNvSpPr>
            <a:spLocks noGrp="1"/>
          </p:cNvSpPr>
          <p:nvPr>
            <p:ph type="title" idx="4294967295"/>
          </p:nvPr>
        </p:nvSpPr>
        <p:spPr>
          <a:xfrm>
            <a:off x="381000" y="3657600"/>
            <a:ext cx="8229600" cy="1143000"/>
          </a:xfrm>
        </p:spPr>
        <p:txBody>
          <a:bodyPr/>
          <a:lstStyle/>
          <a:p>
            <a:pPr algn="l"/>
            <a:r>
              <a:rPr lang="en-US" altLang="zh-CN" sz="2400" dirty="0" smtClean="0">
                <a:solidFill>
                  <a:srgbClr val="FF0000"/>
                </a:solidFill>
                <a:ea typeface="宋体" pitchFamily="2" charset="-122"/>
              </a:rPr>
              <a:t>	We </a:t>
            </a:r>
            <a:r>
              <a:rPr lang="en-US" altLang="zh-CN" sz="2400" dirty="0">
                <a:solidFill>
                  <a:srgbClr val="FF0000"/>
                </a:solidFill>
                <a:ea typeface="宋体" pitchFamily="2" charset="-122"/>
              </a:rPr>
              <a:t>invest a lot in promotion budget and sale budget. As a result, Bead’s Customer awareness reached 80% after 2018 and increased as high as 92% in 2020. For, Customer accessibility, it reached to 100% after 2018.</a:t>
            </a:r>
          </a:p>
        </p:txBody>
      </p:sp>
      <p:graphicFrame>
        <p:nvGraphicFramePr>
          <p:cNvPr id="5" name="图表 75"/>
          <p:cNvGraphicFramePr>
            <a:graphicFrameLocks noGrp="1"/>
          </p:cNvGraphicFramePr>
          <p:nvPr>
            <p:ph idx="4294967295"/>
          </p:nvPr>
        </p:nvGraphicFramePr>
        <p:xfrm>
          <a:off x="457200" y="228600"/>
          <a:ext cx="3733800" cy="2438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77"/>
          <p:cNvGraphicFramePr/>
          <p:nvPr/>
        </p:nvGraphicFramePr>
        <p:xfrm>
          <a:off x="4724400" y="228600"/>
          <a:ext cx="3733800" cy="2438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effectLst/>
              </a:rPr>
              <a:t>Year 8</a:t>
            </a:r>
          </a:p>
        </p:txBody>
      </p:sp>
      <p:sp>
        <p:nvSpPr>
          <p:cNvPr id="293890" name="Title 1"/>
          <p:cNvSpPr>
            <a:spLocks noGrp="1"/>
          </p:cNvSpPr>
          <p:nvPr>
            <p:ph type="title" idx="4294967295"/>
          </p:nvPr>
        </p:nvSpPr>
        <p:spPr/>
        <p:txBody>
          <a:bodyPr/>
          <a:lstStyle/>
          <a:p>
            <a:r>
              <a:rPr lang="en-US" altLang="zh-CN">
                <a:latin typeface="Times New Roman" pitchFamily="18" charset="0"/>
                <a:ea typeface="宋体" pitchFamily="2" charset="-122"/>
              </a:rPr>
              <a:t>Organization Structure</a:t>
            </a:r>
          </a:p>
        </p:txBody>
      </p:sp>
      <p:pic>
        <p:nvPicPr>
          <p:cNvPr id="293891" name="Picture 2"/>
          <p:cNvPicPr>
            <a:picLocks noGrp="1" noChangeAspect="1" noChangeArrowheads="1"/>
          </p:cNvPicPr>
          <p:nvPr>
            <p:ph idx="4294967295"/>
          </p:nvPr>
        </p:nvPicPr>
        <p:blipFill>
          <a:blip r:embed="rId2" cstate="print">
            <a:extLst>
              <a:ext uri="{28A0092B-C50C-407E-A947-70E740481C1C}">
                <a14:useLocalDpi xmlns:a14="http://schemas.microsoft.com/office/drawing/2010/main" val="0"/>
              </a:ext>
            </a:extLst>
          </a:blip>
          <a:srcRect/>
          <a:stretch>
            <a:fillRect/>
          </a:stretch>
        </p:blipFill>
        <p:spPr>
          <a:xfrm>
            <a:off x="609600" y="1905000"/>
            <a:ext cx="7772400" cy="3379788"/>
          </a:xfrm>
        </p:spPr>
      </p:pic>
      <p:pic>
        <p:nvPicPr>
          <p:cNvPr id="2938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313" y="2286000"/>
            <a:ext cx="181292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3389313" y="2286000"/>
            <a:ext cx="1812925" cy="1184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Calibri" pitchFamily="34" charset="0"/>
              <a:cs typeface="Arial" pitchFamily="34" charset="0"/>
            </a:endParaRPr>
          </a:p>
        </p:txBody>
      </p:sp>
      <p:sp>
        <p:nvSpPr>
          <p:cNvPr id="9" name="Rounded Rectangle 8"/>
          <p:cNvSpPr/>
          <p:nvPr/>
        </p:nvSpPr>
        <p:spPr>
          <a:xfrm>
            <a:off x="6629400" y="4114800"/>
            <a:ext cx="1811338" cy="1184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Calibri" pitchFamily="34" charset="0"/>
              <a:cs typeface="Arial" pitchFamily="34" charset="0"/>
            </a:endParaRPr>
          </a:p>
        </p:txBody>
      </p:sp>
      <p:sp>
        <p:nvSpPr>
          <p:cNvPr id="10" name="Rounded Rectangle 9"/>
          <p:cNvSpPr/>
          <p:nvPr/>
        </p:nvSpPr>
        <p:spPr>
          <a:xfrm>
            <a:off x="533400" y="4114800"/>
            <a:ext cx="1811338" cy="1184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Calibri" pitchFamily="34" charset="0"/>
              <a:cs typeface="Arial" pitchFamily="34" charset="0"/>
            </a:endParaRPr>
          </a:p>
        </p:txBody>
      </p:sp>
      <p:sp>
        <p:nvSpPr>
          <p:cNvPr id="11" name="Rounded Rectangle 10"/>
          <p:cNvSpPr/>
          <p:nvPr/>
        </p:nvSpPr>
        <p:spPr>
          <a:xfrm>
            <a:off x="2503488" y="4102100"/>
            <a:ext cx="1811337" cy="1184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Times New Roman" pitchFamily="18" charset="0"/>
              <a:cs typeface="Times New Roman" pitchFamily="18" charset="0"/>
            </a:endParaRPr>
          </a:p>
        </p:txBody>
      </p:sp>
      <p:sp>
        <p:nvSpPr>
          <p:cNvPr id="12" name="Rounded Rectangle 11"/>
          <p:cNvSpPr/>
          <p:nvPr/>
        </p:nvSpPr>
        <p:spPr>
          <a:xfrm>
            <a:off x="4572000" y="4114800"/>
            <a:ext cx="1811338" cy="1184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rgbClr val="FFFFFF"/>
              </a:solidFill>
              <a:latin typeface="Times New Roman" pitchFamily="18" charset="0"/>
              <a:cs typeface="Times New Roman" pitchFamily="18" charset="0"/>
            </a:endParaRPr>
          </a:p>
        </p:txBody>
      </p:sp>
      <p:sp>
        <p:nvSpPr>
          <p:cNvPr id="293898" name="TextBox 5"/>
          <p:cNvSpPr txBox="1">
            <a:spLocks noChangeArrowheads="1"/>
          </p:cNvSpPr>
          <p:nvPr/>
        </p:nvSpPr>
        <p:spPr bwMode="auto">
          <a:xfrm>
            <a:off x="3389313" y="2667000"/>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zh-CN" sz="2800">
                <a:latin typeface="Times New Roman" pitchFamily="18" charset="0"/>
                <a:ea typeface="宋体" pitchFamily="2" charset="-122"/>
                <a:cs typeface="Times New Roman" pitchFamily="18" charset="0"/>
              </a:rPr>
              <a:t>President</a:t>
            </a:r>
          </a:p>
        </p:txBody>
      </p:sp>
      <p:sp>
        <p:nvSpPr>
          <p:cNvPr id="293899" name="TextBox 7"/>
          <p:cNvSpPr txBox="1">
            <a:spLocks noChangeArrowheads="1"/>
          </p:cNvSpPr>
          <p:nvPr/>
        </p:nvSpPr>
        <p:spPr bwMode="auto">
          <a:xfrm>
            <a:off x="2590800" y="4414838"/>
            <a:ext cx="1704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zh-CN" sz="2800">
                <a:latin typeface="Times New Roman" pitchFamily="18" charset="0"/>
                <a:ea typeface="宋体" pitchFamily="2" charset="-122"/>
                <a:cs typeface="Times New Roman" pitchFamily="18" charset="0"/>
              </a:rPr>
              <a:t>Marketing</a:t>
            </a:r>
          </a:p>
        </p:txBody>
      </p:sp>
      <p:sp>
        <p:nvSpPr>
          <p:cNvPr id="293900" name="TextBox 12"/>
          <p:cNvSpPr txBox="1">
            <a:spLocks noChangeArrowheads="1"/>
          </p:cNvSpPr>
          <p:nvPr/>
        </p:nvSpPr>
        <p:spPr bwMode="auto">
          <a:xfrm>
            <a:off x="4610100" y="4414838"/>
            <a:ext cx="1773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zh-CN" sz="2800">
                <a:latin typeface="Times New Roman" pitchFamily="18" charset="0"/>
                <a:ea typeface="宋体" pitchFamily="2" charset="-122"/>
                <a:cs typeface="Times New Roman" pitchFamily="18" charset="0"/>
              </a:rPr>
              <a:t>Production</a:t>
            </a:r>
          </a:p>
        </p:txBody>
      </p:sp>
      <p:sp>
        <p:nvSpPr>
          <p:cNvPr id="293901" name="TextBox 13"/>
          <p:cNvSpPr txBox="1">
            <a:spLocks noChangeArrowheads="1"/>
          </p:cNvSpPr>
          <p:nvPr/>
        </p:nvSpPr>
        <p:spPr bwMode="auto">
          <a:xfrm>
            <a:off x="6850063" y="4414838"/>
            <a:ext cx="137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zh-CN" sz="2800">
                <a:latin typeface="Times New Roman" pitchFamily="18" charset="0"/>
                <a:ea typeface="宋体" pitchFamily="2" charset="-122"/>
                <a:cs typeface="Times New Roman" pitchFamily="18" charset="0"/>
              </a:rPr>
              <a:t>Finance</a:t>
            </a:r>
          </a:p>
        </p:txBody>
      </p:sp>
      <p:sp>
        <p:nvSpPr>
          <p:cNvPr id="293902" name="TextBox 14"/>
          <p:cNvSpPr txBox="1">
            <a:spLocks noChangeArrowheads="1"/>
          </p:cNvSpPr>
          <p:nvPr/>
        </p:nvSpPr>
        <p:spPr bwMode="auto">
          <a:xfrm>
            <a:off x="609600" y="4445000"/>
            <a:ext cx="137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ctr"/>
            <a:r>
              <a:rPr lang="en-US" altLang="zh-CN" sz="2800">
                <a:latin typeface="Times New Roman" pitchFamily="18" charset="0"/>
                <a:ea typeface="宋体" pitchFamily="2" charset="-122"/>
                <a:cs typeface="Times New Roman" pitchFamily="18" charset="0"/>
              </a:rPr>
              <a:t>R &amp; 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2" name="Title 1"/>
          <p:cNvSpPr>
            <a:spLocks noGrp="1"/>
          </p:cNvSpPr>
          <p:nvPr>
            <p:ph type="title" idx="4294967295"/>
          </p:nvPr>
        </p:nvSpPr>
        <p:spPr/>
        <p:txBody>
          <a:bodyPr/>
          <a:lstStyle/>
          <a:p>
            <a:r>
              <a:rPr lang="en-US" altLang="zh-CN" dirty="0">
                <a:ea typeface="宋体" pitchFamily="2" charset="-122"/>
              </a:rPr>
              <a:t>High end--Bid</a:t>
            </a:r>
          </a:p>
        </p:txBody>
      </p:sp>
      <p:graphicFrame>
        <p:nvGraphicFramePr>
          <p:cNvPr id="314373" name="Chart 6"/>
          <p:cNvGraphicFramePr>
            <a:graphicFrameLocks/>
          </p:cNvGraphicFramePr>
          <p:nvPr/>
        </p:nvGraphicFramePr>
        <p:xfrm>
          <a:off x="482600" y="1397000"/>
          <a:ext cx="7493000" cy="4826000"/>
        </p:xfrm>
        <a:graphic>
          <a:graphicData uri="http://schemas.openxmlformats.org/presentationml/2006/ole">
            <mc:AlternateContent xmlns:mc="http://schemas.openxmlformats.org/markup-compatibility/2006">
              <mc:Choice xmlns:v="urn:schemas-microsoft-com:vml" Requires="v">
                <p:oleObj spid="_x0000_s314404" r:id="rId3" imgW="7492633" imgH="4828450" progId="Excel.Chart.8">
                  <p:embed/>
                </p:oleObj>
              </mc:Choice>
              <mc:Fallback>
                <p:oleObj r:id="rId3" imgW="7492633" imgH="4828450" progId="Excel.Chart.8">
                  <p:embed/>
                  <p:pic>
                    <p:nvPicPr>
                      <p:cNvPr id="0" name="Char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1397000"/>
                        <a:ext cx="7493000" cy="482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3" name="Content Placeholder 2"/>
          <p:cNvSpPr>
            <a:spLocks noGrp="1"/>
          </p:cNvSpPr>
          <p:nvPr>
            <p:ph idx="4294967295"/>
          </p:nvPr>
        </p:nvSpPr>
        <p:spPr>
          <a:xfrm>
            <a:off x="457200" y="838200"/>
            <a:ext cx="8229600" cy="5287963"/>
          </a:xfrm>
        </p:spPr>
        <p:txBody>
          <a:bodyPr/>
          <a:lstStyle/>
          <a:p>
            <a:r>
              <a:rPr lang="en-US" altLang="zh-CN" dirty="0">
                <a:ea typeface="宋体" pitchFamily="2" charset="-122"/>
              </a:rPr>
              <a:t>Initial Units sold: 366</a:t>
            </a:r>
          </a:p>
          <a:p>
            <a:r>
              <a:rPr lang="en-US" altLang="zh-CN" dirty="0">
                <a:ea typeface="宋体" pitchFamily="2" charset="-122"/>
              </a:rPr>
              <a:t>Highest Units sold: 1052 (2020) TOP 1</a:t>
            </a:r>
          </a:p>
          <a:p>
            <a:r>
              <a:rPr lang="en-US" altLang="zh-CN" dirty="0">
                <a:ea typeface="宋体" pitchFamily="2" charset="-122"/>
              </a:rPr>
              <a:t>Market share of 2020: 12% TOP 1</a:t>
            </a:r>
          </a:p>
          <a:p>
            <a:endParaRPr lang="en-US" altLang="zh-CN" dirty="0">
              <a:ea typeface="宋体" pitchFamily="2" charset="-122"/>
            </a:endParaRPr>
          </a:p>
          <a:p>
            <a:r>
              <a:rPr lang="en-US" altLang="zh-CN" dirty="0">
                <a:ea typeface="宋体" pitchFamily="2" charset="-122"/>
              </a:rPr>
              <a:t>   </a:t>
            </a:r>
          </a:p>
          <a:p>
            <a:r>
              <a:rPr lang="en-US" altLang="zh-CN" dirty="0">
                <a:ea typeface="宋体" pitchFamily="2" charset="-122"/>
              </a:rPr>
              <a:t>   From 2012 to 2020, our Units sold of High end (Bid) grows from 366 to as high as 1052. And in 2020, we reached our highest units sold among all the company. </a:t>
            </a:r>
          </a:p>
          <a:p>
            <a:endParaRPr lang="en-US" altLang="zh-CN" dirty="0">
              <a:ea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2" name="Title 1"/>
          <p:cNvSpPr>
            <a:spLocks noGrp="1"/>
          </p:cNvSpPr>
          <p:nvPr>
            <p:ph type="title" idx="4294967295"/>
          </p:nvPr>
        </p:nvSpPr>
        <p:spPr>
          <a:xfrm>
            <a:off x="533400" y="3962400"/>
            <a:ext cx="8229600" cy="1143000"/>
          </a:xfrm>
        </p:spPr>
        <p:txBody>
          <a:bodyPr/>
          <a:lstStyle/>
          <a:p>
            <a:pPr algn="l"/>
            <a:r>
              <a:rPr lang="en-US" altLang="zh-CN" sz="2400" dirty="0" smtClean="0">
                <a:solidFill>
                  <a:srgbClr val="FF0000"/>
                </a:solidFill>
                <a:ea typeface="宋体" pitchFamily="2" charset="-122"/>
              </a:rPr>
              <a:t>	From </a:t>
            </a:r>
            <a:r>
              <a:rPr lang="en-US" altLang="zh-CN" sz="2400" dirty="0">
                <a:solidFill>
                  <a:srgbClr val="FF0000"/>
                </a:solidFill>
                <a:ea typeface="宋体" pitchFamily="2" charset="-122"/>
              </a:rPr>
              <a:t>these two graphs, we can see Bid’s Customer awareness increased from 49% to 95% in 2020. Customer accessibility increased from 48% to 100% after 2017.</a:t>
            </a:r>
            <a:endParaRPr lang="en-US" altLang="zh-CN" sz="2400" dirty="0">
              <a:ea typeface="宋体" pitchFamily="2" charset="-122"/>
            </a:endParaRPr>
          </a:p>
        </p:txBody>
      </p:sp>
      <p:graphicFrame>
        <p:nvGraphicFramePr>
          <p:cNvPr id="316420" name="Content Placeholder 6"/>
          <p:cNvGraphicFramePr>
            <a:graphicFrameLocks noGrp="1"/>
          </p:cNvGraphicFramePr>
          <p:nvPr>
            <p:ph idx="4294967295"/>
          </p:nvPr>
        </p:nvGraphicFramePr>
        <p:xfrm>
          <a:off x="330200" y="177800"/>
          <a:ext cx="4216400" cy="2616200"/>
        </p:xfrm>
        <a:graphic>
          <a:graphicData uri="http://schemas.openxmlformats.org/presentationml/2006/ole">
            <mc:AlternateContent xmlns:mc="http://schemas.openxmlformats.org/markup-compatibility/2006">
              <mc:Choice xmlns:v="urn:schemas-microsoft-com:vml" Requires="v">
                <p:oleObj spid="_x0000_s316482" r:id="rId3" imgW="4218798" imgH="2615411" progId="Excel.Chart.8">
                  <p:embed/>
                </p:oleObj>
              </mc:Choice>
              <mc:Fallback>
                <p:oleObj r:id="rId3" imgW="4218798" imgH="2615411" progId="Excel.Chart.8">
                  <p:embed/>
                  <p:pic>
                    <p:nvPicPr>
                      <p:cNvPr id="0" name="Content Placeholder 6"/>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 y="177800"/>
                        <a:ext cx="4216400" cy="2616200"/>
                      </a:xfrm>
                      <a:prstGeom prst="rect">
                        <a:avLst/>
                      </a:prstGeom>
                    </p:spPr>
                  </p:pic>
                </p:oleObj>
              </mc:Fallback>
            </mc:AlternateContent>
          </a:graphicData>
        </a:graphic>
      </p:graphicFrame>
      <p:graphicFrame>
        <p:nvGraphicFramePr>
          <p:cNvPr id="316421" name="Chart 7"/>
          <p:cNvGraphicFramePr>
            <a:graphicFrameLocks/>
          </p:cNvGraphicFramePr>
          <p:nvPr/>
        </p:nvGraphicFramePr>
        <p:xfrm>
          <a:off x="4597400" y="254000"/>
          <a:ext cx="4292600" cy="2540000"/>
        </p:xfrm>
        <a:graphic>
          <a:graphicData uri="http://schemas.openxmlformats.org/presentationml/2006/ole">
            <mc:AlternateContent xmlns:mc="http://schemas.openxmlformats.org/markup-compatibility/2006">
              <mc:Choice xmlns:v="urn:schemas-microsoft-com:vml" Requires="v">
                <p:oleObj spid="_x0000_s316483" r:id="rId5" imgW="4291956" imgH="2536156" progId="Excel.Chart.8">
                  <p:embed/>
                </p:oleObj>
              </mc:Choice>
              <mc:Fallback>
                <p:oleObj r:id="rId5" imgW="4291956" imgH="2536156" progId="Excel.Chart.8">
                  <p:embed/>
                  <p:pic>
                    <p:nvPicPr>
                      <p:cNvPr id="0" name="Char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7400" y="254000"/>
                        <a:ext cx="4292600" cy="254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pic>
        <p:nvPicPr>
          <p:cNvPr id="2" name="图片 1"/>
          <p:cNvPicPr>
            <a:picLocks noChangeAspect="1"/>
          </p:cNvPicPr>
          <p:nvPr/>
        </p:nvPicPr>
        <p:blipFill>
          <a:blip r:embed="rId2">
            <a:extLst/>
          </a:blip>
          <a:stretch>
            <a:fillRect/>
          </a:stretch>
        </p:blipFill>
        <p:spPr>
          <a:xfrm>
            <a:off x="4716016" y="938677"/>
            <a:ext cx="4133850" cy="28003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 name="图片 3"/>
          <p:cNvPicPr>
            <a:picLocks noChangeAspect="1"/>
          </p:cNvPicPr>
          <p:nvPr/>
        </p:nvPicPr>
        <p:blipFill>
          <a:blip r:embed="rId3" cstate="print">
            <a:extLst/>
          </a:blip>
          <a:stretch>
            <a:fillRect/>
          </a:stretch>
        </p:blipFill>
        <p:spPr>
          <a:xfrm>
            <a:off x="821823" y="4077072"/>
            <a:ext cx="3678169" cy="244728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副标题 2"/>
          <p:cNvSpPr>
            <a:spLocks noGrp="1"/>
          </p:cNvSpPr>
          <p:nvPr>
            <p:ph type="subTitle" idx="4294967295"/>
          </p:nvPr>
        </p:nvSpPr>
        <p:spPr>
          <a:xfrm>
            <a:off x="796925" y="1484313"/>
            <a:ext cx="4608513" cy="576262"/>
          </a:xfrm>
        </p:spPr>
        <p:txBody>
          <a:bodyPr/>
          <a:lstStyle/>
          <a:p>
            <a:pPr marL="0" indent="0"/>
            <a:r>
              <a:rPr lang="en-US" altLang="zh-CN" sz="2800" kern="1200" dirty="0">
                <a:solidFill>
                  <a:schemeClr val="tx1"/>
                </a:solidFill>
                <a:effectLst/>
                <a:latin typeface="Calibri" pitchFamily="34" charset="0"/>
                <a:ea typeface="宋体" pitchFamily="2" charset="-122"/>
              </a:rPr>
              <a:t>Improve</a:t>
            </a:r>
            <a:r>
              <a:rPr lang="en-US" altLang="zh-CN" sz="2000" dirty="0">
                <a:solidFill>
                  <a:schemeClr val="tx1"/>
                </a:solidFill>
                <a:effectLst/>
                <a:ea typeface="宋体" pitchFamily="2" charset="-122"/>
              </a:rPr>
              <a:t> TQM</a:t>
            </a:r>
            <a:endParaRPr lang="zh-CN" altLang="zh-CN" sz="2000" dirty="0">
              <a:solidFill>
                <a:schemeClr val="tx1"/>
              </a:solidFill>
              <a:effectLst/>
              <a:ea typeface="宋体" pitchFamily="2" charset="-122"/>
            </a:endParaRPr>
          </a:p>
        </p:txBody>
      </p:sp>
      <p:sp>
        <p:nvSpPr>
          <p:cNvPr id="6" name="矩形 5"/>
          <p:cNvSpPr>
            <a:spLocks noChangeArrowheads="1"/>
          </p:cNvSpPr>
          <p:nvPr/>
        </p:nvSpPr>
        <p:spPr bwMode="auto">
          <a:xfrm>
            <a:off x="246063" y="354013"/>
            <a:ext cx="7075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latin typeface="Calibri" pitchFamily="34" charset="0"/>
                <a:ea typeface="宋体" pitchFamily="2" charset="-122"/>
              </a:rPr>
              <a:t>Presentation of Continuing Operations</a:t>
            </a:r>
            <a:endParaRPr lang="zh-CN" altLang="zh-CN" sz="3200">
              <a:latin typeface="Calibri" pitchFamily="34" charset="0"/>
              <a:ea typeface="宋体" pitchFamily="2" charset="-122"/>
            </a:endParaRPr>
          </a:p>
        </p:txBody>
      </p:sp>
      <p:sp>
        <p:nvSpPr>
          <p:cNvPr id="10" name="副标题 2"/>
          <p:cNvSpPr txBox="1">
            <a:spLocks/>
          </p:cNvSpPr>
          <p:nvPr/>
        </p:nvSpPr>
        <p:spPr bwMode="auto">
          <a:xfrm>
            <a:off x="684213" y="2492375"/>
            <a:ext cx="6249987"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 typeface="Arial" pitchFamily="34" charset="0"/>
              <a:buNone/>
            </a:pPr>
            <a:r>
              <a:rPr lang="zh-CN" altLang="zh-CN" sz="2800" dirty="0">
                <a:latin typeface="Calibri" pitchFamily="34" charset="0"/>
                <a:ea typeface="宋体" pitchFamily="2" charset="-122"/>
              </a:rPr>
              <a:t> </a:t>
            </a:r>
            <a:r>
              <a:rPr lang="en-US" altLang="zh-CN" sz="2800" b="1" dirty="0">
                <a:latin typeface="Calibri" pitchFamily="34" charset="0"/>
                <a:ea typeface="宋体" pitchFamily="2" charset="-122"/>
              </a:rPr>
              <a:t>Increase Automation</a:t>
            </a:r>
            <a:endParaRPr lang="zh-CN" altLang="zh-CN" sz="2800" dirty="0">
              <a:latin typeface="Calibri" pitchFamily="34" charset="0"/>
              <a:ea typeface="宋体" pitchFamily="2" charset="-122"/>
            </a:endParaRPr>
          </a:p>
        </p:txBody>
      </p:sp>
      <p:sp>
        <p:nvSpPr>
          <p:cNvPr id="11" name="副标题 2"/>
          <p:cNvSpPr txBox="1">
            <a:spLocks/>
          </p:cNvSpPr>
          <p:nvPr/>
        </p:nvSpPr>
        <p:spPr bwMode="auto">
          <a:xfrm>
            <a:off x="765175" y="3578225"/>
            <a:ext cx="7561263"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 typeface="Arial" pitchFamily="34" charset="0"/>
              <a:buNone/>
            </a:pPr>
            <a:r>
              <a:rPr lang="en-US" altLang="zh-CN" sz="2800" b="1" dirty="0">
                <a:latin typeface="Calibri" pitchFamily="34" charset="0"/>
                <a:ea typeface="宋体" pitchFamily="2" charset="-122"/>
              </a:rPr>
              <a:t>Higher customer awareness and accessibility</a:t>
            </a:r>
            <a:endParaRPr lang="zh-CN" altLang="zh-CN" sz="2800" dirty="0">
              <a:latin typeface="Calibri" pitchFamily="34" charset="0"/>
              <a:ea typeface="宋体" pitchFamily="2" charset="-122"/>
            </a:endParaRPr>
          </a:p>
          <a:p>
            <a:pPr>
              <a:spcBef>
                <a:spcPct val="20000"/>
              </a:spcBef>
              <a:buFont typeface="Arial" pitchFamily="34" charset="0"/>
              <a:buNone/>
            </a:pPr>
            <a:endParaRPr lang="zh-CN" altLang="zh-CN" sz="2800" dirty="0">
              <a:latin typeface="Calibri" pitchFamily="34" charset="0"/>
              <a:ea typeface="宋体" pitchFamily="2"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30888" y="4352925"/>
            <a:ext cx="1490662" cy="148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500"/>
                            </p:stCondLst>
                            <p:childTnLst>
                              <p:par>
                                <p:cTn id="18" presetID="26"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580">
                                          <p:stCondLst>
                                            <p:cond delay="0"/>
                                          </p:stCondLst>
                                        </p:cTn>
                                        <p:tgtEl>
                                          <p:spTgt spid="2"/>
                                        </p:tgtEl>
                                      </p:cBhvr>
                                    </p:animEffect>
                                    <p:anim calcmode="lin" valueType="num">
                                      <p:cBhvr>
                                        <p:cTn id="2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6" dur="26">
                                          <p:stCondLst>
                                            <p:cond delay="650"/>
                                          </p:stCondLst>
                                        </p:cTn>
                                        <p:tgtEl>
                                          <p:spTgt spid="2"/>
                                        </p:tgtEl>
                                      </p:cBhvr>
                                      <p:to x="100000" y="60000"/>
                                    </p:animScale>
                                    <p:animScale>
                                      <p:cBhvr>
                                        <p:cTn id="27" dur="166" decel="50000">
                                          <p:stCondLst>
                                            <p:cond delay="676"/>
                                          </p:stCondLst>
                                        </p:cTn>
                                        <p:tgtEl>
                                          <p:spTgt spid="2"/>
                                        </p:tgtEl>
                                      </p:cBhvr>
                                      <p:to x="100000" y="100000"/>
                                    </p:animScale>
                                    <p:animScale>
                                      <p:cBhvr>
                                        <p:cTn id="28" dur="26">
                                          <p:stCondLst>
                                            <p:cond delay="1312"/>
                                          </p:stCondLst>
                                        </p:cTn>
                                        <p:tgtEl>
                                          <p:spTgt spid="2"/>
                                        </p:tgtEl>
                                      </p:cBhvr>
                                      <p:to x="100000" y="80000"/>
                                    </p:animScale>
                                    <p:animScale>
                                      <p:cBhvr>
                                        <p:cTn id="29" dur="166" decel="50000">
                                          <p:stCondLst>
                                            <p:cond delay="1338"/>
                                          </p:stCondLst>
                                        </p:cTn>
                                        <p:tgtEl>
                                          <p:spTgt spid="2"/>
                                        </p:tgtEl>
                                      </p:cBhvr>
                                      <p:to x="100000" y="100000"/>
                                    </p:animScale>
                                    <p:animScale>
                                      <p:cBhvr>
                                        <p:cTn id="30" dur="26">
                                          <p:stCondLst>
                                            <p:cond delay="1642"/>
                                          </p:stCondLst>
                                        </p:cTn>
                                        <p:tgtEl>
                                          <p:spTgt spid="2"/>
                                        </p:tgtEl>
                                      </p:cBhvr>
                                      <p:to x="100000" y="90000"/>
                                    </p:animScale>
                                    <p:animScale>
                                      <p:cBhvr>
                                        <p:cTn id="31" dur="166" decel="50000">
                                          <p:stCondLst>
                                            <p:cond delay="1668"/>
                                          </p:stCondLst>
                                        </p:cTn>
                                        <p:tgtEl>
                                          <p:spTgt spid="2"/>
                                        </p:tgtEl>
                                      </p:cBhvr>
                                      <p:to x="100000" y="100000"/>
                                    </p:animScale>
                                    <p:animScale>
                                      <p:cBhvr>
                                        <p:cTn id="32" dur="26">
                                          <p:stCondLst>
                                            <p:cond delay="1808"/>
                                          </p:stCondLst>
                                        </p:cTn>
                                        <p:tgtEl>
                                          <p:spTgt spid="2"/>
                                        </p:tgtEl>
                                      </p:cBhvr>
                                      <p:to x="100000" y="95000"/>
                                    </p:animScale>
                                    <p:animScale>
                                      <p:cBhvr>
                                        <p:cTn id="33" dur="166" decel="50000">
                                          <p:stCondLst>
                                            <p:cond delay="1834"/>
                                          </p:stCondLst>
                                        </p:cTn>
                                        <p:tgtEl>
                                          <p:spTgt spid="2"/>
                                        </p:tgtEl>
                                      </p:cBhvr>
                                      <p:to x="100000" y="100000"/>
                                    </p:animScale>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ppt_y+.1"/>
                                          </p:val>
                                        </p:tav>
                                        <p:tav tm="100000">
                                          <p:val>
                                            <p:strVal val="#ppt_y"/>
                                          </p:val>
                                        </p:tav>
                                      </p:tavLst>
                                    </p:anim>
                                  </p:childTnLst>
                                </p:cTn>
                              </p:par>
                            </p:childTnLst>
                          </p:cTn>
                        </p:par>
                        <p:par>
                          <p:cTn id="41" fill="hold" nodeType="afterGroup">
                            <p:stCondLst>
                              <p:cond delay="500"/>
                            </p:stCondLst>
                            <p:childTnLst>
                              <p:par>
                                <p:cTn id="42" presetID="2" presetClass="entr" presetSubtype="12"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750" fill="hold"/>
                                        <p:tgtEl>
                                          <p:spTgt spid="4"/>
                                        </p:tgtEl>
                                        <p:attrNameLst>
                                          <p:attrName>ppt_x</p:attrName>
                                        </p:attrNameLst>
                                      </p:cBhvr>
                                      <p:tavLst>
                                        <p:tav tm="0">
                                          <p:val>
                                            <p:strVal val="0-#ppt_w/2"/>
                                          </p:val>
                                        </p:tav>
                                        <p:tav tm="100000">
                                          <p:val>
                                            <p:strVal val="#ppt_x"/>
                                          </p:val>
                                        </p:tav>
                                      </p:tavLst>
                                    </p:anim>
                                    <p:anim calcmode="lin" valueType="num">
                                      <p:cBhvr additive="base">
                                        <p:cTn id="45" dur="7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par>
                          <p:cTn id="53" fill="hold" nodeType="afterGroup">
                            <p:stCondLst>
                              <p:cond delay="1000"/>
                            </p:stCondLst>
                            <p:childTnLst>
                              <p:par>
                                <p:cTn id="54" presetID="53" presetClass="entr" presetSubtype="16"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p:cTn id="56" dur="500" fill="hold"/>
                                        <p:tgtEl>
                                          <p:spTgt spid="5"/>
                                        </p:tgtEl>
                                        <p:attrNameLst>
                                          <p:attrName>ppt_w</p:attrName>
                                        </p:attrNameLst>
                                      </p:cBhvr>
                                      <p:tavLst>
                                        <p:tav tm="0">
                                          <p:val>
                                            <p:fltVal val="0"/>
                                          </p:val>
                                        </p:tav>
                                        <p:tav tm="100000">
                                          <p:val>
                                            <p:strVal val="#ppt_w"/>
                                          </p:val>
                                        </p:tav>
                                      </p:tavLst>
                                    </p:anim>
                                    <p:anim calcmode="lin" valueType="num">
                                      <p:cBhvr>
                                        <p:cTn id="57" dur="500" fill="hold"/>
                                        <p:tgtEl>
                                          <p:spTgt spid="5"/>
                                        </p:tgtEl>
                                        <p:attrNameLst>
                                          <p:attrName>ppt_h</p:attrName>
                                        </p:attrNameLst>
                                      </p:cBhvr>
                                      <p:tavLst>
                                        <p:tav tm="0">
                                          <p:val>
                                            <p:fltVal val="0"/>
                                          </p:val>
                                        </p:tav>
                                        <p:tav tm="100000">
                                          <p:val>
                                            <p:strVal val="#ppt_h"/>
                                          </p:val>
                                        </p:tav>
                                      </p:tavLst>
                                    </p:anim>
                                    <p:animEffect transition="in" filter="fade">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矩形 5"/>
          <p:cNvSpPr>
            <a:spLocks noChangeArrowheads="1"/>
          </p:cNvSpPr>
          <p:nvPr/>
        </p:nvSpPr>
        <p:spPr bwMode="auto">
          <a:xfrm>
            <a:off x="300038" y="325438"/>
            <a:ext cx="7075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latin typeface="Calibri" pitchFamily="34" charset="0"/>
                <a:ea typeface="宋体" pitchFamily="2" charset="-122"/>
              </a:rPr>
              <a:t>Presentation of Continuing Operations</a:t>
            </a:r>
            <a:endParaRPr lang="zh-CN" altLang="zh-CN" sz="3200">
              <a:latin typeface="Calibri" pitchFamily="34" charset="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02766986"/>
              </p:ext>
            </p:extLst>
          </p:nvPr>
        </p:nvGraphicFramePr>
        <p:xfrm>
          <a:off x="684213" y="1457325"/>
          <a:ext cx="8002587" cy="3533775"/>
        </p:xfrm>
        <a:graphic>
          <a:graphicData uri="http://schemas.openxmlformats.org/drawingml/2006/table">
            <a:tbl>
              <a:tblPr/>
              <a:tblGrid>
                <a:gridCol w="2589212"/>
                <a:gridCol w="901700"/>
                <a:gridCol w="903288"/>
                <a:gridCol w="901700"/>
                <a:gridCol w="901700"/>
                <a:gridCol w="903287"/>
                <a:gridCol w="901700"/>
              </a:tblGrid>
              <a:tr h="50482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400" b="0" i="0" u="none" strike="noStrike" kern="1200"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cs typeface="+mn-cs"/>
                        </a:rPr>
                        <a:t>Cumulative Impacts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rPr>
                        <a:t>Andrews</a:t>
                      </a:r>
                      <a:endParaRPr kumimoji="0" lang="en-US" altLang="zh-CN" sz="1000" b="0" i="0" u="none" strike="noStrike" cap="none" normalizeH="0" baseline="0" dirty="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Baldwin</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Chester</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Digby</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Erie</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Ferris</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0482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400" b="0" i="0" u="none" strike="noStrike" kern="1200"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cs typeface="+mn-cs"/>
                        </a:rPr>
                        <a:t>Material Cost Reduction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11.80%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latin typeface="Verdana" pitchFamily="34" charset="0"/>
                          <a:ea typeface="宋体" pitchFamily="2" charset="-122"/>
                        </a:rPr>
                        <a:t>11.80%</a:t>
                      </a:r>
                      <a:endParaRPr kumimoji="0" lang="en-US" altLang="zh-CN" sz="1000" b="1" i="0" u="none" strike="noStrike" cap="none" normalizeH="0" baseline="0" smtClean="0">
                        <a:ln>
                          <a:noFill/>
                        </a:ln>
                        <a:solidFill>
                          <a:srgbClr val="FF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11.80%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11.80%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11.80%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11.80%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0482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400" b="0" i="0" u="none" strike="noStrike" kern="1200"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cs typeface="+mn-cs"/>
                        </a:rPr>
                        <a:t>Labor Cost Reduction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FF0000"/>
                          </a:solidFill>
                          <a:effectLst/>
                          <a:latin typeface="Verdana" pitchFamily="34" charset="0"/>
                          <a:ea typeface="宋体" pitchFamily="2" charset="-122"/>
                        </a:rPr>
                        <a:t>14.00%</a:t>
                      </a:r>
                      <a:endParaRPr kumimoji="0" lang="en-US" altLang="zh-CN" sz="1000" b="1" i="0" u="none" strike="noStrike" cap="none" normalizeH="0" baseline="0" dirty="0" smtClean="0">
                        <a:ln>
                          <a:noFill/>
                        </a:ln>
                        <a:solidFill>
                          <a:srgbClr val="FF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13.97%</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0482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400" b="0" i="0" u="none" strike="noStrike" kern="1200"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cs typeface="+mn-cs"/>
                        </a:rPr>
                        <a:t>Reduction R&amp;D Cycle Time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40.01%</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FF0000"/>
                          </a:solidFill>
                          <a:effectLst/>
                          <a:latin typeface="Verdana" pitchFamily="34" charset="0"/>
                          <a:ea typeface="宋体" pitchFamily="2" charset="-122"/>
                        </a:rPr>
                        <a:t>40.01%</a:t>
                      </a:r>
                      <a:endParaRPr kumimoji="0" lang="en-US" altLang="zh-CN" sz="1000" b="1" i="0" u="none" strike="noStrike" cap="none" normalizeH="0" baseline="0" dirty="0" smtClean="0">
                        <a:ln>
                          <a:noFill/>
                        </a:ln>
                        <a:solidFill>
                          <a:srgbClr val="FF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40.01%</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40.01%</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40.01%</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40.01%</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0482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400" b="0" i="0" u="none" strike="noStrike" kern="1200"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cs typeface="+mn-cs"/>
                        </a:rPr>
                        <a:t>Reduction Admin Costs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60.02%</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latin typeface="Verdana" pitchFamily="34" charset="0"/>
                          <a:ea typeface="宋体" pitchFamily="2" charset="-122"/>
                        </a:rPr>
                        <a:t>60.02%</a:t>
                      </a:r>
                      <a:endParaRPr kumimoji="0" lang="en-US" altLang="zh-CN" sz="1000" b="1" i="0" u="none" strike="noStrike" cap="none" normalizeH="0" baseline="0" smtClean="0">
                        <a:ln>
                          <a:noFill/>
                        </a:ln>
                        <a:solidFill>
                          <a:srgbClr val="FF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60.02%</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60.02%</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58.98%</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60.02%</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0482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400" b="0" i="0" u="none" strike="noStrike" kern="1200"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cs typeface="+mn-cs"/>
                        </a:rPr>
                        <a:t>Demand Increase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14.40%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latin typeface="Verdana" pitchFamily="34" charset="0"/>
                          <a:ea typeface="宋体" pitchFamily="2" charset="-122"/>
                        </a:rPr>
                        <a:t>14.40%</a:t>
                      </a:r>
                      <a:endParaRPr kumimoji="0" lang="en-US" altLang="zh-CN" sz="1000" b="1" i="0" u="none" strike="noStrike" cap="none" normalizeH="0" baseline="0" smtClean="0">
                        <a:ln>
                          <a:noFill/>
                        </a:ln>
                        <a:solidFill>
                          <a:srgbClr val="FF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14.40%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14.40%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14.40%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14.40%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0482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400" b="0" i="0" u="none" strike="noStrike" kern="1200"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cs typeface="+mn-cs"/>
                        </a:rPr>
                        <a:t>Total investment in TQM</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$43,700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latin typeface="Verdana" pitchFamily="34" charset="0"/>
                          <a:ea typeface="宋体" pitchFamily="2" charset="-122"/>
                        </a:rPr>
                        <a:t>$40,204</a:t>
                      </a:r>
                      <a:endParaRPr kumimoji="0" lang="en-US" altLang="zh-CN" sz="1000" b="1" i="0" u="none" strike="noStrike" cap="none" normalizeH="0" baseline="0" smtClean="0">
                        <a:ln>
                          <a:noFill/>
                        </a:ln>
                        <a:solidFill>
                          <a:srgbClr val="FF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$58,000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$40,501</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$47,800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$36,700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8" name="副标题 2"/>
          <p:cNvSpPr txBox="1">
            <a:spLocks/>
          </p:cNvSpPr>
          <p:nvPr/>
        </p:nvSpPr>
        <p:spPr bwMode="auto">
          <a:xfrm>
            <a:off x="520700" y="909638"/>
            <a:ext cx="624998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 typeface="Arial" pitchFamily="34" charset="0"/>
              <a:buNone/>
            </a:pPr>
            <a:r>
              <a:rPr lang="en-US" altLang="zh-CN" sz="2800" b="1">
                <a:latin typeface="Calibri" pitchFamily="34" charset="0"/>
                <a:ea typeface="宋体" pitchFamily="2" charset="-122"/>
              </a:rPr>
              <a:t>TQM-compared with other companies</a:t>
            </a:r>
            <a:endParaRPr lang="zh-CN" altLang="zh-CN" sz="2800">
              <a:latin typeface="Calibri" pitchFamily="34" charset="0"/>
              <a:ea typeface="宋体" pitchFamily="2" charset="-122"/>
            </a:endParaRPr>
          </a:p>
        </p:txBody>
      </p:sp>
      <p:sp>
        <p:nvSpPr>
          <p:cNvPr id="4" name="矩形 3"/>
          <p:cNvSpPr>
            <a:spLocks noChangeArrowheads="1"/>
          </p:cNvSpPr>
          <p:nvPr/>
        </p:nvSpPr>
        <p:spPr bwMode="auto">
          <a:xfrm>
            <a:off x="7350125" y="5089525"/>
            <a:ext cx="1530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latin typeface="Calibri" pitchFamily="34" charset="0"/>
                <a:ea typeface="宋体" pitchFamily="2" charset="-122"/>
              </a:rPr>
              <a:t>(in thousands)</a:t>
            </a:r>
            <a:endParaRPr lang="zh-CN" altLang="zh-CN" dirty="0">
              <a:latin typeface="Calibri" pitchFamily="34" charset="0"/>
              <a:ea typeface="宋体" pitchFamily="2" charset="-122"/>
            </a:endParaRPr>
          </a:p>
        </p:txBody>
      </p:sp>
      <p:sp>
        <p:nvSpPr>
          <p:cNvPr id="3" name="矩形 2"/>
          <p:cNvSpPr>
            <a:spLocks noChangeArrowheads="1"/>
          </p:cNvSpPr>
          <p:nvPr/>
        </p:nvSpPr>
        <p:spPr bwMode="auto">
          <a:xfrm>
            <a:off x="619074" y="4919008"/>
            <a:ext cx="661992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smtClean="0">
                <a:latin typeface="Calibri" pitchFamily="34" charset="0"/>
                <a:ea typeface="宋体" pitchFamily="2" charset="-122"/>
              </a:rPr>
              <a:t>We </a:t>
            </a:r>
            <a:r>
              <a:rPr lang="en-US" altLang="zh-CN" sz="2000" dirty="0">
                <a:latin typeface="Calibri" pitchFamily="34" charset="0"/>
                <a:ea typeface="宋体" pitchFamily="2" charset="-122"/>
              </a:rPr>
              <a:t>spent almost the least but achieved the same cumulative impacts at last. For </a:t>
            </a:r>
            <a:r>
              <a:rPr lang="en-US" altLang="zh-CN" sz="2000" dirty="0" smtClean="0">
                <a:latin typeface="Calibri" pitchFamily="34" charset="0"/>
                <a:ea typeface="宋体" pitchFamily="2" charset="-122"/>
              </a:rPr>
              <a:t>Ferris, </a:t>
            </a:r>
            <a:r>
              <a:rPr lang="en-US" altLang="zh-CN" sz="2000" dirty="0">
                <a:latin typeface="Calibri" pitchFamily="34" charset="0"/>
                <a:ea typeface="宋体" pitchFamily="2" charset="-122"/>
              </a:rPr>
              <a:t>we achieved the impacts much more earlier than them (3 years), this means we are the </a:t>
            </a:r>
            <a:r>
              <a:rPr lang="en-US" altLang="zh-CN" sz="2000" dirty="0">
                <a:solidFill>
                  <a:srgbClr val="FF0000"/>
                </a:solidFill>
                <a:latin typeface="Calibri" pitchFamily="34" charset="0"/>
                <a:ea typeface="宋体" pitchFamily="2" charset="-122"/>
              </a:rPr>
              <a:t>most efficient and wise company in investing in TQM</a:t>
            </a:r>
            <a:r>
              <a:rPr lang="en-US" altLang="zh-CN" sz="2000" dirty="0">
                <a:latin typeface="Calibri" pitchFamily="34" charset="0"/>
                <a:ea typeface="宋体" pitchFamily="2" charset="-122"/>
              </a:rPr>
              <a:t>.</a:t>
            </a:r>
            <a:endParaRPr lang="zh-CN" altLang="zh-CN" sz="2000" dirty="0">
              <a:latin typeface="Calibri"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par>
                          <p:cTn id="18" fill="hold" nodeType="afterGroup">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par>
                          <p:cTn id="22" fill="hold" nodeType="afterGroup">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2"/>
          <p:cNvSpPr>
            <a:spLocks noGrp="1"/>
          </p:cNvSpPr>
          <p:nvPr>
            <p:ph type="ftr" sz="quarter" idx="11"/>
          </p:nvPr>
        </p:nvSpPr>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330754" name="矩形 5"/>
          <p:cNvSpPr>
            <a:spLocks noChangeArrowheads="1"/>
          </p:cNvSpPr>
          <p:nvPr/>
        </p:nvSpPr>
        <p:spPr bwMode="auto">
          <a:xfrm>
            <a:off x="323850" y="325438"/>
            <a:ext cx="7075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latin typeface="Calibri" pitchFamily="34" charset="0"/>
                <a:ea typeface="宋体" pitchFamily="2" charset="-122"/>
              </a:rPr>
              <a:t>Presentation of Continuing Operations</a:t>
            </a:r>
            <a:endParaRPr lang="zh-CN" altLang="zh-CN" sz="3200">
              <a:latin typeface="Calibri" pitchFamily="34" charset="0"/>
              <a:ea typeface="宋体" pitchFamily="2" charset="-122"/>
            </a:endParaRPr>
          </a:p>
        </p:txBody>
      </p:sp>
      <p:sp>
        <p:nvSpPr>
          <p:cNvPr id="8" name="副标题 2"/>
          <p:cNvSpPr txBox="1">
            <a:spLocks/>
          </p:cNvSpPr>
          <p:nvPr/>
        </p:nvSpPr>
        <p:spPr bwMode="auto">
          <a:xfrm>
            <a:off x="468313" y="922338"/>
            <a:ext cx="339407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 typeface="Arial" pitchFamily="34" charset="0"/>
              <a:buNone/>
            </a:pPr>
            <a:r>
              <a:rPr lang="zh-CN" altLang="zh-CN" sz="2800">
                <a:latin typeface="Calibri" pitchFamily="34" charset="0"/>
                <a:ea typeface="宋体" pitchFamily="2" charset="-122"/>
              </a:rPr>
              <a:t> </a:t>
            </a:r>
            <a:r>
              <a:rPr lang="en-US" altLang="zh-CN" sz="2800" b="1">
                <a:latin typeface="Calibri" pitchFamily="34" charset="0"/>
                <a:ea typeface="宋体" pitchFamily="2" charset="-122"/>
              </a:rPr>
              <a:t>Increase Automation</a:t>
            </a:r>
            <a:endParaRPr lang="zh-CN" altLang="zh-CN" sz="2800">
              <a:latin typeface="Calibri" pitchFamily="34" charset="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30402192"/>
              </p:ext>
            </p:extLst>
          </p:nvPr>
        </p:nvGraphicFramePr>
        <p:xfrm>
          <a:off x="684213" y="1447800"/>
          <a:ext cx="5519737" cy="2733678"/>
        </p:xfrm>
        <a:graphic>
          <a:graphicData uri="http://schemas.openxmlformats.org/drawingml/2006/table">
            <a:tbl>
              <a:tblPr/>
              <a:tblGrid>
                <a:gridCol w="1968500"/>
                <a:gridCol w="1939925"/>
                <a:gridCol w="1611312"/>
              </a:tblGrid>
              <a:tr h="45561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600" b="0" i="0" u="none" strike="noStrike"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rPr>
                        <a:t>Automation</a:t>
                      </a:r>
                      <a:endParaRPr kumimoji="0" lang="en-US" altLang="zh-CN" sz="1400" b="0" i="0" u="none" strike="noStrike" cap="none" normalizeH="0" baseline="0" dirty="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Initial</a:t>
                      </a:r>
                      <a:endParaRPr kumimoji="0" lang="en-US" altLang="zh-CN" sz="14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Latest</a:t>
                      </a:r>
                      <a:endParaRPr kumimoji="0" lang="en-US" altLang="zh-CN" sz="14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561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600" b="0" i="0" u="none" strike="noStrike" cap="none" normalizeH="0" baseline="0" dirty="0" err="1" smtClean="0">
                          <a:ln>
                            <a:noFill/>
                          </a:ln>
                          <a:solidFill>
                            <a:srgbClr val="FFFFFF"/>
                          </a:solidFill>
                          <a:effectLst>
                            <a:outerShdw blurRad="38100" dist="38100" dir="2700000" algn="tl">
                              <a:srgbClr val="000000"/>
                            </a:outerShdw>
                          </a:effectLst>
                          <a:latin typeface="Verdana" pitchFamily="34" charset="0"/>
                          <a:ea typeface="宋体" pitchFamily="2" charset="-122"/>
                        </a:rPr>
                        <a:t>Trad</a:t>
                      </a:r>
                      <a:endParaRPr kumimoji="0" lang="en-US" altLang="zh-CN" sz="1400" b="0" i="0" u="none" strike="noStrike" cap="none" normalizeH="0" baseline="0" dirty="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dirty="0" smtClean="0">
                          <a:ln>
                            <a:noFill/>
                          </a:ln>
                          <a:solidFill>
                            <a:srgbClr val="000000"/>
                          </a:solidFill>
                          <a:effectLst/>
                          <a:latin typeface="Verdana" pitchFamily="34" charset="0"/>
                          <a:ea typeface="宋体" pitchFamily="2" charset="-122"/>
                        </a:rPr>
                        <a:t>5</a:t>
                      </a:r>
                      <a:endPar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smtClean="0">
                          <a:ln>
                            <a:noFill/>
                          </a:ln>
                          <a:solidFill>
                            <a:srgbClr val="000000"/>
                          </a:solidFill>
                          <a:effectLst/>
                          <a:latin typeface="Verdana" pitchFamily="34" charset="0"/>
                          <a:ea typeface="宋体" pitchFamily="2" charset="-122"/>
                        </a:rPr>
                        <a:t>8</a:t>
                      </a:r>
                      <a:endParaRPr kumimoji="0" lang="en-US" altLang="zh-CN" sz="14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561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6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Low end</a:t>
                      </a:r>
                      <a:endParaRPr kumimoji="0" lang="en-US" altLang="zh-CN" sz="14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dirty="0" smtClean="0">
                          <a:ln>
                            <a:noFill/>
                          </a:ln>
                          <a:solidFill>
                            <a:srgbClr val="000000"/>
                          </a:solidFill>
                          <a:effectLst/>
                          <a:latin typeface="Verdana" pitchFamily="34" charset="0"/>
                          <a:ea typeface="宋体" pitchFamily="2" charset="-122"/>
                        </a:rPr>
                        <a:t>6</a:t>
                      </a:r>
                      <a:endPar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smtClean="0">
                          <a:ln>
                            <a:noFill/>
                          </a:ln>
                          <a:solidFill>
                            <a:srgbClr val="000000"/>
                          </a:solidFill>
                          <a:effectLst/>
                          <a:latin typeface="Verdana" pitchFamily="34" charset="0"/>
                          <a:ea typeface="宋体" pitchFamily="2" charset="-122"/>
                        </a:rPr>
                        <a:t>10</a:t>
                      </a:r>
                      <a:endParaRPr kumimoji="0" lang="en-US" altLang="zh-CN" sz="14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561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6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High end</a:t>
                      </a:r>
                      <a:endParaRPr kumimoji="0" lang="en-US" altLang="zh-CN" sz="14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smtClean="0">
                          <a:ln>
                            <a:noFill/>
                          </a:ln>
                          <a:solidFill>
                            <a:srgbClr val="000000"/>
                          </a:solidFill>
                          <a:effectLst/>
                          <a:latin typeface="Verdana" pitchFamily="34" charset="0"/>
                          <a:ea typeface="宋体" pitchFamily="2" charset="-122"/>
                        </a:rPr>
                        <a:t>5</a:t>
                      </a:r>
                      <a:endParaRPr kumimoji="0" lang="en-US" altLang="zh-CN" sz="14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smtClean="0">
                          <a:ln>
                            <a:noFill/>
                          </a:ln>
                          <a:solidFill>
                            <a:srgbClr val="000000"/>
                          </a:solidFill>
                          <a:effectLst/>
                          <a:latin typeface="Verdana" pitchFamily="34" charset="0"/>
                          <a:ea typeface="宋体" pitchFamily="2" charset="-122"/>
                        </a:rPr>
                        <a:t>5</a:t>
                      </a:r>
                      <a:endParaRPr kumimoji="0" lang="en-US" altLang="zh-CN" sz="14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561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6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Perf</a:t>
                      </a:r>
                      <a:endParaRPr kumimoji="0" lang="en-US" altLang="zh-CN" sz="14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smtClean="0">
                          <a:ln>
                            <a:noFill/>
                          </a:ln>
                          <a:solidFill>
                            <a:srgbClr val="000000"/>
                          </a:solidFill>
                          <a:effectLst/>
                          <a:latin typeface="Verdana" pitchFamily="34" charset="0"/>
                          <a:ea typeface="宋体" pitchFamily="2" charset="-122"/>
                        </a:rPr>
                        <a:t>4</a:t>
                      </a:r>
                      <a:endParaRPr kumimoji="0" lang="en-US" altLang="zh-CN" sz="14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smtClean="0">
                          <a:ln>
                            <a:noFill/>
                          </a:ln>
                          <a:solidFill>
                            <a:srgbClr val="000000"/>
                          </a:solidFill>
                          <a:effectLst/>
                          <a:latin typeface="Verdana" pitchFamily="34" charset="0"/>
                          <a:ea typeface="宋体" pitchFamily="2" charset="-122"/>
                        </a:rPr>
                        <a:t>6</a:t>
                      </a:r>
                      <a:endParaRPr kumimoji="0" lang="en-US" altLang="zh-CN" sz="14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561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600" b="0" i="0" u="none" strike="noStrike"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rPr>
                        <a:t>Size</a:t>
                      </a:r>
                      <a:endParaRPr kumimoji="0" lang="en-US" altLang="zh-CN" sz="1400" b="0" i="0" u="none" strike="noStrike" cap="none" normalizeH="0" baseline="0" dirty="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dirty="0" smtClean="0">
                          <a:ln>
                            <a:noFill/>
                          </a:ln>
                          <a:solidFill>
                            <a:srgbClr val="000000"/>
                          </a:solidFill>
                          <a:effectLst/>
                          <a:latin typeface="Verdana" pitchFamily="34" charset="0"/>
                          <a:ea typeface="宋体" pitchFamily="2" charset="-122"/>
                        </a:rPr>
                        <a:t>3</a:t>
                      </a:r>
                      <a:endPar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600" b="1" i="0" u="none" strike="noStrike" cap="none" normalizeH="0" baseline="0" dirty="0" smtClean="0">
                          <a:ln>
                            <a:noFill/>
                          </a:ln>
                          <a:solidFill>
                            <a:srgbClr val="000000"/>
                          </a:solidFill>
                          <a:effectLst/>
                          <a:latin typeface="Verdana" pitchFamily="34" charset="0"/>
                          <a:ea typeface="宋体" pitchFamily="2" charset="-122"/>
                        </a:rPr>
                        <a:t>6</a:t>
                      </a:r>
                      <a:endPar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矩形 4"/>
          <p:cNvSpPr>
            <a:spLocks noChangeArrowheads="1"/>
          </p:cNvSpPr>
          <p:nvPr/>
        </p:nvSpPr>
        <p:spPr bwMode="auto">
          <a:xfrm>
            <a:off x="585788" y="4191000"/>
            <a:ext cx="65516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a:latin typeface="Calibri" pitchFamily="34" charset="0"/>
                <a:ea typeface="宋体" pitchFamily="2" charset="-122"/>
              </a:rPr>
              <a:t>Our automation keep in increasing until it reached to the ideal automation for each segment. </a:t>
            </a:r>
            <a:r>
              <a:rPr lang="en-US" altLang="zh-CN" sz="2400" dirty="0">
                <a:solidFill>
                  <a:srgbClr val="FF0000"/>
                </a:solidFill>
                <a:latin typeface="Calibri" pitchFamily="34" charset="0"/>
                <a:ea typeface="宋体" pitchFamily="2" charset="-122"/>
              </a:rPr>
              <a:t>We are the first one to increase automation </a:t>
            </a:r>
            <a:r>
              <a:rPr lang="en-US" altLang="zh-CN" sz="2400" dirty="0">
                <a:latin typeface="Calibri" pitchFamily="34" charset="0"/>
                <a:ea typeface="宋体" pitchFamily="2" charset="-122"/>
              </a:rPr>
              <a:t>and benefit a lot in lowering our labor cost which makes us </a:t>
            </a:r>
            <a:r>
              <a:rPr lang="en-US" altLang="zh-CN" sz="2400" dirty="0">
                <a:solidFill>
                  <a:srgbClr val="FF0000"/>
                </a:solidFill>
                <a:latin typeface="Calibri" pitchFamily="34" charset="0"/>
                <a:ea typeface="宋体" pitchFamily="2" charset="-122"/>
              </a:rPr>
              <a:t>keep leading in the market</a:t>
            </a:r>
            <a:r>
              <a:rPr lang="en-US" altLang="zh-CN" sz="2400" dirty="0">
                <a:latin typeface="Calibri" pitchFamily="34" charset="0"/>
                <a:ea typeface="宋体" pitchFamily="2" charset="-122"/>
              </a:rPr>
              <a:t>.</a:t>
            </a:r>
            <a:endParaRPr lang="zh-CN" altLang="zh-CN" sz="2400" dirty="0">
              <a:latin typeface="Calibri"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矩形 5"/>
          <p:cNvSpPr>
            <a:spLocks noChangeArrowheads="1"/>
          </p:cNvSpPr>
          <p:nvPr/>
        </p:nvSpPr>
        <p:spPr bwMode="auto">
          <a:xfrm>
            <a:off x="323850" y="325438"/>
            <a:ext cx="7075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latin typeface="Calibri" pitchFamily="34" charset="0"/>
                <a:ea typeface="宋体" pitchFamily="2" charset="-122"/>
              </a:rPr>
              <a:t>Presentation of Continuing Operations</a:t>
            </a:r>
            <a:endParaRPr lang="zh-CN" altLang="zh-CN" sz="3200">
              <a:latin typeface="Calibri" pitchFamily="34" charset="0"/>
              <a:ea typeface="宋体" pitchFamily="2" charset="-122"/>
            </a:endParaRPr>
          </a:p>
        </p:txBody>
      </p:sp>
      <p:sp>
        <p:nvSpPr>
          <p:cNvPr id="8" name="副标题 2"/>
          <p:cNvSpPr txBox="1">
            <a:spLocks/>
          </p:cNvSpPr>
          <p:nvPr/>
        </p:nvSpPr>
        <p:spPr bwMode="auto">
          <a:xfrm>
            <a:off x="552450" y="898525"/>
            <a:ext cx="7562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 typeface="Arial" pitchFamily="34" charset="0"/>
              <a:buNone/>
            </a:pPr>
            <a:r>
              <a:rPr lang="en-US" altLang="zh-CN" sz="2800" b="1" dirty="0">
                <a:latin typeface="Calibri" pitchFamily="34" charset="0"/>
                <a:ea typeface="宋体" pitchFamily="2" charset="-122"/>
              </a:rPr>
              <a:t>Higher customer </a:t>
            </a:r>
            <a:r>
              <a:rPr lang="en-US" altLang="zh-CN" sz="2800" b="1" dirty="0" smtClean="0">
                <a:latin typeface="Calibri" pitchFamily="34" charset="0"/>
                <a:ea typeface="宋体" pitchFamily="2" charset="-122"/>
              </a:rPr>
              <a:t>awareness</a:t>
            </a:r>
            <a:endParaRPr lang="zh-CN" altLang="zh-CN" sz="2800" dirty="0">
              <a:latin typeface="Calibri" pitchFamily="34" charset="0"/>
              <a:ea typeface="宋体" pitchFamily="2" charset="-122"/>
            </a:endParaRPr>
          </a:p>
          <a:p>
            <a:pPr>
              <a:spcBef>
                <a:spcPct val="20000"/>
              </a:spcBef>
              <a:buFont typeface="Arial" pitchFamily="34" charset="0"/>
              <a:buNone/>
            </a:pPr>
            <a:endParaRPr lang="zh-CN" altLang="zh-CN" sz="2800" dirty="0">
              <a:latin typeface="Calibri" pitchFamily="34" charset="0"/>
              <a:ea typeface="宋体"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322668594"/>
              </p:ext>
            </p:extLst>
          </p:nvPr>
        </p:nvGraphicFramePr>
        <p:xfrm>
          <a:off x="539749" y="1447800"/>
          <a:ext cx="6859589" cy="3830640"/>
        </p:xfrm>
        <a:graphic>
          <a:graphicData uri="http://schemas.openxmlformats.org/drawingml/2006/table">
            <a:tbl>
              <a:tblPr/>
              <a:tblGrid>
                <a:gridCol w="1173518"/>
                <a:gridCol w="1261094"/>
                <a:gridCol w="1206957"/>
                <a:gridCol w="1312047"/>
                <a:gridCol w="1905973"/>
              </a:tblGrid>
              <a:tr h="422912">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rPr>
                        <a:t>Promotion budget</a:t>
                      </a:r>
                      <a:endParaRPr kumimoji="0" lang="en-US" altLang="zh-CN" sz="1000" b="0" i="0" u="none" strike="noStrike" cap="none" normalizeH="0" baseline="0" dirty="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Total</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Average</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awareness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rPr>
                        <a:t>Highest change</a:t>
                      </a:r>
                      <a:endParaRPr kumimoji="0" lang="zh-CN" altLang="zh-CN" sz="1200" b="0" i="0" u="none" strike="noStrike"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25966">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Baker</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$16,800,000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$2,100,000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dirty="0" smtClean="0">
                          <a:ln>
                            <a:noFill/>
                          </a:ln>
                          <a:solidFill>
                            <a:srgbClr val="FF0000"/>
                          </a:solidFill>
                          <a:effectLst/>
                          <a:latin typeface="Verdana" pitchFamily="34" charset="0"/>
                          <a:ea typeface="宋体" pitchFamily="2" charset="-122"/>
                        </a:rPr>
                        <a:t>93%</a:t>
                      </a:r>
                      <a:endParaRPr kumimoji="0" lang="zh-CN" altLang="en-US" sz="1400" b="1" i="0" u="none" strike="noStrike" cap="none" normalizeH="0" baseline="0" dirty="0" smtClean="0">
                        <a:ln>
                          <a:noFill/>
                        </a:ln>
                        <a:solidFill>
                          <a:srgbClr val="FF0000"/>
                        </a:solidFill>
                        <a:effectLst/>
                        <a:latin typeface="Verdana" pitchFamily="34"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38%</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5966">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Bead</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$16,300,000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$2,037,500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latin typeface="Verdana" pitchFamily="34" charset="0"/>
                          <a:ea typeface="宋体" pitchFamily="2" charset="-122"/>
                        </a:rPr>
                        <a:t>92%</a:t>
                      </a:r>
                      <a:endParaRPr kumimoji="0" lang="zh-CN" altLang="en-US" sz="1400" b="1" i="0" u="none" strike="noStrike" cap="none" normalizeH="0" baseline="0" smtClean="0">
                        <a:ln>
                          <a:noFill/>
                        </a:ln>
                        <a:solidFill>
                          <a:srgbClr val="FF0000"/>
                        </a:solidFill>
                        <a:effectLst/>
                        <a:latin typeface="Verdana" pitchFamily="34"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25966">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Bid</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$17,200,000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$2,150,000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latin typeface="Verdana" pitchFamily="34" charset="0"/>
                          <a:ea typeface="宋体" pitchFamily="2" charset="-122"/>
                        </a:rPr>
                        <a:t>95%</a:t>
                      </a:r>
                      <a:endParaRPr kumimoji="0" lang="zh-CN" altLang="en-US" sz="1400" b="1" i="0" u="none" strike="noStrike" cap="none" normalizeH="0" baseline="0" smtClean="0">
                        <a:ln>
                          <a:noFill/>
                        </a:ln>
                        <a:solidFill>
                          <a:srgbClr val="FF0000"/>
                        </a:solidFill>
                        <a:effectLst/>
                        <a:latin typeface="Verdana" pitchFamily="34"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46%</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5966">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Bold</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$14,400,000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$1,800,000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latin typeface="Verdana" pitchFamily="34" charset="0"/>
                          <a:ea typeface="宋体" pitchFamily="2" charset="-122"/>
                        </a:rPr>
                        <a:t>91%</a:t>
                      </a:r>
                      <a:endParaRPr kumimoji="0" lang="zh-CN" altLang="en-US" sz="1400" b="1" i="0" u="none" strike="noStrike" cap="none" normalizeH="0" baseline="0" smtClean="0">
                        <a:ln>
                          <a:noFill/>
                        </a:ln>
                        <a:solidFill>
                          <a:srgbClr val="FF0000"/>
                        </a:solidFill>
                        <a:effectLst/>
                        <a:latin typeface="Verdana" pitchFamily="34"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45%</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25966">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Buddy</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$14,400,000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$1,800,000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latin typeface="Verdana" pitchFamily="34" charset="0"/>
                          <a:ea typeface="宋体" pitchFamily="2" charset="-122"/>
                        </a:rPr>
                        <a:t>90%</a:t>
                      </a:r>
                      <a:endParaRPr kumimoji="0" lang="zh-CN" altLang="en-US" sz="1400" b="1" i="0" u="none" strike="noStrike" cap="none" normalizeH="0" baseline="0" smtClean="0">
                        <a:ln>
                          <a:noFill/>
                        </a:ln>
                        <a:solidFill>
                          <a:srgbClr val="FF0000"/>
                        </a:solidFill>
                        <a:effectLst/>
                        <a:latin typeface="Verdana" pitchFamily="34"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44%</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5966">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Bind</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$11,800,000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$1,475,000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dirty="0" smtClean="0">
                          <a:ln>
                            <a:noFill/>
                          </a:ln>
                          <a:solidFill>
                            <a:srgbClr val="FF0000"/>
                          </a:solidFill>
                          <a:effectLst/>
                          <a:latin typeface="Verdana" pitchFamily="34" charset="0"/>
                          <a:ea typeface="宋体" pitchFamily="2" charset="-122"/>
                        </a:rPr>
                        <a:t>90%</a:t>
                      </a:r>
                      <a:endParaRPr kumimoji="0" lang="zh-CN" altLang="en-US" sz="1400" b="1" i="0" u="none" strike="noStrike" cap="none" normalizeH="0" baseline="0" dirty="0" smtClean="0">
                        <a:ln>
                          <a:noFill/>
                        </a:ln>
                        <a:solidFill>
                          <a:srgbClr val="FF0000"/>
                        </a:solidFill>
                        <a:effectLst/>
                        <a:latin typeface="Verdana" pitchFamily="34"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90%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25966">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Beast</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$11,600,000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$1,450,000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rPr>
                        <a:t>84%</a:t>
                      </a:r>
                      <a:endParaRPr kumimoji="0" lang="zh-CN" altLang="en-US" sz="1400" b="1" i="0" u="none" strike="noStrike" cap="none" normalizeH="0" baseline="0" dirty="0" smtClean="0">
                        <a:ln>
                          <a:noFill/>
                        </a:ln>
                        <a:solidFill>
                          <a:srgbClr val="000000"/>
                        </a:solidFill>
                        <a:effectLst/>
                        <a:latin typeface="Verdana" pitchFamily="34"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84%</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25966">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Beauty</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$8,700,000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$1,087,500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rPr>
                        <a:t>77%</a:t>
                      </a:r>
                      <a:endParaRPr kumimoji="0" lang="zh-CN" altLang="en-US" sz="1400" b="1" i="0" u="none" strike="noStrike" cap="none" normalizeH="0" baseline="0" dirty="0" smtClean="0">
                        <a:ln>
                          <a:noFill/>
                        </a:ln>
                        <a:solidFill>
                          <a:srgbClr val="000000"/>
                        </a:solidFill>
                        <a:effectLst/>
                        <a:latin typeface="Verdana" pitchFamily="34"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77%</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 name="TextBox 1"/>
          <p:cNvSpPr txBox="1">
            <a:spLocks noChangeArrowheads="1"/>
          </p:cNvSpPr>
          <p:nvPr/>
        </p:nvSpPr>
        <p:spPr bwMode="auto">
          <a:xfrm>
            <a:off x="539750" y="5257800"/>
            <a:ext cx="62515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zh-CN" dirty="0">
                <a:latin typeface="Calibri" pitchFamily="34" charset="0"/>
                <a:ea typeface="宋体" pitchFamily="2" charset="-122"/>
              </a:rPr>
              <a:t>For every segment, we have at least one product which has the highest customer awareness in the market. And </a:t>
            </a:r>
            <a:r>
              <a:rPr lang="en-US" altLang="zh-CN" dirty="0">
                <a:solidFill>
                  <a:srgbClr val="FF0000"/>
                </a:solidFill>
                <a:latin typeface="Calibri" pitchFamily="34" charset="0"/>
                <a:ea typeface="宋体" pitchFamily="2" charset="-122"/>
              </a:rPr>
              <a:t>6 of 8 of all our products have the highest customer awareness!</a:t>
            </a:r>
            <a:endParaRPr lang="zh-CN" altLang="en-US" dirty="0">
              <a:solidFill>
                <a:srgbClr val="FF0000"/>
              </a:solidFill>
              <a:latin typeface="Calibri" pitchFamily="34" charset="0"/>
              <a:ea typeface="宋体" pitchFamily="2" charset="-122"/>
            </a:endParaRPr>
          </a:p>
        </p:txBody>
      </p:sp>
      <p:sp>
        <p:nvSpPr>
          <p:cNvPr id="7"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矩形 5"/>
          <p:cNvSpPr>
            <a:spLocks noChangeArrowheads="1"/>
          </p:cNvSpPr>
          <p:nvPr/>
        </p:nvSpPr>
        <p:spPr bwMode="auto">
          <a:xfrm>
            <a:off x="323850" y="325438"/>
            <a:ext cx="7075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latin typeface="Calibri" pitchFamily="34" charset="0"/>
                <a:ea typeface="宋体" pitchFamily="2" charset="-122"/>
              </a:rPr>
              <a:t>Presentation of Continuing Operations</a:t>
            </a:r>
            <a:endParaRPr lang="zh-CN" altLang="zh-CN" sz="3200">
              <a:latin typeface="Calibri" pitchFamily="34" charset="0"/>
              <a:ea typeface="宋体" pitchFamily="2" charset="-122"/>
            </a:endParaRPr>
          </a:p>
        </p:txBody>
      </p:sp>
      <p:sp>
        <p:nvSpPr>
          <p:cNvPr id="8" name="副标题 2"/>
          <p:cNvSpPr txBox="1">
            <a:spLocks/>
          </p:cNvSpPr>
          <p:nvPr/>
        </p:nvSpPr>
        <p:spPr bwMode="auto">
          <a:xfrm>
            <a:off x="552450" y="928688"/>
            <a:ext cx="75628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 typeface="Arial" pitchFamily="34" charset="0"/>
              <a:buNone/>
            </a:pPr>
            <a:r>
              <a:rPr lang="en-US" altLang="zh-CN" sz="2800" b="1" dirty="0">
                <a:latin typeface="Calibri" pitchFamily="34" charset="0"/>
                <a:ea typeface="宋体" pitchFamily="2" charset="-122"/>
              </a:rPr>
              <a:t>Higher customer </a:t>
            </a:r>
            <a:r>
              <a:rPr lang="en-US" altLang="zh-CN" sz="2800" b="1" dirty="0" smtClean="0">
                <a:latin typeface="Calibri" pitchFamily="34" charset="0"/>
                <a:ea typeface="宋体" pitchFamily="2" charset="-122"/>
              </a:rPr>
              <a:t>accessibility</a:t>
            </a:r>
            <a:endParaRPr lang="zh-CN" altLang="zh-CN" sz="2800" dirty="0">
              <a:latin typeface="Calibri" pitchFamily="34" charset="0"/>
              <a:ea typeface="宋体" pitchFamily="2" charset="-122"/>
            </a:endParaRPr>
          </a:p>
          <a:p>
            <a:pPr>
              <a:spcBef>
                <a:spcPct val="20000"/>
              </a:spcBef>
              <a:buFont typeface="Arial" pitchFamily="34" charset="0"/>
              <a:buNone/>
            </a:pPr>
            <a:endParaRPr lang="zh-CN" altLang="zh-CN" sz="2800" dirty="0">
              <a:latin typeface="Calibri" pitchFamily="34" charset="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56711779"/>
              </p:ext>
            </p:extLst>
          </p:nvPr>
        </p:nvGraphicFramePr>
        <p:xfrm>
          <a:off x="592761" y="1510620"/>
          <a:ext cx="6305550" cy="3573464"/>
        </p:xfrm>
        <a:graphic>
          <a:graphicData uri="http://schemas.openxmlformats.org/drawingml/2006/table">
            <a:tbl>
              <a:tblPr/>
              <a:tblGrid>
                <a:gridCol w="1233488"/>
                <a:gridCol w="1262062"/>
                <a:gridCol w="1143000"/>
                <a:gridCol w="1143000"/>
                <a:gridCol w="1524000"/>
              </a:tblGrid>
              <a:tr h="358400">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rPr>
                        <a:t>Sales budget</a:t>
                      </a:r>
                      <a:endParaRPr kumimoji="0" lang="en-US" altLang="zh-CN" sz="1000" b="0" i="0" u="none" strike="noStrike" cap="none" normalizeH="0" baseline="0" dirty="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Total</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dirty="0" smtClean="0">
                          <a:ln>
                            <a:noFill/>
                          </a:ln>
                          <a:solidFill>
                            <a:srgbClr val="FFFFFF"/>
                          </a:solidFill>
                          <a:effectLst>
                            <a:outerShdw blurRad="38100" dist="38100" dir="2700000" algn="tl">
                              <a:srgbClr val="000000"/>
                            </a:outerShdw>
                          </a:effectLst>
                          <a:latin typeface="Verdana" pitchFamily="34" charset="0"/>
                          <a:ea typeface="宋体" pitchFamily="2" charset="-122"/>
                        </a:rPr>
                        <a:t>Average</a:t>
                      </a:r>
                      <a:endParaRPr kumimoji="0" lang="en-US" altLang="zh-CN" sz="1000" b="0" i="0" u="none" strike="noStrike" cap="none" normalizeH="0" baseline="0" dirty="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accessibility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Highest change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0188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Baker</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$15,645,000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$1,955,625</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latin typeface="Verdana" pitchFamily="34" charset="0"/>
                          <a:ea typeface="宋体" pitchFamily="2" charset="-122"/>
                        </a:rPr>
                        <a:t>100%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46%</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0188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Bead</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$15,266,000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$1,908,250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latin typeface="Verdana" pitchFamily="34" charset="0"/>
                          <a:ea typeface="宋体" pitchFamily="2" charset="-122"/>
                        </a:rPr>
                        <a:t>100%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60%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0188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Bid</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$15,211,000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$1,901,375</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latin typeface="Verdana" pitchFamily="34" charset="0"/>
                          <a:ea typeface="宋体" pitchFamily="2" charset="-122"/>
                        </a:rPr>
                        <a:t>100%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52%</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0188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Bold</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$14,375,000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$1,796,875</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FF0000"/>
                          </a:solidFill>
                          <a:effectLst/>
                          <a:latin typeface="Verdana" pitchFamily="34" charset="0"/>
                          <a:ea typeface="宋体" pitchFamily="2" charset="-122"/>
                        </a:rPr>
                        <a:t>100%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63%</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0188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Buddy</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$14,375,000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$1,796,875</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FF0000"/>
                          </a:solidFill>
                          <a:effectLst/>
                          <a:latin typeface="Verdana" pitchFamily="34" charset="0"/>
                          <a:ea typeface="宋体" pitchFamily="2" charset="-122"/>
                        </a:rPr>
                        <a:t>100%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48%</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0188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Bind</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$9,965,000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$1,245,625</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FF0000"/>
                          </a:solidFill>
                          <a:effectLst/>
                          <a:latin typeface="Verdana" pitchFamily="34" charset="0"/>
                          <a:ea typeface="宋体" pitchFamily="2" charset="-122"/>
                        </a:rPr>
                        <a:t>100%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100%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0188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Beast</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$8,490,000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$1,061,250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latin typeface="Verdana" pitchFamily="34" charset="0"/>
                          <a:ea typeface="宋体" pitchFamily="2" charset="-122"/>
                        </a:rPr>
                        <a:t>100%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100%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01883">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altLang="zh-CN" sz="1200" b="0" i="0" u="none" strike="noStrike" cap="none" normalizeH="0" baseline="0" smtClean="0">
                          <a:ln>
                            <a:noFill/>
                          </a:ln>
                          <a:solidFill>
                            <a:srgbClr val="FFFFFF"/>
                          </a:solidFill>
                          <a:effectLst>
                            <a:outerShdw blurRad="38100" dist="38100" dir="2700000" algn="tl">
                              <a:srgbClr val="000000"/>
                            </a:outerShdw>
                          </a:effectLst>
                          <a:latin typeface="Verdana" pitchFamily="34" charset="0"/>
                          <a:ea typeface="宋体" pitchFamily="2" charset="-122"/>
                        </a:rPr>
                        <a:t>Beauty</a:t>
                      </a:r>
                      <a:endParaRPr kumimoji="0" lang="en-US" altLang="zh-CN" sz="1000" b="0" i="0" u="none" strike="noStrike" cap="none" normalizeH="0" baseline="0" smtClean="0">
                        <a:ln>
                          <a:noFill/>
                        </a:ln>
                        <a:solidFill>
                          <a:srgbClr val="000000"/>
                        </a:solidFill>
                        <a:effectLst>
                          <a:outerShdw blurRad="38100" dist="38100" dir="2700000" algn="tl">
                            <a:srgbClr val="FFFFFF"/>
                          </a:outerShdw>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$5,902,000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000000"/>
                          </a:solidFill>
                          <a:effectLst/>
                          <a:latin typeface="Verdana" pitchFamily="34" charset="0"/>
                          <a:ea typeface="宋体" pitchFamily="2" charset="-122"/>
                        </a:rPr>
                        <a:t>$737,750</a:t>
                      </a:r>
                      <a:endParaRPr kumimoji="0" lang="en-US" altLang="zh-CN" sz="1000" b="1"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latin typeface="Verdana" pitchFamily="34" charset="0"/>
                          <a:ea typeface="宋体" pitchFamily="2" charset="-122"/>
                        </a:rPr>
                        <a:t>100%</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
                          <a:srgbClr val="FF0000"/>
                        </a:buClr>
                        <a:buSzTx/>
                        <a:buFontTx/>
                        <a:buNone/>
                        <a:tabLst/>
                      </a:pPr>
                      <a:r>
                        <a:rPr kumimoji="0" lang="en-US" altLang="zh-CN" sz="1200" b="1" i="0" u="none" strike="noStrike" cap="none" normalizeH="0" baseline="0" dirty="0" smtClean="0">
                          <a:ln>
                            <a:noFill/>
                          </a:ln>
                          <a:solidFill>
                            <a:srgbClr val="000000"/>
                          </a:solidFill>
                          <a:effectLst/>
                          <a:latin typeface="Verdana" pitchFamily="34" charset="0"/>
                          <a:ea typeface="宋体" pitchFamily="2" charset="-122"/>
                        </a:rPr>
                        <a:t>100%</a:t>
                      </a:r>
                      <a:endParaRPr kumimoji="0" lang="en-US" altLang="zh-CN" sz="1000" b="1"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10" name="TextBox 9"/>
          <p:cNvSpPr txBox="1">
            <a:spLocks noChangeArrowheads="1"/>
          </p:cNvSpPr>
          <p:nvPr/>
        </p:nvSpPr>
        <p:spPr bwMode="auto">
          <a:xfrm>
            <a:off x="552450" y="5181600"/>
            <a:ext cx="6210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zh-CN" sz="2000" dirty="0">
                <a:latin typeface="Calibri" pitchFamily="34" charset="0"/>
                <a:ea typeface="宋体" pitchFamily="2" charset="-122"/>
              </a:rPr>
              <a:t>H</a:t>
            </a:r>
            <a:r>
              <a:rPr lang="en-US" altLang="zh-CN" sz="2000" dirty="0" smtClean="0">
                <a:latin typeface="Calibri" pitchFamily="34" charset="0"/>
                <a:ea typeface="宋体" pitchFamily="2" charset="-122"/>
              </a:rPr>
              <a:t>ighest </a:t>
            </a:r>
            <a:r>
              <a:rPr lang="en-US" altLang="zh-CN" sz="2000" dirty="0">
                <a:latin typeface="Calibri" pitchFamily="34" charset="0"/>
                <a:ea typeface="宋体" pitchFamily="2" charset="-122"/>
              </a:rPr>
              <a:t>in the industry for the latest 5 years. </a:t>
            </a:r>
          </a:p>
          <a:p>
            <a:r>
              <a:rPr lang="en-US" altLang="zh-CN" sz="2000" dirty="0">
                <a:latin typeface="Calibri" pitchFamily="34" charset="0"/>
                <a:ea typeface="宋体" pitchFamily="2" charset="-122"/>
              </a:rPr>
              <a:t>All segments </a:t>
            </a:r>
            <a:r>
              <a:rPr lang="en-US" altLang="zh-CN" sz="2000" dirty="0">
                <a:solidFill>
                  <a:srgbClr val="FF0000"/>
                </a:solidFill>
                <a:latin typeface="Calibri" pitchFamily="34" charset="0"/>
                <a:ea typeface="宋体" pitchFamily="2" charset="-122"/>
              </a:rPr>
              <a:t>achieved 100% customer accessibility from 2018 to 2020</a:t>
            </a:r>
            <a:r>
              <a:rPr lang="en-US" altLang="zh-CN" sz="2000" dirty="0">
                <a:latin typeface="Calibri" pitchFamily="34" charset="0"/>
                <a:ea typeface="宋体" pitchFamily="2" charset="-122"/>
              </a:rPr>
              <a:t>, which is the </a:t>
            </a:r>
            <a:r>
              <a:rPr lang="en-US" altLang="zh-CN" sz="2000" dirty="0">
                <a:solidFill>
                  <a:srgbClr val="FF0000"/>
                </a:solidFill>
                <a:latin typeface="Calibri" pitchFamily="34" charset="0"/>
                <a:ea typeface="宋体" pitchFamily="2" charset="-122"/>
              </a:rPr>
              <a:t>only company </a:t>
            </a:r>
            <a:r>
              <a:rPr lang="en-US" altLang="zh-CN" sz="2000" dirty="0">
                <a:latin typeface="Calibri" pitchFamily="34" charset="0"/>
                <a:ea typeface="宋体" pitchFamily="2" charset="-122"/>
              </a:rPr>
              <a:t>who did this.  </a:t>
            </a:r>
            <a:endParaRPr lang="zh-CN" altLang="en-US" sz="2000" dirty="0">
              <a:latin typeface="Calibri" pitchFamily="34" charset="0"/>
              <a:ea typeface="宋体" pitchFamily="2" charset="-122"/>
            </a:endParaRPr>
          </a:p>
        </p:txBody>
      </p:sp>
      <p:sp>
        <p:nvSpPr>
          <p:cNvPr id="7"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矩形 5"/>
          <p:cNvSpPr>
            <a:spLocks noChangeArrowheads="1"/>
          </p:cNvSpPr>
          <p:nvPr/>
        </p:nvSpPr>
        <p:spPr bwMode="auto">
          <a:xfrm>
            <a:off x="323850" y="325438"/>
            <a:ext cx="70754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200" b="1">
                <a:latin typeface="Calibri" pitchFamily="34" charset="0"/>
                <a:ea typeface="宋体" pitchFamily="2" charset="-122"/>
              </a:rPr>
              <a:t>Presentation of Continuing Operations</a:t>
            </a:r>
            <a:endParaRPr lang="zh-CN" altLang="zh-CN" sz="3200">
              <a:latin typeface="Calibri" pitchFamily="34" charset="0"/>
              <a:ea typeface="宋体" pitchFamily="2" charset="-122"/>
            </a:endParaRPr>
          </a:p>
        </p:txBody>
      </p:sp>
      <p:sp>
        <p:nvSpPr>
          <p:cNvPr id="8" name="副标题 2"/>
          <p:cNvSpPr txBox="1">
            <a:spLocks/>
          </p:cNvSpPr>
          <p:nvPr/>
        </p:nvSpPr>
        <p:spPr bwMode="auto">
          <a:xfrm>
            <a:off x="519113" y="944563"/>
            <a:ext cx="7562850"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spcBef>
                <a:spcPct val="20000"/>
              </a:spcBef>
              <a:buFont typeface="Arial" pitchFamily="34" charset="0"/>
              <a:buNone/>
            </a:pPr>
            <a:r>
              <a:rPr lang="en-US" altLang="zh-CN" sz="2800" b="1">
                <a:latin typeface="Calibri" pitchFamily="34" charset="0"/>
                <a:ea typeface="宋体" pitchFamily="2" charset="-122"/>
              </a:rPr>
              <a:t>Market share between 2012 and 2020</a:t>
            </a:r>
            <a:endParaRPr lang="zh-CN" altLang="zh-CN" sz="2800">
              <a:latin typeface="Calibri" pitchFamily="34" charset="0"/>
              <a:ea typeface="宋体" pitchFamily="2" charset="-122"/>
            </a:endParaRPr>
          </a:p>
        </p:txBody>
      </p:sp>
      <p:pic>
        <p:nvPicPr>
          <p:cNvPr id="9"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524000"/>
            <a:ext cx="3178175"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1447800"/>
            <a:ext cx="3000375" cy="331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1116013" y="5105400"/>
            <a:ext cx="2279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Calibri" pitchFamily="34" charset="0"/>
                <a:ea typeface="宋体" pitchFamily="2" charset="-122"/>
              </a:rPr>
              <a:t>Market share of 2012 </a:t>
            </a:r>
            <a:endParaRPr lang="zh-CN" altLang="en-US" b="1" dirty="0">
              <a:latin typeface="Calibri" pitchFamily="34" charset="0"/>
              <a:ea typeface="宋体" pitchFamily="2" charset="-122"/>
            </a:endParaRPr>
          </a:p>
        </p:txBody>
      </p:sp>
      <p:sp>
        <p:nvSpPr>
          <p:cNvPr id="4" name="矩形 3"/>
          <p:cNvSpPr>
            <a:spLocks noChangeArrowheads="1"/>
          </p:cNvSpPr>
          <p:nvPr/>
        </p:nvSpPr>
        <p:spPr bwMode="auto">
          <a:xfrm>
            <a:off x="4946650" y="5105400"/>
            <a:ext cx="2227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Calibri" pitchFamily="34" charset="0"/>
                <a:ea typeface="宋体" pitchFamily="2" charset="-122"/>
              </a:rPr>
              <a:t>Market share of 2020</a:t>
            </a:r>
            <a:endParaRPr lang="zh-CN" altLang="en-US" b="1" dirty="0">
              <a:latin typeface="Calibri" pitchFamily="34" charset="0"/>
              <a:ea typeface="宋体" pitchFamily="2" charset="-122"/>
            </a:endParaRPr>
          </a:p>
        </p:txBody>
      </p:sp>
      <p:sp>
        <p:nvSpPr>
          <p:cNvPr id="2" name="TextBox 1"/>
          <p:cNvSpPr txBox="1">
            <a:spLocks noChangeArrowheads="1"/>
          </p:cNvSpPr>
          <p:nvPr/>
        </p:nvSpPr>
        <p:spPr bwMode="auto">
          <a:xfrm>
            <a:off x="839788" y="5562600"/>
            <a:ext cx="63547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r>
              <a:rPr lang="en-US" altLang="zh-CN" sz="3200" b="1" dirty="0">
                <a:solidFill>
                  <a:srgbClr val="FF0000"/>
                </a:solidFill>
                <a:latin typeface="Calibri" pitchFamily="34" charset="0"/>
                <a:ea typeface="宋体" pitchFamily="2" charset="-122"/>
              </a:rPr>
              <a:t>22.02%  the highest in the industry!</a:t>
            </a:r>
            <a:endParaRPr lang="zh-CN" altLang="en-US" sz="3200" b="1" dirty="0">
              <a:solidFill>
                <a:srgbClr val="FF0000"/>
              </a:solidFill>
              <a:latin typeface="Calibri" pitchFamily="34" charset="0"/>
              <a:ea typeface="宋体" pitchFamily="2" charset="-122"/>
            </a:endParaRPr>
          </a:p>
        </p:txBody>
      </p:sp>
      <p:sp>
        <p:nvSpPr>
          <p:cNvPr id="11"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par>
                          <p:cTn id="23" fill="hold" nodeType="afterGroup">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par>
                          <p:cTn id="27" fill="hold" nodeType="afterGroup">
                            <p:stCondLst>
                              <p:cond delay="1000"/>
                            </p:stCondLst>
                            <p:childTnLst>
                              <p:par>
                                <p:cTn id="28" presetID="26"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80">
                                          <p:stCondLst>
                                            <p:cond delay="0"/>
                                          </p:stCondLst>
                                        </p:cTn>
                                        <p:tgtEl>
                                          <p:spTgt spid="2"/>
                                        </p:tgtEl>
                                      </p:cBhvr>
                                    </p:animEffect>
                                    <p:anim calcmode="lin" valueType="num">
                                      <p:cBhvr>
                                        <p:cTn id="31"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6" dur="26">
                                          <p:stCondLst>
                                            <p:cond delay="650"/>
                                          </p:stCondLst>
                                        </p:cTn>
                                        <p:tgtEl>
                                          <p:spTgt spid="2"/>
                                        </p:tgtEl>
                                      </p:cBhvr>
                                      <p:to x="100000" y="60000"/>
                                    </p:animScale>
                                    <p:animScale>
                                      <p:cBhvr>
                                        <p:cTn id="37" dur="166" decel="50000">
                                          <p:stCondLst>
                                            <p:cond delay="676"/>
                                          </p:stCondLst>
                                        </p:cTn>
                                        <p:tgtEl>
                                          <p:spTgt spid="2"/>
                                        </p:tgtEl>
                                      </p:cBhvr>
                                      <p:to x="100000" y="100000"/>
                                    </p:animScale>
                                    <p:animScale>
                                      <p:cBhvr>
                                        <p:cTn id="38" dur="26">
                                          <p:stCondLst>
                                            <p:cond delay="1312"/>
                                          </p:stCondLst>
                                        </p:cTn>
                                        <p:tgtEl>
                                          <p:spTgt spid="2"/>
                                        </p:tgtEl>
                                      </p:cBhvr>
                                      <p:to x="100000" y="80000"/>
                                    </p:animScale>
                                    <p:animScale>
                                      <p:cBhvr>
                                        <p:cTn id="39" dur="166" decel="50000">
                                          <p:stCondLst>
                                            <p:cond delay="1338"/>
                                          </p:stCondLst>
                                        </p:cTn>
                                        <p:tgtEl>
                                          <p:spTgt spid="2"/>
                                        </p:tgtEl>
                                      </p:cBhvr>
                                      <p:to x="100000" y="100000"/>
                                    </p:animScale>
                                    <p:animScale>
                                      <p:cBhvr>
                                        <p:cTn id="40" dur="26">
                                          <p:stCondLst>
                                            <p:cond delay="1642"/>
                                          </p:stCondLst>
                                        </p:cTn>
                                        <p:tgtEl>
                                          <p:spTgt spid="2"/>
                                        </p:tgtEl>
                                      </p:cBhvr>
                                      <p:to x="100000" y="90000"/>
                                    </p:animScale>
                                    <p:animScale>
                                      <p:cBhvr>
                                        <p:cTn id="41" dur="166" decel="50000">
                                          <p:stCondLst>
                                            <p:cond delay="1668"/>
                                          </p:stCondLst>
                                        </p:cTn>
                                        <p:tgtEl>
                                          <p:spTgt spid="2"/>
                                        </p:tgtEl>
                                      </p:cBhvr>
                                      <p:to x="100000" y="100000"/>
                                    </p:animScale>
                                    <p:animScale>
                                      <p:cBhvr>
                                        <p:cTn id="42" dur="26">
                                          <p:stCondLst>
                                            <p:cond delay="1808"/>
                                          </p:stCondLst>
                                        </p:cTn>
                                        <p:tgtEl>
                                          <p:spTgt spid="2"/>
                                        </p:tgtEl>
                                      </p:cBhvr>
                                      <p:to x="100000" y="95000"/>
                                    </p:animScale>
                                    <p:animScale>
                                      <p:cBhvr>
                                        <p:cTn id="43"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22030" y="1371600"/>
            <a:ext cx="8229600" cy="1828800"/>
          </a:xfrm>
          <a:noFill/>
        </p:spPr>
        <p:txBody>
          <a:bodyPr lIns="45720" tIns="0" rIns="45720" bIns="0" anchor="b">
            <a:normAutofit fontScale="90000"/>
            <a:scene3d>
              <a:camera prst="orthographicFront"/>
              <a:lightRig rig="soft" dir="t">
                <a:rot lat="0" lon="0" rev="17220000"/>
              </a:lightRig>
            </a:scene3d>
            <a:sp3d prstMaterial="softEdge">
              <a:bevelT w="38100" h="38100"/>
            </a:sp3d>
          </a:bodyPr>
          <a:lstStyle/>
          <a:p>
            <a:pPr fontAlgn="auto">
              <a:spcAft>
                <a:spcPts val="0"/>
              </a:spcAft>
              <a:defRPr/>
            </a:pPr>
            <a:r>
              <a:rPr lang="en-US" sz="4800" kern="1200" cap="all" dirty="0">
                <a:ln w="6350">
                  <a:noFill/>
                </a:ln>
                <a:solidFill>
                  <a:srgbClr val="FF0000"/>
                </a:solidFill>
                <a:effectLst/>
                <a:latin typeface="+mj-lt"/>
                <a:ea typeface="+mj-ea"/>
                <a:cs typeface="+mj-cs"/>
              </a:rPr>
              <a:t>Financial DATA of the SENSOR </a:t>
            </a:r>
            <a:r>
              <a:rPr lang="en-US" sz="4800" kern="1200" cap="all" dirty="0" err="1">
                <a:ln w="6350">
                  <a:noFill/>
                </a:ln>
                <a:solidFill>
                  <a:srgbClr val="FF0000"/>
                </a:solidFill>
                <a:effectLst/>
                <a:latin typeface="+mj-lt"/>
                <a:ea typeface="+mj-ea"/>
                <a:cs typeface="+mj-cs"/>
              </a:rPr>
              <a:t>gIANT</a:t>
            </a:r>
            <a:r>
              <a:rPr lang="en-US" sz="4800" kern="1200" cap="all" dirty="0">
                <a:ln w="6350">
                  <a:noFill/>
                </a:ln>
                <a:solidFill>
                  <a:srgbClr val="FF0000"/>
                </a:solidFill>
                <a:effectLst/>
                <a:latin typeface="+mj-lt"/>
                <a:ea typeface="+mj-ea"/>
                <a:cs typeface="+mj-cs"/>
              </a:rPr>
              <a:t/>
            </a:r>
            <a:br>
              <a:rPr lang="en-US" sz="4800" kern="1200" cap="all" dirty="0">
                <a:ln w="6350">
                  <a:noFill/>
                </a:ln>
                <a:solidFill>
                  <a:srgbClr val="FF0000"/>
                </a:solidFill>
                <a:effectLst/>
                <a:latin typeface="+mj-lt"/>
                <a:ea typeface="+mj-ea"/>
                <a:cs typeface="+mj-cs"/>
              </a:rPr>
            </a:br>
            <a:endParaRPr lang="en-US" sz="4800" kern="1200" cap="all" dirty="0">
              <a:ln w="6350">
                <a:noFill/>
              </a:ln>
              <a:solidFill>
                <a:srgbClr val="FF0000"/>
              </a:solidFill>
              <a:effectLst/>
              <a:latin typeface="+mj-lt"/>
              <a:ea typeface="+mj-ea"/>
              <a:cs typeface="+mj-cs"/>
            </a:endParaRPr>
          </a:p>
        </p:txBody>
      </p:sp>
      <p:sp>
        <p:nvSpPr>
          <p:cNvPr id="3" name="Subtitle 2"/>
          <p:cNvSpPr>
            <a:spLocks noGrp="1"/>
          </p:cNvSpPr>
          <p:nvPr>
            <p:ph type="subTitle" idx="4294967295"/>
          </p:nvPr>
        </p:nvSpPr>
        <p:spPr>
          <a:xfrm>
            <a:off x="1371600" y="3265488"/>
            <a:ext cx="6400800" cy="2436812"/>
          </a:xfrm>
        </p:spPr>
        <p:txBody>
          <a:bodyPr>
            <a:normAutofit/>
          </a:bodyPr>
          <a:lstStyle/>
          <a:p>
            <a:pPr marL="0" indent="0" algn="ctr">
              <a:lnSpc>
                <a:spcPct val="90000"/>
              </a:lnSpc>
            </a:pPr>
            <a:endParaRPr lang="en-US" altLang="zh-CN">
              <a:ea typeface="宋体" pitchFamily="2" charset="-122"/>
            </a:endParaRPr>
          </a:p>
          <a:p>
            <a:pPr marL="0" indent="0" algn="ctr">
              <a:lnSpc>
                <a:spcPct val="90000"/>
              </a:lnSpc>
            </a:pPr>
            <a:endParaRPr lang="en-US" altLang="zh-CN">
              <a:ea typeface="宋体" pitchFamily="2" charset="-122"/>
            </a:endParaRPr>
          </a:p>
          <a:p>
            <a:pPr marL="0" indent="0" algn="ctr">
              <a:lnSpc>
                <a:spcPct val="90000"/>
              </a:lnSpc>
            </a:pPr>
            <a:endParaRPr lang="en-US" altLang="zh-CN">
              <a:ea typeface="宋体" pitchFamily="2" charset="-122"/>
            </a:endParaRPr>
          </a:p>
          <a:p>
            <a:pPr marL="0" indent="0" algn="ctr">
              <a:lnSpc>
                <a:spcPct val="90000"/>
              </a:lnSpc>
            </a:pPr>
            <a:endParaRPr lang="en-US" altLang="zh-CN">
              <a:ea typeface="宋体" pitchFamily="2" charset="-122"/>
            </a:endParaRPr>
          </a:p>
          <a:p>
            <a:pPr marL="0" indent="0" algn="r">
              <a:lnSpc>
                <a:spcPct val="90000"/>
              </a:lnSpc>
            </a:pPr>
            <a:r>
              <a:rPr lang="en-US" altLang="zh-CN">
                <a:ea typeface="宋体" pitchFamily="2" charset="-122"/>
              </a:rPr>
              <a:t>BALDWIN</a:t>
            </a:r>
          </a:p>
        </p:txBody>
      </p:sp>
      <p:pic>
        <p:nvPicPr>
          <p:cNvPr id="317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708275"/>
            <a:ext cx="2566987" cy="338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294914" name="Title 1"/>
          <p:cNvSpPr>
            <a:spLocks noGrp="1"/>
          </p:cNvSpPr>
          <p:nvPr>
            <p:ph type="title" idx="4294967295"/>
          </p:nvPr>
        </p:nvSpPr>
        <p:spPr/>
        <p:txBody>
          <a:bodyPr/>
          <a:lstStyle/>
          <a:p>
            <a:pPr eaLnBrk="1" hangingPunct="1">
              <a:defRPr/>
            </a:pPr>
            <a:r>
              <a:rPr lang="en-US" smtClean="0">
                <a:latin typeface="Times New Roman" pitchFamily="18" charset="0"/>
              </a:rPr>
              <a:t>Team Baldwin</a:t>
            </a:r>
            <a:r>
              <a:rPr lang="en-US" smtClean="0"/>
              <a:t>	</a:t>
            </a:r>
          </a:p>
        </p:txBody>
      </p:sp>
      <p:sp>
        <p:nvSpPr>
          <p:cNvPr id="294915" name="Content Placeholder 2"/>
          <p:cNvSpPr>
            <a:spLocks noGrp="1"/>
          </p:cNvSpPr>
          <p:nvPr>
            <p:ph idx="4294967295"/>
          </p:nvPr>
        </p:nvSpPr>
        <p:spPr/>
        <p:txBody>
          <a:bodyPr/>
          <a:lstStyle/>
          <a:p>
            <a:pPr marL="457200" indent="-457200" eaLnBrk="1" hangingPunct="1">
              <a:buFont typeface="Wingdings" pitchFamily="2" charset="2"/>
              <a:buChar char="Ø"/>
              <a:defRPr/>
            </a:pPr>
            <a:r>
              <a:rPr lang="en-US" sz="2800" dirty="0" err="1" smtClean="0">
                <a:latin typeface="Times New Roman" pitchFamily="18" charset="0"/>
                <a:cs typeface="Times New Roman" pitchFamily="18" charset="0"/>
              </a:rPr>
              <a:t>Ankith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Gunapal</a:t>
            </a:r>
            <a:r>
              <a:rPr lang="en-US" sz="2800" dirty="0" smtClean="0">
                <a:latin typeface="Times New Roman" pitchFamily="18" charset="0"/>
                <a:cs typeface="Times New Roman" pitchFamily="18" charset="0"/>
              </a:rPr>
              <a:t>  - CEO </a:t>
            </a:r>
          </a:p>
          <a:p>
            <a:pPr marL="457200" indent="-457200" eaLnBrk="1" hangingPunct="1">
              <a:buFont typeface="Wingdings" pitchFamily="2" charset="2"/>
              <a:buChar char="Ø"/>
              <a:defRPr/>
            </a:pPr>
            <a:r>
              <a:rPr lang="en-US" sz="2800" dirty="0" smtClean="0">
                <a:latin typeface="Times New Roman" pitchFamily="18" charset="0"/>
                <a:cs typeface="Times New Roman" pitchFamily="18" charset="0"/>
              </a:rPr>
              <a:t>Irma </a:t>
            </a:r>
            <a:r>
              <a:rPr lang="en-US" sz="2800" dirty="0" err="1" smtClean="0">
                <a:latin typeface="Times New Roman" pitchFamily="18" charset="0"/>
                <a:cs typeface="Times New Roman" pitchFamily="18" charset="0"/>
              </a:rPr>
              <a:t>Wahlstrom</a:t>
            </a:r>
            <a:r>
              <a:rPr lang="en-US" sz="2800" dirty="0" smtClean="0">
                <a:latin typeface="Times New Roman" pitchFamily="18" charset="0"/>
                <a:cs typeface="Times New Roman" pitchFamily="18" charset="0"/>
              </a:rPr>
              <a:t> - VP, R&amp;D </a:t>
            </a:r>
          </a:p>
          <a:p>
            <a:pPr marL="457200" indent="-457200" eaLnBrk="1" hangingPunct="1">
              <a:buFont typeface="Wingdings" pitchFamily="2" charset="2"/>
              <a:buChar char="Ø"/>
              <a:defRPr/>
            </a:pPr>
            <a:r>
              <a:rPr lang="en-US" sz="2800" dirty="0" err="1" smtClean="0">
                <a:latin typeface="Times New Roman" pitchFamily="18" charset="0"/>
                <a:cs typeface="Times New Roman" pitchFamily="18" charset="0"/>
              </a:rPr>
              <a:t>Xinliang</a:t>
            </a:r>
            <a:r>
              <a:rPr lang="en-US" sz="2800" dirty="0" smtClean="0">
                <a:latin typeface="Times New Roman" pitchFamily="18" charset="0"/>
                <a:cs typeface="Times New Roman" pitchFamily="18" charset="0"/>
              </a:rPr>
              <a:t> Ding      - VP, Marketing</a:t>
            </a:r>
          </a:p>
          <a:p>
            <a:pPr marL="457200" indent="-457200" eaLnBrk="1" hangingPunct="1">
              <a:buFont typeface="Wingdings" pitchFamily="2" charset="2"/>
              <a:buChar char="Ø"/>
              <a:defRPr/>
            </a:pPr>
            <a:r>
              <a:rPr lang="en-US" sz="2800" dirty="0" err="1" smtClean="0">
                <a:latin typeface="Times New Roman" pitchFamily="18" charset="0"/>
                <a:cs typeface="Times New Roman" pitchFamily="18" charset="0"/>
              </a:rPr>
              <a:t>Boyang</a:t>
            </a:r>
            <a:r>
              <a:rPr lang="en-US" sz="2800" dirty="0" smtClean="0">
                <a:latin typeface="Times New Roman" pitchFamily="18" charset="0"/>
                <a:cs typeface="Times New Roman" pitchFamily="18" charset="0"/>
              </a:rPr>
              <a:t> Hu           - VP, Production</a:t>
            </a:r>
          </a:p>
          <a:p>
            <a:pPr marL="457200" indent="-457200" eaLnBrk="1" hangingPunct="1">
              <a:buFont typeface="Wingdings" pitchFamily="2" charset="2"/>
              <a:buChar char="Ø"/>
              <a:defRPr/>
            </a:pPr>
            <a:r>
              <a:rPr lang="en-US" sz="2800" dirty="0" err="1" smtClean="0">
                <a:latin typeface="Times New Roman" pitchFamily="18" charset="0"/>
                <a:cs typeface="Times New Roman" pitchFamily="18" charset="0"/>
              </a:rPr>
              <a:t>Shreyas</a:t>
            </a:r>
            <a:r>
              <a:rPr lang="en-US" sz="2800" dirty="0" smtClean="0">
                <a:latin typeface="Times New Roman" pitchFamily="18" charset="0"/>
                <a:cs typeface="Times New Roman" pitchFamily="18" charset="0"/>
              </a:rPr>
              <a:t> Gandhi   - VP, Finance</a:t>
            </a:r>
          </a:p>
        </p:txBody>
      </p:sp>
    </p:spTree>
    <p:extLst>
      <p:ext uri="{BB962C8B-B14F-4D97-AF65-F5344CB8AC3E}">
        <p14:creationId xmlns:p14="http://schemas.microsoft.com/office/powerpoint/2010/main" val="34371099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noFill/>
        </p:spPr>
        <p:txBody>
          <a:bodyPr>
            <a:normAutofit/>
            <a:scene3d>
              <a:camera prst="orthographicFront"/>
              <a:lightRig rig="soft" dir="t">
                <a:rot lat="0" lon="0" rev="16800000"/>
              </a:lightRig>
            </a:scene3d>
            <a:sp3d prstMaterial="softEdge">
              <a:bevelT w="38100" h="38100"/>
            </a:sp3d>
          </a:bodyPr>
          <a:lstStyle/>
          <a:p>
            <a:pPr fontAlgn="auto">
              <a:spcAft>
                <a:spcPts val="0"/>
              </a:spcAft>
              <a:defRPr/>
            </a:pP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HIGH Sales = Profits</a:t>
            </a:r>
          </a:p>
        </p:txBody>
      </p:sp>
      <p:sp>
        <p:nvSpPr>
          <p:cNvPr id="3" name="Content Placeholder 2"/>
          <p:cNvSpPr>
            <a:spLocks noGrp="1"/>
          </p:cNvSpPr>
          <p:nvPr>
            <p:ph idx="4294967295"/>
          </p:nvPr>
        </p:nvSpPr>
        <p:spPr/>
        <p:txBody>
          <a:bodyPr/>
          <a:lstStyle/>
          <a:p>
            <a:pPr marL="547688" indent="-411163"/>
            <a:r>
              <a:rPr lang="en-US" altLang="zh-CN">
                <a:ea typeface="宋体" pitchFamily="2" charset="-122"/>
              </a:rPr>
              <a:t>What distinguishes an average company from the outstanding?</a:t>
            </a:r>
          </a:p>
          <a:p>
            <a:pPr marL="547688" indent="-411163"/>
            <a:r>
              <a:rPr lang="en-US" altLang="zh-CN">
                <a:ea typeface="宋体" pitchFamily="2" charset="-122"/>
              </a:rPr>
              <a:t>-High sales(+Average lead of 20-30 million)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200400"/>
            <a:ext cx="35814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81400"/>
            <a:ext cx="1752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heel(1)">
                                      <p:cBhvr>
                                        <p:cTn id="7" dur="2000"/>
                                        <p:tgtEl>
                                          <p:spTgt spid="2052"/>
                                        </p:tgtEl>
                                      </p:cBhvr>
                                    </p:animEffect>
                                  </p:childTnLst>
                                </p:cTn>
                              </p:par>
                              <p:par>
                                <p:cTn id="8" presetID="21" presetClass="entr" presetSubtype="1"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wheel(1)">
                                      <p:cBhvr>
                                        <p:cTn id="10" dur="2000"/>
                                        <p:tgtEl>
                                          <p:spTgt spid="2050"/>
                                        </p:tgtEl>
                                      </p:cBhvr>
                                    </p:animEffect>
                                  </p:childTnLst>
                                </p:cTn>
                              </p:par>
                              <p:par>
                                <p:cTn id="11" presetID="27" presetClass="emph" presetSubtype="0" repeatCount="10000" fill="remove" nodeType="withEffect">
                                  <p:stCondLst>
                                    <p:cond delay="0"/>
                                  </p:stCondLst>
                                  <p:childTnLst>
                                    <p:animClr clrSpc="rgb" dir="cw">
                                      <p:cBhvr override="childStyle">
                                        <p:cTn id="12" dur="500" autoRev="1" fill="remove"/>
                                        <p:tgtEl>
                                          <p:spTgt spid="3">
                                            <p:txEl>
                                              <p:pRg st="1" end="1"/>
                                            </p:txEl>
                                          </p:spTgt>
                                        </p:tgtEl>
                                        <p:attrNameLst>
                                          <p:attrName>style.color</p:attrName>
                                        </p:attrNameLst>
                                      </p:cBhvr>
                                      <p:to>
                                        <a:schemeClr val="bg1"/>
                                      </p:to>
                                    </p:animClr>
                                    <p:animClr clrSpc="rgb" dir="cw">
                                      <p:cBhvr>
                                        <p:cTn id="13" dur="500" autoRev="1" fill="remove"/>
                                        <p:tgtEl>
                                          <p:spTgt spid="3">
                                            <p:txEl>
                                              <p:pRg st="1" end="1"/>
                                            </p:txEl>
                                          </p:spTgt>
                                        </p:tgtEl>
                                        <p:attrNameLst>
                                          <p:attrName>fillcolor</p:attrName>
                                        </p:attrNameLst>
                                      </p:cBhvr>
                                      <p:to>
                                        <a:schemeClr val="bg1"/>
                                      </p:to>
                                    </p:animClr>
                                    <p:set>
                                      <p:cBhvr>
                                        <p:cTn id="14" dur="500" autoRev="1" fill="remove"/>
                                        <p:tgtEl>
                                          <p:spTgt spid="3">
                                            <p:txEl>
                                              <p:pRg st="1" end="1"/>
                                            </p:txEl>
                                          </p:spTgt>
                                        </p:tgtEl>
                                        <p:attrNameLst>
                                          <p:attrName>fill.type</p:attrName>
                                        </p:attrNameLst>
                                      </p:cBhvr>
                                      <p:to>
                                        <p:strVal val="solid"/>
                                      </p:to>
                                    </p:set>
                                    <p:set>
                                      <p:cBhvr>
                                        <p:cTn id="15" dur="500" autoRev="1" fill="remove"/>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noFill/>
        </p:spPr>
        <p:txBody>
          <a:bodyPr>
            <a:normAutofit fontScale="90000"/>
            <a:scene3d>
              <a:camera prst="orthographicFront"/>
              <a:lightRig rig="soft" dir="t">
                <a:rot lat="0" lon="0" rev="16800000"/>
              </a:lightRig>
            </a:scene3d>
            <a:sp3d prstMaterial="softEdge">
              <a:bevelT w="38100" h="38100"/>
            </a:sp3d>
          </a:bodyPr>
          <a:lstStyle/>
          <a:p>
            <a:pPr fontAlgn="auto">
              <a:spcAft>
                <a:spcPts val="0"/>
              </a:spcAft>
              <a:defRPr/>
            </a:pP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Steps taken to Increase sales</a:t>
            </a:r>
          </a:p>
        </p:txBody>
      </p:sp>
      <p:sp>
        <p:nvSpPr>
          <p:cNvPr id="319491" name="Content Placeholder 2"/>
          <p:cNvSpPr>
            <a:spLocks noGrp="1"/>
          </p:cNvSpPr>
          <p:nvPr>
            <p:ph idx="4294967295"/>
          </p:nvPr>
        </p:nvSpPr>
        <p:spPr/>
        <p:txBody>
          <a:bodyPr/>
          <a:lstStyle/>
          <a:p>
            <a:pPr marL="547688" indent="-411163"/>
            <a:r>
              <a:rPr lang="en-US" altLang="zh-CN">
                <a:ea typeface="宋体" pitchFamily="2" charset="-122"/>
              </a:rPr>
              <a:t>Gradually increased sales and promotion budget from an average of 1.5M$ to 2.5M$.(Especially in Higher markets like Traditional, Low &amp; high end)</a:t>
            </a:r>
          </a:p>
          <a:p>
            <a:pPr marL="547688" indent="-411163"/>
            <a:r>
              <a:rPr lang="en-US" altLang="zh-CN">
                <a:ea typeface="宋体" pitchFamily="2" charset="-122"/>
              </a:rPr>
              <a:t>Gradually Increased Production Capacity</a:t>
            </a:r>
          </a:p>
          <a:p>
            <a:pPr marL="547688" indent="-411163"/>
            <a:r>
              <a:rPr lang="en-US" altLang="zh-CN">
                <a:ea typeface="宋体" pitchFamily="2" charset="-122"/>
              </a:rPr>
              <a:t>Produced Premium Quality Sensors (w.r.t positioning, age, MTBF etc)</a:t>
            </a:r>
          </a:p>
          <a:p>
            <a:pPr marL="547688" indent="-411163"/>
            <a:endParaRPr lang="en-US" altLang="zh-CN">
              <a:ea typeface="宋体" pitchFamily="2" charset="-122"/>
            </a:endParaRPr>
          </a:p>
        </p:txBody>
      </p:sp>
      <p:sp>
        <p:nvSpPr>
          <p:cNvPr id="6"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6927" y="2743200"/>
          <a:ext cx="4793673" cy="19653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nvGraphicFramePr>
        <p:xfrm>
          <a:off x="3429000" y="4419600"/>
          <a:ext cx="3581400"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93486"/>
            <a:ext cx="7360089"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1026"/>
                                        </p:tgtEl>
                                      </p:cBhvr>
                                    </p:animEffect>
                                    <p:set>
                                      <p:cBhvr>
                                        <p:cTn id="7" dur="1" fill="hold">
                                          <p:stCondLst>
                                            <p:cond delay="19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6927" y="2743200"/>
          <a:ext cx="4793673" cy="19653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nvGraphicFramePr>
        <p:xfrm>
          <a:off x="3429000" y="4419600"/>
          <a:ext cx="35814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898089593"/>
              </p:ext>
            </p:extLst>
          </p:nvPr>
        </p:nvGraphicFramePr>
        <p:xfrm>
          <a:off x="533400" y="1066800"/>
          <a:ext cx="7590972" cy="4814455"/>
        </p:xfrm>
        <a:graphic>
          <a:graphicData uri="http://schemas.openxmlformats.org/drawingml/2006/chart">
            <c:chart xmlns:c="http://schemas.openxmlformats.org/drawingml/2006/chart" xmlns:r="http://schemas.openxmlformats.org/officeDocument/2006/relationships" r:id="rId4"/>
          </a:graphicData>
        </a:graphic>
      </p:graphicFrame>
      <p:sp>
        <p:nvSpPr>
          <p:cNvPr id="10"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
        <p:nvSpPr>
          <p:cNvPr id="9" name="Title 1"/>
          <p:cNvSpPr txBox="1">
            <a:spLocks/>
          </p:cNvSpPr>
          <p:nvPr/>
        </p:nvSpPr>
        <p:spPr bwMode="auto">
          <a:xfrm>
            <a:off x="112486" y="76200"/>
            <a:ext cx="906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Autofit/>
            <a:scene3d>
              <a:camera prst="orthographicFront"/>
              <a:lightRig rig="soft" dir="t">
                <a:rot lat="0" lon="0" rev="16800000"/>
              </a:lightRig>
            </a:scene3d>
            <a:sp3d prstMaterial="softEdge">
              <a:bevelT w="38100" h="38100"/>
            </a:sp3d>
          </a:bodyPr>
          <a:lstStyle>
            <a:lvl1pPr algn="ctr" rtl="0" fontAlgn="base">
              <a:spcBef>
                <a:spcPct val="0"/>
              </a:spcBef>
              <a:spcAft>
                <a:spcPct val="0"/>
              </a:spcAft>
              <a:defRPr sz="3200" b="1">
                <a:solidFill>
                  <a:srgbClr val="000066"/>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2pPr>
            <a:lvl3pPr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3pPr>
            <a:lvl4pPr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4pPr>
            <a:lvl5pPr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5pPr>
            <a:lvl6pPr marL="457200"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6pPr>
            <a:lvl7pPr marL="914400"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7pPr>
            <a:lvl8pPr marL="1371600"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8pPr>
            <a:lvl9pPr marL="1828800" algn="ctr" rtl="0" fontAlgn="base">
              <a:spcBef>
                <a:spcPct val="0"/>
              </a:spcBef>
              <a:spcAft>
                <a:spcPct val="0"/>
              </a:spcAft>
              <a:defRPr sz="3200" b="1">
                <a:solidFill>
                  <a:srgbClr val="000066"/>
                </a:solidFill>
                <a:effectLst>
                  <a:outerShdw blurRad="38100" dist="38100" dir="2700000" algn="tl">
                    <a:srgbClr val="000000"/>
                  </a:outerShdw>
                </a:effectLst>
                <a:latin typeface="Verdana" pitchFamily="34" charset="0"/>
                <a:cs typeface="Times New Roman" pitchFamily="18" charset="0"/>
              </a:defRPr>
            </a:lvl9pPr>
          </a:lstStyle>
          <a:p>
            <a:pPr fontAlgn="auto">
              <a:spcAft>
                <a:spcPts val="0"/>
              </a:spcAft>
              <a:defRPr/>
            </a:pPr>
            <a:r>
              <a:rPr lang="en-US" sz="2400" kern="12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rPr>
              <a:t>Profits increased steadily to almost 35M$ By year 2020 as compared to Market average of 30M$ </a:t>
            </a:r>
            <a:endParaRPr lang="en-US" sz="24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endParaRPr>
          </a:p>
        </p:txBody>
      </p:sp>
    </p:spTree>
    <p:extLst>
      <p:ext uri="{BB962C8B-B14F-4D97-AF65-F5344CB8AC3E}">
        <p14:creationId xmlns:p14="http://schemas.microsoft.com/office/powerpoint/2010/main" val="970752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5592762"/>
          </a:xfrm>
          <a:noFill/>
        </p:spPr>
        <p:txBody>
          <a:bodyPr>
            <a:normAutofit fontScale="90000"/>
            <a:scene3d>
              <a:camera prst="orthographicFront"/>
              <a:lightRig rig="soft" dir="t">
                <a:rot lat="0" lon="0" rev="16800000"/>
              </a:lightRig>
            </a:scene3d>
            <a:sp3d prstMaterial="softEdge">
              <a:bevelT w="38100" h="38100"/>
            </a:sp3d>
          </a:bodyPr>
          <a:lstStyle/>
          <a:p>
            <a:pPr fontAlgn="auto">
              <a:spcAft>
                <a:spcPts val="0"/>
              </a:spcAft>
              <a:defRPr/>
            </a:pP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Reduction In Variable costs via investment in </a:t>
            </a:r>
            <a:r>
              <a:rPr lang="en-US" sz="4100" kern="12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TQM</a:t>
            </a:r>
            <a:br>
              <a:rPr lang="en-US" sz="4100" kern="1200"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b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
            </a:r>
            <a:b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b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
            </a:r>
            <a:b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b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
            </a:r>
            <a:b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b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
            </a:r>
            <a:b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b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
            </a:r>
            <a:b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b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
            </a:r>
            <a:b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b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
            </a:r>
            <a:b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br>
            <a:r>
              <a:rPr lang="en-US" sz="22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38100" dist="38100" dir="2700000" algn="tl">
                    <a:srgbClr val="000000">
                      <a:alpha val="43137"/>
                    </a:srgbClr>
                  </a:outerShdw>
                </a:effectLst>
                <a:latin typeface="+mj-lt"/>
                <a:ea typeface="+mj-ea"/>
                <a:cs typeface="+mj-cs"/>
              </a:rPr>
              <a:t>Note: Costs reduced by 4M$ rather then an expected increase of 5M$ due to increase in production</a:t>
            </a:r>
          </a:p>
        </p:txBody>
      </p:sp>
      <p:pic>
        <p:nvPicPr>
          <p:cNvPr id="321539" name="Content Placeholder 3"/>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85800" y="1447800"/>
            <a:ext cx="7848600" cy="3810000"/>
          </a:xfrm>
        </p:spPr>
      </p:pic>
      <p:sp>
        <p:nvSpPr>
          <p:cNvPr id="6"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noFill/>
        </p:spPr>
        <p:txBody>
          <a:bodyPr>
            <a:noAutofit/>
            <a:scene3d>
              <a:camera prst="orthographicFront"/>
              <a:lightRig rig="soft" dir="t">
                <a:rot lat="0" lon="0" rev="16800000"/>
              </a:lightRig>
            </a:scene3d>
            <a:sp3d prstMaterial="softEdge">
              <a:bevelT w="38100" h="38100"/>
            </a:sp3d>
          </a:bodyPr>
          <a:lstStyle/>
          <a:p>
            <a:pPr fontAlgn="auto">
              <a:spcAft>
                <a:spcPts val="0"/>
              </a:spcAft>
              <a:defRPr/>
            </a:pPr>
            <a:r>
              <a:rPr lang="en-US"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Investments in R &amp; D (Year 2020)</a:t>
            </a:r>
          </a:p>
        </p:txBody>
      </p:sp>
      <p:sp>
        <p:nvSpPr>
          <p:cNvPr id="322563" name="Content Placeholder 2"/>
          <p:cNvSpPr>
            <a:spLocks noGrp="1"/>
          </p:cNvSpPr>
          <p:nvPr>
            <p:ph idx="4294967295"/>
          </p:nvPr>
        </p:nvSpPr>
        <p:spPr>
          <a:xfrm>
            <a:off x="533400" y="5087258"/>
            <a:ext cx="7728857" cy="1084942"/>
          </a:xfrm>
        </p:spPr>
        <p:txBody>
          <a:bodyPr/>
          <a:lstStyle/>
          <a:p>
            <a:pPr marL="547688" indent="-411163"/>
            <a:r>
              <a:rPr lang="en-US" altLang="zh-CN" sz="2000" dirty="0" smtClean="0">
                <a:effectLst/>
                <a:ea typeface="宋体" pitchFamily="2" charset="-122"/>
              </a:rPr>
              <a:t>Note </a:t>
            </a:r>
            <a:r>
              <a:rPr lang="en-US" altLang="zh-CN" sz="2000" dirty="0">
                <a:effectLst/>
                <a:ea typeface="宋体" pitchFamily="2" charset="-122"/>
              </a:rPr>
              <a:t>: 4121 units each priced $23 generated a revenue of $94,783 as compared to 2</a:t>
            </a:r>
            <a:r>
              <a:rPr lang="en-US" altLang="zh-CN" sz="2000" baseline="30000" dirty="0">
                <a:effectLst/>
                <a:ea typeface="宋体" pitchFamily="2" charset="-122"/>
              </a:rPr>
              <a:t>nd</a:t>
            </a:r>
            <a:r>
              <a:rPr lang="en-US" altLang="zh-CN" sz="2000" dirty="0">
                <a:effectLst/>
                <a:ea typeface="宋体" pitchFamily="2" charset="-122"/>
              </a:rPr>
              <a:t> best Echo &amp; Eat– 64M$ (18%)</a:t>
            </a:r>
          </a:p>
        </p:txBody>
      </p:sp>
      <p:pic>
        <p:nvPicPr>
          <p:cNvPr id="3225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599" y="1219200"/>
            <a:ext cx="6731001"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0" y="228600"/>
            <a:ext cx="5867400" cy="1036638"/>
          </a:xfrm>
          <a:noFill/>
        </p:spPr>
        <p:txBody>
          <a:bodyPr>
            <a:normAutofit/>
            <a:scene3d>
              <a:camera prst="orthographicFront"/>
              <a:lightRig rig="soft" dir="t">
                <a:rot lat="0" lon="0" rev="16800000"/>
              </a:lightRig>
            </a:scene3d>
            <a:sp3d prstMaterial="softEdge">
              <a:bevelT w="38100" h="38100"/>
            </a:sp3d>
          </a:bodyPr>
          <a:lstStyle/>
          <a:p>
            <a:pPr fontAlgn="auto">
              <a:spcAft>
                <a:spcPts val="0"/>
              </a:spcAft>
              <a:defRPr/>
            </a:pPr>
            <a:r>
              <a:rPr lang="en-US" sz="4100"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Leverage</a:t>
            </a:r>
          </a:p>
        </p:txBody>
      </p:sp>
      <p:sp>
        <p:nvSpPr>
          <p:cNvPr id="323587" name="Content Placeholder 2"/>
          <p:cNvSpPr>
            <a:spLocks noGrp="1"/>
          </p:cNvSpPr>
          <p:nvPr>
            <p:ph idx="4294967295"/>
          </p:nvPr>
        </p:nvSpPr>
        <p:spPr>
          <a:xfrm>
            <a:off x="609600" y="1219201"/>
            <a:ext cx="8153400" cy="1295400"/>
          </a:xfrm>
        </p:spPr>
        <p:txBody>
          <a:bodyPr/>
          <a:lstStyle/>
          <a:p>
            <a:pPr marL="547688" indent="-411163"/>
            <a:r>
              <a:rPr lang="en-US" altLang="zh-CN" dirty="0">
                <a:ea typeface="宋体" pitchFamily="2" charset="-122"/>
              </a:rPr>
              <a:t>Ratio of Assets to </a:t>
            </a:r>
            <a:r>
              <a:rPr lang="en-US" altLang="zh-CN" dirty="0" smtClean="0">
                <a:ea typeface="宋体" pitchFamily="2" charset="-122"/>
              </a:rPr>
              <a:t>Equity Critical </a:t>
            </a:r>
            <a:r>
              <a:rPr lang="en-US" altLang="zh-CN" dirty="0">
                <a:ea typeface="宋体" pitchFamily="2" charset="-122"/>
              </a:rPr>
              <a:t>Figure of </a:t>
            </a:r>
            <a:r>
              <a:rPr lang="en-US" altLang="zh-CN" dirty="0" smtClean="0">
                <a:ea typeface="宋体" pitchFamily="2" charset="-122"/>
              </a:rPr>
              <a:t>merit </a:t>
            </a:r>
            <a:r>
              <a:rPr lang="en-US" altLang="zh-CN" dirty="0">
                <a:ea typeface="宋体" pitchFamily="2" charset="-122"/>
              </a:rPr>
              <a:t>to determine difference balance R.O.E &amp; R.O.A</a:t>
            </a:r>
          </a:p>
        </p:txBody>
      </p:sp>
      <p:graphicFrame>
        <p:nvGraphicFramePr>
          <p:cNvPr id="4" name="Table 3"/>
          <p:cNvGraphicFramePr>
            <a:graphicFrameLocks noGrp="1"/>
          </p:cNvGraphicFramePr>
          <p:nvPr>
            <p:extLst>
              <p:ext uri="{D42A27DB-BD31-4B8C-83A1-F6EECF244321}">
                <p14:modId xmlns:p14="http://schemas.microsoft.com/office/powerpoint/2010/main" val="1178447240"/>
              </p:ext>
            </p:extLst>
          </p:nvPr>
        </p:nvGraphicFramePr>
        <p:xfrm>
          <a:off x="1676400" y="2514600"/>
          <a:ext cx="4648200" cy="3487738"/>
        </p:xfrm>
        <a:graphic>
          <a:graphicData uri="http://schemas.openxmlformats.org/drawingml/2006/table">
            <a:tbl>
              <a:tblPr/>
              <a:tblGrid>
                <a:gridCol w="1131888"/>
                <a:gridCol w="1133475"/>
                <a:gridCol w="1131887"/>
                <a:gridCol w="1250950"/>
              </a:tblGrid>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Leverage</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dirty="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534988">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dirty="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Year</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Baldwin</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Best Competitor</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dirty="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2012</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2</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2</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2013</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2</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1.8</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2014</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1.6</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1.7</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2015</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1.7</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2.3</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2016</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1.8</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1.8</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2017</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1.8</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1.6</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2018</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1.9</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1.6</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2019</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1.9</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1.3</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r h="295275">
                <a:tc>
                  <a:txBody>
                    <a:bodyPr/>
                    <a:lstStyle/>
                    <a:p>
                      <a:pPr marL="0" marR="0" lvl="0" indent="0" algn="ctr" defTabSz="914400" rtl="0" eaLnBrk="1" fontAlgn="b" latinLnBrk="0" hangingPunct="1">
                        <a:lnSpc>
                          <a:spcPct val="100000"/>
                        </a:lnSpc>
                        <a:spcBef>
                          <a:spcPct val="0"/>
                        </a:spcBef>
                        <a:spcAft>
                          <a:spcPct val="0"/>
                        </a:spcAft>
                        <a:buClrTx/>
                        <a:buSzTx/>
                        <a:buFontTx/>
                        <a:buNone/>
                        <a:tabLst/>
                      </a:pPr>
                      <a:endParaRPr kumimoji="0" lang="zh-CN" altLang="zh-CN" sz="1400" b="1" i="0" u="none" strike="noStrike" cap="none" normalizeH="0" baseline="0" smtClean="0">
                        <a:ln>
                          <a:noFill/>
                        </a:ln>
                        <a:solidFill>
                          <a:srgbClr val="000000"/>
                        </a:solidFill>
                        <a:effectLst/>
                        <a:latin typeface="Calibri" pitchFamily="34" charset="0"/>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Verdana" pitchFamily="34" charset="0"/>
                          <a:ea typeface="宋体" pitchFamily="2" charset="-122"/>
                          <a:cs typeface="Arial" pitchFamily="34" charset="0"/>
                        </a:rPr>
                        <a:t>2020</a:t>
                      </a:r>
                      <a:endParaRPr kumimoji="0" lang="en-US" altLang="zh-CN" sz="1400" b="1" i="0" u="none" strike="noStrike" cap="none" normalizeH="0" baseline="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1.9</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Verdana" pitchFamily="34" charset="0"/>
                          <a:ea typeface="宋体" pitchFamily="2" charset="-122"/>
                          <a:cs typeface="Arial" pitchFamily="34" charset="0"/>
                        </a:rPr>
                        <a:t>1.3</a:t>
                      </a:r>
                      <a:endParaRPr kumimoji="0" lang="en-US" altLang="zh-CN" sz="1400" b="1" i="0" u="none" strike="noStrike" cap="none" normalizeH="0" baseline="0" dirty="0" smtClean="0">
                        <a:ln>
                          <a:noFill/>
                        </a:ln>
                        <a:solidFill>
                          <a:srgbClr val="000000"/>
                        </a:solidFill>
                        <a:effectLst/>
                        <a:latin typeface="Calibri" pitchFamily="34" charset="0"/>
                        <a:ea typeface="宋体" pitchFamily="2" charset="-122"/>
                        <a:cs typeface="Arial" pitchFamily="34" charset="0"/>
                      </a:endParaRPr>
                    </a:p>
                  </a:txBody>
                  <a:tcPr marL="9525" marR="9525" marT="9525"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3EA"/>
                    </a:solidFill>
                  </a:tcPr>
                </a:tc>
              </a:tr>
            </a:tbl>
          </a:graphicData>
        </a:graphic>
      </p:graphicFrame>
      <p:sp>
        <p:nvSpPr>
          <p:cNvPr id="7"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868362"/>
          </a:xfrm>
          <a:noFill/>
        </p:spPr>
        <p:txBody>
          <a:bodyPr>
            <a:noAutofit/>
            <a:scene3d>
              <a:camera prst="orthographicFront"/>
              <a:lightRig rig="soft" dir="t">
                <a:rot lat="0" lon="0" rev="16800000"/>
              </a:lightRig>
            </a:scene3d>
            <a:sp3d prstMaterial="softEdge">
              <a:bevelT w="38100" h="38100"/>
            </a:sp3d>
          </a:bodyPr>
          <a:lstStyle/>
          <a:p>
            <a:pPr fontAlgn="auto">
              <a:spcAft>
                <a:spcPts val="0"/>
              </a:spcAft>
              <a:defRPr/>
            </a:pPr>
            <a:r>
              <a:rPr lang="en-US"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Baldwin is pleased to announce a stock price of $101.16(Year2020)</a:t>
            </a:r>
          </a:p>
        </p:txBody>
      </p:sp>
      <p:sp>
        <p:nvSpPr>
          <p:cNvPr id="3" name="Content Placeholder 2"/>
          <p:cNvSpPr>
            <a:spLocks noGrp="1"/>
          </p:cNvSpPr>
          <p:nvPr>
            <p:ph idx="4294967295"/>
          </p:nvPr>
        </p:nvSpPr>
        <p:spPr>
          <a:xfrm>
            <a:off x="609600" y="5303837"/>
            <a:ext cx="8001000" cy="1096963"/>
          </a:xfrm>
        </p:spPr>
        <p:txBody>
          <a:bodyPr>
            <a:noAutofit/>
          </a:bodyPr>
          <a:lstStyle/>
          <a:p>
            <a:pPr marL="547688" indent="-411163"/>
            <a:r>
              <a:rPr lang="en-US" altLang="zh-CN" sz="1800" dirty="0" smtClean="0">
                <a:solidFill>
                  <a:srgbClr val="0D0D0D"/>
                </a:solidFill>
                <a:effectLst>
                  <a:outerShdw blurRad="38100" dist="38100" dir="2700000" algn="tl">
                    <a:srgbClr val="FFFFFF"/>
                  </a:outerShdw>
                </a:effectLst>
                <a:ea typeface="宋体" pitchFamily="2" charset="-122"/>
              </a:rPr>
              <a:t>Note </a:t>
            </a:r>
            <a:r>
              <a:rPr lang="en-US" altLang="zh-CN" sz="1800" dirty="0">
                <a:solidFill>
                  <a:srgbClr val="0D0D0D"/>
                </a:solidFill>
                <a:effectLst>
                  <a:outerShdw blurRad="38100" dist="38100" dir="2700000" algn="tl">
                    <a:srgbClr val="FFFFFF"/>
                  </a:outerShdw>
                </a:effectLst>
                <a:ea typeface="宋体" pitchFamily="2" charset="-122"/>
              </a:rPr>
              <a:t>: Steady increase in Stock Price suggests Financial Stability </a:t>
            </a:r>
            <a:r>
              <a:rPr lang="en-US" altLang="zh-CN" sz="1800" dirty="0" smtClean="0">
                <a:solidFill>
                  <a:srgbClr val="0D0D0D"/>
                </a:solidFill>
                <a:effectLst>
                  <a:outerShdw blurRad="38100" dist="38100" dir="2700000" algn="tl">
                    <a:srgbClr val="FFFFFF"/>
                  </a:outerShdw>
                </a:effectLst>
                <a:ea typeface="宋体" pitchFamily="2" charset="-122"/>
              </a:rPr>
              <a:t>&amp;Stock </a:t>
            </a:r>
            <a:r>
              <a:rPr lang="en-US" altLang="zh-CN" sz="1800" dirty="0">
                <a:solidFill>
                  <a:srgbClr val="0D0D0D"/>
                </a:solidFill>
                <a:effectLst>
                  <a:outerShdw blurRad="38100" dist="38100" dir="2700000" algn="tl">
                    <a:srgbClr val="FFFFFF"/>
                  </a:outerShdw>
                </a:effectLst>
                <a:ea typeface="宋体" pitchFamily="2" charset="-122"/>
              </a:rPr>
              <a:t>Price is a close representation of Cumulative Profits</a:t>
            </a:r>
          </a:p>
          <a:p>
            <a:pPr marL="547688" indent="-411163"/>
            <a:endParaRPr lang="en-US" altLang="zh-CN" sz="1800" dirty="0">
              <a:solidFill>
                <a:srgbClr val="0D0D0D"/>
              </a:solidFill>
              <a:effectLst>
                <a:outerShdw blurRad="38100" dist="38100" dir="2700000" algn="tl">
                  <a:srgbClr val="FFFFFF"/>
                </a:outerShdw>
              </a:effectLst>
              <a:ea typeface="宋体" pitchFamily="2" charset="-122"/>
            </a:endParaRPr>
          </a:p>
          <a:p>
            <a:pPr marL="547688" indent="-411163"/>
            <a:endParaRPr lang="en-US" altLang="zh-CN" sz="1800" dirty="0">
              <a:ea typeface="宋体" pitchFamily="2" charset="-122"/>
            </a:endParaRPr>
          </a:p>
        </p:txBody>
      </p:sp>
      <p:pic>
        <p:nvPicPr>
          <p:cNvPr id="3246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7950"/>
            <a:ext cx="6781800" cy="396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ormAutofit/>
            <a:sp3d prstMaterial="softEdge">
              <a:bevelT w="38100" h="38100"/>
            </a:sp3d>
          </a:bodyPr>
          <a:lstStyle/>
          <a:p>
            <a:endParaRPr lang="zh-CN" altLang="zh-CN"/>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6521"/>
            <a:ext cx="4991099" cy="236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56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293914"/>
            <a:ext cx="8077200" cy="336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mph" presetSubtype="0" fill="remove" nodeType="clickEffect">
                                  <p:stCondLst>
                                    <p:cond delay="0"/>
                                  </p:stCondLst>
                                  <p:childTnLst>
                                    <p:animClr clrSpc="rgb" dir="cw">
                                      <p:cBhvr override="childStyle">
                                        <p:cTn id="6" dur="375" autoRev="1" fill="remove"/>
                                        <p:tgtEl>
                                          <p:spTgt spid="4099"/>
                                        </p:tgtEl>
                                        <p:attrNameLst>
                                          <p:attrName>style.color</p:attrName>
                                        </p:attrNameLst>
                                      </p:cBhvr>
                                      <p:to>
                                        <a:schemeClr val="bg1"/>
                                      </p:to>
                                    </p:animClr>
                                    <p:animClr clrSpc="rgb" dir="cw">
                                      <p:cBhvr>
                                        <p:cTn id="7" dur="375" autoRev="1" fill="remove"/>
                                        <p:tgtEl>
                                          <p:spTgt spid="4099"/>
                                        </p:tgtEl>
                                        <p:attrNameLst>
                                          <p:attrName>fillcolor</p:attrName>
                                        </p:attrNameLst>
                                      </p:cBhvr>
                                      <p:to>
                                        <a:schemeClr val="bg1"/>
                                      </p:to>
                                    </p:animClr>
                                    <p:set>
                                      <p:cBhvr>
                                        <p:cTn id="8" dur="375" autoRev="1" fill="remove"/>
                                        <p:tgtEl>
                                          <p:spTgt spid="4099"/>
                                        </p:tgtEl>
                                        <p:attrNameLst>
                                          <p:attrName>fill.type</p:attrName>
                                        </p:attrNameLst>
                                      </p:cBhvr>
                                      <p:to>
                                        <p:strVal val="solid"/>
                                      </p:to>
                                    </p:set>
                                    <p:set>
                                      <p:cBhvr>
                                        <p:cTn id="9" dur="375" autoRev="1" fill="remove"/>
                                        <p:tgtEl>
                                          <p:spTgt spid="4099"/>
                                        </p:tgtEl>
                                        <p:attrNameLst>
                                          <p:attrName>fill.on</p:attrName>
                                        </p:attrNameLst>
                                      </p:cBhvr>
                                      <p:to>
                                        <p:strVal val="tru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mph" presetSubtype="0" fill="hold" nodeType="clickEffect">
                                  <p:stCondLst>
                                    <p:cond delay="0"/>
                                  </p:stCondLst>
                                  <p:childTnLst>
                                    <p:animScale>
                                      <p:cBhvr>
                                        <p:cTn id="13" dur="750" fill="hold"/>
                                        <p:tgtEl>
                                          <p:spTgt spid="409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noFill/>
        </p:spPr>
        <p:txBody>
          <a:bodyPr>
            <a:noAutofit/>
            <a:scene3d>
              <a:camera prst="orthographicFront"/>
              <a:lightRig rig="soft" dir="t">
                <a:rot lat="0" lon="0" rev="16800000"/>
              </a:lightRig>
            </a:scene3d>
            <a:sp3d prstMaterial="softEdge">
              <a:bevelT w="38100" h="38100"/>
            </a:sp3d>
          </a:bodyPr>
          <a:lstStyle/>
          <a:p>
            <a:pPr fontAlgn="auto">
              <a:spcAft>
                <a:spcPts val="0"/>
              </a:spcAft>
              <a:defRPr/>
            </a:pPr>
            <a:r>
              <a:rPr lang="en-US" kern="120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rPr>
              <a:t>Performing up to the expectations</a:t>
            </a:r>
          </a:p>
        </p:txBody>
      </p:sp>
      <p:pic>
        <p:nvPicPr>
          <p:cNvPr id="3266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086600" cy="4239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295938" name="Title 1"/>
          <p:cNvSpPr>
            <a:spLocks noGrp="1"/>
          </p:cNvSpPr>
          <p:nvPr>
            <p:ph type="title" idx="4294967295"/>
          </p:nvPr>
        </p:nvSpPr>
        <p:spPr/>
        <p:txBody>
          <a:bodyPr/>
          <a:lstStyle/>
          <a:p>
            <a:pPr eaLnBrk="1" hangingPunct="1">
              <a:defRPr/>
            </a:pPr>
            <a:r>
              <a:rPr lang="en-US" dirty="0" smtClean="0">
                <a:latin typeface="Times New Roman" pitchFamily="18" charset="0"/>
              </a:rPr>
              <a:t>Agenda</a:t>
            </a:r>
          </a:p>
        </p:txBody>
      </p:sp>
      <p:sp>
        <p:nvSpPr>
          <p:cNvPr id="3" name="Content Placeholder 2"/>
          <p:cNvSpPr>
            <a:spLocks noGrp="1"/>
          </p:cNvSpPr>
          <p:nvPr>
            <p:ph idx="4294967295"/>
          </p:nvPr>
        </p:nvSpPr>
        <p:spPr/>
        <p:txBody>
          <a:bodyPr>
            <a:normAutofit/>
          </a:bodyPr>
          <a:lstStyle/>
          <a:p>
            <a:pPr marL="457200" indent="-457200" eaLnBrk="1" hangingPunct="1">
              <a:lnSpc>
                <a:spcPct val="80000"/>
              </a:lnSpc>
              <a:buFont typeface="Wingdings" pitchFamily="2" charset="2"/>
              <a:buChar char="Ø"/>
              <a:defRPr/>
            </a:pPr>
            <a:r>
              <a:rPr lang="en-US" sz="2800" dirty="0" smtClean="0">
                <a:latin typeface="Times New Roman" pitchFamily="18" charset="0"/>
                <a:cs typeface="Times New Roman" pitchFamily="18" charset="0"/>
              </a:rPr>
              <a:t>Overview of the sensor market</a:t>
            </a:r>
          </a:p>
          <a:p>
            <a:pPr marL="457200" indent="-457200" eaLnBrk="1" hangingPunct="1">
              <a:lnSpc>
                <a:spcPct val="80000"/>
              </a:lnSpc>
              <a:buFont typeface="Wingdings" pitchFamily="2" charset="2"/>
              <a:buChar char="Ø"/>
              <a:defRPr/>
            </a:pPr>
            <a:r>
              <a:rPr lang="en-US" sz="2800" dirty="0" smtClean="0">
                <a:latin typeface="Times New Roman" pitchFamily="18" charset="0"/>
                <a:cs typeface="Times New Roman" pitchFamily="18" charset="0"/>
              </a:rPr>
              <a:t>Who are we?</a:t>
            </a:r>
          </a:p>
          <a:p>
            <a:pPr marL="457200" indent="-457200" eaLnBrk="1" hangingPunct="1">
              <a:lnSpc>
                <a:spcPct val="80000"/>
              </a:lnSpc>
              <a:buFont typeface="Wingdings" pitchFamily="2" charset="2"/>
              <a:buChar char="Ø"/>
              <a:defRPr/>
            </a:pPr>
            <a:r>
              <a:rPr lang="en-US" sz="2800" dirty="0" smtClean="0">
                <a:latin typeface="Times New Roman" pitchFamily="18" charset="0"/>
                <a:cs typeface="Times New Roman" pitchFamily="18" charset="0"/>
              </a:rPr>
              <a:t>Financial highlights of 2020</a:t>
            </a:r>
          </a:p>
          <a:p>
            <a:pPr marL="457200" indent="-457200" eaLnBrk="1" hangingPunct="1">
              <a:lnSpc>
                <a:spcPct val="80000"/>
              </a:lnSpc>
              <a:buFont typeface="Wingdings" pitchFamily="2" charset="2"/>
              <a:buChar char="Ø"/>
              <a:defRPr/>
            </a:pPr>
            <a:r>
              <a:rPr lang="en-US" sz="2800" dirty="0" smtClean="0">
                <a:latin typeface="Times New Roman" pitchFamily="18" charset="0"/>
                <a:cs typeface="Times New Roman" pitchFamily="18" charset="0"/>
              </a:rPr>
              <a:t>Product line up</a:t>
            </a:r>
          </a:p>
          <a:p>
            <a:pPr marL="457200" indent="-457200" eaLnBrk="1" hangingPunct="1">
              <a:lnSpc>
                <a:spcPct val="80000"/>
              </a:lnSpc>
              <a:buFont typeface="Wingdings" pitchFamily="2" charset="2"/>
              <a:buChar char="Ø"/>
              <a:defRPr/>
            </a:pPr>
            <a:r>
              <a:rPr lang="en-US" sz="2800" dirty="0" smtClean="0">
                <a:latin typeface="Times New Roman" pitchFamily="18" charset="0"/>
                <a:cs typeface="Times New Roman" pitchFamily="18" charset="0"/>
              </a:rPr>
              <a:t>Continuing Operations</a:t>
            </a:r>
            <a:endParaRPr lang="en-US" sz="2800" dirty="0" smtClean="0">
              <a:latin typeface="Times New Roman" pitchFamily="18" charset="0"/>
              <a:cs typeface="Times New Roman" pitchFamily="18" charset="0"/>
            </a:endParaRPr>
          </a:p>
          <a:p>
            <a:pPr marL="457200" indent="-457200" eaLnBrk="1" hangingPunct="1">
              <a:lnSpc>
                <a:spcPct val="80000"/>
              </a:lnSpc>
              <a:buFont typeface="Wingdings" pitchFamily="2" charset="2"/>
              <a:buChar char="Ø"/>
              <a:defRPr/>
            </a:pPr>
            <a:r>
              <a:rPr lang="en-US" sz="2800" dirty="0" smtClean="0">
                <a:latin typeface="Times New Roman" pitchFamily="18" charset="0"/>
                <a:cs typeface="Times New Roman" pitchFamily="18" charset="0"/>
              </a:rPr>
              <a:t>Analysis of financial results</a:t>
            </a:r>
          </a:p>
          <a:p>
            <a:pPr marL="457200" indent="-457200" eaLnBrk="1" hangingPunct="1">
              <a:lnSpc>
                <a:spcPct val="80000"/>
              </a:lnSpc>
              <a:buFont typeface="Wingdings" pitchFamily="2" charset="2"/>
              <a:buChar char="Ø"/>
              <a:defRPr/>
            </a:pPr>
            <a:r>
              <a:rPr lang="en-US" sz="2800" dirty="0" smtClean="0">
                <a:latin typeface="Times New Roman" pitchFamily="18" charset="0"/>
                <a:cs typeface="Times New Roman" pitchFamily="18" charset="0"/>
              </a:rPr>
              <a:t>How do we improve the numbers</a:t>
            </a:r>
            <a:endParaRPr lang="en-US" sz="2800" dirty="0" smtClean="0">
              <a:latin typeface="Times New Roman" pitchFamily="18" charset="0"/>
              <a:cs typeface="Times New Roman" pitchFamily="18" charset="0"/>
            </a:endParaRPr>
          </a:p>
          <a:p>
            <a:pPr marL="457200" indent="-457200" eaLnBrk="1" hangingPunct="1">
              <a:lnSpc>
                <a:spcPct val="80000"/>
              </a:lnSpc>
              <a:buFont typeface="Wingdings" pitchFamily="2" charset="2"/>
              <a:buChar char="Ø"/>
              <a:defRPr/>
            </a:pPr>
            <a:r>
              <a:rPr lang="en-US" sz="2800" dirty="0" smtClean="0">
                <a:latin typeface="Times New Roman" pitchFamily="18" charset="0"/>
                <a:cs typeface="Times New Roman" pitchFamily="18" charset="0"/>
              </a:rPr>
              <a:t>What next for Baldwin?</a:t>
            </a:r>
          </a:p>
          <a:p>
            <a:pPr marL="457200" indent="-457200" eaLnBrk="1" hangingPunct="1">
              <a:lnSpc>
                <a:spcPct val="80000"/>
              </a:lnSpc>
              <a:buFont typeface="Wingdings" pitchFamily="2" charset="2"/>
              <a:buChar char="Ø"/>
              <a:defRPr/>
            </a:pPr>
            <a:r>
              <a:rPr lang="en-US" sz="2800" dirty="0" smtClean="0">
                <a:latin typeface="Times New Roman" pitchFamily="18" charset="0"/>
                <a:cs typeface="Times New Roman" pitchFamily="18" charset="0"/>
              </a:rPr>
              <a:t>Lessons learnt from </a:t>
            </a:r>
            <a:r>
              <a:rPr lang="en-US" sz="2800" smtClean="0">
                <a:latin typeface="Times New Roman" pitchFamily="18" charset="0"/>
                <a:cs typeface="Times New Roman" pitchFamily="18" charset="0"/>
              </a:rPr>
              <a:t>running </a:t>
            </a:r>
            <a:r>
              <a:rPr lang="en-US" sz="2800" smtClean="0">
                <a:latin typeface="Times New Roman" pitchFamily="18" charset="0"/>
                <a:cs typeface="Times New Roman" pitchFamily="18" charset="0"/>
              </a:rPr>
              <a:t>Baldwin</a:t>
            </a:r>
            <a:endParaRPr lang="en-US" sz="2800" dirty="0" smtClean="0">
              <a:latin typeface="Times New Roman" pitchFamily="18" charset="0"/>
              <a:cs typeface="Times New Roman" pitchFamily="18" charset="0"/>
            </a:endParaRPr>
          </a:p>
          <a:p>
            <a:pPr eaLnBrk="1" hangingPunct="1">
              <a:lnSpc>
                <a:spcPct val="80000"/>
              </a:lnSpc>
              <a:defRPr/>
            </a:pPr>
            <a:endParaRPr lang="en-US" sz="2100" dirty="0" smtClean="0"/>
          </a:p>
          <a:p>
            <a:pPr eaLnBrk="1" hangingPunct="1">
              <a:lnSpc>
                <a:spcPct val="80000"/>
              </a:lnSpc>
              <a:defRPr/>
            </a:pPr>
            <a:endParaRPr lang="en-US" sz="2100" dirty="0" smtClean="0"/>
          </a:p>
        </p:txBody>
      </p:sp>
    </p:spTree>
    <p:extLst>
      <p:ext uri="{BB962C8B-B14F-4D97-AF65-F5344CB8AC3E}">
        <p14:creationId xmlns:p14="http://schemas.microsoft.com/office/powerpoint/2010/main" val="11187448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147" name="Picture 3" descr="futur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7432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62146" name="Rectangle 2"/>
          <p:cNvSpPr>
            <a:spLocks noGrp="1" noChangeArrowheads="1"/>
          </p:cNvSpPr>
          <p:nvPr>
            <p:ph type="title"/>
          </p:nvPr>
        </p:nvSpPr>
        <p:spPr>
          <a:xfrm>
            <a:off x="457200" y="2438400"/>
            <a:ext cx="8229600" cy="1143000"/>
          </a:xfrm>
        </p:spPr>
        <p:txBody>
          <a:bodyPr/>
          <a:lstStyle/>
          <a:p>
            <a:r>
              <a:rPr lang="en-US" altLang="zh-CN">
                <a:ea typeface="宋体" pitchFamily="2" charset="-122"/>
              </a:rPr>
              <a:t>What is next for Baldwin…</a:t>
            </a:r>
          </a:p>
        </p:txBody>
      </p:sp>
      <p:sp>
        <p:nvSpPr>
          <p:cNvPr id="6"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8" name="Picture 10" descr="cak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10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63170" name="Rectangle 2"/>
          <p:cNvSpPr>
            <a:spLocks noGrp="1" noChangeArrowheads="1"/>
          </p:cNvSpPr>
          <p:nvPr>
            <p:ph type="title"/>
          </p:nvPr>
        </p:nvSpPr>
        <p:spPr>
          <a:xfrm>
            <a:off x="1295400" y="533400"/>
            <a:ext cx="6858000" cy="639763"/>
          </a:xfrm>
        </p:spPr>
        <p:txBody>
          <a:bodyPr/>
          <a:lstStyle/>
          <a:p>
            <a:r>
              <a:rPr lang="en-US" altLang="zh-CN" sz="2800">
                <a:ea typeface="宋体" pitchFamily="2" charset="-122"/>
              </a:rPr>
              <a:t>Potential revenue Industry/segment</a:t>
            </a:r>
          </a:p>
        </p:txBody>
      </p:sp>
      <p:sp>
        <p:nvSpPr>
          <p:cNvPr id="263171" name="Rectangle 3"/>
          <p:cNvSpPr>
            <a:spLocks noChangeArrowheads="1"/>
          </p:cNvSpPr>
          <p:nvPr/>
        </p:nvSpPr>
        <p:spPr bwMode="auto">
          <a:xfrm>
            <a:off x="1066800" y="5943600"/>
            <a:ext cx="6858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sz="2800" b="1">
              <a:solidFill>
                <a:srgbClr val="000066"/>
              </a:solidFill>
              <a:effectLst>
                <a:outerShdw blurRad="38100" dist="38100" dir="2700000" algn="tl">
                  <a:srgbClr val="000000"/>
                </a:outerShdw>
              </a:effectLst>
              <a:latin typeface="Verdana" pitchFamily="34" charset="0"/>
              <a:cs typeface="Times New Roman" pitchFamily="18" charset="0"/>
            </a:endParaRPr>
          </a:p>
        </p:txBody>
      </p:sp>
      <p:graphicFrame>
        <p:nvGraphicFramePr>
          <p:cNvPr id="263172" name="Object 4"/>
          <p:cNvGraphicFramePr>
            <a:graphicFrameLocks noGrp="1" noChangeAspect="1"/>
          </p:cNvGraphicFramePr>
          <p:nvPr>
            <p:ph idx="1"/>
          </p:nvPr>
        </p:nvGraphicFramePr>
        <p:xfrm>
          <a:off x="2209800" y="2057400"/>
          <a:ext cx="5105400" cy="2806700"/>
        </p:xfrm>
        <a:graphic>
          <a:graphicData uri="http://schemas.openxmlformats.org/presentationml/2006/ole">
            <mc:AlternateContent xmlns:mc="http://schemas.openxmlformats.org/markup-compatibility/2006">
              <mc:Choice xmlns:v="urn:schemas-microsoft-com:vml" Requires="v">
                <p:oleObj spid="_x0000_s263209" name="Chart" r:id="rId4" imgW="8229600" imgH="4524324" progId="MSGraph.Chart.8">
                  <p:embed followColorScheme="full"/>
                </p:oleObj>
              </mc:Choice>
              <mc:Fallback>
                <p:oleObj name="Chart" r:id="rId4" imgW="8229600" imgH="4524324"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057400"/>
                        <a:ext cx="5105400" cy="2806700"/>
                      </a:xfrm>
                      <a:prstGeom prst="rect">
                        <a:avLst/>
                      </a:prstGeom>
                    </p:spPr>
                  </p:pic>
                </p:oleObj>
              </mc:Fallback>
            </mc:AlternateContent>
          </a:graphicData>
        </a:graphic>
      </p:graphicFrame>
      <p:sp>
        <p:nvSpPr>
          <p:cNvPr id="263173" name="Rectangle 5"/>
          <p:cNvSpPr>
            <a:spLocks noChangeArrowheads="1"/>
          </p:cNvSpPr>
          <p:nvPr/>
        </p:nvSpPr>
        <p:spPr bwMode="auto">
          <a:xfrm>
            <a:off x="1219200" y="4724400"/>
            <a:ext cx="266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900" b="1" dirty="0">
                <a:solidFill>
                  <a:srgbClr val="000066"/>
                </a:solidFill>
                <a:latin typeface="Verdana" pitchFamily="34" charset="0"/>
                <a:ea typeface="宋体" pitchFamily="2" charset="-122"/>
                <a:cs typeface="Times New Roman" pitchFamily="18" charset="0"/>
              </a:rPr>
              <a:t>Revenue per segment at current prices:</a:t>
            </a:r>
            <a:br>
              <a:rPr lang="en-US" altLang="zh-CN" sz="900" b="1" dirty="0">
                <a:solidFill>
                  <a:srgbClr val="000066"/>
                </a:solidFill>
                <a:latin typeface="Verdana" pitchFamily="34" charset="0"/>
                <a:ea typeface="宋体" pitchFamily="2" charset="-122"/>
                <a:cs typeface="Times New Roman" pitchFamily="18" charset="0"/>
              </a:rPr>
            </a:br>
            <a:r>
              <a:rPr lang="en-US" altLang="zh-CN" sz="900" b="1" dirty="0">
                <a:solidFill>
                  <a:srgbClr val="000066"/>
                </a:solidFill>
                <a:latin typeface="Verdana" pitchFamily="34" charset="0"/>
                <a:ea typeface="宋体" pitchFamily="2" charset="-122"/>
                <a:cs typeface="Times New Roman" pitchFamily="18" charset="0"/>
              </a:rPr>
              <a:t/>
            </a:r>
            <a:br>
              <a:rPr lang="en-US" altLang="zh-CN" sz="900" b="1" dirty="0">
                <a:solidFill>
                  <a:srgbClr val="000066"/>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Traditional:$23.00</a:t>
            </a:r>
            <a:br>
              <a:rPr lang="en-US" altLang="zh-CN" sz="900" b="1" dirty="0">
                <a:solidFill>
                  <a:schemeClr val="bg2"/>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Low end:$15.00</a:t>
            </a:r>
            <a:br>
              <a:rPr lang="en-US" altLang="zh-CN" sz="900" b="1" dirty="0">
                <a:solidFill>
                  <a:schemeClr val="bg2"/>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High end:$37.50</a:t>
            </a:r>
            <a:br>
              <a:rPr lang="en-US" altLang="zh-CN" sz="900" b="1" dirty="0">
                <a:solidFill>
                  <a:schemeClr val="bg2"/>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Performance:$31.00</a:t>
            </a:r>
            <a:br>
              <a:rPr lang="en-US" altLang="zh-CN" sz="900" b="1" dirty="0">
                <a:solidFill>
                  <a:schemeClr val="bg2"/>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Size:$32.00</a:t>
            </a:r>
          </a:p>
        </p:txBody>
      </p:sp>
      <p:sp>
        <p:nvSpPr>
          <p:cNvPr id="263174" name="Rectangle 6"/>
          <p:cNvSpPr>
            <a:spLocks noChangeArrowheads="1"/>
          </p:cNvSpPr>
          <p:nvPr/>
        </p:nvSpPr>
        <p:spPr bwMode="auto">
          <a:xfrm>
            <a:off x="4495800" y="4800600"/>
            <a:ext cx="4419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1200" dirty="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How did we do it? Baldwin </a:t>
            </a:r>
            <a:r>
              <a:rPr lang="en-US" altLang="zh-CN" sz="1200" b="1" dirty="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focuses on the Segments with the highest potential of  revenue:</a:t>
            </a:r>
            <a:br>
              <a:rPr lang="en-US" altLang="zh-CN" sz="1200" b="1" dirty="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br>
            <a:r>
              <a:rPr lang="en-US" altLang="zh-CN" sz="1200" b="1" dirty="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 - </a:t>
            </a:r>
            <a:r>
              <a:rPr lang="en-US" altLang="zh-CN" sz="1200" b="1" dirty="0">
                <a:solidFill>
                  <a:srgbClr val="FF0066"/>
                </a:solidFill>
                <a:effectLst>
                  <a:outerShdw blurRad="38100" dist="38100" dir="2700000" algn="tl">
                    <a:srgbClr val="000000"/>
                  </a:outerShdw>
                </a:effectLst>
                <a:latin typeface="Verdana" pitchFamily="34" charset="0"/>
                <a:ea typeface="宋体" pitchFamily="2" charset="-122"/>
                <a:cs typeface="Times New Roman" pitchFamily="18" charset="0"/>
              </a:rPr>
              <a:t>Years 1 thru 8: Traditional, Low end and High end</a:t>
            </a:r>
            <a:br>
              <a:rPr lang="en-US" altLang="zh-CN" sz="1200" b="1" dirty="0">
                <a:solidFill>
                  <a:srgbClr val="FF0066"/>
                </a:solidFill>
                <a:effectLst>
                  <a:outerShdw blurRad="38100" dist="38100" dir="2700000" algn="tl">
                    <a:srgbClr val="000000"/>
                  </a:outerShdw>
                </a:effectLst>
                <a:latin typeface="Verdana" pitchFamily="34" charset="0"/>
                <a:ea typeface="宋体" pitchFamily="2" charset="-122"/>
                <a:cs typeface="Times New Roman" pitchFamily="18" charset="0"/>
              </a:rPr>
            </a:br>
            <a:r>
              <a:rPr lang="en-US" altLang="zh-CN" sz="1200" b="1" dirty="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 </a:t>
            </a:r>
            <a:r>
              <a:rPr lang="en-US" altLang="zh-CN" sz="1200" b="1" dirty="0">
                <a:solidFill>
                  <a:srgbClr val="FF0066"/>
                </a:solidFill>
                <a:effectLst>
                  <a:outerShdw blurRad="38100" dist="38100" dir="2700000" algn="tl">
                    <a:srgbClr val="000000"/>
                  </a:outerShdw>
                </a:effectLst>
                <a:latin typeface="Verdana" pitchFamily="34" charset="0"/>
                <a:ea typeface="宋体" pitchFamily="2" charset="-122"/>
                <a:cs typeface="Times New Roman" pitchFamily="18" charset="0"/>
              </a:rPr>
              <a:t>Years 9 thru 13: High end, Performance, Size and Low end</a:t>
            </a:r>
          </a:p>
        </p:txBody>
      </p:sp>
      <p:sp>
        <p:nvSpPr>
          <p:cNvPr id="263175" name="Rectangle 7"/>
          <p:cNvSpPr>
            <a:spLocks noChangeArrowheads="1"/>
          </p:cNvSpPr>
          <p:nvPr/>
        </p:nvSpPr>
        <p:spPr bwMode="auto">
          <a:xfrm>
            <a:off x="3695700" y="4564459"/>
            <a:ext cx="1981200"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000" b="1" dirty="0">
                <a:solidFill>
                  <a:srgbClr val="000066"/>
                </a:solidFill>
                <a:latin typeface="Verdana" pitchFamily="34" charset="0"/>
                <a:ea typeface="宋体" pitchFamily="2" charset="-122"/>
                <a:cs typeface="Times New Roman" pitchFamily="18" charset="0"/>
              </a:rPr>
              <a:t>Year</a:t>
            </a:r>
          </a:p>
        </p:txBody>
      </p:sp>
      <p:sp>
        <p:nvSpPr>
          <p:cNvPr id="263176" name="Rectangle 8"/>
          <p:cNvSpPr>
            <a:spLocks noChangeArrowheads="1"/>
          </p:cNvSpPr>
          <p:nvPr/>
        </p:nvSpPr>
        <p:spPr bwMode="auto">
          <a:xfrm>
            <a:off x="1295400" y="4800600"/>
            <a:ext cx="21336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3177" name="Rectangle 9"/>
          <p:cNvSpPr>
            <a:spLocks noChangeArrowheads="1"/>
          </p:cNvSpPr>
          <p:nvPr/>
        </p:nvSpPr>
        <p:spPr bwMode="auto">
          <a:xfrm>
            <a:off x="1447800" y="1600200"/>
            <a:ext cx="64770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1" dirty="0">
                <a:solidFill>
                  <a:srgbClr val="000066"/>
                </a:solidFill>
                <a:latin typeface="Verdana" pitchFamily="34" charset="0"/>
                <a:ea typeface="宋体" pitchFamily="2" charset="-122"/>
                <a:cs typeface="Times New Roman" pitchFamily="18" charset="0"/>
              </a:rPr>
              <a:t>At year 8 we have captured 24.11%</a:t>
            </a:r>
            <a:br>
              <a:rPr lang="en-US" altLang="zh-CN" sz="1600" b="1" dirty="0">
                <a:solidFill>
                  <a:srgbClr val="000066"/>
                </a:solidFill>
                <a:latin typeface="Verdana" pitchFamily="34" charset="0"/>
                <a:ea typeface="宋体" pitchFamily="2" charset="-122"/>
                <a:cs typeface="Times New Roman" pitchFamily="18" charset="0"/>
              </a:rPr>
            </a:br>
            <a:r>
              <a:rPr lang="en-US" altLang="zh-CN" sz="1600" b="1" dirty="0">
                <a:solidFill>
                  <a:srgbClr val="000066"/>
                </a:solidFill>
                <a:latin typeface="Verdana" pitchFamily="34" charset="0"/>
                <a:ea typeface="宋体" pitchFamily="2" charset="-122"/>
                <a:cs typeface="Times New Roman" pitchFamily="18" charset="0"/>
              </a:rPr>
              <a:t>Almost 1/4 of the total market</a:t>
            </a:r>
            <a:br>
              <a:rPr lang="en-US" altLang="zh-CN" sz="1600" b="1" dirty="0">
                <a:solidFill>
                  <a:srgbClr val="000066"/>
                </a:solidFill>
                <a:latin typeface="Verdana" pitchFamily="34" charset="0"/>
                <a:ea typeface="宋体" pitchFamily="2" charset="-122"/>
                <a:cs typeface="Times New Roman" pitchFamily="18" charset="0"/>
              </a:rPr>
            </a:br>
            <a:r>
              <a:rPr lang="en-US" altLang="zh-CN" sz="1600" b="1" dirty="0">
                <a:solidFill>
                  <a:srgbClr val="000066"/>
                </a:solidFill>
                <a:latin typeface="Verdana" pitchFamily="34" charset="0"/>
                <a:ea typeface="宋体" pitchFamily="2" charset="-122"/>
                <a:cs typeface="Times New Roman" pitchFamily="18" charset="0"/>
              </a:rPr>
              <a:t>much higher than our closest competitor who has only 18.75%</a:t>
            </a:r>
          </a:p>
        </p:txBody>
      </p:sp>
      <p:sp>
        <p:nvSpPr>
          <p:cNvPr id="13"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220" name="Picture 4" descr="increas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8382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65218" name="Rectangle 2"/>
          <p:cNvSpPr>
            <a:spLocks noGrp="1" noChangeArrowheads="1"/>
          </p:cNvSpPr>
          <p:nvPr>
            <p:ph type="title"/>
          </p:nvPr>
        </p:nvSpPr>
        <p:spPr/>
        <p:txBody>
          <a:bodyPr/>
          <a:lstStyle/>
          <a:p>
            <a:r>
              <a:rPr lang="en-US" altLang="zh-CN">
                <a:ea typeface="宋体" pitchFamily="2" charset="-122"/>
              </a:rPr>
              <a:t>Strategy for the next 5 years</a:t>
            </a:r>
          </a:p>
        </p:txBody>
      </p:sp>
      <p:sp>
        <p:nvSpPr>
          <p:cNvPr id="265219" name="Rectangle 3"/>
          <p:cNvSpPr>
            <a:spLocks noGrp="1" noChangeArrowheads="1"/>
          </p:cNvSpPr>
          <p:nvPr>
            <p:ph type="body" idx="1"/>
          </p:nvPr>
        </p:nvSpPr>
        <p:spPr/>
        <p:txBody>
          <a:bodyPr/>
          <a:lstStyle/>
          <a:p>
            <a:r>
              <a:rPr lang="en-US" altLang="zh-CN">
                <a:ea typeface="宋体" pitchFamily="2" charset="-122"/>
              </a:rPr>
              <a:t>	</a:t>
            </a:r>
          </a:p>
          <a:p>
            <a:r>
              <a:rPr lang="en-US" altLang="zh-CN">
                <a:ea typeface="宋体" pitchFamily="2" charset="-122"/>
              </a:rPr>
              <a:t>			</a:t>
            </a:r>
            <a:r>
              <a:rPr lang="en-US" altLang="zh-CN">
                <a:solidFill>
                  <a:schemeClr val="bg2"/>
                </a:solidFill>
                <a:ea typeface="宋体" pitchFamily="2" charset="-122"/>
              </a:rPr>
              <a:t>Broad Differentiation</a:t>
            </a:r>
            <a:r>
              <a:rPr lang="en-US" altLang="zh-CN">
                <a:ea typeface="宋体" pitchFamily="2" charset="-122"/>
              </a:rPr>
              <a:t>	</a:t>
            </a:r>
          </a:p>
          <a:p>
            <a:endParaRPr lang="en-US" altLang="zh-CN">
              <a:ea typeface="宋体" pitchFamily="2" charset="-122"/>
            </a:endParaRPr>
          </a:p>
          <a:p>
            <a:r>
              <a:rPr lang="en-US" altLang="zh-CN">
                <a:ea typeface="宋体" pitchFamily="2" charset="-122"/>
              </a:rPr>
              <a:t>With this strategy we expect to increase our market share to 28.74 in year 13</a:t>
            </a:r>
          </a:p>
        </p:txBody>
      </p:sp>
      <p:sp>
        <p:nvSpPr>
          <p:cNvPr id="7"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57200" y="381000"/>
            <a:ext cx="8229600" cy="1143000"/>
          </a:xfrm>
        </p:spPr>
        <p:txBody>
          <a:bodyPr/>
          <a:lstStyle/>
          <a:p>
            <a:r>
              <a:rPr lang="en-US" altLang="zh-CN" sz="2800">
                <a:ea typeface="宋体" pitchFamily="2" charset="-122"/>
              </a:rPr>
              <a:t>Based on our strategy </a:t>
            </a:r>
            <a:br>
              <a:rPr lang="en-US" altLang="zh-CN" sz="2800">
                <a:ea typeface="宋体" pitchFamily="2" charset="-122"/>
              </a:rPr>
            </a:br>
            <a:r>
              <a:rPr lang="en-US" altLang="zh-CN" sz="2800">
                <a:ea typeface="宋体" pitchFamily="2" charset="-122"/>
              </a:rPr>
              <a:t>We have planned the following products to be released within the next 5 years</a:t>
            </a:r>
          </a:p>
        </p:txBody>
      </p:sp>
      <p:graphicFrame>
        <p:nvGraphicFramePr>
          <p:cNvPr id="266317" name="Group 77"/>
          <p:cNvGraphicFramePr>
            <a:graphicFrameLocks noGrp="1"/>
          </p:cNvGraphicFramePr>
          <p:nvPr>
            <p:ph sz="half" idx="1"/>
          </p:nvPr>
        </p:nvGraphicFramePr>
        <p:xfrm>
          <a:off x="228600" y="1676400"/>
          <a:ext cx="8610600" cy="1905000"/>
        </p:xfrm>
        <a:graphic>
          <a:graphicData uri="http://schemas.openxmlformats.org/drawingml/2006/table">
            <a:tbl>
              <a:tblPr/>
              <a:tblGrid>
                <a:gridCol w="990600"/>
                <a:gridCol w="1143000"/>
                <a:gridCol w="1447800"/>
                <a:gridCol w="1447800"/>
                <a:gridCol w="1076325"/>
                <a:gridCol w="1209675"/>
                <a:gridCol w="1295400"/>
              </a:tblGrid>
              <a:tr h="1905000">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Product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l"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Segment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Year of Introduction</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Market share/</a:t>
                      </a: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segment</a:t>
                      </a: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Before new product</a:t>
                      </a: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2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2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Products/segment</a:t>
                      </a: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Before new product</a:t>
                      </a: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endPar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Average market share Per product/</a:t>
                      </a: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segment </a:t>
                      </a: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4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a:t>
                      </a:r>
                    </a:p>
                  </a:txBody>
                  <a:tcPr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Projected market share with new product/</a:t>
                      </a: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segment</a:t>
                      </a:r>
                    </a:p>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12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a:t>
                      </a:r>
                    </a:p>
                  </a:txBody>
                  <a:tcPr horzOverflow="overflow">
                    <a:lnL>
                      <a:noFill/>
                    </a:lnL>
                    <a:lnR cap="flat">
                      <a:noFill/>
                    </a:lnR>
                    <a:lnT cap="flat">
                      <a:noFill/>
                    </a:lnT>
                    <a:lnB cap="flat">
                      <a:noFill/>
                    </a:lnB>
                    <a:lnTlToBr>
                      <a:noFill/>
                    </a:lnTlToBr>
                    <a:lnBlToTr>
                      <a:noFill/>
                    </a:lnBlToTr>
                    <a:noFill/>
                  </a:tcPr>
                </a:tc>
              </a:tr>
            </a:tbl>
          </a:graphicData>
        </a:graphic>
      </p:graphicFrame>
      <p:graphicFrame>
        <p:nvGraphicFramePr>
          <p:cNvPr id="266326" name="Group 86"/>
          <p:cNvGraphicFramePr>
            <a:graphicFrameLocks noGrp="1"/>
          </p:cNvGraphicFramePr>
          <p:nvPr>
            <p:ph sz="half" idx="2"/>
          </p:nvPr>
        </p:nvGraphicFramePr>
        <p:xfrm>
          <a:off x="228600" y="3200400"/>
          <a:ext cx="8686800" cy="2514601"/>
        </p:xfrm>
        <a:graphic>
          <a:graphicData uri="http://schemas.openxmlformats.org/drawingml/2006/table">
            <a:tbl>
              <a:tblPr/>
              <a:tblGrid>
                <a:gridCol w="955675"/>
                <a:gridCol w="1482725"/>
                <a:gridCol w="1066800"/>
                <a:gridCol w="1754188"/>
                <a:gridCol w="690562"/>
                <a:gridCol w="1327150"/>
                <a:gridCol w="1409700"/>
              </a:tblGrid>
              <a:tr h="503238">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Bravo</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Size</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9</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11.84</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11.84</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23.68</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cap="flat">
                      <a:noFill/>
                    </a:lnR>
                    <a:lnT cap="flat">
                      <a:noFill/>
                    </a:lnT>
                    <a:lnB>
                      <a:noFill/>
                    </a:lnB>
                    <a:lnTlToBr>
                      <a:noFill/>
                    </a:lnTlToBr>
                    <a:lnBlToTr>
                      <a:noFill/>
                    </a:lnBlToTr>
                    <a:noFill/>
                  </a:tcPr>
                </a:tc>
              </a:tr>
              <a:tr h="501650">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Boss</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Performance</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10</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12.95</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12.95</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25.90</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504825">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Bull</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High End</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11</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26.38</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2</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13.19</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39.56</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501650">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Bear</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Performance</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12</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26.98</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2</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13.49</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40.46</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cap="flat">
                      <a:noFill/>
                    </a:lnR>
                    <a:lnT>
                      <a:noFill/>
                    </a:lnT>
                    <a:lnB>
                      <a:noFill/>
                    </a:lnB>
                    <a:lnTlToBr>
                      <a:noFill/>
                    </a:lnTlToBr>
                    <a:lnBlToTr>
                      <a:noFill/>
                    </a:lnBlToTr>
                    <a:noFill/>
                  </a:tcPr>
                </a:tc>
              </a:tr>
              <a:tr h="503238">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Bebe</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Size</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13</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28.38</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2</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14.19</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rgbClr val="FF0000"/>
                        </a:buClr>
                        <a:buSzTx/>
                        <a:buFontTx/>
                        <a:buNone/>
                        <a:tabLst/>
                      </a:pPr>
                      <a:r>
                        <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cs typeface="Arial" pitchFamily="34" charset="0"/>
                        </a:rPr>
                        <a:t>42.57</a:t>
                      </a:r>
                      <a:endParaRPr kumimoji="0" lang="en-US" altLang="zh-CN" sz="14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endParaRPr>
                    </a:p>
                  </a:txBody>
                  <a:tcPr anchor="b" horzOverflow="overflow">
                    <a:lnL>
                      <a:noFill/>
                    </a:lnL>
                    <a:lnR cap="flat">
                      <a:noFill/>
                    </a:lnR>
                    <a:lnT>
                      <a:noFill/>
                    </a:lnT>
                    <a:lnB cap="flat">
                      <a:noFill/>
                    </a:lnB>
                    <a:lnTlToBr>
                      <a:noFill/>
                    </a:lnTlToBr>
                    <a:lnBlToTr>
                      <a:noFill/>
                    </a:lnBlToTr>
                    <a:noFill/>
                  </a:tcPr>
                </a:tc>
              </a:tr>
            </a:tbl>
          </a:graphicData>
        </a:graphic>
      </p:graphicFrame>
      <p:sp>
        <p:nvSpPr>
          <p:cNvPr id="6"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sz="half" idx="1"/>
          </p:nvPr>
        </p:nvSpPr>
        <p:spPr>
          <a:xfrm>
            <a:off x="533400" y="533400"/>
            <a:ext cx="8001000" cy="914400"/>
          </a:xfrm>
        </p:spPr>
        <p:txBody>
          <a:bodyPr/>
          <a:lstStyle/>
          <a:p>
            <a:pPr marL="0" indent="0" algn="ctr"/>
            <a:r>
              <a:rPr lang="en-US" altLang="zh-CN" sz="1800">
                <a:ea typeface="宋体" pitchFamily="2" charset="-122"/>
              </a:rPr>
              <a:t>Projected Revenue per segment for the next 5 years </a:t>
            </a:r>
          </a:p>
          <a:p>
            <a:pPr marL="0" indent="0" algn="ctr"/>
            <a:r>
              <a:rPr lang="en-US" altLang="zh-CN" sz="1800">
                <a:ea typeface="宋体" pitchFamily="2" charset="-122"/>
              </a:rPr>
              <a:t>at current prices</a:t>
            </a:r>
          </a:p>
        </p:txBody>
      </p:sp>
      <p:graphicFrame>
        <p:nvGraphicFramePr>
          <p:cNvPr id="267268" name="Object 4"/>
          <p:cNvGraphicFramePr>
            <a:graphicFrameLocks noGrp="1" noChangeAspect="1"/>
          </p:cNvGraphicFramePr>
          <p:nvPr>
            <p:ph sz="half" idx="2"/>
          </p:nvPr>
        </p:nvGraphicFramePr>
        <p:xfrm>
          <a:off x="1905000" y="1371600"/>
          <a:ext cx="5562600" cy="3060700"/>
        </p:xfrm>
        <a:graphic>
          <a:graphicData uri="http://schemas.openxmlformats.org/presentationml/2006/ole">
            <mc:AlternateContent xmlns:mc="http://schemas.openxmlformats.org/markup-compatibility/2006">
              <mc:Choice xmlns:v="urn:schemas-microsoft-com:vml" Requires="v">
                <p:oleObj spid="_x0000_s267305" name="Chart" r:id="rId3" imgW="8229600" imgH="4524324" progId="MSGraph.Chart.8">
                  <p:embed followColorScheme="full"/>
                </p:oleObj>
              </mc:Choice>
              <mc:Fallback>
                <p:oleObj name="Chart" r:id="rId3" imgW="8229600" imgH="4524324" progId="MSGraph.Chart.8">
                  <p:embed followColorScheme="full"/>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371600"/>
                        <a:ext cx="55626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7270" name="Rectangle 6"/>
          <p:cNvSpPr>
            <a:spLocks noChangeArrowheads="1"/>
          </p:cNvSpPr>
          <p:nvPr/>
        </p:nvSpPr>
        <p:spPr bwMode="auto">
          <a:xfrm>
            <a:off x="1066800" y="3932238"/>
            <a:ext cx="6858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000" b="1">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Year</a:t>
            </a:r>
          </a:p>
        </p:txBody>
      </p:sp>
      <p:sp>
        <p:nvSpPr>
          <p:cNvPr id="267271" name="Rectangle 7"/>
          <p:cNvSpPr>
            <a:spLocks noChangeArrowheads="1"/>
          </p:cNvSpPr>
          <p:nvPr/>
        </p:nvSpPr>
        <p:spPr bwMode="auto">
          <a:xfrm>
            <a:off x="4800600" y="4191000"/>
            <a:ext cx="4800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rgbClr val="FF0000"/>
              </a:buClr>
            </a:pPr>
            <a:r>
              <a:rPr lang="en-US" altLang="zh-CN" sz="800" b="1">
                <a:solidFill>
                  <a:srgbClr val="FF0000"/>
                </a:solidFill>
                <a:effectLst>
                  <a:outerShdw blurRad="38100" dist="38100" dir="2700000" algn="tl">
                    <a:srgbClr val="000000"/>
                  </a:outerShdw>
                </a:effectLst>
                <a:latin typeface="Verdana" pitchFamily="34" charset="0"/>
                <a:ea typeface="宋体" pitchFamily="2" charset="-122"/>
              </a:rPr>
              <a:t> </a:t>
            </a:r>
            <a:r>
              <a:rPr lang="en-US" altLang="zh-CN" sz="2000" b="1">
                <a:solidFill>
                  <a:srgbClr val="FF0000"/>
                </a:solidFill>
                <a:effectLst>
                  <a:outerShdw blurRad="38100" dist="38100" dir="2700000" algn="tl">
                    <a:srgbClr val="000000"/>
                  </a:outerShdw>
                </a:effectLst>
                <a:latin typeface="Verdana" pitchFamily="34" charset="0"/>
                <a:ea typeface="宋体" pitchFamily="2" charset="-122"/>
              </a:rPr>
              <a:t>Total revenue of</a:t>
            </a:r>
          </a:p>
          <a:p>
            <a:pPr>
              <a:spcBef>
                <a:spcPct val="20000"/>
              </a:spcBef>
              <a:buClr>
                <a:srgbClr val="FF0000"/>
              </a:buClr>
            </a:pPr>
            <a:r>
              <a:rPr lang="en-US" altLang="zh-CN" sz="2000" b="1">
                <a:solidFill>
                  <a:srgbClr val="FF0000"/>
                </a:solidFill>
                <a:effectLst>
                  <a:outerShdw blurRad="38100" dist="38100" dir="2700000" algn="tl">
                    <a:srgbClr val="000000"/>
                  </a:outerShdw>
                </a:effectLst>
                <a:latin typeface="Verdana" pitchFamily="34" charset="0"/>
                <a:ea typeface="宋体" pitchFamily="2" charset="-122"/>
              </a:rPr>
              <a:t> $1,194,598 by year 13</a:t>
            </a:r>
          </a:p>
          <a:p>
            <a:pPr>
              <a:spcBef>
                <a:spcPct val="20000"/>
              </a:spcBef>
              <a:buClr>
                <a:srgbClr val="FF0000"/>
              </a:buClr>
            </a:pPr>
            <a:r>
              <a:rPr lang="en-US" altLang="zh-CN" sz="2000" b="1">
                <a:solidFill>
                  <a:srgbClr val="FF0000"/>
                </a:solidFill>
                <a:effectLst>
                  <a:outerShdw blurRad="38100" dist="38100" dir="2700000" algn="tl">
                    <a:srgbClr val="000000"/>
                  </a:outerShdw>
                </a:effectLst>
                <a:latin typeface="Verdana" pitchFamily="34" charset="0"/>
                <a:ea typeface="宋体" pitchFamily="2" charset="-122"/>
              </a:rPr>
              <a:t>Increasing our market share from 24.11% in year 8 to 28.74% in 5 years</a:t>
            </a:r>
          </a:p>
        </p:txBody>
      </p:sp>
      <p:sp>
        <p:nvSpPr>
          <p:cNvPr id="267272" name="Rectangle 8"/>
          <p:cNvSpPr>
            <a:spLocks noChangeArrowheads="1"/>
          </p:cNvSpPr>
          <p:nvPr/>
        </p:nvSpPr>
        <p:spPr bwMode="auto">
          <a:xfrm>
            <a:off x="1295400" y="4800600"/>
            <a:ext cx="21336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7273" name="Rectangle 9"/>
          <p:cNvSpPr>
            <a:spLocks noChangeArrowheads="1"/>
          </p:cNvSpPr>
          <p:nvPr/>
        </p:nvSpPr>
        <p:spPr bwMode="auto">
          <a:xfrm>
            <a:off x="1371600" y="4953000"/>
            <a:ext cx="1600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000" b="1">
                <a:solidFill>
                  <a:schemeClr val="bg2"/>
                </a:solidFill>
                <a:effectLst>
                  <a:outerShdw blurRad="38100" dist="38100" dir="2700000" algn="tl">
                    <a:srgbClr val="000000"/>
                  </a:outerShdw>
                </a:effectLst>
                <a:ea typeface="宋体" pitchFamily="2" charset="-122"/>
              </a:rPr>
              <a:t>Traditional:$23.00</a:t>
            </a:r>
            <a:br>
              <a:rPr lang="en-US" altLang="zh-CN" sz="1000" b="1">
                <a:solidFill>
                  <a:schemeClr val="bg2"/>
                </a:solidFill>
                <a:effectLst>
                  <a:outerShdw blurRad="38100" dist="38100" dir="2700000" algn="tl">
                    <a:srgbClr val="000000"/>
                  </a:outerShdw>
                </a:effectLst>
                <a:ea typeface="宋体" pitchFamily="2" charset="-122"/>
              </a:rPr>
            </a:br>
            <a:r>
              <a:rPr lang="en-US" altLang="zh-CN" sz="1000" b="1">
                <a:solidFill>
                  <a:schemeClr val="bg2"/>
                </a:solidFill>
                <a:effectLst>
                  <a:outerShdw blurRad="38100" dist="38100" dir="2700000" algn="tl">
                    <a:srgbClr val="000000"/>
                  </a:outerShdw>
                </a:effectLst>
                <a:ea typeface="宋体" pitchFamily="2" charset="-122"/>
              </a:rPr>
              <a:t>Low end:$15.00</a:t>
            </a:r>
            <a:br>
              <a:rPr lang="en-US" altLang="zh-CN" sz="1000" b="1">
                <a:solidFill>
                  <a:schemeClr val="bg2"/>
                </a:solidFill>
                <a:effectLst>
                  <a:outerShdw blurRad="38100" dist="38100" dir="2700000" algn="tl">
                    <a:srgbClr val="000000"/>
                  </a:outerShdw>
                </a:effectLst>
                <a:ea typeface="宋体" pitchFamily="2" charset="-122"/>
              </a:rPr>
            </a:br>
            <a:r>
              <a:rPr lang="en-US" altLang="zh-CN" sz="1000" b="1">
                <a:solidFill>
                  <a:schemeClr val="bg2"/>
                </a:solidFill>
                <a:effectLst>
                  <a:outerShdw blurRad="38100" dist="38100" dir="2700000" algn="tl">
                    <a:srgbClr val="000000"/>
                  </a:outerShdw>
                </a:effectLst>
                <a:ea typeface="宋体" pitchFamily="2" charset="-122"/>
              </a:rPr>
              <a:t>High end:$37.50</a:t>
            </a:r>
            <a:br>
              <a:rPr lang="en-US" altLang="zh-CN" sz="1000" b="1">
                <a:solidFill>
                  <a:schemeClr val="bg2"/>
                </a:solidFill>
                <a:effectLst>
                  <a:outerShdw blurRad="38100" dist="38100" dir="2700000" algn="tl">
                    <a:srgbClr val="000000"/>
                  </a:outerShdw>
                </a:effectLst>
                <a:ea typeface="宋体" pitchFamily="2" charset="-122"/>
              </a:rPr>
            </a:br>
            <a:r>
              <a:rPr lang="en-US" altLang="zh-CN" sz="1000" b="1">
                <a:solidFill>
                  <a:schemeClr val="bg2"/>
                </a:solidFill>
                <a:effectLst>
                  <a:outerShdw blurRad="38100" dist="38100" dir="2700000" algn="tl">
                    <a:srgbClr val="000000"/>
                  </a:outerShdw>
                </a:effectLst>
                <a:ea typeface="宋体" pitchFamily="2" charset="-122"/>
              </a:rPr>
              <a:t>Performance:$31.00</a:t>
            </a:r>
            <a:br>
              <a:rPr lang="en-US" altLang="zh-CN" sz="1000" b="1">
                <a:solidFill>
                  <a:schemeClr val="bg2"/>
                </a:solidFill>
                <a:effectLst>
                  <a:outerShdw blurRad="38100" dist="38100" dir="2700000" algn="tl">
                    <a:srgbClr val="000000"/>
                  </a:outerShdw>
                </a:effectLst>
                <a:ea typeface="宋体" pitchFamily="2" charset="-122"/>
              </a:rPr>
            </a:br>
            <a:r>
              <a:rPr lang="en-US" altLang="zh-CN" sz="1000" b="1">
                <a:solidFill>
                  <a:schemeClr val="bg2"/>
                </a:solidFill>
                <a:effectLst>
                  <a:outerShdw blurRad="38100" dist="38100" dir="2700000" algn="tl">
                    <a:srgbClr val="000000"/>
                  </a:outerShdw>
                </a:effectLst>
                <a:ea typeface="宋体" pitchFamily="2" charset="-122"/>
              </a:rPr>
              <a:t>Size:$32.00</a:t>
            </a:r>
          </a:p>
        </p:txBody>
      </p:sp>
      <p:pic>
        <p:nvPicPr>
          <p:cNvPr id="267274" name="Picture 10" descr="treasure"/>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1910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1"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4" name="Picture 6" descr="expans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68290" name="Rectangle 2"/>
          <p:cNvSpPr>
            <a:spLocks noGrp="1" noChangeArrowheads="1"/>
          </p:cNvSpPr>
          <p:nvPr>
            <p:ph type="title"/>
          </p:nvPr>
        </p:nvSpPr>
        <p:spPr/>
        <p:txBody>
          <a:bodyPr/>
          <a:lstStyle/>
          <a:p>
            <a:r>
              <a:rPr lang="en-US" altLang="zh-CN">
                <a:ea typeface="宋体" pitchFamily="2" charset="-122"/>
              </a:rPr>
              <a:t>Long term strategy </a:t>
            </a:r>
          </a:p>
        </p:txBody>
      </p:sp>
      <p:sp>
        <p:nvSpPr>
          <p:cNvPr id="268291" name="Rectangle 3"/>
          <p:cNvSpPr>
            <a:spLocks noGrp="1" noChangeArrowheads="1"/>
          </p:cNvSpPr>
          <p:nvPr>
            <p:ph type="body" sz="half" idx="1"/>
          </p:nvPr>
        </p:nvSpPr>
        <p:spPr>
          <a:xfrm>
            <a:off x="609600" y="3352800"/>
            <a:ext cx="7924800" cy="2133600"/>
          </a:xfrm>
        </p:spPr>
        <p:txBody>
          <a:bodyPr/>
          <a:lstStyle/>
          <a:p>
            <a:pPr marL="0" indent="0">
              <a:buFontTx/>
              <a:buChar char="•"/>
            </a:pPr>
            <a:r>
              <a:rPr lang="en-US" altLang="zh-CN" sz="2000">
                <a:ea typeface="宋体" pitchFamily="2" charset="-122"/>
              </a:rPr>
              <a:t>Capitalize on growing population and dependency on electronic equipment </a:t>
            </a:r>
          </a:p>
          <a:p>
            <a:pPr marL="0" indent="0">
              <a:buFontTx/>
              <a:buChar char="•"/>
            </a:pPr>
            <a:r>
              <a:rPr lang="en-US" altLang="zh-CN" sz="2000">
                <a:ea typeface="宋体" pitchFamily="2" charset="-122"/>
              </a:rPr>
              <a:t>Emerging markets in Asia and Latin America </a:t>
            </a:r>
          </a:p>
          <a:p>
            <a:pPr marL="0" indent="0">
              <a:buFontTx/>
              <a:buChar char="•"/>
            </a:pPr>
            <a:r>
              <a:rPr lang="en-US" altLang="zh-CN" sz="2000">
                <a:ea typeface="宋体" pitchFamily="2" charset="-122"/>
              </a:rPr>
              <a:t>Currently evaluating the creation of a wholly-owned subsidiary that would protect our intellectual property rights</a:t>
            </a:r>
          </a:p>
        </p:txBody>
      </p:sp>
      <p:sp>
        <p:nvSpPr>
          <p:cNvPr id="268292" name="Rectangle 4"/>
          <p:cNvSpPr>
            <a:spLocks noChangeArrowheads="1"/>
          </p:cNvSpPr>
          <p:nvPr/>
        </p:nvSpPr>
        <p:spPr bwMode="auto">
          <a:xfrm>
            <a:off x="762000" y="18288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3200" b="1">
                <a:solidFill>
                  <a:schemeClr val="bg2"/>
                </a:solidFill>
                <a:effectLst>
                  <a:outerShdw blurRad="38100" dist="38100" dir="2700000" algn="tl">
                    <a:srgbClr val="000000"/>
                  </a:outerShdw>
                </a:effectLst>
                <a:latin typeface="Verdana" pitchFamily="34" charset="0"/>
                <a:ea typeface="宋体" pitchFamily="2" charset="-122"/>
                <a:cs typeface="Times New Roman" pitchFamily="18" charset="0"/>
              </a:rPr>
              <a:t>Transnational expansion within the next 10 years</a:t>
            </a:r>
            <a:r>
              <a:rPr lang="en-US" altLang="zh-CN" sz="3200" b="1">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  </a:t>
            </a:r>
          </a:p>
        </p:txBody>
      </p:sp>
      <p:sp>
        <p:nvSpPr>
          <p:cNvPr id="8"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316" name="Picture 4" descr="reasearch"/>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69315" name="Picture 3" descr="robo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3622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69314" name="Rectangle 2"/>
          <p:cNvSpPr>
            <a:spLocks noGrp="1" noChangeArrowheads="1"/>
          </p:cNvSpPr>
          <p:nvPr>
            <p:ph type="title"/>
          </p:nvPr>
        </p:nvSpPr>
        <p:spPr>
          <a:xfrm>
            <a:off x="533400" y="1828800"/>
            <a:ext cx="8229600" cy="1143000"/>
          </a:xfrm>
        </p:spPr>
        <p:txBody>
          <a:bodyPr/>
          <a:lstStyle/>
          <a:p>
            <a:r>
              <a:rPr lang="en-US" altLang="zh-CN">
                <a:ea typeface="宋体" pitchFamily="2" charset="-122"/>
              </a:rPr>
              <a:t>R&amp;D Activities for future programs</a:t>
            </a:r>
          </a:p>
        </p:txBody>
      </p:sp>
      <p:sp>
        <p:nvSpPr>
          <p:cNvPr id="7"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ltLang="zh-CN">
                <a:ea typeface="宋体" pitchFamily="2" charset="-122"/>
              </a:rPr>
              <a:t>Traditional Segment</a:t>
            </a:r>
          </a:p>
        </p:txBody>
      </p:sp>
      <p:pic>
        <p:nvPicPr>
          <p:cNvPr id="280579" name="Picture 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971800" y="2286000"/>
            <a:ext cx="3324225" cy="3190875"/>
          </a:xfrm>
        </p:spPr>
      </p:pic>
      <p:sp>
        <p:nvSpPr>
          <p:cNvPr id="280580" name="Oval 4"/>
          <p:cNvSpPr>
            <a:spLocks noChangeArrowheads="1"/>
          </p:cNvSpPr>
          <p:nvPr/>
        </p:nvSpPr>
        <p:spPr bwMode="auto">
          <a:xfrm>
            <a:off x="4419600" y="35052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1" name="Oval 5"/>
          <p:cNvSpPr>
            <a:spLocks noChangeArrowheads="1"/>
          </p:cNvSpPr>
          <p:nvPr/>
        </p:nvSpPr>
        <p:spPr bwMode="auto">
          <a:xfrm>
            <a:off x="4191000" y="3276600"/>
            <a:ext cx="1143000" cy="1143000"/>
          </a:xfrm>
          <a:prstGeom prst="ellipse">
            <a:avLst/>
          </a:prstGeom>
          <a:noFill/>
          <a:ln w="9525">
            <a:solidFill>
              <a:schemeClr val="bg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0582" name="Text Box 6"/>
          <p:cNvSpPr txBox="1">
            <a:spLocks noChangeArrowheads="1"/>
          </p:cNvSpPr>
          <p:nvPr/>
        </p:nvSpPr>
        <p:spPr bwMode="auto">
          <a:xfrm>
            <a:off x="4495800" y="3733800"/>
            <a:ext cx="596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606268"/>
                </a:solidFill>
                <a:ea typeface="宋体" pitchFamily="2" charset="-122"/>
              </a:rPr>
              <a:t>Beast</a:t>
            </a:r>
          </a:p>
        </p:txBody>
      </p:sp>
      <p:sp>
        <p:nvSpPr>
          <p:cNvPr id="280583" name="Text Box 7"/>
          <p:cNvSpPr txBox="1">
            <a:spLocks noChangeArrowheads="1"/>
          </p:cNvSpPr>
          <p:nvPr/>
        </p:nvSpPr>
        <p:spPr bwMode="auto">
          <a:xfrm>
            <a:off x="4576763" y="3810000"/>
            <a:ext cx="6048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FF3B9D"/>
                </a:solidFill>
                <a:ea typeface="宋体" pitchFamily="2" charset="-122"/>
              </a:rPr>
              <a:t>Baker</a:t>
            </a:r>
          </a:p>
        </p:txBody>
      </p:sp>
      <p:graphicFrame>
        <p:nvGraphicFramePr>
          <p:cNvPr id="280628" name="Group 52"/>
          <p:cNvGraphicFramePr>
            <a:graphicFrameLocks noGrp="1"/>
          </p:cNvGraphicFramePr>
          <p:nvPr>
            <p:ph sz="half" idx="2"/>
          </p:nvPr>
        </p:nvGraphicFramePr>
        <p:xfrm>
          <a:off x="6400800" y="1600200"/>
          <a:ext cx="2438400" cy="1782764"/>
        </p:xfrm>
        <a:graphic>
          <a:graphicData uri="http://schemas.openxmlformats.org/drawingml/2006/table">
            <a:tbl>
              <a:tblPr/>
              <a:tblGrid>
                <a:gridCol w="685800"/>
                <a:gridCol w="990600"/>
                <a:gridCol w="762000"/>
              </a:tblGrid>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Year</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Performance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Size</a:t>
                      </a:r>
                    </a:p>
                  </a:txBody>
                  <a:tcPr horzOverflow="overflow">
                    <a:lnL>
                      <a:noFill/>
                    </a:lnL>
                    <a:lnR cap="flat">
                      <a:noFill/>
                    </a:lnR>
                    <a:lnT cap="fla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8</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10.6</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9.4</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9</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11.3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8.7</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8</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7.3</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13.4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6.6</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13</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14.1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5.9</a:t>
                      </a:r>
                    </a:p>
                  </a:txBody>
                  <a:tcPr horzOverflow="overflow">
                    <a:lnL>
                      <a:noFill/>
                    </a:lnL>
                    <a:lnR cap="flat">
                      <a:noFill/>
                    </a:lnR>
                    <a:lnT>
                      <a:noFill/>
                    </a:lnT>
                    <a:lnB cap="flat">
                      <a:noFill/>
                    </a:lnB>
                    <a:lnTlToBr>
                      <a:noFill/>
                    </a:lnTlToBr>
                    <a:lnBlToTr>
                      <a:noFill/>
                    </a:lnBlToTr>
                    <a:noFill/>
                  </a:tcPr>
                </a:tc>
              </a:tr>
            </a:tbl>
          </a:graphicData>
        </a:graphic>
      </p:graphicFrame>
      <p:sp>
        <p:nvSpPr>
          <p:cNvPr id="280626" name="Rectangle 50"/>
          <p:cNvSpPr>
            <a:spLocks noChangeArrowheads="1"/>
          </p:cNvSpPr>
          <p:nvPr/>
        </p:nvSpPr>
        <p:spPr bwMode="auto">
          <a:xfrm>
            <a:off x="6705600" y="1143000"/>
            <a:ext cx="1905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80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Ideal Spot Location</a:t>
            </a:r>
          </a:p>
        </p:txBody>
      </p:sp>
      <p:sp>
        <p:nvSpPr>
          <p:cNvPr id="11"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L 0.05833 0.06666 " pathEditMode="relative" ptsTypes="AA">
                                      <p:cBhvr>
                                        <p:cTn id="6" dur="2000" fill="hold"/>
                                        <p:tgtEl>
                                          <p:spTgt spid="280580"/>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5833 0.06666 " pathEditMode="relative" ptsTypes="AA">
                                      <p:cBhvr>
                                        <p:cTn id="8" dur="2000" fill="hold"/>
                                        <p:tgtEl>
                                          <p:spTgt spid="280581"/>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5833 0.06666 " pathEditMode="relative" ptsTypes="AA">
                                      <p:cBhvr>
                                        <p:cTn id="10" dur="2000" fill="hold"/>
                                        <p:tgtEl>
                                          <p:spTgt spid="280582"/>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5833 0.06666 " pathEditMode="relative" ptsTypes="AA">
                                      <p:cBhvr>
                                        <p:cTn id="12" dur="2000" fill="hold"/>
                                        <p:tgtEl>
                                          <p:spTgt spid="28058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animBg="1"/>
      <p:bldP spid="280581" grpId="0" animBg="1"/>
      <p:bldP spid="280582" grpId="0"/>
      <p:bldP spid="28058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ltLang="zh-CN">
                <a:ea typeface="宋体" pitchFamily="2" charset="-122"/>
              </a:rPr>
              <a:t>Low End Segment</a:t>
            </a:r>
          </a:p>
        </p:txBody>
      </p:sp>
      <p:graphicFrame>
        <p:nvGraphicFramePr>
          <p:cNvPr id="281603" name="Group 3"/>
          <p:cNvGraphicFramePr>
            <a:graphicFrameLocks noGrp="1"/>
          </p:cNvGraphicFramePr>
          <p:nvPr>
            <p:ph sz="half" idx="2"/>
          </p:nvPr>
        </p:nvGraphicFramePr>
        <p:xfrm>
          <a:off x="6400800" y="1600200"/>
          <a:ext cx="2438400" cy="1782764"/>
        </p:xfrm>
        <a:graphic>
          <a:graphicData uri="http://schemas.openxmlformats.org/drawingml/2006/table">
            <a:tbl>
              <a:tblPr/>
              <a:tblGrid>
                <a:gridCol w="685800"/>
                <a:gridCol w="939800"/>
                <a:gridCol w="812800"/>
              </a:tblGrid>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Year</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Performance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Size</a:t>
                      </a:r>
                    </a:p>
                  </a:txBody>
                  <a:tcPr horzOverflow="overflow">
                    <a:lnL>
                      <a:noFill/>
                    </a:lnL>
                    <a:lnR cap="flat">
                      <a:noFill/>
                    </a:lnR>
                    <a:lnT cap="fla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8</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5.7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14.3</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9</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6.2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13.8</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6.7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13.3</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7.2</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12.8</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7.7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12.3</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13</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8.2</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11.8</a:t>
                      </a:r>
                    </a:p>
                  </a:txBody>
                  <a:tcPr horzOverflow="overflow">
                    <a:lnL>
                      <a:noFill/>
                    </a:lnL>
                    <a:lnR cap="flat">
                      <a:noFill/>
                    </a:lnR>
                    <a:lnT>
                      <a:noFill/>
                    </a:lnT>
                    <a:lnB cap="flat">
                      <a:noFill/>
                    </a:lnB>
                    <a:lnTlToBr>
                      <a:noFill/>
                    </a:lnTlToBr>
                    <a:lnBlToTr>
                      <a:noFill/>
                    </a:lnBlToTr>
                    <a:noFill/>
                  </a:tcPr>
                </a:tc>
              </a:tr>
            </a:tbl>
          </a:graphicData>
        </a:graphic>
      </p:graphicFrame>
      <p:pic>
        <p:nvPicPr>
          <p:cNvPr id="281645" name="Picture 45"/>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971800" y="2286000"/>
            <a:ext cx="3324225" cy="3190875"/>
          </a:xfrm>
          <a:ln/>
        </p:spPr>
      </p:pic>
      <p:sp>
        <p:nvSpPr>
          <p:cNvPr id="281646" name="Oval 46"/>
          <p:cNvSpPr>
            <a:spLocks noChangeArrowheads="1"/>
          </p:cNvSpPr>
          <p:nvPr/>
        </p:nvSpPr>
        <p:spPr bwMode="auto">
          <a:xfrm>
            <a:off x="3886200" y="28956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47" name="Oval 47"/>
          <p:cNvSpPr>
            <a:spLocks noChangeArrowheads="1"/>
          </p:cNvSpPr>
          <p:nvPr/>
        </p:nvSpPr>
        <p:spPr bwMode="auto">
          <a:xfrm>
            <a:off x="3657600" y="2667000"/>
            <a:ext cx="1143000" cy="1143000"/>
          </a:xfrm>
          <a:prstGeom prst="ellipse">
            <a:avLst/>
          </a:prstGeom>
          <a:noFill/>
          <a:ln w="9525">
            <a:solidFill>
              <a:schemeClr val="bg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1648" name="Text Box 48"/>
          <p:cNvSpPr txBox="1">
            <a:spLocks noChangeArrowheads="1"/>
          </p:cNvSpPr>
          <p:nvPr/>
        </p:nvSpPr>
        <p:spPr bwMode="auto">
          <a:xfrm>
            <a:off x="3733800" y="2925763"/>
            <a:ext cx="5556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606268"/>
                </a:solidFill>
                <a:ea typeface="宋体" pitchFamily="2" charset="-122"/>
              </a:rPr>
              <a:t>Bead</a:t>
            </a:r>
          </a:p>
        </p:txBody>
      </p:sp>
      <p:sp>
        <p:nvSpPr>
          <p:cNvPr id="281649" name="Text Box 49"/>
          <p:cNvSpPr txBox="1">
            <a:spLocks noChangeArrowheads="1"/>
          </p:cNvSpPr>
          <p:nvPr/>
        </p:nvSpPr>
        <p:spPr bwMode="auto">
          <a:xfrm>
            <a:off x="3729038" y="2819400"/>
            <a:ext cx="6905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FF3B9D"/>
                </a:solidFill>
                <a:ea typeface="宋体" pitchFamily="2" charset="-122"/>
              </a:rPr>
              <a:t>Beauty</a:t>
            </a:r>
          </a:p>
        </p:txBody>
      </p:sp>
      <p:sp>
        <p:nvSpPr>
          <p:cNvPr id="281650" name="Rectangle 50"/>
          <p:cNvSpPr>
            <a:spLocks noChangeArrowheads="1"/>
          </p:cNvSpPr>
          <p:nvPr/>
        </p:nvSpPr>
        <p:spPr bwMode="auto">
          <a:xfrm>
            <a:off x="6705600" y="1143000"/>
            <a:ext cx="1905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80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Ideal Spot Location</a:t>
            </a:r>
          </a:p>
        </p:txBody>
      </p:sp>
      <p:sp>
        <p:nvSpPr>
          <p:cNvPr id="11"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L 0.03333 0.05555 " pathEditMode="relative" ptsTypes="AA">
                                      <p:cBhvr>
                                        <p:cTn id="6" dur="2000" fill="hold"/>
                                        <p:tgtEl>
                                          <p:spTgt spid="281646"/>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3333 0.05555 " pathEditMode="relative" ptsTypes="AA">
                                      <p:cBhvr>
                                        <p:cTn id="8" dur="2000" fill="hold"/>
                                        <p:tgtEl>
                                          <p:spTgt spid="281647"/>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3333 0.05555 " pathEditMode="relative" ptsTypes="AA">
                                      <p:cBhvr>
                                        <p:cTn id="10" dur="2000" fill="hold"/>
                                        <p:tgtEl>
                                          <p:spTgt spid="281648"/>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333 0.05555 " pathEditMode="relative" ptsTypes="AA">
                                      <p:cBhvr>
                                        <p:cTn id="12" dur="2000" fill="hold"/>
                                        <p:tgtEl>
                                          <p:spTgt spid="28164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46" grpId="0" animBg="1"/>
      <p:bldP spid="281647" grpId="0" animBg="1"/>
      <p:bldP spid="281648" grpId="0"/>
      <p:bldP spid="2816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77" name="Picture 53" descr="bull"/>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3657600"/>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82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314575"/>
            <a:ext cx="4200525" cy="3095625"/>
          </a:xfrm>
          <a:prstGeom prst="rect">
            <a:avLst/>
          </a:prstGeom>
          <a:noFill/>
          <a:extLst>
            <a:ext uri="{909E8E84-426E-40DD-AFC4-6F175D3DCCD1}">
              <a14:hiddenFill xmlns:a14="http://schemas.microsoft.com/office/drawing/2010/main">
                <a:solidFill>
                  <a:srgbClr val="FFFFFF"/>
                </a:solidFill>
              </a14:hiddenFill>
            </a:ext>
          </a:extLst>
        </p:spPr>
      </p:pic>
      <p:sp>
        <p:nvSpPr>
          <p:cNvPr id="282627" name="Rectangle 3"/>
          <p:cNvSpPr>
            <a:spLocks noGrp="1" noChangeArrowheads="1"/>
          </p:cNvSpPr>
          <p:nvPr>
            <p:ph type="title"/>
          </p:nvPr>
        </p:nvSpPr>
        <p:spPr/>
        <p:txBody>
          <a:bodyPr/>
          <a:lstStyle/>
          <a:p>
            <a:r>
              <a:rPr lang="en-US" altLang="zh-CN">
                <a:ea typeface="宋体" pitchFamily="2" charset="-122"/>
              </a:rPr>
              <a:t>High End Segment</a:t>
            </a:r>
          </a:p>
        </p:txBody>
      </p:sp>
      <p:graphicFrame>
        <p:nvGraphicFramePr>
          <p:cNvPr id="282628" name="Group 4"/>
          <p:cNvGraphicFramePr>
            <a:graphicFrameLocks noGrp="1"/>
          </p:cNvGraphicFramePr>
          <p:nvPr>
            <p:ph sz="half" idx="2"/>
          </p:nvPr>
        </p:nvGraphicFramePr>
        <p:xfrm>
          <a:off x="6400800" y="1600200"/>
          <a:ext cx="2438400" cy="1782764"/>
        </p:xfrm>
        <a:graphic>
          <a:graphicData uri="http://schemas.openxmlformats.org/drawingml/2006/table">
            <a:tbl>
              <a:tblPr/>
              <a:tblGrid>
                <a:gridCol w="685800"/>
                <a:gridCol w="939800"/>
                <a:gridCol w="812800"/>
              </a:tblGrid>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Year</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Performance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Size</a:t>
                      </a:r>
                    </a:p>
                  </a:txBody>
                  <a:tcPr horzOverflow="overflow">
                    <a:lnL>
                      <a:noFill/>
                    </a:lnL>
                    <a:lnR cap="flat">
                      <a:noFill/>
                    </a:lnR>
                    <a:lnT cap="fla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8</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16.1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3.9</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9</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3</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17.9</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2.1</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18.8</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19.7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0.3</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13</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20.6</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0.1</a:t>
                      </a:r>
                    </a:p>
                  </a:txBody>
                  <a:tcPr horzOverflow="overflow">
                    <a:lnL>
                      <a:noFill/>
                    </a:lnL>
                    <a:lnR cap="flat">
                      <a:noFill/>
                    </a:lnR>
                    <a:lnT>
                      <a:noFill/>
                    </a:lnT>
                    <a:lnB cap="flat">
                      <a:noFill/>
                    </a:lnB>
                    <a:lnTlToBr>
                      <a:noFill/>
                    </a:lnTlToBr>
                    <a:lnBlToTr>
                      <a:noFill/>
                    </a:lnBlToTr>
                    <a:noFill/>
                  </a:tcPr>
                </a:tc>
              </a:tr>
            </a:tbl>
          </a:graphicData>
        </a:graphic>
      </p:graphicFrame>
      <p:sp>
        <p:nvSpPr>
          <p:cNvPr id="282670" name="Oval 46"/>
          <p:cNvSpPr>
            <a:spLocks noChangeArrowheads="1"/>
          </p:cNvSpPr>
          <p:nvPr/>
        </p:nvSpPr>
        <p:spPr bwMode="auto">
          <a:xfrm>
            <a:off x="4267200" y="38862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1" name="Oval 47"/>
          <p:cNvSpPr>
            <a:spLocks noChangeArrowheads="1"/>
          </p:cNvSpPr>
          <p:nvPr/>
        </p:nvSpPr>
        <p:spPr bwMode="auto">
          <a:xfrm>
            <a:off x="4038600" y="3657600"/>
            <a:ext cx="1143000" cy="1143000"/>
          </a:xfrm>
          <a:prstGeom prst="ellipse">
            <a:avLst/>
          </a:prstGeom>
          <a:noFill/>
          <a:ln w="9525">
            <a:solidFill>
              <a:schemeClr val="bg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2672" name="Text Box 48"/>
          <p:cNvSpPr txBox="1">
            <a:spLocks noChangeArrowheads="1"/>
          </p:cNvSpPr>
          <p:nvPr/>
        </p:nvSpPr>
        <p:spPr bwMode="auto">
          <a:xfrm>
            <a:off x="4572000" y="4297363"/>
            <a:ext cx="523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606268"/>
                </a:solidFill>
                <a:ea typeface="宋体" pitchFamily="2" charset="-122"/>
              </a:rPr>
              <a:t>Bind</a:t>
            </a:r>
          </a:p>
        </p:txBody>
      </p:sp>
      <p:sp>
        <p:nvSpPr>
          <p:cNvPr id="282673" name="Text Box 49"/>
          <p:cNvSpPr txBox="1">
            <a:spLocks noChangeArrowheads="1"/>
          </p:cNvSpPr>
          <p:nvPr/>
        </p:nvSpPr>
        <p:spPr bwMode="auto">
          <a:xfrm>
            <a:off x="4572000" y="4191000"/>
            <a:ext cx="4302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FF3B9D"/>
                </a:solidFill>
                <a:ea typeface="宋体" pitchFamily="2" charset="-122"/>
              </a:rPr>
              <a:t>Bid</a:t>
            </a:r>
          </a:p>
        </p:txBody>
      </p:sp>
      <p:sp>
        <p:nvSpPr>
          <p:cNvPr id="282674" name="Rectangle 50"/>
          <p:cNvSpPr>
            <a:spLocks noChangeArrowheads="1"/>
          </p:cNvSpPr>
          <p:nvPr/>
        </p:nvSpPr>
        <p:spPr bwMode="auto">
          <a:xfrm>
            <a:off x="6705600" y="1143000"/>
            <a:ext cx="1905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80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Ideal Spot Location</a:t>
            </a:r>
          </a:p>
        </p:txBody>
      </p:sp>
      <p:sp>
        <p:nvSpPr>
          <p:cNvPr id="282675" name="Text Box 51"/>
          <p:cNvSpPr txBox="1">
            <a:spLocks noChangeArrowheads="1"/>
          </p:cNvSpPr>
          <p:nvPr/>
        </p:nvSpPr>
        <p:spPr bwMode="auto">
          <a:xfrm>
            <a:off x="5105400" y="4800600"/>
            <a:ext cx="473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640ABE"/>
                </a:solidFill>
                <a:ea typeface="宋体" pitchFamily="2" charset="-122"/>
              </a:rPr>
              <a:t>Bull</a:t>
            </a:r>
          </a:p>
        </p:txBody>
      </p:sp>
      <p:sp>
        <p:nvSpPr>
          <p:cNvPr id="282676" name="Rectangle 52"/>
          <p:cNvSpPr>
            <a:spLocks noChangeArrowheads="1"/>
          </p:cNvSpPr>
          <p:nvPr/>
        </p:nvSpPr>
        <p:spPr bwMode="auto">
          <a:xfrm>
            <a:off x="3429000" y="5410200"/>
            <a:ext cx="2819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1">
                <a:solidFill>
                  <a:srgbClr val="5D0195"/>
                </a:solidFill>
                <a:ea typeface="宋体" pitchFamily="2" charset="-122"/>
                <a:cs typeface="Times New Roman" pitchFamily="18" charset="0"/>
              </a:rPr>
              <a:t>Will Introduce Bull in Year 11</a:t>
            </a:r>
          </a:p>
        </p:txBody>
      </p:sp>
      <p:sp>
        <p:nvSpPr>
          <p:cNvPr id="14"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3.33333E-6 3.33333E-6 L 0.09583 0.11666 " pathEditMode="relative" rAng="0" ptsTypes="AA">
                                      <p:cBhvr>
                                        <p:cTn id="6" dur="2000" fill="hold"/>
                                        <p:tgtEl>
                                          <p:spTgt spid="282670"/>
                                        </p:tgtEl>
                                        <p:attrNameLst>
                                          <p:attrName>ppt_x</p:attrName>
                                          <p:attrName>ppt_y</p:attrName>
                                        </p:attrNameLst>
                                      </p:cBhvr>
                                      <p:rCtr x="4792" y="5833"/>
                                    </p:animMotion>
                                  </p:childTnLst>
                                </p:cTn>
                              </p:par>
                              <p:par>
                                <p:cTn id="7" presetID="0" presetClass="path" presetSubtype="0" accel="50000" decel="50000" fill="hold" grpId="0" nodeType="withEffect">
                                  <p:stCondLst>
                                    <p:cond delay="0"/>
                                  </p:stCondLst>
                                  <p:childTnLst>
                                    <p:animMotion origin="layout" path="M -3.33333E-6 2.22222E-6 L 0.09584 0.11666 " pathEditMode="relative" rAng="0" ptsTypes="AA">
                                      <p:cBhvr>
                                        <p:cTn id="8" dur="2000" fill="hold"/>
                                        <p:tgtEl>
                                          <p:spTgt spid="282671"/>
                                        </p:tgtEl>
                                        <p:attrNameLst>
                                          <p:attrName>ppt_x</p:attrName>
                                          <p:attrName>ppt_y</p:attrName>
                                        </p:attrNameLst>
                                      </p:cBhvr>
                                      <p:rCtr x="4792" y="5833"/>
                                    </p:animMotion>
                                  </p:childTnLst>
                                </p:cTn>
                              </p:par>
                              <p:par>
                                <p:cTn id="9" presetID="0" presetClass="path" presetSubtype="0" accel="50000" decel="50000" fill="hold" grpId="0" nodeType="withEffect">
                                  <p:stCondLst>
                                    <p:cond delay="0"/>
                                  </p:stCondLst>
                                  <p:childTnLst>
                                    <p:animMotion origin="layout" path="M 4.16667E-6 2.22222E-6 L 0.07135 0.09791 " pathEditMode="relative" rAng="0" ptsTypes="AA">
                                      <p:cBhvr>
                                        <p:cTn id="10" dur="2000" fill="hold"/>
                                        <p:tgtEl>
                                          <p:spTgt spid="282672"/>
                                        </p:tgtEl>
                                        <p:attrNameLst>
                                          <p:attrName>ppt_x</p:attrName>
                                          <p:attrName>ppt_y</p:attrName>
                                        </p:attrNameLst>
                                      </p:cBhvr>
                                      <p:rCtr x="3559" y="4884"/>
                                    </p:animMotion>
                                  </p:childTnLst>
                                </p:cTn>
                              </p:par>
                              <p:par>
                                <p:cTn id="11" presetID="0" presetClass="path" presetSubtype="0" accel="50000" decel="50000" fill="hold" grpId="0" nodeType="withEffect">
                                  <p:stCondLst>
                                    <p:cond delay="0"/>
                                  </p:stCondLst>
                                  <p:childTnLst>
                                    <p:animMotion origin="layout" path="M 2.5E-6 2.22222E-6 L 0.07656 0.09791 " pathEditMode="relative" rAng="0" ptsTypes="AA">
                                      <p:cBhvr>
                                        <p:cTn id="12" dur="2000" fill="hold"/>
                                        <p:tgtEl>
                                          <p:spTgt spid="282673"/>
                                        </p:tgtEl>
                                        <p:attrNameLst>
                                          <p:attrName>ppt_x</p:attrName>
                                          <p:attrName>ppt_y</p:attrName>
                                        </p:attrNameLst>
                                      </p:cBhvr>
                                      <p:rCtr x="3819" y="4884"/>
                                    </p:animMotion>
                                  </p:childTnLst>
                                </p:cTn>
                              </p:par>
                            </p:childTnLst>
                          </p:cTn>
                        </p:par>
                        <p:par>
                          <p:cTn id="13" fill="hold" nodeType="afterGroup">
                            <p:stCondLst>
                              <p:cond delay="2000"/>
                            </p:stCondLst>
                            <p:childTnLst>
                              <p:par>
                                <p:cTn id="14" presetID="26" presetClass="entr" presetSubtype="0" fill="hold" grpId="0" nodeType="afterEffect">
                                  <p:stCondLst>
                                    <p:cond delay="0"/>
                                  </p:stCondLst>
                                  <p:childTnLst>
                                    <p:set>
                                      <p:cBhvr>
                                        <p:cTn id="15" dur="1" fill="hold">
                                          <p:stCondLst>
                                            <p:cond delay="0"/>
                                          </p:stCondLst>
                                        </p:cTn>
                                        <p:tgtEl>
                                          <p:spTgt spid="282676"/>
                                        </p:tgtEl>
                                        <p:attrNameLst>
                                          <p:attrName>style.visibility</p:attrName>
                                        </p:attrNameLst>
                                      </p:cBhvr>
                                      <p:to>
                                        <p:strVal val="visible"/>
                                      </p:to>
                                    </p:set>
                                    <p:animEffect transition="in" filter="wipe(down)">
                                      <p:cBhvr>
                                        <p:cTn id="16" dur="580">
                                          <p:stCondLst>
                                            <p:cond delay="0"/>
                                          </p:stCondLst>
                                        </p:cTn>
                                        <p:tgtEl>
                                          <p:spTgt spid="282676"/>
                                        </p:tgtEl>
                                      </p:cBhvr>
                                    </p:animEffect>
                                    <p:anim calcmode="lin" valueType="num">
                                      <p:cBhvr>
                                        <p:cTn id="17" dur="1822" tmFilter="0,0; 0.14,0.36; 0.43,0.73; 0.71,0.91; 1.0,1.0">
                                          <p:stCondLst>
                                            <p:cond delay="0"/>
                                          </p:stCondLst>
                                        </p:cTn>
                                        <p:tgtEl>
                                          <p:spTgt spid="282676"/>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82676"/>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82676"/>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82676"/>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82676"/>
                                        </p:tgtEl>
                                        <p:attrNameLst>
                                          <p:attrName>ppt_y</p:attrName>
                                        </p:attrNameLst>
                                      </p:cBhvr>
                                      <p:tavLst>
                                        <p:tav tm="0" fmla="#ppt_y-sin(pi*$)/81">
                                          <p:val>
                                            <p:fltVal val="0"/>
                                          </p:val>
                                        </p:tav>
                                        <p:tav tm="100000">
                                          <p:val>
                                            <p:fltVal val="1"/>
                                          </p:val>
                                        </p:tav>
                                      </p:tavLst>
                                    </p:anim>
                                    <p:animScale>
                                      <p:cBhvr>
                                        <p:cTn id="22" dur="26">
                                          <p:stCondLst>
                                            <p:cond delay="650"/>
                                          </p:stCondLst>
                                        </p:cTn>
                                        <p:tgtEl>
                                          <p:spTgt spid="282676"/>
                                        </p:tgtEl>
                                      </p:cBhvr>
                                      <p:to x="100000" y="60000"/>
                                    </p:animScale>
                                    <p:animScale>
                                      <p:cBhvr>
                                        <p:cTn id="23" dur="166" decel="50000">
                                          <p:stCondLst>
                                            <p:cond delay="676"/>
                                          </p:stCondLst>
                                        </p:cTn>
                                        <p:tgtEl>
                                          <p:spTgt spid="282676"/>
                                        </p:tgtEl>
                                      </p:cBhvr>
                                      <p:to x="100000" y="100000"/>
                                    </p:animScale>
                                    <p:animScale>
                                      <p:cBhvr>
                                        <p:cTn id="24" dur="26">
                                          <p:stCondLst>
                                            <p:cond delay="1312"/>
                                          </p:stCondLst>
                                        </p:cTn>
                                        <p:tgtEl>
                                          <p:spTgt spid="282676"/>
                                        </p:tgtEl>
                                      </p:cBhvr>
                                      <p:to x="100000" y="80000"/>
                                    </p:animScale>
                                    <p:animScale>
                                      <p:cBhvr>
                                        <p:cTn id="25" dur="166" decel="50000">
                                          <p:stCondLst>
                                            <p:cond delay="1338"/>
                                          </p:stCondLst>
                                        </p:cTn>
                                        <p:tgtEl>
                                          <p:spTgt spid="282676"/>
                                        </p:tgtEl>
                                      </p:cBhvr>
                                      <p:to x="100000" y="100000"/>
                                    </p:animScale>
                                    <p:animScale>
                                      <p:cBhvr>
                                        <p:cTn id="26" dur="26">
                                          <p:stCondLst>
                                            <p:cond delay="1642"/>
                                          </p:stCondLst>
                                        </p:cTn>
                                        <p:tgtEl>
                                          <p:spTgt spid="282676"/>
                                        </p:tgtEl>
                                      </p:cBhvr>
                                      <p:to x="100000" y="90000"/>
                                    </p:animScale>
                                    <p:animScale>
                                      <p:cBhvr>
                                        <p:cTn id="27" dur="166" decel="50000">
                                          <p:stCondLst>
                                            <p:cond delay="1668"/>
                                          </p:stCondLst>
                                        </p:cTn>
                                        <p:tgtEl>
                                          <p:spTgt spid="282676"/>
                                        </p:tgtEl>
                                      </p:cBhvr>
                                      <p:to x="100000" y="100000"/>
                                    </p:animScale>
                                    <p:animScale>
                                      <p:cBhvr>
                                        <p:cTn id="28" dur="26">
                                          <p:stCondLst>
                                            <p:cond delay="1808"/>
                                          </p:stCondLst>
                                        </p:cTn>
                                        <p:tgtEl>
                                          <p:spTgt spid="282676"/>
                                        </p:tgtEl>
                                      </p:cBhvr>
                                      <p:to x="100000" y="95000"/>
                                    </p:animScale>
                                    <p:animScale>
                                      <p:cBhvr>
                                        <p:cTn id="29" dur="166" decel="50000">
                                          <p:stCondLst>
                                            <p:cond delay="1834"/>
                                          </p:stCondLst>
                                        </p:cTn>
                                        <p:tgtEl>
                                          <p:spTgt spid="282676"/>
                                        </p:tgtEl>
                                      </p:cBhvr>
                                      <p:to x="100000" y="100000"/>
                                    </p:animScale>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0"/>
                                          </p:stCondLst>
                                        </p:cTn>
                                        <p:tgtEl>
                                          <p:spTgt spid="282675"/>
                                        </p:tgtEl>
                                        <p:attrNameLst>
                                          <p:attrName>style.visibility</p:attrName>
                                        </p:attrNameLst>
                                      </p:cBhvr>
                                      <p:to>
                                        <p:strVal val="visible"/>
                                      </p:to>
                                    </p:set>
                                  </p:childTnLst>
                                </p:cTn>
                              </p:par>
                            </p:childTnLst>
                          </p:cTn>
                        </p:par>
                        <p:par>
                          <p:cTn id="33" fill="hold" nodeType="afterGroup">
                            <p:stCondLst>
                              <p:cond delay="4000"/>
                            </p:stCondLst>
                            <p:childTnLst>
                              <p:par>
                                <p:cTn id="34" presetID="0" presetClass="path" presetSubtype="0" accel="50000" decel="50000" fill="hold" grpId="1" nodeType="afterEffect">
                                  <p:stCondLst>
                                    <p:cond delay="0"/>
                                  </p:stCondLst>
                                  <p:childTnLst>
                                    <p:animMotion origin="layout" path="M 1.94444E-6 3.7037E-7 L 0.04913 0.02454 " pathEditMode="relative" rAng="0" ptsTypes="AA">
                                      <p:cBhvr>
                                        <p:cTn id="35" dur="2000" fill="hold"/>
                                        <p:tgtEl>
                                          <p:spTgt spid="282675"/>
                                        </p:tgtEl>
                                        <p:attrNameLst>
                                          <p:attrName>ppt_x</p:attrName>
                                          <p:attrName>ppt_y</p:attrName>
                                        </p:attrNameLst>
                                      </p:cBhvr>
                                      <p:rCtr x="2448" y="1227"/>
                                    </p:animMotion>
                                  </p:childTnLst>
                                </p:cTn>
                              </p:par>
                            </p:childTnLst>
                          </p:cTn>
                        </p:par>
                        <p:par>
                          <p:cTn id="36" fill="hold" nodeType="afterGroup">
                            <p:stCondLst>
                              <p:cond delay="6000"/>
                            </p:stCondLst>
                            <p:childTnLst>
                              <p:par>
                                <p:cTn id="37" presetID="48" presetClass="entr" presetSubtype="0" accel="50000" fill="hold" nodeType="afterEffect">
                                  <p:stCondLst>
                                    <p:cond delay="0"/>
                                  </p:stCondLst>
                                  <p:childTnLst>
                                    <p:set>
                                      <p:cBhvr>
                                        <p:cTn id="38" dur="1" fill="hold">
                                          <p:stCondLst>
                                            <p:cond delay="0"/>
                                          </p:stCondLst>
                                        </p:cTn>
                                        <p:tgtEl>
                                          <p:spTgt spid="282677"/>
                                        </p:tgtEl>
                                        <p:attrNameLst>
                                          <p:attrName>style.visibility</p:attrName>
                                        </p:attrNameLst>
                                      </p:cBhvr>
                                      <p:to>
                                        <p:strVal val="visible"/>
                                      </p:to>
                                    </p:set>
                                    <p:anim calcmode="lin" valueType="num">
                                      <p:cBhvr>
                                        <p:cTn id="39" dur="1000" fill="hold"/>
                                        <p:tgtEl>
                                          <p:spTgt spid="28267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0" dur="1000" fill="hold"/>
                                        <p:tgtEl>
                                          <p:spTgt spid="282677"/>
                                        </p:tgtEl>
                                        <p:attrNameLst>
                                          <p:attrName>ppt_x</p:attrName>
                                        </p:attrNameLst>
                                      </p:cBhvr>
                                      <p:tavLst>
                                        <p:tav tm="0">
                                          <p:val>
                                            <p:fltVal val="-1"/>
                                          </p:val>
                                        </p:tav>
                                        <p:tav tm="50000">
                                          <p:val>
                                            <p:fltVal val="0.95"/>
                                          </p:val>
                                        </p:tav>
                                        <p:tav tm="100000">
                                          <p:val>
                                            <p:strVal val="#ppt_x"/>
                                          </p:val>
                                        </p:tav>
                                      </p:tavLst>
                                    </p:anim>
                                    <p:anim calcmode="lin" valueType="num">
                                      <p:cBhvr>
                                        <p:cTn id="41" dur="1000" fill="hold"/>
                                        <p:tgtEl>
                                          <p:spTgt spid="282677"/>
                                        </p:tgtEl>
                                        <p:attrNameLst>
                                          <p:attrName>ppt_y</p:attrName>
                                        </p:attrNameLst>
                                      </p:cBhvr>
                                      <p:tavLst>
                                        <p:tav tm="0">
                                          <p:val>
                                            <p:strVal val="#ppt_y"/>
                                          </p:val>
                                        </p:tav>
                                        <p:tav tm="100000">
                                          <p:val>
                                            <p:strVal val="#ppt_y"/>
                                          </p:val>
                                        </p:tav>
                                      </p:tavLst>
                                    </p:anim>
                                    <p:animEffect transition="in" filter="fade">
                                      <p:cBhvr>
                                        <p:cTn id="42" dur="1000"/>
                                        <p:tgtEl>
                                          <p:spTgt spid="282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70" grpId="0" animBg="1"/>
      <p:bldP spid="282671" grpId="0" animBg="1"/>
      <p:bldP spid="282672" grpId="0"/>
      <p:bldP spid="282673" grpId="0"/>
      <p:bldP spid="282675" grpId="0"/>
      <p:bldP spid="282675" grpId="1"/>
      <p:bldP spid="28267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296962" name="Title 1"/>
          <p:cNvSpPr>
            <a:spLocks noGrp="1"/>
          </p:cNvSpPr>
          <p:nvPr>
            <p:ph type="ctrTitle" idx="4294967295"/>
          </p:nvPr>
        </p:nvSpPr>
        <p:spPr>
          <a:xfrm>
            <a:off x="762000" y="457200"/>
            <a:ext cx="7772400" cy="1470025"/>
          </a:xfrm>
        </p:spPr>
        <p:txBody>
          <a:bodyPr/>
          <a:lstStyle/>
          <a:p>
            <a:pPr eaLnBrk="1" hangingPunct="1">
              <a:defRPr/>
            </a:pPr>
            <a:r>
              <a:rPr lang="en-US" smtClean="0">
                <a:latin typeface="Times New Roman" pitchFamily="18" charset="0"/>
              </a:rPr>
              <a:t>Overview of the sensor market</a:t>
            </a:r>
          </a:p>
        </p:txBody>
      </p:sp>
      <p:sp>
        <p:nvSpPr>
          <p:cNvPr id="296963" name="Subtitle 2"/>
          <p:cNvSpPr>
            <a:spLocks noGrp="1"/>
          </p:cNvSpPr>
          <p:nvPr>
            <p:ph type="subTitle" idx="4294967295"/>
          </p:nvPr>
        </p:nvSpPr>
        <p:spPr>
          <a:xfrm>
            <a:off x="762000" y="1981200"/>
            <a:ext cx="7620000" cy="4343400"/>
          </a:xfrm>
        </p:spPr>
        <p:txBody>
          <a:bodyPr/>
          <a:lstStyle/>
          <a:p>
            <a:pPr marL="457200" indent="-457200" eaLnBrk="1" hangingPunct="1">
              <a:buFont typeface="Wingdings" pitchFamily="2" charset="2"/>
              <a:buChar char="Ø"/>
              <a:defRPr/>
            </a:pPr>
            <a:r>
              <a:rPr lang="en-US" sz="2800" dirty="0" smtClean="0">
                <a:latin typeface="Times New Roman" pitchFamily="18" charset="0"/>
                <a:cs typeface="Times New Roman" pitchFamily="18" charset="0"/>
              </a:rPr>
              <a:t>Potential annual revenue of $1.5 billion</a:t>
            </a:r>
          </a:p>
          <a:p>
            <a:pPr marL="457200" indent="-457200" eaLnBrk="1" hangingPunct="1">
              <a:buFont typeface="Wingdings" pitchFamily="2" charset="2"/>
              <a:buChar char="Ø"/>
              <a:defRPr/>
            </a:pPr>
            <a:r>
              <a:rPr lang="en-US" sz="2800" dirty="0" smtClean="0">
                <a:latin typeface="Times New Roman" pitchFamily="18" charset="0"/>
                <a:cs typeface="Times New Roman" pitchFamily="18" charset="0"/>
              </a:rPr>
              <a:t>Sensor Industry continues to grow at 14% annually</a:t>
            </a:r>
          </a:p>
          <a:p>
            <a:pPr marL="457200" indent="-457200" eaLnBrk="1" hangingPunct="1">
              <a:buFont typeface="Wingdings" pitchFamily="2" charset="2"/>
              <a:buChar char="Ø"/>
              <a:defRPr/>
            </a:pPr>
            <a:r>
              <a:rPr lang="en-US" sz="2800" dirty="0" smtClean="0">
                <a:latin typeface="Times New Roman" pitchFamily="18" charset="0"/>
                <a:cs typeface="Times New Roman" pitchFamily="18" charset="0"/>
              </a:rPr>
              <a:t>A safe investment choice!</a:t>
            </a:r>
          </a:p>
        </p:txBody>
      </p:sp>
    </p:spTree>
    <p:extLst>
      <p:ext uri="{BB962C8B-B14F-4D97-AF65-F5344CB8AC3E}">
        <p14:creationId xmlns:p14="http://schemas.microsoft.com/office/powerpoint/2010/main" val="41174164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zh-CN">
                <a:ea typeface="宋体" pitchFamily="2" charset="-122"/>
              </a:rPr>
              <a:t>Performance Segment</a:t>
            </a:r>
          </a:p>
        </p:txBody>
      </p:sp>
      <p:sp>
        <p:nvSpPr>
          <p:cNvPr id="283651" name="Rectangle 3"/>
          <p:cNvSpPr>
            <a:spLocks noChangeArrowheads="1"/>
          </p:cNvSpPr>
          <p:nvPr/>
        </p:nvSpPr>
        <p:spPr bwMode="auto">
          <a:xfrm>
            <a:off x="6705600" y="1143000"/>
            <a:ext cx="1905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80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Ideal Spot Location</a:t>
            </a:r>
          </a:p>
        </p:txBody>
      </p:sp>
      <p:graphicFrame>
        <p:nvGraphicFramePr>
          <p:cNvPr id="283652" name="Group 4"/>
          <p:cNvGraphicFramePr>
            <a:graphicFrameLocks noGrp="1"/>
          </p:cNvGraphicFramePr>
          <p:nvPr>
            <p:ph sz="half" idx="2"/>
          </p:nvPr>
        </p:nvGraphicFramePr>
        <p:xfrm>
          <a:off x="6400800" y="1600200"/>
          <a:ext cx="2438400" cy="1782764"/>
        </p:xfrm>
        <a:graphic>
          <a:graphicData uri="http://schemas.openxmlformats.org/drawingml/2006/table">
            <a:tbl>
              <a:tblPr/>
              <a:tblGrid>
                <a:gridCol w="685800"/>
                <a:gridCol w="939800"/>
                <a:gridCol w="812800"/>
              </a:tblGrid>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Year</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Performance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Size</a:t>
                      </a:r>
                    </a:p>
                  </a:txBody>
                  <a:tcPr horzOverflow="overflow">
                    <a:lnL>
                      <a:noFill/>
                    </a:lnL>
                    <a:lnR cap="flat">
                      <a:noFill/>
                    </a:lnR>
                    <a:lnT cap="fla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8</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17.4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10.4</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9</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18.4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9.7</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19.4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9</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20.4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8.3</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21.4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7.6</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13</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22.4</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6.9</a:t>
                      </a:r>
                    </a:p>
                  </a:txBody>
                  <a:tcPr horzOverflow="overflow">
                    <a:lnL>
                      <a:noFill/>
                    </a:lnL>
                    <a:lnR cap="flat">
                      <a:noFill/>
                    </a:lnR>
                    <a:lnT>
                      <a:noFill/>
                    </a:lnT>
                    <a:lnB cap="flat">
                      <a:noFill/>
                    </a:lnB>
                    <a:lnTlToBr>
                      <a:noFill/>
                    </a:lnTlToBr>
                    <a:lnBlToTr>
                      <a:noFill/>
                    </a:lnBlToTr>
                    <a:noFill/>
                  </a:tcPr>
                </a:tc>
              </a:tr>
            </a:tbl>
          </a:graphicData>
        </a:graphic>
      </p:graphicFrame>
      <p:pic>
        <p:nvPicPr>
          <p:cNvPr id="283694"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14575"/>
            <a:ext cx="4200525" cy="3095625"/>
          </a:xfrm>
          <a:prstGeom prst="rect">
            <a:avLst/>
          </a:prstGeom>
          <a:noFill/>
          <a:extLst>
            <a:ext uri="{909E8E84-426E-40DD-AFC4-6F175D3DCCD1}">
              <a14:hiddenFill xmlns:a14="http://schemas.microsoft.com/office/drawing/2010/main">
                <a:solidFill>
                  <a:srgbClr val="FFFFFF"/>
                </a:solidFill>
              </a14:hiddenFill>
            </a:ext>
          </a:extLst>
        </p:spPr>
      </p:pic>
      <p:sp>
        <p:nvSpPr>
          <p:cNvPr id="283695" name="Oval 47"/>
          <p:cNvSpPr>
            <a:spLocks noChangeArrowheads="1"/>
          </p:cNvSpPr>
          <p:nvPr/>
        </p:nvSpPr>
        <p:spPr bwMode="auto">
          <a:xfrm>
            <a:off x="4572000" y="32004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96" name="Oval 48"/>
          <p:cNvSpPr>
            <a:spLocks noChangeArrowheads="1"/>
          </p:cNvSpPr>
          <p:nvPr/>
        </p:nvSpPr>
        <p:spPr bwMode="auto">
          <a:xfrm>
            <a:off x="4343400" y="2971800"/>
            <a:ext cx="1143000" cy="1143000"/>
          </a:xfrm>
          <a:prstGeom prst="ellipse">
            <a:avLst/>
          </a:prstGeom>
          <a:noFill/>
          <a:ln w="9525">
            <a:solidFill>
              <a:schemeClr val="bg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3697" name="Text Box 49"/>
          <p:cNvSpPr txBox="1">
            <a:spLocks noChangeArrowheads="1"/>
          </p:cNvSpPr>
          <p:nvPr/>
        </p:nvSpPr>
        <p:spPr bwMode="auto">
          <a:xfrm>
            <a:off x="4800600" y="3535363"/>
            <a:ext cx="523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606268"/>
                </a:solidFill>
                <a:ea typeface="宋体" pitchFamily="2" charset="-122"/>
              </a:rPr>
              <a:t>Bold</a:t>
            </a:r>
          </a:p>
        </p:txBody>
      </p:sp>
      <p:sp>
        <p:nvSpPr>
          <p:cNvPr id="283698" name="Text Box 50"/>
          <p:cNvSpPr txBox="1">
            <a:spLocks noChangeArrowheads="1"/>
          </p:cNvSpPr>
          <p:nvPr/>
        </p:nvSpPr>
        <p:spPr bwMode="auto">
          <a:xfrm>
            <a:off x="5159375" y="3733800"/>
            <a:ext cx="555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640ABE"/>
                </a:solidFill>
                <a:ea typeface="宋体" pitchFamily="2" charset="-122"/>
              </a:rPr>
              <a:t>Boss</a:t>
            </a:r>
          </a:p>
        </p:txBody>
      </p:sp>
      <p:sp>
        <p:nvSpPr>
          <p:cNvPr id="283699" name="Text Box 51"/>
          <p:cNvSpPr txBox="1">
            <a:spLocks noChangeArrowheads="1"/>
          </p:cNvSpPr>
          <p:nvPr/>
        </p:nvSpPr>
        <p:spPr bwMode="auto">
          <a:xfrm>
            <a:off x="5422900" y="3916363"/>
            <a:ext cx="5207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FF3B9D"/>
                </a:solidFill>
                <a:ea typeface="宋体" pitchFamily="2" charset="-122"/>
              </a:rPr>
              <a:t>Bear</a:t>
            </a:r>
          </a:p>
        </p:txBody>
      </p:sp>
      <p:sp>
        <p:nvSpPr>
          <p:cNvPr id="283700" name="Rectangle 52"/>
          <p:cNvSpPr>
            <a:spLocks noChangeArrowheads="1"/>
          </p:cNvSpPr>
          <p:nvPr/>
        </p:nvSpPr>
        <p:spPr bwMode="auto">
          <a:xfrm>
            <a:off x="3048000" y="5562600"/>
            <a:ext cx="312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800">
                <a:solidFill>
                  <a:srgbClr val="640ABE"/>
                </a:solidFill>
                <a:effectLst>
                  <a:outerShdw blurRad="38100" dist="38100" dir="2700000" algn="tl">
                    <a:srgbClr val="000000"/>
                  </a:outerShdw>
                </a:effectLst>
                <a:latin typeface="Verdana" pitchFamily="34" charset="0"/>
                <a:ea typeface="宋体" pitchFamily="2" charset="-122"/>
                <a:cs typeface="Times New Roman" pitchFamily="18" charset="0"/>
              </a:rPr>
              <a:t>	   </a:t>
            </a:r>
            <a:r>
              <a:rPr lang="en-US" altLang="zh-CN" sz="1400" b="1">
                <a:solidFill>
                  <a:srgbClr val="FF3B9D"/>
                </a:solidFill>
                <a:ea typeface="宋体" pitchFamily="2" charset="-122"/>
                <a:cs typeface="Times New Roman" pitchFamily="18" charset="0"/>
              </a:rPr>
              <a:t>Bear in Year 12</a:t>
            </a:r>
          </a:p>
        </p:txBody>
      </p:sp>
      <p:sp>
        <p:nvSpPr>
          <p:cNvPr id="283701" name="Rectangle 53"/>
          <p:cNvSpPr>
            <a:spLocks noChangeArrowheads="1"/>
          </p:cNvSpPr>
          <p:nvPr/>
        </p:nvSpPr>
        <p:spPr bwMode="auto">
          <a:xfrm>
            <a:off x="2971800" y="5334000"/>
            <a:ext cx="312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1">
                <a:solidFill>
                  <a:srgbClr val="640ABE"/>
                </a:solidFill>
                <a:ea typeface="宋体" pitchFamily="2" charset="-122"/>
                <a:cs typeface="Times New Roman" pitchFamily="18" charset="0"/>
              </a:rPr>
              <a:t>Will Introduce Boss in Year 10</a:t>
            </a:r>
          </a:p>
        </p:txBody>
      </p:sp>
      <p:pic>
        <p:nvPicPr>
          <p:cNvPr id="283702" name="Picture 54" descr="bea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3434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5"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L 0.1 0.1 " pathEditMode="relative" ptsTypes="AA">
                                      <p:cBhvr>
                                        <p:cTn id="6" dur="2000" fill="hold"/>
                                        <p:tgtEl>
                                          <p:spTgt spid="283695"/>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1 0.1 " pathEditMode="relative" ptsTypes="AA">
                                      <p:cBhvr>
                                        <p:cTn id="8" dur="2000" fill="hold"/>
                                        <p:tgtEl>
                                          <p:spTgt spid="283696"/>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1 0.1 " pathEditMode="relative" ptsTypes="AA">
                                      <p:cBhvr>
                                        <p:cTn id="10" dur="2000" fill="hold"/>
                                        <p:tgtEl>
                                          <p:spTgt spid="283697"/>
                                        </p:tgtEl>
                                        <p:attrNameLst>
                                          <p:attrName>ppt_x</p:attrName>
                                          <p:attrName>ppt_y</p:attrName>
                                        </p:attrNameLst>
                                      </p:cBhvr>
                                    </p:animMotion>
                                  </p:childTnLst>
                                </p:cTn>
                              </p:par>
                            </p:childTnLst>
                          </p:cTn>
                        </p:par>
                        <p:par>
                          <p:cTn id="11" fill="hold" nodeType="afterGroup">
                            <p:stCondLst>
                              <p:cond delay="2000"/>
                            </p:stCondLst>
                            <p:childTnLst>
                              <p:par>
                                <p:cTn id="12" presetID="26" presetClass="entr" presetSubtype="0" fill="hold" grpId="0" nodeType="afterEffect">
                                  <p:stCondLst>
                                    <p:cond delay="0"/>
                                  </p:stCondLst>
                                  <p:childTnLst>
                                    <p:set>
                                      <p:cBhvr>
                                        <p:cTn id="13" dur="1" fill="hold">
                                          <p:stCondLst>
                                            <p:cond delay="0"/>
                                          </p:stCondLst>
                                        </p:cTn>
                                        <p:tgtEl>
                                          <p:spTgt spid="283701"/>
                                        </p:tgtEl>
                                        <p:attrNameLst>
                                          <p:attrName>style.visibility</p:attrName>
                                        </p:attrNameLst>
                                      </p:cBhvr>
                                      <p:to>
                                        <p:strVal val="visible"/>
                                      </p:to>
                                    </p:set>
                                    <p:animEffect transition="in" filter="wipe(down)">
                                      <p:cBhvr>
                                        <p:cTn id="14" dur="580">
                                          <p:stCondLst>
                                            <p:cond delay="0"/>
                                          </p:stCondLst>
                                        </p:cTn>
                                        <p:tgtEl>
                                          <p:spTgt spid="283701"/>
                                        </p:tgtEl>
                                      </p:cBhvr>
                                    </p:animEffect>
                                    <p:anim calcmode="lin" valueType="num">
                                      <p:cBhvr>
                                        <p:cTn id="15" dur="1822" tmFilter="0,0; 0.14,0.36; 0.43,0.73; 0.71,0.91; 1.0,1.0">
                                          <p:stCondLst>
                                            <p:cond delay="0"/>
                                          </p:stCondLst>
                                        </p:cTn>
                                        <p:tgtEl>
                                          <p:spTgt spid="283701"/>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83701"/>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83701"/>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83701"/>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83701"/>
                                        </p:tgtEl>
                                        <p:attrNameLst>
                                          <p:attrName>ppt_y</p:attrName>
                                        </p:attrNameLst>
                                      </p:cBhvr>
                                      <p:tavLst>
                                        <p:tav tm="0" fmla="#ppt_y-sin(pi*$)/81">
                                          <p:val>
                                            <p:fltVal val="0"/>
                                          </p:val>
                                        </p:tav>
                                        <p:tav tm="100000">
                                          <p:val>
                                            <p:fltVal val="1"/>
                                          </p:val>
                                        </p:tav>
                                      </p:tavLst>
                                    </p:anim>
                                    <p:animScale>
                                      <p:cBhvr>
                                        <p:cTn id="20" dur="26">
                                          <p:stCondLst>
                                            <p:cond delay="650"/>
                                          </p:stCondLst>
                                        </p:cTn>
                                        <p:tgtEl>
                                          <p:spTgt spid="283701"/>
                                        </p:tgtEl>
                                      </p:cBhvr>
                                      <p:to x="100000" y="60000"/>
                                    </p:animScale>
                                    <p:animScale>
                                      <p:cBhvr>
                                        <p:cTn id="21" dur="166" decel="50000">
                                          <p:stCondLst>
                                            <p:cond delay="676"/>
                                          </p:stCondLst>
                                        </p:cTn>
                                        <p:tgtEl>
                                          <p:spTgt spid="283701"/>
                                        </p:tgtEl>
                                      </p:cBhvr>
                                      <p:to x="100000" y="100000"/>
                                    </p:animScale>
                                    <p:animScale>
                                      <p:cBhvr>
                                        <p:cTn id="22" dur="26">
                                          <p:stCondLst>
                                            <p:cond delay="1312"/>
                                          </p:stCondLst>
                                        </p:cTn>
                                        <p:tgtEl>
                                          <p:spTgt spid="283701"/>
                                        </p:tgtEl>
                                      </p:cBhvr>
                                      <p:to x="100000" y="80000"/>
                                    </p:animScale>
                                    <p:animScale>
                                      <p:cBhvr>
                                        <p:cTn id="23" dur="166" decel="50000">
                                          <p:stCondLst>
                                            <p:cond delay="1338"/>
                                          </p:stCondLst>
                                        </p:cTn>
                                        <p:tgtEl>
                                          <p:spTgt spid="283701"/>
                                        </p:tgtEl>
                                      </p:cBhvr>
                                      <p:to x="100000" y="100000"/>
                                    </p:animScale>
                                    <p:animScale>
                                      <p:cBhvr>
                                        <p:cTn id="24" dur="26">
                                          <p:stCondLst>
                                            <p:cond delay="1642"/>
                                          </p:stCondLst>
                                        </p:cTn>
                                        <p:tgtEl>
                                          <p:spTgt spid="283701"/>
                                        </p:tgtEl>
                                      </p:cBhvr>
                                      <p:to x="100000" y="90000"/>
                                    </p:animScale>
                                    <p:animScale>
                                      <p:cBhvr>
                                        <p:cTn id="25" dur="166" decel="50000">
                                          <p:stCondLst>
                                            <p:cond delay="1668"/>
                                          </p:stCondLst>
                                        </p:cTn>
                                        <p:tgtEl>
                                          <p:spTgt spid="283701"/>
                                        </p:tgtEl>
                                      </p:cBhvr>
                                      <p:to x="100000" y="100000"/>
                                    </p:animScale>
                                    <p:animScale>
                                      <p:cBhvr>
                                        <p:cTn id="26" dur="26">
                                          <p:stCondLst>
                                            <p:cond delay="1808"/>
                                          </p:stCondLst>
                                        </p:cTn>
                                        <p:tgtEl>
                                          <p:spTgt spid="283701"/>
                                        </p:tgtEl>
                                      </p:cBhvr>
                                      <p:to x="100000" y="95000"/>
                                    </p:animScale>
                                    <p:animScale>
                                      <p:cBhvr>
                                        <p:cTn id="27" dur="166" decel="50000">
                                          <p:stCondLst>
                                            <p:cond delay="1834"/>
                                          </p:stCondLst>
                                        </p:cTn>
                                        <p:tgtEl>
                                          <p:spTgt spid="283701"/>
                                        </p:tgtEl>
                                      </p:cBhvr>
                                      <p:to x="100000" y="100000"/>
                                    </p:animScale>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0"/>
                                          </p:stCondLst>
                                        </p:cTn>
                                        <p:tgtEl>
                                          <p:spTgt spid="283698"/>
                                        </p:tgtEl>
                                        <p:attrNameLst>
                                          <p:attrName>style.visibility</p:attrName>
                                        </p:attrNameLst>
                                      </p:cBhvr>
                                      <p:to>
                                        <p:strVal val="visible"/>
                                      </p:to>
                                    </p:set>
                                  </p:childTnLst>
                                </p:cTn>
                              </p:par>
                            </p:childTnLst>
                          </p:cTn>
                        </p:par>
                        <p:par>
                          <p:cTn id="31" fill="hold" nodeType="afterGroup">
                            <p:stCondLst>
                              <p:cond delay="4000"/>
                            </p:stCondLst>
                            <p:childTnLst>
                              <p:par>
                                <p:cTn id="32" presetID="0" presetClass="path" presetSubtype="0" accel="50000" decel="50000" fill="hold" grpId="1" nodeType="afterEffect">
                                  <p:stCondLst>
                                    <p:cond delay="0"/>
                                  </p:stCondLst>
                                  <p:childTnLst>
                                    <p:animMotion origin="layout" path="M -4.72222E-6 2.59259E-6 L 0.08039 0.05787 " pathEditMode="relative" rAng="0" ptsTypes="AA">
                                      <p:cBhvr>
                                        <p:cTn id="33" dur="2000" fill="hold"/>
                                        <p:tgtEl>
                                          <p:spTgt spid="283698"/>
                                        </p:tgtEl>
                                        <p:attrNameLst>
                                          <p:attrName>ppt_x</p:attrName>
                                          <p:attrName>ppt_y</p:attrName>
                                        </p:attrNameLst>
                                      </p:cBhvr>
                                      <p:rCtr x="4010" y="2894"/>
                                    </p:animMotion>
                                  </p:childTnLst>
                                </p:cTn>
                              </p:par>
                            </p:childTnLst>
                          </p:cTn>
                        </p:par>
                        <p:par>
                          <p:cTn id="34" fill="hold" nodeType="afterGroup">
                            <p:stCondLst>
                              <p:cond delay="6000"/>
                            </p:stCondLst>
                            <p:childTnLst>
                              <p:par>
                                <p:cTn id="35" presetID="26" presetClass="entr" presetSubtype="0" fill="hold" grpId="0" nodeType="afterEffect">
                                  <p:stCondLst>
                                    <p:cond delay="0"/>
                                  </p:stCondLst>
                                  <p:childTnLst>
                                    <p:set>
                                      <p:cBhvr>
                                        <p:cTn id="36" dur="1" fill="hold">
                                          <p:stCondLst>
                                            <p:cond delay="0"/>
                                          </p:stCondLst>
                                        </p:cTn>
                                        <p:tgtEl>
                                          <p:spTgt spid="283700"/>
                                        </p:tgtEl>
                                        <p:attrNameLst>
                                          <p:attrName>style.visibility</p:attrName>
                                        </p:attrNameLst>
                                      </p:cBhvr>
                                      <p:to>
                                        <p:strVal val="visible"/>
                                      </p:to>
                                    </p:set>
                                    <p:animEffect transition="in" filter="wipe(down)">
                                      <p:cBhvr>
                                        <p:cTn id="37" dur="580">
                                          <p:stCondLst>
                                            <p:cond delay="0"/>
                                          </p:stCondLst>
                                        </p:cTn>
                                        <p:tgtEl>
                                          <p:spTgt spid="283700"/>
                                        </p:tgtEl>
                                      </p:cBhvr>
                                    </p:animEffect>
                                    <p:anim calcmode="lin" valueType="num">
                                      <p:cBhvr>
                                        <p:cTn id="38" dur="1822" tmFilter="0,0; 0.14,0.36; 0.43,0.73; 0.71,0.91; 1.0,1.0">
                                          <p:stCondLst>
                                            <p:cond delay="0"/>
                                          </p:stCondLst>
                                        </p:cTn>
                                        <p:tgtEl>
                                          <p:spTgt spid="283700"/>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283700"/>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283700"/>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283700"/>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283700"/>
                                        </p:tgtEl>
                                        <p:attrNameLst>
                                          <p:attrName>ppt_y</p:attrName>
                                        </p:attrNameLst>
                                      </p:cBhvr>
                                      <p:tavLst>
                                        <p:tav tm="0" fmla="#ppt_y-sin(pi*$)/81">
                                          <p:val>
                                            <p:fltVal val="0"/>
                                          </p:val>
                                        </p:tav>
                                        <p:tav tm="100000">
                                          <p:val>
                                            <p:fltVal val="1"/>
                                          </p:val>
                                        </p:tav>
                                      </p:tavLst>
                                    </p:anim>
                                    <p:animScale>
                                      <p:cBhvr>
                                        <p:cTn id="43" dur="26">
                                          <p:stCondLst>
                                            <p:cond delay="650"/>
                                          </p:stCondLst>
                                        </p:cTn>
                                        <p:tgtEl>
                                          <p:spTgt spid="283700"/>
                                        </p:tgtEl>
                                      </p:cBhvr>
                                      <p:to x="100000" y="60000"/>
                                    </p:animScale>
                                    <p:animScale>
                                      <p:cBhvr>
                                        <p:cTn id="44" dur="166" decel="50000">
                                          <p:stCondLst>
                                            <p:cond delay="676"/>
                                          </p:stCondLst>
                                        </p:cTn>
                                        <p:tgtEl>
                                          <p:spTgt spid="283700"/>
                                        </p:tgtEl>
                                      </p:cBhvr>
                                      <p:to x="100000" y="100000"/>
                                    </p:animScale>
                                    <p:animScale>
                                      <p:cBhvr>
                                        <p:cTn id="45" dur="26">
                                          <p:stCondLst>
                                            <p:cond delay="1312"/>
                                          </p:stCondLst>
                                        </p:cTn>
                                        <p:tgtEl>
                                          <p:spTgt spid="283700"/>
                                        </p:tgtEl>
                                      </p:cBhvr>
                                      <p:to x="100000" y="80000"/>
                                    </p:animScale>
                                    <p:animScale>
                                      <p:cBhvr>
                                        <p:cTn id="46" dur="166" decel="50000">
                                          <p:stCondLst>
                                            <p:cond delay="1338"/>
                                          </p:stCondLst>
                                        </p:cTn>
                                        <p:tgtEl>
                                          <p:spTgt spid="283700"/>
                                        </p:tgtEl>
                                      </p:cBhvr>
                                      <p:to x="100000" y="100000"/>
                                    </p:animScale>
                                    <p:animScale>
                                      <p:cBhvr>
                                        <p:cTn id="47" dur="26">
                                          <p:stCondLst>
                                            <p:cond delay="1642"/>
                                          </p:stCondLst>
                                        </p:cTn>
                                        <p:tgtEl>
                                          <p:spTgt spid="283700"/>
                                        </p:tgtEl>
                                      </p:cBhvr>
                                      <p:to x="100000" y="90000"/>
                                    </p:animScale>
                                    <p:animScale>
                                      <p:cBhvr>
                                        <p:cTn id="48" dur="166" decel="50000">
                                          <p:stCondLst>
                                            <p:cond delay="1668"/>
                                          </p:stCondLst>
                                        </p:cTn>
                                        <p:tgtEl>
                                          <p:spTgt spid="283700"/>
                                        </p:tgtEl>
                                      </p:cBhvr>
                                      <p:to x="100000" y="100000"/>
                                    </p:animScale>
                                    <p:animScale>
                                      <p:cBhvr>
                                        <p:cTn id="49" dur="26">
                                          <p:stCondLst>
                                            <p:cond delay="1808"/>
                                          </p:stCondLst>
                                        </p:cTn>
                                        <p:tgtEl>
                                          <p:spTgt spid="283700"/>
                                        </p:tgtEl>
                                      </p:cBhvr>
                                      <p:to x="100000" y="95000"/>
                                    </p:animScale>
                                    <p:animScale>
                                      <p:cBhvr>
                                        <p:cTn id="50" dur="166" decel="50000">
                                          <p:stCondLst>
                                            <p:cond delay="1834"/>
                                          </p:stCondLst>
                                        </p:cTn>
                                        <p:tgtEl>
                                          <p:spTgt spid="283700"/>
                                        </p:tgtEl>
                                      </p:cBhvr>
                                      <p:to x="100000" y="100000"/>
                                    </p:animScale>
                                  </p:childTnLst>
                                </p:cTn>
                              </p:par>
                            </p:childTnLst>
                          </p:cTn>
                        </p:par>
                        <p:par>
                          <p:cTn id="51" fill="hold" nodeType="afterGroup">
                            <p:stCondLst>
                              <p:cond delay="8000"/>
                            </p:stCondLst>
                            <p:childTnLst>
                              <p:par>
                                <p:cTn id="52" presetID="1" presetClass="entr" presetSubtype="0" fill="hold" grpId="0" nodeType="afterEffect">
                                  <p:stCondLst>
                                    <p:cond delay="0"/>
                                  </p:stCondLst>
                                  <p:childTnLst>
                                    <p:set>
                                      <p:cBhvr>
                                        <p:cTn id="53" dur="1" fill="hold">
                                          <p:stCondLst>
                                            <p:cond delay="0"/>
                                          </p:stCondLst>
                                        </p:cTn>
                                        <p:tgtEl>
                                          <p:spTgt spid="283699"/>
                                        </p:tgtEl>
                                        <p:attrNameLst>
                                          <p:attrName>style.visibility</p:attrName>
                                        </p:attrNameLst>
                                      </p:cBhvr>
                                      <p:to>
                                        <p:strVal val="visible"/>
                                      </p:to>
                                    </p:set>
                                  </p:childTnLst>
                                </p:cTn>
                              </p:par>
                            </p:childTnLst>
                          </p:cTn>
                        </p:par>
                        <p:par>
                          <p:cTn id="54" fill="hold" nodeType="afterGroup">
                            <p:stCondLst>
                              <p:cond delay="8000"/>
                            </p:stCondLst>
                            <p:childTnLst>
                              <p:par>
                                <p:cTn id="55" presetID="0" presetClass="path" presetSubtype="0" accel="50000" decel="50000" fill="hold" grpId="1" nodeType="afterEffect">
                                  <p:stCondLst>
                                    <p:cond delay="0"/>
                                  </p:stCondLst>
                                  <p:childTnLst>
                                    <p:animMotion origin="layout" path="M 2.22222E-6 1.48148E-6 L 0.07014 0.04676 " pathEditMode="relative" rAng="0" ptsTypes="AA">
                                      <p:cBhvr>
                                        <p:cTn id="56" dur="2000" fill="hold"/>
                                        <p:tgtEl>
                                          <p:spTgt spid="283699"/>
                                        </p:tgtEl>
                                        <p:attrNameLst>
                                          <p:attrName>ppt_x</p:attrName>
                                          <p:attrName>ppt_y</p:attrName>
                                        </p:attrNameLst>
                                      </p:cBhvr>
                                      <p:rCtr x="3507" y="2338"/>
                                    </p:animMotion>
                                  </p:childTnLst>
                                </p:cTn>
                              </p:par>
                            </p:childTnLst>
                          </p:cTn>
                        </p:par>
                        <p:par>
                          <p:cTn id="57" fill="hold" nodeType="afterGroup">
                            <p:stCondLst>
                              <p:cond delay="10000"/>
                            </p:stCondLst>
                            <p:childTnLst>
                              <p:par>
                                <p:cTn id="58" presetID="1" presetClass="entr" presetSubtype="0" fill="hold" nodeType="afterEffect">
                                  <p:stCondLst>
                                    <p:cond delay="0"/>
                                  </p:stCondLst>
                                  <p:childTnLst>
                                    <p:set>
                                      <p:cBhvr>
                                        <p:cTn id="59" dur="1" fill="hold">
                                          <p:stCondLst>
                                            <p:cond delay="0"/>
                                          </p:stCondLst>
                                        </p:cTn>
                                        <p:tgtEl>
                                          <p:spTgt spid="283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95" grpId="0" animBg="1"/>
      <p:bldP spid="283696" grpId="0" animBg="1"/>
      <p:bldP spid="283697" grpId="0"/>
      <p:bldP spid="283698" grpId="0"/>
      <p:bldP spid="283698" grpId="1"/>
      <p:bldP spid="283699" grpId="0"/>
      <p:bldP spid="283699" grpId="1"/>
      <p:bldP spid="283700" grpId="0"/>
      <p:bldP spid="28370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ltLang="zh-CN">
                <a:ea typeface="宋体" pitchFamily="2" charset="-122"/>
              </a:rPr>
              <a:t>Size Segment</a:t>
            </a:r>
          </a:p>
        </p:txBody>
      </p:sp>
      <p:sp>
        <p:nvSpPr>
          <p:cNvPr id="284675" name="Rectangle 3"/>
          <p:cNvSpPr>
            <a:spLocks noChangeArrowheads="1"/>
          </p:cNvSpPr>
          <p:nvPr/>
        </p:nvSpPr>
        <p:spPr bwMode="auto">
          <a:xfrm>
            <a:off x="6705600" y="1143000"/>
            <a:ext cx="1905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800">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Ideal Spot Location</a:t>
            </a:r>
          </a:p>
        </p:txBody>
      </p:sp>
      <p:graphicFrame>
        <p:nvGraphicFramePr>
          <p:cNvPr id="284676" name="Group 4"/>
          <p:cNvGraphicFramePr>
            <a:graphicFrameLocks noGrp="1"/>
          </p:cNvGraphicFramePr>
          <p:nvPr>
            <p:ph sz="half" idx="2"/>
          </p:nvPr>
        </p:nvGraphicFramePr>
        <p:xfrm>
          <a:off x="6400800" y="1600200"/>
          <a:ext cx="2438400" cy="1782764"/>
        </p:xfrm>
        <a:graphic>
          <a:graphicData uri="http://schemas.openxmlformats.org/drawingml/2006/table">
            <a:tbl>
              <a:tblPr/>
              <a:tblGrid>
                <a:gridCol w="685800"/>
                <a:gridCol w="939800"/>
                <a:gridCol w="812800"/>
              </a:tblGrid>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Year</a:t>
                      </a: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Performance</a:t>
                      </a: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rgbClr val="FF0000"/>
                          </a:solidFill>
                          <a:effectLst>
                            <a:outerShdw blurRad="38100" dist="38100" dir="2700000" algn="tl">
                              <a:srgbClr val="000000"/>
                            </a:outerShdw>
                          </a:effectLst>
                          <a:latin typeface="Verdana" pitchFamily="34" charset="0"/>
                          <a:ea typeface="宋体" pitchFamily="2" charset="-122"/>
                        </a:rPr>
                        <a:t>Size</a:t>
                      </a:r>
                    </a:p>
                  </a:txBody>
                  <a:tcPr horzOverflow="overflow">
                    <a:lnL>
                      <a:noFill/>
                    </a:lnL>
                    <a:lnR cap="flat">
                      <a:noFill/>
                    </a:lnR>
                    <a:lnT cap="fla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8</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9.6</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2.6</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9</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10.3</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1.6</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10</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0.6</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11</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11.7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0.3</a:t>
                      </a:r>
                    </a:p>
                  </a:txBody>
                  <a:tcPr horzOverflow="overflow">
                    <a:lnL>
                      <a:noFill/>
                    </a:lnL>
                    <a:lnR cap="flat">
                      <a:noFill/>
                    </a:lnR>
                    <a:lnT>
                      <a:noFill/>
                    </a:lnT>
                    <a:lnB>
                      <a:noFill/>
                    </a:lnB>
                    <a:lnTlToBr>
                      <a:noFill/>
                    </a:lnTlToBr>
                    <a:lnBlToTr>
                      <a:noFill/>
                    </a:lnBlToTr>
                    <a:noFill/>
                  </a:tcPr>
                </a:tc>
              </a:tr>
              <a:tr h="254000">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12.4</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0.15</a:t>
                      </a:r>
                    </a:p>
                  </a:txBody>
                  <a:tcPr horzOverflow="overflow">
                    <a:lnL>
                      <a:noFill/>
                    </a:lnL>
                    <a:lnR cap="flat">
                      <a:noFill/>
                    </a:lnR>
                    <a:lnT>
                      <a:noFill/>
                    </a:lnT>
                    <a:lnB>
                      <a:noFill/>
                    </a:lnB>
                    <a:lnTlToBr>
                      <a:noFill/>
                    </a:lnTlToBr>
                    <a:lnBlToTr>
                      <a:noFill/>
                    </a:lnBlToTr>
                    <a:noFill/>
                  </a:tcPr>
                </a:tc>
              </a:tr>
              <a:tr h="255588">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13</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13.1</a:t>
                      </a: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0000"/>
                        </a:buClr>
                        <a:buSzTx/>
                        <a:buFontTx/>
                        <a:buNone/>
                        <a:tabLst/>
                      </a:pPr>
                      <a:r>
                        <a:rPr kumimoji="0" lang="en-US" altLang="zh-CN" sz="800" b="1" i="0" u="none" strike="noStrike" cap="none" normalizeH="0" baseline="0" smtClean="0">
                          <a:ln>
                            <a:noFill/>
                          </a:ln>
                          <a:solidFill>
                            <a:schemeClr val="bg2"/>
                          </a:solidFill>
                          <a:effectLst>
                            <a:outerShdw blurRad="38100" dist="38100" dir="2700000" algn="tl">
                              <a:srgbClr val="000000"/>
                            </a:outerShdw>
                          </a:effectLst>
                          <a:latin typeface="Verdana" pitchFamily="34" charset="0"/>
                          <a:ea typeface="宋体" pitchFamily="2" charset="-122"/>
                        </a:rPr>
                        <a:t>0.075</a:t>
                      </a:r>
                    </a:p>
                  </a:txBody>
                  <a:tcPr horzOverflow="overflow">
                    <a:lnL>
                      <a:noFill/>
                    </a:lnL>
                    <a:lnR cap="flat">
                      <a:noFill/>
                    </a:lnR>
                    <a:lnT>
                      <a:noFill/>
                    </a:lnT>
                    <a:lnB cap="flat">
                      <a:noFill/>
                    </a:lnB>
                    <a:lnTlToBr>
                      <a:noFill/>
                    </a:lnTlToBr>
                    <a:lnBlToTr>
                      <a:noFill/>
                    </a:lnBlToTr>
                    <a:noFill/>
                  </a:tcPr>
                </a:tc>
              </a:tr>
            </a:tbl>
          </a:graphicData>
        </a:graphic>
      </p:graphicFrame>
      <p:pic>
        <p:nvPicPr>
          <p:cNvPr id="284718"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14575"/>
            <a:ext cx="4200525" cy="3095625"/>
          </a:xfrm>
          <a:prstGeom prst="rect">
            <a:avLst/>
          </a:prstGeom>
          <a:noFill/>
          <a:extLst>
            <a:ext uri="{909E8E84-426E-40DD-AFC4-6F175D3DCCD1}">
              <a14:hiddenFill xmlns:a14="http://schemas.microsoft.com/office/drawing/2010/main">
                <a:solidFill>
                  <a:srgbClr val="FFFFFF"/>
                </a:solidFill>
              </a14:hiddenFill>
            </a:ext>
          </a:extLst>
        </p:spPr>
      </p:pic>
      <p:sp>
        <p:nvSpPr>
          <p:cNvPr id="284719" name="Oval 47"/>
          <p:cNvSpPr>
            <a:spLocks noChangeArrowheads="1"/>
          </p:cNvSpPr>
          <p:nvPr/>
        </p:nvSpPr>
        <p:spPr bwMode="auto">
          <a:xfrm>
            <a:off x="3505200" y="41910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20" name="Oval 48"/>
          <p:cNvSpPr>
            <a:spLocks noChangeArrowheads="1"/>
          </p:cNvSpPr>
          <p:nvPr/>
        </p:nvSpPr>
        <p:spPr bwMode="auto">
          <a:xfrm>
            <a:off x="3276600" y="3962400"/>
            <a:ext cx="1143000" cy="1143000"/>
          </a:xfrm>
          <a:prstGeom prst="ellipse">
            <a:avLst/>
          </a:prstGeom>
          <a:noFill/>
          <a:ln w="9525">
            <a:solidFill>
              <a:schemeClr val="bg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721" name="Text Box 49"/>
          <p:cNvSpPr txBox="1">
            <a:spLocks noChangeArrowheads="1"/>
          </p:cNvSpPr>
          <p:nvPr/>
        </p:nvSpPr>
        <p:spPr bwMode="auto">
          <a:xfrm>
            <a:off x="3733800" y="4602163"/>
            <a:ext cx="658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606268"/>
                </a:solidFill>
                <a:ea typeface="宋体" pitchFamily="2" charset="-122"/>
              </a:rPr>
              <a:t>Buddy</a:t>
            </a:r>
          </a:p>
        </p:txBody>
      </p:sp>
      <p:sp>
        <p:nvSpPr>
          <p:cNvPr id="284722" name="Text Box 50"/>
          <p:cNvSpPr txBox="1">
            <a:spLocks noChangeArrowheads="1"/>
          </p:cNvSpPr>
          <p:nvPr/>
        </p:nvSpPr>
        <p:spPr bwMode="auto">
          <a:xfrm>
            <a:off x="3881438" y="4830763"/>
            <a:ext cx="6143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640ABE"/>
                </a:solidFill>
                <a:ea typeface="宋体" pitchFamily="2" charset="-122"/>
              </a:rPr>
              <a:t>Bravo</a:t>
            </a:r>
          </a:p>
        </p:txBody>
      </p:sp>
      <p:sp>
        <p:nvSpPr>
          <p:cNvPr id="284723" name="Text Box 51"/>
          <p:cNvSpPr txBox="1">
            <a:spLocks noChangeArrowheads="1"/>
          </p:cNvSpPr>
          <p:nvPr/>
        </p:nvSpPr>
        <p:spPr bwMode="auto">
          <a:xfrm>
            <a:off x="4549775" y="4906963"/>
            <a:ext cx="5556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a:solidFill>
                  <a:srgbClr val="FF3B9D"/>
                </a:solidFill>
                <a:ea typeface="宋体" pitchFamily="2" charset="-122"/>
              </a:rPr>
              <a:t>Bebe</a:t>
            </a:r>
          </a:p>
        </p:txBody>
      </p:sp>
      <p:sp>
        <p:nvSpPr>
          <p:cNvPr id="284724" name="Rectangle 52"/>
          <p:cNvSpPr>
            <a:spLocks noChangeArrowheads="1"/>
          </p:cNvSpPr>
          <p:nvPr/>
        </p:nvSpPr>
        <p:spPr bwMode="auto">
          <a:xfrm>
            <a:off x="3276600" y="5562600"/>
            <a:ext cx="2895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800">
                <a:solidFill>
                  <a:srgbClr val="640ABE"/>
                </a:solidFill>
                <a:effectLst>
                  <a:outerShdw blurRad="38100" dist="38100" dir="2700000" algn="tl">
                    <a:srgbClr val="000000"/>
                  </a:outerShdw>
                </a:effectLst>
                <a:latin typeface="Verdana" pitchFamily="34" charset="0"/>
                <a:ea typeface="宋体" pitchFamily="2" charset="-122"/>
                <a:cs typeface="Times New Roman" pitchFamily="18" charset="0"/>
              </a:rPr>
              <a:t>	   </a:t>
            </a:r>
            <a:r>
              <a:rPr lang="en-US" altLang="zh-CN" sz="1400" b="1">
                <a:solidFill>
                  <a:srgbClr val="FF3B9D"/>
                </a:solidFill>
                <a:ea typeface="宋体" pitchFamily="2" charset="-122"/>
                <a:cs typeface="Times New Roman" pitchFamily="18" charset="0"/>
              </a:rPr>
              <a:t>Bebe in Year 13</a:t>
            </a:r>
          </a:p>
        </p:txBody>
      </p:sp>
      <p:sp>
        <p:nvSpPr>
          <p:cNvPr id="284725" name="Rectangle 53"/>
          <p:cNvSpPr>
            <a:spLocks noChangeArrowheads="1"/>
          </p:cNvSpPr>
          <p:nvPr/>
        </p:nvSpPr>
        <p:spPr bwMode="auto">
          <a:xfrm>
            <a:off x="3048000" y="5334000"/>
            <a:ext cx="3124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400" b="1">
                <a:solidFill>
                  <a:srgbClr val="640ABE"/>
                </a:solidFill>
                <a:ea typeface="宋体" pitchFamily="2" charset="-122"/>
                <a:cs typeface="Times New Roman" pitchFamily="18" charset="0"/>
              </a:rPr>
              <a:t>Will Introduce Bravo in Year 9</a:t>
            </a:r>
          </a:p>
        </p:txBody>
      </p:sp>
      <p:pic>
        <p:nvPicPr>
          <p:cNvPr id="284726" name="Picture 54" descr="beb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048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5"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0 0 L 0.06666 0.07777 " pathEditMode="relative" ptsTypes="AA">
                                      <p:cBhvr>
                                        <p:cTn id="6" dur="2000" fill="hold"/>
                                        <p:tgtEl>
                                          <p:spTgt spid="284719"/>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6666 0.07777 " pathEditMode="relative" ptsTypes="AA">
                                      <p:cBhvr>
                                        <p:cTn id="8" dur="2000" fill="hold"/>
                                        <p:tgtEl>
                                          <p:spTgt spid="284720"/>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1.11111E-6 1.48148E-6 L 0.03611 0.03565 " pathEditMode="relative" rAng="0" ptsTypes="AA">
                                      <p:cBhvr>
                                        <p:cTn id="10" dur="2000" fill="hold"/>
                                        <p:tgtEl>
                                          <p:spTgt spid="284721"/>
                                        </p:tgtEl>
                                        <p:attrNameLst>
                                          <p:attrName>ppt_x</p:attrName>
                                          <p:attrName>ppt_y</p:attrName>
                                        </p:attrNameLst>
                                      </p:cBhvr>
                                      <p:rCtr x="1806" y="1782"/>
                                    </p:animMotion>
                                  </p:childTnLst>
                                </p:cTn>
                              </p:par>
                            </p:childTnLst>
                          </p:cTn>
                        </p:par>
                        <p:par>
                          <p:cTn id="11" fill="hold" nodeType="afterGroup">
                            <p:stCondLst>
                              <p:cond delay="2000"/>
                            </p:stCondLst>
                            <p:childTnLst>
                              <p:par>
                                <p:cTn id="12" presetID="26" presetClass="entr" presetSubtype="0" fill="hold" grpId="0" nodeType="afterEffect">
                                  <p:stCondLst>
                                    <p:cond delay="0"/>
                                  </p:stCondLst>
                                  <p:childTnLst>
                                    <p:set>
                                      <p:cBhvr>
                                        <p:cTn id="13" dur="1" fill="hold">
                                          <p:stCondLst>
                                            <p:cond delay="0"/>
                                          </p:stCondLst>
                                        </p:cTn>
                                        <p:tgtEl>
                                          <p:spTgt spid="284725"/>
                                        </p:tgtEl>
                                        <p:attrNameLst>
                                          <p:attrName>style.visibility</p:attrName>
                                        </p:attrNameLst>
                                      </p:cBhvr>
                                      <p:to>
                                        <p:strVal val="visible"/>
                                      </p:to>
                                    </p:set>
                                    <p:animEffect transition="in" filter="wipe(down)">
                                      <p:cBhvr>
                                        <p:cTn id="14" dur="580">
                                          <p:stCondLst>
                                            <p:cond delay="0"/>
                                          </p:stCondLst>
                                        </p:cTn>
                                        <p:tgtEl>
                                          <p:spTgt spid="284725"/>
                                        </p:tgtEl>
                                      </p:cBhvr>
                                    </p:animEffect>
                                    <p:anim calcmode="lin" valueType="num">
                                      <p:cBhvr>
                                        <p:cTn id="15" dur="1822" tmFilter="0,0; 0.14,0.36; 0.43,0.73; 0.71,0.91; 1.0,1.0">
                                          <p:stCondLst>
                                            <p:cond delay="0"/>
                                          </p:stCondLst>
                                        </p:cTn>
                                        <p:tgtEl>
                                          <p:spTgt spid="28472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8472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8472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8472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84725"/>
                                        </p:tgtEl>
                                        <p:attrNameLst>
                                          <p:attrName>ppt_y</p:attrName>
                                        </p:attrNameLst>
                                      </p:cBhvr>
                                      <p:tavLst>
                                        <p:tav tm="0" fmla="#ppt_y-sin(pi*$)/81">
                                          <p:val>
                                            <p:fltVal val="0"/>
                                          </p:val>
                                        </p:tav>
                                        <p:tav tm="100000">
                                          <p:val>
                                            <p:fltVal val="1"/>
                                          </p:val>
                                        </p:tav>
                                      </p:tavLst>
                                    </p:anim>
                                    <p:animScale>
                                      <p:cBhvr>
                                        <p:cTn id="20" dur="26">
                                          <p:stCondLst>
                                            <p:cond delay="650"/>
                                          </p:stCondLst>
                                        </p:cTn>
                                        <p:tgtEl>
                                          <p:spTgt spid="284725"/>
                                        </p:tgtEl>
                                      </p:cBhvr>
                                      <p:to x="100000" y="60000"/>
                                    </p:animScale>
                                    <p:animScale>
                                      <p:cBhvr>
                                        <p:cTn id="21" dur="166" decel="50000">
                                          <p:stCondLst>
                                            <p:cond delay="676"/>
                                          </p:stCondLst>
                                        </p:cTn>
                                        <p:tgtEl>
                                          <p:spTgt spid="284725"/>
                                        </p:tgtEl>
                                      </p:cBhvr>
                                      <p:to x="100000" y="100000"/>
                                    </p:animScale>
                                    <p:animScale>
                                      <p:cBhvr>
                                        <p:cTn id="22" dur="26">
                                          <p:stCondLst>
                                            <p:cond delay="1312"/>
                                          </p:stCondLst>
                                        </p:cTn>
                                        <p:tgtEl>
                                          <p:spTgt spid="284725"/>
                                        </p:tgtEl>
                                      </p:cBhvr>
                                      <p:to x="100000" y="80000"/>
                                    </p:animScale>
                                    <p:animScale>
                                      <p:cBhvr>
                                        <p:cTn id="23" dur="166" decel="50000">
                                          <p:stCondLst>
                                            <p:cond delay="1338"/>
                                          </p:stCondLst>
                                        </p:cTn>
                                        <p:tgtEl>
                                          <p:spTgt spid="284725"/>
                                        </p:tgtEl>
                                      </p:cBhvr>
                                      <p:to x="100000" y="100000"/>
                                    </p:animScale>
                                    <p:animScale>
                                      <p:cBhvr>
                                        <p:cTn id="24" dur="26">
                                          <p:stCondLst>
                                            <p:cond delay="1642"/>
                                          </p:stCondLst>
                                        </p:cTn>
                                        <p:tgtEl>
                                          <p:spTgt spid="284725"/>
                                        </p:tgtEl>
                                      </p:cBhvr>
                                      <p:to x="100000" y="90000"/>
                                    </p:animScale>
                                    <p:animScale>
                                      <p:cBhvr>
                                        <p:cTn id="25" dur="166" decel="50000">
                                          <p:stCondLst>
                                            <p:cond delay="1668"/>
                                          </p:stCondLst>
                                        </p:cTn>
                                        <p:tgtEl>
                                          <p:spTgt spid="284725"/>
                                        </p:tgtEl>
                                      </p:cBhvr>
                                      <p:to x="100000" y="100000"/>
                                    </p:animScale>
                                    <p:animScale>
                                      <p:cBhvr>
                                        <p:cTn id="26" dur="26">
                                          <p:stCondLst>
                                            <p:cond delay="1808"/>
                                          </p:stCondLst>
                                        </p:cTn>
                                        <p:tgtEl>
                                          <p:spTgt spid="284725"/>
                                        </p:tgtEl>
                                      </p:cBhvr>
                                      <p:to x="100000" y="95000"/>
                                    </p:animScale>
                                    <p:animScale>
                                      <p:cBhvr>
                                        <p:cTn id="27" dur="166" decel="50000">
                                          <p:stCondLst>
                                            <p:cond delay="1834"/>
                                          </p:stCondLst>
                                        </p:cTn>
                                        <p:tgtEl>
                                          <p:spTgt spid="284725"/>
                                        </p:tgtEl>
                                      </p:cBhvr>
                                      <p:to x="100000" y="100000"/>
                                    </p:animScale>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0"/>
                                          </p:stCondLst>
                                        </p:cTn>
                                        <p:tgtEl>
                                          <p:spTgt spid="284722"/>
                                        </p:tgtEl>
                                        <p:attrNameLst>
                                          <p:attrName>style.visibility</p:attrName>
                                        </p:attrNameLst>
                                      </p:cBhvr>
                                      <p:to>
                                        <p:strVal val="visible"/>
                                      </p:to>
                                    </p:set>
                                  </p:childTnLst>
                                </p:cTn>
                              </p:par>
                              <p:par>
                                <p:cTn id="31" presetID="0" presetClass="path" presetSubtype="0" accel="50000" decel="50000" fill="hold" grpId="1" nodeType="withEffect">
                                  <p:stCondLst>
                                    <p:cond delay="0"/>
                                  </p:stCondLst>
                                  <p:childTnLst>
                                    <p:animMotion origin="layout" path="M 0 0 L 0.04167 0.02222 " pathEditMode="relative" rAng="0" ptsTypes="AA">
                                      <p:cBhvr>
                                        <p:cTn id="32" dur="2000" fill="hold"/>
                                        <p:tgtEl>
                                          <p:spTgt spid="284722"/>
                                        </p:tgtEl>
                                        <p:attrNameLst>
                                          <p:attrName>ppt_x</p:attrName>
                                          <p:attrName>ppt_y</p:attrName>
                                        </p:attrNameLst>
                                      </p:cBhvr>
                                      <p:rCtr x="0" y="0"/>
                                    </p:animMotion>
                                  </p:childTnLst>
                                </p:cTn>
                              </p:par>
                            </p:childTnLst>
                          </p:cTn>
                        </p:par>
                        <p:par>
                          <p:cTn id="33" fill="hold" nodeType="afterGroup">
                            <p:stCondLst>
                              <p:cond delay="6000"/>
                            </p:stCondLst>
                            <p:childTnLst>
                              <p:par>
                                <p:cTn id="34" presetID="26" presetClass="entr" presetSubtype="0" fill="hold" grpId="0" nodeType="afterEffect">
                                  <p:stCondLst>
                                    <p:cond delay="0"/>
                                  </p:stCondLst>
                                  <p:childTnLst>
                                    <p:set>
                                      <p:cBhvr>
                                        <p:cTn id="35" dur="1" fill="hold">
                                          <p:stCondLst>
                                            <p:cond delay="0"/>
                                          </p:stCondLst>
                                        </p:cTn>
                                        <p:tgtEl>
                                          <p:spTgt spid="284724"/>
                                        </p:tgtEl>
                                        <p:attrNameLst>
                                          <p:attrName>style.visibility</p:attrName>
                                        </p:attrNameLst>
                                      </p:cBhvr>
                                      <p:to>
                                        <p:strVal val="visible"/>
                                      </p:to>
                                    </p:set>
                                    <p:animEffect transition="in" filter="wipe(down)">
                                      <p:cBhvr>
                                        <p:cTn id="36" dur="580">
                                          <p:stCondLst>
                                            <p:cond delay="0"/>
                                          </p:stCondLst>
                                        </p:cTn>
                                        <p:tgtEl>
                                          <p:spTgt spid="284724"/>
                                        </p:tgtEl>
                                      </p:cBhvr>
                                    </p:animEffect>
                                    <p:anim calcmode="lin" valueType="num">
                                      <p:cBhvr>
                                        <p:cTn id="37" dur="1822" tmFilter="0,0; 0.14,0.36; 0.43,0.73; 0.71,0.91; 1.0,1.0">
                                          <p:stCondLst>
                                            <p:cond delay="0"/>
                                          </p:stCondLst>
                                        </p:cTn>
                                        <p:tgtEl>
                                          <p:spTgt spid="284724"/>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284724"/>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284724"/>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284724"/>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284724"/>
                                        </p:tgtEl>
                                        <p:attrNameLst>
                                          <p:attrName>ppt_y</p:attrName>
                                        </p:attrNameLst>
                                      </p:cBhvr>
                                      <p:tavLst>
                                        <p:tav tm="0" fmla="#ppt_y-sin(pi*$)/81">
                                          <p:val>
                                            <p:fltVal val="0"/>
                                          </p:val>
                                        </p:tav>
                                        <p:tav tm="100000">
                                          <p:val>
                                            <p:fltVal val="1"/>
                                          </p:val>
                                        </p:tav>
                                      </p:tavLst>
                                    </p:anim>
                                    <p:animScale>
                                      <p:cBhvr>
                                        <p:cTn id="42" dur="26">
                                          <p:stCondLst>
                                            <p:cond delay="650"/>
                                          </p:stCondLst>
                                        </p:cTn>
                                        <p:tgtEl>
                                          <p:spTgt spid="284724"/>
                                        </p:tgtEl>
                                      </p:cBhvr>
                                      <p:to x="100000" y="60000"/>
                                    </p:animScale>
                                    <p:animScale>
                                      <p:cBhvr>
                                        <p:cTn id="43" dur="166" decel="50000">
                                          <p:stCondLst>
                                            <p:cond delay="676"/>
                                          </p:stCondLst>
                                        </p:cTn>
                                        <p:tgtEl>
                                          <p:spTgt spid="284724"/>
                                        </p:tgtEl>
                                      </p:cBhvr>
                                      <p:to x="100000" y="100000"/>
                                    </p:animScale>
                                    <p:animScale>
                                      <p:cBhvr>
                                        <p:cTn id="44" dur="26">
                                          <p:stCondLst>
                                            <p:cond delay="1312"/>
                                          </p:stCondLst>
                                        </p:cTn>
                                        <p:tgtEl>
                                          <p:spTgt spid="284724"/>
                                        </p:tgtEl>
                                      </p:cBhvr>
                                      <p:to x="100000" y="80000"/>
                                    </p:animScale>
                                    <p:animScale>
                                      <p:cBhvr>
                                        <p:cTn id="45" dur="166" decel="50000">
                                          <p:stCondLst>
                                            <p:cond delay="1338"/>
                                          </p:stCondLst>
                                        </p:cTn>
                                        <p:tgtEl>
                                          <p:spTgt spid="284724"/>
                                        </p:tgtEl>
                                      </p:cBhvr>
                                      <p:to x="100000" y="100000"/>
                                    </p:animScale>
                                    <p:animScale>
                                      <p:cBhvr>
                                        <p:cTn id="46" dur="26">
                                          <p:stCondLst>
                                            <p:cond delay="1642"/>
                                          </p:stCondLst>
                                        </p:cTn>
                                        <p:tgtEl>
                                          <p:spTgt spid="284724"/>
                                        </p:tgtEl>
                                      </p:cBhvr>
                                      <p:to x="100000" y="90000"/>
                                    </p:animScale>
                                    <p:animScale>
                                      <p:cBhvr>
                                        <p:cTn id="47" dur="166" decel="50000">
                                          <p:stCondLst>
                                            <p:cond delay="1668"/>
                                          </p:stCondLst>
                                        </p:cTn>
                                        <p:tgtEl>
                                          <p:spTgt spid="284724"/>
                                        </p:tgtEl>
                                      </p:cBhvr>
                                      <p:to x="100000" y="100000"/>
                                    </p:animScale>
                                    <p:animScale>
                                      <p:cBhvr>
                                        <p:cTn id="48" dur="26">
                                          <p:stCondLst>
                                            <p:cond delay="1808"/>
                                          </p:stCondLst>
                                        </p:cTn>
                                        <p:tgtEl>
                                          <p:spTgt spid="284724"/>
                                        </p:tgtEl>
                                      </p:cBhvr>
                                      <p:to x="100000" y="95000"/>
                                    </p:animScale>
                                    <p:animScale>
                                      <p:cBhvr>
                                        <p:cTn id="49" dur="166" decel="50000">
                                          <p:stCondLst>
                                            <p:cond delay="1834"/>
                                          </p:stCondLst>
                                        </p:cTn>
                                        <p:tgtEl>
                                          <p:spTgt spid="284724"/>
                                        </p:tgtEl>
                                      </p:cBhvr>
                                      <p:to x="100000" y="100000"/>
                                    </p:animScale>
                                  </p:childTnLst>
                                </p:cTn>
                              </p:par>
                            </p:childTnLst>
                          </p:cTn>
                        </p:par>
                        <p:par>
                          <p:cTn id="50" fill="hold" nodeType="afterGroup">
                            <p:stCondLst>
                              <p:cond delay="8000"/>
                            </p:stCondLst>
                            <p:childTnLst>
                              <p:par>
                                <p:cTn id="51" presetID="1" presetClass="entr" presetSubtype="0" fill="hold" grpId="0" nodeType="afterEffect">
                                  <p:stCondLst>
                                    <p:cond delay="0"/>
                                  </p:stCondLst>
                                  <p:childTnLst>
                                    <p:set>
                                      <p:cBhvr>
                                        <p:cTn id="52" dur="1" fill="hold">
                                          <p:stCondLst>
                                            <p:cond delay="0"/>
                                          </p:stCondLst>
                                        </p:cTn>
                                        <p:tgtEl>
                                          <p:spTgt spid="284723"/>
                                        </p:tgtEl>
                                        <p:attrNameLst>
                                          <p:attrName>style.visibility</p:attrName>
                                        </p:attrNameLst>
                                      </p:cBhvr>
                                      <p:to>
                                        <p:strVal val="visible"/>
                                      </p:to>
                                    </p:set>
                                  </p:childTnLst>
                                </p:cTn>
                              </p:par>
                            </p:childTnLst>
                          </p:cTn>
                        </p:par>
                        <p:par>
                          <p:cTn id="53" fill="hold" nodeType="afterGroup">
                            <p:stCondLst>
                              <p:cond delay="8000"/>
                            </p:stCondLst>
                            <p:childTnLst>
                              <p:par>
                                <p:cTn id="54" presetID="1" presetClass="entr" presetSubtype="0" fill="hold" nodeType="afterEffect">
                                  <p:stCondLst>
                                    <p:cond delay="0"/>
                                  </p:stCondLst>
                                  <p:childTnLst>
                                    <p:set>
                                      <p:cBhvr>
                                        <p:cTn id="55" dur="1" fill="hold">
                                          <p:stCondLst>
                                            <p:cond delay="0"/>
                                          </p:stCondLst>
                                        </p:cTn>
                                        <p:tgtEl>
                                          <p:spTgt spid="284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19" grpId="0" animBg="1"/>
      <p:bldP spid="284720" grpId="0" animBg="1"/>
      <p:bldP spid="284721" grpId="0"/>
      <p:bldP spid="284722" grpId="0"/>
      <p:bldP spid="284722" grpId="1"/>
      <p:bldP spid="284723" grpId="0"/>
      <p:bldP spid="284724" grpId="0"/>
      <p:bldP spid="28472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57200" y="2438400"/>
            <a:ext cx="8229600" cy="1143000"/>
          </a:xfrm>
        </p:spPr>
        <p:txBody>
          <a:bodyPr/>
          <a:lstStyle/>
          <a:p>
            <a:r>
              <a:rPr lang="en-US" altLang="zh-CN">
                <a:ea typeface="宋体" pitchFamily="2" charset="-122"/>
              </a:rPr>
              <a:t>Why you must invest with us…</a:t>
            </a:r>
          </a:p>
        </p:txBody>
      </p:sp>
      <p:pic>
        <p:nvPicPr>
          <p:cNvPr id="275461" name="Picture 5" descr="invest"/>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429000"/>
            <a:ext cx="2667000" cy="2667000"/>
          </a:xfrm>
          <a:prstGeom prst="rect">
            <a:avLst/>
          </a:prstGeom>
          <a:noFill/>
          <a:extLst>
            <a:ext uri="{909E8E84-426E-40DD-AFC4-6F175D3DCCD1}">
              <a14:hiddenFill xmlns:a14="http://schemas.microsoft.com/office/drawing/2010/main">
                <a:solidFill>
                  <a:srgbClr val="FFFFFF"/>
                </a:solidFill>
              </a14:hiddenFill>
            </a:ext>
          </a:extLst>
        </p:spPr>
      </p:pic>
      <p:sp>
        <p:nvSpPr>
          <p:cNvPr id="6"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ltLang="zh-CN">
                <a:ea typeface="宋体" pitchFamily="2" charset="-122"/>
              </a:rPr>
              <a:t>Our products are the best in the market</a:t>
            </a:r>
          </a:p>
        </p:txBody>
      </p:sp>
      <p:sp>
        <p:nvSpPr>
          <p:cNvPr id="290819" name="Rectangle 3"/>
          <p:cNvSpPr>
            <a:spLocks noGrp="1" noChangeArrowheads="1"/>
          </p:cNvSpPr>
          <p:nvPr>
            <p:ph type="body" idx="1"/>
          </p:nvPr>
        </p:nvSpPr>
        <p:spPr/>
        <p:txBody>
          <a:bodyPr/>
          <a:lstStyle/>
          <a:p>
            <a:r>
              <a:rPr lang="en-US" altLang="zh-CN" dirty="0">
                <a:ea typeface="宋体" pitchFamily="2" charset="-122"/>
              </a:rPr>
              <a:t>Customer survey is the highest for our products compared with the competition for 4 of the 5 segments:</a:t>
            </a:r>
          </a:p>
          <a:p>
            <a:endParaRPr lang="en-US" altLang="zh-CN" dirty="0">
              <a:ea typeface="宋体" pitchFamily="2" charset="-122"/>
            </a:endParaRPr>
          </a:p>
          <a:p>
            <a:pPr>
              <a:buFontTx/>
              <a:buChar char="•"/>
            </a:pPr>
            <a:r>
              <a:rPr lang="en-US" altLang="zh-CN" dirty="0">
                <a:solidFill>
                  <a:schemeClr val="bg2"/>
                </a:solidFill>
                <a:ea typeface="宋体" pitchFamily="2" charset="-122"/>
              </a:rPr>
              <a:t>Traditional</a:t>
            </a:r>
          </a:p>
          <a:p>
            <a:pPr>
              <a:buFontTx/>
              <a:buChar char="•"/>
            </a:pPr>
            <a:r>
              <a:rPr lang="en-US" altLang="zh-CN" dirty="0">
                <a:solidFill>
                  <a:schemeClr val="bg2"/>
                </a:solidFill>
                <a:ea typeface="宋体" pitchFamily="2" charset="-122"/>
              </a:rPr>
              <a:t>Low End</a:t>
            </a:r>
          </a:p>
          <a:p>
            <a:pPr>
              <a:buFontTx/>
              <a:buChar char="•"/>
            </a:pPr>
            <a:r>
              <a:rPr lang="en-US" altLang="zh-CN" dirty="0">
                <a:solidFill>
                  <a:schemeClr val="bg2"/>
                </a:solidFill>
                <a:ea typeface="宋体" pitchFamily="2" charset="-122"/>
              </a:rPr>
              <a:t>Performance</a:t>
            </a:r>
          </a:p>
          <a:p>
            <a:pPr>
              <a:buFontTx/>
              <a:buChar char="•"/>
            </a:pPr>
            <a:r>
              <a:rPr lang="en-US" altLang="zh-CN" dirty="0">
                <a:solidFill>
                  <a:schemeClr val="bg2"/>
                </a:solidFill>
                <a:ea typeface="宋体" pitchFamily="2" charset="-122"/>
              </a:rPr>
              <a:t>Size</a:t>
            </a:r>
          </a:p>
          <a:p>
            <a:endParaRPr lang="en-US" altLang="zh-CN" dirty="0">
              <a:solidFill>
                <a:schemeClr val="bg2"/>
              </a:solidFill>
              <a:ea typeface="宋体" pitchFamily="2" charset="-122"/>
            </a:endParaRPr>
          </a:p>
        </p:txBody>
      </p:sp>
      <p:sp>
        <p:nvSpPr>
          <p:cNvPr id="6"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87" name="Picture 7" descr="coin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76482" name="Rectangle 2"/>
          <p:cNvSpPr>
            <a:spLocks noGrp="1" noChangeArrowheads="1"/>
          </p:cNvSpPr>
          <p:nvPr>
            <p:ph type="title"/>
          </p:nvPr>
        </p:nvSpPr>
        <p:spPr/>
        <p:txBody>
          <a:bodyPr/>
          <a:lstStyle/>
          <a:p>
            <a:r>
              <a:rPr lang="en-US" altLang="zh-CN" sz="2800">
                <a:ea typeface="宋体" pitchFamily="2" charset="-122"/>
              </a:rPr>
              <a:t>You would be investing in the company with the highest annual increasing market share per segment</a:t>
            </a:r>
          </a:p>
        </p:txBody>
      </p:sp>
      <p:graphicFrame>
        <p:nvGraphicFramePr>
          <p:cNvPr id="276483" name="Object 3"/>
          <p:cNvGraphicFramePr>
            <a:graphicFrameLocks noGrp="1" noChangeAspect="1"/>
          </p:cNvGraphicFramePr>
          <p:nvPr>
            <p:ph idx="1"/>
          </p:nvPr>
        </p:nvGraphicFramePr>
        <p:xfrm>
          <a:off x="2057400" y="1762125"/>
          <a:ext cx="5791200" cy="3189288"/>
        </p:xfrm>
        <a:graphic>
          <a:graphicData uri="http://schemas.openxmlformats.org/presentationml/2006/ole">
            <mc:AlternateContent xmlns:mc="http://schemas.openxmlformats.org/markup-compatibility/2006">
              <mc:Choice xmlns:v="urn:schemas-microsoft-com:vml" Requires="v">
                <p:oleObj spid="_x0000_s276518" name="Chart" r:id="rId4" imgW="8229600" imgH="4533798" progId="MSGraph.Chart.8">
                  <p:embed followColorScheme="full"/>
                </p:oleObj>
              </mc:Choice>
              <mc:Fallback>
                <p:oleObj name="Chart" r:id="rId4" imgW="8229600" imgH="4533798"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762125"/>
                        <a:ext cx="5791200" cy="318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484" name="Rectangle 4"/>
          <p:cNvSpPr>
            <a:spLocks noChangeArrowheads="1"/>
          </p:cNvSpPr>
          <p:nvPr/>
        </p:nvSpPr>
        <p:spPr bwMode="auto">
          <a:xfrm>
            <a:off x="533400" y="49530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rgbClr val="FF0000"/>
              </a:buClr>
            </a:pPr>
            <a:r>
              <a:rPr lang="en-US" altLang="zh-CN" sz="2000" b="1" dirty="0">
                <a:solidFill>
                  <a:srgbClr val="FF0000"/>
                </a:solidFill>
                <a:effectLst>
                  <a:outerShdw blurRad="38100" dist="38100" dir="2700000" algn="tl">
                    <a:srgbClr val="000000"/>
                  </a:outerShdw>
                </a:effectLst>
                <a:latin typeface="Verdana" pitchFamily="34" charset="0"/>
                <a:ea typeface="宋体" pitchFamily="2" charset="-122"/>
              </a:rPr>
              <a:t>In 5 years we will capture 28.74% of the market, valued at more than $3.5 billion at current prices, for a total expected revenue of $1,194,598 for year 13</a:t>
            </a:r>
          </a:p>
        </p:txBody>
      </p:sp>
      <p:sp>
        <p:nvSpPr>
          <p:cNvPr id="276485" name="Rectangle 5"/>
          <p:cNvSpPr>
            <a:spLocks noChangeArrowheads="1"/>
          </p:cNvSpPr>
          <p:nvPr/>
        </p:nvSpPr>
        <p:spPr bwMode="auto">
          <a:xfrm>
            <a:off x="1143000" y="25146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rgbClr val="FF0000"/>
              </a:buClr>
            </a:pPr>
            <a:r>
              <a:rPr lang="en-US" altLang="zh-CN" sz="2000" b="1">
                <a:solidFill>
                  <a:srgbClr val="FF0000"/>
                </a:solidFill>
                <a:effectLst>
                  <a:outerShdw blurRad="38100" dist="38100" dir="2700000" algn="tl">
                    <a:srgbClr val="000000"/>
                  </a:outerShdw>
                </a:effectLst>
                <a:latin typeface="Verdana" pitchFamily="34" charset="0"/>
                <a:ea typeface="宋体" pitchFamily="2" charset="-122"/>
              </a:rPr>
              <a:t>%</a:t>
            </a:r>
          </a:p>
        </p:txBody>
      </p:sp>
      <p:sp>
        <p:nvSpPr>
          <p:cNvPr id="276486" name="Rectangle 6"/>
          <p:cNvSpPr>
            <a:spLocks noChangeArrowheads="1"/>
          </p:cNvSpPr>
          <p:nvPr/>
        </p:nvSpPr>
        <p:spPr bwMode="auto">
          <a:xfrm>
            <a:off x="1219200" y="4495800"/>
            <a:ext cx="6858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000" b="1">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Year</a:t>
            </a:r>
          </a:p>
        </p:txBody>
      </p:sp>
      <p:sp>
        <p:nvSpPr>
          <p:cNvPr id="10"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15" name="Picture 11" descr="pileMoney"/>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77507" name="Rectangle 3"/>
          <p:cNvSpPr>
            <a:spLocks noChangeArrowheads="1"/>
          </p:cNvSpPr>
          <p:nvPr/>
        </p:nvSpPr>
        <p:spPr bwMode="auto">
          <a:xfrm>
            <a:off x="1295400" y="3962400"/>
            <a:ext cx="6858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000" b="1">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Year</a:t>
            </a:r>
          </a:p>
        </p:txBody>
      </p:sp>
      <p:sp>
        <p:nvSpPr>
          <p:cNvPr id="277508" name="Rectangle 4"/>
          <p:cNvSpPr>
            <a:spLocks noChangeArrowheads="1"/>
          </p:cNvSpPr>
          <p:nvPr/>
        </p:nvSpPr>
        <p:spPr bwMode="auto">
          <a:xfrm>
            <a:off x="3505200" y="4267200"/>
            <a:ext cx="5334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rgbClr val="FF0000"/>
              </a:buClr>
            </a:pPr>
            <a:r>
              <a:rPr lang="en-US" altLang="zh-CN" sz="800" b="1">
                <a:solidFill>
                  <a:srgbClr val="FF0000"/>
                </a:solidFill>
                <a:effectLst>
                  <a:outerShdw blurRad="38100" dist="38100" dir="2700000" algn="tl">
                    <a:srgbClr val="000000"/>
                  </a:outerShdw>
                </a:effectLst>
                <a:latin typeface="Verdana" pitchFamily="34" charset="0"/>
                <a:ea typeface="宋体" pitchFamily="2" charset="-122"/>
              </a:rPr>
              <a:t> </a:t>
            </a:r>
            <a:r>
              <a:rPr lang="en-US" altLang="zh-CN" sz="2000" b="1">
                <a:solidFill>
                  <a:srgbClr val="FF0000"/>
                </a:solidFill>
                <a:effectLst>
                  <a:outerShdw blurRad="38100" dist="38100" dir="2700000" algn="tl">
                    <a:srgbClr val="000000"/>
                  </a:outerShdw>
                </a:effectLst>
                <a:latin typeface="Verdana" pitchFamily="34" charset="0"/>
                <a:ea typeface="宋体" pitchFamily="2" charset="-122"/>
              </a:rPr>
              <a:t>You would be enjoying the benefits of $3.8 billion dollars in accumulated revenue for the next 5 years</a:t>
            </a:r>
          </a:p>
        </p:txBody>
      </p:sp>
      <p:sp>
        <p:nvSpPr>
          <p:cNvPr id="277509" name="Rectangle 5"/>
          <p:cNvSpPr>
            <a:spLocks noGrp="1" noChangeArrowheads="1"/>
          </p:cNvSpPr>
          <p:nvPr>
            <p:ph type="title"/>
          </p:nvPr>
        </p:nvSpPr>
        <p:spPr>
          <a:noFill/>
          <a:ln/>
        </p:spPr>
        <p:txBody>
          <a:bodyPr/>
          <a:lstStyle/>
          <a:p>
            <a:r>
              <a:rPr lang="en-US" altLang="zh-CN">
                <a:ea typeface="宋体" pitchFamily="2" charset="-122"/>
              </a:rPr>
              <a:t>Increasing annual revenue</a:t>
            </a:r>
            <a:br>
              <a:rPr lang="en-US" altLang="zh-CN">
                <a:ea typeface="宋体" pitchFamily="2" charset="-122"/>
              </a:rPr>
            </a:br>
            <a:r>
              <a:rPr lang="en-US" altLang="zh-CN">
                <a:ea typeface="宋体" pitchFamily="2" charset="-122"/>
              </a:rPr>
              <a:t>per segment</a:t>
            </a:r>
          </a:p>
        </p:txBody>
      </p:sp>
      <p:sp>
        <p:nvSpPr>
          <p:cNvPr id="277510" name="Rectangle 6"/>
          <p:cNvSpPr>
            <a:spLocks noChangeArrowheads="1"/>
          </p:cNvSpPr>
          <p:nvPr/>
        </p:nvSpPr>
        <p:spPr bwMode="auto">
          <a:xfrm>
            <a:off x="533400" y="4800600"/>
            <a:ext cx="3429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900" b="1" dirty="0">
                <a:solidFill>
                  <a:srgbClr val="000066"/>
                </a:solidFill>
                <a:latin typeface="Verdana" pitchFamily="34" charset="0"/>
                <a:ea typeface="宋体" pitchFamily="2" charset="-122"/>
                <a:cs typeface="Times New Roman" pitchFamily="18" charset="0"/>
              </a:rPr>
              <a:t>Revenue per segment at current prices</a:t>
            </a:r>
            <a:br>
              <a:rPr lang="en-US" altLang="zh-CN" sz="900" b="1" dirty="0">
                <a:solidFill>
                  <a:srgbClr val="000066"/>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Traditional:$23.00</a:t>
            </a:r>
            <a:br>
              <a:rPr lang="en-US" altLang="zh-CN" sz="900" b="1" dirty="0">
                <a:solidFill>
                  <a:schemeClr val="bg2"/>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Low end:$15.00</a:t>
            </a:r>
            <a:br>
              <a:rPr lang="en-US" altLang="zh-CN" sz="900" b="1" dirty="0">
                <a:solidFill>
                  <a:schemeClr val="bg2"/>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High end:$37.50</a:t>
            </a:r>
            <a:br>
              <a:rPr lang="en-US" altLang="zh-CN" sz="900" b="1" dirty="0">
                <a:solidFill>
                  <a:schemeClr val="bg2"/>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Performance:$31.00</a:t>
            </a:r>
            <a:br>
              <a:rPr lang="en-US" altLang="zh-CN" sz="900" b="1" dirty="0">
                <a:solidFill>
                  <a:schemeClr val="bg2"/>
                </a:solidFill>
                <a:latin typeface="Verdana" pitchFamily="34" charset="0"/>
                <a:ea typeface="宋体" pitchFamily="2" charset="-122"/>
                <a:cs typeface="Times New Roman" pitchFamily="18" charset="0"/>
              </a:rPr>
            </a:br>
            <a:r>
              <a:rPr lang="en-US" altLang="zh-CN" sz="900" b="1" dirty="0">
                <a:solidFill>
                  <a:schemeClr val="bg2"/>
                </a:solidFill>
                <a:latin typeface="Verdana" pitchFamily="34" charset="0"/>
                <a:ea typeface="宋体" pitchFamily="2" charset="-122"/>
                <a:cs typeface="Times New Roman" pitchFamily="18" charset="0"/>
              </a:rPr>
              <a:t>Size:$32.00</a:t>
            </a:r>
          </a:p>
        </p:txBody>
      </p:sp>
      <p:sp>
        <p:nvSpPr>
          <p:cNvPr id="277511" name="Rectangle 7"/>
          <p:cNvSpPr>
            <a:spLocks noChangeArrowheads="1"/>
          </p:cNvSpPr>
          <p:nvPr/>
        </p:nvSpPr>
        <p:spPr bwMode="auto">
          <a:xfrm>
            <a:off x="533400" y="4953000"/>
            <a:ext cx="26670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7513" name="Object 9"/>
          <p:cNvGraphicFramePr>
            <a:graphicFrameLocks noChangeAspect="1"/>
          </p:cNvGraphicFramePr>
          <p:nvPr/>
        </p:nvGraphicFramePr>
        <p:xfrm>
          <a:off x="1905000" y="1371600"/>
          <a:ext cx="5562600" cy="3060700"/>
        </p:xfrm>
        <a:graphic>
          <a:graphicData uri="http://schemas.openxmlformats.org/presentationml/2006/ole">
            <mc:AlternateContent xmlns:mc="http://schemas.openxmlformats.org/markup-compatibility/2006">
              <mc:Choice xmlns:v="urn:schemas-microsoft-com:vml" Requires="v">
                <p:oleObj spid="_x0000_s277546" name="Chart" r:id="rId4" imgW="8229600" imgH="4524324" progId="MSGraph.Chart.8">
                  <p:embed followColorScheme="full"/>
                </p:oleObj>
              </mc:Choice>
              <mc:Fallback>
                <p:oleObj name="Chart" r:id="rId4" imgW="8229600" imgH="4524324" progId="MSGraph.Chart.8">
                  <p:embed followColorScheme="full"/>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371600"/>
                        <a:ext cx="55626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536" name="Picture 8" descr="moneyBa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04800"/>
            <a:ext cx="3095625" cy="30956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8530" name="Object 2"/>
          <p:cNvGraphicFramePr>
            <a:graphicFrameLocks noGrp="1" noChangeAspect="1"/>
          </p:cNvGraphicFramePr>
          <p:nvPr>
            <p:ph sz="half" idx="2"/>
          </p:nvPr>
        </p:nvGraphicFramePr>
        <p:xfrm>
          <a:off x="1981200" y="1511300"/>
          <a:ext cx="5562600" cy="3060700"/>
        </p:xfrm>
        <a:graphic>
          <a:graphicData uri="http://schemas.openxmlformats.org/presentationml/2006/ole">
            <mc:AlternateContent xmlns:mc="http://schemas.openxmlformats.org/markup-compatibility/2006">
              <mc:Choice xmlns:v="urn:schemas-microsoft-com:vml" Requires="v">
                <p:oleObj spid="_x0000_s278567" name="Chart" r:id="rId4" imgW="8229600" imgH="4524324" progId="MSGraph.Chart.8">
                  <p:embed followColorScheme="full"/>
                </p:oleObj>
              </mc:Choice>
              <mc:Fallback>
                <p:oleObj name="Chart" r:id="rId4" imgW="8229600" imgH="4524324"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511300"/>
                        <a:ext cx="5562600" cy="306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8531" name="Rectangle 3"/>
          <p:cNvSpPr>
            <a:spLocks noChangeArrowheads="1"/>
          </p:cNvSpPr>
          <p:nvPr/>
        </p:nvSpPr>
        <p:spPr bwMode="auto">
          <a:xfrm>
            <a:off x="762000" y="4389438"/>
            <a:ext cx="6858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000" b="1">
                <a:solidFill>
                  <a:srgbClr val="000066"/>
                </a:solidFill>
                <a:effectLst>
                  <a:outerShdw blurRad="38100" dist="38100" dir="2700000" algn="tl">
                    <a:srgbClr val="000000"/>
                  </a:outerShdw>
                </a:effectLst>
                <a:latin typeface="Verdana" pitchFamily="34" charset="0"/>
                <a:ea typeface="宋体" pitchFamily="2" charset="-122"/>
                <a:cs typeface="Times New Roman" pitchFamily="18" charset="0"/>
              </a:rPr>
              <a:t>Year</a:t>
            </a:r>
          </a:p>
        </p:txBody>
      </p:sp>
      <p:sp>
        <p:nvSpPr>
          <p:cNvPr id="278532" name="Rectangle 4"/>
          <p:cNvSpPr>
            <a:spLocks noGrp="1" noChangeArrowheads="1"/>
          </p:cNvSpPr>
          <p:nvPr>
            <p:ph type="title"/>
          </p:nvPr>
        </p:nvSpPr>
        <p:spPr>
          <a:noFill/>
          <a:ln/>
        </p:spPr>
        <p:txBody>
          <a:bodyPr/>
          <a:lstStyle/>
          <a:p>
            <a:r>
              <a:rPr lang="en-US" altLang="zh-CN">
                <a:ea typeface="宋体" pitchFamily="2" charset="-122"/>
              </a:rPr>
              <a:t>Money on top on money, as our margin will increase annually too!</a:t>
            </a:r>
          </a:p>
        </p:txBody>
      </p:sp>
      <p:sp>
        <p:nvSpPr>
          <p:cNvPr id="278533" name="Rectangle 5"/>
          <p:cNvSpPr>
            <a:spLocks noChangeArrowheads="1"/>
          </p:cNvSpPr>
          <p:nvPr/>
        </p:nvSpPr>
        <p:spPr bwMode="auto">
          <a:xfrm>
            <a:off x="381000" y="4724400"/>
            <a:ext cx="8382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rgbClr val="FF0000"/>
              </a:buClr>
            </a:pPr>
            <a:r>
              <a:rPr lang="en-US" altLang="zh-CN" sz="2000" b="1" dirty="0">
                <a:solidFill>
                  <a:srgbClr val="FF0000"/>
                </a:solidFill>
                <a:effectLst>
                  <a:outerShdw blurRad="38100" dist="38100" dir="2700000" algn="tl">
                    <a:srgbClr val="000000"/>
                  </a:outerShdw>
                </a:effectLst>
                <a:latin typeface="Verdana" pitchFamily="34" charset="0"/>
                <a:ea typeface="宋体" pitchFamily="2" charset="-122"/>
              </a:rPr>
              <a:t>Total expected margin of 48.45% by year 13: $230,382,405</a:t>
            </a:r>
          </a:p>
          <a:p>
            <a:pPr algn="ctr">
              <a:spcBef>
                <a:spcPct val="20000"/>
              </a:spcBef>
              <a:buClr>
                <a:srgbClr val="FF0000"/>
              </a:buClr>
            </a:pPr>
            <a:r>
              <a:rPr lang="en-US" altLang="zh-CN" sz="2000" b="1" dirty="0">
                <a:solidFill>
                  <a:srgbClr val="FF0000"/>
                </a:solidFill>
                <a:effectLst>
                  <a:outerShdw blurRad="38100" dist="38100" dir="2700000" algn="tl">
                    <a:srgbClr val="000000"/>
                  </a:outerShdw>
                </a:effectLst>
                <a:latin typeface="Verdana" pitchFamily="34" charset="0"/>
                <a:ea typeface="宋体" pitchFamily="2" charset="-122"/>
              </a:rPr>
              <a:t> almost one quarter of a billion dollars of total </a:t>
            </a:r>
          </a:p>
          <a:p>
            <a:pPr algn="ctr">
              <a:spcBef>
                <a:spcPct val="20000"/>
              </a:spcBef>
              <a:buClr>
                <a:srgbClr val="FF0000"/>
              </a:buClr>
            </a:pPr>
            <a:r>
              <a:rPr lang="en-US" altLang="zh-CN" sz="2000" b="1" dirty="0">
                <a:solidFill>
                  <a:srgbClr val="FF0000"/>
                </a:solidFill>
                <a:effectLst>
                  <a:outerShdw blurRad="38100" dist="38100" dir="2700000" algn="tl">
                    <a:srgbClr val="000000"/>
                  </a:outerShdw>
                </a:effectLst>
                <a:latin typeface="Verdana" pitchFamily="34" charset="0"/>
                <a:ea typeface="宋体" pitchFamily="2" charset="-122"/>
              </a:rPr>
              <a:t>expected margin for year 13!</a:t>
            </a:r>
          </a:p>
          <a:p>
            <a:pPr algn="ctr">
              <a:spcBef>
                <a:spcPct val="20000"/>
              </a:spcBef>
              <a:buClr>
                <a:srgbClr val="FF0000"/>
              </a:buClr>
            </a:pPr>
            <a:endParaRPr lang="en-US" altLang="zh-CN" sz="2000" b="1" dirty="0">
              <a:solidFill>
                <a:srgbClr val="FF0000"/>
              </a:solidFill>
              <a:effectLst>
                <a:outerShdw blurRad="38100" dist="38100" dir="2700000" algn="tl">
                  <a:srgbClr val="000000"/>
                </a:outerShdw>
              </a:effectLst>
              <a:latin typeface="Verdana" pitchFamily="34" charset="0"/>
              <a:ea typeface="宋体" pitchFamily="2" charset="-122"/>
            </a:endParaRPr>
          </a:p>
        </p:txBody>
      </p:sp>
      <p:sp>
        <p:nvSpPr>
          <p:cNvPr id="278534" name="Rectangle 6"/>
          <p:cNvSpPr>
            <a:spLocks noChangeArrowheads="1"/>
          </p:cNvSpPr>
          <p:nvPr/>
        </p:nvSpPr>
        <p:spPr bwMode="auto">
          <a:xfrm>
            <a:off x="1143000" y="25146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rgbClr val="FF0000"/>
              </a:buClr>
            </a:pPr>
            <a:r>
              <a:rPr lang="en-US" altLang="zh-CN" sz="2000" b="1">
                <a:solidFill>
                  <a:srgbClr val="FF0000"/>
                </a:solidFill>
                <a:effectLst>
                  <a:outerShdw blurRad="38100" dist="38100" dir="2700000" algn="tl">
                    <a:srgbClr val="000000"/>
                  </a:outerShdw>
                </a:effectLst>
                <a:latin typeface="Verdana" pitchFamily="34" charset="0"/>
                <a:ea typeface="宋体" pitchFamily="2" charset="-122"/>
              </a:rPr>
              <a:t>%</a:t>
            </a:r>
          </a:p>
        </p:txBody>
      </p:sp>
      <p:sp>
        <p:nvSpPr>
          <p:cNvPr id="10" name="页脚占位符 2"/>
          <p:cNvSpPr>
            <a:spLocks noGrp="1"/>
          </p:cNvSpPr>
          <p:nvPr>
            <p:ph type="ftr" sz="quarter" idx="11"/>
          </p:nvPr>
        </p:nvSpPr>
        <p:spPr>
          <a:xfrm>
            <a:off x="457200" y="6172200"/>
            <a:ext cx="6858000" cy="381000"/>
          </a:xfrm>
        </p:spPr>
        <p:txBody>
          <a:bodyPr/>
          <a:lstStyle/>
          <a:p>
            <a:r>
              <a:rPr lang="en-US" altLang="zh-CN" sz="1800" dirty="0">
                <a:effectLst/>
              </a:rPr>
              <a:t>Shareholders Presentation</a:t>
            </a:r>
          </a:p>
          <a:p>
            <a:r>
              <a:rPr lang="en-US" altLang="zh-CN" sz="1800" dirty="0">
                <a:solidFill>
                  <a:schemeClr val="bg2"/>
                </a:solidFill>
                <a:effectLst/>
              </a:rPr>
              <a:t>Year 8</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304130" name="Title 1"/>
          <p:cNvSpPr>
            <a:spLocks noGrp="1"/>
          </p:cNvSpPr>
          <p:nvPr>
            <p:ph type="title" idx="4294967295"/>
          </p:nvPr>
        </p:nvSpPr>
        <p:spPr/>
        <p:txBody>
          <a:bodyPr/>
          <a:lstStyle/>
          <a:p>
            <a:pPr eaLnBrk="1" hangingPunct="1">
              <a:defRPr/>
            </a:pPr>
            <a:r>
              <a:rPr lang="en-US" dirty="0" smtClean="0">
                <a:latin typeface="Times New Roman" pitchFamily="18" charset="0"/>
              </a:rPr>
              <a:t>Lessons learnt from running Baldwin</a:t>
            </a:r>
          </a:p>
        </p:txBody>
      </p:sp>
      <p:sp>
        <p:nvSpPr>
          <p:cNvPr id="3" name="Content Placeholder 2"/>
          <p:cNvSpPr>
            <a:spLocks noGrp="1"/>
          </p:cNvSpPr>
          <p:nvPr>
            <p:ph idx="4294967295"/>
          </p:nvPr>
        </p:nvSpPr>
        <p:spPr/>
        <p:txBody>
          <a:bodyPr>
            <a:normAutofit/>
          </a:bodyPr>
          <a:lstStyle/>
          <a:p>
            <a:pPr eaLnBrk="1" hangingPunct="1">
              <a:buFont typeface="Wingdings" pitchFamily="2" charset="2"/>
              <a:buChar char="Ø"/>
              <a:defRPr/>
            </a:pPr>
            <a:r>
              <a:rPr lang="en-US" sz="2800" dirty="0" smtClean="0">
                <a:latin typeface="Times New Roman" pitchFamily="18" charset="0"/>
                <a:cs typeface="Times New Roman" pitchFamily="18" charset="0"/>
              </a:rPr>
              <a:t>Achieving high levels of automation is expensive but cost effective in the long run</a:t>
            </a:r>
          </a:p>
          <a:p>
            <a:pPr eaLnBrk="1" hangingPunct="1">
              <a:buFont typeface="Wingdings" pitchFamily="2" charset="2"/>
              <a:buChar char="Ø"/>
              <a:defRPr/>
            </a:pPr>
            <a:r>
              <a:rPr lang="en-US" sz="2800" dirty="0" smtClean="0">
                <a:latin typeface="Times New Roman" pitchFamily="18" charset="0"/>
                <a:cs typeface="Times New Roman" pitchFamily="18" charset="0"/>
              </a:rPr>
              <a:t>Invest in improving  R&amp;D cycle time</a:t>
            </a:r>
          </a:p>
          <a:p>
            <a:pPr eaLnBrk="1" hangingPunct="1">
              <a:defRPr/>
            </a:pPr>
            <a:endParaRPr lang="en-US" dirty="0" smtClean="0"/>
          </a:p>
        </p:txBody>
      </p:sp>
    </p:spTree>
    <p:extLst>
      <p:ext uri="{BB962C8B-B14F-4D97-AF65-F5344CB8AC3E}">
        <p14:creationId xmlns:p14="http://schemas.microsoft.com/office/powerpoint/2010/main" val="146407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297986" name="Title 1"/>
          <p:cNvSpPr>
            <a:spLocks noGrp="1"/>
          </p:cNvSpPr>
          <p:nvPr>
            <p:ph type="title" idx="4294967295"/>
          </p:nvPr>
        </p:nvSpPr>
        <p:spPr/>
        <p:txBody>
          <a:bodyPr/>
          <a:lstStyle/>
          <a:p>
            <a:pPr eaLnBrk="1" hangingPunct="1">
              <a:defRPr/>
            </a:pPr>
            <a:r>
              <a:rPr lang="en-US" smtClean="0">
                <a:latin typeface="Times New Roman" pitchFamily="18" charset="0"/>
              </a:rPr>
              <a:t>Overview of the sensor market</a:t>
            </a:r>
          </a:p>
        </p:txBody>
      </p:sp>
      <p:sp>
        <p:nvSpPr>
          <p:cNvPr id="3" name="Content Placeholder 2"/>
          <p:cNvSpPr>
            <a:spLocks noGrp="1"/>
          </p:cNvSpPr>
          <p:nvPr>
            <p:ph idx="4294967295"/>
          </p:nvPr>
        </p:nvSpPr>
        <p:spPr/>
        <p:txBody>
          <a:bodyPr>
            <a:normAutofit/>
          </a:bodyPr>
          <a:lstStyle/>
          <a:p>
            <a:pPr eaLnBrk="1" hangingPunct="1">
              <a:defRPr/>
            </a:pPr>
            <a:r>
              <a:rPr lang="en-US" sz="2800" dirty="0" smtClean="0">
                <a:latin typeface="Times New Roman" pitchFamily="18" charset="0"/>
                <a:cs typeface="Times New Roman" pitchFamily="18" charset="0"/>
              </a:rPr>
              <a:t>All the segments are growing &amp; profitable!</a:t>
            </a:r>
          </a:p>
          <a:p>
            <a:pPr eaLnBrk="1" hangingPunct="1">
              <a:defRPr/>
            </a:pPr>
            <a:endParaRPr lang="en-US" dirty="0" smtClean="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143000" y="2590800"/>
          <a:ext cx="6629400" cy="3187733"/>
        </p:xfrm>
        <a:graphic>
          <a:graphicData uri="http://schemas.openxmlformats.org/drawingml/2006/table">
            <a:tbl>
              <a:tblPr/>
              <a:tblGrid>
                <a:gridCol w="2209800"/>
                <a:gridCol w="2347913"/>
                <a:gridCol w="2071687"/>
              </a:tblGrid>
              <a:tr h="822904">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Segment</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Revenue(in million $)</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Growth Rate(in %)</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72959">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Traditional</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356.6</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9.2</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72959">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Low End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342.1</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11.7</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72959">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High End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312.8</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16.2</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72959">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Performance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254.2</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19.8</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72959">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Size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239.6</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18.3</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3853076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299010" name="Title 1"/>
          <p:cNvSpPr>
            <a:spLocks noGrp="1"/>
          </p:cNvSpPr>
          <p:nvPr>
            <p:ph type="title" idx="4294967295"/>
          </p:nvPr>
        </p:nvSpPr>
        <p:spPr/>
        <p:txBody>
          <a:bodyPr/>
          <a:lstStyle/>
          <a:p>
            <a:pPr eaLnBrk="1" hangingPunct="1">
              <a:defRPr/>
            </a:pPr>
            <a:r>
              <a:rPr lang="en-US" smtClean="0">
                <a:latin typeface="Times New Roman" pitchFamily="18" charset="0"/>
              </a:rPr>
              <a:t>Who are we?</a:t>
            </a:r>
          </a:p>
        </p:txBody>
      </p:sp>
      <p:sp>
        <p:nvSpPr>
          <p:cNvPr id="3" name="Content Placeholder 2"/>
          <p:cNvSpPr>
            <a:spLocks noGrp="1"/>
          </p:cNvSpPr>
          <p:nvPr>
            <p:ph idx="4294967295"/>
          </p:nvPr>
        </p:nvSpPr>
        <p:spPr/>
        <p:txBody>
          <a:bodyPr>
            <a:normAutofit/>
          </a:bodyPr>
          <a:lstStyle/>
          <a:p>
            <a:pPr eaLnBrk="1" hangingPunct="1">
              <a:defRPr/>
            </a:pPr>
            <a:r>
              <a:rPr lang="en-US" sz="2800" u="sng" dirty="0" smtClean="0">
                <a:latin typeface="Times New Roman" pitchFamily="18" charset="0"/>
                <a:cs typeface="Times New Roman" pitchFamily="18" charset="0"/>
              </a:rPr>
              <a:t>Vision</a:t>
            </a:r>
          </a:p>
          <a:p>
            <a:pPr eaLnBrk="1" hangingPunct="1">
              <a:defRPr/>
            </a:pPr>
            <a:r>
              <a:rPr lang="en-US" sz="2800" dirty="0" smtClean="0">
                <a:latin typeface="Times New Roman" pitchFamily="18" charset="0"/>
                <a:cs typeface="Times New Roman" pitchFamily="18" charset="0"/>
              </a:rPr>
              <a:t>    To be the most trusted sensor company in the world.</a:t>
            </a:r>
          </a:p>
          <a:p>
            <a:pPr eaLnBrk="1" hangingPunct="1">
              <a:defRPr/>
            </a:pPr>
            <a:endParaRPr lang="en-US" sz="2800" dirty="0" smtClean="0">
              <a:latin typeface="Times New Roman" pitchFamily="18" charset="0"/>
              <a:cs typeface="Times New Roman" pitchFamily="18" charset="0"/>
            </a:endParaRPr>
          </a:p>
          <a:p>
            <a:pPr eaLnBrk="1" hangingPunct="1">
              <a:defRPr/>
            </a:pPr>
            <a:r>
              <a:rPr lang="en-US" sz="2800" u="sng" dirty="0" smtClean="0">
                <a:latin typeface="Times New Roman" pitchFamily="18" charset="0"/>
                <a:cs typeface="Times New Roman" pitchFamily="18" charset="0"/>
              </a:rPr>
              <a:t>Mission </a:t>
            </a:r>
          </a:p>
          <a:p>
            <a:pPr eaLnBrk="1" hangingPunct="1">
              <a:defRPr/>
            </a:pPr>
            <a:r>
              <a:rPr lang="en-US" sz="2800" dirty="0" smtClean="0">
                <a:latin typeface="Times New Roman" pitchFamily="18" charset="0"/>
                <a:cs typeface="Times New Roman" pitchFamily="18" charset="0"/>
              </a:rPr>
              <a:t>    Thrive to innovate &amp; provide premium quality sensors to our customers</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p:txBody>
      </p:sp>
    </p:spTree>
    <p:extLst>
      <p:ext uri="{BB962C8B-B14F-4D97-AF65-F5344CB8AC3E}">
        <p14:creationId xmlns:p14="http://schemas.microsoft.com/office/powerpoint/2010/main" val="2352075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300034" name="Title 1"/>
          <p:cNvSpPr>
            <a:spLocks noGrp="1"/>
          </p:cNvSpPr>
          <p:nvPr>
            <p:ph type="title" idx="4294967295"/>
          </p:nvPr>
        </p:nvSpPr>
        <p:spPr/>
        <p:txBody>
          <a:bodyPr/>
          <a:lstStyle/>
          <a:p>
            <a:pPr eaLnBrk="1" hangingPunct="1">
              <a:defRPr/>
            </a:pPr>
            <a:r>
              <a:rPr lang="en-US" smtClean="0">
                <a:latin typeface="Times New Roman" pitchFamily="18" charset="0"/>
              </a:rPr>
              <a:t>Who are we?</a:t>
            </a:r>
          </a:p>
        </p:txBody>
      </p:sp>
      <p:sp>
        <p:nvSpPr>
          <p:cNvPr id="3" name="Content Placeholder 2"/>
          <p:cNvSpPr>
            <a:spLocks noGrp="1"/>
          </p:cNvSpPr>
          <p:nvPr>
            <p:ph idx="4294967295"/>
          </p:nvPr>
        </p:nvSpPr>
        <p:spPr/>
        <p:txBody>
          <a:bodyPr>
            <a:normAutofit/>
          </a:bodyPr>
          <a:lstStyle/>
          <a:p>
            <a:pPr eaLnBrk="1" hangingPunct="1">
              <a:defRPr/>
            </a:pPr>
            <a:r>
              <a:rPr lang="en-US" sz="2800" u="sng" dirty="0" smtClean="0">
                <a:latin typeface="Times New Roman" pitchFamily="18" charset="0"/>
                <a:cs typeface="Times New Roman" pitchFamily="18" charset="0"/>
              </a:rPr>
              <a:t>Goals</a:t>
            </a:r>
          </a:p>
          <a:p>
            <a:pPr eaLnBrk="1" hangingPunct="1">
              <a:buFont typeface="Wingdings" pitchFamily="2" charset="2"/>
              <a:buChar char="Ø"/>
              <a:defRPr/>
            </a:pPr>
            <a:r>
              <a:rPr lang="en-US" sz="2800" dirty="0" smtClean="0">
                <a:latin typeface="Times New Roman" pitchFamily="18" charset="0"/>
                <a:cs typeface="Times New Roman" pitchFamily="18" charset="0"/>
              </a:rPr>
              <a:t>Introduce a new product every year</a:t>
            </a:r>
          </a:p>
          <a:p>
            <a:pPr eaLnBrk="1" hangingPunct="1">
              <a:buFont typeface="Wingdings" pitchFamily="2" charset="2"/>
              <a:buChar char="Ø"/>
              <a:defRPr/>
            </a:pPr>
            <a:r>
              <a:rPr lang="en-US" sz="2800" dirty="0" smtClean="0">
                <a:latin typeface="Times New Roman" pitchFamily="18" charset="0"/>
                <a:cs typeface="Times New Roman" pitchFamily="18" charset="0"/>
              </a:rPr>
              <a:t>Increase automation to the maximum</a:t>
            </a:r>
          </a:p>
          <a:p>
            <a:pPr eaLnBrk="1" hangingPunct="1">
              <a:buFont typeface="Wingdings" pitchFamily="2" charset="2"/>
              <a:buChar char="Ø"/>
              <a:defRPr/>
            </a:pPr>
            <a:r>
              <a:rPr lang="en-US" sz="2800" dirty="0" smtClean="0">
                <a:latin typeface="Times New Roman" pitchFamily="18" charset="0"/>
                <a:cs typeface="Times New Roman" pitchFamily="18" charset="0"/>
              </a:rPr>
              <a:t>Reduce carbon footprint by 30%</a:t>
            </a:r>
          </a:p>
          <a:p>
            <a:pPr eaLnBrk="1" hangingPunct="1">
              <a:defRPr/>
            </a:pPr>
            <a:r>
              <a:rPr lang="en-US" sz="2800" u="sng" dirty="0" smtClean="0">
                <a:latin typeface="Times New Roman" pitchFamily="18" charset="0"/>
                <a:cs typeface="Times New Roman" pitchFamily="18" charset="0"/>
              </a:rPr>
              <a:t>Strategy </a:t>
            </a:r>
          </a:p>
          <a:p>
            <a:pPr eaLnBrk="1" hangingPunct="1">
              <a:defRPr/>
            </a:pPr>
            <a:r>
              <a:rPr lang="en-US" sz="2800" dirty="0" smtClean="0">
                <a:latin typeface="Times New Roman" pitchFamily="18" charset="0"/>
                <a:cs typeface="Times New Roman" pitchFamily="18" charset="0"/>
              </a:rPr>
              <a:t>    Broad differentiation </a:t>
            </a:r>
          </a:p>
          <a:p>
            <a:pPr eaLnBrk="1" hangingPunct="1">
              <a:defRPr/>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196067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p:txBody>
          <a:bodyPr/>
          <a:lstStyle/>
          <a:p>
            <a:pPr>
              <a:defRPr/>
            </a:pPr>
            <a:r>
              <a:rPr lang="en-US">
                <a:solidFill>
                  <a:srgbClr val="000066"/>
                </a:solidFill>
              </a:rPr>
              <a:t>Shareholders Presentation</a:t>
            </a:r>
          </a:p>
          <a:p>
            <a:pPr>
              <a:defRPr/>
            </a:pPr>
            <a:r>
              <a:rPr lang="en-US"/>
              <a:t>Year 8</a:t>
            </a:r>
          </a:p>
        </p:txBody>
      </p:sp>
      <p:sp>
        <p:nvSpPr>
          <p:cNvPr id="301058" name="Title 1"/>
          <p:cNvSpPr>
            <a:spLocks noGrp="1"/>
          </p:cNvSpPr>
          <p:nvPr>
            <p:ph type="title" idx="4294967295"/>
          </p:nvPr>
        </p:nvSpPr>
        <p:spPr/>
        <p:txBody>
          <a:bodyPr/>
          <a:lstStyle/>
          <a:p>
            <a:pPr eaLnBrk="1" hangingPunct="1">
              <a:defRPr/>
            </a:pPr>
            <a:r>
              <a:rPr lang="en-US" smtClean="0">
                <a:latin typeface="Times New Roman" pitchFamily="18" charset="0"/>
              </a:rPr>
              <a:t>Who are we?</a:t>
            </a:r>
          </a:p>
        </p:txBody>
      </p:sp>
      <p:sp>
        <p:nvSpPr>
          <p:cNvPr id="3" name="Content Placeholder 2"/>
          <p:cNvSpPr>
            <a:spLocks noGrp="1"/>
          </p:cNvSpPr>
          <p:nvPr>
            <p:ph idx="4294967295"/>
          </p:nvPr>
        </p:nvSpPr>
        <p:spPr/>
        <p:txBody>
          <a:bodyPr>
            <a:normAutofit/>
          </a:bodyPr>
          <a:lstStyle/>
          <a:p>
            <a:pPr eaLnBrk="1" hangingPunct="1">
              <a:defRPr/>
            </a:pPr>
            <a:r>
              <a:rPr lang="en-US" sz="2800" dirty="0" smtClean="0">
                <a:latin typeface="Times New Roman" pitchFamily="18" charset="0"/>
                <a:cs typeface="Times New Roman" pitchFamily="18" charset="0"/>
              </a:rPr>
              <a:t>    Highest market share in traditional, low end and high end segment</a:t>
            </a:r>
          </a:p>
          <a:p>
            <a:pPr eaLnBrk="1" hangingPunct="1">
              <a:defRPr/>
            </a:pPr>
            <a:endParaRPr lang="en-US" dirty="0" smtClean="0">
              <a:latin typeface="Times New Roman" pitchFamily="18" charset="0"/>
              <a:cs typeface="Times New Roman" pitchFamily="18" charset="0"/>
            </a:endParaRPr>
          </a:p>
          <a:p>
            <a:pPr eaLnBrk="1" hangingPunct="1">
              <a:defRPr/>
            </a:pPr>
            <a:endParaRPr lang="en-US" dirty="0" smtClean="0"/>
          </a:p>
        </p:txBody>
      </p:sp>
      <p:graphicFrame>
        <p:nvGraphicFramePr>
          <p:cNvPr id="4" name="Table 3"/>
          <p:cNvGraphicFramePr>
            <a:graphicFrameLocks noGrp="1"/>
          </p:cNvGraphicFramePr>
          <p:nvPr/>
        </p:nvGraphicFramePr>
        <p:xfrm>
          <a:off x="1295400" y="2971800"/>
          <a:ext cx="6400800" cy="2835275"/>
        </p:xfrm>
        <a:graphic>
          <a:graphicData uri="http://schemas.openxmlformats.org/drawingml/2006/table">
            <a:tbl>
              <a:tblPr/>
              <a:tblGrid>
                <a:gridCol w="2286000"/>
                <a:gridCol w="4114800"/>
              </a:tblGrid>
              <a:tr h="533400">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Segment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cs typeface="Times New Roman" pitchFamily="18" charset="0"/>
                        </a:rPr>
                        <a:t>Percentage of  market share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6037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Traditional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27.6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6037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Low End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30.1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6037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High End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23.9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6037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Performance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13.4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60375">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Size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
                          <a:srgbClr val="FF0000"/>
                        </a:buClr>
                        <a:buSzTx/>
                        <a:buFontTx/>
                        <a:buNone/>
                        <a:tabLst/>
                      </a:pPr>
                      <a:r>
                        <a:rPr kumimoji="0" lang="en-US" sz="2400" b="1" i="0" u="none" strike="noStrike" cap="none" normalizeH="0" baseline="0" dirty="0" smtClean="0">
                          <a:ln>
                            <a:noFill/>
                          </a:ln>
                          <a:solidFill>
                            <a:srgbClr val="000000"/>
                          </a:solidFill>
                          <a:effectLst>
                            <a:outerShdw blurRad="38100" dist="38100" dir="2700000" algn="tl">
                              <a:srgbClr val="FFFFFF"/>
                            </a:outerShdw>
                          </a:effectLst>
                          <a:latin typeface="Times New Roman" pitchFamily="18" charset="0"/>
                          <a:cs typeface="Times New Roman" pitchFamily="18" charset="0"/>
                        </a:rPr>
                        <a:t>11.8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3763329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Times New Roman"/>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Times New Roman"/>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Times New Roman"/>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Times New Roman"/>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Times New Roman"/>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Times New Roman"/>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Times New Roman"/>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Times New Roman"/>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Verdana"/>
      <a:ea typeface=""/>
      <a:cs typeface="Times New Roman"/>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10774</TotalTime>
  <Words>2193</Words>
  <Application>Microsoft Office PowerPoint</Application>
  <PresentationFormat>On-screen Show (4:3)</PresentationFormat>
  <Paragraphs>740</Paragraphs>
  <Slides>57</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0" baseType="lpstr">
      <vt:lpstr>Default Design</vt:lpstr>
      <vt:lpstr>Microsoft Excel Chart</vt:lpstr>
      <vt:lpstr>Chart</vt:lpstr>
      <vt:lpstr>PowerPoint Presentation</vt:lpstr>
      <vt:lpstr>Organization Structure</vt:lpstr>
      <vt:lpstr>Team Baldwin </vt:lpstr>
      <vt:lpstr>Agenda</vt:lpstr>
      <vt:lpstr>Overview of the sensor market</vt:lpstr>
      <vt:lpstr>Overview of the sensor market</vt:lpstr>
      <vt:lpstr>Who are we?</vt:lpstr>
      <vt:lpstr>Who are we?</vt:lpstr>
      <vt:lpstr>Who are we?</vt:lpstr>
      <vt:lpstr>Who are we?</vt:lpstr>
      <vt:lpstr>Financial highlights of 2020</vt:lpstr>
      <vt:lpstr>Traditional--Baker</vt:lpstr>
      <vt:lpstr>PowerPoint Presentation</vt:lpstr>
      <vt:lpstr>● Customer awareness reached 90% in year 2019 and is more than 80% after the third year. ● Customer accessibility reached 100% after 2018. ● Customer survey has a increasing trend and arrived 78 in 2018, which is a very high number. </vt:lpstr>
      <vt:lpstr>Traditional—Beast (New product)</vt:lpstr>
      <vt:lpstr>PowerPoint Presentation</vt:lpstr>
      <vt:lpstr>Low end--Bead</vt:lpstr>
      <vt:lpstr>PowerPoint Presentation</vt:lpstr>
      <vt:lpstr> We invest a lot in promotion budget and sale budget. As a result, Bead’s Customer awareness reached 80% after 2018 and increased as high as 92% in 2020. For, Customer accessibility, it reached to 100% after 2018.</vt:lpstr>
      <vt:lpstr>High end--Bid</vt:lpstr>
      <vt:lpstr>PowerPoint Presentation</vt:lpstr>
      <vt:lpstr> From these two graphs, we can see Bid’s Customer awareness increased from 49% to 95% in 2020. Customer accessibility increased from 48% to 100% after 2017.</vt:lpstr>
      <vt:lpstr>PowerPoint Presentation</vt:lpstr>
      <vt:lpstr>PowerPoint Presentation</vt:lpstr>
      <vt:lpstr>PowerPoint Presentation</vt:lpstr>
      <vt:lpstr>PowerPoint Presentation</vt:lpstr>
      <vt:lpstr>PowerPoint Presentation</vt:lpstr>
      <vt:lpstr>PowerPoint Presentation</vt:lpstr>
      <vt:lpstr>Financial DATA of the SENSOR gIANT </vt:lpstr>
      <vt:lpstr>HIGH Sales = Profits</vt:lpstr>
      <vt:lpstr>Steps taken to Increase sales</vt:lpstr>
      <vt:lpstr>PowerPoint Presentation</vt:lpstr>
      <vt:lpstr>PowerPoint Presentation</vt:lpstr>
      <vt:lpstr>Reduction In Variable costs via investment in TQM        Note: Costs reduced by 4M$ rather then an expected increase of 5M$ due to increase in production</vt:lpstr>
      <vt:lpstr>Investments in R &amp; D (Year 2020)</vt:lpstr>
      <vt:lpstr>Leverage</vt:lpstr>
      <vt:lpstr>Baldwin is pleased to announce a stock price of $101.16(Year2020)</vt:lpstr>
      <vt:lpstr>PowerPoint Presentation</vt:lpstr>
      <vt:lpstr>Performing up to the expectations</vt:lpstr>
      <vt:lpstr>What is next for Baldwin…</vt:lpstr>
      <vt:lpstr>Potential revenue Industry/segment</vt:lpstr>
      <vt:lpstr>Strategy for the next 5 years</vt:lpstr>
      <vt:lpstr>Based on our strategy  We have planned the following products to be released within the next 5 years</vt:lpstr>
      <vt:lpstr>PowerPoint Presentation</vt:lpstr>
      <vt:lpstr>Long term strategy </vt:lpstr>
      <vt:lpstr>R&amp;D Activities for future programs</vt:lpstr>
      <vt:lpstr>Traditional Segment</vt:lpstr>
      <vt:lpstr>Low End Segment</vt:lpstr>
      <vt:lpstr>High End Segment</vt:lpstr>
      <vt:lpstr>Performance Segment</vt:lpstr>
      <vt:lpstr>Size Segment</vt:lpstr>
      <vt:lpstr>Why you must invest with us…</vt:lpstr>
      <vt:lpstr>Our products are the best in the market</vt:lpstr>
      <vt:lpstr>You would be investing in the company with the highest annual increasing market share per segment</vt:lpstr>
      <vt:lpstr>Increasing annual revenue per segment</vt:lpstr>
      <vt:lpstr>Money on top on money, as our margin will increase annually too!</vt:lpstr>
      <vt:lpstr>Lessons learnt from running Baldwin</vt:lpstr>
    </vt:vector>
  </TitlesOfParts>
  <Company>Organization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GSM Security and Encryption</dc:title>
  <dc:creator>Administrator</dc:creator>
  <cp:lastModifiedBy>Ankith</cp:lastModifiedBy>
  <cp:revision>124</cp:revision>
  <dcterms:created xsi:type="dcterms:W3CDTF">2011-11-25T21:31:42Z</dcterms:created>
  <dcterms:modified xsi:type="dcterms:W3CDTF">2012-04-25T17:49:00Z</dcterms:modified>
</cp:coreProperties>
</file>