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473" r:id="rId7"/>
    <p:sldId id="261" r:id="rId8"/>
    <p:sldId id="476" r:id="rId9"/>
    <p:sldId id="474" r:id="rId10"/>
    <p:sldId id="475" r:id="rId11"/>
    <p:sldId id="424" r:id="rId12"/>
    <p:sldId id="466" r:id="rId13"/>
    <p:sldId id="479" r:id="rId14"/>
    <p:sldId id="478" r:id="rId15"/>
    <p:sldId id="477" r:id="rId16"/>
    <p:sldId id="470" r:id="rId17"/>
    <p:sldId id="47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DE62-3902-4DC8-8991-BA2C51B36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363" y="-690413"/>
            <a:ext cx="5943600" cy="1825096"/>
          </a:xfrm>
        </p:spPr>
        <p:txBody>
          <a:bodyPr/>
          <a:lstStyle/>
          <a:p>
            <a:r>
              <a:rPr lang="en-US" dirty="0" err="1"/>
              <a:t>Buah</a:t>
            </a:r>
            <a:r>
              <a:rPr lang="en-US" dirty="0"/>
              <a:t> dan </a:t>
            </a:r>
            <a:r>
              <a:rPr lang="en-US" dirty="0" err="1"/>
              <a:t>biji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72841-4B5A-482A-B1C2-BC0161897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199" y="998683"/>
            <a:ext cx="5832764" cy="685800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Ermayanti</a:t>
            </a:r>
            <a:r>
              <a:rPr lang="en-US" dirty="0"/>
              <a:t>, </a:t>
            </a:r>
            <a:r>
              <a:rPr lang="en-US" dirty="0" err="1"/>
              <a:t>M.Si</a:t>
            </a:r>
            <a:endParaRPr lang="en-ID" dirty="0"/>
          </a:p>
        </p:txBody>
      </p:sp>
      <p:pic>
        <p:nvPicPr>
          <p:cNvPr id="1026" name="Picture 2" descr="Pengganti Suplemen, Cobalah Sering Makan 12 Buah Ini Agar Tetap Sehat!">
            <a:extLst>
              <a:ext uri="{FF2B5EF4-FFF2-40B4-BE49-F238E27FC236}">
                <a16:creationId xmlns:a16="http://schemas.microsoft.com/office/drawing/2014/main" id="{892784C4-72C7-454E-8EBD-DE1A593D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81" y="1388912"/>
            <a:ext cx="5167746" cy="33339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Manfaat Biji Bunga Matahari bagi Kesehatan - MEDIAJABAR.com">
            <a:extLst>
              <a:ext uri="{FF2B5EF4-FFF2-40B4-BE49-F238E27FC236}">
                <a16:creationId xmlns:a16="http://schemas.microsoft.com/office/drawing/2014/main" id="{D4131B31-0363-4BBB-A3B0-E03C79369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5" y="1404929"/>
            <a:ext cx="5924874" cy="33179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8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103F-E7C3-4B90-98A1-C2828B32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98172"/>
          </a:xfrm>
        </p:spPr>
        <p:txBody>
          <a:bodyPr/>
          <a:lstStyle/>
          <a:p>
            <a:pPr algn="ctr"/>
            <a:r>
              <a:rPr lang="en-US" b="1" dirty="0"/>
              <a:t>BIJI</a:t>
            </a:r>
            <a:endParaRPr lang="en-ID" b="1" dirty="0"/>
          </a:p>
        </p:txBody>
      </p:sp>
      <p:pic>
        <p:nvPicPr>
          <p:cNvPr id="17410" name="Picture 2" descr="Struktur Buah dan Biji – Nayunda Endang Triningsih">
            <a:extLst>
              <a:ext uri="{FF2B5EF4-FFF2-40B4-BE49-F238E27FC236}">
                <a16:creationId xmlns:a16="http://schemas.microsoft.com/office/drawing/2014/main" id="{C5C1CCD6-1320-4D85-9F9E-9343513F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2" y="1796329"/>
            <a:ext cx="5209743" cy="463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5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>
            <a:extLst>
              <a:ext uri="{FF2B5EF4-FFF2-40B4-BE49-F238E27FC236}">
                <a16:creationId xmlns:a16="http://schemas.microsoft.com/office/drawing/2014/main" id="{2DB302DA-695B-4C7A-9F5B-926E3103D1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7B5ED-8D21-4A4B-86DF-BCAB713CAE3E}" type="datetime1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4/2/2020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96E028D-572D-4590-9AE4-97ACADDC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09A68627-FEDC-4D85-AD1F-B5D45DC7C16A}" type="slidenum">
              <a:rPr lang="en-US" altLang="en-US" sz="2800">
                <a:latin typeface="Script MT Bold" panose="03040602040607080904" pitchFamily="66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11</a:t>
            </a:fld>
            <a:endParaRPr lang="en-US" altLang="en-US" sz="2800">
              <a:latin typeface="Script MT Bold" panose="03040602040607080904" pitchFamily="66" charset="0"/>
            </a:endParaRPr>
          </a:p>
        </p:txBody>
      </p:sp>
      <p:pic>
        <p:nvPicPr>
          <p:cNvPr id="117765" name="Picture 2">
            <a:extLst>
              <a:ext uri="{FF2B5EF4-FFF2-40B4-BE49-F238E27FC236}">
                <a16:creationId xmlns:a16="http://schemas.microsoft.com/office/drawing/2014/main" id="{62EB95C2-AF3A-4FA5-AC57-59AFA7473835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lum bright="-20000" contrast="-6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1" y="741362"/>
            <a:ext cx="2133600" cy="2039938"/>
          </a:xfrm>
          <a:noFill/>
        </p:spPr>
      </p:pic>
      <p:pic>
        <p:nvPicPr>
          <p:cNvPr id="117766" name="Picture 3">
            <a:extLst>
              <a:ext uri="{FF2B5EF4-FFF2-40B4-BE49-F238E27FC236}">
                <a16:creationId xmlns:a16="http://schemas.microsoft.com/office/drawing/2014/main" id="{CEE65119-B1CE-412F-A40C-94B0A3FC4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 contrast="-3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4" y="752475"/>
            <a:ext cx="17367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7" name="Picture 4">
            <a:extLst>
              <a:ext uri="{FF2B5EF4-FFF2-40B4-BE49-F238E27FC236}">
                <a16:creationId xmlns:a16="http://schemas.microsoft.com/office/drawing/2014/main" id="{8F61CE3C-F45D-4C08-B49F-A5CF4B9BF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20000" contrast="-6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19" y="3581401"/>
            <a:ext cx="16795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8" name="Picture 5">
            <a:extLst>
              <a:ext uri="{FF2B5EF4-FFF2-40B4-BE49-F238E27FC236}">
                <a16:creationId xmlns:a16="http://schemas.microsoft.com/office/drawing/2014/main" id="{A67CD0DF-21F0-4ED2-8324-EBFCBF46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20000" contrast="-6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7" y="3638802"/>
            <a:ext cx="15271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9" name="Text Box 6">
            <a:extLst>
              <a:ext uri="{FF2B5EF4-FFF2-40B4-BE49-F238E27FC236}">
                <a16:creationId xmlns:a16="http://schemas.microsoft.com/office/drawing/2014/main" id="{306E494E-F8DE-4114-99CC-6BE18C3E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901700"/>
            <a:ext cx="17732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v-SE" altLang="en-US" sz="1200">
                <a:latin typeface="Tahoma" panose="020B0604030504040204" pitchFamily="34" charset="0"/>
              </a:rPr>
              <a:t>Kulit buah bersatu dengan kulit biji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7770" name="Text Box 7">
            <a:extLst>
              <a:ext uri="{FF2B5EF4-FFF2-40B4-BE49-F238E27FC236}">
                <a16:creationId xmlns:a16="http://schemas.microsoft.com/office/drawing/2014/main" id="{6C51B863-DA8B-4683-A560-C740BE6AF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36700"/>
            <a:ext cx="136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Posisi Endosperm</a:t>
            </a:r>
          </a:p>
        </p:txBody>
      </p:sp>
      <p:sp>
        <p:nvSpPr>
          <p:cNvPr id="117771" name="Text Box 8">
            <a:extLst>
              <a:ext uri="{FF2B5EF4-FFF2-40B4-BE49-F238E27FC236}">
                <a16:creationId xmlns:a16="http://schemas.microsoft.com/office/drawing/2014/main" id="{393F2CF0-A4B8-48E2-9DE5-8944EE1BE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1" y="2463801"/>
            <a:ext cx="13446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Posisi embryo</a:t>
            </a:r>
          </a:p>
        </p:txBody>
      </p:sp>
      <p:sp>
        <p:nvSpPr>
          <p:cNvPr id="117772" name="Text Box 9">
            <a:extLst>
              <a:ext uri="{FF2B5EF4-FFF2-40B4-BE49-F238E27FC236}">
                <a16:creationId xmlns:a16="http://schemas.microsoft.com/office/drawing/2014/main" id="{67F2BD3E-E03D-476C-BA1C-97186BF69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895601"/>
            <a:ext cx="115093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Biji utuh</a:t>
            </a:r>
          </a:p>
        </p:txBody>
      </p:sp>
      <p:sp>
        <p:nvSpPr>
          <p:cNvPr id="117773" name="Text Box 10">
            <a:extLst>
              <a:ext uri="{FF2B5EF4-FFF2-40B4-BE49-F238E27FC236}">
                <a16:creationId xmlns:a16="http://schemas.microsoft.com/office/drawing/2014/main" id="{0D4C8E19-9DD4-4EE0-BB34-F213D5CB1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164" y="1143000"/>
            <a:ext cx="134143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Kulit biji</a:t>
            </a:r>
          </a:p>
        </p:txBody>
      </p:sp>
      <p:sp>
        <p:nvSpPr>
          <p:cNvPr id="117774" name="Text Box 11">
            <a:extLst>
              <a:ext uri="{FF2B5EF4-FFF2-40B4-BE49-F238E27FC236}">
                <a16:creationId xmlns:a16="http://schemas.microsoft.com/office/drawing/2014/main" id="{FC49A1ED-96BA-432E-BCA8-CC53E7936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1816101"/>
            <a:ext cx="12938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mikropil</a:t>
            </a:r>
          </a:p>
        </p:txBody>
      </p:sp>
      <p:sp>
        <p:nvSpPr>
          <p:cNvPr id="117775" name="Text Box 12">
            <a:extLst>
              <a:ext uri="{FF2B5EF4-FFF2-40B4-BE49-F238E27FC236}">
                <a16:creationId xmlns:a16="http://schemas.microsoft.com/office/drawing/2014/main" id="{8C713D4B-017D-44E1-9A91-9777AB183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038" y="2197101"/>
            <a:ext cx="1274762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hilum</a:t>
            </a:r>
          </a:p>
        </p:txBody>
      </p:sp>
      <p:sp>
        <p:nvSpPr>
          <p:cNvPr id="117776" name="Text Box 13">
            <a:extLst>
              <a:ext uri="{FF2B5EF4-FFF2-40B4-BE49-F238E27FC236}">
                <a16:creationId xmlns:a16="http://schemas.microsoft.com/office/drawing/2014/main" id="{41639477-665C-48C0-9D56-6108A3F75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864" y="2895601"/>
            <a:ext cx="1227137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Biji utuh</a:t>
            </a:r>
          </a:p>
        </p:txBody>
      </p:sp>
      <p:sp>
        <p:nvSpPr>
          <p:cNvPr id="117777" name="Text Box 14">
            <a:extLst>
              <a:ext uri="{FF2B5EF4-FFF2-40B4-BE49-F238E27FC236}">
                <a16:creationId xmlns:a16="http://schemas.microsoft.com/office/drawing/2014/main" id="{B2BD2183-A08E-4CAE-8B8F-7D2AFE1BE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90" y="3581401"/>
            <a:ext cx="150336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endosperm</a:t>
            </a:r>
          </a:p>
        </p:txBody>
      </p:sp>
      <p:sp>
        <p:nvSpPr>
          <p:cNvPr id="117778" name="Text Box 15">
            <a:extLst>
              <a:ext uri="{FF2B5EF4-FFF2-40B4-BE49-F238E27FC236}">
                <a16:creationId xmlns:a16="http://schemas.microsoft.com/office/drawing/2014/main" id="{AFDC7F8F-5BA4-4074-BE7B-5A063E497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5521" y="5045652"/>
            <a:ext cx="142716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endosperm</a:t>
            </a:r>
          </a:p>
        </p:txBody>
      </p:sp>
      <p:sp>
        <p:nvSpPr>
          <p:cNvPr id="117779" name="Text Box 16">
            <a:extLst>
              <a:ext uri="{FF2B5EF4-FFF2-40B4-BE49-F238E27FC236}">
                <a16:creationId xmlns:a16="http://schemas.microsoft.com/office/drawing/2014/main" id="{CE2A1D32-5102-43CE-BB1F-F1B51F7F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4" y="3619500"/>
            <a:ext cx="14747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remains of style</a:t>
            </a:r>
          </a:p>
        </p:txBody>
      </p:sp>
      <p:sp>
        <p:nvSpPr>
          <p:cNvPr id="117780" name="Text Box 17">
            <a:extLst>
              <a:ext uri="{FF2B5EF4-FFF2-40B4-BE49-F238E27FC236}">
                <a16:creationId xmlns:a16="http://schemas.microsoft.com/office/drawing/2014/main" id="{2FB4EB83-3F02-4FA7-A6BA-9891BA836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886200"/>
            <a:ext cx="1693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v-SE" altLang="en-US" sz="1200">
                <a:latin typeface="Tahoma" panose="020B0604030504040204" pitchFamily="34" charset="0"/>
              </a:rPr>
              <a:t>Kulit buah dan kulit biji yg bersatu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7781" name="Text Box 18">
            <a:extLst>
              <a:ext uri="{FF2B5EF4-FFF2-40B4-BE49-F238E27FC236}">
                <a16:creationId xmlns:a16="http://schemas.microsoft.com/office/drawing/2014/main" id="{AD74AB48-251D-4A72-A825-1759968FA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1" y="4356100"/>
            <a:ext cx="1122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coleoptil</a:t>
            </a:r>
          </a:p>
        </p:txBody>
      </p:sp>
      <p:sp>
        <p:nvSpPr>
          <p:cNvPr id="117782" name="Text Box 19">
            <a:extLst>
              <a:ext uri="{FF2B5EF4-FFF2-40B4-BE49-F238E27FC236}">
                <a16:creationId xmlns:a16="http://schemas.microsoft.com/office/drawing/2014/main" id="{E1B3FE8F-7191-44AE-99B3-2AB007EB0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572000"/>
            <a:ext cx="1131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plumula</a:t>
            </a:r>
          </a:p>
        </p:txBody>
      </p:sp>
      <p:sp>
        <p:nvSpPr>
          <p:cNvPr id="117783" name="Text Box 20">
            <a:extLst>
              <a:ext uri="{FF2B5EF4-FFF2-40B4-BE49-F238E27FC236}">
                <a16:creationId xmlns:a16="http://schemas.microsoft.com/office/drawing/2014/main" id="{555EAA66-ED57-4FEE-BA0F-76E001E5F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029200"/>
            <a:ext cx="1189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radikula</a:t>
            </a:r>
          </a:p>
        </p:txBody>
      </p:sp>
      <p:sp>
        <p:nvSpPr>
          <p:cNvPr id="117784" name="Text Box 21">
            <a:extLst>
              <a:ext uri="{FF2B5EF4-FFF2-40B4-BE49-F238E27FC236}">
                <a16:creationId xmlns:a16="http://schemas.microsoft.com/office/drawing/2014/main" id="{3B3FC789-8C86-4471-8868-6EC2DC514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5257800"/>
            <a:ext cx="13700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coleorhiza</a:t>
            </a:r>
          </a:p>
        </p:txBody>
      </p:sp>
      <p:sp>
        <p:nvSpPr>
          <p:cNvPr id="117785" name="Text Box 22">
            <a:extLst>
              <a:ext uri="{FF2B5EF4-FFF2-40B4-BE49-F238E27FC236}">
                <a16:creationId xmlns:a16="http://schemas.microsoft.com/office/drawing/2014/main" id="{5777AAF7-AD60-4935-9BB7-8F390268C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15000"/>
            <a:ext cx="16764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A. Irisan membujur</a:t>
            </a:r>
          </a:p>
        </p:txBody>
      </p:sp>
      <p:sp>
        <p:nvSpPr>
          <p:cNvPr id="117786" name="Text Box 23">
            <a:extLst>
              <a:ext uri="{FF2B5EF4-FFF2-40B4-BE49-F238E27FC236}">
                <a16:creationId xmlns:a16="http://schemas.microsoft.com/office/drawing/2014/main" id="{228DE848-B6F4-42D1-A294-9A0F9F95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4" y="3962400"/>
            <a:ext cx="11509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radikula</a:t>
            </a:r>
          </a:p>
        </p:txBody>
      </p:sp>
      <p:sp>
        <p:nvSpPr>
          <p:cNvPr id="117787" name="Text Box 24">
            <a:extLst>
              <a:ext uri="{FF2B5EF4-FFF2-40B4-BE49-F238E27FC236}">
                <a16:creationId xmlns:a16="http://schemas.microsoft.com/office/drawing/2014/main" id="{4D0AE670-BD6A-4312-9F6D-A65BC8820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664" y="4254500"/>
            <a:ext cx="11509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plumula</a:t>
            </a:r>
          </a:p>
        </p:txBody>
      </p:sp>
      <p:sp>
        <p:nvSpPr>
          <p:cNvPr id="117788" name="Text Box 25">
            <a:extLst>
              <a:ext uri="{FF2B5EF4-FFF2-40B4-BE49-F238E27FC236}">
                <a16:creationId xmlns:a16="http://schemas.microsoft.com/office/drawing/2014/main" id="{61EC12D4-6BAD-48DD-B98A-3474321DA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88" y="5029200"/>
            <a:ext cx="1293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kotyledon</a:t>
            </a:r>
          </a:p>
        </p:txBody>
      </p:sp>
      <p:sp>
        <p:nvSpPr>
          <p:cNvPr id="117789" name="Text Box 26">
            <a:extLst>
              <a:ext uri="{FF2B5EF4-FFF2-40B4-BE49-F238E27FC236}">
                <a16:creationId xmlns:a16="http://schemas.microsoft.com/office/drawing/2014/main" id="{EE638529-6347-4E91-9677-A277F0B6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791200"/>
            <a:ext cx="16764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A. Irisan membujur</a:t>
            </a:r>
          </a:p>
        </p:txBody>
      </p:sp>
      <p:sp>
        <p:nvSpPr>
          <p:cNvPr id="117790" name="AutoShape 27">
            <a:extLst>
              <a:ext uri="{FF2B5EF4-FFF2-40B4-BE49-F238E27FC236}">
                <a16:creationId xmlns:a16="http://schemas.microsoft.com/office/drawing/2014/main" id="{25F3454D-57B8-4AF9-BD06-AD405394F2B0}"/>
              </a:ext>
            </a:extLst>
          </p:cNvPr>
          <p:cNvSpPr>
            <a:spLocks/>
          </p:cNvSpPr>
          <p:nvPr/>
        </p:nvSpPr>
        <p:spPr bwMode="auto">
          <a:xfrm>
            <a:off x="7302500" y="4025900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117791" name="Text Box 28">
            <a:extLst>
              <a:ext uri="{FF2B5EF4-FFF2-40B4-BE49-F238E27FC236}">
                <a16:creationId xmlns:a16="http://schemas.microsoft.com/office/drawing/2014/main" id="{AE73C434-3D88-4EC7-865F-5764FF965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4114801"/>
            <a:ext cx="10922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embryo</a:t>
            </a:r>
          </a:p>
        </p:txBody>
      </p:sp>
      <p:sp>
        <p:nvSpPr>
          <p:cNvPr id="117792" name="Rectangle 29">
            <a:extLst>
              <a:ext uri="{FF2B5EF4-FFF2-40B4-BE49-F238E27FC236}">
                <a16:creationId xmlns:a16="http://schemas.microsoft.com/office/drawing/2014/main" id="{00A2067B-F47C-4407-8BFD-7D3FB257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352" y="5819524"/>
            <a:ext cx="715529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057400" algn="l"/>
              </a:tabLst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57400" algn="l"/>
              </a:tabLst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57400" algn="l"/>
              </a:tabLst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57400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57400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57400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57400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57400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57400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v-SE" altLang="en-US" sz="1800" dirty="0">
                <a:latin typeface="Tahoma" panose="020B0604030504040204" pitchFamily="34" charset="0"/>
              </a:rPr>
              <a:t>Gambar 5. Struktur Biji</a:t>
            </a:r>
            <a:endParaRPr lang="en-US" altLang="en-US" sz="1800" dirty="0">
              <a:latin typeface="Tahoma" panose="020B060403050404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sv-SE" altLang="en-US" sz="1800" dirty="0">
                <a:latin typeface="Tahoma" panose="020B0604030504040204" pitchFamily="34" charset="0"/>
              </a:rPr>
              <a:t>A. Biji jagung</a:t>
            </a:r>
            <a:endParaRPr lang="en-US" altLang="en-US" sz="1800" dirty="0">
              <a:latin typeface="Tahoma" panose="020B060403050404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sv-SE" altLang="en-US" sz="1800" dirty="0">
                <a:latin typeface="Tahoma" panose="020B0604030504040204" pitchFamily="34" charset="0"/>
              </a:rPr>
              <a:t>B. Biji kacang kedelai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>
            <a:extLst>
              <a:ext uri="{FF2B5EF4-FFF2-40B4-BE49-F238E27FC236}">
                <a16:creationId xmlns:a16="http://schemas.microsoft.com/office/drawing/2014/main" id="{8089BA9A-9CAA-4745-A448-195ED052EF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2538B4-CAD2-4647-B6E4-7F979FE3EFD2}" type="datetime1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4/2/2020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98309" name="Rectangle 2">
            <a:extLst>
              <a:ext uri="{FF2B5EF4-FFF2-40B4-BE49-F238E27FC236}">
                <a16:creationId xmlns:a16="http://schemas.microsoft.com/office/drawing/2014/main" id="{840320B5-9AEA-49DA-8348-6737AD5DF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764373"/>
            <a:ext cx="8603673" cy="760509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600" dirty="0" err="1"/>
              <a:t>Alat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Reproduksi</a:t>
            </a:r>
            <a:r>
              <a:rPr lang="en-US" altLang="en-US" sz="3600" dirty="0"/>
              <a:t> Angiospermae</a:t>
            </a:r>
          </a:p>
        </p:txBody>
      </p:sp>
      <p:sp>
        <p:nvSpPr>
          <p:cNvPr id="98310" name="Rectangle 3">
            <a:extLst>
              <a:ext uri="{FF2B5EF4-FFF2-40B4-BE49-F238E27FC236}">
                <a16:creationId xmlns:a16="http://schemas.microsoft.com/office/drawing/2014/main" id="{5FD78773-020A-49DA-B7F1-970B4DB17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62545"/>
            <a:ext cx="10820400" cy="505892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Stamen / </a:t>
            </a:r>
            <a:r>
              <a:rPr lang="en-US" altLang="en-US" sz="2000" b="1" dirty="0" err="1"/>
              <a:t>Benang</a:t>
            </a:r>
            <a:r>
              <a:rPr lang="en-US" altLang="en-US" sz="2000" b="1" dirty="0"/>
              <a:t> Sari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Setiap</a:t>
            </a:r>
            <a:r>
              <a:rPr lang="en-US" altLang="en-US" dirty="0"/>
              <a:t> stamen </a:t>
            </a: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atas</a:t>
            </a:r>
            <a:r>
              <a:rPr lang="en-US" altLang="en-US" dirty="0"/>
              <a:t> </a:t>
            </a:r>
            <a:r>
              <a:rPr lang="en-US" altLang="en-US" b="1" dirty="0" err="1"/>
              <a:t>anthera</a:t>
            </a:r>
            <a:r>
              <a:rPr lang="en-US" altLang="en-US" dirty="0"/>
              <a:t>, yang </a:t>
            </a:r>
            <a:r>
              <a:rPr lang="en-US" altLang="en-US" dirty="0" err="1"/>
              <a:t>mengandung</a:t>
            </a:r>
            <a:r>
              <a:rPr lang="en-US" altLang="en-US" dirty="0"/>
              <a:t>  </a:t>
            </a:r>
            <a:r>
              <a:rPr lang="en-US" altLang="en-US" dirty="0" err="1"/>
              <a:t>mikrosporangia</a:t>
            </a:r>
            <a:r>
              <a:rPr lang="en-US" altLang="en-US" dirty="0"/>
              <a:t> dan </a:t>
            </a:r>
            <a:r>
              <a:rPr lang="en-US" altLang="en-US" dirty="0" err="1"/>
              <a:t>didukung</a:t>
            </a:r>
            <a:r>
              <a:rPr lang="en-US" altLang="en-US" dirty="0"/>
              <a:t> oleh </a:t>
            </a:r>
            <a:r>
              <a:rPr lang="en-US" altLang="en-US" b="1" dirty="0"/>
              <a:t>filament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Meiosis pada </a:t>
            </a:r>
            <a:r>
              <a:rPr lang="en-US" altLang="en-US" dirty="0" err="1"/>
              <a:t>sel</a:t>
            </a:r>
            <a:r>
              <a:rPr lang="en-US" altLang="en-US" dirty="0"/>
              <a:t> </a:t>
            </a:r>
            <a:r>
              <a:rPr lang="en-US" altLang="en-US" dirty="0" err="1"/>
              <a:t>induk</a:t>
            </a:r>
            <a:r>
              <a:rPr lang="en-US" altLang="en-US" dirty="0"/>
              <a:t> </a:t>
            </a:r>
            <a:r>
              <a:rPr lang="en-US" altLang="en-US" dirty="0" err="1"/>
              <a:t>mikrospora</a:t>
            </a:r>
            <a:r>
              <a:rPr lang="en-US" altLang="en-US" dirty="0"/>
              <a:t> yang diploid di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antera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</a:t>
            </a:r>
            <a:r>
              <a:rPr lang="en-US" altLang="en-US" dirty="0" err="1"/>
              <a:t>empat</a:t>
            </a:r>
            <a:r>
              <a:rPr lang="en-US" altLang="en-US" dirty="0"/>
              <a:t> </a:t>
            </a:r>
            <a:r>
              <a:rPr lang="en-US" altLang="en-US" dirty="0" err="1"/>
              <a:t>mikrospora</a:t>
            </a:r>
            <a:r>
              <a:rPr lang="en-US" altLang="en-US" dirty="0"/>
              <a:t> haploid.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Masing</a:t>
            </a:r>
            <a:r>
              <a:rPr lang="en-US" altLang="en-US" dirty="0"/>
              <a:t> </a:t>
            </a:r>
            <a:r>
              <a:rPr lang="en-US" altLang="en-US" dirty="0" err="1"/>
              <a:t>masing</a:t>
            </a:r>
            <a:r>
              <a:rPr lang="en-US" altLang="en-US" dirty="0"/>
              <a:t> </a:t>
            </a:r>
            <a:r>
              <a:rPr lang="en-US" altLang="en-US" dirty="0" err="1"/>
              <a:t>mikrospora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berkembang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serbuk</a:t>
            </a:r>
            <a:r>
              <a:rPr lang="en-US" altLang="en-US" dirty="0"/>
              <a:t> sari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sel</a:t>
            </a:r>
            <a:r>
              <a:rPr lang="en-US" altLang="en-US" dirty="0"/>
              <a:t>, </a:t>
            </a:r>
            <a:r>
              <a:rPr lang="en-US" altLang="en-US" dirty="0" err="1"/>
              <a:t>kedua</a:t>
            </a:r>
            <a:r>
              <a:rPr lang="en-US" altLang="en-US" dirty="0"/>
              <a:t> </a:t>
            </a:r>
            <a:r>
              <a:rPr lang="en-US" altLang="en-US" dirty="0" err="1"/>
              <a:t>sel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dirty="0" err="1"/>
              <a:t>Sel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buluh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serbuk</a:t>
            </a:r>
            <a:r>
              <a:rPr lang="en-US" altLang="en-US" sz="2000" dirty="0"/>
              <a:t> dan 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dirty="0" err="1"/>
              <a:t>Sel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generatif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 err="1"/>
              <a:t>Karpel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Karpel</a:t>
            </a:r>
            <a:r>
              <a:rPr lang="en-US" altLang="en-US" dirty="0"/>
              <a:t> </a:t>
            </a: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atas</a:t>
            </a:r>
            <a:r>
              <a:rPr lang="en-US" altLang="en-US" dirty="0"/>
              <a:t> </a:t>
            </a:r>
            <a:r>
              <a:rPr lang="en-US" altLang="en-US" b="1" dirty="0"/>
              <a:t>stigma</a:t>
            </a:r>
            <a:r>
              <a:rPr lang="en-US" altLang="en-US" dirty="0"/>
              <a:t>, </a:t>
            </a:r>
            <a:r>
              <a:rPr lang="en-US" altLang="en-US" b="1" dirty="0"/>
              <a:t>stylus</a:t>
            </a:r>
            <a:r>
              <a:rPr lang="en-US" altLang="en-US" dirty="0"/>
              <a:t> dan </a:t>
            </a:r>
            <a:r>
              <a:rPr lang="en-US" altLang="en-US" b="1" dirty="0"/>
              <a:t>ovarium</a:t>
            </a:r>
            <a:r>
              <a:rPr lang="en-US" altLang="en-US" dirty="0"/>
              <a:t>. </a:t>
            </a:r>
            <a:r>
              <a:rPr lang="en-US" altLang="en-US" dirty="0" err="1"/>
              <a:t>Semua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membentuk</a:t>
            </a:r>
            <a:r>
              <a:rPr lang="en-US" altLang="en-US" dirty="0"/>
              <a:t> </a:t>
            </a:r>
            <a:r>
              <a:rPr lang="en-US" altLang="en-US" b="1" dirty="0" err="1"/>
              <a:t>pistilum</a:t>
            </a:r>
            <a:r>
              <a:rPr lang="en-US" altLang="en-US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megasporangia,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b="1" dirty="0" err="1"/>
              <a:t>ovul</a:t>
            </a:r>
            <a:r>
              <a:rPr lang="en-US" altLang="en-US" dirty="0"/>
              <a:t>, </a:t>
            </a:r>
            <a:r>
              <a:rPr lang="en-US" altLang="en-US" dirty="0" err="1"/>
              <a:t>berkembang</a:t>
            </a:r>
            <a:r>
              <a:rPr lang="en-US" altLang="en-US" dirty="0"/>
              <a:t> di </a:t>
            </a:r>
            <a:r>
              <a:rPr lang="en-US" altLang="en-US" dirty="0" err="1"/>
              <a:t>dalam</a:t>
            </a:r>
            <a:r>
              <a:rPr lang="en-US" altLang="en-US" dirty="0"/>
              <a:t> ovarium.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Meiosis pada </a:t>
            </a:r>
            <a:r>
              <a:rPr lang="en-US" altLang="en-US" dirty="0" err="1"/>
              <a:t>sel</a:t>
            </a:r>
            <a:r>
              <a:rPr lang="en-US" altLang="en-US" dirty="0"/>
              <a:t> </a:t>
            </a:r>
            <a:r>
              <a:rPr lang="en-US" altLang="en-US" dirty="0" err="1"/>
              <a:t>induk</a:t>
            </a:r>
            <a:r>
              <a:rPr lang="en-US" altLang="en-US" dirty="0"/>
              <a:t> </a:t>
            </a:r>
            <a:r>
              <a:rPr lang="en-US" altLang="en-US" dirty="0" err="1"/>
              <a:t>megaspora</a:t>
            </a:r>
            <a:r>
              <a:rPr lang="en-US" altLang="en-US" dirty="0"/>
              <a:t> di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ovul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4 </a:t>
            </a:r>
            <a:r>
              <a:rPr lang="en-US" altLang="en-US" dirty="0" err="1"/>
              <a:t>sel</a:t>
            </a:r>
            <a:r>
              <a:rPr lang="en-US" altLang="en-US" dirty="0"/>
              <a:t> haploid 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1 </a:t>
            </a:r>
            <a:r>
              <a:rPr lang="en-US" altLang="en-US" sz="2000" dirty="0" err="1"/>
              <a:t>sel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megaspora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besar</a:t>
            </a:r>
            <a:r>
              <a:rPr lang="en-US" altLang="en-US" sz="2000" dirty="0"/>
              <a:t>, dan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3 </a:t>
            </a:r>
            <a:r>
              <a:rPr lang="en-US" altLang="en-US" sz="2000" dirty="0" err="1"/>
              <a:t>sel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kecil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disintegrasi</a:t>
            </a:r>
            <a:r>
              <a:rPr lang="en-US" altLang="en-US" sz="2000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lantfig8">
            <a:extLst>
              <a:ext uri="{FF2B5EF4-FFF2-40B4-BE49-F238E27FC236}">
                <a16:creationId xmlns:a16="http://schemas.microsoft.com/office/drawing/2014/main" id="{9B1656E4-293B-4D7C-AD17-ABF90BB66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457" y="1476376"/>
            <a:ext cx="5008706" cy="49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254A3-D826-4C4D-B85C-EAC92995E50F}"/>
              </a:ext>
            </a:extLst>
          </p:cNvPr>
          <p:cNvSpPr txBox="1"/>
          <p:nvPr/>
        </p:nvSpPr>
        <p:spPr>
          <a:xfrm>
            <a:off x="3602181" y="905532"/>
            <a:ext cx="543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Anatomi</a:t>
            </a:r>
            <a:r>
              <a:rPr lang="en-US" sz="2800" b="1" dirty="0"/>
              <a:t> </a:t>
            </a:r>
            <a:r>
              <a:rPr lang="en-US" sz="2800" b="1" dirty="0" err="1"/>
              <a:t>Putik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40946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istem Reproduksi Vegetatif dan Generatif pada Tumbuhan">
            <a:extLst>
              <a:ext uri="{FF2B5EF4-FFF2-40B4-BE49-F238E27FC236}">
                <a16:creationId xmlns:a16="http://schemas.microsoft.com/office/drawing/2014/main" id="{8CD6E322-6660-4976-A862-E5A70532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55" y="1714499"/>
            <a:ext cx="8659091" cy="468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13037-49F4-406B-ACCC-DA8323FE2F2E}"/>
              </a:ext>
            </a:extLst>
          </p:cNvPr>
          <p:cNvSpPr txBox="1"/>
          <p:nvPr/>
        </p:nvSpPr>
        <p:spPr>
          <a:xfrm>
            <a:off x="4336473" y="1052945"/>
            <a:ext cx="54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Anatomi</a:t>
            </a:r>
            <a:r>
              <a:rPr lang="en-US" dirty="0"/>
              <a:t> </a:t>
            </a:r>
            <a:r>
              <a:rPr lang="en-US" dirty="0" err="1"/>
              <a:t>Putik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164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6A9E-6202-4C48-A262-8AE4F696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Pembuahan</a:t>
            </a:r>
            <a:r>
              <a:rPr lang="en-US" dirty="0"/>
              <a:t> Ganda</a:t>
            </a:r>
            <a:endParaRPr lang="en-ID" dirty="0"/>
          </a:p>
        </p:txBody>
      </p:sp>
      <p:pic>
        <p:nvPicPr>
          <p:cNvPr id="19460" name="Picture 4" descr="PROSES PEMBENTUKAN BIJI PADA ANGIOSPERMAE - PDF Download Gratis">
            <a:extLst>
              <a:ext uri="{FF2B5EF4-FFF2-40B4-BE49-F238E27FC236}">
                <a16:creationId xmlns:a16="http://schemas.microsoft.com/office/drawing/2014/main" id="{E55510D9-0B16-4070-B963-8408EDB4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67" y="2057401"/>
            <a:ext cx="9862866" cy="43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>
            <a:extLst>
              <a:ext uri="{FF2B5EF4-FFF2-40B4-BE49-F238E27FC236}">
                <a16:creationId xmlns:a16="http://schemas.microsoft.com/office/drawing/2014/main" id="{15B9D291-2B3C-4129-8313-56E524B100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77CA4C-3CB7-45D5-8CD2-1DFBB85DE7D7}" type="datetime1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4/2/2020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3427" name="Footer Placeholder 4">
            <a:extLst>
              <a:ext uri="{FF2B5EF4-FFF2-40B4-BE49-F238E27FC236}">
                <a16:creationId xmlns:a16="http://schemas.microsoft.com/office/drawing/2014/main" id="{283F161D-5769-4124-8F1B-1840590E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dj_santri@unsri.ac.id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C2EFD920-6181-4590-8B45-D2F8D217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1334D696-1594-4C72-9F9B-191DB74FD0AD}" type="slidenum">
              <a:rPr lang="en-US" altLang="en-US" sz="2800">
                <a:latin typeface="Script MT Bold" panose="03040602040607080904" pitchFamily="66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16</a:t>
            </a:fld>
            <a:endParaRPr lang="en-US" altLang="en-US" sz="2800">
              <a:latin typeface="Script MT Bold" panose="03040602040607080904" pitchFamily="66" charset="0"/>
            </a:endParaRPr>
          </a:p>
        </p:txBody>
      </p:sp>
      <p:sp>
        <p:nvSpPr>
          <p:cNvPr id="103429" name="Text Box 2">
            <a:extLst>
              <a:ext uri="{FF2B5EF4-FFF2-40B4-BE49-F238E27FC236}">
                <a16:creationId xmlns:a16="http://schemas.microsoft.com/office/drawing/2014/main" id="{29906B05-F875-49A4-BFAD-7B58A2D6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32004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Ovum (n)</a:t>
            </a:r>
          </a:p>
        </p:txBody>
      </p:sp>
      <p:sp>
        <p:nvSpPr>
          <p:cNvPr id="103430" name="Text Box 3">
            <a:extLst>
              <a:ext uri="{FF2B5EF4-FFF2-40B4-BE49-F238E27FC236}">
                <a16:creationId xmlns:a16="http://schemas.microsoft.com/office/drawing/2014/main" id="{83A23675-349F-4450-B44E-D110C2F87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19400"/>
            <a:ext cx="1295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Penyerbukan</a:t>
            </a:r>
          </a:p>
        </p:txBody>
      </p:sp>
      <p:sp>
        <p:nvSpPr>
          <p:cNvPr id="103431" name="Line 4">
            <a:extLst>
              <a:ext uri="{FF2B5EF4-FFF2-40B4-BE49-F238E27FC236}">
                <a16:creationId xmlns:a16="http://schemas.microsoft.com/office/drawing/2014/main" id="{493206AF-2EAD-4A8A-882D-11F5CADBA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3432" name="Line 5">
            <a:extLst>
              <a:ext uri="{FF2B5EF4-FFF2-40B4-BE49-F238E27FC236}">
                <a16:creationId xmlns:a16="http://schemas.microsoft.com/office/drawing/2014/main" id="{125BEED0-CC66-4AB6-831F-6A0412C5C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104900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3433" name="Line 6">
            <a:extLst>
              <a:ext uri="{FF2B5EF4-FFF2-40B4-BE49-F238E27FC236}">
                <a16:creationId xmlns:a16="http://schemas.microsoft.com/office/drawing/2014/main" id="{B4D9C146-DFA6-46DD-A041-CB6FBFDA2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485900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3434" name="Line 7">
            <a:extLst>
              <a:ext uri="{FF2B5EF4-FFF2-40B4-BE49-F238E27FC236}">
                <a16:creationId xmlns:a16="http://schemas.microsoft.com/office/drawing/2014/main" id="{A3A215BC-65B2-4852-AED3-D431AFD48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066800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3435" name="Line 8">
            <a:extLst>
              <a:ext uri="{FF2B5EF4-FFF2-40B4-BE49-F238E27FC236}">
                <a16:creationId xmlns:a16="http://schemas.microsoft.com/office/drawing/2014/main" id="{88E471BC-D0C7-4648-820C-022B056A9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447800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3436" name="Text Box 9">
            <a:extLst>
              <a:ext uri="{FF2B5EF4-FFF2-40B4-BE49-F238E27FC236}">
                <a16:creationId xmlns:a16="http://schemas.microsoft.com/office/drawing/2014/main" id="{63A09BFF-01A0-474C-A95A-F2B2CF6AE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81400"/>
            <a:ext cx="1066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Zygota (2n)</a:t>
            </a:r>
          </a:p>
        </p:txBody>
      </p:sp>
      <p:sp>
        <p:nvSpPr>
          <p:cNvPr id="103437" name="Line 10">
            <a:extLst>
              <a:ext uri="{FF2B5EF4-FFF2-40B4-BE49-F238E27FC236}">
                <a16:creationId xmlns:a16="http://schemas.microsoft.com/office/drawing/2014/main" id="{F1C1F372-5685-442D-97A1-6A016276D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8862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3438" name="Text Box 11">
            <a:extLst>
              <a:ext uri="{FF2B5EF4-FFF2-40B4-BE49-F238E27FC236}">
                <a16:creationId xmlns:a16="http://schemas.microsoft.com/office/drawing/2014/main" id="{01A811BD-0736-4AE3-90A2-8476D72B5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76400"/>
            <a:ext cx="3429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en-US" sz="1800">
              <a:latin typeface="Tahoma" panose="020B0604030504040204" pitchFamily="34" charset="0"/>
            </a:endParaRPr>
          </a:p>
        </p:txBody>
      </p:sp>
      <p:sp>
        <p:nvSpPr>
          <p:cNvPr id="103439" name="Text Box 12">
            <a:extLst>
              <a:ext uri="{FF2B5EF4-FFF2-40B4-BE49-F238E27FC236}">
                <a16:creationId xmlns:a16="http://schemas.microsoft.com/office/drawing/2014/main" id="{4C20A4ED-49D4-47DA-A9C0-8CEA1735F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1773239"/>
            <a:ext cx="3429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: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03440" name="Line 13">
            <a:extLst>
              <a:ext uri="{FF2B5EF4-FFF2-40B4-BE49-F238E27FC236}">
                <a16:creationId xmlns:a16="http://schemas.microsoft.com/office/drawing/2014/main" id="{E5CC0087-335E-46CC-87D9-B97653236A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7263" y="982186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pic>
        <p:nvPicPr>
          <p:cNvPr id="103441" name="Picture 14">
            <a:extLst>
              <a:ext uri="{FF2B5EF4-FFF2-40B4-BE49-F238E27FC236}">
                <a16:creationId xmlns:a16="http://schemas.microsoft.com/office/drawing/2014/main" id="{053D2BEB-780A-4E1E-AE8D-75F6E3CDFA13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lum bright="-20000" contrast="-6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635125"/>
            <a:ext cx="808038" cy="3048000"/>
          </a:xfrm>
          <a:noFill/>
        </p:spPr>
      </p:pic>
      <p:pic>
        <p:nvPicPr>
          <p:cNvPr id="103442" name="Picture 15">
            <a:extLst>
              <a:ext uri="{FF2B5EF4-FFF2-40B4-BE49-F238E27FC236}">
                <a16:creationId xmlns:a16="http://schemas.microsoft.com/office/drawing/2014/main" id="{0AC18901-1AF4-478B-9ADD-66DA7216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 contrast="-6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52600"/>
            <a:ext cx="1162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3" name="Text Box 16">
            <a:extLst>
              <a:ext uri="{FF2B5EF4-FFF2-40B4-BE49-F238E27FC236}">
                <a16:creationId xmlns:a16="http://schemas.microsoft.com/office/drawing/2014/main" id="{9262B4A2-4F4D-4B85-8DE0-C70D60A57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981200"/>
            <a:ext cx="1193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Antipoda (n)</a:t>
            </a:r>
          </a:p>
        </p:txBody>
      </p:sp>
      <p:sp>
        <p:nvSpPr>
          <p:cNvPr id="103444" name="Text Box 17">
            <a:extLst>
              <a:ext uri="{FF2B5EF4-FFF2-40B4-BE49-F238E27FC236}">
                <a16:creationId xmlns:a16="http://schemas.microsoft.com/office/drawing/2014/main" id="{B157C521-8756-4027-A389-E7558B4BC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2590800"/>
            <a:ext cx="17510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v-SE" altLang="en-US" sz="1200">
                <a:latin typeface="Tahoma" panose="020B0604030504040204" pitchFamily="34" charset="0"/>
              </a:rPr>
              <a:t>Inti kandung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1200">
                <a:latin typeface="Tahoma" panose="020B0604030504040204" pitchFamily="34" charset="0"/>
              </a:rPr>
              <a:t>Lembaga skunder (2n)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3445" name="Text Box 18">
            <a:extLst>
              <a:ext uri="{FF2B5EF4-FFF2-40B4-BE49-F238E27FC236}">
                <a16:creationId xmlns:a16="http://schemas.microsoft.com/office/drawing/2014/main" id="{D72C88A1-B6CA-4D73-826F-FCA811F52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76600"/>
            <a:ext cx="1828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v-SE" altLang="en-US" sz="1200">
                <a:latin typeface="Tahoma" panose="020B0604030504040204" pitchFamily="34" charset="0"/>
              </a:rPr>
              <a:t>Inti kandung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1200">
                <a:latin typeface="Tahoma" panose="020B0604030504040204" pitchFamily="34" charset="0"/>
              </a:rPr>
              <a:t>Lembaga skunder (2n)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3446" name="Text Box 19">
            <a:extLst>
              <a:ext uri="{FF2B5EF4-FFF2-40B4-BE49-F238E27FC236}">
                <a16:creationId xmlns:a16="http://schemas.microsoft.com/office/drawing/2014/main" id="{E73C7B7B-9800-4A92-ABB1-D0688AB1F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1" y="2501900"/>
            <a:ext cx="11223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Sperma II (n)</a:t>
            </a:r>
          </a:p>
        </p:txBody>
      </p:sp>
      <p:sp>
        <p:nvSpPr>
          <p:cNvPr id="103447" name="Text Box 20">
            <a:extLst>
              <a:ext uri="{FF2B5EF4-FFF2-40B4-BE49-F238E27FC236}">
                <a16:creationId xmlns:a16="http://schemas.microsoft.com/office/drawing/2014/main" id="{F92E4188-03DE-4323-92A1-DB7FDBCA2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743200"/>
            <a:ext cx="1219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Sperma I  (n)</a:t>
            </a:r>
          </a:p>
        </p:txBody>
      </p:sp>
      <p:grpSp>
        <p:nvGrpSpPr>
          <p:cNvPr id="103448" name="Group 21">
            <a:extLst>
              <a:ext uri="{FF2B5EF4-FFF2-40B4-BE49-F238E27FC236}">
                <a16:creationId xmlns:a16="http://schemas.microsoft.com/office/drawing/2014/main" id="{42FEDC04-386C-4C46-88EA-CCF807EF4DF1}"/>
              </a:ext>
            </a:extLst>
          </p:cNvPr>
          <p:cNvGrpSpPr>
            <a:grpSpLocks/>
          </p:cNvGrpSpPr>
          <p:nvPr/>
        </p:nvGrpSpPr>
        <p:grpSpPr bwMode="auto">
          <a:xfrm>
            <a:off x="5230814" y="2133600"/>
            <a:ext cx="3913187" cy="655638"/>
            <a:chOff x="5373" y="3215"/>
            <a:chExt cx="4002" cy="1033"/>
          </a:xfrm>
        </p:grpSpPr>
        <p:sp>
          <p:nvSpPr>
            <p:cNvPr id="103468" name="Text Box 22">
              <a:extLst>
                <a:ext uri="{FF2B5EF4-FFF2-40B4-BE49-F238E27FC236}">
                  <a16:creationId xmlns:a16="http://schemas.microsoft.com/office/drawing/2014/main" id="{63BC2B57-690F-47E4-8072-09F1978F3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5" y="3215"/>
              <a:ext cx="198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id-ID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03469" name="Line 23">
              <a:extLst>
                <a:ext uri="{FF2B5EF4-FFF2-40B4-BE49-F238E27FC236}">
                  <a16:creationId xmlns:a16="http://schemas.microsoft.com/office/drawing/2014/main" id="{4A265369-7F29-4B53-BD5F-BDD745CFC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" y="3993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3470" name="Line 24">
              <a:extLst>
                <a:ext uri="{FF2B5EF4-FFF2-40B4-BE49-F238E27FC236}">
                  <a16:creationId xmlns:a16="http://schemas.microsoft.com/office/drawing/2014/main" id="{A138ADA3-AA36-4C0B-B9C8-17E2954C6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88" y="4068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3471" name="Line 25">
              <a:extLst>
                <a:ext uri="{FF2B5EF4-FFF2-40B4-BE49-F238E27FC236}">
                  <a16:creationId xmlns:a16="http://schemas.microsoft.com/office/drawing/2014/main" id="{BE5391E1-F1C3-4288-84EB-94D4012B5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" y="4008"/>
              <a:ext cx="315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3472" name="Line 26">
              <a:extLst>
                <a:ext uri="{FF2B5EF4-FFF2-40B4-BE49-F238E27FC236}">
                  <a16:creationId xmlns:a16="http://schemas.microsoft.com/office/drawing/2014/main" id="{E4A02C84-92B9-4B51-821E-D0BE845C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8" y="4068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03449" name="Group 27">
            <a:extLst>
              <a:ext uri="{FF2B5EF4-FFF2-40B4-BE49-F238E27FC236}">
                <a16:creationId xmlns:a16="http://schemas.microsoft.com/office/drawing/2014/main" id="{90C185CD-86AA-4F08-AFCD-D241966AAC2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971801"/>
            <a:ext cx="1676400" cy="461963"/>
            <a:chOff x="5325" y="4241"/>
            <a:chExt cx="1563" cy="727"/>
          </a:xfrm>
        </p:grpSpPr>
        <p:sp>
          <p:nvSpPr>
            <p:cNvPr id="103464" name="Line 28">
              <a:extLst>
                <a:ext uri="{FF2B5EF4-FFF2-40B4-BE49-F238E27FC236}">
                  <a16:creationId xmlns:a16="http://schemas.microsoft.com/office/drawing/2014/main" id="{0425E13A-9EE6-4A19-AB39-E56E716AF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08" y="4788"/>
              <a:ext cx="48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3465" name="Line 29">
              <a:extLst>
                <a:ext uri="{FF2B5EF4-FFF2-40B4-BE49-F238E27FC236}">
                  <a16:creationId xmlns:a16="http://schemas.microsoft.com/office/drawing/2014/main" id="{CF14CE13-D285-4C74-AA3D-ABE29E3CD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5" y="424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3466" name="Line 30">
              <a:extLst>
                <a:ext uri="{FF2B5EF4-FFF2-40B4-BE49-F238E27FC236}">
                  <a16:creationId xmlns:a16="http://schemas.microsoft.com/office/drawing/2014/main" id="{9D48EE3E-9B62-45DA-8FED-FD3C6D371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8" y="4248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3467" name="Line 31">
              <a:extLst>
                <a:ext uri="{FF2B5EF4-FFF2-40B4-BE49-F238E27FC236}">
                  <a16:creationId xmlns:a16="http://schemas.microsoft.com/office/drawing/2014/main" id="{AF3434D6-4296-4F11-841F-EC4BE0CA6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8" y="4788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03450" name="Text Box 32">
            <a:extLst>
              <a:ext uri="{FF2B5EF4-FFF2-40B4-BE49-F238E27FC236}">
                <a16:creationId xmlns:a16="http://schemas.microsoft.com/office/drawing/2014/main" id="{E4A80506-5E79-4DEC-B036-01BD681F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43400"/>
            <a:ext cx="11890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Embryo (2n)</a:t>
            </a:r>
          </a:p>
        </p:txBody>
      </p:sp>
      <p:sp>
        <p:nvSpPr>
          <p:cNvPr id="103451" name="Text Box 33">
            <a:extLst>
              <a:ext uri="{FF2B5EF4-FFF2-40B4-BE49-F238E27FC236}">
                <a16:creationId xmlns:a16="http://schemas.microsoft.com/office/drawing/2014/main" id="{2BCA7ABD-2876-4C6D-82FE-9D7E1E39C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4" y="1562100"/>
            <a:ext cx="13160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Buluh serbuk</a:t>
            </a:r>
          </a:p>
        </p:txBody>
      </p:sp>
      <p:sp>
        <p:nvSpPr>
          <p:cNvPr id="103452" name="Text Box 34">
            <a:extLst>
              <a:ext uri="{FF2B5EF4-FFF2-40B4-BE49-F238E27FC236}">
                <a16:creationId xmlns:a16="http://schemas.microsoft.com/office/drawing/2014/main" id="{D0579DF4-6794-4D13-A7A1-EB62C48DE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1181100"/>
            <a:ext cx="12684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Serbuk sari</a:t>
            </a:r>
          </a:p>
        </p:txBody>
      </p:sp>
      <p:sp>
        <p:nvSpPr>
          <p:cNvPr id="103453" name="Text Box 35">
            <a:extLst>
              <a:ext uri="{FF2B5EF4-FFF2-40B4-BE49-F238E27FC236}">
                <a16:creationId xmlns:a16="http://schemas.microsoft.com/office/drawing/2014/main" id="{6C50F97D-459D-41E2-A286-044833AC5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800100"/>
            <a:ext cx="12684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Benang sari</a:t>
            </a:r>
          </a:p>
        </p:txBody>
      </p:sp>
      <p:sp>
        <p:nvSpPr>
          <p:cNvPr id="103454" name="Text Box 36">
            <a:extLst>
              <a:ext uri="{FF2B5EF4-FFF2-40B4-BE49-F238E27FC236}">
                <a16:creationId xmlns:a16="http://schemas.microsoft.com/office/drawing/2014/main" id="{7311E1F6-4269-42DD-9197-C6A7FEA37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524000"/>
            <a:ext cx="167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Sel kandung lembaga</a:t>
            </a:r>
          </a:p>
        </p:txBody>
      </p:sp>
      <p:sp>
        <p:nvSpPr>
          <p:cNvPr id="103455" name="Text Box 37">
            <a:extLst>
              <a:ext uri="{FF2B5EF4-FFF2-40B4-BE49-F238E27FC236}">
                <a16:creationId xmlns:a16="http://schemas.microsoft.com/office/drawing/2014/main" id="{A5953573-EB3A-46FE-A447-946B53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1181100"/>
            <a:ext cx="917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Bakal biji</a:t>
            </a:r>
          </a:p>
        </p:txBody>
      </p:sp>
      <p:sp>
        <p:nvSpPr>
          <p:cNvPr id="103456" name="Text Box 38">
            <a:extLst>
              <a:ext uri="{FF2B5EF4-FFF2-40B4-BE49-F238E27FC236}">
                <a16:creationId xmlns:a16="http://schemas.microsoft.com/office/drawing/2014/main" id="{BCF7FF42-5908-46CB-9ECA-E7424284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6" y="762000"/>
            <a:ext cx="917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Putik</a:t>
            </a:r>
          </a:p>
        </p:txBody>
      </p:sp>
      <p:sp>
        <p:nvSpPr>
          <p:cNvPr id="103457" name="Line 39">
            <a:extLst>
              <a:ext uri="{FF2B5EF4-FFF2-40B4-BE49-F238E27FC236}">
                <a16:creationId xmlns:a16="http://schemas.microsoft.com/office/drawing/2014/main" id="{C55FE39C-6415-461E-BB64-2CC7EDB5F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1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3458" name="Line 40">
            <a:extLst>
              <a:ext uri="{FF2B5EF4-FFF2-40B4-BE49-F238E27FC236}">
                <a16:creationId xmlns:a16="http://schemas.microsoft.com/office/drawing/2014/main" id="{0DE78F34-00FE-4640-BCB6-CFAB4906E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91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3459" name="Line 41">
            <a:extLst>
              <a:ext uri="{FF2B5EF4-FFF2-40B4-BE49-F238E27FC236}">
                <a16:creationId xmlns:a16="http://schemas.microsoft.com/office/drawing/2014/main" id="{1A5FFA6A-FBF9-43F9-87A5-177612D30F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2300" y="6985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3460" name="Line 42">
            <a:extLst>
              <a:ext uri="{FF2B5EF4-FFF2-40B4-BE49-F238E27FC236}">
                <a16:creationId xmlns:a16="http://schemas.microsoft.com/office/drawing/2014/main" id="{DA44BF83-2451-4285-AC31-9A1EDAE44B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685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3461" name="Text Box 43">
            <a:extLst>
              <a:ext uri="{FF2B5EF4-FFF2-40B4-BE49-F238E27FC236}">
                <a16:creationId xmlns:a16="http://schemas.microsoft.com/office/drawing/2014/main" id="{6C61F4B4-C980-4077-8827-D21932E50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419100"/>
            <a:ext cx="12684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Bunga</a:t>
            </a:r>
          </a:p>
        </p:txBody>
      </p:sp>
      <p:sp>
        <p:nvSpPr>
          <p:cNvPr id="103462" name="Text Box 44">
            <a:extLst>
              <a:ext uri="{FF2B5EF4-FFF2-40B4-BE49-F238E27FC236}">
                <a16:creationId xmlns:a16="http://schemas.microsoft.com/office/drawing/2014/main" id="{5CC7E471-DA66-42FD-9016-275816E15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2819400"/>
            <a:ext cx="14763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Endosperm (3n)</a:t>
            </a:r>
          </a:p>
        </p:txBody>
      </p:sp>
      <p:sp>
        <p:nvSpPr>
          <p:cNvPr id="103463" name="Rectangle 45">
            <a:extLst>
              <a:ext uri="{FF2B5EF4-FFF2-40B4-BE49-F238E27FC236}">
                <a16:creationId xmlns:a16="http://schemas.microsoft.com/office/drawing/2014/main" id="{21B293F5-EED7-4A7E-99B1-1F7FA5FFD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5181601"/>
            <a:ext cx="328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en-US" sz="1800">
                <a:latin typeface="Tahoma" panose="020B0604030504040204" pitchFamily="34" charset="0"/>
              </a:rPr>
              <a:t>Gambar 3 : Pembuahan ganda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>
            <a:extLst>
              <a:ext uri="{FF2B5EF4-FFF2-40B4-BE49-F238E27FC236}">
                <a16:creationId xmlns:a16="http://schemas.microsoft.com/office/drawing/2014/main" id="{F29727B1-93FF-4B3A-BABB-91782665C6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106FD2-D6BD-434D-9958-220950DE44E9}" type="datetime1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4/2/2020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4453" name="Rectangle 2">
            <a:extLst>
              <a:ext uri="{FF2B5EF4-FFF2-40B4-BE49-F238E27FC236}">
                <a16:creationId xmlns:a16="http://schemas.microsoft.com/office/drawing/2014/main" id="{B2073E41-53F3-4E4F-9D14-2E692B721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762001"/>
            <a:ext cx="7924800" cy="53689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u="sng" dirty="0"/>
              <a:t>Buah (hasil pembuahan)</a:t>
            </a:r>
            <a:r>
              <a:rPr lang="sv-SE" altLang="en-US" dirty="0"/>
              <a:t>		</a:t>
            </a:r>
            <a:r>
              <a:rPr lang="sv-SE" altLang="en-US" u="sng" dirty="0"/>
              <a:t>Buah partenokarpi</a:t>
            </a:r>
            <a:endParaRPr lang="sv-SE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dirty="0"/>
              <a:t>	     Bakal biji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dirty="0"/>
              <a:t>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dirty="0"/>
              <a:t>  Ovum x sperma	   	Ovarium	Buah tak berbiji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dirty="0"/>
              <a:t>	    Zygota				Giberelin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dirty="0"/>
              <a:t>				     (dihasilkan bakal biji yang tak </a:t>
            </a:r>
            <a:r>
              <a:rPr lang="id-ID" altLang="en-US" dirty="0"/>
              <a:t>   					</a:t>
            </a:r>
            <a:r>
              <a:rPr lang="sv-SE" altLang="en-US" dirty="0"/>
              <a:t>dibuahi)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dirty="0"/>
              <a:t>	   Embryo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dirty="0"/>
              <a:t>		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dirty="0"/>
              <a:t>		  </a:t>
            </a:r>
            <a:r>
              <a:rPr lang="id-ID" altLang="en-US" dirty="0"/>
              <a:t> </a:t>
            </a:r>
            <a:r>
              <a:rPr lang="sv-SE" altLang="en-US" dirty="0"/>
              <a:t>Menghasilkan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dirty="0"/>
              <a:t>	  </a:t>
            </a:r>
            <a:r>
              <a:rPr lang="id-ID" altLang="en-US" dirty="0"/>
              <a:t>         </a:t>
            </a:r>
            <a:r>
              <a:rPr lang="sv-SE" altLang="en-US" dirty="0"/>
              <a:t>Giberelin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dirty="0"/>
              <a:t>Ovarium	Buah berbiji</a:t>
            </a:r>
            <a:endParaRPr lang="en-US" altLang="en-US" dirty="0"/>
          </a:p>
        </p:txBody>
      </p:sp>
      <p:sp>
        <p:nvSpPr>
          <p:cNvPr id="104454" name="Line 3">
            <a:extLst>
              <a:ext uri="{FF2B5EF4-FFF2-40B4-BE49-F238E27FC236}">
                <a16:creationId xmlns:a16="http://schemas.microsoft.com/office/drawing/2014/main" id="{D93569B3-BDBC-479E-B740-02E5A6DFE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4455" name="Line 4">
            <a:extLst>
              <a:ext uri="{FF2B5EF4-FFF2-40B4-BE49-F238E27FC236}">
                <a16:creationId xmlns:a16="http://schemas.microsoft.com/office/drawing/2014/main" id="{C520C6F5-851C-483F-A0C2-B7BBC36A2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4456" name="Line 5">
            <a:extLst>
              <a:ext uri="{FF2B5EF4-FFF2-40B4-BE49-F238E27FC236}">
                <a16:creationId xmlns:a16="http://schemas.microsoft.com/office/drawing/2014/main" id="{163DC6F5-DF84-4F69-AD6F-1D810F99A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4457" name="Line 6">
            <a:extLst>
              <a:ext uri="{FF2B5EF4-FFF2-40B4-BE49-F238E27FC236}">
                <a16:creationId xmlns:a16="http://schemas.microsoft.com/office/drawing/2014/main" id="{08599440-718F-4030-ABB1-C5EA35EA6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4458" name="Line 7">
            <a:extLst>
              <a:ext uri="{FF2B5EF4-FFF2-40B4-BE49-F238E27FC236}">
                <a16:creationId xmlns:a16="http://schemas.microsoft.com/office/drawing/2014/main" id="{97D2A23A-6008-4534-96F1-8D28C566B2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4459" name="Oval 8">
            <a:extLst>
              <a:ext uri="{FF2B5EF4-FFF2-40B4-BE49-F238E27FC236}">
                <a16:creationId xmlns:a16="http://schemas.microsoft.com/office/drawing/2014/main" id="{1072FA16-83BF-4B4F-840F-A17CCE1CA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0"/>
            <a:ext cx="27432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104460" name="Line 9">
            <a:extLst>
              <a:ext uri="{FF2B5EF4-FFF2-40B4-BE49-F238E27FC236}">
                <a16:creationId xmlns:a16="http://schemas.microsoft.com/office/drawing/2014/main" id="{BCE9BB33-B2CF-44F2-BD05-5AE01B95C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4461" name="Line 10">
            <a:extLst>
              <a:ext uri="{FF2B5EF4-FFF2-40B4-BE49-F238E27FC236}">
                <a16:creationId xmlns:a16="http://schemas.microsoft.com/office/drawing/2014/main" id="{E2788DEC-356D-4E1A-B790-4627760C5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4462" name="Line 11">
            <a:extLst>
              <a:ext uri="{FF2B5EF4-FFF2-40B4-BE49-F238E27FC236}">
                <a16:creationId xmlns:a16="http://schemas.microsoft.com/office/drawing/2014/main" id="{AB873F60-52BE-434A-9356-8A6A52FF2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CF13ED-A57E-435F-BD2C-F33B76DBF5B7}"/>
              </a:ext>
            </a:extLst>
          </p:cNvPr>
          <p:cNvSpPr/>
          <p:nvPr/>
        </p:nvSpPr>
        <p:spPr>
          <a:xfrm>
            <a:off x="3730611" y="2967335"/>
            <a:ext cx="4730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TERIMA KASIH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263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8498762-142A-480B-AB92-FC8B6232B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06857"/>
            <a:ext cx="7502236" cy="78770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GB" altLang="en-US" sz="2400" b="1" dirty="0" err="1">
                <a:solidFill>
                  <a:schemeClr val="tx1"/>
                </a:solidFill>
              </a:rPr>
              <a:t>Apakah</a:t>
            </a:r>
            <a:r>
              <a:rPr lang="en-GB" altLang="en-US" sz="2400" b="1" dirty="0">
                <a:solidFill>
                  <a:schemeClr val="tx1"/>
                </a:solidFill>
              </a:rPr>
              <a:t> </a:t>
            </a:r>
            <a:r>
              <a:rPr lang="en-GB" altLang="en-US" sz="2400" b="1" dirty="0" err="1">
                <a:solidFill>
                  <a:schemeClr val="tx1"/>
                </a:solidFill>
              </a:rPr>
              <a:t>buah</a:t>
            </a:r>
            <a:r>
              <a:rPr lang="en-GB" altLang="en-US" sz="2400" b="1" dirty="0">
                <a:solidFill>
                  <a:schemeClr val="tx1"/>
                </a:solidFill>
              </a:rPr>
              <a:t> </a:t>
            </a:r>
            <a:r>
              <a:rPr lang="en-GB" altLang="en-US" sz="2400" b="1" dirty="0" err="1">
                <a:solidFill>
                  <a:schemeClr val="tx1"/>
                </a:solidFill>
              </a:rPr>
              <a:t>itu</a:t>
            </a:r>
            <a:r>
              <a:rPr lang="en-GB" altLang="en-US" sz="2400" b="1" dirty="0">
                <a:solidFill>
                  <a:schemeClr val="tx1"/>
                </a:solidFill>
              </a:rPr>
              <a:t>?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9708E7-CFB1-4C87-91FA-5984FE2FD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93925"/>
            <a:ext cx="10820400" cy="286298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err="1"/>
              <a:t>Bagian</a:t>
            </a:r>
            <a:r>
              <a:rPr lang="en-GB" altLang="en-US" dirty="0"/>
              <a:t> </a:t>
            </a:r>
            <a:r>
              <a:rPr lang="en-GB" altLang="en-US" dirty="0" err="1"/>
              <a:t>dari</a:t>
            </a:r>
            <a:r>
              <a:rPr lang="en-GB" altLang="en-US" dirty="0"/>
              <a:t> </a:t>
            </a:r>
            <a:r>
              <a:rPr lang="en-GB" altLang="en-US" dirty="0" err="1"/>
              <a:t>bunga</a:t>
            </a:r>
            <a:r>
              <a:rPr lang="en-GB" altLang="en-US" dirty="0"/>
              <a:t> yang </a:t>
            </a:r>
            <a:r>
              <a:rPr lang="en-GB" altLang="en-US" dirty="0" err="1"/>
              <a:t>akan</a:t>
            </a:r>
            <a:r>
              <a:rPr lang="en-GB" altLang="en-US" dirty="0"/>
              <a:t> </a:t>
            </a:r>
            <a:r>
              <a:rPr lang="en-GB" altLang="en-US" dirty="0" err="1"/>
              <a:t>berkembang</a:t>
            </a:r>
            <a:r>
              <a:rPr lang="en-GB" altLang="en-US" dirty="0"/>
              <a:t> </a:t>
            </a:r>
            <a:r>
              <a:rPr lang="en-GB" altLang="en-US" dirty="0" err="1"/>
              <a:t>menjadi</a:t>
            </a:r>
            <a:r>
              <a:rPr lang="en-GB" altLang="en-US" dirty="0"/>
              <a:t> </a:t>
            </a:r>
            <a:r>
              <a:rPr lang="en-GB" altLang="en-US" dirty="0" err="1"/>
              <a:t>tumbuhan</a:t>
            </a:r>
            <a:r>
              <a:rPr lang="en-GB" altLang="en-US" dirty="0"/>
              <a:t> </a:t>
            </a:r>
            <a:r>
              <a:rPr lang="en-GB" altLang="en-US" dirty="0" err="1"/>
              <a:t>baru</a:t>
            </a:r>
            <a:r>
              <a:rPr lang="en-GB" altLang="en-US" dirty="0"/>
              <a:t> pada </a:t>
            </a:r>
            <a:r>
              <a:rPr lang="en-GB" altLang="en-US" dirty="0" err="1"/>
              <a:t>kondisi</a:t>
            </a:r>
            <a:r>
              <a:rPr lang="en-GB" altLang="en-US" dirty="0"/>
              <a:t> yang </a:t>
            </a:r>
            <a:r>
              <a:rPr lang="en-GB" altLang="en-US" dirty="0" err="1"/>
              <a:t>cocok</a:t>
            </a:r>
            <a:endParaRPr lang="en-GB" altLang="en-US" dirty="0"/>
          </a:p>
          <a:p>
            <a:r>
              <a:rPr lang="en-US" altLang="en-US" dirty="0" err="1"/>
              <a:t>Buah</a:t>
            </a:r>
            <a:r>
              <a:rPr lang="en-US" altLang="en-US" dirty="0"/>
              <a:t>: </a:t>
            </a:r>
            <a:r>
              <a:rPr lang="en-US" altLang="en-US" dirty="0" err="1"/>
              <a:t>Bakal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 (Ovarium </a:t>
            </a:r>
            <a:r>
              <a:rPr lang="en-US" altLang="en-US" dirty="0" err="1"/>
              <a:t>serta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asesori</a:t>
            </a:r>
            <a:r>
              <a:rPr lang="en-US" altLang="en-US" dirty="0"/>
              <a:t> ) yang </a:t>
            </a:r>
            <a:r>
              <a:rPr lang="en-US" altLang="en-US" dirty="0" err="1"/>
              <a:t>matang</a:t>
            </a:r>
            <a:r>
              <a:rPr lang="en-US" altLang="en-US" dirty="0"/>
              <a:t> dan </a:t>
            </a:r>
            <a:r>
              <a:rPr lang="en-US" altLang="en-US" dirty="0" err="1"/>
              <a:t>berkembang</a:t>
            </a:r>
            <a:r>
              <a:rPr lang="en-US" altLang="en-US" dirty="0"/>
              <a:t> matured</a:t>
            </a:r>
          </a:p>
          <a:p>
            <a:pPr lvl="1"/>
            <a:r>
              <a:rPr lang="en-US" altLang="en-US" dirty="0" err="1"/>
              <a:t>Umumnya</a:t>
            </a:r>
            <a:r>
              <a:rPr lang="en-US" altLang="en-US" dirty="0"/>
              <a:t> </a:t>
            </a:r>
            <a:r>
              <a:rPr lang="en-US" altLang="en-US" dirty="0" err="1"/>
              <a:t>mengandung</a:t>
            </a:r>
            <a:r>
              <a:rPr lang="en-US" altLang="en-US" dirty="0"/>
              <a:t> </a:t>
            </a:r>
            <a:r>
              <a:rPr lang="en-US" altLang="en-US" dirty="0" err="1"/>
              <a:t>biji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Semua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 </a:t>
            </a:r>
            <a:r>
              <a:rPr lang="en-US" altLang="en-US" dirty="0" err="1"/>
              <a:t>berkembang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bakal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, oleh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ditemukan</a:t>
            </a:r>
            <a:r>
              <a:rPr lang="en-US" altLang="en-US" dirty="0"/>
              <a:t> pada </a:t>
            </a:r>
            <a:r>
              <a:rPr lang="en-US" altLang="en-US" dirty="0" err="1"/>
              <a:t>tumbuhan</a:t>
            </a:r>
            <a:r>
              <a:rPr lang="en-US" altLang="en-US" dirty="0"/>
              <a:t> </a:t>
            </a:r>
            <a:r>
              <a:rPr lang="en-US" altLang="en-US" dirty="0" err="1"/>
              <a:t>berbunga</a:t>
            </a:r>
            <a:endParaRPr lang="en-US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0643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35A1F3D-F0AE-4101-91FF-43778674F84C}"/>
              </a:ext>
            </a:extLst>
          </p:cNvPr>
          <p:cNvSpPr txBox="1">
            <a:spLocks noChangeArrowheads="1"/>
          </p:cNvSpPr>
          <p:nvPr/>
        </p:nvSpPr>
        <p:spPr>
          <a:xfrm>
            <a:off x="-99004" y="846138"/>
            <a:ext cx="8229600" cy="65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Perkembangan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94E3D-A262-4895-9879-BAE62D31249A}"/>
              </a:ext>
            </a:extLst>
          </p:cNvPr>
          <p:cNvSpPr txBox="1">
            <a:spLocks noChangeArrowheads="1"/>
          </p:cNvSpPr>
          <p:nvPr/>
        </p:nvSpPr>
        <p:spPr>
          <a:xfrm>
            <a:off x="389084" y="2011790"/>
            <a:ext cx="7287491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Perkembangan buah dipicu oleh peristiwa fertilisasi</a:t>
            </a:r>
          </a:p>
          <a:p>
            <a:r>
              <a:rPr lang="en-US" altLang="en-US"/>
              <a:t>Setelah fertilisasi:</a:t>
            </a:r>
          </a:p>
          <a:p>
            <a:pPr lvl="1"/>
            <a:r>
              <a:rPr lang="en-US" altLang="en-US"/>
              <a:t>Bakal biji berkembang menjadi biji dengan embrio </a:t>
            </a:r>
          </a:p>
          <a:p>
            <a:pPr lvl="1"/>
            <a:r>
              <a:rPr lang="en-US" altLang="en-US"/>
              <a:t>Bakal buah berkembang menjadi buah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F466B-59EA-411F-A708-E99E3350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171" y="416647"/>
            <a:ext cx="3714173" cy="3190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AEAF0-4305-4C65-B84C-EB878E119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3683865"/>
            <a:ext cx="3519919" cy="2870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86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5825D20-A46D-43D3-9F9C-196E3D0AC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036" y="1563111"/>
            <a:ext cx="8229600" cy="40761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 err="1"/>
              <a:t>Perkembangan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42C895-1471-48C1-ADF0-F188D7F35B28}"/>
              </a:ext>
            </a:extLst>
          </p:cNvPr>
          <p:cNvSpPr txBox="1">
            <a:spLocks noChangeArrowheads="1"/>
          </p:cNvSpPr>
          <p:nvPr/>
        </p:nvSpPr>
        <p:spPr>
          <a:xfrm>
            <a:off x="568036" y="2320637"/>
            <a:ext cx="8229600" cy="1614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Partenokarpi</a:t>
            </a:r>
            <a:r>
              <a:rPr lang="en-US" altLang="en-US" dirty="0"/>
              <a:t>: </a:t>
            </a:r>
            <a:r>
              <a:rPr lang="en-US" altLang="en-US" dirty="0" err="1"/>
              <a:t>Perkembangan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fertilisasi</a:t>
            </a:r>
            <a:endParaRPr lang="en-US" altLang="en-US" dirty="0"/>
          </a:p>
          <a:p>
            <a:pPr lvl="1"/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dipicu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hormon</a:t>
            </a:r>
            <a:r>
              <a:rPr lang="en-US" altLang="en-US" dirty="0"/>
              <a:t> </a:t>
            </a:r>
            <a:r>
              <a:rPr lang="en-US" altLang="en-US" dirty="0" err="1"/>
              <a:t>kepada</a:t>
            </a:r>
            <a:r>
              <a:rPr lang="en-US" altLang="en-US" dirty="0"/>
              <a:t> stigma</a:t>
            </a:r>
          </a:p>
          <a:p>
            <a:pPr lvl="1"/>
            <a:r>
              <a:rPr lang="en-US" altLang="en-US" dirty="0" err="1"/>
              <a:t>Contoh</a:t>
            </a:r>
            <a:r>
              <a:rPr lang="en-US" altLang="en-US" dirty="0"/>
              <a:t>: pisang, nanas, </a:t>
            </a:r>
            <a:r>
              <a:rPr lang="en-US" altLang="en-US" dirty="0" err="1"/>
              <a:t>anggur</a:t>
            </a:r>
            <a:r>
              <a:rPr lang="en-US" altLang="en-US" dirty="0"/>
              <a:t>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berbiji</a:t>
            </a:r>
            <a:r>
              <a:rPr lang="en-US" altLang="en-US" dirty="0"/>
              <a:t>, </a:t>
            </a:r>
            <a:r>
              <a:rPr lang="en-US" altLang="en-US" dirty="0" err="1"/>
              <a:t>semangka</a:t>
            </a:r>
            <a:r>
              <a:rPr lang="en-US" altLang="en-US" dirty="0"/>
              <a:t>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biji</a:t>
            </a:r>
            <a:r>
              <a:rPr lang="en-US" altLang="en-US" dirty="0"/>
              <a:t> </a:t>
            </a:r>
            <a:r>
              <a:rPr lang="en-US" altLang="en-US" dirty="0" err="1"/>
              <a:t>dll</a:t>
            </a:r>
            <a:r>
              <a:rPr lang="en-US" altLang="en-US" dirty="0"/>
              <a:t>.</a:t>
            </a:r>
          </a:p>
        </p:txBody>
      </p:sp>
      <p:pic>
        <p:nvPicPr>
          <p:cNvPr id="3074" name="Picture 2" descr="Bioteknologi (Membuat buah tanpa biji &amp; Cara-caranya) – Handoko ...">
            <a:extLst>
              <a:ext uri="{FF2B5EF4-FFF2-40B4-BE49-F238E27FC236}">
                <a16:creationId xmlns:a16="http://schemas.microsoft.com/office/drawing/2014/main" id="{B157586C-9133-44F4-AE18-F27EBE2F6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26" y="4223327"/>
            <a:ext cx="2768915" cy="21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ybrid Ini Dengan Harga Murah Harga Grosir Segar Tanpa Biji Benih ...">
            <a:extLst>
              <a:ext uri="{FF2B5EF4-FFF2-40B4-BE49-F238E27FC236}">
                <a16:creationId xmlns:a16="http://schemas.microsoft.com/office/drawing/2014/main" id="{0D7E27AB-6657-498A-B15A-6516EACD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02" y="42405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rend Rekayasa Buah Tanpa Biji - Kabartani">
            <a:extLst>
              <a:ext uri="{FF2B5EF4-FFF2-40B4-BE49-F238E27FC236}">
                <a16:creationId xmlns:a16="http://schemas.microsoft.com/office/drawing/2014/main" id="{3E85DFF5-02AF-49EC-B62D-F057A432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641" y="4223326"/>
            <a:ext cx="311585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32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0D88BAC-DE17-4DC3-B038-A477B4813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47" y="1456169"/>
            <a:ext cx="8229600" cy="49053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 dirty="0" err="1">
                <a:solidFill>
                  <a:schemeClr val="tx1"/>
                </a:solidFill>
              </a:rPr>
              <a:t>Bagian-bagian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4000" dirty="0" err="1">
                <a:solidFill>
                  <a:schemeClr val="tx1"/>
                </a:solidFill>
              </a:rPr>
              <a:t>buah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910A35-694F-475E-8123-B0BE91A7D58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32038"/>
            <a:ext cx="5890347" cy="330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 dirty="0" err="1"/>
              <a:t>Eksokarp</a:t>
            </a:r>
            <a:r>
              <a:rPr lang="en-US" altLang="en-US" sz="2800" b="1" dirty="0"/>
              <a:t> </a:t>
            </a:r>
            <a:r>
              <a:rPr lang="en-US" altLang="en-US" sz="2800" dirty="0"/>
              <a:t>- </a:t>
            </a:r>
            <a:r>
              <a:rPr lang="en-US" altLang="en-US" sz="2800" dirty="0" err="1"/>
              <a:t>Kulit</a:t>
            </a:r>
            <a:endParaRPr lang="en-US" altLang="en-US" sz="2800" dirty="0"/>
          </a:p>
          <a:p>
            <a:pPr lvl="1"/>
            <a:r>
              <a:rPr lang="en-US" altLang="en-US" sz="2800" b="1" dirty="0" err="1"/>
              <a:t>Endokarp</a:t>
            </a:r>
            <a:r>
              <a:rPr lang="en-US" altLang="en-US" sz="2800" dirty="0"/>
              <a:t> – </a:t>
            </a:r>
            <a:r>
              <a:rPr lang="en-US" altLang="en-US" sz="2800" dirty="0" err="1"/>
              <a:t>Lapisan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menyelimuti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biji</a:t>
            </a:r>
            <a:endParaRPr lang="en-US" altLang="en-US" sz="2800" dirty="0"/>
          </a:p>
          <a:p>
            <a:pPr lvl="1"/>
            <a:r>
              <a:rPr lang="en-US" altLang="en-US" sz="2800" b="1" dirty="0" err="1"/>
              <a:t>Mesokarp</a:t>
            </a:r>
            <a:r>
              <a:rPr lang="en-US" altLang="en-US" sz="2800" b="1" dirty="0"/>
              <a:t> </a:t>
            </a:r>
            <a:r>
              <a:rPr lang="en-US" altLang="en-US" sz="2800" dirty="0"/>
              <a:t>– </a:t>
            </a:r>
            <a:r>
              <a:rPr lang="en-US" altLang="en-US" sz="2800" dirty="0" err="1"/>
              <a:t>jaringan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berdaging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eksokarp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endokarp</a:t>
            </a:r>
            <a:r>
              <a:rPr lang="en-US" altLang="en-US" sz="2800" dirty="0"/>
              <a:t> </a:t>
            </a:r>
          </a:p>
          <a:p>
            <a:pPr lvl="1"/>
            <a:r>
              <a:rPr lang="en-US" altLang="en-US" sz="2800" dirty="0" err="1"/>
              <a:t>Ketiganya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menyusun</a:t>
            </a:r>
            <a:r>
              <a:rPr lang="en-US" altLang="en-US" sz="2800" dirty="0"/>
              <a:t> </a:t>
            </a:r>
            <a:r>
              <a:rPr lang="en-US" altLang="en-US" sz="2800" b="1" dirty="0"/>
              <a:t>pericarp.</a:t>
            </a:r>
          </a:p>
        </p:txBody>
      </p:sp>
      <p:pic>
        <p:nvPicPr>
          <p:cNvPr id="6" name="Picture 4" descr="08_08">
            <a:extLst>
              <a:ext uri="{FF2B5EF4-FFF2-40B4-BE49-F238E27FC236}">
                <a16:creationId xmlns:a16="http://schemas.microsoft.com/office/drawing/2014/main" id="{5DDAC6BB-806D-49BC-BCC5-B6F82051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47" y="2188033"/>
            <a:ext cx="5280746" cy="344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85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ruktur Buah dan Biji – Nayunda Endang Triningsih">
            <a:extLst>
              <a:ext uri="{FF2B5EF4-FFF2-40B4-BE49-F238E27FC236}">
                <a16:creationId xmlns:a16="http://schemas.microsoft.com/office/drawing/2014/main" id="{5CB13FA9-9906-4EAE-91FD-03BA1E30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6" y="1235349"/>
            <a:ext cx="4244894" cy="316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TRUKTUR DAN FUNGSI BUAH DAN BIJI">
            <a:extLst>
              <a:ext uri="{FF2B5EF4-FFF2-40B4-BE49-F238E27FC236}">
                <a16:creationId xmlns:a16="http://schemas.microsoft.com/office/drawing/2014/main" id="{6DA9AFEA-D838-4F58-854E-154E3049C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26" y="2450226"/>
            <a:ext cx="4035001" cy="25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3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sper1">
            <a:extLst>
              <a:ext uri="{FF2B5EF4-FFF2-40B4-BE49-F238E27FC236}">
                <a16:creationId xmlns:a16="http://schemas.microsoft.com/office/drawing/2014/main" id="{54D51C66-7D19-4379-AE0C-39B742A89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2" y="1581999"/>
            <a:ext cx="8589398" cy="501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67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3E2B-09B4-49AF-857E-0C84149C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5" y="212757"/>
            <a:ext cx="5652654" cy="856609"/>
          </a:xfrm>
        </p:spPr>
        <p:txBody>
          <a:bodyPr/>
          <a:lstStyle/>
          <a:p>
            <a:pPr algn="ctr"/>
            <a:r>
              <a:rPr lang="en-US" dirty="0" err="1"/>
              <a:t>Anatomi</a:t>
            </a:r>
            <a:r>
              <a:rPr lang="en-US" dirty="0"/>
              <a:t> </a:t>
            </a:r>
            <a:r>
              <a:rPr lang="en-US" dirty="0" err="1"/>
              <a:t>buah</a:t>
            </a:r>
            <a:endParaRPr lang="en-ID" dirty="0"/>
          </a:p>
        </p:txBody>
      </p:sp>
      <p:pic>
        <p:nvPicPr>
          <p:cNvPr id="4" name="Picture 6" descr="Anatomi Buah: Anatomi Buah">
            <a:extLst>
              <a:ext uri="{FF2B5EF4-FFF2-40B4-BE49-F238E27FC236}">
                <a16:creationId xmlns:a16="http://schemas.microsoft.com/office/drawing/2014/main" id="{F5A2C844-985A-45F1-B92A-F0082C115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32" y="1533295"/>
            <a:ext cx="4647768" cy="421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atomi Buah: Anatomi Buah">
            <a:extLst>
              <a:ext uri="{FF2B5EF4-FFF2-40B4-BE49-F238E27FC236}">
                <a16:creationId xmlns:a16="http://schemas.microsoft.com/office/drawing/2014/main" id="{652B038C-1232-4483-BF77-F6D80E29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67" y="915586"/>
            <a:ext cx="4786961" cy="545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3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Pengetahuan Bahan Pangan: Pisang">
            <a:extLst>
              <a:ext uri="{FF2B5EF4-FFF2-40B4-BE49-F238E27FC236}">
                <a16:creationId xmlns:a16="http://schemas.microsoft.com/office/drawing/2014/main" id="{7452A48A-2012-4B18-A353-ADBF9606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1" y="1351251"/>
            <a:ext cx="4554249" cy="455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BUAH Hery Purnobasuki. - ppt download">
            <a:extLst>
              <a:ext uri="{FF2B5EF4-FFF2-40B4-BE49-F238E27FC236}">
                <a16:creationId xmlns:a16="http://schemas.microsoft.com/office/drawing/2014/main" id="{FAF4A3B9-586E-426A-9EB2-C31B60C2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291"/>
            <a:ext cx="6400223" cy="480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026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</TotalTime>
  <Words>472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Script MT Bold</vt:lpstr>
      <vt:lpstr>Tahoma</vt:lpstr>
      <vt:lpstr>Vapor Trail</vt:lpstr>
      <vt:lpstr>Buah dan biji</vt:lpstr>
      <vt:lpstr>Apakah buah itu?</vt:lpstr>
      <vt:lpstr>PowerPoint Presentation</vt:lpstr>
      <vt:lpstr>Perkembangan Buah</vt:lpstr>
      <vt:lpstr>Bagian-bagian buah</vt:lpstr>
      <vt:lpstr>PowerPoint Presentation</vt:lpstr>
      <vt:lpstr>PowerPoint Presentation</vt:lpstr>
      <vt:lpstr>Anatomi buah</vt:lpstr>
      <vt:lpstr>PowerPoint Presentation</vt:lpstr>
      <vt:lpstr>BIJI</vt:lpstr>
      <vt:lpstr>PowerPoint Presentation</vt:lpstr>
      <vt:lpstr>Alat Reproduksi Angiospermae</vt:lpstr>
      <vt:lpstr>PowerPoint Presentation</vt:lpstr>
      <vt:lpstr>PowerPoint Presentation</vt:lpstr>
      <vt:lpstr>Pembuahan Ganda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Buah dan biji</dc:title>
  <dc:creator>USER</dc:creator>
  <cp:lastModifiedBy>USER</cp:lastModifiedBy>
  <cp:revision>7</cp:revision>
  <dcterms:created xsi:type="dcterms:W3CDTF">2020-04-02T03:07:16Z</dcterms:created>
  <dcterms:modified xsi:type="dcterms:W3CDTF">2020-04-02T03:52:43Z</dcterms:modified>
</cp:coreProperties>
</file>