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8635E72-B9D5-443B-B287-44EBAF30109B}" type="datetimeFigureOut">
              <a:rPr lang="en-US" smtClean="0"/>
              <a:t>6/12/2017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60029C7-6F75-466E-915E-CA714C69691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635E72-B9D5-443B-B287-44EBAF30109B}"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9C7-6F75-466E-915E-CA714C6969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635E72-B9D5-443B-B287-44EBAF30109B}"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9C7-6F75-466E-915E-CA714C6969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635E72-B9D5-443B-B287-44EBAF30109B}"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9C7-6F75-466E-915E-CA714C69691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635E72-B9D5-443B-B287-44EBAF30109B}" type="datetimeFigureOut">
              <a:rPr lang="en-US" smtClean="0"/>
              <a:t>6/12/2017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60029C7-6F75-466E-915E-CA714C6969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635E72-B9D5-443B-B287-44EBAF30109B}"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29C7-6F75-466E-915E-CA714C69691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8635E72-B9D5-443B-B287-44EBAF30109B}"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029C7-6F75-466E-915E-CA714C69691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635E72-B9D5-443B-B287-44EBAF30109B}"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029C7-6F75-466E-915E-CA714C6969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35E72-B9D5-443B-B287-44EBAF30109B}"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029C7-6F75-466E-915E-CA714C6969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635E72-B9D5-443B-B287-44EBAF30109B}"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29C7-6F75-466E-915E-CA714C69691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635E72-B9D5-443B-B287-44EBAF30109B}" type="datetimeFigureOut">
              <a:rPr lang="en-US" smtClean="0"/>
              <a:t>6/12/2017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60029C7-6F75-466E-915E-CA714C69691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8635E72-B9D5-443B-B287-44EBAF30109B}" type="datetimeFigureOut">
              <a:rPr lang="en-US" smtClean="0"/>
              <a:t>6/12/2017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60029C7-6F75-466E-915E-CA714C6969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pPr algn="l"/>
            <a:r>
              <a:rPr lang="en-US" sz="3200" dirty="0" smtClean="0">
                <a:solidFill>
                  <a:schemeClr val="tx1"/>
                </a:solidFill>
                <a:latin typeface="Times New Roman" pitchFamily="18" charset="0"/>
                <a:cs typeface="Times New Roman" pitchFamily="18" charset="0"/>
              </a:rPr>
              <a:t>NAMA KELOMPOK :</a:t>
            </a:r>
          </a:p>
          <a:p>
            <a:pPr algn="l"/>
            <a:r>
              <a:rPr lang="en-US" sz="3200" dirty="0" smtClean="0">
                <a:solidFill>
                  <a:schemeClr val="tx1"/>
                </a:solidFill>
                <a:latin typeface="Times New Roman" pitchFamily="18" charset="0"/>
                <a:cs typeface="Times New Roman" pitchFamily="18" charset="0"/>
              </a:rPr>
              <a:t>1. TANIA PRAMAISELLA</a:t>
            </a:r>
          </a:p>
          <a:p>
            <a:pPr algn="l"/>
            <a:r>
              <a:rPr lang="en-US" sz="3200" dirty="0" smtClean="0">
                <a:solidFill>
                  <a:schemeClr val="tx1"/>
                </a:solidFill>
                <a:latin typeface="Times New Roman" pitchFamily="18" charset="0"/>
                <a:cs typeface="Times New Roman" pitchFamily="18" charset="0"/>
              </a:rPr>
              <a:t>2. RAHMI </a:t>
            </a:r>
            <a:endParaRPr lang="en-US" sz="32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r>
              <a:rPr lang="en-US" dirty="0" smtClean="0">
                <a:solidFill>
                  <a:schemeClr val="tx1"/>
                </a:solidFill>
                <a:latin typeface="Times New Roman" pitchFamily="18" charset="0"/>
                <a:cs typeface="Times New Roman" pitchFamily="18" charset="0"/>
              </a:rPr>
              <a:t>BUNGA</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3923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ALAT KELAMIN BUNGA</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514350" indent="-514350">
              <a:buAutoNum type="arabicPeriod"/>
            </a:pPr>
            <a:r>
              <a:rPr lang="id-ID" dirty="0"/>
              <a:t>Bunga banci atau berkelamin dua (</a:t>
            </a:r>
            <a:r>
              <a:rPr lang="id-ID" i="1" dirty="0"/>
              <a:t>hermaphroditus</a:t>
            </a:r>
            <a:r>
              <a:rPr lang="id-ID" dirty="0"/>
              <a:t>)</a:t>
            </a:r>
          </a:p>
          <a:p>
            <a:pPr marL="514350" indent="-514350">
              <a:buNone/>
            </a:pPr>
            <a:r>
              <a:rPr lang="id-ID" dirty="0"/>
              <a:t>	</a:t>
            </a:r>
            <a:r>
              <a:rPr lang="sv-SE" dirty="0"/>
              <a:t>bunga Terung (Solanum melongena L.)</a:t>
            </a:r>
            <a:endParaRPr lang="id-ID" dirty="0"/>
          </a:p>
          <a:p>
            <a:pPr>
              <a:buNone/>
            </a:pPr>
            <a:r>
              <a:rPr lang="id-ID" dirty="0"/>
              <a:t>2. Bunga berkelamin tunggal (</a:t>
            </a:r>
            <a:r>
              <a:rPr lang="id-ID" i="1" dirty="0"/>
              <a:t>unisexualis</a:t>
            </a:r>
            <a:r>
              <a:rPr lang="id-ID" dirty="0"/>
              <a:t>)</a:t>
            </a:r>
          </a:p>
          <a:p>
            <a:pPr>
              <a:buNone/>
            </a:pPr>
            <a:r>
              <a:rPr lang="id-ID" dirty="0"/>
              <a:t>	a.Bunga jantan (</a:t>
            </a:r>
            <a:r>
              <a:rPr lang="id-ID" i="1" dirty="0"/>
              <a:t>flos masculus</a:t>
            </a:r>
            <a:r>
              <a:rPr lang="id-ID" dirty="0"/>
              <a:t>)         bunga jantan jagung (Zea  Mays)</a:t>
            </a:r>
          </a:p>
          <a:p>
            <a:pPr>
              <a:buNone/>
            </a:pPr>
            <a:r>
              <a:rPr lang="id-ID" dirty="0"/>
              <a:t>	b.Bunga betina (</a:t>
            </a:r>
            <a:r>
              <a:rPr lang="id-ID" i="1" dirty="0"/>
              <a:t>flos femineus</a:t>
            </a:r>
            <a:r>
              <a:rPr lang="id-ID" dirty="0"/>
              <a:t>)        bunga betina jagung (Zea Mays) </a:t>
            </a:r>
          </a:p>
          <a:p>
            <a:pPr>
              <a:buNone/>
            </a:pPr>
            <a:r>
              <a:rPr lang="id-ID" dirty="0"/>
              <a:t>3. Bunga mandul atau tidak berkelamin</a:t>
            </a:r>
          </a:p>
          <a:p>
            <a:pPr>
              <a:buNone/>
            </a:pPr>
            <a:r>
              <a:rPr lang="id-ID" dirty="0"/>
              <a:t>	</a:t>
            </a:r>
            <a:r>
              <a:rPr lang="fi-FI" dirty="0"/>
              <a:t> Bunga Matahari (Helianthus annuus L.)</a:t>
            </a:r>
            <a:endParaRPr lang="id-ID" dirty="0"/>
          </a:p>
          <a:p>
            <a:endParaRPr lang="en-US" dirty="0"/>
          </a:p>
        </p:txBody>
      </p:sp>
    </p:spTree>
    <p:extLst>
      <p:ext uri="{BB962C8B-B14F-4D97-AF65-F5344CB8AC3E}">
        <p14:creationId xmlns:p14="http://schemas.microsoft.com/office/powerpoint/2010/main" val="406203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ALAT KELAMIN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1. BUNGA BANCI</a:t>
            </a:r>
          </a:p>
          <a:p>
            <a:pPr marL="0" indent="0">
              <a:buNone/>
            </a:pPr>
            <a:endParaRPr lang="en-US" dirty="0" smtClean="0"/>
          </a:p>
          <a:p>
            <a:pPr marL="0" indent="0" algn="ctr">
              <a:buNone/>
            </a:pPr>
            <a:r>
              <a:rPr lang="en-US" dirty="0" err="1" smtClean="0">
                <a:latin typeface="Times New Roman" pitchFamily="18" charset="0"/>
                <a:cs typeface="Times New Roman" pitchFamily="18" charset="0"/>
              </a:rPr>
              <a:t>Pada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Terong</a:t>
            </a:r>
            <a:endParaRPr lang="en-US" dirty="0">
              <a:latin typeface="Times New Roman" pitchFamily="18" charset="0"/>
              <a:cs typeface="Times New Roman" pitchFamily="18" charset="0"/>
            </a:endParaRPr>
          </a:p>
        </p:txBody>
      </p:sp>
      <p:pic>
        <p:nvPicPr>
          <p:cNvPr id="4098" name="Picture 2" descr="C:\Users\Win 8.1 Pro\Downloads\Solanum melongena 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24200"/>
            <a:ext cx="4111493" cy="274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1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solidFill>
                  <a:schemeClr val="tx1"/>
                </a:solidFill>
                <a:latin typeface="Times New Roman" pitchFamily="18" charset="0"/>
                <a:cs typeface="Times New Roman" pitchFamily="18" charset="0"/>
              </a:rPr>
              <a:t>ALAT KELAMIN </a:t>
            </a:r>
            <a:endParaRPr lang="en-US" dirty="0"/>
          </a:p>
        </p:txBody>
      </p:sp>
      <p:sp>
        <p:nvSpPr>
          <p:cNvPr id="3" name="Content Placeholder 2"/>
          <p:cNvSpPr>
            <a:spLocks noGrp="1"/>
          </p:cNvSpPr>
          <p:nvPr>
            <p:ph sz="quarter" idx="1"/>
          </p:nvPr>
        </p:nvSpPr>
        <p:spPr>
          <a:xfrm>
            <a:off x="152400" y="1447800"/>
            <a:ext cx="8534400" cy="4953000"/>
          </a:xfrm>
        </p:spPr>
        <p:txBody>
          <a:bodyPr/>
          <a:lstStyle/>
          <a:p>
            <a:r>
              <a:rPr lang="en-US" dirty="0" smtClean="0"/>
              <a:t>2. </a:t>
            </a:r>
            <a:r>
              <a:rPr lang="en-US" dirty="0" err="1" smtClean="0"/>
              <a:t>Bunga</a:t>
            </a:r>
            <a:r>
              <a:rPr lang="en-US" dirty="0" smtClean="0"/>
              <a:t> </a:t>
            </a:r>
            <a:r>
              <a:rPr lang="en-US" dirty="0" err="1" smtClean="0"/>
              <a:t>Berkelamin</a:t>
            </a:r>
            <a:r>
              <a:rPr lang="en-US" dirty="0" smtClean="0"/>
              <a:t> Tunggal</a:t>
            </a:r>
          </a:p>
          <a:p>
            <a:r>
              <a:rPr lang="en-US" dirty="0" err="1" smtClean="0"/>
              <a:t>Pada</a:t>
            </a:r>
            <a:r>
              <a:rPr lang="en-US" dirty="0" smtClean="0"/>
              <a:t> </a:t>
            </a:r>
            <a:r>
              <a:rPr lang="en-US" dirty="0" err="1" smtClean="0"/>
              <a:t>jagung</a:t>
            </a:r>
            <a:r>
              <a:rPr lang="en-US" dirty="0" smtClean="0"/>
              <a:t> </a:t>
            </a:r>
          </a:p>
          <a:p>
            <a:endParaRPr lang="en-US" dirty="0" smtClean="0"/>
          </a:p>
          <a:p>
            <a:pPr marL="1143000" lvl="4" indent="0">
              <a:buNone/>
            </a:pPr>
            <a:r>
              <a:rPr lang="en-US" dirty="0" err="1" smtClean="0"/>
              <a:t>Jantan</a:t>
            </a:r>
            <a:r>
              <a:rPr lang="en-US" dirty="0" smtClean="0"/>
              <a:t> 						</a:t>
            </a:r>
            <a:r>
              <a:rPr lang="en-US" dirty="0" err="1" smtClean="0"/>
              <a:t>Betina</a:t>
            </a:r>
            <a:r>
              <a:rPr lang="en-US" dirty="0" smtClean="0"/>
              <a:t>						</a:t>
            </a:r>
          </a:p>
        </p:txBody>
      </p:sp>
      <p:pic>
        <p:nvPicPr>
          <p:cNvPr id="4" name="Picture 3" descr="97.jpg"/>
          <p:cNvPicPr>
            <a:picLocks noChangeAspect="1"/>
          </p:cNvPicPr>
          <p:nvPr/>
        </p:nvPicPr>
        <p:blipFill>
          <a:blip r:embed="rId2"/>
          <a:stretch>
            <a:fillRect/>
          </a:stretch>
        </p:blipFill>
        <p:spPr>
          <a:xfrm>
            <a:off x="701838" y="3200400"/>
            <a:ext cx="2571768" cy="3429024"/>
          </a:xfrm>
          <a:prstGeom prst="rect">
            <a:avLst/>
          </a:prstGeom>
        </p:spPr>
      </p:pic>
      <p:pic>
        <p:nvPicPr>
          <p:cNvPr id="5" name="Picture 4" descr="jagung betina.jpg"/>
          <p:cNvPicPr>
            <a:picLocks noChangeAspect="1"/>
          </p:cNvPicPr>
          <p:nvPr/>
        </p:nvPicPr>
        <p:blipFill>
          <a:blip r:embed="rId3" cstate="print"/>
          <a:stretch>
            <a:fillRect/>
          </a:stretch>
        </p:blipFill>
        <p:spPr>
          <a:xfrm>
            <a:off x="5638800" y="3200400"/>
            <a:ext cx="2571750" cy="3429000"/>
          </a:xfrm>
          <a:prstGeom prst="rect">
            <a:avLst/>
          </a:prstGeom>
        </p:spPr>
      </p:pic>
    </p:spTree>
    <p:extLst>
      <p:ext uri="{BB962C8B-B14F-4D97-AF65-F5344CB8AC3E}">
        <p14:creationId xmlns:p14="http://schemas.microsoft.com/office/powerpoint/2010/main" val="424892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solidFill>
                  <a:schemeClr val="tx1"/>
                </a:solidFill>
                <a:latin typeface="Times New Roman" pitchFamily="18" charset="0"/>
                <a:cs typeface="Times New Roman" pitchFamily="18" charset="0"/>
              </a:rPr>
              <a:t>ALAT KELAMIN </a:t>
            </a:r>
            <a:endParaRPr lang="en-US" dirty="0"/>
          </a:p>
        </p:txBody>
      </p:sp>
      <p:sp>
        <p:nvSpPr>
          <p:cNvPr id="3" name="Content Placeholder 2"/>
          <p:cNvSpPr>
            <a:spLocks noGrp="1"/>
          </p:cNvSpPr>
          <p:nvPr>
            <p:ph sz="quarter" idx="1"/>
          </p:nvPr>
        </p:nvSpPr>
        <p:spPr/>
        <p:txBody>
          <a:bodyPr/>
          <a:lstStyle/>
          <a:p>
            <a:pPr marL="0" indent="0">
              <a:buNone/>
            </a:pPr>
            <a:r>
              <a:rPr lang="en-US" dirty="0" smtClean="0"/>
              <a:t>3. </a:t>
            </a:r>
            <a:r>
              <a:rPr lang="en-US" dirty="0" err="1" smtClean="0"/>
              <a:t>Bunga</a:t>
            </a:r>
            <a:r>
              <a:rPr lang="en-US" dirty="0"/>
              <a:t> </a:t>
            </a:r>
            <a:r>
              <a:rPr lang="en-US" dirty="0" err="1" smtClean="0"/>
              <a:t>Mandul</a:t>
            </a:r>
            <a:endParaRPr lang="en-US" dirty="0" smtClean="0"/>
          </a:p>
          <a:p>
            <a:pPr marL="0" indent="0">
              <a:buNone/>
            </a:pPr>
            <a:r>
              <a:rPr lang="en-US" dirty="0" smtClean="0"/>
              <a:t>     </a:t>
            </a:r>
          </a:p>
          <a:p>
            <a:pPr marL="0" indent="0">
              <a:buNone/>
            </a:pPr>
            <a:r>
              <a:rPr lang="en-US" dirty="0"/>
              <a:t>	</a:t>
            </a:r>
            <a:r>
              <a:rPr lang="en-US" dirty="0" smtClean="0"/>
              <a:t>	</a:t>
            </a:r>
            <a:r>
              <a:rPr lang="en-US" dirty="0" err="1" smtClean="0"/>
              <a:t>Pada</a:t>
            </a:r>
            <a:r>
              <a:rPr lang="en-US" dirty="0" smtClean="0"/>
              <a:t> </a:t>
            </a:r>
            <a:r>
              <a:rPr lang="en-US" dirty="0" err="1" smtClean="0"/>
              <a:t>bunga</a:t>
            </a:r>
            <a:r>
              <a:rPr lang="en-US" dirty="0" smtClean="0"/>
              <a:t> </a:t>
            </a:r>
            <a:r>
              <a:rPr lang="en-US" dirty="0" err="1" smtClean="0"/>
              <a:t>matahari</a:t>
            </a:r>
            <a:endParaRPr lang="en-US" dirty="0"/>
          </a:p>
          <a:p>
            <a:pPr marL="0" indent="0">
              <a:buNone/>
            </a:pPr>
            <a:endParaRPr lang="en-US" dirty="0" smtClean="0"/>
          </a:p>
          <a:p>
            <a:pPr marL="0" indent="0">
              <a:buNone/>
            </a:pPr>
            <a:endParaRPr lang="en-US" dirty="0"/>
          </a:p>
        </p:txBody>
      </p:sp>
      <p:pic>
        <p:nvPicPr>
          <p:cNvPr id="3074" name="Picture 2" descr="C:\Users\Win 8.1 Pro\Downloads\Mataha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4495800" cy="252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18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200" dirty="0" smtClean="0">
                <a:solidFill>
                  <a:schemeClr val="tx1"/>
                </a:solidFill>
                <a:latin typeface="Times New Roman" pitchFamily="18" charset="0"/>
                <a:cs typeface="Times New Roman" pitchFamily="18" charset="0"/>
              </a:rPr>
              <a:t>LETAK OVARIUM TERHADAP PERHIASAN BUNGA</a:t>
            </a:r>
            <a:endParaRPr lang="en-US" sz="3200" dirty="0">
              <a:solidFill>
                <a:schemeClr val="tx1"/>
              </a:solidFill>
              <a:latin typeface="Times New Roman" pitchFamily="18" charset="0"/>
              <a:cs typeface="Times New Roman" pitchFamily="18" charset="0"/>
            </a:endParaRPr>
          </a:p>
        </p:txBody>
      </p:sp>
      <p:pic>
        <p:nvPicPr>
          <p:cNvPr id="4" name="Content Placeholder 3" descr="perigonium.png"/>
          <p:cNvPicPr>
            <a:picLocks noGrp="1" noChangeAspect="1"/>
          </p:cNvPicPr>
          <p:nvPr>
            <p:ph sz="quarter" idx="1"/>
          </p:nvPr>
        </p:nvPicPr>
        <p:blipFill>
          <a:blip r:embed="rId2"/>
          <a:srcRect r="20551" b="56528"/>
          <a:stretch>
            <a:fillRect/>
          </a:stretch>
        </p:blipFill>
        <p:spPr>
          <a:xfrm>
            <a:off x="1447800" y="2438400"/>
            <a:ext cx="6400800" cy="2819399"/>
          </a:xfrm>
          <a:prstGeom prst="rect">
            <a:avLst/>
          </a:prstGeom>
        </p:spPr>
      </p:pic>
    </p:spTree>
    <p:extLst>
      <p:ext uri="{BB962C8B-B14F-4D97-AF65-F5344CB8AC3E}">
        <p14:creationId xmlns:p14="http://schemas.microsoft.com/office/powerpoint/2010/main" val="176615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KELOPAK</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lvl="0">
              <a:buNone/>
            </a:pPr>
            <a:r>
              <a:rPr lang="id-ID" sz="2800" b="1" dirty="0"/>
              <a:t>Kelopak (</a:t>
            </a:r>
            <a:r>
              <a:rPr lang="id-ID" sz="2800" b="1" i="1" dirty="0"/>
              <a:t>Calyx</a:t>
            </a:r>
            <a:r>
              <a:rPr lang="id-ID" sz="2800" b="1" dirty="0"/>
              <a:t>)</a:t>
            </a:r>
            <a:endParaRPr lang="id-ID" sz="2400" dirty="0"/>
          </a:p>
          <a:p>
            <a:pPr>
              <a:buNone/>
            </a:pPr>
            <a:r>
              <a:rPr lang="id-ID" sz="2800" dirty="0"/>
              <a:t>Kelopak (</a:t>
            </a:r>
            <a:r>
              <a:rPr lang="id-ID" sz="2800" i="1" dirty="0"/>
              <a:t>calyx</a:t>
            </a:r>
            <a:r>
              <a:rPr lang="id-ID" sz="2800" dirty="0"/>
              <a:t>) merupakan daun-daun hiasan bunga yang merupakan lingkaran luar dan biasanya berwarna hijau, lebih kecil dan lebih kasar daripada hiasan bunga yang sebelah dalam.</a:t>
            </a:r>
            <a:endParaRPr lang="id-ID" sz="2400" dirty="0"/>
          </a:p>
          <a:p>
            <a:pPr>
              <a:buNone/>
            </a:pPr>
            <a:r>
              <a:rPr lang="id-ID" sz="2800" dirty="0"/>
              <a:t>Kelopak tersusun atas daun kelopak (</a:t>
            </a:r>
            <a:r>
              <a:rPr lang="id-ID" sz="2800" i="1" dirty="0"/>
              <a:t>sepala</a:t>
            </a:r>
            <a:r>
              <a:rPr lang="id-ID" sz="2800" dirty="0"/>
              <a:t>). Pada bunga, daun-daun kelopak mempunyai sifat yang berbeda-beda, antara lain :</a:t>
            </a:r>
            <a:endParaRPr lang="id-ID" sz="2400" dirty="0"/>
          </a:p>
          <a:p>
            <a:pPr marL="514350" lvl="0" indent="-514350">
              <a:buFont typeface="+mj-lt"/>
              <a:buAutoNum type="arabicPeriod"/>
            </a:pPr>
            <a:r>
              <a:rPr lang="id-ID" sz="2800" dirty="0"/>
              <a:t>Berlekatan (</a:t>
            </a:r>
            <a:r>
              <a:rPr lang="id-ID" sz="2800" i="1" dirty="0"/>
              <a:t>gamosepalus</a:t>
            </a:r>
            <a:r>
              <a:rPr lang="id-ID" sz="2800" dirty="0"/>
              <a:t>)</a:t>
            </a:r>
            <a:endParaRPr lang="id-ID" sz="2400" dirty="0"/>
          </a:p>
          <a:p>
            <a:pPr lvl="1">
              <a:buNone/>
            </a:pPr>
            <a:r>
              <a:rPr lang="id-ID" dirty="0"/>
              <a:t>Menurut banyak sedikitnya bagian yang berlekatan, dibedakan atas :</a:t>
            </a:r>
            <a:endParaRPr lang="id-ID" sz="2200" dirty="0"/>
          </a:p>
          <a:p>
            <a:pPr lvl="1"/>
            <a:r>
              <a:rPr lang="id-ID" dirty="0"/>
              <a:t>Berbagi (</a:t>
            </a:r>
            <a:r>
              <a:rPr lang="id-ID" i="1" dirty="0"/>
              <a:t>partitus</a:t>
            </a:r>
            <a:r>
              <a:rPr lang="id-ID" dirty="0"/>
              <a:t>)</a:t>
            </a:r>
            <a:endParaRPr lang="id-ID" sz="2000" dirty="0"/>
          </a:p>
          <a:p>
            <a:pPr lvl="1"/>
            <a:r>
              <a:rPr lang="id-ID" dirty="0"/>
              <a:t>Bercangap (</a:t>
            </a:r>
            <a:r>
              <a:rPr lang="id-ID" i="1" dirty="0"/>
              <a:t>fissus</a:t>
            </a:r>
            <a:r>
              <a:rPr lang="id-ID" dirty="0"/>
              <a:t>)</a:t>
            </a:r>
            <a:endParaRPr lang="id-ID" sz="2000" dirty="0"/>
          </a:p>
          <a:p>
            <a:pPr lvl="1"/>
            <a:r>
              <a:rPr lang="id-ID" dirty="0"/>
              <a:t>Berlekuk (</a:t>
            </a:r>
            <a:r>
              <a:rPr lang="id-ID" i="1" dirty="0"/>
              <a:t>lobatus</a:t>
            </a:r>
            <a:r>
              <a:rPr lang="id-ID" dirty="0"/>
              <a:t>)</a:t>
            </a:r>
            <a:endParaRPr lang="id-ID" sz="2000" dirty="0"/>
          </a:p>
          <a:p>
            <a:pPr marL="514350" lvl="0" indent="-514350">
              <a:buFont typeface="+mj-lt"/>
              <a:buAutoNum type="arabicPeriod"/>
            </a:pPr>
            <a:r>
              <a:rPr lang="id-ID" sz="2800" dirty="0"/>
              <a:t>Lepas atau bebas (</a:t>
            </a:r>
            <a:r>
              <a:rPr lang="id-ID" sz="2800" i="1" dirty="0"/>
              <a:t>polysepalus</a:t>
            </a:r>
            <a:r>
              <a:rPr lang="id-ID" sz="2800" dirty="0"/>
              <a:t>)</a:t>
            </a:r>
            <a:endParaRPr lang="id-ID" sz="2400" dirty="0"/>
          </a:p>
          <a:p>
            <a:pPr lvl="1">
              <a:buNone/>
            </a:pPr>
            <a:r>
              <a:rPr lang="id-ID" dirty="0"/>
              <a:t>Menurut simetrinya, kelopak dapat dibedakan menjadi :</a:t>
            </a:r>
            <a:endParaRPr lang="id-ID" sz="2200" dirty="0"/>
          </a:p>
          <a:p>
            <a:pPr lvl="1"/>
            <a:r>
              <a:rPr lang="id-ID" dirty="0"/>
              <a:t>Beraturan atau aktinomorf (</a:t>
            </a:r>
            <a:r>
              <a:rPr lang="id-ID" i="1" dirty="0"/>
              <a:t>regularis, antinomorphus</a:t>
            </a:r>
            <a:r>
              <a:rPr lang="id-ID" dirty="0"/>
              <a:t>)</a:t>
            </a:r>
            <a:endParaRPr lang="id-ID" sz="2000" dirty="0"/>
          </a:p>
          <a:p>
            <a:pPr lvl="1"/>
            <a:r>
              <a:rPr lang="id-ID" dirty="0"/>
              <a:t>Setangkup tunggal atau zigomorf (</a:t>
            </a:r>
            <a:r>
              <a:rPr lang="id-ID" i="1" dirty="0"/>
              <a:t>zygomorphus</a:t>
            </a:r>
            <a:r>
              <a:rPr lang="id-ID" dirty="0"/>
              <a:t>)</a:t>
            </a:r>
          </a:p>
          <a:p>
            <a:endParaRPr lang="en-US" dirty="0"/>
          </a:p>
        </p:txBody>
      </p:sp>
    </p:spTree>
    <p:extLst>
      <p:ext uri="{BB962C8B-B14F-4D97-AF65-F5344CB8AC3E}">
        <p14:creationId xmlns:p14="http://schemas.microsoft.com/office/powerpoint/2010/main" val="304813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rPr>
              <a:t>MAHKOTA BUNGA ( COROLLA)</a:t>
            </a:r>
            <a:endParaRPr lang="en-US" dirty="0">
              <a:solidFill>
                <a:schemeClr val="tx1"/>
              </a:solidFill>
            </a:endParaRPr>
          </a:p>
        </p:txBody>
      </p:sp>
      <p:sp>
        <p:nvSpPr>
          <p:cNvPr id="3" name="Content Placeholder 2"/>
          <p:cNvSpPr>
            <a:spLocks noGrp="1"/>
          </p:cNvSpPr>
          <p:nvPr>
            <p:ph sz="quarter" idx="1"/>
          </p:nvPr>
        </p:nvSpPr>
        <p:spPr>
          <a:xfrm>
            <a:off x="381000" y="1447800"/>
            <a:ext cx="8305800" cy="5029200"/>
          </a:xfrm>
        </p:spPr>
        <p:txBody>
          <a:bodyPr>
            <a:normAutofit fontScale="62500" lnSpcReduction="20000"/>
          </a:bodyPr>
          <a:lstStyle/>
          <a:p>
            <a:pPr lvl="0">
              <a:buNone/>
            </a:pPr>
            <a:r>
              <a:rPr lang="id-ID" b="1" dirty="0"/>
              <a:t>Tajuk Bunga atau Mahkota Bunga (</a:t>
            </a:r>
            <a:r>
              <a:rPr lang="id-ID" b="1" i="1" dirty="0"/>
              <a:t>corolla</a:t>
            </a:r>
            <a:r>
              <a:rPr lang="id-ID" b="1" dirty="0"/>
              <a:t>)</a:t>
            </a:r>
            <a:endParaRPr lang="id-ID" dirty="0"/>
          </a:p>
          <a:p>
            <a:pPr>
              <a:buNone/>
            </a:pPr>
            <a:r>
              <a:rPr lang="id-ID" dirty="0"/>
              <a:t>Tajuk bunga atau mahkota bunga merupakan hiasan bunga yang terdapat di sebelah dalam kelopak, umumnya lebih besar, dengan warna yang indah, menarik, bentuk susunan yang bagus, memiliki bau yang harum (ada pula yang tidak berbau).</a:t>
            </a:r>
          </a:p>
          <a:p>
            <a:endParaRPr lang="id-ID" dirty="0"/>
          </a:p>
          <a:p>
            <a:pPr>
              <a:buNone/>
            </a:pPr>
            <a:r>
              <a:rPr lang="id-ID" dirty="0"/>
              <a:t>Berdasarkan simetrinya, mahkota bunga dibedakan menjadi :</a:t>
            </a:r>
          </a:p>
          <a:p>
            <a:pPr lvl="0"/>
            <a:r>
              <a:rPr lang="id-ID" dirty="0"/>
              <a:t>Beraturan (</a:t>
            </a:r>
            <a:r>
              <a:rPr lang="id-ID" i="1" dirty="0"/>
              <a:t>regularis</a:t>
            </a:r>
            <a:r>
              <a:rPr lang="id-ID" dirty="0"/>
              <a:t>)</a:t>
            </a:r>
          </a:p>
          <a:p>
            <a:pPr lvl="0"/>
            <a:r>
              <a:rPr lang="id-ID" dirty="0"/>
              <a:t>Bintang (</a:t>
            </a:r>
            <a:r>
              <a:rPr lang="id-ID" i="1" dirty="0"/>
              <a:t>rotatus </a:t>
            </a:r>
            <a:r>
              <a:rPr lang="id-ID" dirty="0"/>
              <a:t>atau </a:t>
            </a:r>
            <a:r>
              <a:rPr lang="id-ID" i="1" dirty="0"/>
              <a:t>stellatus</a:t>
            </a:r>
            <a:r>
              <a:rPr lang="id-ID" dirty="0"/>
              <a:t>)</a:t>
            </a:r>
          </a:p>
          <a:p>
            <a:pPr lvl="0"/>
            <a:r>
              <a:rPr lang="id-ID" dirty="0"/>
              <a:t>Tabung (</a:t>
            </a:r>
            <a:r>
              <a:rPr lang="id-ID" i="1" dirty="0"/>
              <a:t>tubulosus</a:t>
            </a:r>
            <a:r>
              <a:rPr lang="id-ID" dirty="0"/>
              <a:t>)</a:t>
            </a:r>
          </a:p>
          <a:p>
            <a:pPr lvl="0"/>
            <a:r>
              <a:rPr lang="id-ID" dirty="0"/>
              <a:t>Terompet (</a:t>
            </a:r>
            <a:r>
              <a:rPr lang="id-ID" i="1" dirty="0"/>
              <a:t>hypocrateriformis</a:t>
            </a:r>
            <a:r>
              <a:rPr lang="id-ID" dirty="0"/>
              <a:t>)</a:t>
            </a:r>
          </a:p>
          <a:p>
            <a:pPr lvl="0"/>
            <a:r>
              <a:rPr lang="id-ID" dirty="0"/>
              <a:t>Mangkuk atau buyung (</a:t>
            </a:r>
            <a:r>
              <a:rPr lang="id-ID" i="1" dirty="0"/>
              <a:t>urceolatus</a:t>
            </a:r>
            <a:r>
              <a:rPr lang="id-ID" dirty="0"/>
              <a:t>)</a:t>
            </a:r>
          </a:p>
          <a:p>
            <a:pPr lvl="0"/>
            <a:r>
              <a:rPr lang="id-ID" dirty="0"/>
              <a:t>Corong (</a:t>
            </a:r>
            <a:r>
              <a:rPr lang="id-ID" i="1" dirty="0"/>
              <a:t>infundibuliformis</a:t>
            </a:r>
            <a:r>
              <a:rPr lang="id-ID" dirty="0"/>
              <a:t>)</a:t>
            </a:r>
          </a:p>
          <a:p>
            <a:pPr lvl="0"/>
            <a:r>
              <a:rPr lang="id-ID" dirty="0"/>
              <a:t>Lonceng (</a:t>
            </a:r>
            <a:r>
              <a:rPr lang="id-ID" i="1" dirty="0"/>
              <a:t>campanulatus</a:t>
            </a:r>
            <a:r>
              <a:rPr lang="id-ID" dirty="0"/>
              <a:t>)</a:t>
            </a:r>
          </a:p>
          <a:p>
            <a:r>
              <a:rPr lang="id-ID" dirty="0"/>
              <a:t>Setangkup tunggal, bersimetri satu atau monosimetri (</a:t>
            </a:r>
            <a:r>
              <a:rPr lang="id-ID" i="1" dirty="0"/>
              <a:t>zigomorphus</a:t>
            </a:r>
            <a:r>
              <a:rPr lang="id-ID" dirty="0"/>
              <a:t>)</a:t>
            </a:r>
          </a:p>
          <a:p>
            <a:pPr lvl="0"/>
            <a:r>
              <a:rPr lang="id-ID" dirty="0"/>
              <a:t>Bertaji (</a:t>
            </a:r>
            <a:r>
              <a:rPr lang="id-ID" i="1" dirty="0"/>
              <a:t>calcaratus</a:t>
            </a:r>
            <a:r>
              <a:rPr lang="id-ID" dirty="0"/>
              <a:t>)</a:t>
            </a:r>
          </a:p>
          <a:p>
            <a:pPr lvl="0"/>
            <a:r>
              <a:rPr lang="id-ID" dirty="0"/>
              <a:t>Berbibir (</a:t>
            </a:r>
            <a:r>
              <a:rPr lang="id-ID" i="1" dirty="0"/>
              <a:t>labiatus</a:t>
            </a:r>
            <a:r>
              <a:rPr lang="id-ID" dirty="0"/>
              <a:t>)</a:t>
            </a:r>
          </a:p>
          <a:p>
            <a:pPr lvl="0"/>
            <a:r>
              <a:rPr lang="id-ID" dirty="0"/>
              <a:t>Seperti kupu-kupu (</a:t>
            </a:r>
            <a:r>
              <a:rPr lang="id-ID" i="1" dirty="0"/>
              <a:t>papilionaceus</a:t>
            </a:r>
            <a:r>
              <a:rPr lang="id-ID" dirty="0"/>
              <a:t>)</a:t>
            </a:r>
          </a:p>
          <a:p>
            <a:pPr lvl="0"/>
            <a:r>
              <a:rPr lang="id-ID" dirty="0"/>
              <a:t>Bertopeng atau berkedok (</a:t>
            </a:r>
            <a:r>
              <a:rPr lang="id-ID" i="1" dirty="0"/>
              <a:t>personatus</a:t>
            </a:r>
            <a:r>
              <a:rPr lang="id-ID" dirty="0"/>
              <a:t>)</a:t>
            </a:r>
          </a:p>
          <a:p>
            <a:r>
              <a:rPr lang="id-ID" dirty="0"/>
              <a:t>Berbentuk pita (</a:t>
            </a:r>
            <a:r>
              <a:rPr lang="id-ID" i="1" dirty="0"/>
              <a:t>ligulatus</a:t>
            </a:r>
            <a:r>
              <a:rPr lang="id-ID" dirty="0"/>
              <a:t>)</a:t>
            </a:r>
          </a:p>
          <a:p>
            <a:endParaRPr lang="en-US" dirty="0"/>
          </a:p>
        </p:txBody>
      </p:sp>
    </p:spTree>
    <p:extLst>
      <p:ext uri="{BB962C8B-B14F-4D97-AF65-F5344CB8AC3E}">
        <p14:creationId xmlns:p14="http://schemas.microsoft.com/office/powerpoint/2010/main" val="90427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TENDA BUNGA ( TEPAL)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lvl="0">
              <a:buNone/>
            </a:pPr>
            <a:r>
              <a:rPr lang="id-ID" b="1" dirty="0"/>
              <a:t>Tenda Bunga (</a:t>
            </a:r>
            <a:r>
              <a:rPr lang="id-ID" b="1" i="1" dirty="0"/>
              <a:t>perigonium</a:t>
            </a:r>
            <a:r>
              <a:rPr lang="id-ID" b="1" dirty="0"/>
              <a:t>)</a:t>
            </a:r>
            <a:endParaRPr lang="id-ID" dirty="0"/>
          </a:p>
          <a:p>
            <a:pPr>
              <a:buNone/>
            </a:pPr>
            <a:r>
              <a:rPr lang="id-ID" dirty="0"/>
              <a:t>	Tenda bunga (</a:t>
            </a:r>
            <a:r>
              <a:rPr lang="id-ID" i="1" dirty="0"/>
              <a:t>perigonium</a:t>
            </a:r>
            <a:r>
              <a:rPr lang="id-ID" dirty="0"/>
              <a:t>) adalah bagian hiasan bunga yang tidak dapat dibedakan antara kelopak dengan tajuknya, baik bentuk maupun warnanya. Bagian-bagian yang menyusun tenda bunga dinamakan daun tenda bunga (</a:t>
            </a:r>
            <a:r>
              <a:rPr lang="id-ID" i="1" dirty="0"/>
              <a:t>tepala</a:t>
            </a:r>
            <a:r>
              <a:rPr lang="id-ID" dirty="0"/>
              <a:t>), yang menurut bentuk dan warnanya dapat dibedakan menjadi 2, yaitu :</a:t>
            </a:r>
          </a:p>
          <a:p>
            <a:pPr lvl="0"/>
            <a:r>
              <a:rPr lang="id-ID" dirty="0"/>
              <a:t>Serupa kelopak (</a:t>
            </a:r>
            <a:r>
              <a:rPr lang="id-ID" i="1" dirty="0"/>
              <a:t>calycinus</a:t>
            </a:r>
            <a:r>
              <a:rPr lang="id-ID" dirty="0"/>
              <a:t>)</a:t>
            </a:r>
          </a:p>
          <a:p>
            <a:pPr lvl="0"/>
            <a:r>
              <a:rPr lang="id-ID" dirty="0"/>
              <a:t>Serupa tajuk (</a:t>
            </a:r>
            <a:r>
              <a:rPr lang="id-ID" i="1" dirty="0"/>
              <a:t>corollinus</a:t>
            </a:r>
            <a:r>
              <a:rPr lang="id-ID" dirty="0"/>
              <a:t>)</a:t>
            </a:r>
          </a:p>
          <a:p>
            <a:pPr lvl="0">
              <a:buNone/>
            </a:pPr>
            <a:endParaRPr lang="id-ID" dirty="0"/>
          </a:p>
          <a:p>
            <a:pPr>
              <a:buNone/>
            </a:pPr>
            <a:r>
              <a:rPr lang="id-ID" dirty="0"/>
              <a:t>Daun tenda bunga berdasarkan susunannya, terbagi menjadi 2, yaitu :</a:t>
            </a:r>
          </a:p>
          <a:p>
            <a:pPr lvl="0"/>
            <a:r>
              <a:rPr lang="id-ID" dirty="0"/>
              <a:t>Berlekatan (</a:t>
            </a:r>
            <a:r>
              <a:rPr lang="id-ID" i="1" dirty="0"/>
              <a:t>gamophyllus</a:t>
            </a:r>
            <a:r>
              <a:rPr lang="id-ID" dirty="0"/>
              <a:t>)</a:t>
            </a:r>
          </a:p>
          <a:p>
            <a:pPr lvl="0"/>
            <a:r>
              <a:rPr lang="id-ID" dirty="0"/>
              <a:t>Lepas atau bebas (</a:t>
            </a:r>
            <a:r>
              <a:rPr lang="id-ID" i="1" dirty="0"/>
              <a:t>pleiophyllus</a:t>
            </a:r>
            <a:r>
              <a:rPr lang="id-ID" dirty="0"/>
              <a:t>)</a:t>
            </a:r>
          </a:p>
          <a:p>
            <a:pPr>
              <a:buNone/>
            </a:pPr>
            <a:endParaRPr lang="id-ID" dirty="0"/>
          </a:p>
          <a:p>
            <a:endParaRPr lang="en-US" dirty="0"/>
          </a:p>
        </p:txBody>
      </p:sp>
    </p:spTree>
    <p:extLst>
      <p:ext uri="{BB962C8B-B14F-4D97-AF65-F5344CB8AC3E}">
        <p14:creationId xmlns:p14="http://schemas.microsoft.com/office/powerpoint/2010/main" val="20069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KEPALA SARI ( ANTHERA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62500" lnSpcReduction="20000"/>
          </a:bodyPr>
          <a:lstStyle/>
          <a:p>
            <a:pPr lvl="0">
              <a:buNone/>
            </a:pPr>
            <a:r>
              <a:rPr lang="id-ID" b="1" dirty="0"/>
              <a:t>Kepala Sari (</a:t>
            </a:r>
            <a:r>
              <a:rPr lang="id-ID" b="1" i="1" dirty="0"/>
              <a:t>anthera</a:t>
            </a:r>
            <a:r>
              <a:rPr lang="id-ID" b="1" dirty="0"/>
              <a:t>)</a:t>
            </a:r>
            <a:endParaRPr lang="id-ID" dirty="0"/>
          </a:p>
          <a:p>
            <a:pPr>
              <a:buNone/>
            </a:pPr>
            <a:r>
              <a:rPr lang="id-ID" dirty="0"/>
              <a:t>Kepala sari (</a:t>
            </a:r>
            <a:r>
              <a:rPr lang="id-ID" i="1" dirty="0"/>
              <a:t>anthera</a:t>
            </a:r>
            <a:r>
              <a:rPr lang="id-ID" dirty="0"/>
              <a:t>) adalah bagian benang sari yang terdapat pada ujung tangkai sari. Berdasarkan duduknya kepala sari pada tangkainya, kepala sari dapat di bedakan menjadi 3 macam :</a:t>
            </a:r>
          </a:p>
          <a:p>
            <a:pPr lvl="0"/>
            <a:r>
              <a:rPr lang="id-ID" dirty="0"/>
              <a:t>Tegak (</a:t>
            </a:r>
            <a:r>
              <a:rPr lang="id-ID" i="1" dirty="0"/>
              <a:t>innatus </a:t>
            </a:r>
            <a:r>
              <a:rPr lang="id-ID" dirty="0"/>
              <a:t>atau </a:t>
            </a:r>
            <a:r>
              <a:rPr lang="id-ID" i="1" dirty="0"/>
              <a:t>basifixus</a:t>
            </a:r>
            <a:r>
              <a:rPr lang="id-ID" dirty="0"/>
              <a:t>)</a:t>
            </a:r>
          </a:p>
          <a:p>
            <a:pPr lvl="0"/>
            <a:r>
              <a:rPr lang="id-ID" dirty="0"/>
              <a:t>Menempel (</a:t>
            </a:r>
            <a:r>
              <a:rPr lang="id-ID" i="1" dirty="0"/>
              <a:t>adnatus</a:t>
            </a:r>
            <a:r>
              <a:rPr lang="id-ID" dirty="0"/>
              <a:t>)</a:t>
            </a:r>
          </a:p>
          <a:p>
            <a:pPr lvl="0"/>
            <a:r>
              <a:rPr lang="id-ID" dirty="0"/>
              <a:t>Bergoyang (</a:t>
            </a:r>
            <a:r>
              <a:rPr lang="id-ID" i="1" dirty="0"/>
              <a:t>versatilis</a:t>
            </a:r>
            <a:r>
              <a:rPr lang="id-ID" dirty="0"/>
              <a:t>)</a:t>
            </a:r>
          </a:p>
          <a:p>
            <a:pPr lvl="0">
              <a:buNone/>
            </a:pPr>
            <a:endParaRPr lang="id-ID" dirty="0"/>
          </a:p>
          <a:p>
            <a:pPr>
              <a:buNone/>
            </a:pPr>
            <a:r>
              <a:rPr lang="id-ID" dirty="0"/>
              <a:t>Berdasarkan cara membukanya serbuk sari :</a:t>
            </a:r>
          </a:p>
          <a:p>
            <a:pPr lvl="0">
              <a:buNone/>
            </a:pPr>
            <a:r>
              <a:rPr lang="id-ID" dirty="0"/>
              <a:t>1.      Dengan celah membujur, yang menjadi jalan keluarnya serbuk sari dapat: </a:t>
            </a:r>
          </a:p>
          <a:p>
            <a:pPr lvl="1"/>
            <a:r>
              <a:rPr lang="id-ID" dirty="0"/>
              <a:t>Menghadap ke dalam (</a:t>
            </a:r>
            <a:r>
              <a:rPr lang="id-ID" i="1" dirty="0"/>
              <a:t>introrsum</a:t>
            </a:r>
            <a:r>
              <a:rPr lang="id-ID" dirty="0"/>
              <a:t>), seperti terdapat pada tumbuhan yang tergolong pada suku </a:t>
            </a:r>
            <a:r>
              <a:rPr lang="id-ID" i="1" dirty="0"/>
              <a:t>Compositae</a:t>
            </a:r>
            <a:r>
              <a:rPr lang="id-ID" dirty="0"/>
              <a:t>, misalnya bunga matahari, dll </a:t>
            </a:r>
          </a:p>
          <a:p>
            <a:pPr lvl="1"/>
            <a:r>
              <a:rPr lang="id-ID" dirty="0"/>
              <a:t>Menghadap ke samping (</a:t>
            </a:r>
            <a:r>
              <a:rPr lang="id-ID" i="1" dirty="0"/>
              <a:t>lateraliter</a:t>
            </a:r>
            <a:r>
              <a:rPr lang="id-ID" dirty="0"/>
              <a:t>), misalnya pada </a:t>
            </a:r>
            <a:r>
              <a:rPr lang="id-ID" i="1" dirty="0"/>
              <a:t>Begonia</a:t>
            </a:r>
            <a:endParaRPr lang="id-ID" dirty="0"/>
          </a:p>
          <a:p>
            <a:pPr lvl="1"/>
            <a:r>
              <a:rPr lang="id-ID" dirty="0"/>
              <a:t>Menghadap keluar (</a:t>
            </a:r>
            <a:r>
              <a:rPr lang="id-ID" i="1" dirty="0"/>
              <a:t>extrorsum</a:t>
            </a:r>
            <a:r>
              <a:rPr lang="id-ID" dirty="0"/>
              <a:t>), misalnya pada bunga semprit </a:t>
            </a:r>
          </a:p>
          <a:p>
            <a:pPr>
              <a:buNone/>
            </a:pPr>
            <a:r>
              <a:rPr lang="id-ID" dirty="0"/>
              <a:t>2.      Dengan celah yang melintang, seperti pada beberapa tumbuhan suku </a:t>
            </a:r>
            <a:r>
              <a:rPr lang="id-ID" i="1" dirty="0"/>
              <a:t>Euphorbiaceae.</a:t>
            </a:r>
            <a:endParaRPr lang="id-ID" dirty="0"/>
          </a:p>
          <a:p>
            <a:pPr>
              <a:buNone/>
            </a:pPr>
            <a:r>
              <a:rPr lang="id-ID" dirty="0"/>
              <a:t>3.      Dengan sebuah liang pada ujung atau pangkal kepala sari, seperti terdapat pada kentang (</a:t>
            </a:r>
            <a:r>
              <a:rPr lang="id-ID" i="1" dirty="0"/>
              <a:t>Solanum tuberosum L.) </a:t>
            </a:r>
            <a:endParaRPr lang="id-ID" dirty="0"/>
          </a:p>
          <a:p>
            <a:pPr>
              <a:buNone/>
            </a:pPr>
            <a:r>
              <a:rPr lang="id-ID" dirty="0"/>
              <a:t>4.      Dengan kelep atau katup-katup (</a:t>
            </a:r>
            <a:r>
              <a:rPr lang="id-ID" i="1" dirty="0"/>
              <a:t>valvis dehiscens</a:t>
            </a:r>
            <a:r>
              <a:rPr lang="id-ID" dirty="0"/>
              <a:t>) misalnya pada keningar (</a:t>
            </a:r>
            <a:r>
              <a:rPr lang="id-ID" i="1" dirty="0"/>
              <a:t>Cinnamomum zeylanicum </a:t>
            </a:r>
            <a:r>
              <a:rPr lang="id-ID" dirty="0"/>
              <a:t>Breyn)</a:t>
            </a:r>
          </a:p>
          <a:p>
            <a:pPr>
              <a:buNone/>
            </a:pPr>
            <a:endParaRPr lang="id-ID" dirty="0"/>
          </a:p>
          <a:p>
            <a:endParaRPr lang="en-US" dirty="0"/>
          </a:p>
        </p:txBody>
      </p:sp>
    </p:spTree>
    <p:extLst>
      <p:ext uri="{BB962C8B-B14F-4D97-AF65-F5344CB8AC3E}">
        <p14:creationId xmlns:p14="http://schemas.microsoft.com/office/powerpoint/2010/main" val="273338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lvl="0"/>
            <a:r>
              <a:rPr lang="en-US" dirty="0" smtClean="0">
                <a:solidFill>
                  <a:schemeClr val="tx1"/>
                </a:solidFill>
                <a:latin typeface="Times New Roman" pitchFamily="18" charset="0"/>
                <a:cs typeface="Times New Roman" pitchFamily="18" charset="0"/>
              </a:rPr>
              <a:t>PUTIK</a:t>
            </a:r>
            <a:r>
              <a:rPr lang="id-ID" dirty="0" smtClean="0">
                <a:solidFill>
                  <a:schemeClr val="tx1"/>
                </a:solidFill>
                <a:latin typeface="Times New Roman" pitchFamily="18" charset="0"/>
                <a:cs typeface="Times New Roman" pitchFamily="18" charset="0"/>
              </a:rPr>
              <a:t>(</a:t>
            </a:r>
            <a:r>
              <a:rPr lang="id-ID" i="1" dirty="0" smtClean="0">
                <a:solidFill>
                  <a:schemeClr val="tx1"/>
                </a:solidFill>
                <a:latin typeface="Times New Roman" pitchFamily="18" charset="0"/>
                <a:cs typeface="Times New Roman" pitchFamily="18" charset="0"/>
              </a:rPr>
              <a:t>PISTILLUM</a:t>
            </a:r>
            <a:r>
              <a:rPr lang="id-ID"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lvl="0">
              <a:buNone/>
            </a:pPr>
            <a:r>
              <a:rPr lang="id-ID" b="1" dirty="0"/>
              <a:t>Putik (</a:t>
            </a:r>
            <a:r>
              <a:rPr lang="id-ID" b="1" i="1" dirty="0"/>
              <a:t>pistillum</a:t>
            </a:r>
            <a:r>
              <a:rPr lang="id-ID" b="1" dirty="0"/>
              <a:t>)</a:t>
            </a:r>
            <a:endParaRPr lang="id-ID" dirty="0"/>
          </a:p>
          <a:p>
            <a:pPr>
              <a:buNone/>
            </a:pPr>
            <a:r>
              <a:rPr lang="id-ID" dirty="0"/>
              <a:t>Putik merupakan bagian bunga yang paling dalam letaknya dan merupakan alat kelamin betina pada bunga. Putik tersusun atas daun-daun yang telah mengalami metamorfosis, yang disebut daun buah (</a:t>
            </a:r>
            <a:r>
              <a:rPr lang="id-ID" i="1" dirty="0"/>
              <a:t>carpellum</a:t>
            </a:r>
            <a:r>
              <a:rPr lang="id-ID" dirty="0"/>
              <a:t>).</a:t>
            </a:r>
          </a:p>
          <a:p>
            <a:pPr>
              <a:buNone/>
            </a:pPr>
            <a:r>
              <a:rPr lang="id-ID" dirty="0"/>
              <a:t>Menurut banyaknya daun buah yang menyusun sebuah putik :</a:t>
            </a:r>
          </a:p>
          <a:p>
            <a:pPr lvl="0"/>
            <a:r>
              <a:rPr lang="id-ID" dirty="0"/>
              <a:t>Putik tunggal (</a:t>
            </a:r>
            <a:r>
              <a:rPr lang="id-ID" i="1" dirty="0"/>
              <a:t>simplex</a:t>
            </a:r>
            <a:r>
              <a:rPr lang="id-ID" dirty="0"/>
              <a:t>)</a:t>
            </a:r>
          </a:p>
          <a:p>
            <a:pPr lvl="0"/>
            <a:r>
              <a:rPr lang="id-ID" dirty="0"/>
              <a:t>Putik majemuk (</a:t>
            </a:r>
            <a:r>
              <a:rPr lang="id-ID" i="1" dirty="0"/>
              <a:t>compositus</a:t>
            </a:r>
            <a:r>
              <a:rPr lang="id-ID" dirty="0"/>
              <a:t>)</a:t>
            </a:r>
          </a:p>
          <a:p>
            <a:pPr lvl="0"/>
            <a:endParaRPr lang="id-ID" dirty="0"/>
          </a:p>
          <a:p>
            <a:pPr>
              <a:buNone/>
            </a:pPr>
            <a:r>
              <a:rPr lang="id-ID" dirty="0"/>
              <a:t>Pada putik, dibedakan bagian-bagian berikut :</a:t>
            </a:r>
          </a:p>
          <a:p>
            <a:pPr lvl="0"/>
            <a:r>
              <a:rPr lang="id-ID" dirty="0"/>
              <a:t>Bakal buah (</a:t>
            </a:r>
            <a:r>
              <a:rPr lang="id-ID" i="1" dirty="0"/>
              <a:t>ovarium</a:t>
            </a:r>
            <a:r>
              <a:rPr lang="id-ID" dirty="0"/>
              <a:t>)</a:t>
            </a:r>
          </a:p>
          <a:p>
            <a:pPr lvl="0"/>
            <a:r>
              <a:rPr lang="id-ID" dirty="0"/>
              <a:t>Tangkai kepala putik (</a:t>
            </a:r>
            <a:r>
              <a:rPr lang="id-ID" i="1" dirty="0"/>
              <a:t>stylus</a:t>
            </a:r>
            <a:r>
              <a:rPr lang="id-ID" dirty="0"/>
              <a:t>)</a:t>
            </a:r>
          </a:p>
          <a:p>
            <a:r>
              <a:rPr lang="id-ID" dirty="0"/>
              <a:t>Kepala putik (</a:t>
            </a:r>
            <a:r>
              <a:rPr lang="id-ID" i="1" dirty="0"/>
              <a:t>stigma</a:t>
            </a:r>
            <a:r>
              <a:rPr lang="id-ID" dirty="0"/>
              <a:t>)</a:t>
            </a:r>
          </a:p>
          <a:p>
            <a:endParaRPr lang="en-US" dirty="0"/>
          </a:p>
        </p:txBody>
      </p:sp>
    </p:spTree>
    <p:extLst>
      <p:ext uri="{BB962C8B-B14F-4D97-AF65-F5344CB8AC3E}">
        <p14:creationId xmlns:p14="http://schemas.microsoft.com/office/powerpoint/2010/main" val="150397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PENGERTIAN BUNGA</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id-ID"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id-ID" b="1" dirty="0" smtClean="0">
                <a:latin typeface="Times New Roman" pitchFamily="18" charset="0"/>
                <a:cs typeface="Times New Roman" pitchFamily="18" charset="0"/>
              </a:rPr>
              <a:t>Bunga</a:t>
            </a:r>
            <a:r>
              <a:rPr lang="id-ID" dirty="0" smtClean="0">
                <a:latin typeface="Times New Roman" pitchFamily="18" charset="0"/>
                <a:cs typeface="Times New Roman" pitchFamily="18" charset="0"/>
              </a:rPr>
              <a:t> </a:t>
            </a:r>
            <a:r>
              <a:rPr lang="id-ID" dirty="0">
                <a:latin typeface="Times New Roman" pitchFamily="18" charset="0"/>
                <a:cs typeface="Times New Roman" pitchFamily="18" charset="0"/>
              </a:rPr>
              <a:t>atau </a:t>
            </a:r>
            <a:r>
              <a:rPr lang="id-ID" b="1" dirty="0">
                <a:latin typeface="Times New Roman" pitchFamily="18" charset="0"/>
                <a:cs typeface="Times New Roman" pitchFamily="18" charset="0"/>
              </a:rPr>
              <a:t>kembang</a:t>
            </a:r>
            <a:r>
              <a:rPr lang="id-ID" dirty="0">
                <a:latin typeface="Times New Roman" pitchFamily="18" charset="0"/>
                <a:cs typeface="Times New Roman" pitchFamily="18" charset="0"/>
              </a:rPr>
              <a:t> (bahasa latin: </a:t>
            </a:r>
            <a:r>
              <a:rPr lang="id-ID" i="1" dirty="0">
                <a:latin typeface="Times New Roman" pitchFamily="18" charset="0"/>
                <a:cs typeface="Times New Roman" pitchFamily="18" charset="0"/>
              </a:rPr>
              <a:t>flos</a:t>
            </a:r>
            <a:r>
              <a:rPr lang="id-ID" dirty="0">
                <a:latin typeface="Times New Roman" pitchFamily="18" charset="0"/>
                <a:cs typeface="Times New Roman" pitchFamily="18" charset="0"/>
              </a:rPr>
              <a:t>) adalah alat perkembangbiakan generatif pada tumbuhan berbunga (divisio </a:t>
            </a:r>
            <a:r>
              <a:rPr lang="id-ID" b="1" dirty="0">
                <a:latin typeface="Times New Roman" pitchFamily="18" charset="0"/>
                <a:cs typeface="Times New Roman" pitchFamily="18" charset="0"/>
              </a:rPr>
              <a:t>Magnoliophyta</a:t>
            </a:r>
            <a:r>
              <a:rPr lang="id-ID" dirty="0">
                <a:latin typeface="Times New Roman" pitchFamily="18" charset="0"/>
                <a:cs typeface="Times New Roman" pitchFamily="18" charset="0"/>
              </a:rPr>
              <a:t> atau </a:t>
            </a:r>
            <a:r>
              <a:rPr lang="id-ID" b="1" dirty="0">
                <a:latin typeface="Times New Roman" pitchFamily="18" charset="0"/>
                <a:cs typeface="Times New Roman" pitchFamily="18" charset="0"/>
              </a:rPr>
              <a:t>Angiospermae</a:t>
            </a:r>
            <a:r>
              <a:rPr lang="id-ID" dirty="0">
                <a:latin typeface="Times New Roman" pitchFamily="18" charset="0"/>
                <a:cs typeface="Times New Roman" pitchFamily="18" charset="0"/>
              </a:rPr>
              <a:t>, "tumbuhan berbiji tertutup"). Pada bunga terdapat organ reproduksi, yaitu benang sari dan putik.</a:t>
            </a:r>
          </a:p>
          <a:p>
            <a:pPr>
              <a:buNone/>
            </a:pPr>
            <a:r>
              <a:rPr lang="id-ID" dirty="0">
                <a:latin typeface="Times New Roman" pitchFamily="18" charset="0"/>
                <a:cs typeface="Times New Roman" pitchFamily="18" charset="0"/>
              </a:rPr>
              <a:t>		Secara botani, bunga adalah bagian tanaman untuk menghasilkan biji. Penyerbukan dan pembuahan berlangsung pada bunga. Setelah pembuahan, bunga akan berkembang lebih lanjut membentuk </a:t>
            </a:r>
            <a:r>
              <a:rPr lang="id-ID" u="sng" dirty="0">
                <a:latin typeface="Times New Roman" pitchFamily="18" charset="0"/>
                <a:cs typeface="Times New Roman" pitchFamily="18" charset="0"/>
              </a:rPr>
              <a:t>buah</a:t>
            </a:r>
            <a:r>
              <a:rPr lang="id-ID" dirty="0">
                <a:latin typeface="Times New Roman" pitchFamily="18" charset="0"/>
                <a:cs typeface="Times New Roman" pitchFamily="18" charset="0"/>
              </a:rPr>
              <a:t>. Pada tumbuhan berbunga, buah adalah struktur yang membawa dan melindungi biji.</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472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BAKAL BUAH (OVARIUM)</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buNone/>
            </a:pPr>
            <a:r>
              <a:rPr lang="id-ID" b="1" dirty="0"/>
              <a:t>Bakal Buah (</a:t>
            </a:r>
            <a:r>
              <a:rPr lang="id-ID" b="1" i="1" dirty="0"/>
              <a:t>ovarium</a:t>
            </a:r>
            <a:r>
              <a:rPr lang="id-ID" b="1" dirty="0"/>
              <a:t>)</a:t>
            </a:r>
            <a:endParaRPr lang="id-ID" dirty="0"/>
          </a:p>
          <a:p>
            <a:pPr>
              <a:buNone/>
            </a:pPr>
            <a:r>
              <a:rPr lang="id-ID" dirty="0"/>
              <a:t>Bakal buah adalah bagian putik yang membesar, terdapat di tengah-tengah dasar bunga dan merupakan tempat calon biji atau bakal biji (</a:t>
            </a:r>
            <a:r>
              <a:rPr lang="id-ID" i="1" dirty="0"/>
              <a:t>ovulum</a:t>
            </a:r>
            <a:r>
              <a:rPr lang="id-ID" dirty="0"/>
              <a:t>).</a:t>
            </a:r>
          </a:p>
          <a:p>
            <a:pPr>
              <a:buNone/>
            </a:pPr>
            <a:r>
              <a:rPr lang="id-ID" dirty="0"/>
              <a:t>Menurut letaknya terhadap dasar bunga :</a:t>
            </a:r>
          </a:p>
          <a:p>
            <a:pPr lvl="0"/>
            <a:r>
              <a:rPr lang="id-ID" dirty="0"/>
              <a:t>Bakal buah </a:t>
            </a:r>
            <a:r>
              <a:rPr lang="id-ID" b="1" dirty="0"/>
              <a:t>menumpang </a:t>
            </a:r>
            <a:r>
              <a:rPr lang="id-ID" dirty="0"/>
              <a:t>(</a:t>
            </a:r>
            <a:r>
              <a:rPr lang="id-ID" i="1" dirty="0"/>
              <a:t>superus</a:t>
            </a:r>
            <a:r>
              <a:rPr lang="id-ID" dirty="0"/>
              <a:t>)</a:t>
            </a:r>
          </a:p>
          <a:p>
            <a:pPr lvl="0"/>
            <a:r>
              <a:rPr lang="id-ID" dirty="0"/>
              <a:t>Bakal buah </a:t>
            </a:r>
            <a:r>
              <a:rPr lang="id-ID" b="1" dirty="0"/>
              <a:t>setengah tenggelam </a:t>
            </a:r>
            <a:r>
              <a:rPr lang="id-ID" dirty="0"/>
              <a:t>(</a:t>
            </a:r>
            <a:r>
              <a:rPr lang="id-ID" i="1" dirty="0"/>
              <a:t>hemi inferus</a:t>
            </a:r>
            <a:r>
              <a:rPr lang="id-ID" dirty="0"/>
              <a:t>)</a:t>
            </a:r>
          </a:p>
          <a:p>
            <a:pPr lvl="0"/>
            <a:r>
              <a:rPr lang="id-ID" dirty="0"/>
              <a:t>Bakal buah </a:t>
            </a:r>
            <a:r>
              <a:rPr lang="id-ID" b="1" dirty="0"/>
              <a:t>tenggelam </a:t>
            </a:r>
            <a:r>
              <a:rPr lang="id-ID" dirty="0"/>
              <a:t>(</a:t>
            </a:r>
            <a:r>
              <a:rPr lang="id-ID" i="1" dirty="0"/>
              <a:t>inferus</a:t>
            </a:r>
            <a:r>
              <a:rPr lang="id-ID" dirty="0"/>
              <a:t>)</a:t>
            </a:r>
          </a:p>
          <a:p>
            <a:pPr lvl="0"/>
            <a:endParaRPr lang="id-ID" dirty="0"/>
          </a:p>
          <a:p>
            <a:pPr lvl="0">
              <a:buNone/>
            </a:pPr>
            <a:r>
              <a:rPr lang="id-ID" dirty="0"/>
              <a:t>Berdasarkan jumlah ruang yang terdapat dalam suatu bakal buah :</a:t>
            </a:r>
          </a:p>
          <a:p>
            <a:pPr lvl="0"/>
            <a:r>
              <a:rPr lang="id-ID" dirty="0"/>
              <a:t>Bakal buah beruang satu (</a:t>
            </a:r>
            <a:r>
              <a:rPr lang="id-ID" i="1" dirty="0"/>
              <a:t>unilocularis</a:t>
            </a:r>
            <a:r>
              <a:rPr lang="id-ID" dirty="0"/>
              <a:t>)</a:t>
            </a:r>
          </a:p>
          <a:p>
            <a:pPr lvl="0"/>
            <a:r>
              <a:rPr lang="id-ID" dirty="0"/>
              <a:t>Bakal buah beruang dua (</a:t>
            </a:r>
            <a:r>
              <a:rPr lang="id-ID" i="1" dirty="0"/>
              <a:t>bilocularis</a:t>
            </a:r>
            <a:r>
              <a:rPr lang="id-ID" dirty="0"/>
              <a:t>)</a:t>
            </a:r>
          </a:p>
          <a:p>
            <a:pPr lvl="0"/>
            <a:r>
              <a:rPr lang="id-ID" dirty="0"/>
              <a:t>Bakal buah beruang tiga</a:t>
            </a:r>
            <a:r>
              <a:rPr lang="id-ID" i="1" dirty="0"/>
              <a:t> </a:t>
            </a:r>
            <a:r>
              <a:rPr lang="id-ID" dirty="0"/>
              <a:t>(</a:t>
            </a:r>
            <a:r>
              <a:rPr lang="id-ID" i="1" dirty="0"/>
              <a:t>trilocularis</a:t>
            </a:r>
            <a:r>
              <a:rPr lang="id-ID" dirty="0"/>
              <a:t>)</a:t>
            </a:r>
          </a:p>
          <a:p>
            <a:r>
              <a:rPr lang="id-ID" dirty="0"/>
              <a:t>Bakal buah beruang banyak (</a:t>
            </a:r>
            <a:r>
              <a:rPr lang="id-ID" i="1" dirty="0"/>
              <a:t>multilocularis</a:t>
            </a:r>
            <a:r>
              <a:rPr lang="id-ID" dirty="0"/>
              <a:t>)</a:t>
            </a:r>
          </a:p>
          <a:p>
            <a:endParaRPr lang="en-US" dirty="0"/>
          </a:p>
        </p:txBody>
      </p:sp>
    </p:spTree>
    <p:extLst>
      <p:ext uri="{BB962C8B-B14F-4D97-AF65-F5344CB8AC3E}">
        <p14:creationId xmlns:p14="http://schemas.microsoft.com/office/powerpoint/2010/main" val="3431158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SIMETRI BUNGA</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777240" lvl="1" indent="-457200">
              <a:buFont typeface="+mj-lt"/>
              <a:buAutoNum type="arabicPeriod"/>
            </a:pPr>
            <a:r>
              <a:rPr lang="id-ID" dirty="0"/>
              <a:t>Asimetris atau tidak simetris</a:t>
            </a:r>
            <a:endParaRPr lang="id-ID" sz="2000" dirty="0"/>
          </a:p>
          <a:p>
            <a:pPr marL="777240" lvl="1" indent="-457200">
              <a:buFont typeface="+mj-lt"/>
              <a:buAutoNum type="arabicPeriod"/>
            </a:pPr>
            <a:r>
              <a:rPr lang="id-ID" dirty="0"/>
              <a:t>Setangkup tunggal (</a:t>
            </a:r>
            <a:r>
              <a:rPr lang="id-ID" i="1" dirty="0"/>
              <a:t>monosimetris </a:t>
            </a:r>
            <a:r>
              <a:rPr lang="id-ID" dirty="0"/>
              <a:t>atau </a:t>
            </a:r>
            <a:r>
              <a:rPr lang="id-ID" i="1" dirty="0"/>
              <a:t>zimomorphus</a:t>
            </a:r>
            <a:r>
              <a:rPr lang="id-ID" dirty="0"/>
              <a:t>)</a:t>
            </a:r>
            <a:endParaRPr lang="id-ID" sz="2000" dirty="0"/>
          </a:p>
          <a:p>
            <a:pPr marL="777240" lvl="1" indent="-457200">
              <a:buFont typeface="+mj-lt"/>
              <a:buAutoNum type="arabicPeriod"/>
            </a:pPr>
            <a:r>
              <a:rPr lang="id-ID" dirty="0"/>
              <a:t>Setangkup menurut dua bidang (</a:t>
            </a:r>
            <a:r>
              <a:rPr lang="id-ID" i="1" dirty="0"/>
              <a:t>bilateral simetris </a:t>
            </a:r>
            <a:r>
              <a:rPr lang="id-ID" dirty="0"/>
              <a:t>atau </a:t>
            </a:r>
            <a:r>
              <a:rPr lang="id-ID" i="1" dirty="0"/>
              <a:t>disimetris</a:t>
            </a:r>
            <a:r>
              <a:rPr lang="id-ID" dirty="0"/>
              <a:t>)</a:t>
            </a:r>
            <a:endParaRPr lang="id-ID" sz="2000" dirty="0"/>
          </a:p>
          <a:p>
            <a:pPr marL="777240" lvl="1" indent="-457200">
              <a:buFont typeface="+mj-lt"/>
              <a:buAutoNum type="arabicPeriod"/>
            </a:pPr>
            <a:r>
              <a:rPr lang="id-ID" dirty="0"/>
              <a:t>Beraturan atau bersimetri banyak (</a:t>
            </a:r>
            <a:r>
              <a:rPr lang="id-ID" i="1" dirty="0"/>
              <a:t>polysimetris, regularis, </a:t>
            </a:r>
            <a:r>
              <a:rPr lang="id-ID" dirty="0"/>
              <a:t>atau </a:t>
            </a:r>
            <a:r>
              <a:rPr lang="id-ID" i="1" dirty="0"/>
              <a:t>actinomorphus</a:t>
            </a:r>
            <a:r>
              <a:rPr lang="id-ID" dirty="0"/>
              <a:t>)</a:t>
            </a:r>
            <a:endParaRPr lang="id-ID" sz="2000" dirty="0"/>
          </a:p>
          <a:p>
            <a:endParaRPr lang="en-US" dirty="0"/>
          </a:p>
        </p:txBody>
      </p:sp>
    </p:spTree>
    <p:extLst>
      <p:ext uri="{BB962C8B-B14F-4D97-AF65-F5344CB8AC3E}">
        <p14:creationId xmlns:p14="http://schemas.microsoft.com/office/powerpoint/2010/main" val="228403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dirty="0" smtClean="0">
                <a:solidFill>
                  <a:schemeClr val="tx1"/>
                </a:solidFill>
                <a:latin typeface="Times New Roman" pitchFamily="18" charset="0"/>
                <a:cs typeface="Times New Roman" pitchFamily="18" charset="0"/>
              </a:rPr>
              <a:t>BAGIAN-BAGIAN BUNGA SERUPA DAUN</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1"/>
            <a:r>
              <a:rPr lang="id-ID" dirty="0"/>
              <a:t>Daun-daun pelindung (</a:t>
            </a:r>
            <a:r>
              <a:rPr lang="id-ID" i="1" dirty="0"/>
              <a:t>bractea</a:t>
            </a:r>
            <a:r>
              <a:rPr lang="id-ID" dirty="0"/>
              <a:t>) </a:t>
            </a:r>
          </a:p>
          <a:p>
            <a:pPr lvl="1">
              <a:buNone/>
            </a:pPr>
            <a:r>
              <a:rPr lang="id-ID" dirty="0"/>
              <a:t>	contohnya pada bunga kertas (</a:t>
            </a:r>
            <a:r>
              <a:rPr lang="id-ID" sz="2000" dirty="0"/>
              <a:t>Bougainvillea)</a:t>
            </a:r>
          </a:p>
          <a:p>
            <a:pPr lvl="1"/>
            <a:r>
              <a:rPr lang="id-ID" dirty="0"/>
              <a:t>Daun tangkai (</a:t>
            </a:r>
            <a:r>
              <a:rPr lang="id-ID" i="1" dirty="0"/>
              <a:t>bracteola</a:t>
            </a:r>
            <a:r>
              <a:rPr lang="id-ID" dirty="0"/>
              <a:t>)</a:t>
            </a:r>
            <a:endParaRPr lang="id-ID" sz="2000" dirty="0"/>
          </a:p>
          <a:p>
            <a:pPr lvl="1"/>
            <a:r>
              <a:rPr lang="id-ID" dirty="0"/>
              <a:t>Seludang bunga (</a:t>
            </a:r>
            <a:r>
              <a:rPr lang="id-ID" i="1" dirty="0"/>
              <a:t>spatha</a:t>
            </a:r>
            <a:r>
              <a:rPr lang="id-ID" dirty="0"/>
              <a:t>)</a:t>
            </a:r>
            <a:endParaRPr lang="id-ID" sz="2000" dirty="0"/>
          </a:p>
          <a:p>
            <a:pPr lvl="1"/>
            <a:r>
              <a:rPr lang="id-ID" dirty="0"/>
              <a:t>Daun-daun pembalut (</a:t>
            </a:r>
            <a:r>
              <a:rPr lang="id-ID" i="1" dirty="0"/>
              <a:t>bractea involucralis</a:t>
            </a:r>
            <a:r>
              <a:rPr lang="id-ID" dirty="0"/>
              <a:t>)</a:t>
            </a:r>
            <a:endParaRPr lang="id-ID" sz="2000" dirty="0"/>
          </a:p>
          <a:p>
            <a:pPr lvl="1"/>
            <a:r>
              <a:rPr lang="id-ID" dirty="0"/>
              <a:t>Kelopak tambahan (</a:t>
            </a:r>
            <a:r>
              <a:rPr lang="id-ID" i="1" dirty="0"/>
              <a:t>epicalyx</a:t>
            </a:r>
            <a:r>
              <a:rPr lang="id-ID" dirty="0"/>
              <a:t>)</a:t>
            </a:r>
            <a:endParaRPr lang="id-ID" sz="2000" dirty="0"/>
          </a:p>
          <a:p>
            <a:pPr lvl="1"/>
            <a:r>
              <a:rPr lang="id-ID" dirty="0"/>
              <a:t>Daun-daun kelopak (</a:t>
            </a:r>
            <a:r>
              <a:rPr lang="id-ID" i="1" dirty="0"/>
              <a:t>sepalae</a:t>
            </a:r>
            <a:r>
              <a:rPr lang="id-ID" dirty="0"/>
              <a:t>)</a:t>
            </a:r>
            <a:endParaRPr lang="id-ID" sz="2000" dirty="0"/>
          </a:p>
          <a:p>
            <a:pPr lvl="1"/>
            <a:r>
              <a:rPr lang="id-ID" dirty="0"/>
              <a:t>Daun-daun mahkota atau daun tajuk (</a:t>
            </a:r>
            <a:r>
              <a:rPr lang="id-ID" i="1" dirty="0"/>
              <a:t>petalae</a:t>
            </a:r>
            <a:r>
              <a:rPr lang="id-ID" dirty="0"/>
              <a:t>)</a:t>
            </a:r>
            <a:endParaRPr lang="id-ID" sz="2000" dirty="0"/>
          </a:p>
          <a:p>
            <a:pPr lvl="1"/>
            <a:r>
              <a:rPr lang="id-ID" dirty="0"/>
              <a:t>Daun-daun tenda bunga (</a:t>
            </a:r>
            <a:r>
              <a:rPr lang="id-ID" i="1" dirty="0"/>
              <a:t>tepalae</a:t>
            </a:r>
            <a:r>
              <a:rPr lang="id-ID" dirty="0"/>
              <a:t>)</a:t>
            </a:r>
            <a:endParaRPr lang="id-ID" sz="2000" dirty="0"/>
          </a:p>
          <a:p>
            <a:endParaRPr lang="en-US" dirty="0"/>
          </a:p>
        </p:txBody>
      </p:sp>
    </p:spTree>
    <p:extLst>
      <p:ext uri="{BB962C8B-B14F-4D97-AF65-F5344CB8AC3E}">
        <p14:creationId xmlns:p14="http://schemas.microsoft.com/office/powerpoint/2010/main" val="202358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FUNGSI BUNGA</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id-ID" dirty="0"/>
              <a:t>Secara umum untuk fungsi bunga pada tumbuhan itu sendiri ialah sebagai berikut :</a:t>
            </a:r>
          </a:p>
          <a:p>
            <a:r>
              <a:rPr lang="id-ID" dirty="0"/>
              <a:t>Sebagai alat perkembangbiakan generative</a:t>
            </a:r>
          </a:p>
          <a:p>
            <a:r>
              <a:rPr lang="id-ID" dirty="0"/>
              <a:t>Untuk menarik perhatian serangga agar melakukan penyerbukan ( bagi bunga yang memiliki mahkota indah, cerah dan menarik atau menghasilkan madu )</a:t>
            </a:r>
          </a:p>
          <a:p>
            <a:r>
              <a:rPr lang="id-ID" dirty="0"/>
              <a:t>Menghasilkan biji</a:t>
            </a:r>
          </a:p>
          <a:p>
            <a:r>
              <a:rPr lang="id-ID" dirty="0"/>
              <a:t>Sebagai wadah menyatunya gamet jantan ( mikrospora ) dan betina ( makrospora )</a:t>
            </a:r>
          </a:p>
          <a:p>
            <a:endParaRPr lang="en-US" dirty="0"/>
          </a:p>
        </p:txBody>
      </p:sp>
    </p:spTree>
    <p:extLst>
      <p:ext uri="{BB962C8B-B14F-4D97-AF65-F5344CB8AC3E}">
        <p14:creationId xmlns:p14="http://schemas.microsoft.com/office/powerpoint/2010/main" val="49725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BAGIAN-BAGIAN BUNGA</a:t>
            </a:r>
            <a:endParaRPr lang="en-US" dirty="0">
              <a:solidFill>
                <a:schemeClr val="tx1"/>
              </a:solidFill>
              <a:latin typeface="Times New Roman" pitchFamily="18" charset="0"/>
              <a:cs typeface="Times New Roman" pitchFamily="18" charset="0"/>
            </a:endParaRPr>
          </a:p>
        </p:txBody>
      </p:sp>
      <p:pic>
        <p:nvPicPr>
          <p:cNvPr id="1026" name="Picture 2" descr="C:\Users\Win 8.1 Pro\Downloads\bagian bagian bunga dan fungsiny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09144" y="1447800"/>
            <a:ext cx="706319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2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KELENGAKAPAN BUNGA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buNone/>
            </a:pPr>
            <a:r>
              <a:rPr lang="id-ID" dirty="0"/>
              <a:t>Berdasarkan kelengkapan bagian bunga :</a:t>
            </a:r>
          </a:p>
          <a:p>
            <a:pPr>
              <a:buNone/>
            </a:pPr>
            <a:r>
              <a:rPr lang="id-ID" b="1" dirty="0"/>
              <a:t>a. Bunga Lengkap</a:t>
            </a:r>
            <a:endParaRPr lang="id-ID" dirty="0"/>
          </a:p>
          <a:p>
            <a:pPr>
              <a:buNone/>
            </a:pPr>
            <a:r>
              <a:rPr lang="id-ID" dirty="0"/>
              <a:t>    Bunga lengkap adalah bunga yang mempunyai kelopak, mahkota, benang sari,dan putik. Contohnya adalah bunga sepatu, tembakau, mawar, melati, dan terung. </a:t>
            </a:r>
          </a:p>
          <a:p>
            <a:pPr>
              <a:buNone/>
            </a:pPr>
            <a:r>
              <a:rPr lang="id-ID" b="1" dirty="0"/>
              <a:t>b. Bunga Tidak Lengkap</a:t>
            </a:r>
            <a:endParaRPr lang="id-ID" dirty="0"/>
          </a:p>
          <a:p>
            <a:pPr>
              <a:buNone/>
            </a:pPr>
            <a:r>
              <a:rPr lang="id-ID" dirty="0"/>
              <a:t>     Bunga disebut bunga tidak lengkap jika tidak memiliki salah satu atau beberapa bagian bunga baik perhiasan maupun alat kelamin bunga. Bunga tidak lengkap dibedakan menjadi dua kelompok. </a:t>
            </a:r>
          </a:p>
          <a:p>
            <a:pPr>
              <a:buNone/>
            </a:pPr>
            <a:r>
              <a:rPr lang="id-ID" b="1" dirty="0"/>
              <a:t>	Perhiasan Bunga Tidak Lengkap</a:t>
            </a:r>
            <a:r>
              <a:rPr lang="id-ID" dirty="0"/>
              <a:t>, perhiasan bunga tidak lengkap adalah tidak memiliki mahkota atau kelompak. Bunga yang yang tidak memiliki perhiasan bunga disebut dengan bunga telanjang. </a:t>
            </a:r>
          </a:p>
          <a:p>
            <a:pPr>
              <a:buNone/>
            </a:pPr>
            <a:r>
              <a:rPr lang="id-ID" b="1" dirty="0"/>
              <a:t>	Alat Kelamin Tidak Lengkap</a:t>
            </a:r>
            <a:r>
              <a:rPr lang="id-ID" dirty="0"/>
              <a:t>, alat kelamin tidak lengkap adalah bunga hanya mempunyai salah satu alat kelamin disebut bunga berkelamin tunggal, terdiri dari bunga jantan dan bunga betina. Contohnya bunga mentimun dan bunga salak. Atau jika bunga tidak memiliki bunga alat kelamin disebut bunga mandul (bunga tidak berkelamin), misalnya bunga pita pada bunga matahari.</a:t>
            </a:r>
          </a:p>
          <a:p>
            <a:endParaRPr lang="en-US" dirty="0"/>
          </a:p>
        </p:txBody>
      </p:sp>
    </p:spTree>
    <p:extLst>
      <p:ext uri="{BB962C8B-B14F-4D97-AF65-F5344CB8AC3E}">
        <p14:creationId xmlns:p14="http://schemas.microsoft.com/office/powerpoint/2010/main" val="421231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chemeClr val="tx1"/>
                </a:solidFill>
                <a:latin typeface="Times New Roman" pitchFamily="18" charset="0"/>
                <a:cs typeface="Times New Roman" pitchFamily="18" charset="0"/>
              </a:rPr>
              <a:t>BUNGA LENGKAP</a:t>
            </a:r>
            <a:endParaRPr lang="en-US" dirty="0">
              <a:solidFill>
                <a:schemeClr val="tx1"/>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914400" y="1447800"/>
            <a:ext cx="7772400" cy="5257800"/>
          </a:xfrm>
        </p:spPr>
        <p:txBody>
          <a:bodyPr/>
          <a:lstStyle/>
          <a:p>
            <a:r>
              <a:rPr lang="en-US" dirty="0" smtClean="0"/>
              <a:t>BUNGA MATAHARI</a:t>
            </a:r>
          </a:p>
          <a:p>
            <a:endParaRPr lang="en-US" dirty="0"/>
          </a:p>
        </p:txBody>
      </p:sp>
      <p:pic>
        <p:nvPicPr>
          <p:cNvPr id="2052" name="Picture 4" descr="C:\Users\Win 8.1 Pro\Downloads\Mataha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6" y="1600200"/>
            <a:ext cx="3843368" cy="215741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5029200" y="28194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24384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BUNGA MATAHARI</a:t>
            </a:r>
            <a:endParaRPr lang="en-US" sz="1400" dirty="0">
              <a:solidFill>
                <a:schemeClr val="tx1"/>
              </a:solidFill>
              <a:latin typeface="Times New Roman" pitchFamily="18" charset="0"/>
              <a:cs typeface="Times New Roman" pitchFamily="18" charset="0"/>
            </a:endParaRPr>
          </a:p>
        </p:txBody>
      </p:sp>
      <p:pic>
        <p:nvPicPr>
          <p:cNvPr id="2053" name="Picture 5" descr="C:\Users\Win 8.1 Pro\Downloads\Maw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494" y="4038600"/>
            <a:ext cx="3719480" cy="207644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H="1">
            <a:off x="3429000" y="52578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00126" y="4876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BUNGA MAWARI</a:t>
            </a: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6401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BUNGA LENGKAP</a:t>
            </a:r>
            <a:endParaRPr lang="en-US" dirty="0">
              <a:solidFill>
                <a:schemeClr val="tx1"/>
              </a:solidFill>
              <a:latin typeface="Times New Roman" pitchFamily="18" charset="0"/>
              <a:cs typeface="Times New Roman" pitchFamily="18" charset="0"/>
            </a:endParaRPr>
          </a:p>
        </p:txBody>
      </p:sp>
      <p:pic>
        <p:nvPicPr>
          <p:cNvPr id="3074" name="Picture 2" descr="C:\Users\Win 8.1 Pro\Downloads\Bunga-Kopi-2.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3581400" cy="213177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724400" y="28194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24600" y="24384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BUNGA KOPI</a:t>
            </a:r>
            <a:endParaRPr lang="en-US" sz="1400" dirty="0">
              <a:solidFill>
                <a:schemeClr val="tx1"/>
              </a:solidFill>
              <a:latin typeface="Times New Roman" pitchFamily="18" charset="0"/>
              <a:cs typeface="Times New Roman" pitchFamily="18" charset="0"/>
            </a:endParaRPr>
          </a:p>
        </p:txBody>
      </p:sp>
      <p:pic>
        <p:nvPicPr>
          <p:cNvPr id="3075" name="Picture 3" descr="C:\Users\Win 8.1 Pro\Downloads\Kembang-Sepat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14800"/>
            <a:ext cx="3419475" cy="208060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3733800" y="5261212"/>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95400" y="4880212"/>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BUNGA KEMBANG SEPATU</a:t>
            </a: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6976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BUNGA TAK LENGKAP</a:t>
            </a:r>
            <a:endParaRPr lang="en-US" dirty="0">
              <a:solidFill>
                <a:schemeClr val="tx1"/>
              </a:solidFill>
              <a:latin typeface="Times New Roman" pitchFamily="18" charset="0"/>
              <a:cs typeface="Times New Roman" pitchFamily="18" charset="0"/>
            </a:endParaRPr>
          </a:p>
        </p:txBody>
      </p:sp>
      <p:pic>
        <p:nvPicPr>
          <p:cNvPr id="1026" name="Picture 2" descr="C:\Users\Win 8.1 Pro\Downloads\Bunga-Vanili.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56194" y="1447800"/>
            <a:ext cx="3344406" cy="20595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5105400" y="2667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24600" y="24384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BUNGA </a:t>
            </a:r>
            <a:r>
              <a:rPr lang="en-US" sz="1400" dirty="0" smtClean="0">
                <a:solidFill>
                  <a:schemeClr val="tx1"/>
                </a:solidFill>
                <a:latin typeface="Times New Roman" pitchFamily="18" charset="0"/>
                <a:cs typeface="Times New Roman" pitchFamily="18" charset="0"/>
              </a:rPr>
              <a:t>VANILI</a:t>
            </a:r>
            <a:endParaRPr lang="en-US" sz="1400" dirty="0">
              <a:solidFill>
                <a:schemeClr val="tx1"/>
              </a:solidFill>
              <a:latin typeface="Times New Roman" pitchFamily="18" charset="0"/>
              <a:cs typeface="Times New Roman" pitchFamily="18" charset="0"/>
            </a:endParaRPr>
          </a:p>
        </p:txBody>
      </p:sp>
      <p:pic>
        <p:nvPicPr>
          <p:cNvPr id="1027" name="Picture 3" descr="C:\Users\Win 8.1 Pro\Downloads\Bunga-Sala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86200"/>
            <a:ext cx="3306170" cy="213672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a:off x="3733800" y="5261212"/>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47800" y="4880212"/>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BUNGA </a:t>
            </a:r>
            <a:r>
              <a:rPr lang="en-US" sz="1400" dirty="0" smtClean="0">
                <a:solidFill>
                  <a:schemeClr val="tx1"/>
                </a:solidFill>
                <a:latin typeface="Times New Roman" pitchFamily="18" charset="0"/>
                <a:cs typeface="Times New Roman" pitchFamily="18" charset="0"/>
              </a:rPr>
              <a:t>SALAK</a:t>
            </a: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8580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latin typeface="Times New Roman" pitchFamily="18" charset="0"/>
                <a:cs typeface="Times New Roman" pitchFamily="18" charset="0"/>
              </a:rPr>
              <a:t>BUNGA TAK LENGKAP</a:t>
            </a:r>
            <a:endParaRPr lang="en-US" dirty="0">
              <a:solidFill>
                <a:schemeClr val="tx1"/>
              </a:solidFill>
              <a:latin typeface="Times New Roman" pitchFamily="18" charset="0"/>
              <a:cs typeface="Times New Roman" pitchFamily="18" charset="0"/>
            </a:endParaRPr>
          </a:p>
        </p:txBody>
      </p:sp>
      <p:pic>
        <p:nvPicPr>
          <p:cNvPr id="2050" name="Picture 2" descr="C:\Users\Win 8.1 Pro\Downloads\Bunga-Pepay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3429000" cy="2057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648200" y="26670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87955" y="22098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BUNGA PEPAYA</a:t>
            </a:r>
            <a:endParaRPr lang="en-US" dirty="0">
              <a:solidFill>
                <a:schemeClr val="tx1"/>
              </a:solidFill>
              <a:latin typeface="Times New Roman" pitchFamily="18" charset="0"/>
              <a:cs typeface="Times New Roman" pitchFamily="18" charset="0"/>
            </a:endParaRPr>
          </a:p>
        </p:txBody>
      </p:sp>
      <p:pic>
        <p:nvPicPr>
          <p:cNvPr id="2051" name="Picture 3" descr="C:\Users\Win 8.1 Pro\Downloads\Bunga-Saw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91000"/>
            <a:ext cx="3352800" cy="21144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a:off x="3733800" y="5261212"/>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31935" y="3244334"/>
            <a:ext cx="1880130" cy="369332"/>
          </a:xfrm>
          <a:prstGeom prst="rect">
            <a:avLst/>
          </a:prstGeom>
        </p:spPr>
        <p:txBody>
          <a:bodyPr wrap="none">
            <a:spAutoFit/>
          </a:bodyPr>
          <a:lstStyle/>
          <a:p>
            <a:pPr algn="ctr"/>
            <a:r>
              <a:rPr lang="en-US" dirty="0">
                <a:latin typeface="Times New Roman" pitchFamily="18" charset="0"/>
                <a:cs typeface="Times New Roman" pitchFamily="18" charset="0"/>
              </a:rPr>
              <a:t>BUNGA PEPAYA</a:t>
            </a:r>
            <a:endParaRPr lang="en-US" dirty="0">
              <a:latin typeface="Times New Roman" pitchFamily="18" charset="0"/>
              <a:cs typeface="Times New Roman" pitchFamily="18" charset="0"/>
            </a:endParaRPr>
          </a:p>
        </p:txBody>
      </p:sp>
      <p:sp>
        <p:nvSpPr>
          <p:cNvPr id="11" name="Rectangle 10"/>
          <p:cNvSpPr/>
          <p:nvPr/>
        </p:nvSpPr>
        <p:spPr>
          <a:xfrm>
            <a:off x="1219200" y="5105400"/>
            <a:ext cx="2190466" cy="619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BUNGA SAWIT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8477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TotalTime>
  <Words>754</Words>
  <Application>Microsoft Office PowerPoint</Application>
  <PresentationFormat>On-screen Show (4:3)</PresentationFormat>
  <Paragraphs>153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BUNGA</vt:lpstr>
      <vt:lpstr>PENGERTIAN BUNGA</vt:lpstr>
      <vt:lpstr>FUNGSI BUNGA</vt:lpstr>
      <vt:lpstr>BAGIAN-BAGIAN BUNGA</vt:lpstr>
      <vt:lpstr>KELENGAKAPAN BUNGA </vt:lpstr>
      <vt:lpstr>BUNGA LENGKAP</vt:lpstr>
      <vt:lpstr>BUNGA LENGKAP</vt:lpstr>
      <vt:lpstr>BUNGA TAK LENGKAP</vt:lpstr>
      <vt:lpstr>BUNGA TAK LENGKAP</vt:lpstr>
      <vt:lpstr>ALAT KELAMIN BUNGA</vt:lpstr>
      <vt:lpstr>ALAT KELAMIN </vt:lpstr>
      <vt:lpstr>ALAT KELAMIN </vt:lpstr>
      <vt:lpstr>ALAT KELAMIN </vt:lpstr>
      <vt:lpstr>LETAK OVARIUM TERHADAP PERHIASAN BUNGA</vt:lpstr>
      <vt:lpstr>KELOPAK</vt:lpstr>
      <vt:lpstr>MAHKOTA BUNGA ( COROLLA)</vt:lpstr>
      <vt:lpstr>TENDA BUNGA ( TEPAL)</vt:lpstr>
      <vt:lpstr>KEPALA SARI ( ANTHERA )</vt:lpstr>
      <vt:lpstr>PUTIK(PISTILLUM)</vt:lpstr>
      <vt:lpstr>BAKAL BUAH (OVARIUM)</vt:lpstr>
      <vt:lpstr>SIMETRI BUNGA</vt:lpstr>
      <vt:lpstr>BAGIAN-BAGIAN BUNGA SERUPA DAUN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BUNGA</dc:title>
  <dc:creator>Win 8.1 Pro</dc:creator>
  <cp:lastModifiedBy>Win 8.1 Pro</cp:lastModifiedBy>
  <cp:revision>8</cp:revision>
  <dcterms:created xsi:type="dcterms:W3CDTF">2017-06-11T09:12:09Z</dcterms:created>
  <dcterms:modified xsi:type="dcterms:W3CDTF">2017-06-12T16:42:13Z</dcterms:modified>
</cp:coreProperties>
</file>