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17"/>
  </p:notesMasterIdLst>
  <p:handoutMasterIdLst>
    <p:handoutMasterId r:id="rId18"/>
  </p:handoutMasterIdLst>
  <p:sldIdLst>
    <p:sldId id="266" r:id="rId4"/>
    <p:sldId id="274" r:id="rId5"/>
    <p:sldId id="493" r:id="rId6"/>
    <p:sldId id="505" r:id="rId7"/>
    <p:sldId id="494" r:id="rId8"/>
    <p:sldId id="495" r:id="rId9"/>
    <p:sldId id="496" r:id="rId10"/>
    <p:sldId id="497" r:id="rId11"/>
    <p:sldId id="498" r:id="rId12"/>
    <p:sldId id="502" r:id="rId13"/>
    <p:sldId id="503" r:id="rId14"/>
    <p:sldId id="504" r:id="rId15"/>
    <p:sldId id="5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81"/>
    <a:srgbClr val="0E7DD2"/>
    <a:srgbClr val="1B9EC8"/>
    <a:srgbClr val="00E676"/>
    <a:srgbClr val="9FAFB7"/>
    <a:srgbClr val="455A64"/>
    <a:srgbClr val="607D8B"/>
    <a:srgbClr val="F5F5F5"/>
    <a:srgbClr val="5F71B1"/>
    <a:srgbClr val="3E5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7731"/>
  </p:normalViewPr>
  <p:slideViewPr>
    <p:cSldViewPr snapToGrid="0" showGuides="1">
      <p:cViewPr varScale="1">
        <p:scale>
          <a:sx n="69" d="100"/>
          <a:sy n="69" d="100"/>
        </p:scale>
        <p:origin x="69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9FDFA-C818-4898-9E3B-E5BCC4B0B6D5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50310-6AE5-4928-AC92-017396490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571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www.uky.edu/Ag/IPM/scoutinfo/soybean/disease/scanker/stmcnk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40" y="3580860"/>
            <a:ext cx="2381250" cy="26955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10306" y="429454"/>
            <a:ext cx="67312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Soybean Disease Identifier </a:t>
            </a:r>
          </a:p>
          <a:p>
            <a:pPr>
              <a:lnSpc>
                <a:spcPct val="140000"/>
              </a:lnSpc>
            </a:pP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Using</a:t>
            </a:r>
          </a:p>
          <a:p>
            <a:pPr>
              <a:lnSpc>
                <a:spcPct val="140000"/>
              </a:lnSpc>
            </a:pP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Decision Tree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59" y="3580860"/>
            <a:ext cx="4491787" cy="3368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s://www.uky.edu/Ag/IPM/scoutinfo/soybean/disease/scanker/stmcnk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6" y="3525909"/>
            <a:ext cx="2381250" cy="26955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463"/>
            <a:ext cx="12192000" cy="1637414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758" y="773782"/>
            <a:ext cx="345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 : </a:t>
            </a:r>
            <a:r>
              <a:rPr lang="en-US" dirty="0" err="1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Reduksi</a:t>
            </a:r>
            <a:r>
              <a:rPr lang="en-US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Decision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40242"/>
          </a:xfrm>
          <a:prstGeom prst="rect">
            <a:avLst/>
          </a:prstGeom>
          <a:solidFill>
            <a:srgbClr val="455A6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9FAFB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Soybean									</a:t>
            </a:r>
          </a:p>
        </p:txBody>
      </p:sp>
      <p:sp>
        <p:nvSpPr>
          <p:cNvPr id="6" name="Oval 5"/>
          <p:cNvSpPr/>
          <p:nvPr/>
        </p:nvSpPr>
        <p:spPr>
          <a:xfrm>
            <a:off x="10986247" y="1358153"/>
            <a:ext cx="591671" cy="618565"/>
          </a:xfrm>
          <a:prstGeom prst="ellipse">
            <a:avLst/>
          </a:prstGeom>
          <a:solidFill>
            <a:srgbClr val="00E67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8364AF7-970C-4934-B510-411EA12ED91E}" type="slidenum">
              <a:rPr lang="en-GB" sz="1400" smtClean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fld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8825" y="2479964"/>
            <a:ext cx="2606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:</a:t>
            </a:r>
          </a:p>
          <a:p>
            <a:pPr algn="ctr"/>
            <a:r>
              <a:rPr lang="en-US" sz="3600" dirty="0"/>
              <a:t>36 </a:t>
            </a:r>
            <a:r>
              <a:rPr lang="en-US" sz="3600" dirty="0" err="1"/>
              <a:t>Atribut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948787" y="2451979"/>
            <a:ext cx="248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:</a:t>
            </a:r>
          </a:p>
          <a:p>
            <a:pPr algn="ctr"/>
            <a:r>
              <a:rPr lang="en-US" sz="3600" dirty="0"/>
              <a:t>22 </a:t>
            </a:r>
            <a:r>
              <a:rPr lang="en-US" sz="3600" dirty="0" err="1"/>
              <a:t>Atribut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028042" y="3005978"/>
            <a:ext cx="222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FF4081"/>
                </a:solidFill>
              </a:rPr>
              <a:t>Algoritme</a:t>
            </a:r>
            <a:r>
              <a:rPr lang="en-US" sz="2000" i="1" dirty="0">
                <a:solidFill>
                  <a:srgbClr val="FF4081"/>
                </a:solidFill>
              </a:rPr>
              <a:t> Best First</a:t>
            </a:r>
            <a:endParaRPr lang="en-US" sz="4000" i="1" dirty="0">
              <a:solidFill>
                <a:srgbClr val="FF408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71987" y="2913644"/>
            <a:ext cx="326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57693" y="245197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Reduksi</a:t>
            </a:r>
            <a:endParaRPr lang="en-US" sz="3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01091" y="5585461"/>
            <a:ext cx="1870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Persentase</a:t>
            </a:r>
            <a:r>
              <a:rPr lang="en-US" dirty="0"/>
              <a:t> TRUE :</a:t>
            </a:r>
          </a:p>
          <a:p>
            <a:pPr algn="ctr"/>
            <a:r>
              <a:rPr lang="en-US" sz="3600" dirty="0"/>
              <a:t>97.8 %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41659" y="5585461"/>
            <a:ext cx="1915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Persentase</a:t>
            </a:r>
            <a:r>
              <a:rPr lang="en-US" dirty="0"/>
              <a:t> FALSE :</a:t>
            </a:r>
          </a:p>
          <a:p>
            <a:pPr algn="ctr"/>
            <a:r>
              <a:rPr lang="en-US" sz="3600" dirty="0"/>
              <a:t>2.2 %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34426" y="4157219"/>
            <a:ext cx="5452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Algoritme</a:t>
            </a:r>
            <a:r>
              <a:rPr lang="en-US" sz="2000" dirty="0"/>
              <a:t> Decision Tree : </a:t>
            </a:r>
            <a:r>
              <a:rPr lang="en-US" sz="3600" dirty="0">
                <a:solidFill>
                  <a:srgbClr val="FF4081"/>
                </a:solidFill>
              </a:rPr>
              <a:t>ID3 Algorithm</a:t>
            </a:r>
            <a:endParaRPr lang="en-US" sz="4400" dirty="0">
              <a:solidFill>
                <a:srgbClr val="FF40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7631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463"/>
            <a:ext cx="12192000" cy="1637414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90946" y="762227"/>
            <a:ext cx="8661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 err="1">
                <a:ln w="0"/>
                <a:solidFill>
                  <a:schemeClr val="bg1"/>
                </a:solidFill>
                <a:latin typeface="Roboto Medium"/>
                <a:cs typeface="EucrosiaUPC" panose="02020603050405020304" pitchFamily="18" charset="-34"/>
              </a:rPr>
              <a:t>Perbandingan</a:t>
            </a:r>
            <a:r>
              <a:rPr lang="en-US" sz="2400" dirty="0">
                <a:ln w="0"/>
                <a:solidFill>
                  <a:schemeClr val="bg1"/>
                </a:solidFill>
                <a:latin typeface="Roboto Medium"/>
                <a:cs typeface="EucrosiaUPC" panose="02020603050405020304" pitchFamily="18" charset="-34"/>
              </a:rPr>
              <a:t> J48 </a:t>
            </a:r>
            <a:r>
              <a:rPr lang="en-US" sz="2400" dirty="0" err="1">
                <a:ln w="0"/>
                <a:solidFill>
                  <a:schemeClr val="bg1"/>
                </a:solidFill>
                <a:latin typeface="Roboto Medium"/>
                <a:cs typeface="EucrosiaUPC" panose="02020603050405020304" pitchFamily="18" charset="-34"/>
              </a:rPr>
              <a:t>Berdasarkan</a:t>
            </a:r>
            <a:r>
              <a:rPr lang="en-US" sz="2400" dirty="0">
                <a:ln w="0"/>
                <a:solidFill>
                  <a:schemeClr val="bg1"/>
                </a:solidFill>
                <a:latin typeface="Roboto Medium"/>
                <a:cs typeface="EucrosiaUPC" panose="02020603050405020304" pitchFamily="18" charset="-34"/>
              </a:rPr>
              <a:t> Paper (</a:t>
            </a:r>
            <a:r>
              <a:rPr lang="en-US" sz="2400" dirty="0" err="1">
                <a:ln w="0"/>
                <a:solidFill>
                  <a:schemeClr val="bg1"/>
                </a:solidFill>
                <a:latin typeface="Roboto Medium"/>
                <a:cs typeface="EucrosiaUPC" panose="02020603050405020304" pitchFamily="18" charset="-34"/>
              </a:rPr>
              <a:t>Menggunakan</a:t>
            </a:r>
            <a:r>
              <a:rPr lang="en-US" sz="2400" dirty="0">
                <a:ln w="0"/>
                <a:solidFill>
                  <a:schemeClr val="bg1"/>
                </a:solidFill>
                <a:latin typeface="Roboto Medium"/>
                <a:cs typeface="EucrosiaUPC" panose="02020603050405020304" pitchFamily="18" charset="-34"/>
              </a:rPr>
              <a:t> WEKA)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40242"/>
          </a:xfrm>
          <a:prstGeom prst="rect">
            <a:avLst/>
          </a:prstGeom>
          <a:solidFill>
            <a:srgbClr val="455A6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9FAFB7"/>
                </a:solidFill>
              </a:rPr>
              <a:t>	Soybean									</a:t>
            </a:r>
          </a:p>
        </p:txBody>
      </p:sp>
      <p:sp>
        <p:nvSpPr>
          <p:cNvPr id="5" name="Oval 4"/>
          <p:cNvSpPr/>
          <p:nvPr/>
        </p:nvSpPr>
        <p:spPr>
          <a:xfrm>
            <a:off x="10986247" y="1358153"/>
            <a:ext cx="591671" cy="618565"/>
          </a:xfrm>
          <a:prstGeom prst="ellipse">
            <a:avLst/>
          </a:prstGeom>
          <a:solidFill>
            <a:srgbClr val="00E67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89" y="2199784"/>
            <a:ext cx="9812608" cy="30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1346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10" y="1693167"/>
            <a:ext cx="8556418" cy="4994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8463"/>
            <a:ext cx="12192000" cy="1637414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40242"/>
          </a:xfrm>
          <a:prstGeom prst="rect">
            <a:avLst/>
          </a:prstGeom>
          <a:solidFill>
            <a:srgbClr val="455A6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9FAFB7"/>
                </a:solidFill>
              </a:rPr>
              <a:t>	Soybean									</a:t>
            </a:r>
          </a:p>
        </p:txBody>
      </p:sp>
      <p:sp>
        <p:nvSpPr>
          <p:cNvPr id="6" name="Oval 5"/>
          <p:cNvSpPr/>
          <p:nvPr/>
        </p:nvSpPr>
        <p:spPr>
          <a:xfrm>
            <a:off x="10986247" y="1358153"/>
            <a:ext cx="591671" cy="618565"/>
          </a:xfrm>
          <a:prstGeom prst="ellipse">
            <a:avLst/>
          </a:prstGeom>
          <a:solidFill>
            <a:srgbClr val="00E67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946" y="762227"/>
            <a:ext cx="8661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 err="1">
                <a:ln w="0"/>
                <a:solidFill>
                  <a:schemeClr val="bg1"/>
                </a:solidFill>
                <a:latin typeface="Roboto Medium"/>
                <a:cs typeface="EucrosiaUPC" panose="02020603050405020304" pitchFamily="18" charset="-34"/>
              </a:rPr>
              <a:t>Perbandingan</a:t>
            </a:r>
            <a:r>
              <a:rPr lang="en-US" sz="2400" dirty="0">
                <a:ln w="0"/>
                <a:solidFill>
                  <a:schemeClr val="bg1"/>
                </a:solidFill>
                <a:latin typeface="Roboto Medium"/>
                <a:cs typeface="EucrosiaUPC" panose="02020603050405020304" pitchFamily="18" charset="-34"/>
              </a:rPr>
              <a:t> J48 </a:t>
            </a:r>
            <a:r>
              <a:rPr lang="en-US" sz="2400" dirty="0" err="1">
                <a:ln w="0"/>
                <a:solidFill>
                  <a:schemeClr val="bg1"/>
                </a:solidFill>
                <a:latin typeface="Roboto Medium"/>
                <a:cs typeface="EucrosiaUPC" panose="02020603050405020304" pitchFamily="18" charset="-34"/>
              </a:rPr>
              <a:t>Berdasarkan</a:t>
            </a:r>
            <a:r>
              <a:rPr lang="en-US" sz="2400" dirty="0">
                <a:ln w="0"/>
                <a:solidFill>
                  <a:schemeClr val="bg1"/>
                </a:solidFill>
                <a:latin typeface="Roboto Medium"/>
                <a:cs typeface="EucrosiaUPC" panose="02020603050405020304" pitchFamily="18" charset="-34"/>
              </a:rPr>
              <a:t> Paper (</a:t>
            </a:r>
            <a:r>
              <a:rPr lang="en-US" sz="2400" dirty="0" err="1">
                <a:ln w="0"/>
                <a:solidFill>
                  <a:schemeClr val="bg1"/>
                </a:solidFill>
                <a:latin typeface="Roboto Medium"/>
                <a:cs typeface="EucrosiaUPC" panose="02020603050405020304" pitchFamily="18" charset="-34"/>
              </a:rPr>
              <a:t>Menggunakan</a:t>
            </a:r>
            <a:r>
              <a:rPr lang="en-US" sz="2400" dirty="0">
                <a:ln w="0"/>
                <a:solidFill>
                  <a:schemeClr val="bg1"/>
                </a:solidFill>
                <a:latin typeface="Roboto Medium"/>
                <a:cs typeface="EucrosiaUPC" panose="02020603050405020304" pitchFamily="18" charset="-34"/>
              </a:rPr>
              <a:t> WEKA)</a:t>
            </a:r>
          </a:p>
        </p:txBody>
      </p:sp>
    </p:spTree>
    <p:extLst>
      <p:ext uri="{BB962C8B-B14F-4D97-AF65-F5344CB8AC3E}">
        <p14:creationId xmlns:p14="http://schemas.microsoft.com/office/powerpoint/2010/main" val="373795397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6385" y="2967335"/>
            <a:ext cx="3519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Terimakasih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49" y="3890665"/>
            <a:ext cx="3798969" cy="2849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82" y="-1154434"/>
            <a:ext cx="2944836" cy="4110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https://www.uky.edu/Ag/IPM/scoutinfo/soybean/disease/scanker/stmcnk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01" y="2274031"/>
            <a:ext cx="2770467" cy="31361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13" y="-523552"/>
            <a:ext cx="3798969" cy="2849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037" y="4057650"/>
            <a:ext cx="2944836" cy="4110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https://www.uky.edu/Ag/IPM/scoutinfo/soybean/disease/scanker/stmcnk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037" y="921481"/>
            <a:ext cx="2770467" cy="31361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0310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77598" y="26125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Kelompok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10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8188" y="4919008"/>
            <a:ext cx="59602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Yogi Sumantri              (G64130036)</a:t>
            </a:r>
          </a:p>
          <a:p>
            <a:pPr algn="just"/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Royan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Hudayana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        (G64130049)</a:t>
            </a:r>
          </a:p>
          <a:p>
            <a:pPr algn="just"/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Dhaba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Widhikari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         (G64130051)</a:t>
            </a:r>
          </a:p>
          <a:p>
            <a:pPr algn="just"/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Agung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Dwi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Prasetyo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   (G64130073)</a:t>
            </a:r>
          </a:p>
          <a:p>
            <a:pPr algn="just"/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Ivan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Maulana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Putra     (G64130076)</a:t>
            </a:r>
          </a:p>
        </p:txBody>
      </p:sp>
      <p:sp>
        <p:nvSpPr>
          <p:cNvPr id="9" name="Rectangle 8"/>
          <p:cNvSpPr/>
          <p:nvPr/>
        </p:nvSpPr>
        <p:spPr>
          <a:xfrm>
            <a:off x="9373370" y="6396335"/>
            <a:ext cx="331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37414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4929" y="618365"/>
            <a:ext cx="1673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err="1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Latar</a:t>
            </a:r>
            <a:r>
              <a:rPr lang="en-US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Belakang</a:t>
            </a:r>
            <a:endParaRPr lang="en-US" dirty="0">
              <a:ln w="0"/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340242"/>
          </a:xfrm>
          <a:prstGeom prst="rect">
            <a:avLst/>
          </a:prstGeom>
          <a:solidFill>
            <a:srgbClr val="455A6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9FAFB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Soybean								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183" y="1783644"/>
            <a:ext cx="8007225" cy="48876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latin typeface="Segoe UI" panose="020B0502040204020203" pitchFamily="34" charset="0"/>
              <a:ea typeface="Roboto" pitchFamily="2" charset="0"/>
              <a:cs typeface="Segoe UI" panose="020B0502040204020203" pitchFamily="34" charset="0"/>
            </a:endParaRPr>
          </a:p>
          <a:p>
            <a:r>
              <a:rPr lang="en-US" sz="3200" dirty="0" err="1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Pentingnya</a:t>
            </a:r>
            <a:r>
              <a:rPr lang="en-US" sz="3200" dirty="0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kedelai</a:t>
            </a:r>
            <a:r>
              <a:rPr lang="en-US" sz="3200" dirty="0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 di </a:t>
            </a:r>
            <a:r>
              <a:rPr lang="en-US" sz="3200" dirty="0" err="1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masyarakat</a:t>
            </a:r>
            <a:r>
              <a:rPr lang="en-US" sz="3200" dirty="0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 Indonesia</a:t>
            </a:r>
          </a:p>
          <a:p>
            <a:endParaRPr lang="en-US" sz="3200" dirty="0">
              <a:latin typeface="Segoe UI" panose="020B0502040204020203" pitchFamily="34" charset="0"/>
              <a:ea typeface="Roboto" pitchFamily="2" charset="0"/>
              <a:cs typeface="Segoe UI" panose="020B0502040204020203" pitchFamily="34" charset="0"/>
            </a:endParaRPr>
          </a:p>
          <a:p>
            <a:r>
              <a:rPr lang="en-US" sz="3200" dirty="0" err="1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Permintaan</a:t>
            </a:r>
            <a:r>
              <a:rPr lang="en-US" sz="3200" dirty="0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kedelai</a:t>
            </a:r>
            <a:r>
              <a:rPr lang="en-US" sz="3200" dirty="0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 yang </a:t>
            </a:r>
            <a:r>
              <a:rPr lang="en-US" sz="3200" dirty="0" err="1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tinggi</a:t>
            </a:r>
            <a:endParaRPr lang="en-US" sz="3200" dirty="0">
              <a:latin typeface="Segoe UI" panose="020B0502040204020203" pitchFamily="34" charset="0"/>
              <a:ea typeface="Roboto" pitchFamily="2" charset="0"/>
              <a:cs typeface="Segoe UI" panose="020B0502040204020203" pitchFamily="34" charset="0"/>
            </a:endParaRPr>
          </a:p>
          <a:p>
            <a:endParaRPr lang="en-US" sz="3200" dirty="0">
              <a:latin typeface="Segoe UI" panose="020B0502040204020203" pitchFamily="34" charset="0"/>
              <a:ea typeface="Roboto" pitchFamily="2" charset="0"/>
              <a:cs typeface="Segoe UI" panose="020B0502040204020203" pitchFamily="34" charset="0"/>
            </a:endParaRPr>
          </a:p>
          <a:p>
            <a:r>
              <a:rPr lang="en-US" sz="3200" dirty="0" err="1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Memaksimalkan</a:t>
            </a:r>
            <a:r>
              <a:rPr lang="en-US" sz="3200" dirty="0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produksi</a:t>
            </a:r>
            <a:r>
              <a:rPr lang="en-US" sz="3200" dirty="0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kedelai</a:t>
            </a:r>
            <a:endParaRPr lang="en-US" sz="3200" dirty="0">
              <a:latin typeface="Segoe UI" panose="020B0502040204020203" pitchFamily="34" charset="0"/>
              <a:ea typeface="Roboto" pitchFamily="2" charset="0"/>
              <a:cs typeface="Segoe UI" panose="020B0502040204020203" pitchFamily="34" charset="0"/>
            </a:endParaRPr>
          </a:p>
          <a:p>
            <a:endParaRPr lang="en-US" sz="3200" dirty="0">
              <a:latin typeface="Segoe UI" panose="020B0502040204020203" pitchFamily="34" charset="0"/>
              <a:ea typeface="Roboto" pitchFamily="2" charset="0"/>
              <a:cs typeface="Segoe UI" panose="020B0502040204020203" pitchFamily="34" charset="0"/>
            </a:endParaRPr>
          </a:p>
          <a:p>
            <a:r>
              <a:rPr lang="en-US" sz="3200" dirty="0" err="1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Menangani</a:t>
            </a:r>
            <a:r>
              <a:rPr lang="en-US" sz="3200" dirty="0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dengan</a:t>
            </a:r>
            <a:r>
              <a:rPr lang="en-US" sz="3200" dirty="0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cepat</a:t>
            </a:r>
            <a:r>
              <a:rPr lang="en-US" sz="3200" dirty="0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penyakit</a:t>
            </a:r>
            <a:r>
              <a:rPr lang="en-US" sz="3200" dirty="0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pada</a:t>
            </a:r>
            <a:r>
              <a:rPr lang="en-US" sz="3200" dirty="0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kedelai</a:t>
            </a:r>
            <a:endParaRPr lang="en-US" sz="3200" dirty="0">
              <a:latin typeface="Segoe UI" panose="020B0502040204020203" pitchFamily="34" charset="0"/>
              <a:ea typeface="Roboto" pitchFamily="2" charset="0"/>
              <a:cs typeface="Segoe UI" panose="020B0502040204020203" pitchFamily="34" charset="0"/>
            </a:endParaRPr>
          </a:p>
          <a:p>
            <a:endParaRPr lang="en-US" sz="3200" dirty="0">
              <a:latin typeface="Segoe UI" panose="020B0502040204020203" pitchFamily="34" charset="0"/>
              <a:ea typeface="Roboto" pitchFamily="2" charset="0"/>
              <a:cs typeface="Segoe UI" panose="020B0502040204020203" pitchFamily="34" charset="0"/>
            </a:endParaRPr>
          </a:p>
          <a:p>
            <a:endParaRPr lang="en-US" sz="3200" dirty="0">
              <a:latin typeface="Segoe UI" panose="020B0502040204020203" pitchFamily="34" charset="0"/>
              <a:ea typeface="Roboto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408" y="1637414"/>
            <a:ext cx="3739674" cy="5220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Oval 7"/>
          <p:cNvSpPr/>
          <p:nvPr/>
        </p:nvSpPr>
        <p:spPr>
          <a:xfrm>
            <a:off x="10986247" y="1358153"/>
            <a:ext cx="591671" cy="618565"/>
          </a:xfrm>
          <a:prstGeom prst="ellipse">
            <a:avLst/>
          </a:prstGeom>
          <a:solidFill>
            <a:srgbClr val="00E67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FF47511-D017-4914-92C3-1F9C2AEFC778}" type="slidenum">
              <a:rPr lang="en-GB" sz="140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0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37414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4929" y="618365"/>
            <a:ext cx="1673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err="1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Latar</a:t>
            </a:r>
            <a:r>
              <a:rPr lang="en-US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Belakang</a:t>
            </a:r>
            <a:endParaRPr lang="en-US" dirty="0">
              <a:ln w="0"/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340242"/>
          </a:xfrm>
          <a:prstGeom prst="rect">
            <a:avLst/>
          </a:prstGeom>
          <a:solidFill>
            <a:srgbClr val="455A6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9FAFB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Soybean								</a:t>
            </a:r>
          </a:p>
        </p:txBody>
      </p:sp>
      <p:sp>
        <p:nvSpPr>
          <p:cNvPr id="8" name="Oval 7"/>
          <p:cNvSpPr/>
          <p:nvPr/>
        </p:nvSpPr>
        <p:spPr>
          <a:xfrm>
            <a:off x="10986247" y="1358153"/>
            <a:ext cx="591671" cy="618565"/>
          </a:xfrm>
          <a:prstGeom prst="ellipse">
            <a:avLst/>
          </a:prstGeom>
          <a:solidFill>
            <a:srgbClr val="00E67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FF47511-D017-4914-92C3-1F9C2AEFC778}" type="slidenum">
              <a:rPr lang="en-GB" sz="140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963" y="1838172"/>
            <a:ext cx="7028801" cy="46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8944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637414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878" y="587874"/>
            <a:ext cx="2244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dirty="0" err="1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Rumusan</a:t>
            </a:r>
            <a:r>
              <a:rPr lang="en-US" sz="2000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2000" dirty="0">
              <a:ln w="0"/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40242"/>
          </a:xfrm>
          <a:prstGeom prst="rect">
            <a:avLst/>
          </a:prstGeom>
          <a:solidFill>
            <a:srgbClr val="455A6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9FAFB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Soybean								</a:t>
            </a:r>
          </a:p>
        </p:txBody>
      </p:sp>
      <p:sp>
        <p:nvSpPr>
          <p:cNvPr id="6" name="Oval 5"/>
          <p:cNvSpPr/>
          <p:nvPr/>
        </p:nvSpPr>
        <p:spPr>
          <a:xfrm>
            <a:off x="10986247" y="1358153"/>
            <a:ext cx="591671" cy="618565"/>
          </a:xfrm>
          <a:prstGeom prst="ellipse">
            <a:avLst/>
          </a:prstGeom>
          <a:solidFill>
            <a:srgbClr val="00E67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237917B-D55A-4F44-AFCE-CC70C99B574E}" type="slidenum">
              <a:rPr lang="en-GB" sz="160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fld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68761" y="1673527"/>
            <a:ext cx="4017486" cy="51186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1.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Apa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saja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penyakit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yang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terdapat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pada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kedelai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?</a:t>
            </a:r>
          </a:p>
          <a:p>
            <a:pPr fontAlgn="base"/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2.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Apa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saja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ciri-ciri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yang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muncul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pada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tanaman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kedelai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yang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terserang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penyakit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?</a:t>
            </a:r>
          </a:p>
          <a:p>
            <a:pPr fontAlgn="base"/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3.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Bagaimana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cara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menangani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penyakit-penyakit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tersebut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?</a:t>
            </a:r>
          </a:p>
          <a:p>
            <a:pPr fontAlgn="base"/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4.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Mengapa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diperlukan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sistem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pakar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untuk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mengidentifikasi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penyakit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tersebut</a:t>
            </a:r>
            <a:r>
              <a:rPr lang="en-GB" sz="2400" dirty="0">
                <a:latin typeface="Segoe UI" panose="020B0502040204020203" pitchFamily="34" charset="0"/>
                <a:ea typeface="Roboto Light" pitchFamily="2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435"/>
            <a:ext cx="6841067" cy="513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69135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637414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6091" y="618365"/>
            <a:ext cx="847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err="1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Tujuan</a:t>
            </a:r>
            <a:endParaRPr lang="en-US" dirty="0">
              <a:ln w="0"/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40242"/>
          </a:xfrm>
          <a:prstGeom prst="rect">
            <a:avLst/>
          </a:prstGeom>
          <a:solidFill>
            <a:srgbClr val="455A6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9FAFB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Soybean									</a:t>
            </a:r>
          </a:p>
        </p:txBody>
      </p:sp>
      <p:sp>
        <p:nvSpPr>
          <p:cNvPr id="6" name="Oval 5"/>
          <p:cNvSpPr/>
          <p:nvPr/>
        </p:nvSpPr>
        <p:spPr>
          <a:xfrm>
            <a:off x="10986247" y="1358153"/>
            <a:ext cx="591671" cy="618565"/>
          </a:xfrm>
          <a:prstGeom prst="ellipse">
            <a:avLst/>
          </a:prstGeom>
          <a:solidFill>
            <a:srgbClr val="00E67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8BFAC-51BA-4383-B59A-BA5A65168E06}" type="slidenum">
              <a:rPr lang="en-GB" sz="140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fld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609" y="1976718"/>
            <a:ext cx="10751638" cy="47718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GB" sz="3200" dirty="0">
              <a:latin typeface="Segoe UI" panose="020B0502040204020203" pitchFamily="34" charset="0"/>
              <a:ea typeface="Roboto Condensed" pitchFamily="2" charset="0"/>
              <a:cs typeface="Segoe UI" panose="020B0502040204020203" pitchFamily="34" charset="0"/>
            </a:endParaRPr>
          </a:p>
          <a:p>
            <a:pPr fontAlgn="base"/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1.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Mengetahui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berbagai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jenis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penyakit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yang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terdapat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pada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tanaman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kacang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kedelai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berdasarkan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data yang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tersedia</a:t>
            </a:r>
            <a:endParaRPr lang="en-GB" sz="3200" dirty="0">
              <a:latin typeface="Segoe UI" panose="020B0502040204020203" pitchFamily="34" charset="0"/>
              <a:ea typeface="Roboto Condensed" pitchFamily="2" charset="0"/>
              <a:cs typeface="Segoe UI" panose="020B0502040204020203" pitchFamily="34" charset="0"/>
            </a:endParaRPr>
          </a:p>
          <a:p>
            <a:pPr fontAlgn="base"/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2.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Mengetahui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ciri-ciri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tanaman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kedelai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yang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terserang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penyakit</a:t>
            </a:r>
            <a:endParaRPr lang="en-GB" sz="3200" dirty="0">
              <a:latin typeface="Segoe UI" panose="020B0502040204020203" pitchFamily="34" charset="0"/>
              <a:ea typeface="Roboto Condensed" pitchFamily="2" charset="0"/>
              <a:cs typeface="Segoe UI" panose="020B0502040204020203" pitchFamily="34" charset="0"/>
            </a:endParaRPr>
          </a:p>
          <a:p>
            <a:pPr fontAlgn="base"/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3.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Mengidentifikasi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cara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menangani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tanaman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kedelai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yang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terkena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penyakit</a:t>
            </a:r>
            <a:endParaRPr lang="en-GB" sz="3200" dirty="0">
              <a:latin typeface="Segoe UI" panose="020B0502040204020203" pitchFamily="34" charset="0"/>
              <a:ea typeface="Roboto Condensed" pitchFamily="2" charset="0"/>
              <a:cs typeface="Segoe UI" panose="020B0502040204020203" pitchFamily="34" charset="0"/>
            </a:endParaRPr>
          </a:p>
          <a:p>
            <a:pPr fontAlgn="base"/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4.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Mengidentifikasi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manfaat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diberlakukannya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sistem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pakar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pada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penanganan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penyakit</a:t>
            </a:r>
            <a:r>
              <a:rPr lang="en-GB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kedelai</a:t>
            </a:r>
            <a:endParaRPr lang="en-GB" sz="3200" dirty="0">
              <a:latin typeface="Segoe UI" panose="020B0502040204020203" pitchFamily="34" charset="0"/>
              <a:ea typeface="Roboto Condensed" pitchFamily="2" charset="0"/>
              <a:cs typeface="Segoe UI" panose="020B0502040204020203" pitchFamily="34" charset="0"/>
            </a:endParaRPr>
          </a:p>
          <a:p>
            <a:pPr algn="ctr"/>
            <a:endParaRPr lang="en-US" sz="3200" dirty="0">
              <a:latin typeface="Segoe UI" panose="020B0502040204020203" pitchFamily="34" charset="0"/>
              <a:ea typeface="Roboto Condensed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450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463"/>
            <a:ext cx="12192000" cy="1637414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3578" y="671083"/>
            <a:ext cx="1885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dirty="0" err="1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Ruang</a:t>
            </a:r>
            <a:r>
              <a:rPr lang="en-US" sz="2000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Lingkup</a:t>
            </a:r>
            <a:endParaRPr lang="en-US" sz="2000" dirty="0">
              <a:ln w="0"/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40242"/>
          </a:xfrm>
          <a:prstGeom prst="rect">
            <a:avLst/>
          </a:prstGeom>
          <a:solidFill>
            <a:srgbClr val="455A6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9FAFB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Soybean									</a:t>
            </a:r>
          </a:p>
        </p:txBody>
      </p:sp>
      <p:sp>
        <p:nvSpPr>
          <p:cNvPr id="6" name="Oval 5"/>
          <p:cNvSpPr/>
          <p:nvPr/>
        </p:nvSpPr>
        <p:spPr>
          <a:xfrm>
            <a:off x="10986247" y="1358153"/>
            <a:ext cx="591671" cy="618565"/>
          </a:xfrm>
          <a:prstGeom prst="ellipse">
            <a:avLst/>
          </a:prstGeom>
          <a:solidFill>
            <a:srgbClr val="00E67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8BFAC-51BA-4383-B59A-BA5A65168E06}" type="slidenum">
              <a:rPr lang="en-GB" sz="160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851" y="1976718"/>
            <a:ext cx="10519250" cy="47718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Hanya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berdasarkan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data </a:t>
            </a:r>
            <a:r>
              <a:rPr lang="en-GB" sz="3600" dirty="0">
                <a:solidFill>
                  <a:srgbClr val="0E7DD2"/>
                </a:solidFill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https://archive.ics.uci.edu/ml/datasets/Soybean+%28Large%29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,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sehingga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:</a:t>
            </a:r>
          </a:p>
          <a:p>
            <a:pPr marL="342900" indent="-342900" fontAlgn="base">
              <a:buAutoNum type="arabicPeriod"/>
            </a:pP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Hanya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mengetahui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19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macam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penyakit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kedelai</a:t>
            </a:r>
            <a:endParaRPr lang="en-GB" sz="3600" dirty="0">
              <a:latin typeface="Segoe UI" panose="020B0502040204020203" pitchFamily="34" charset="0"/>
              <a:ea typeface="Roboto Condensed" pitchFamily="2" charset="0"/>
              <a:cs typeface="Segoe UI" panose="020B0502040204020203" pitchFamily="34" charset="0"/>
            </a:endParaRPr>
          </a:p>
          <a:p>
            <a:pPr marL="342900" indent="-342900" fontAlgn="base">
              <a:buAutoNum type="arabicPeriod"/>
            </a:pP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Hanya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menggunakan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36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variabel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pembeda</a:t>
            </a:r>
            <a:endParaRPr lang="en-GB" sz="3600" dirty="0">
              <a:latin typeface="Segoe UI" panose="020B0502040204020203" pitchFamily="34" charset="0"/>
              <a:ea typeface="Roboto Condensed" pitchFamily="2" charset="0"/>
              <a:cs typeface="Segoe UI" panose="020B0502040204020203" pitchFamily="34" charset="0"/>
            </a:endParaRPr>
          </a:p>
          <a:p>
            <a:pPr algn="ctr"/>
            <a:endParaRPr lang="en-US" sz="3600" dirty="0">
              <a:latin typeface="Segoe UI" panose="020B0502040204020203" pitchFamily="34" charset="0"/>
              <a:ea typeface="Roboto Condensed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16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463"/>
            <a:ext cx="12192000" cy="1637414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2161" y="618365"/>
            <a:ext cx="1070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dirty="0" err="1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endParaRPr lang="en-US" sz="2000" dirty="0">
              <a:ln w="0"/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40242"/>
          </a:xfrm>
          <a:prstGeom prst="rect">
            <a:avLst/>
          </a:prstGeom>
          <a:solidFill>
            <a:srgbClr val="455A6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9FAFB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Soybean									</a:t>
            </a:r>
          </a:p>
        </p:txBody>
      </p:sp>
      <p:sp>
        <p:nvSpPr>
          <p:cNvPr id="6" name="Oval 5"/>
          <p:cNvSpPr/>
          <p:nvPr/>
        </p:nvSpPr>
        <p:spPr>
          <a:xfrm>
            <a:off x="10986247" y="1358153"/>
            <a:ext cx="591671" cy="618565"/>
          </a:xfrm>
          <a:prstGeom prst="ellipse">
            <a:avLst/>
          </a:prstGeom>
          <a:solidFill>
            <a:srgbClr val="00E67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8364AF7-970C-4934-B510-411EA12ED91E}" type="slidenum">
              <a:rPr lang="en-GB" sz="1600" smtClean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0215" y="1893509"/>
            <a:ext cx="10725312" cy="47648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Metode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yang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digunakan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dalam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pengembangan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sistem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ini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adalah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Decision Tree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dengan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GB" sz="36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algoritme</a:t>
            </a:r>
            <a:r>
              <a:rPr lang="en-GB" sz="36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ID3</a:t>
            </a:r>
          </a:p>
          <a:p>
            <a:pPr algn="ctr"/>
            <a:endParaRPr lang="en-US" sz="2800" dirty="0">
              <a:latin typeface="Segoe UI" panose="020B0502040204020203" pitchFamily="34" charset="0"/>
              <a:ea typeface="Roboto Condensed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360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463"/>
            <a:ext cx="12192000" cy="1637414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502" y="773782"/>
            <a:ext cx="265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err="1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Mengapa</a:t>
            </a:r>
            <a:r>
              <a:rPr lang="en-US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Decision Tree?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40242"/>
          </a:xfrm>
          <a:prstGeom prst="rect">
            <a:avLst/>
          </a:prstGeom>
          <a:solidFill>
            <a:srgbClr val="455A6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9FAFB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Soybean									</a:t>
            </a:r>
          </a:p>
        </p:txBody>
      </p:sp>
      <p:sp>
        <p:nvSpPr>
          <p:cNvPr id="6" name="Oval 5"/>
          <p:cNvSpPr/>
          <p:nvPr/>
        </p:nvSpPr>
        <p:spPr>
          <a:xfrm>
            <a:off x="10986247" y="1358153"/>
            <a:ext cx="591671" cy="618565"/>
          </a:xfrm>
          <a:prstGeom prst="ellipse">
            <a:avLst/>
          </a:prstGeom>
          <a:solidFill>
            <a:srgbClr val="00E67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8364AF7-970C-4934-B510-411EA12ED91E}" type="slidenum">
              <a:rPr lang="en-GB" sz="1400" smtClean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9002" y="2079417"/>
            <a:ext cx="10545009" cy="436002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Berdasarkan</a:t>
            </a:r>
            <a:r>
              <a:rPr lang="en-US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paper Machine Learning for Diagnosis of Soybean Disease, </a:t>
            </a:r>
            <a:r>
              <a:rPr lang="en-US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Alka</a:t>
            </a:r>
            <a:r>
              <a:rPr lang="en-US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Alora</a:t>
            </a:r>
            <a:r>
              <a:rPr lang="en-US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dan</a:t>
            </a:r>
            <a:r>
              <a:rPr lang="en-US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Rajni</a:t>
            </a:r>
            <a:r>
              <a:rPr lang="en-US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Jain. Indian Agricultural Statistics Research </a:t>
            </a:r>
            <a:r>
              <a:rPr lang="en-US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Institue</a:t>
            </a:r>
            <a:r>
              <a:rPr lang="en-US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and National Centre for Agricultural Economics and Policy Research, New Delhi 110 012, India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Tipe</a:t>
            </a:r>
            <a:r>
              <a:rPr lang="en-US" sz="3200" dirty="0">
                <a:latin typeface="Segoe UI" panose="020B0502040204020203" pitchFamily="34" charset="0"/>
                <a:ea typeface="Roboto Condensed" pitchFamily="2" charset="0"/>
                <a:cs typeface="Segoe UI" panose="020B0502040204020203" pitchFamily="34" charset="0"/>
              </a:rPr>
              <a:t> data nominal</a:t>
            </a:r>
          </a:p>
        </p:txBody>
      </p:sp>
    </p:spTree>
    <p:extLst>
      <p:ext uri="{BB962C8B-B14F-4D97-AF65-F5344CB8AC3E}">
        <p14:creationId xmlns:p14="http://schemas.microsoft.com/office/powerpoint/2010/main" val="23402278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45311</TotalTime>
  <Words>298</Words>
  <Application>Microsoft Office PowerPoint</Application>
  <PresentationFormat>Widescreen</PresentationFormat>
  <Paragraphs>76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EucrosiaUPC</vt:lpstr>
      <vt:lpstr>Noto Sans</vt:lpstr>
      <vt:lpstr>Roboto</vt:lpstr>
      <vt:lpstr>Roboto Condensed</vt:lpstr>
      <vt:lpstr>Roboto Light</vt:lpstr>
      <vt:lpstr>Roboto Medium</vt:lpstr>
      <vt:lpstr>Roboto Thin</vt:lpstr>
      <vt:lpstr>Segoe UI</vt:lpstr>
      <vt:lpstr>Blank</vt:lpstr>
      <vt:lpstr>Basic with Circle</vt:lpstr>
      <vt:lpstr>Headerline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Ivan Maulana</cp:lastModifiedBy>
  <cp:revision>667</cp:revision>
  <dcterms:created xsi:type="dcterms:W3CDTF">2015-05-30T00:46:15Z</dcterms:created>
  <dcterms:modified xsi:type="dcterms:W3CDTF">2016-04-29T03:07:42Z</dcterms:modified>
</cp:coreProperties>
</file>