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Nunito"/>
      <p:regular r:id="rId38"/>
      <p:bold r:id="rId39"/>
      <p:italic r:id="rId40"/>
      <p:boldItalic r:id="rId41"/>
    </p:embeddedFont>
    <p:embeddedFont>
      <p:font typeface="Maven Pro"/>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MavenPro-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7114cda0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7114cda0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7114cda0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7114cda0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37114cda0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37114cda0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7114cda0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37114cda0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7114cda0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37114cda0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7114cda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37114cda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37114cda08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37114cda08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37114cda08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37114cda08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37114cda08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37114cda08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7114cda08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37114cda08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7114cda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37114cda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37114cda08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37114cda08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37114cda08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37114cda08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37114cda08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37114cda08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7114cda08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37114cda08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42df90588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42df90588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42df90588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42df90588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42df905886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42df90588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42df905886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42df90588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42e61a53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42e61a53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42e61a538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42e61a538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7114cda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7114cda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42e61a538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42e61a538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42e61a538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42e61a538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42e61a538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42e61a538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7114cda0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7114cda0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7114cda0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7114cda0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7114cda0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7114cda0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7114cda0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7114cda0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7114cda0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7114cda0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7114cda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37114cda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403675"/>
            <a:ext cx="8520600" cy="4153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3100">
              <a:latin typeface="Calibri"/>
              <a:ea typeface="Calibri"/>
              <a:cs typeface="Calibri"/>
              <a:sym typeface="Calibri"/>
            </a:endParaRPr>
          </a:p>
          <a:p>
            <a:pPr indent="0" lvl="0" marL="0" rtl="0" algn="l">
              <a:spcBef>
                <a:spcPts val="0"/>
              </a:spcBef>
              <a:spcAft>
                <a:spcPts val="0"/>
              </a:spcAft>
              <a:buNone/>
            </a:pPr>
            <a:r>
              <a:rPr lang="id" sz="2988">
                <a:latin typeface="Calibri"/>
                <a:ea typeface="Calibri"/>
                <a:cs typeface="Calibri"/>
                <a:sym typeface="Calibri"/>
              </a:rPr>
              <a:t>Aplikasi Pemantauan Diet Ketogonik</a:t>
            </a:r>
            <a:endParaRPr sz="2988">
              <a:latin typeface="Calibri"/>
              <a:ea typeface="Calibri"/>
              <a:cs typeface="Calibri"/>
              <a:sym typeface="Calibri"/>
            </a:endParaRPr>
          </a:p>
          <a:p>
            <a:pPr indent="0" lvl="0" marL="0" rtl="0" algn="l">
              <a:spcBef>
                <a:spcPts val="0"/>
              </a:spcBef>
              <a:spcAft>
                <a:spcPts val="0"/>
              </a:spcAft>
              <a:buNone/>
            </a:pPr>
            <a:r>
              <a:rPr lang="id" sz="2988">
                <a:latin typeface="Calibri"/>
                <a:ea typeface="Calibri"/>
                <a:cs typeface="Calibri"/>
                <a:sym typeface="Calibri"/>
              </a:rPr>
              <a:t>Kelompok 2</a:t>
            </a:r>
            <a:endParaRPr sz="2988">
              <a:latin typeface="Calibri"/>
              <a:ea typeface="Calibri"/>
              <a:cs typeface="Calibri"/>
              <a:sym typeface="Calibri"/>
            </a:endParaRPr>
          </a:p>
          <a:p>
            <a:pPr indent="0" lvl="0" marL="0" rtl="0" algn="l">
              <a:spcBef>
                <a:spcPts val="0"/>
              </a:spcBef>
              <a:spcAft>
                <a:spcPts val="0"/>
              </a:spcAft>
              <a:buNone/>
            </a:pPr>
            <a:r>
              <a:t/>
            </a:r>
            <a:endParaRPr sz="2988">
              <a:latin typeface="Calibri"/>
              <a:ea typeface="Calibri"/>
              <a:cs typeface="Calibri"/>
              <a:sym typeface="Calibri"/>
            </a:endParaRPr>
          </a:p>
          <a:p>
            <a:pPr indent="0" lvl="0" marL="0" rtl="0" algn="l">
              <a:spcBef>
                <a:spcPts val="0"/>
              </a:spcBef>
              <a:spcAft>
                <a:spcPts val="0"/>
              </a:spcAft>
              <a:buNone/>
            </a:pPr>
            <a:r>
              <a:rPr lang="id" sz="2988">
                <a:latin typeface="Calibri"/>
                <a:ea typeface="Calibri"/>
                <a:cs typeface="Calibri"/>
                <a:sym typeface="Calibri"/>
              </a:rPr>
              <a:t>Anggota :</a:t>
            </a:r>
            <a:endParaRPr sz="2655">
              <a:latin typeface="Calibri"/>
              <a:ea typeface="Calibri"/>
              <a:cs typeface="Calibri"/>
              <a:sym typeface="Calibri"/>
            </a:endParaRPr>
          </a:p>
          <a:p>
            <a:pPr indent="0" lvl="0" marL="0" rtl="0" algn="l">
              <a:spcBef>
                <a:spcPts val="0"/>
              </a:spcBef>
              <a:spcAft>
                <a:spcPts val="0"/>
              </a:spcAft>
              <a:buNone/>
            </a:pPr>
            <a:r>
              <a:rPr lang="id" sz="2988">
                <a:latin typeface="Calibri"/>
                <a:ea typeface="Calibri"/>
                <a:cs typeface="Calibri"/>
                <a:sym typeface="Calibri"/>
              </a:rPr>
              <a:t>Agung Jati</a:t>
            </a:r>
            <a:endParaRPr sz="2988">
              <a:latin typeface="Calibri"/>
              <a:ea typeface="Calibri"/>
              <a:cs typeface="Calibri"/>
              <a:sym typeface="Calibri"/>
            </a:endParaRPr>
          </a:p>
          <a:p>
            <a:pPr indent="0" lvl="0" marL="0" rtl="0" algn="l">
              <a:spcBef>
                <a:spcPts val="0"/>
              </a:spcBef>
              <a:spcAft>
                <a:spcPts val="0"/>
              </a:spcAft>
              <a:buNone/>
            </a:pPr>
            <a:r>
              <a:rPr lang="id" sz="2988">
                <a:latin typeface="Calibri"/>
                <a:ea typeface="Calibri"/>
                <a:cs typeface="Calibri"/>
                <a:sym typeface="Calibri"/>
              </a:rPr>
              <a:t>Dea Syaputri</a:t>
            </a:r>
            <a:endParaRPr sz="2988">
              <a:latin typeface="Calibri"/>
              <a:ea typeface="Calibri"/>
              <a:cs typeface="Calibri"/>
              <a:sym typeface="Calibri"/>
            </a:endParaRPr>
          </a:p>
          <a:p>
            <a:pPr indent="0" lvl="0" marL="0" rtl="0" algn="l">
              <a:spcBef>
                <a:spcPts val="0"/>
              </a:spcBef>
              <a:spcAft>
                <a:spcPts val="0"/>
              </a:spcAft>
              <a:buNone/>
            </a:pPr>
            <a:r>
              <a:rPr lang="id" sz="2988">
                <a:latin typeface="Calibri"/>
                <a:ea typeface="Calibri"/>
                <a:cs typeface="Calibri"/>
                <a:sym typeface="Calibri"/>
              </a:rPr>
              <a:t>Mohammad Farhan</a:t>
            </a:r>
            <a:endParaRPr sz="2988">
              <a:latin typeface="Calibri"/>
              <a:ea typeface="Calibri"/>
              <a:cs typeface="Calibri"/>
              <a:sym typeface="Calibri"/>
            </a:endParaRPr>
          </a:p>
          <a:p>
            <a:pPr indent="0" lvl="0" marL="0" rtl="0" algn="l">
              <a:spcBef>
                <a:spcPts val="0"/>
              </a:spcBef>
              <a:spcAft>
                <a:spcPts val="0"/>
              </a:spcAft>
              <a:buNone/>
            </a:pPr>
            <a:r>
              <a:rPr lang="id" sz="2988">
                <a:latin typeface="Calibri"/>
                <a:ea typeface="Calibri"/>
                <a:cs typeface="Calibri"/>
                <a:sym typeface="Calibri"/>
              </a:rPr>
              <a:t>Kata Ersada Pinem</a:t>
            </a:r>
            <a:endParaRPr sz="2988">
              <a:latin typeface="Calibri"/>
              <a:ea typeface="Calibri"/>
              <a:cs typeface="Calibri"/>
              <a:sym typeface="Calibri"/>
            </a:endParaRPr>
          </a:p>
          <a:p>
            <a:pPr indent="0" lvl="0" marL="0" rtl="0" algn="l">
              <a:spcBef>
                <a:spcPts val="0"/>
              </a:spcBef>
              <a:spcAft>
                <a:spcPts val="0"/>
              </a:spcAft>
              <a:buNone/>
            </a:pPr>
            <a:r>
              <a:rPr lang="id" sz="2988">
                <a:latin typeface="Calibri"/>
                <a:ea typeface="Calibri"/>
                <a:cs typeface="Calibri"/>
                <a:sym typeface="Calibri"/>
              </a:rPr>
              <a:t>M. Andian Saputra</a:t>
            </a:r>
            <a:endParaRPr sz="2988">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Karakteristik Product</a:t>
            </a:r>
            <a:endParaRPr/>
          </a:p>
        </p:txBody>
      </p:sp>
      <p:sp>
        <p:nvSpPr>
          <p:cNvPr id="329" name="Google Shape;329;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00000"/>
              </a:lnSpc>
              <a:spcBef>
                <a:spcPts val="0"/>
              </a:spcBef>
              <a:spcAft>
                <a:spcPts val="0"/>
              </a:spcAft>
              <a:buClr>
                <a:schemeClr val="dk1"/>
              </a:buClr>
              <a:buSzPct val="91666"/>
              <a:buFont typeface="Arial"/>
              <a:buNone/>
            </a:pPr>
            <a:r>
              <a:rPr lang="id" sz="1200">
                <a:solidFill>
                  <a:schemeClr val="dk1"/>
                </a:solidFill>
                <a:latin typeface="Times New Roman"/>
                <a:ea typeface="Times New Roman"/>
                <a:cs typeface="Times New Roman"/>
                <a:sym typeface="Times New Roman"/>
              </a:rPr>
              <a:t>C</a:t>
            </a:r>
            <a:r>
              <a:rPr lang="id" sz="4265">
                <a:solidFill>
                  <a:schemeClr val="dk1"/>
                </a:solidFill>
                <a:latin typeface="Calibri"/>
                <a:ea typeface="Calibri"/>
                <a:cs typeface="Calibri"/>
                <a:sym typeface="Calibri"/>
              </a:rPr>
              <a:t>ara penulisan bagian ini bebas, tetapi setidaknya menunjukan:</a:t>
            </a:r>
            <a:endParaRPr sz="4265">
              <a:solidFill>
                <a:schemeClr val="dk1"/>
              </a:solidFill>
              <a:latin typeface="Calibri"/>
              <a:ea typeface="Calibri"/>
              <a:cs typeface="Calibri"/>
              <a:sym typeface="Calibri"/>
            </a:endParaRPr>
          </a:p>
          <a:p>
            <a:pPr indent="-296312" lvl="0" marL="228600" rtl="0" algn="just">
              <a:lnSpc>
                <a:spcPct val="100000"/>
              </a:lnSpc>
              <a:spcBef>
                <a:spcPts val="600"/>
              </a:spcBef>
              <a:spcAft>
                <a:spcPts val="0"/>
              </a:spcAft>
              <a:buClr>
                <a:schemeClr val="dk1"/>
              </a:buClr>
              <a:buSzPct val="100000"/>
              <a:buFont typeface="Calibri"/>
              <a:buChar char="●"/>
            </a:pPr>
            <a:r>
              <a:rPr lang="id" sz="4265">
                <a:solidFill>
                  <a:schemeClr val="dk1"/>
                </a:solidFill>
                <a:latin typeface="Calibri"/>
                <a:ea typeface="Calibri"/>
                <a:cs typeface="Calibri"/>
                <a:sym typeface="Calibri"/>
              </a:rPr>
              <a:t>Fitur Utama:</a:t>
            </a:r>
            <a:endParaRPr sz="4265">
              <a:solidFill>
                <a:schemeClr val="dk1"/>
              </a:solidFill>
              <a:latin typeface="Calibri"/>
              <a:ea typeface="Calibri"/>
              <a:cs typeface="Calibri"/>
              <a:sym typeface="Calibri"/>
            </a:endParaRPr>
          </a:p>
          <a:p>
            <a:pPr indent="0" lvl="0" marL="457200" rtl="0" algn="just">
              <a:lnSpc>
                <a:spcPct val="100000"/>
              </a:lnSpc>
              <a:spcBef>
                <a:spcPts val="600"/>
              </a:spcBef>
              <a:spcAft>
                <a:spcPts val="0"/>
              </a:spcAft>
              <a:buClr>
                <a:schemeClr val="dk1"/>
              </a:buClr>
              <a:buSzPct val="25789"/>
              <a:buFont typeface="Arial"/>
              <a:buNone/>
            </a:pPr>
            <a:r>
              <a:rPr lang="id" sz="4265">
                <a:solidFill>
                  <a:schemeClr val="dk1"/>
                </a:solidFill>
                <a:latin typeface="Calibri"/>
                <a:ea typeface="Calibri"/>
                <a:cs typeface="Calibri"/>
                <a:sym typeface="Calibri"/>
              </a:rPr>
              <a:t>Pemantauan diet ketogenik</a:t>
            </a:r>
            <a:endParaRPr sz="4265">
              <a:solidFill>
                <a:schemeClr val="dk1"/>
              </a:solidFill>
              <a:latin typeface="Calibri"/>
              <a:ea typeface="Calibri"/>
              <a:cs typeface="Calibri"/>
              <a:sym typeface="Calibri"/>
            </a:endParaRPr>
          </a:p>
          <a:p>
            <a:pPr indent="-296312" lvl="0" marL="228600" rtl="0" algn="just">
              <a:lnSpc>
                <a:spcPct val="100000"/>
              </a:lnSpc>
              <a:spcBef>
                <a:spcPts val="600"/>
              </a:spcBef>
              <a:spcAft>
                <a:spcPts val="0"/>
              </a:spcAft>
              <a:buClr>
                <a:schemeClr val="dk1"/>
              </a:buClr>
              <a:buSzPct val="100000"/>
              <a:buFont typeface="Calibri"/>
              <a:buChar char="●"/>
            </a:pPr>
            <a:r>
              <a:rPr lang="id" sz="4265">
                <a:solidFill>
                  <a:schemeClr val="dk1"/>
                </a:solidFill>
                <a:latin typeface="Calibri"/>
                <a:ea typeface="Calibri"/>
                <a:cs typeface="Calibri"/>
                <a:sym typeface="Calibri"/>
              </a:rPr>
              <a:t>Fitur Dasar:</a:t>
            </a:r>
            <a:endParaRPr sz="4265">
              <a:solidFill>
                <a:schemeClr val="dk1"/>
              </a:solidFill>
              <a:latin typeface="Calibri"/>
              <a:ea typeface="Calibri"/>
              <a:cs typeface="Calibri"/>
              <a:sym typeface="Calibri"/>
            </a:endParaRPr>
          </a:p>
          <a:p>
            <a:pPr indent="-296312" lvl="1" marL="914400" rtl="0" algn="just">
              <a:lnSpc>
                <a:spcPct val="100000"/>
              </a:lnSpc>
              <a:spcBef>
                <a:spcPts val="600"/>
              </a:spcBef>
              <a:spcAft>
                <a:spcPts val="0"/>
              </a:spcAft>
              <a:buClr>
                <a:schemeClr val="dk1"/>
              </a:buClr>
              <a:buSzPct val="100000"/>
              <a:buFont typeface="Calibri"/>
              <a:buChar char="o"/>
            </a:pPr>
            <a:r>
              <a:rPr lang="id" sz="4265">
                <a:solidFill>
                  <a:schemeClr val="dk1"/>
                </a:solidFill>
                <a:latin typeface="Calibri"/>
                <a:ea typeface="Calibri"/>
                <a:cs typeface="Calibri"/>
                <a:sym typeface="Calibri"/>
              </a:rPr>
              <a:t>Login dan register aplikasi</a:t>
            </a:r>
            <a:endParaRPr sz="4265">
              <a:solidFill>
                <a:schemeClr val="dk1"/>
              </a:solidFill>
              <a:latin typeface="Calibri"/>
              <a:ea typeface="Calibri"/>
              <a:cs typeface="Calibri"/>
              <a:sym typeface="Calibri"/>
            </a:endParaRPr>
          </a:p>
          <a:p>
            <a:pPr indent="-296312" lvl="1" marL="914400" rtl="0" algn="just">
              <a:lnSpc>
                <a:spcPct val="100000"/>
              </a:lnSpc>
              <a:spcBef>
                <a:spcPts val="600"/>
              </a:spcBef>
              <a:spcAft>
                <a:spcPts val="0"/>
              </a:spcAft>
              <a:buClr>
                <a:schemeClr val="dk1"/>
              </a:buClr>
              <a:buSzPct val="100000"/>
              <a:buFont typeface="Calibri"/>
              <a:buChar char="o"/>
            </a:pPr>
            <a:r>
              <a:rPr lang="id" sz="4265">
                <a:solidFill>
                  <a:schemeClr val="dk1"/>
                </a:solidFill>
                <a:latin typeface="Calibri"/>
                <a:ea typeface="Calibri"/>
                <a:cs typeface="Calibri"/>
                <a:sym typeface="Calibri"/>
              </a:rPr>
              <a:t>Laporan hasil diet</a:t>
            </a:r>
            <a:endParaRPr sz="4265">
              <a:solidFill>
                <a:schemeClr val="dk1"/>
              </a:solidFill>
              <a:latin typeface="Calibri"/>
              <a:ea typeface="Calibri"/>
              <a:cs typeface="Calibri"/>
              <a:sym typeface="Calibri"/>
            </a:endParaRPr>
          </a:p>
          <a:p>
            <a:pPr indent="-296312" lvl="1" marL="914400" rtl="0" algn="just">
              <a:lnSpc>
                <a:spcPct val="100000"/>
              </a:lnSpc>
              <a:spcBef>
                <a:spcPts val="600"/>
              </a:spcBef>
              <a:spcAft>
                <a:spcPts val="0"/>
              </a:spcAft>
              <a:buClr>
                <a:schemeClr val="dk1"/>
              </a:buClr>
              <a:buSzPct val="100000"/>
              <a:buFont typeface="Calibri"/>
              <a:buChar char="o"/>
            </a:pPr>
            <a:r>
              <a:rPr lang="id" sz="4265">
                <a:solidFill>
                  <a:schemeClr val="dk1"/>
                </a:solidFill>
                <a:latin typeface="Calibri"/>
                <a:ea typeface="Calibri"/>
                <a:cs typeface="Calibri"/>
                <a:sym typeface="Calibri"/>
              </a:rPr>
              <a:t>Perhitungan kalori</a:t>
            </a:r>
            <a:endParaRPr sz="4265">
              <a:solidFill>
                <a:schemeClr val="dk1"/>
              </a:solidFill>
              <a:latin typeface="Calibri"/>
              <a:ea typeface="Calibri"/>
              <a:cs typeface="Calibri"/>
              <a:sym typeface="Calibri"/>
            </a:endParaRPr>
          </a:p>
          <a:p>
            <a:pPr indent="-296312" lvl="0" marL="228600" rtl="0" algn="just">
              <a:lnSpc>
                <a:spcPct val="100000"/>
              </a:lnSpc>
              <a:spcBef>
                <a:spcPts val="600"/>
              </a:spcBef>
              <a:spcAft>
                <a:spcPts val="0"/>
              </a:spcAft>
              <a:buClr>
                <a:schemeClr val="dk1"/>
              </a:buClr>
              <a:buSzPct val="100000"/>
              <a:buFont typeface="Calibri"/>
              <a:buChar char="●"/>
            </a:pPr>
            <a:r>
              <a:rPr lang="id" sz="4265">
                <a:solidFill>
                  <a:schemeClr val="dk1"/>
                </a:solidFill>
                <a:latin typeface="Calibri"/>
                <a:ea typeface="Calibri"/>
                <a:cs typeface="Calibri"/>
                <a:sym typeface="Calibri"/>
              </a:rPr>
              <a:t>Fitur Tambahan:</a:t>
            </a:r>
            <a:endParaRPr sz="4265">
              <a:solidFill>
                <a:schemeClr val="dk1"/>
              </a:solidFill>
              <a:latin typeface="Calibri"/>
              <a:ea typeface="Calibri"/>
              <a:cs typeface="Calibri"/>
              <a:sym typeface="Calibri"/>
            </a:endParaRPr>
          </a:p>
          <a:p>
            <a:pPr indent="-296312" lvl="1" marL="914400" rtl="0" algn="just">
              <a:lnSpc>
                <a:spcPct val="100000"/>
              </a:lnSpc>
              <a:spcBef>
                <a:spcPts val="600"/>
              </a:spcBef>
              <a:spcAft>
                <a:spcPts val="0"/>
              </a:spcAft>
              <a:buClr>
                <a:schemeClr val="dk1"/>
              </a:buClr>
              <a:buSzPct val="100000"/>
              <a:buFont typeface="Calibri"/>
              <a:buChar char="o"/>
            </a:pPr>
            <a:r>
              <a:rPr lang="id" sz="4265">
                <a:solidFill>
                  <a:schemeClr val="dk1"/>
                </a:solidFill>
                <a:latin typeface="Calibri"/>
                <a:ea typeface="Calibri"/>
                <a:cs typeface="Calibri"/>
                <a:sym typeface="Calibri"/>
              </a:rPr>
              <a:t>Memberikan info diet tambahan </a:t>
            </a:r>
            <a:endParaRPr sz="4265">
              <a:solidFill>
                <a:schemeClr val="dk1"/>
              </a:solidFill>
              <a:latin typeface="Calibri"/>
              <a:ea typeface="Calibri"/>
              <a:cs typeface="Calibri"/>
              <a:sym typeface="Calibri"/>
            </a:endParaRPr>
          </a:p>
          <a:p>
            <a:pPr indent="-296312" lvl="1" marL="914400" rtl="0" algn="just">
              <a:lnSpc>
                <a:spcPct val="100000"/>
              </a:lnSpc>
              <a:spcBef>
                <a:spcPts val="0"/>
              </a:spcBef>
              <a:spcAft>
                <a:spcPts val="0"/>
              </a:spcAft>
              <a:buClr>
                <a:schemeClr val="dk1"/>
              </a:buClr>
              <a:buSzPct val="100000"/>
              <a:buFont typeface="Calibri"/>
              <a:buChar char="o"/>
            </a:pPr>
            <a:r>
              <a:rPr lang="id" sz="4265">
                <a:solidFill>
                  <a:schemeClr val="dk1"/>
                </a:solidFill>
                <a:latin typeface="Calibri"/>
                <a:ea typeface="Calibri"/>
                <a:cs typeface="Calibri"/>
                <a:sym typeface="Calibri"/>
              </a:rPr>
              <a:t>Notifikasi untuk jadwal diet</a:t>
            </a:r>
            <a:endParaRPr sz="4265">
              <a:solidFill>
                <a:schemeClr val="dk1"/>
              </a:solidFill>
              <a:latin typeface="Calibri"/>
              <a:ea typeface="Calibri"/>
              <a:cs typeface="Calibri"/>
              <a:sym typeface="Calibri"/>
            </a:endParaRPr>
          </a:p>
          <a:p>
            <a:pPr indent="0" lvl="0" marL="0" rtl="0" algn="just">
              <a:lnSpc>
                <a:spcPct val="100000"/>
              </a:lnSpc>
              <a:spcBef>
                <a:spcPts val="0"/>
              </a:spcBef>
              <a:spcAft>
                <a:spcPts val="0"/>
              </a:spcAft>
              <a:buClr>
                <a:schemeClr val="dk1"/>
              </a:buClr>
              <a:buSzPct val="25789"/>
              <a:buFont typeface="Arial"/>
              <a:buNone/>
            </a:pPr>
            <a:r>
              <a:t/>
            </a:r>
            <a:endParaRPr sz="4265">
              <a:solidFill>
                <a:srgbClr val="FF0000"/>
              </a:solidFill>
              <a:latin typeface="Calibri"/>
              <a:ea typeface="Calibri"/>
              <a:cs typeface="Calibri"/>
              <a:sym typeface="Calibri"/>
            </a:endParaRPr>
          </a:p>
          <a:p>
            <a:pPr indent="-296312" lvl="0" marL="228600" rtl="0" algn="just">
              <a:lnSpc>
                <a:spcPct val="100000"/>
              </a:lnSpc>
              <a:spcBef>
                <a:spcPts val="0"/>
              </a:spcBef>
              <a:spcAft>
                <a:spcPts val="0"/>
              </a:spcAft>
              <a:buClr>
                <a:schemeClr val="dk1"/>
              </a:buClr>
              <a:buSzPct val="100000"/>
              <a:buFont typeface="Calibri"/>
              <a:buChar char="●"/>
            </a:pPr>
            <a:r>
              <a:rPr lang="id" sz="4265">
                <a:solidFill>
                  <a:schemeClr val="dk1"/>
                </a:solidFill>
                <a:latin typeface="Calibri"/>
                <a:ea typeface="Calibri"/>
                <a:cs typeface="Calibri"/>
                <a:sym typeface="Calibri"/>
              </a:rPr>
              <a:t>Sifat solusi yang diharapkan</a:t>
            </a:r>
            <a:endParaRPr sz="4265">
              <a:solidFill>
                <a:schemeClr val="dk1"/>
              </a:solidFill>
              <a:latin typeface="Calibri"/>
              <a:ea typeface="Calibri"/>
              <a:cs typeface="Calibri"/>
              <a:sym typeface="Calibri"/>
            </a:endParaRPr>
          </a:p>
          <a:p>
            <a:pPr indent="-296312" lvl="1" marL="685800" rtl="0" algn="just">
              <a:lnSpc>
                <a:spcPct val="100000"/>
              </a:lnSpc>
              <a:spcBef>
                <a:spcPts val="0"/>
              </a:spcBef>
              <a:spcAft>
                <a:spcPts val="0"/>
              </a:spcAft>
              <a:buClr>
                <a:schemeClr val="dk1"/>
              </a:buClr>
              <a:buSzPct val="100000"/>
              <a:buFont typeface="Calibri"/>
              <a:buChar char="o"/>
            </a:pPr>
            <a:r>
              <a:rPr lang="id" sz="4265">
                <a:solidFill>
                  <a:schemeClr val="dk1"/>
                </a:solidFill>
                <a:latin typeface="Calibri"/>
                <a:ea typeface="Calibri"/>
                <a:cs typeface="Calibri"/>
                <a:sym typeface="Calibri"/>
              </a:rPr>
              <a:t>Mudah diinstalasi sebab akan digunakan oleh orang dewasa dan lansia</a:t>
            </a:r>
            <a:endParaRPr sz="4265">
              <a:solidFill>
                <a:schemeClr val="dk1"/>
              </a:solidFill>
              <a:latin typeface="Calibri"/>
              <a:ea typeface="Calibri"/>
              <a:cs typeface="Calibri"/>
              <a:sym typeface="Calibri"/>
            </a:endParaRPr>
          </a:p>
          <a:p>
            <a:pPr indent="-296312" lvl="1" marL="685800" rtl="0" algn="just">
              <a:lnSpc>
                <a:spcPct val="100000"/>
              </a:lnSpc>
              <a:spcBef>
                <a:spcPts val="0"/>
              </a:spcBef>
              <a:spcAft>
                <a:spcPts val="0"/>
              </a:spcAft>
              <a:buClr>
                <a:schemeClr val="dk1"/>
              </a:buClr>
              <a:buSzPct val="100000"/>
              <a:buFont typeface="Calibri"/>
              <a:buChar char="o"/>
            </a:pPr>
            <a:r>
              <a:rPr lang="id" sz="4265">
                <a:solidFill>
                  <a:schemeClr val="dk1"/>
                </a:solidFill>
                <a:latin typeface="Calibri"/>
                <a:ea typeface="Calibri"/>
                <a:cs typeface="Calibri"/>
                <a:sym typeface="Calibri"/>
              </a:rPr>
              <a:t>Mudah digunakan melalui handphone</a:t>
            </a:r>
            <a:endParaRPr sz="4265">
              <a:solidFill>
                <a:schemeClr val="dk1"/>
              </a:solidFill>
              <a:latin typeface="Calibri"/>
              <a:ea typeface="Calibri"/>
              <a:cs typeface="Calibri"/>
              <a:sym typeface="Calibri"/>
            </a:endParaRPr>
          </a:p>
          <a:p>
            <a:pPr indent="-296312" lvl="1" marL="685800" rtl="0" algn="just">
              <a:lnSpc>
                <a:spcPct val="100000"/>
              </a:lnSpc>
              <a:spcBef>
                <a:spcPts val="0"/>
              </a:spcBef>
              <a:spcAft>
                <a:spcPts val="0"/>
              </a:spcAft>
              <a:buClr>
                <a:schemeClr val="dk1"/>
              </a:buClr>
              <a:buSzPct val="100000"/>
              <a:buFont typeface="Calibri"/>
              <a:buChar char="o"/>
            </a:pPr>
            <a:r>
              <a:rPr lang="id" sz="4265">
                <a:solidFill>
                  <a:schemeClr val="dk1"/>
                </a:solidFill>
                <a:latin typeface="Calibri"/>
                <a:ea typeface="Calibri"/>
                <a:cs typeface="Calibri"/>
                <a:sym typeface="Calibri"/>
              </a:rPr>
              <a:t>Harga gratis</a:t>
            </a:r>
            <a:endParaRPr sz="4265">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sz="2500"/>
              <a:t>PERENCANAAN PASAR</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Perencanaan Pasar</a:t>
            </a:r>
            <a:endParaRPr/>
          </a:p>
        </p:txBody>
      </p:sp>
      <p:sp>
        <p:nvSpPr>
          <p:cNvPr id="340" name="Google Shape;340;p24"/>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alibri"/>
              <a:buChar char="●"/>
            </a:pPr>
            <a:r>
              <a:rPr lang="id">
                <a:latin typeface="Calibri"/>
                <a:ea typeface="Calibri"/>
                <a:cs typeface="Calibri"/>
                <a:sym typeface="Calibri"/>
              </a:rPr>
              <a:t>Spesifikasi</a:t>
            </a:r>
            <a:endParaRPr>
              <a:latin typeface="Calibri"/>
              <a:ea typeface="Calibri"/>
              <a:cs typeface="Calibri"/>
              <a:sym typeface="Calibri"/>
            </a:endParaRPr>
          </a:p>
          <a:p>
            <a:pPr indent="0" lvl="0" marL="274320" rtl="0" algn="just">
              <a:lnSpc>
                <a:spcPct val="100000"/>
              </a:lnSpc>
              <a:spcBef>
                <a:spcPts val="1200"/>
              </a:spcBef>
              <a:spcAft>
                <a:spcPts val="0"/>
              </a:spcAft>
              <a:buNone/>
            </a:pPr>
            <a:r>
              <a:rPr lang="id">
                <a:solidFill>
                  <a:schemeClr val="dk1"/>
                </a:solidFill>
                <a:latin typeface="Calibri"/>
                <a:ea typeface="Calibri"/>
                <a:cs typeface="Calibri"/>
                <a:sym typeface="Calibri"/>
              </a:rPr>
              <a:t>Sistem informasi yang kami buat adalah berbasis web. Yang mana aplikasi ini membutuhkan server internet dan aplikasi ini dibangun dengan basis data. Agar data dapat tersimpan secara otomatis didalam database.</a:t>
            </a:r>
            <a:endParaRPr>
              <a:solidFill>
                <a:schemeClr val="dk1"/>
              </a:solidFill>
              <a:latin typeface="Calibri"/>
              <a:ea typeface="Calibri"/>
              <a:cs typeface="Calibri"/>
              <a:sym typeface="Calibri"/>
            </a:endParaRPr>
          </a:p>
          <a:p>
            <a:pPr indent="0" lvl="0" marL="0" rtl="0" algn="l">
              <a:spcBef>
                <a:spcPts val="0"/>
              </a:spcBef>
              <a:spcAft>
                <a:spcPts val="1200"/>
              </a:spcAft>
              <a:buNone/>
            </a:pPr>
            <a:r>
              <a:t/>
            </a:r>
            <a:endParaRPr>
              <a:latin typeface="Calibri"/>
              <a:ea typeface="Calibri"/>
              <a:cs typeface="Calibri"/>
              <a:sym typeface="Calibri"/>
            </a:endParaRPr>
          </a:p>
        </p:txBody>
      </p:sp>
      <p:sp>
        <p:nvSpPr>
          <p:cNvPr id="341" name="Google Shape;341;p24"/>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alibri"/>
              <a:buChar char="●"/>
            </a:pPr>
            <a:r>
              <a:rPr lang="id">
                <a:latin typeface="Calibri"/>
                <a:ea typeface="Calibri"/>
                <a:cs typeface="Calibri"/>
                <a:sym typeface="Calibri"/>
              </a:rPr>
              <a:t>Persyaratan Antarmuka Eksternal</a:t>
            </a:r>
            <a:endParaRPr>
              <a:latin typeface="Calibri"/>
              <a:ea typeface="Calibri"/>
              <a:cs typeface="Calibri"/>
              <a:sym typeface="Calibri"/>
            </a:endParaRPr>
          </a:p>
          <a:p>
            <a:pPr indent="457200" lvl="0" marL="0" rtl="0" algn="just">
              <a:lnSpc>
                <a:spcPct val="100000"/>
              </a:lnSpc>
              <a:spcBef>
                <a:spcPts val="1200"/>
              </a:spcBef>
              <a:spcAft>
                <a:spcPts val="0"/>
              </a:spcAft>
              <a:buNone/>
            </a:pPr>
            <a:r>
              <a:rPr lang="id">
                <a:solidFill>
                  <a:schemeClr val="dk1"/>
                </a:solidFill>
                <a:latin typeface="Calibri"/>
                <a:ea typeface="Calibri"/>
                <a:cs typeface="Calibri"/>
                <a:sym typeface="Calibri"/>
              </a:rPr>
              <a:t>Aplikasi ini membutuhkan aplikasi/network seperti: </a:t>
            </a:r>
            <a:endParaRPr>
              <a:solidFill>
                <a:schemeClr val="dk1"/>
              </a:solidFill>
              <a:latin typeface="Calibri"/>
              <a:ea typeface="Calibri"/>
              <a:cs typeface="Calibri"/>
              <a:sym typeface="Calibri"/>
            </a:endParaRPr>
          </a:p>
          <a:p>
            <a:pPr indent="-311150" lvl="0" marL="457200" rtl="0" algn="just">
              <a:lnSpc>
                <a:spcPct val="100000"/>
              </a:lnSpc>
              <a:spcBef>
                <a:spcPts val="600"/>
              </a:spcBef>
              <a:spcAft>
                <a:spcPts val="0"/>
              </a:spcAft>
              <a:buClr>
                <a:schemeClr val="dk1"/>
              </a:buClr>
              <a:buSzPts val="1300"/>
              <a:buFont typeface="Calibri"/>
              <a:buChar char="❏"/>
            </a:pPr>
            <a:r>
              <a:rPr lang="id">
                <a:solidFill>
                  <a:schemeClr val="dk1"/>
                </a:solidFill>
                <a:latin typeface="Calibri"/>
                <a:ea typeface="Calibri"/>
                <a:cs typeface="Calibri"/>
                <a:sym typeface="Calibri"/>
              </a:rPr>
              <a:t>Google Chrome </a:t>
            </a:r>
            <a:endParaRPr>
              <a:solidFill>
                <a:schemeClr val="dk1"/>
              </a:solidFill>
              <a:latin typeface="Calibri"/>
              <a:ea typeface="Calibri"/>
              <a:cs typeface="Calibri"/>
              <a:sym typeface="Calibri"/>
            </a:endParaRPr>
          </a:p>
          <a:p>
            <a:pPr indent="-311150" lvl="0" marL="457200" rtl="0" algn="just">
              <a:lnSpc>
                <a:spcPct val="100000"/>
              </a:lnSpc>
              <a:spcBef>
                <a:spcPts val="0"/>
              </a:spcBef>
              <a:spcAft>
                <a:spcPts val="0"/>
              </a:spcAft>
              <a:buClr>
                <a:schemeClr val="dk1"/>
              </a:buClr>
              <a:buSzPts val="1300"/>
              <a:buFont typeface="Calibri"/>
              <a:buChar char="❏"/>
            </a:pPr>
            <a:r>
              <a:rPr lang="id">
                <a:solidFill>
                  <a:schemeClr val="dk1"/>
                </a:solidFill>
                <a:latin typeface="Calibri"/>
                <a:ea typeface="Calibri"/>
                <a:cs typeface="Calibri"/>
                <a:sym typeface="Calibri"/>
              </a:rPr>
              <a:t>Internet</a:t>
            </a:r>
            <a:endParaRPr>
              <a:solidFill>
                <a:schemeClr val="dk1"/>
              </a:solidFill>
              <a:latin typeface="Calibri"/>
              <a:ea typeface="Calibri"/>
              <a:cs typeface="Calibri"/>
              <a:sym typeface="Calibri"/>
            </a:endParaRPr>
          </a:p>
          <a:p>
            <a:pPr indent="0" lvl="0" marL="0" rtl="0" algn="l">
              <a:spcBef>
                <a:spcPts val="600"/>
              </a:spcBef>
              <a:spcAft>
                <a:spcPts val="1200"/>
              </a:spcAft>
              <a:buNone/>
            </a:pPr>
            <a:r>
              <a:t/>
            </a:r>
            <a:endParaRPr sz="16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Calibri"/>
              <a:buChar char="●"/>
            </a:pPr>
            <a:r>
              <a:rPr lang="id" sz="1700">
                <a:latin typeface="Calibri"/>
                <a:ea typeface="Calibri"/>
                <a:cs typeface="Calibri"/>
                <a:sym typeface="Calibri"/>
              </a:rPr>
              <a:t>Antarmuka dengan Pengguna</a:t>
            </a:r>
            <a:endParaRPr sz="1700">
              <a:latin typeface="Calibri"/>
              <a:ea typeface="Calibri"/>
              <a:cs typeface="Calibri"/>
              <a:sym typeface="Calibri"/>
            </a:endParaRPr>
          </a:p>
          <a:p>
            <a:pPr indent="0" lvl="0" marL="0" rtl="0" algn="just">
              <a:lnSpc>
                <a:spcPct val="100000"/>
              </a:lnSpc>
              <a:spcBef>
                <a:spcPts val="1200"/>
              </a:spcBef>
              <a:spcAft>
                <a:spcPts val="0"/>
              </a:spcAft>
              <a:buClr>
                <a:schemeClr val="dk1"/>
              </a:buClr>
              <a:buSzPts val="1100"/>
              <a:buFont typeface="Arial"/>
              <a:buNone/>
            </a:pPr>
            <a:r>
              <a:rPr lang="id" sz="1500">
                <a:solidFill>
                  <a:schemeClr val="dk1"/>
                </a:solidFill>
                <a:latin typeface="Calibri"/>
                <a:ea typeface="Calibri"/>
                <a:cs typeface="Calibri"/>
                <a:sym typeface="Calibri"/>
              </a:rPr>
              <a:t>Aplikasi ini sangat user friendly karena memudahkan pengguna dalam mengerjakan tugasnya. </a:t>
            </a:r>
            <a:endParaRPr sz="1500">
              <a:solidFill>
                <a:schemeClr val="dk1"/>
              </a:solidFill>
              <a:latin typeface="Calibri"/>
              <a:ea typeface="Calibri"/>
              <a:cs typeface="Calibri"/>
              <a:sym typeface="Calibri"/>
            </a:endParaRPr>
          </a:p>
          <a:p>
            <a:pPr indent="0" lvl="0" marL="0" rtl="0" algn="l">
              <a:spcBef>
                <a:spcPts val="300"/>
              </a:spcBef>
              <a:spcAft>
                <a:spcPts val="1200"/>
              </a:spcAft>
              <a:buNone/>
            </a:pPr>
            <a:r>
              <a:t/>
            </a:r>
            <a:endParaRPr/>
          </a:p>
        </p:txBody>
      </p:sp>
      <p:sp>
        <p:nvSpPr>
          <p:cNvPr id="347" name="Google Shape;347;p2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Antarmuka Perangkat keras</a:t>
            </a:r>
            <a:endParaRPr/>
          </a:p>
          <a:p>
            <a:pPr indent="457200" lvl="0" marL="0" rtl="0" algn="just">
              <a:lnSpc>
                <a:spcPct val="100000"/>
              </a:lnSpc>
              <a:spcBef>
                <a:spcPts val="1200"/>
              </a:spcBef>
              <a:spcAft>
                <a:spcPts val="0"/>
              </a:spcAft>
              <a:buNone/>
            </a:pPr>
            <a:r>
              <a:rPr lang="id">
                <a:solidFill>
                  <a:schemeClr val="dk1"/>
                </a:solidFill>
                <a:latin typeface="Calibri"/>
                <a:ea typeface="Calibri"/>
                <a:cs typeface="Calibri"/>
                <a:sym typeface="Calibri"/>
              </a:rPr>
              <a:t>Aplikasi ini didukung oleh Personal Komputer atau Laptop dan internet.</a:t>
            </a:r>
            <a:endParaRPr>
              <a:solidFill>
                <a:schemeClr val="dk1"/>
              </a:solidFill>
              <a:latin typeface="Calibri"/>
              <a:ea typeface="Calibri"/>
              <a:cs typeface="Calibri"/>
              <a:sym typeface="Calibri"/>
            </a:endParaRPr>
          </a:p>
          <a:p>
            <a:pPr indent="0" lvl="0" marL="0" rtl="0" algn="just">
              <a:lnSpc>
                <a:spcPct val="100000"/>
              </a:lnSpc>
              <a:spcBef>
                <a:spcPts val="600"/>
              </a:spcBef>
              <a:spcAft>
                <a:spcPts val="0"/>
              </a:spcAft>
              <a:buNone/>
            </a:pPr>
            <a:r>
              <a:t/>
            </a:r>
            <a:endParaRPr>
              <a:solidFill>
                <a:schemeClr val="dk1"/>
              </a:solidFill>
              <a:latin typeface="Calibri"/>
              <a:ea typeface="Calibri"/>
              <a:cs typeface="Calibri"/>
              <a:sym typeface="Calibri"/>
            </a:endParaRPr>
          </a:p>
          <a:p>
            <a:pPr indent="-311150" lvl="0" marL="457200" rtl="0" algn="just">
              <a:lnSpc>
                <a:spcPct val="100000"/>
              </a:lnSpc>
              <a:spcBef>
                <a:spcPts val="600"/>
              </a:spcBef>
              <a:spcAft>
                <a:spcPts val="0"/>
              </a:spcAft>
              <a:buClr>
                <a:schemeClr val="dk1"/>
              </a:buClr>
              <a:buSzPts val="1300"/>
              <a:buFont typeface="Calibri"/>
              <a:buChar char="●"/>
            </a:pPr>
            <a:r>
              <a:rPr lang="id">
                <a:solidFill>
                  <a:schemeClr val="dk1"/>
                </a:solidFill>
                <a:latin typeface="Calibri"/>
                <a:ea typeface="Calibri"/>
                <a:cs typeface="Calibri"/>
                <a:sym typeface="Calibri"/>
              </a:rPr>
              <a:t>Antarmuka Perangkat lunak</a:t>
            </a:r>
            <a:endParaRPr>
              <a:solidFill>
                <a:schemeClr val="dk1"/>
              </a:solidFill>
              <a:latin typeface="Calibri"/>
              <a:ea typeface="Calibri"/>
              <a:cs typeface="Calibri"/>
              <a:sym typeface="Calibri"/>
            </a:endParaRPr>
          </a:p>
          <a:p>
            <a:pPr indent="457200" lvl="0" marL="0" rtl="0" algn="just">
              <a:lnSpc>
                <a:spcPct val="100000"/>
              </a:lnSpc>
              <a:spcBef>
                <a:spcPts val="600"/>
              </a:spcBef>
              <a:spcAft>
                <a:spcPts val="0"/>
              </a:spcAft>
              <a:buNone/>
            </a:pPr>
            <a:r>
              <a:rPr lang="id">
                <a:solidFill>
                  <a:schemeClr val="dk1"/>
                </a:solidFill>
                <a:latin typeface="Calibri"/>
                <a:ea typeface="Calibri"/>
                <a:cs typeface="Calibri"/>
                <a:sym typeface="Calibri"/>
              </a:rPr>
              <a:t>Aplikasi ini menggunakan Sistem operasi desktop dan mobile.</a:t>
            </a:r>
            <a:endParaRPr>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26"/>
          <p:cNvPicPr preferRelativeResize="0"/>
          <p:nvPr/>
        </p:nvPicPr>
        <p:blipFill>
          <a:blip r:embed="rId3">
            <a:alphaModFix/>
          </a:blip>
          <a:stretch>
            <a:fillRect/>
          </a:stretch>
        </p:blipFill>
        <p:spPr>
          <a:xfrm>
            <a:off x="152400" y="152400"/>
            <a:ext cx="8839198" cy="44554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27"/>
          <p:cNvPicPr preferRelativeResize="0"/>
          <p:nvPr/>
        </p:nvPicPr>
        <p:blipFill>
          <a:blip r:embed="rId3">
            <a:alphaModFix/>
          </a:blip>
          <a:stretch>
            <a:fillRect/>
          </a:stretch>
        </p:blipFill>
        <p:spPr>
          <a:xfrm>
            <a:off x="990000" y="1544150"/>
            <a:ext cx="7373875" cy="205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Verifikasi</a:t>
            </a:r>
            <a:endParaRPr/>
          </a:p>
        </p:txBody>
      </p:sp>
      <p:sp>
        <p:nvSpPr>
          <p:cNvPr id="363" name="Google Shape;363;p28"/>
          <p:cNvSpPr txBox="1"/>
          <p:nvPr>
            <p:ph idx="1" type="body"/>
          </p:nvPr>
        </p:nvSpPr>
        <p:spPr>
          <a:xfrm>
            <a:off x="1303800" y="1990050"/>
            <a:ext cx="7030500" cy="581700"/>
          </a:xfrm>
          <a:prstGeom prst="rect">
            <a:avLst/>
          </a:prstGeom>
        </p:spPr>
        <p:txBody>
          <a:bodyPr anchorCtr="0" anchor="t" bIns="91425" lIns="91425" spcFirstLastPara="1" rIns="91425" wrap="square" tIns="91425">
            <a:noAutofit/>
          </a:bodyPr>
          <a:lstStyle/>
          <a:p>
            <a:pPr indent="0" lvl="0" marL="0" rtl="0" algn="just">
              <a:lnSpc>
                <a:spcPct val="80000"/>
              </a:lnSpc>
              <a:spcBef>
                <a:spcPts val="0"/>
              </a:spcBef>
              <a:spcAft>
                <a:spcPts val="0"/>
              </a:spcAft>
              <a:buSzPts val="935"/>
              <a:buNone/>
            </a:pPr>
            <a:r>
              <a:rPr lang="id" sz="1490">
                <a:solidFill>
                  <a:srgbClr val="000000"/>
                </a:solidFill>
                <a:latin typeface="Calibri"/>
                <a:ea typeface="Calibri"/>
                <a:cs typeface="Calibri"/>
                <a:sym typeface="Calibri"/>
              </a:rPr>
              <a:t>Aplikasi ini kami jalankan di spek rendah yang kami punya, yaitu di linux dan android kitkat.</a:t>
            </a:r>
            <a:endParaRPr sz="1490">
              <a:solidFill>
                <a:srgbClr val="000000"/>
              </a:solidFill>
              <a:latin typeface="Calibri"/>
              <a:ea typeface="Calibri"/>
              <a:cs typeface="Calibri"/>
              <a:sym typeface="Calibri"/>
            </a:endParaRPr>
          </a:p>
          <a:p>
            <a:pPr indent="0" lvl="0" marL="0" rtl="0" algn="l">
              <a:lnSpc>
                <a:spcPct val="95000"/>
              </a:lnSpc>
              <a:spcBef>
                <a:spcPts val="600"/>
              </a:spcBef>
              <a:spcAft>
                <a:spcPts val="1200"/>
              </a:spcAft>
              <a:buSzPts val="935"/>
              <a:buNone/>
            </a:pPr>
            <a:r>
              <a:t/>
            </a:r>
            <a:endParaRPr sz="1105"/>
          </a:p>
        </p:txBody>
      </p:sp>
      <p:pic>
        <p:nvPicPr>
          <p:cNvPr id="364" name="Google Shape;364;p28"/>
          <p:cNvPicPr preferRelativeResize="0"/>
          <p:nvPr/>
        </p:nvPicPr>
        <p:blipFill rotWithShape="1">
          <a:blip r:embed="rId3">
            <a:alphaModFix/>
          </a:blip>
          <a:srcRect b="0" l="0" r="0" t="-7227"/>
          <a:stretch/>
        </p:blipFill>
        <p:spPr>
          <a:xfrm>
            <a:off x="1350950" y="2480725"/>
            <a:ext cx="6936201" cy="2430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29"/>
          <p:cNvPicPr preferRelativeResize="0"/>
          <p:nvPr/>
        </p:nvPicPr>
        <p:blipFill>
          <a:blip r:embed="rId3">
            <a:alphaModFix/>
          </a:blip>
          <a:stretch>
            <a:fillRect/>
          </a:stretch>
        </p:blipFill>
        <p:spPr>
          <a:xfrm>
            <a:off x="1376900" y="1479325"/>
            <a:ext cx="6782149" cy="207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Konsep sistem</a:t>
            </a:r>
            <a:endParaRPr/>
          </a:p>
        </p:txBody>
      </p:sp>
      <p:sp>
        <p:nvSpPr>
          <p:cNvPr id="375" name="Google Shape;375;p30"/>
          <p:cNvSpPr txBox="1"/>
          <p:nvPr>
            <p:ph idx="1" type="body"/>
          </p:nvPr>
        </p:nvSpPr>
        <p:spPr>
          <a:xfrm>
            <a:off x="648625" y="1149325"/>
            <a:ext cx="8090700" cy="3382200"/>
          </a:xfrm>
          <a:prstGeom prst="rect">
            <a:avLst/>
          </a:prstGeom>
        </p:spPr>
        <p:txBody>
          <a:bodyPr anchorCtr="0" anchor="t" bIns="91425" lIns="91425" spcFirstLastPara="1" rIns="91425" wrap="square" tIns="91425">
            <a:noAutofit/>
          </a:bodyPr>
          <a:lstStyle/>
          <a:p>
            <a:pPr indent="0" lvl="0" marL="365760" rtl="0" algn="just">
              <a:lnSpc>
                <a:spcPct val="80000"/>
              </a:lnSpc>
              <a:spcBef>
                <a:spcPts val="1200"/>
              </a:spcBef>
              <a:spcAft>
                <a:spcPts val="0"/>
              </a:spcAft>
              <a:buSzPts val="1018"/>
              <a:buNone/>
            </a:pPr>
            <a:r>
              <a:rPr b="1" lang="id" sz="1410">
                <a:solidFill>
                  <a:srgbClr val="000000"/>
                </a:solidFill>
                <a:latin typeface="Calibri"/>
                <a:ea typeface="Calibri"/>
                <a:cs typeface="Calibri"/>
                <a:sym typeface="Calibri"/>
              </a:rPr>
              <a:t>Pilihan Sistem</a:t>
            </a:r>
            <a:endParaRPr b="1" sz="1410">
              <a:solidFill>
                <a:srgbClr val="000000"/>
              </a:solidFill>
              <a:latin typeface="Calibri"/>
              <a:ea typeface="Calibri"/>
              <a:cs typeface="Calibri"/>
              <a:sym typeface="Calibri"/>
            </a:endParaRPr>
          </a:p>
          <a:p>
            <a:pPr indent="0" lvl="0" marL="0" rtl="0" algn="just">
              <a:lnSpc>
                <a:spcPct val="80000"/>
              </a:lnSpc>
              <a:spcBef>
                <a:spcPts val="300"/>
              </a:spcBef>
              <a:spcAft>
                <a:spcPts val="0"/>
              </a:spcAft>
              <a:buSzPts val="1018"/>
              <a:buNone/>
            </a:pPr>
            <a:r>
              <a:rPr lang="id" sz="1410">
                <a:solidFill>
                  <a:srgbClr val="000000"/>
                </a:solidFill>
                <a:latin typeface="Calibri"/>
                <a:ea typeface="Calibri"/>
                <a:cs typeface="Calibri"/>
                <a:sym typeface="Calibri"/>
              </a:rPr>
              <a:t>Jabarkan minimal tiga (3) konsep sistem yang akan dikembangkan. Penjabaran meliputi:</a:t>
            </a:r>
            <a:endParaRPr sz="1410">
              <a:solidFill>
                <a:srgbClr val="000000"/>
              </a:solidFill>
              <a:latin typeface="Calibri"/>
              <a:ea typeface="Calibri"/>
              <a:cs typeface="Calibri"/>
              <a:sym typeface="Calibri"/>
            </a:endParaRPr>
          </a:p>
          <a:p>
            <a:pPr indent="-318135" lvl="0" marL="457200" rtl="0" algn="just">
              <a:lnSpc>
                <a:spcPct val="80000"/>
              </a:lnSpc>
              <a:spcBef>
                <a:spcPts val="600"/>
              </a:spcBef>
              <a:spcAft>
                <a:spcPts val="0"/>
              </a:spcAft>
              <a:buClr>
                <a:srgbClr val="000000"/>
              </a:buClr>
              <a:buSzPts val="1410"/>
              <a:buFont typeface="Calibri"/>
              <a:buChar char="●"/>
            </a:pPr>
            <a:r>
              <a:rPr lang="id" sz="1410">
                <a:solidFill>
                  <a:srgbClr val="000000"/>
                </a:solidFill>
                <a:latin typeface="Calibri"/>
                <a:ea typeface="Calibri"/>
                <a:cs typeface="Calibri"/>
                <a:sym typeface="Calibri"/>
              </a:rPr>
              <a:t>Arsitektur utama sistem</a:t>
            </a:r>
            <a:endParaRPr sz="1410">
              <a:solidFill>
                <a:srgbClr val="000000"/>
              </a:solidFill>
              <a:latin typeface="Calibri"/>
              <a:ea typeface="Calibri"/>
              <a:cs typeface="Calibri"/>
              <a:sym typeface="Calibri"/>
            </a:endParaRPr>
          </a:p>
          <a:p>
            <a:pPr indent="0" lvl="0" marL="457200" rtl="0" algn="just">
              <a:lnSpc>
                <a:spcPct val="70600"/>
              </a:lnSpc>
              <a:spcBef>
                <a:spcPts val="600"/>
              </a:spcBef>
              <a:spcAft>
                <a:spcPts val="0"/>
              </a:spcAft>
              <a:buSzPts val="1018"/>
              <a:buNone/>
            </a:pPr>
            <a:r>
              <a:rPr lang="id" sz="1410">
                <a:solidFill>
                  <a:srgbClr val="000000"/>
                </a:solidFill>
                <a:latin typeface="Calibri"/>
                <a:ea typeface="Calibri"/>
                <a:cs typeface="Calibri"/>
                <a:sym typeface="Calibri"/>
              </a:rPr>
              <a:t>Konsep utama dari diet ini adalah membatasi asupan karbohidrat hingga hanya 5-10% dari total asupan kalori sehingga glukosa yang umumnya dimetabolisme sebagai sumber energi oleh tubuh diganti dengan lemak. Metabolisme yang terjadi adalah sejumlah besar lemak dipecah oleh tubuh menghasilkan badan keton (asetoasetat, b-hidroksibutirat dan aseton). Sinyal berhasilnya menjalani diet ketogenik terjadi saat tubuh memproduksi keton sebagai sumber energi yang digunakan oleh otak dan organ lain dan tercapai kondisi ketosis, yang dapat diukur dari darah dan urin.</a:t>
            </a:r>
            <a:endParaRPr sz="1410">
              <a:solidFill>
                <a:srgbClr val="000000"/>
              </a:solidFill>
              <a:latin typeface="Calibri"/>
              <a:ea typeface="Calibri"/>
              <a:cs typeface="Calibri"/>
              <a:sym typeface="Calibri"/>
            </a:endParaRPr>
          </a:p>
          <a:p>
            <a:pPr indent="-318135" lvl="0" marL="457200" rtl="0" algn="just">
              <a:lnSpc>
                <a:spcPct val="80000"/>
              </a:lnSpc>
              <a:spcBef>
                <a:spcPts val="600"/>
              </a:spcBef>
              <a:spcAft>
                <a:spcPts val="0"/>
              </a:spcAft>
              <a:buClr>
                <a:srgbClr val="000000"/>
              </a:buClr>
              <a:buSzPts val="1410"/>
              <a:buFont typeface="Calibri"/>
              <a:buChar char="●"/>
            </a:pPr>
            <a:r>
              <a:rPr lang="id" sz="1410">
                <a:solidFill>
                  <a:srgbClr val="000000"/>
                </a:solidFill>
                <a:latin typeface="Calibri"/>
                <a:ea typeface="Calibri"/>
                <a:cs typeface="Calibri"/>
                <a:sym typeface="Calibri"/>
              </a:rPr>
              <a:t>Interaksi dengan pengguna (</a:t>
            </a:r>
            <a:r>
              <a:rPr i="1" lang="id" sz="1410">
                <a:solidFill>
                  <a:srgbClr val="000000"/>
                </a:solidFill>
                <a:latin typeface="Calibri"/>
                <a:ea typeface="Calibri"/>
                <a:cs typeface="Calibri"/>
                <a:sym typeface="Calibri"/>
              </a:rPr>
              <a:t>user interaction</a:t>
            </a:r>
            <a:r>
              <a:rPr lang="id" sz="1410">
                <a:solidFill>
                  <a:srgbClr val="000000"/>
                </a:solidFill>
                <a:latin typeface="Calibri"/>
                <a:ea typeface="Calibri"/>
                <a:cs typeface="Calibri"/>
                <a:sym typeface="Calibri"/>
              </a:rPr>
              <a:t>)</a:t>
            </a:r>
            <a:endParaRPr sz="1410">
              <a:solidFill>
                <a:srgbClr val="000000"/>
              </a:solidFill>
              <a:latin typeface="Calibri"/>
              <a:ea typeface="Calibri"/>
              <a:cs typeface="Calibri"/>
              <a:sym typeface="Calibri"/>
            </a:endParaRPr>
          </a:p>
          <a:p>
            <a:pPr indent="0" lvl="0" marL="457200" rtl="0" algn="just">
              <a:lnSpc>
                <a:spcPct val="70600"/>
              </a:lnSpc>
              <a:spcBef>
                <a:spcPts val="600"/>
              </a:spcBef>
              <a:spcAft>
                <a:spcPts val="0"/>
              </a:spcAft>
              <a:buSzPts val="1018"/>
              <a:buNone/>
            </a:pPr>
            <a:r>
              <a:rPr lang="id" sz="1410">
                <a:solidFill>
                  <a:srgbClr val="000000"/>
                </a:solidFill>
                <a:latin typeface="Calibri"/>
                <a:ea typeface="Calibri"/>
                <a:cs typeface="Calibri"/>
                <a:sym typeface="Calibri"/>
              </a:rPr>
              <a:t>Pada ketogenesis, kadar glukosa dipertahankan pada batas normal kadar melalui glukoneogenesis dari asam amino glukogenik dan gliserol dari trigliserida yang terhidrolisis. Selama 3 sampai 4 hari pertama diet ketogenik dilakukan, sumber utama glukosa adalah melalui jalur glukoneogenesis yang dibuat dari asam amino. Jika kondisinya memungkinkan ketogenesis untuk terus berlangsung, kontribusi asam amino akan menurun dan jumlah glukosa yang diturunkan dari gliserol mengalami peningkatan. Berdasarkan penelitian yang memeriksa efek dari puasa dan diet karbohidrat yang sangat rendah, adaptasi metabolik terhadap ketosis membutuhkan waktu dua minggu atau lebih untuk mencapai level keton yang tetap.</a:t>
            </a:r>
            <a:endParaRPr sz="1410">
              <a:solidFill>
                <a:srgbClr val="000000"/>
              </a:solidFill>
              <a:latin typeface="Calibri"/>
              <a:ea typeface="Calibri"/>
              <a:cs typeface="Calibri"/>
              <a:sym typeface="Calibri"/>
            </a:endParaRPr>
          </a:p>
          <a:p>
            <a:pPr indent="0" lvl="0" marL="0" rtl="0" algn="l">
              <a:lnSpc>
                <a:spcPct val="95000"/>
              </a:lnSpc>
              <a:spcBef>
                <a:spcPts val="600"/>
              </a:spcBef>
              <a:spcAft>
                <a:spcPts val="1200"/>
              </a:spcAft>
              <a:buSzPts val="1018"/>
              <a:buNone/>
            </a:pPr>
            <a:r>
              <a:t/>
            </a:r>
            <a:endParaRPr sz="120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1"/>
          <p:cNvSpPr txBox="1"/>
          <p:nvPr>
            <p:ph idx="1" type="body"/>
          </p:nvPr>
        </p:nvSpPr>
        <p:spPr>
          <a:xfrm>
            <a:off x="1303800" y="751050"/>
            <a:ext cx="3430500" cy="3780600"/>
          </a:xfrm>
          <a:prstGeom prst="rect">
            <a:avLst/>
          </a:prstGeom>
        </p:spPr>
        <p:txBody>
          <a:bodyPr anchorCtr="0" anchor="t" bIns="91425" lIns="91425" spcFirstLastPara="1" rIns="91425" wrap="square" tIns="91425">
            <a:normAutofit fontScale="25000"/>
          </a:bodyPr>
          <a:lstStyle/>
          <a:p>
            <a:pPr indent="-311516" lvl="0" marL="457200" rtl="0" algn="just">
              <a:lnSpc>
                <a:spcPct val="100000"/>
              </a:lnSpc>
              <a:spcBef>
                <a:spcPts val="0"/>
              </a:spcBef>
              <a:spcAft>
                <a:spcPts val="0"/>
              </a:spcAft>
              <a:buClr>
                <a:srgbClr val="000000"/>
              </a:buClr>
              <a:buSzPct val="100000"/>
              <a:buFont typeface="Calibri"/>
              <a:buChar char="●"/>
            </a:pPr>
            <a:r>
              <a:rPr lang="id" sz="5223">
                <a:solidFill>
                  <a:srgbClr val="000000"/>
                </a:solidFill>
                <a:latin typeface="Calibri"/>
                <a:ea typeface="Calibri"/>
                <a:cs typeface="Calibri"/>
                <a:sym typeface="Calibri"/>
              </a:rPr>
              <a:t>Algoritma utama yang akan digunakan</a:t>
            </a:r>
            <a:endParaRPr sz="5223">
              <a:solidFill>
                <a:srgbClr val="000000"/>
              </a:solidFill>
              <a:latin typeface="Calibri"/>
              <a:ea typeface="Calibri"/>
              <a:cs typeface="Calibri"/>
              <a:sym typeface="Calibri"/>
            </a:endParaRPr>
          </a:p>
          <a:p>
            <a:pPr indent="-311516" lvl="0" marL="914400" rtl="0" algn="just">
              <a:lnSpc>
                <a:spcPct val="100000"/>
              </a:lnSpc>
              <a:spcBef>
                <a:spcPts val="600"/>
              </a:spcBef>
              <a:spcAft>
                <a:spcPts val="0"/>
              </a:spcAft>
              <a:buClr>
                <a:srgbClr val="000000"/>
              </a:buClr>
              <a:buSzPct val="100000"/>
              <a:buFont typeface="Calibri"/>
              <a:buAutoNum type="arabicPeriod"/>
            </a:pPr>
            <a:r>
              <a:rPr lang="id" sz="5223">
                <a:solidFill>
                  <a:srgbClr val="000000"/>
                </a:solidFill>
                <a:latin typeface="Calibri"/>
                <a:ea typeface="Calibri"/>
                <a:cs typeface="Calibri"/>
                <a:sym typeface="Calibri"/>
              </a:rPr>
              <a:t>user login</a:t>
            </a:r>
            <a:endParaRPr sz="5223">
              <a:solidFill>
                <a:srgbClr val="000000"/>
              </a:solidFill>
              <a:latin typeface="Calibri"/>
              <a:ea typeface="Calibri"/>
              <a:cs typeface="Calibri"/>
              <a:sym typeface="Calibri"/>
            </a:endParaRPr>
          </a:p>
          <a:p>
            <a:pPr indent="-311516" lvl="0" marL="914400" rtl="0" algn="just">
              <a:lnSpc>
                <a:spcPct val="100000"/>
              </a:lnSpc>
              <a:spcBef>
                <a:spcPts val="0"/>
              </a:spcBef>
              <a:spcAft>
                <a:spcPts val="0"/>
              </a:spcAft>
              <a:buClr>
                <a:srgbClr val="000000"/>
              </a:buClr>
              <a:buSzPct val="100000"/>
              <a:buFont typeface="Calibri"/>
              <a:buAutoNum type="arabicPeriod"/>
            </a:pPr>
            <a:r>
              <a:rPr lang="id" sz="5223">
                <a:solidFill>
                  <a:srgbClr val="000000"/>
                </a:solidFill>
                <a:latin typeface="Calibri"/>
                <a:ea typeface="Calibri"/>
                <a:cs typeface="Calibri"/>
                <a:sym typeface="Calibri"/>
              </a:rPr>
              <a:t>input data pola makan pagi siang malam, contohnya seporsi nasi goreng yang menampilkan persentase dari kalori dan nutrisi.</a:t>
            </a:r>
            <a:endParaRPr sz="5223">
              <a:solidFill>
                <a:srgbClr val="000000"/>
              </a:solidFill>
              <a:latin typeface="Calibri"/>
              <a:ea typeface="Calibri"/>
              <a:cs typeface="Calibri"/>
              <a:sym typeface="Calibri"/>
            </a:endParaRPr>
          </a:p>
          <a:p>
            <a:pPr indent="-311516" lvl="0" marL="914400" rtl="0" algn="just">
              <a:lnSpc>
                <a:spcPct val="100000"/>
              </a:lnSpc>
              <a:spcBef>
                <a:spcPts val="0"/>
              </a:spcBef>
              <a:spcAft>
                <a:spcPts val="0"/>
              </a:spcAft>
              <a:buClr>
                <a:srgbClr val="000000"/>
              </a:buClr>
              <a:buSzPct val="100000"/>
              <a:buFont typeface="Calibri"/>
              <a:buAutoNum type="arabicPeriod"/>
            </a:pPr>
            <a:r>
              <a:rPr lang="id" sz="5223">
                <a:solidFill>
                  <a:srgbClr val="000000"/>
                </a:solidFill>
                <a:latin typeface="Calibri"/>
                <a:ea typeface="Calibri"/>
                <a:cs typeface="Calibri"/>
                <a:sym typeface="Calibri"/>
              </a:rPr>
              <a:t>input data kegiatan setelah makan contohnya aktifitas yang dilakukan sepetti kerja, olahraga, dan tidur</a:t>
            </a:r>
            <a:endParaRPr sz="5223">
              <a:solidFill>
                <a:srgbClr val="000000"/>
              </a:solidFill>
              <a:latin typeface="Calibri"/>
              <a:ea typeface="Calibri"/>
              <a:cs typeface="Calibri"/>
              <a:sym typeface="Calibri"/>
            </a:endParaRPr>
          </a:p>
          <a:p>
            <a:pPr indent="-311516" lvl="0" marL="914400" rtl="0" algn="just">
              <a:lnSpc>
                <a:spcPct val="100000"/>
              </a:lnSpc>
              <a:spcBef>
                <a:spcPts val="0"/>
              </a:spcBef>
              <a:spcAft>
                <a:spcPts val="0"/>
              </a:spcAft>
              <a:buClr>
                <a:srgbClr val="000000"/>
              </a:buClr>
              <a:buSzPct val="100000"/>
              <a:buFont typeface="Calibri"/>
              <a:buAutoNum type="arabicPeriod"/>
            </a:pPr>
            <a:r>
              <a:rPr lang="id" sz="5223">
                <a:solidFill>
                  <a:srgbClr val="000000"/>
                </a:solidFill>
                <a:latin typeface="Calibri"/>
                <a:ea typeface="Calibri"/>
                <a:cs typeface="Calibri"/>
                <a:sym typeface="Calibri"/>
              </a:rPr>
              <a:t>kemudian data yang telah diinput di proses menjadi data yang bisa dianalisa dalam proses diet contohnya kolestrol hari ini apakah normal, berlebihan atau rendah dan data ini dipakai untuk proses lamanya diet </a:t>
            </a:r>
            <a:endParaRPr sz="5223">
              <a:solidFill>
                <a:srgbClr val="000000"/>
              </a:solidFill>
              <a:latin typeface="Calibri"/>
              <a:ea typeface="Calibri"/>
              <a:cs typeface="Calibri"/>
              <a:sym typeface="Calibri"/>
            </a:endParaRPr>
          </a:p>
          <a:p>
            <a:pPr indent="0" lvl="0" marL="457200" rtl="0" algn="just">
              <a:lnSpc>
                <a:spcPct val="100000"/>
              </a:lnSpc>
              <a:spcBef>
                <a:spcPts val="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600"/>
              </a:spcBef>
              <a:spcAft>
                <a:spcPts val="1200"/>
              </a:spcAft>
              <a:buNone/>
            </a:pPr>
            <a:r>
              <a:t/>
            </a:r>
            <a:endParaRPr/>
          </a:p>
        </p:txBody>
      </p:sp>
      <p:sp>
        <p:nvSpPr>
          <p:cNvPr id="381" name="Google Shape;381;p31"/>
          <p:cNvSpPr txBox="1"/>
          <p:nvPr>
            <p:ph idx="2" type="body"/>
          </p:nvPr>
        </p:nvSpPr>
        <p:spPr>
          <a:xfrm>
            <a:off x="4903650" y="751125"/>
            <a:ext cx="3430500" cy="3780600"/>
          </a:xfrm>
          <a:prstGeom prst="rect">
            <a:avLst/>
          </a:prstGeom>
        </p:spPr>
        <p:txBody>
          <a:bodyPr anchorCtr="0" anchor="t" bIns="91425" lIns="91425" spcFirstLastPara="1" rIns="91425" wrap="square" tIns="91425">
            <a:normAutofit/>
          </a:bodyPr>
          <a:lstStyle/>
          <a:p>
            <a:pPr indent="-311150" lvl="0" marL="457200" rtl="0" algn="just">
              <a:lnSpc>
                <a:spcPct val="100000"/>
              </a:lnSpc>
              <a:spcBef>
                <a:spcPts val="0"/>
              </a:spcBef>
              <a:spcAft>
                <a:spcPts val="0"/>
              </a:spcAft>
              <a:buClr>
                <a:srgbClr val="000000"/>
              </a:buClr>
              <a:buSzPts val="1300"/>
              <a:buFont typeface="Calibri"/>
              <a:buChar char="●"/>
            </a:pPr>
            <a:r>
              <a:rPr lang="id">
                <a:solidFill>
                  <a:srgbClr val="000000"/>
                </a:solidFill>
                <a:latin typeface="Calibri"/>
                <a:ea typeface="Calibri"/>
                <a:cs typeface="Calibri"/>
                <a:sym typeface="Calibri"/>
              </a:rPr>
              <a:t>Modul atau sub-blok yang memenuhi fungsi dan spesifikasi</a:t>
            </a:r>
            <a:endParaRPr>
              <a:solidFill>
                <a:srgbClr val="000000"/>
              </a:solidFill>
              <a:latin typeface="Calibri"/>
              <a:ea typeface="Calibri"/>
              <a:cs typeface="Calibri"/>
              <a:sym typeface="Calibri"/>
            </a:endParaRPr>
          </a:p>
          <a:p>
            <a:pPr indent="0" lvl="0" marL="457200" rtl="0" algn="just">
              <a:lnSpc>
                <a:spcPct val="100000"/>
              </a:lnSpc>
              <a:spcBef>
                <a:spcPts val="600"/>
              </a:spcBef>
              <a:spcAft>
                <a:spcPts val="0"/>
              </a:spcAft>
              <a:buNone/>
            </a:pPr>
            <a:r>
              <a:rPr lang="id">
                <a:solidFill>
                  <a:srgbClr val="000000"/>
                </a:solidFill>
                <a:latin typeface="Calibri"/>
                <a:ea typeface="Calibri"/>
                <a:cs typeface="Calibri"/>
                <a:sym typeface="Calibri"/>
              </a:rPr>
              <a:t>Setiap konsep harus memenuhi kebutuhan pengguna, karakteristik produk, dan spesifikasi produk. </a:t>
            </a:r>
            <a:endParaRPr>
              <a:solidFill>
                <a:srgbClr val="000000"/>
              </a:solidFill>
              <a:latin typeface="Calibri"/>
              <a:ea typeface="Calibri"/>
              <a:cs typeface="Calibri"/>
              <a:sym typeface="Calibri"/>
            </a:endParaRPr>
          </a:p>
          <a:p>
            <a:pPr indent="0" lvl="0" marL="0" rtl="0" algn="l">
              <a:spcBef>
                <a:spcPts val="600"/>
              </a:spcBef>
              <a:spcAft>
                <a:spcPts val="1200"/>
              </a:spcAft>
              <a:buNone/>
            </a:pPr>
            <a:r>
              <a:t/>
            </a:r>
            <a:endParaRPr sz="1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Table of content</a:t>
            </a:r>
            <a:endParaRPr/>
          </a:p>
        </p:txBody>
      </p:sp>
      <p:sp>
        <p:nvSpPr>
          <p:cNvPr id="283" name="Google Shape;283;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Masalah</a:t>
            </a:r>
            <a:endParaRPr/>
          </a:p>
          <a:p>
            <a:pPr indent="-311150" lvl="0" marL="457200" rtl="0" algn="l">
              <a:spcBef>
                <a:spcPts val="0"/>
              </a:spcBef>
              <a:spcAft>
                <a:spcPts val="0"/>
              </a:spcAft>
              <a:buSzPts val="1300"/>
              <a:buChar char="●"/>
            </a:pPr>
            <a:r>
              <a:rPr lang="id"/>
              <a:t>Perencanaan pasar</a:t>
            </a:r>
            <a:endParaRPr/>
          </a:p>
          <a:p>
            <a:pPr indent="-311150" lvl="0" marL="457200" rtl="0" algn="l">
              <a:spcBef>
                <a:spcPts val="0"/>
              </a:spcBef>
              <a:spcAft>
                <a:spcPts val="0"/>
              </a:spcAft>
              <a:buSzPts val="1300"/>
              <a:buChar char="●"/>
            </a:pPr>
            <a:r>
              <a:rPr lang="id"/>
              <a:t>Solusi</a:t>
            </a:r>
            <a:endParaRPr/>
          </a:p>
          <a:p>
            <a:pPr indent="-311150" lvl="0" marL="457200" rtl="0" algn="l">
              <a:spcBef>
                <a:spcPts val="0"/>
              </a:spcBef>
              <a:spcAft>
                <a:spcPts val="0"/>
              </a:spcAft>
              <a:buSzPts val="1300"/>
              <a:buChar char="●"/>
            </a:pPr>
            <a:r>
              <a:rPr lang="id"/>
              <a:t>Kesimpulan</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Analisis konsep</a:t>
            </a:r>
            <a:endParaRPr/>
          </a:p>
        </p:txBody>
      </p:sp>
      <p:sp>
        <p:nvSpPr>
          <p:cNvPr id="387" name="Google Shape;387;p32"/>
          <p:cNvSpPr txBox="1"/>
          <p:nvPr>
            <p:ph idx="1" type="body"/>
          </p:nvPr>
        </p:nvSpPr>
        <p:spPr>
          <a:xfrm>
            <a:off x="1303800" y="1274500"/>
            <a:ext cx="7030500" cy="580500"/>
          </a:xfrm>
          <a:prstGeom prst="rect">
            <a:avLst/>
          </a:prstGeom>
        </p:spPr>
        <p:txBody>
          <a:bodyPr anchorCtr="0" anchor="t" bIns="91425" lIns="91425" spcFirstLastPara="1" rIns="91425" wrap="square" tIns="91425">
            <a:noAutofit/>
          </a:bodyPr>
          <a:lstStyle/>
          <a:p>
            <a:pPr indent="0" lvl="0" marL="0" rtl="0" algn="just">
              <a:lnSpc>
                <a:spcPct val="80000"/>
              </a:lnSpc>
              <a:spcBef>
                <a:spcPts val="0"/>
              </a:spcBef>
              <a:spcAft>
                <a:spcPts val="0"/>
              </a:spcAft>
              <a:buSzPts val="935"/>
              <a:buNone/>
            </a:pPr>
            <a:r>
              <a:rPr lang="id" sz="1405">
                <a:solidFill>
                  <a:srgbClr val="000000"/>
                </a:solidFill>
                <a:latin typeface="Calibri"/>
                <a:ea typeface="Calibri"/>
                <a:cs typeface="Calibri"/>
                <a:sym typeface="Calibri"/>
              </a:rPr>
              <a:t>Berikut ini adalah contoh data yang telah diproses dari input data pola makan dan kegiatan sehari-hari</a:t>
            </a:r>
            <a:endParaRPr sz="1405">
              <a:solidFill>
                <a:srgbClr val="000000"/>
              </a:solidFill>
              <a:latin typeface="Calibri"/>
              <a:ea typeface="Calibri"/>
              <a:cs typeface="Calibri"/>
              <a:sym typeface="Calibri"/>
            </a:endParaRPr>
          </a:p>
          <a:p>
            <a:pPr indent="0" lvl="0" marL="0" rtl="0" algn="l">
              <a:lnSpc>
                <a:spcPct val="95000"/>
              </a:lnSpc>
              <a:spcBef>
                <a:spcPts val="600"/>
              </a:spcBef>
              <a:spcAft>
                <a:spcPts val="1200"/>
              </a:spcAft>
              <a:buSzPts val="935"/>
              <a:buNone/>
            </a:pPr>
            <a:r>
              <a:t/>
            </a:r>
            <a:endParaRPr sz="1190">
              <a:latin typeface="Calibri"/>
              <a:ea typeface="Calibri"/>
              <a:cs typeface="Calibri"/>
              <a:sym typeface="Calibri"/>
            </a:endParaRPr>
          </a:p>
        </p:txBody>
      </p:sp>
      <p:pic>
        <p:nvPicPr>
          <p:cNvPr id="388" name="Google Shape;388;p32"/>
          <p:cNvPicPr preferRelativeResize="0"/>
          <p:nvPr/>
        </p:nvPicPr>
        <p:blipFill>
          <a:blip r:embed="rId3">
            <a:alphaModFix/>
          </a:blip>
          <a:stretch>
            <a:fillRect/>
          </a:stretch>
        </p:blipFill>
        <p:spPr>
          <a:xfrm>
            <a:off x="751050" y="1786575"/>
            <a:ext cx="7772149" cy="2776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lnSpc>
                <a:spcPct val="90600"/>
              </a:lnSpc>
              <a:spcBef>
                <a:spcPts val="0"/>
              </a:spcBef>
              <a:spcAft>
                <a:spcPts val="0"/>
              </a:spcAft>
              <a:buSzPts val="990"/>
              <a:buNone/>
            </a:pPr>
            <a:r>
              <a:rPr b="0" lang="id" sz="1390">
                <a:solidFill>
                  <a:srgbClr val="000000"/>
                </a:solidFill>
                <a:latin typeface="Calibri"/>
                <a:ea typeface="Calibri"/>
                <a:cs typeface="Calibri"/>
                <a:sym typeface="Calibri"/>
              </a:rPr>
              <a:t>Keterangan:</a:t>
            </a:r>
            <a:endParaRPr b="0" sz="1390">
              <a:solidFill>
                <a:srgbClr val="000000"/>
              </a:solidFill>
              <a:latin typeface="Calibri"/>
              <a:ea typeface="Calibri"/>
              <a:cs typeface="Calibri"/>
              <a:sym typeface="Calibri"/>
            </a:endParaRPr>
          </a:p>
          <a:p>
            <a:pPr indent="0" lvl="0" marL="0" rtl="0" algn="just">
              <a:lnSpc>
                <a:spcPct val="90600"/>
              </a:lnSpc>
              <a:spcBef>
                <a:spcPts val="600"/>
              </a:spcBef>
              <a:spcAft>
                <a:spcPts val="0"/>
              </a:spcAft>
              <a:buSzPts val="990"/>
              <a:buNone/>
            </a:pPr>
            <a:r>
              <a:rPr b="0" lang="id" sz="1390">
                <a:solidFill>
                  <a:srgbClr val="000000"/>
                </a:solidFill>
                <a:latin typeface="Calibri"/>
                <a:ea typeface="Calibri"/>
                <a:cs typeface="Calibri"/>
                <a:sym typeface="Calibri"/>
              </a:rPr>
              <a:t>CHO (Carbohydrate); VLCHF/KD (very-low-CHO, high-fat ketogenic diet); VLCalD (very-low-calorie diet); TDE (total daily energy).</a:t>
            </a:r>
            <a:endParaRPr b="0" sz="1390">
              <a:solidFill>
                <a:srgbClr val="000000"/>
              </a:solidFill>
              <a:latin typeface="Calibri"/>
              <a:ea typeface="Calibri"/>
              <a:cs typeface="Calibri"/>
              <a:sym typeface="Calibri"/>
            </a:endParaRPr>
          </a:p>
          <a:p>
            <a:pPr indent="0" lvl="0" marL="0" rtl="0" algn="l">
              <a:spcBef>
                <a:spcPts val="600"/>
              </a:spcBef>
              <a:spcAft>
                <a:spcPts val="0"/>
              </a:spcAft>
              <a:buSzPts val="990"/>
              <a:buNone/>
            </a:pPr>
            <a:r>
              <a:t/>
            </a:r>
            <a:endParaRPr sz="1260">
              <a:latin typeface="Calibri"/>
              <a:ea typeface="Calibri"/>
              <a:cs typeface="Calibri"/>
              <a:sym typeface="Calibri"/>
            </a:endParaRPr>
          </a:p>
        </p:txBody>
      </p:sp>
      <p:sp>
        <p:nvSpPr>
          <p:cNvPr id="394" name="Google Shape;394;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365760" rtl="0" algn="just">
              <a:lnSpc>
                <a:spcPct val="100000"/>
              </a:lnSpc>
              <a:spcBef>
                <a:spcPts val="1200"/>
              </a:spcBef>
              <a:spcAft>
                <a:spcPts val="0"/>
              </a:spcAft>
              <a:buNone/>
            </a:pPr>
            <a:r>
              <a:rPr b="1" lang="id" sz="1200">
                <a:solidFill>
                  <a:srgbClr val="000000"/>
                </a:solidFill>
                <a:latin typeface="Arial"/>
                <a:ea typeface="Arial"/>
                <a:cs typeface="Arial"/>
                <a:sym typeface="Arial"/>
              </a:rPr>
              <a:t>Sistem yang akan dikembangkan</a:t>
            </a:r>
            <a:endParaRPr sz="1200">
              <a:solidFill>
                <a:srgbClr val="000000"/>
              </a:solidFill>
              <a:latin typeface="Times New Roman"/>
              <a:ea typeface="Times New Roman"/>
              <a:cs typeface="Times New Roman"/>
              <a:sym typeface="Times New Roman"/>
            </a:endParaRPr>
          </a:p>
          <a:p>
            <a:pPr indent="-317500" lvl="0" marL="457200" rtl="0" algn="just">
              <a:lnSpc>
                <a:spcPct val="100000"/>
              </a:lnSpc>
              <a:spcBef>
                <a:spcPts val="300"/>
              </a:spcBef>
              <a:spcAft>
                <a:spcPts val="0"/>
              </a:spcAft>
              <a:buClr>
                <a:srgbClr val="000000"/>
              </a:buClr>
              <a:buSzPts val="1400"/>
              <a:buFont typeface="Calibri"/>
              <a:buAutoNum type="arabicPeriod"/>
            </a:pPr>
            <a:r>
              <a:rPr lang="id" sz="1400">
                <a:solidFill>
                  <a:srgbClr val="000000"/>
                </a:solidFill>
                <a:latin typeface="Calibri"/>
                <a:ea typeface="Calibri"/>
                <a:cs typeface="Calibri"/>
                <a:sym typeface="Calibri"/>
              </a:rPr>
              <a:t>Aplikasi proses data pola makan dan kegiatan sehari-hari untuk menerapkan dan memonitoring gaya hidup sehat secara tepat dengan perhitungan yang akurat. </a:t>
            </a:r>
            <a:endParaRPr sz="1400">
              <a:solidFill>
                <a:srgbClr val="000000"/>
              </a:solidFill>
              <a:latin typeface="Calibri"/>
              <a:ea typeface="Calibri"/>
              <a:cs typeface="Calibri"/>
              <a:sym typeface="Calibri"/>
            </a:endParaRPr>
          </a:p>
          <a:p>
            <a:pPr indent="-317500" lvl="0" marL="457200" rtl="0" algn="just">
              <a:lnSpc>
                <a:spcPct val="100000"/>
              </a:lnSpc>
              <a:spcBef>
                <a:spcPts val="0"/>
              </a:spcBef>
              <a:spcAft>
                <a:spcPts val="0"/>
              </a:spcAft>
              <a:buClr>
                <a:srgbClr val="000000"/>
              </a:buClr>
              <a:buSzPts val="1400"/>
              <a:buFont typeface="Calibri"/>
              <a:buAutoNum type="arabicPeriod"/>
            </a:pPr>
            <a:r>
              <a:rPr lang="id" sz="1400">
                <a:solidFill>
                  <a:srgbClr val="000000"/>
                </a:solidFill>
                <a:latin typeface="Calibri"/>
                <a:ea typeface="Calibri"/>
                <a:cs typeface="Calibri"/>
                <a:sym typeface="Calibri"/>
              </a:rPr>
              <a:t>Mengumpulkan data- data user sehari-hari </a:t>
            </a:r>
            <a:endParaRPr sz="15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Desain Sistem</a:t>
            </a:r>
            <a:endParaRPr/>
          </a:p>
        </p:txBody>
      </p:sp>
      <p:sp>
        <p:nvSpPr>
          <p:cNvPr id="400" name="Google Shape;400;p34"/>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id" sz="1400">
                <a:solidFill>
                  <a:srgbClr val="000000"/>
                </a:solidFill>
                <a:latin typeface="Calibri"/>
                <a:ea typeface="Calibri"/>
                <a:cs typeface="Calibri"/>
                <a:sym typeface="Calibri"/>
              </a:rPr>
              <a:t>flowchart yang menggambarkan proses dari data flow diagram. flowchart ini memberikan pandangan secara menyeluruh mengenai sistem yang akan dirancang, menunjukkan tentang fungsi-fungsi utama atau proses yang ada, aliran data, dan external entity. sudah dimungkinkan adanya data store yang digunakan.</a:t>
            </a:r>
            <a:endParaRPr sz="1400">
              <a:solidFill>
                <a:srgbClr val="000000"/>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35"/>
          <p:cNvPicPr preferRelativeResize="0"/>
          <p:nvPr/>
        </p:nvPicPr>
        <p:blipFill>
          <a:blip r:embed="rId3">
            <a:alphaModFix/>
          </a:blip>
          <a:stretch>
            <a:fillRect/>
          </a:stretch>
        </p:blipFill>
        <p:spPr>
          <a:xfrm>
            <a:off x="2581275" y="254800"/>
            <a:ext cx="3981450" cy="4772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Pemodelan Fungsional Sistem</a:t>
            </a:r>
            <a:endParaRPr/>
          </a:p>
        </p:txBody>
      </p:sp>
      <p:sp>
        <p:nvSpPr>
          <p:cNvPr id="411" name="Google Shape;411;p36"/>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04800" lvl="0" marL="457200" rtl="0" algn="just">
              <a:lnSpc>
                <a:spcPct val="100000"/>
              </a:lnSpc>
              <a:spcBef>
                <a:spcPts val="0"/>
              </a:spcBef>
              <a:spcAft>
                <a:spcPts val="0"/>
              </a:spcAft>
              <a:buClr>
                <a:srgbClr val="000000"/>
              </a:buClr>
              <a:buSzPts val="1200"/>
              <a:buFont typeface="Times New Roman"/>
              <a:buChar char="-"/>
            </a:pPr>
            <a:r>
              <a:rPr lang="id" sz="1200">
                <a:solidFill>
                  <a:srgbClr val="000000"/>
                </a:solidFill>
                <a:latin typeface="Times New Roman"/>
                <a:ea typeface="Times New Roman"/>
                <a:cs typeface="Times New Roman"/>
                <a:sym typeface="Times New Roman"/>
              </a:rPr>
              <a:t>Masukan, </a:t>
            </a:r>
            <a:endParaRPr sz="1200">
              <a:solidFill>
                <a:srgbClr val="000000"/>
              </a:solidFill>
              <a:latin typeface="Times New Roman"/>
              <a:ea typeface="Times New Roman"/>
              <a:cs typeface="Times New Roman"/>
              <a:sym typeface="Times New Roman"/>
            </a:endParaRPr>
          </a:p>
          <a:p>
            <a:pPr indent="-304800" lvl="0" marL="914400" rtl="0" algn="just">
              <a:lnSpc>
                <a:spcPct val="100000"/>
              </a:lnSpc>
              <a:spcBef>
                <a:spcPts val="600"/>
              </a:spcBef>
              <a:spcAft>
                <a:spcPts val="0"/>
              </a:spcAft>
              <a:buClr>
                <a:srgbClr val="000000"/>
              </a:buClr>
              <a:buSzPts val="1200"/>
              <a:buFont typeface="Times New Roman"/>
              <a:buAutoNum type="arabicPeriod"/>
            </a:pPr>
            <a:r>
              <a:rPr lang="id" sz="1200">
                <a:solidFill>
                  <a:srgbClr val="000000"/>
                </a:solidFill>
                <a:latin typeface="Times New Roman"/>
                <a:ea typeface="Times New Roman"/>
                <a:cs typeface="Times New Roman"/>
                <a:sym typeface="Times New Roman"/>
              </a:rPr>
              <a:t>input data jenis makanan, </a:t>
            </a:r>
            <a:endParaRPr sz="1200">
              <a:solidFill>
                <a:srgbClr val="000000"/>
              </a:solidFill>
              <a:latin typeface="Times New Roman"/>
              <a:ea typeface="Times New Roman"/>
              <a:cs typeface="Times New Roman"/>
              <a:sym typeface="Times New Roman"/>
            </a:endParaRPr>
          </a:p>
          <a:p>
            <a:pPr indent="-304800" lvl="0" marL="914400" rtl="0" algn="just">
              <a:lnSpc>
                <a:spcPct val="100000"/>
              </a:lnSpc>
              <a:spcBef>
                <a:spcPts val="0"/>
              </a:spcBef>
              <a:spcAft>
                <a:spcPts val="0"/>
              </a:spcAft>
              <a:buClr>
                <a:srgbClr val="000000"/>
              </a:buClr>
              <a:buSzPts val="1200"/>
              <a:buFont typeface="Times New Roman"/>
              <a:buAutoNum type="arabicPeriod"/>
            </a:pPr>
            <a:r>
              <a:rPr lang="id" sz="1200">
                <a:solidFill>
                  <a:srgbClr val="000000"/>
                </a:solidFill>
                <a:latin typeface="Times New Roman"/>
                <a:ea typeface="Times New Roman"/>
                <a:cs typeface="Times New Roman"/>
                <a:sym typeface="Times New Roman"/>
              </a:rPr>
              <a:t>nutrisi,</a:t>
            </a:r>
            <a:endParaRPr sz="1200">
              <a:solidFill>
                <a:srgbClr val="000000"/>
              </a:solidFill>
              <a:latin typeface="Times New Roman"/>
              <a:ea typeface="Times New Roman"/>
              <a:cs typeface="Times New Roman"/>
              <a:sym typeface="Times New Roman"/>
            </a:endParaRPr>
          </a:p>
          <a:p>
            <a:pPr indent="-304800" lvl="0" marL="914400" rtl="0" algn="just">
              <a:lnSpc>
                <a:spcPct val="100000"/>
              </a:lnSpc>
              <a:spcBef>
                <a:spcPts val="0"/>
              </a:spcBef>
              <a:spcAft>
                <a:spcPts val="0"/>
              </a:spcAft>
              <a:buClr>
                <a:srgbClr val="000000"/>
              </a:buClr>
              <a:buSzPts val="1200"/>
              <a:buFont typeface="Times New Roman"/>
              <a:buAutoNum type="arabicPeriod"/>
            </a:pPr>
            <a:r>
              <a:rPr lang="id" sz="1200">
                <a:solidFill>
                  <a:srgbClr val="000000"/>
                </a:solidFill>
                <a:latin typeface="Times New Roman"/>
                <a:ea typeface="Times New Roman"/>
                <a:cs typeface="Times New Roman"/>
                <a:sym typeface="Times New Roman"/>
              </a:rPr>
              <a:t>Jumlah durasi aktifitas</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id" sz="1200">
                <a:solidFill>
                  <a:srgbClr val="000000"/>
                </a:solidFill>
                <a:latin typeface="Times New Roman"/>
                <a:ea typeface="Times New Roman"/>
                <a:cs typeface="Times New Roman"/>
                <a:sym typeface="Times New Roman"/>
              </a:rPr>
              <a:t>Luaran, </a:t>
            </a:r>
            <a:endParaRPr sz="1200">
              <a:solidFill>
                <a:srgbClr val="000000"/>
              </a:solidFill>
              <a:latin typeface="Times New Roman"/>
              <a:ea typeface="Times New Roman"/>
              <a:cs typeface="Times New Roman"/>
              <a:sym typeface="Times New Roman"/>
            </a:endParaRPr>
          </a:p>
          <a:p>
            <a:pPr indent="-304800" lvl="0" marL="914400" rtl="0" algn="just">
              <a:lnSpc>
                <a:spcPct val="100000"/>
              </a:lnSpc>
              <a:spcBef>
                <a:spcPts val="600"/>
              </a:spcBef>
              <a:spcAft>
                <a:spcPts val="0"/>
              </a:spcAft>
              <a:buClr>
                <a:srgbClr val="000000"/>
              </a:buClr>
              <a:buSzPts val="1200"/>
              <a:buFont typeface="Times New Roman"/>
              <a:buAutoNum type="arabicPeriod"/>
            </a:pPr>
            <a:r>
              <a:rPr lang="id" sz="1200">
                <a:solidFill>
                  <a:srgbClr val="000000"/>
                </a:solidFill>
                <a:latin typeface="Times New Roman"/>
                <a:ea typeface="Times New Roman"/>
                <a:cs typeface="Times New Roman"/>
                <a:sym typeface="Times New Roman"/>
              </a:rPr>
              <a:t>Hasil data terdeteksi dan teranalisa</a:t>
            </a:r>
            <a:endParaRPr sz="1200">
              <a:solidFill>
                <a:srgbClr val="000000"/>
              </a:solidFill>
              <a:latin typeface="Times New Roman"/>
              <a:ea typeface="Times New Roman"/>
              <a:cs typeface="Times New Roman"/>
              <a:sym typeface="Times New Roman"/>
            </a:endParaRPr>
          </a:p>
          <a:p>
            <a:pPr indent="0" lvl="0" marL="914400" rtl="0" algn="just">
              <a:lnSpc>
                <a:spcPct val="100000"/>
              </a:lnSpc>
              <a:spcBef>
                <a:spcPts val="600"/>
              </a:spcBef>
              <a:spcAft>
                <a:spcPts val="0"/>
              </a:spcAft>
              <a:buNone/>
            </a:pPr>
            <a:r>
              <a:rPr lang="id" sz="1200">
                <a:solidFill>
                  <a:srgbClr val="000000"/>
                </a:solidFill>
                <a:latin typeface="Times New Roman"/>
                <a:ea typeface="Times New Roman"/>
                <a:cs typeface="Times New Roman"/>
                <a:sym typeface="Times New Roman"/>
              </a:rPr>
              <a:t>seperti, “Kolestrol yang tinggi mengakibatkan sakit jantung”</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600"/>
              </a:spcBef>
              <a:spcAft>
                <a:spcPts val="0"/>
              </a:spcAft>
              <a:buClr>
                <a:srgbClr val="000000"/>
              </a:buClr>
              <a:buSzPts val="1200"/>
              <a:buFont typeface="Times New Roman"/>
              <a:buChar char="-"/>
            </a:pPr>
            <a:r>
              <a:rPr lang="id" sz="1200">
                <a:solidFill>
                  <a:srgbClr val="000000"/>
                </a:solidFill>
                <a:latin typeface="Times New Roman"/>
                <a:ea typeface="Times New Roman"/>
                <a:cs typeface="Times New Roman"/>
                <a:sym typeface="Times New Roman"/>
              </a:rPr>
              <a:t>Fungsinya</a:t>
            </a:r>
            <a:endParaRPr sz="1200">
              <a:solidFill>
                <a:srgbClr val="000000"/>
              </a:solidFill>
              <a:latin typeface="Times New Roman"/>
              <a:ea typeface="Times New Roman"/>
              <a:cs typeface="Times New Roman"/>
              <a:sym typeface="Times New Roman"/>
            </a:endParaRPr>
          </a:p>
          <a:p>
            <a:pPr indent="0" lvl="0" marL="457200" rtl="0" algn="just">
              <a:lnSpc>
                <a:spcPct val="100000"/>
              </a:lnSpc>
              <a:spcBef>
                <a:spcPts val="600"/>
              </a:spcBef>
              <a:spcAft>
                <a:spcPts val="0"/>
              </a:spcAft>
              <a:buNone/>
            </a:pPr>
            <a:r>
              <a:rPr lang="id" sz="1200">
                <a:solidFill>
                  <a:srgbClr val="000000"/>
                </a:solidFill>
                <a:latin typeface="Times New Roman"/>
                <a:ea typeface="Times New Roman"/>
                <a:cs typeface="Times New Roman"/>
                <a:sym typeface="Times New Roman"/>
              </a:rPr>
              <a:t>Mengetahui proses diet secara perhitungan akurat dan mendeteksi penyakit sejak dini.</a:t>
            </a:r>
            <a:endParaRPr sz="1200">
              <a:solidFill>
                <a:srgbClr val="000000"/>
              </a:solidFill>
              <a:latin typeface="Times New Roman"/>
              <a:ea typeface="Times New Roman"/>
              <a:cs typeface="Times New Roman"/>
              <a:sym typeface="Times New Roman"/>
            </a:endParaRPr>
          </a:p>
          <a:p>
            <a:pPr indent="0" lvl="0" marL="0" rtl="0" algn="l">
              <a:spcBef>
                <a:spcPts val="600"/>
              </a:spcBef>
              <a:spcAft>
                <a:spcPts val="1200"/>
              </a:spcAft>
              <a:buNone/>
            </a:pPr>
            <a:r>
              <a:t/>
            </a:r>
            <a:endParaRPr sz="1400">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7"/>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49250" lvl="0" marL="457200" rtl="0" algn="just">
              <a:lnSpc>
                <a:spcPct val="100000"/>
              </a:lnSpc>
              <a:spcBef>
                <a:spcPts val="0"/>
              </a:spcBef>
              <a:spcAft>
                <a:spcPts val="0"/>
              </a:spcAft>
              <a:buClr>
                <a:srgbClr val="000000"/>
              </a:buClr>
              <a:buSzPts val="1900"/>
              <a:buFont typeface="Times New Roman"/>
              <a:buChar char="-"/>
            </a:pPr>
            <a:r>
              <a:rPr i="1" lang="id" sz="1900">
                <a:solidFill>
                  <a:srgbClr val="000000"/>
                </a:solidFill>
                <a:latin typeface="Times New Roman"/>
                <a:ea typeface="Times New Roman"/>
                <a:cs typeface="Times New Roman"/>
                <a:sym typeface="Times New Roman"/>
              </a:rPr>
              <a:t>database interface layer</a:t>
            </a:r>
            <a:endParaRPr i="1" sz="1900">
              <a:solidFill>
                <a:srgbClr val="000000"/>
              </a:solidFill>
              <a:latin typeface="Times New Roman"/>
              <a:ea typeface="Times New Roman"/>
              <a:cs typeface="Times New Roman"/>
              <a:sym typeface="Times New Roman"/>
            </a:endParaRPr>
          </a:p>
          <a:p>
            <a:pPr indent="-349250" lvl="0" marL="457200" rtl="0" algn="just">
              <a:lnSpc>
                <a:spcPct val="100000"/>
              </a:lnSpc>
              <a:spcBef>
                <a:spcPts val="600"/>
              </a:spcBef>
              <a:spcAft>
                <a:spcPts val="0"/>
              </a:spcAft>
              <a:buClr>
                <a:srgbClr val="000000"/>
              </a:buClr>
              <a:buSzPts val="1900"/>
              <a:buFont typeface="Times New Roman"/>
              <a:buChar char="-"/>
            </a:pPr>
            <a:r>
              <a:rPr i="1" lang="id" sz="1900">
                <a:solidFill>
                  <a:srgbClr val="000000"/>
                </a:solidFill>
                <a:latin typeface="Times New Roman"/>
                <a:ea typeface="Times New Roman"/>
                <a:cs typeface="Times New Roman"/>
                <a:sym typeface="Times New Roman"/>
              </a:rPr>
              <a:t>data flow diagram</a:t>
            </a:r>
            <a:endParaRPr i="1" sz="1900">
              <a:solidFill>
                <a:srgbClr val="000000"/>
              </a:solidFill>
              <a:latin typeface="Times New Roman"/>
              <a:ea typeface="Times New Roman"/>
              <a:cs typeface="Times New Roman"/>
              <a:sym typeface="Times New Roman"/>
            </a:endParaRPr>
          </a:p>
          <a:p>
            <a:pPr indent="0" lvl="0" marL="457200" rtl="0" algn="just">
              <a:lnSpc>
                <a:spcPct val="100000"/>
              </a:lnSpc>
              <a:spcBef>
                <a:spcPts val="600"/>
              </a:spcBef>
              <a:spcAft>
                <a:spcPts val="0"/>
              </a:spcAft>
              <a:buNone/>
            </a:pPr>
            <a:r>
              <a:t/>
            </a:r>
            <a:endParaRPr i="1" sz="1200">
              <a:solidFill>
                <a:srgbClr val="000000"/>
              </a:solidFill>
              <a:latin typeface="Times New Roman"/>
              <a:ea typeface="Times New Roman"/>
              <a:cs typeface="Times New Roman"/>
              <a:sym typeface="Times New Roman"/>
            </a:endParaRPr>
          </a:p>
          <a:p>
            <a:pPr indent="0" lvl="0" marL="0" rtl="0" algn="l">
              <a:spcBef>
                <a:spcPts val="600"/>
              </a:spcBef>
              <a:spcAft>
                <a:spcPts val="1200"/>
              </a:spcAft>
              <a:buNone/>
            </a:pPr>
            <a:r>
              <a:t/>
            </a:r>
            <a:endParaRPr sz="1200">
              <a:solidFill>
                <a:srgbClr val="000000"/>
              </a:solidFill>
              <a:latin typeface="Times New Roman"/>
              <a:ea typeface="Times New Roman"/>
              <a:cs typeface="Times New Roman"/>
              <a:sym typeface="Times New Roman"/>
            </a:endParaRPr>
          </a:p>
        </p:txBody>
      </p:sp>
      <p:sp>
        <p:nvSpPr>
          <p:cNvPr id="417" name="Google Shape;417;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Pemodelan Tingkah Laku Sistem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38"/>
          <p:cNvPicPr preferRelativeResize="0"/>
          <p:nvPr/>
        </p:nvPicPr>
        <p:blipFill>
          <a:blip r:embed="rId3">
            <a:alphaModFix/>
          </a:blip>
          <a:stretch>
            <a:fillRect/>
          </a:stretch>
        </p:blipFill>
        <p:spPr>
          <a:xfrm>
            <a:off x="1409238" y="466713"/>
            <a:ext cx="5553075" cy="4676775"/>
          </a:xfrm>
          <a:prstGeom prst="rect">
            <a:avLst/>
          </a:prstGeom>
          <a:noFill/>
          <a:ln>
            <a:noFill/>
          </a:ln>
        </p:spPr>
      </p:pic>
      <p:sp>
        <p:nvSpPr>
          <p:cNvPr id="423" name="Google Shape;423;p38"/>
          <p:cNvSpPr txBox="1"/>
          <p:nvPr/>
        </p:nvSpPr>
        <p:spPr>
          <a:xfrm>
            <a:off x="6749875" y="216250"/>
            <a:ext cx="1977000" cy="5541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600"/>
              </a:spcAft>
              <a:buNone/>
            </a:pPr>
            <a:r>
              <a:rPr i="1" lang="id" sz="1200">
                <a:latin typeface="Times New Roman"/>
                <a:ea typeface="Times New Roman"/>
                <a:cs typeface="Times New Roman"/>
                <a:sym typeface="Times New Roman"/>
              </a:rPr>
              <a:t>database interface layer</a:t>
            </a:r>
            <a:endParaRPr>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9"/>
          <p:cNvSpPr txBox="1"/>
          <p:nvPr/>
        </p:nvSpPr>
        <p:spPr>
          <a:xfrm>
            <a:off x="6749875" y="216250"/>
            <a:ext cx="1977000" cy="3693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600"/>
              </a:spcAft>
              <a:buNone/>
            </a:pPr>
            <a:r>
              <a:rPr i="1" lang="id" sz="1200">
                <a:latin typeface="Times New Roman"/>
                <a:ea typeface="Times New Roman"/>
                <a:cs typeface="Times New Roman"/>
                <a:sym typeface="Times New Roman"/>
              </a:rPr>
              <a:t>data flow diagram</a:t>
            </a:r>
            <a:endParaRPr i="1" sz="1200">
              <a:latin typeface="Times New Roman"/>
              <a:ea typeface="Times New Roman"/>
              <a:cs typeface="Times New Roman"/>
              <a:sym typeface="Times New Roman"/>
            </a:endParaRPr>
          </a:p>
        </p:txBody>
      </p:sp>
      <p:pic>
        <p:nvPicPr>
          <p:cNvPr id="429" name="Google Shape;429;p39"/>
          <p:cNvPicPr preferRelativeResize="0"/>
          <p:nvPr/>
        </p:nvPicPr>
        <p:blipFill>
          <a:blip r:embed="rId3">
            <a:alphaModFix/>
          </a:blip>
          <a:stretch>
            <a:fillRect/>
          </a:stretch>
        </p:blipFill>
        <p:spPr>
          <a:xfrm>
            <a:off x="2700975" y="152400"/>
            <a:ext cx="3529575"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Pengujian sistem</a:t>
            </a:r>
            <a:endParaRPr/>
          </a:p>
        </p:txBody>
      </p:sp>
      <p:sp>
        <p:nvSpPr>
          <p:cNvPr id="435" name="Google Shape;435;p4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id" sz="1200">
                <a:solidFill>
                  <a:srgbClr val="000000"/>
                </a:solidFill>
                <a:latin typeface="Times New Roman"/>
                <a:ea typeface="Times New Roman"/>
                <a:cs typeface="Times New Roman"/>
                <a:sym typeface="Times New Roman"/>
              </a:rPr>
              <a:t>Pengujian dibagi 2, yaitu :</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600"/>
              </a:spcBef>
              <a:spcAft>
                <a:spcPts val="0"/>
              </a:spcAft>
              <a:buClr>
                <a:srgbClr val="000000"/>
              </a:buClr>
              <a:buSzPts val="1200"/>
              <a:buFont typeface="Times New Roman"/>
              <a:buAutoNum type="arabicPeriod"/>
            </a:pPr>
            <a:r>
              <a:rPr lang="id" sz="1200">
                <a:solidFill>
                  <a:srgbClr val="000000"/>
                </a:solidFill>
                <a:latin typeface="Times New Roman"/>
                <a:ea typeface="Times New Roman"/>
                <a:cs typeface="Times New Roman"/>
                <a:sym typeface="Times New Roman"/>
              </a:rPr>
              <a:t>Pengujian Interface Aplikasi </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AutoNum type="arabicPeriod"/>
            </a:pPr>
            <a:r>
              <a:rPr lang="id" sz="1200">
                <a:solidFill>
                  <a:srgbClr val="000000"/>
                </a:solidFill>
                <a:latin typeface="Times New Roman"/>
                <a:ea typeface="Times New Roman"/>
                <a:cs typeface="Times New Roman"/>
                <a:sym typeface="Times New Roman"/>
              </a:rPr>
              <a:t>Pengujian Form Handle Aplikasi </a:t>
            </a:r>
            <a:endParaRPr sz="1200">
              <a:solidFill>
                <a:srgbClr val="000000"/>
              </a:solidFill>
              <a:latin typeface="Times New Roman"/>
              <a:ea typeface="Times New Roman"/>
              <a:cs typeface="Times New Roman"/>
              <a:sym typeface="Times New Roman"/>
            </a:endParaRPr>
          </a:p>
          <a:p>
            <a:pPr indent="0" lvl="0" marL="457200" rtl="0" algn="just">
              <a:lnSpc>
                <a:spcPct val="100000"/>
              </a:lnSpc>
              <a:spcBef>
                <a:spcPts val="600"/>
              </a:spcBef>
              <a:spcAft>
                <a:spcPts val="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p41"/>
          <p:cNvPicPr preferRelativeResize="0"/>
          <p:nvPr/>
        </p:nvPicPr>
        <p:blipFill>
          <a:blip r:embed="rId3">
            <a:alphaModFix/>
          </a:blip>
          <a:stretch>
            <a:fillRect/>
          </a:stretch>
        </p:blipFill>
        <p:spPr>
          <a:xfrm>
            <a:off x="1276575" y="152400"/>
            <a:ext cx="5713626" cy="4667250"/>
          </a:xfrm>
          <a:prstGeom prst="rect">
            <a:avLst/>
          </a:prstGeom>
          <a:noFill/>
          <a:ln>
            <a:noFill/>
          </a:ln>
        </p:spPr>
      </p:pic>
      <p:sp>
        <p:nvSpPr>
          <p:cNvPr id="441" name="Google Shape;441;p41"/>
          <p:cNvSpPr txBox="1"/>
          <p:nvPr/>
        </p:nvSpPr>
        <p:spPr>
          <a:xfrm>
            <a:off x="7076950" y="272650"/>
            <a:ext cx="19212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600"/>
              </a:spcAft>
              <a:buNone/>
            </a:pPr>
            <a:r>
              <a:rPr lang="id" sz="1200">
                <a:latin typeface="Times New Roman"/>
                <a:ea typeface="Times New Roman"/>
                <a:cs typeface="Times New Roman"/>
                <a:sym typeface="Times New Roman"/>
              </a:rPr>
              <a:t>pengujian interface aplikasi</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MASALAH</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42"/>
          <p:cNvPicPr preferRelativeResize="0"/>
          <p:nvPr/>
        </p:nvPicPr>
        <p:blipFill>
          <a:blip r:embed="rId3">
            <a:alphaModFix/>
          </a:blip>
          <a:stretch>
            <a:fillRect/>
          </a:stretch>
        </p:blipFill>
        <p:spPr>
          <a:xfrm>
            <a:off x="1512075" y="152400"/>
            <a:ext cx="5056725" cy="2747800"/>
          </a:xfrm>
          <a:prstGeom prst="rect">
            <a:avLst/>
          </a:prstGeom>
          <a:noFill/>
          <a:ln>
            <a:noFill/>
          </a:ln>
        </p:spPr>
      </p:pic>
      <p:pic>
        <p:nvPicPr>
          <p:cNvPr id="447" name="Google Shape;447;p42"/>
          <p:cNvPicPr preferRelativeResize="0"/>
          <p:nvPr/>
        </p:nvPicPr>
        <p:blipFill>
          <a:blip r:embed="rId4">
            <a:alphaModFix/>
          </a:blip>
          <a:stretch>
            <a:fillRect/>
          </a:stretch>
        </p:blipFill>
        <p:spPr>
          <a:xfrm>
            <a:off x="1512075" y="2900200"/>
            <a:ext cx="5056725" cy="1938500"/>
          </a:xfrm>
          <a:prstGeom prst="rect">
            <a:avLst/>
          </a:prstGeom>
          <a:noFill/>
          <a:ln>
            <a:noFill/>
          </a:ln>
        </p:spPr>
      </p:pic>
      <p:sp>
        <p:nvSpPr>
          <p:cNvPr id="448" name="Google Shape;448;p42"/>
          <p:cNvSpPr txBox="1"/>
          <p:nvPr/>
        </p:nvSpPr>
        <p:spPr>
          <a:xfrm>
            <a:off x="6705150" y="768425"/>
            <a:ext cx="2045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latin typeface="Times New Roman"/>
                <a:ea typeface="Times New Roman"/>
                <a:cs typeface="Times New Roman"/>
                <a:sym typeface="Times New Roman"/>
              </a:rPr>
              <a:t>pengujian form hundle aplikasi</a:t>
            </a:r>
            <a:endParaRPr sz="12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3"/>
          <p:cNvSpPr txBox="1"/>
          <p:nvPr>
            <p:ph type="title"/>
          </p:nvPr>
        </p:nvSpPr>
        <p:spPr>
          <a:xfrm>
            <a:off x="1303800" y="598575"/>
            <a:ext cx="7030500" cy="641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d">
                <a:solidFill>
                  <a:srgbClr val="000000"/>
                </a:solidFill>
                <a:latin typeface="Arial"/>
                <a:ea typeface="Arial"/>
                <a:cs typeface="Arial"/>
                <a:sym typeface="Arial"/>
              </a:rPr>
              <a:t> Analisis Biaya</a:t>
            </a:r>
            <a:endParaRPr>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pic>
        <p:nvPicPr>
          <p:cNvPr id="454" name="Google Shape;454;p43"/>
          <p:cNvPicPr preferRelativeResize="0"/>
          <p:nvPr/>
        </p:nvPicPr>
        <p:blipFill>
          <a:blip r:embed="rId3">
            <a:alphaModFix/>
          </a:blip>
          <a:stretch>
            <a:fillRect/>
          </a:stretch>
        </p:blipFill>
        <p:spPr>
          <a:xfrm>
            <a:off x="1425300" y="1797125"/>
            <a:ext cx="6742325" cy="3234825"/>
          </a:xfrm>
          <a:prstGeom prst="rect">
            <a:avLst/>
          </a:prstGeom>
          <a:noFill/>
          <a:ln>
            <a:noFill/>
          </a:ln>
        </p:spPr>
      </p:pic>
      <p:sp>
        <p:nvSpPr>
          <p:cNvPr id="455" name="Google Shape;455;p43"/>
          <p:cNvSpPr txBox="1"/>
          <p:nvPr/>
        </p:nvSpPr>
        <p:spPr>
          <a:xfrm>
            <a:off x="1303800" y="1326175"/>
            <a:ext cx="3148200" cy="4002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600"/>
              </a:spcAft>
              <a:buNone/>
            </a:pPr>
            <a:r>
              <a:rPr lang="id">
                <a:latin typeface="Times New Roman"/>
                <a:ea typeface="Times New Roman"/>
                <a:cs typeface="Times New Roman"/>
                <a:sym typeface="Times New Roman"/>
              </a:rPr>
              <a:t>Biaya Server dari digital ocean </a:t>
            </a:r>
            <a:endParaRPr sz="16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4"/>
          <p:cNvSpPr txBox="1"/>
          <p:nvPr>
            <p:ph idx="1" type="body"/>
          </p:nvPr>
        </p:nvSpPr>
        <p:spPr>
          <a:xfrm>
            <a:off x="3274450" y="2039625"/>
            <a:ext cx="2885400" cy="78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d" sz="3100">
                <a:latin typeface="Times New Roman"/>
                <a:ea typeface="Times New Roman"/>
                <a:cs typeface="Times New Roman"/>
                <a:sym typeface="Times New Roman"/>
              </a:rPr>
              <a:t>THANK YOU</a:t>
            </a:r>
            <a:endParaRPr b="1" sz="3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Latar Belakang</a:t>
            </a:r>
            <a:endParaRPr/>
          </a:p>
        </p:txBody>
      </p:sp>
      <p:sp>
        <p:nvSpPr>
          <p:cNvPr id="294" name="Google Shape;294;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457200" rtl="0" algn="just">
              <a:lnSpc>
                <a:spcPct val="100000"/>
              </a:lnSpc>
              <a:spcBef>
                <a:spcPts val="0"/>
              </a:spcBef>
              <a:spcAft>
                <a:spcPts val="0"/>
              </a:spcAft>
              <a:buClr>
                <a:schemeClr val="dk1"/>
              </a:buClr>
              <a:buSzPct val="78571"/>
              <a:buFont typeface="Arial"/>
              <a:buNone/>
            </a:pPr>
            <a:r>
              <a:rPr lang="id" sz="1400">
                <a:solidFill>
                  <a:schemeClr val="dk1"/>
                </a:solidFill>
              </a:rPr>
              <a:t>Gaya hidup modern telah membuat generasi milenial semakin dekat dengan berbagai kondisi yang bisa mempengaruhi kondisi kesehatan. Gaya hidup didefinisikan sebagai cara seseorang menjalani hidup guna menurunkan risiko terkena berbagai penyakit. Hal ini mengarah pada semakin tepat gaya hidup yang diterapkan, maka semakin baik tingkat kesehatan seseorang. Selain menganut gaya hidup yang tepat, pola ini harus dilakukan secara berkelanjutan agar kualitas hidup meningkat secara keseluruhan. </a:t>
            </a:r>
            <a:endParaRPr sz="1400">
              <a:solidFill>
                <a:schemeClr val="dk1"/>
              </a:solidFill>
            </a:endParaRPr>
          </a:p>
          <a:p>
            <a:pPr indent="0" lvl="0" marL="457200" rtl="0" algn="just">
              <a:lnSpc>
                <a:spcPct val="100000"/>
              </a:lnSpc>
              <a:spcBef>
                <a:spcPts val="0"/>
              </a:spcBef>
              <a:spcAft>
                <a:spcPts val="0"/>
              </a:spcAft>
              <a:buNone/>
            </a:pPr>
            <a:r>
              <a:rPr lang="id" sz="1400">
                <a:solidFill>
                  <a:schemeClr val="dk1"/>
                </a:solidFill>
              </a:rPr>
              <a:t>	Komponen gaya hidup secara umum meliputi berat badan ideal, aktivitas fisik, serta pola manajemen stres yang tepat. Pada komponen berat badan ideal sering disalahartikan dengan menerapkan diet ketat tanpa memperhatikan asupan makanan yang dibutuhkan oleh tubuh. </a:t>
            </a:r>
            <a:endParaRPr sz="1400">
              <a:solidFill>
                <a:schemeClr val="dk1"/>
              </a:solidFill>
            </a:endParaRPr>
          </a:p>
          <a:p>
            <a:pPr indent="0" lvl="0" marL="457200" rtl="0" algn="just">
              <a:lnSpc>
                <a:spcPct val="100000"/>
              </a:lnSpc>
              <a:spcBef>
                <a:spcPts val="0"/>
              </a:spcBef>
              <a:spcAft>
                <a:spcPts val="0"/>
              </a:spcAft>
              <a:buNone/>
            </a:pPr>
            <a:r>
              <a:rPr lang="id" sz="1400">
                <a:solidFill>
                  <a:schemeClr val="dk1"/>
                </a:solidFill>
              </a:rPr>
              <a:t>	Beberapa jenis diet viral di Indonesia seperti diet keto, diet mayo, diet mediterania, diet golongan darah, diet omad, the fast diet, dan lain sebagainya. Pemilihan diet yang tidak tepat sesuai kebutuhan tubuh bisa menyebabkan malnutrisi pada tubuh yang justru bisa memicu datangnya berbagai penyakit.</a:t>
            </a:r>
            <a:endParaRPr sz="1400">
              <a:solidFill>
                <a:schemeClr val="dk1"/>
              </a:solidFill>
            </a:endParaRPr>
          </a:p>
          <a:p>
            <a:pPr indent="0" lvl="0" marL="457200" rtl="0" algn="just">
              <a:lnSpc>
                <a:spcPct val="100000"/>
              </a:lnSpc>
              <a:spcBef>
                <a:spcPts val="0"/>
              </a:spcBef>
              <a:spcAft>
                <a:spcPts val="0"/>
              </a:spcAft>
              <a:buClr>
                <a:schemeClr val="dk1"/>
              </a:buClr>
              <a:buSzPct val="78571"/>
              <a:buFont typeface="Arial"/>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Informasi Pendukung</a:t>
            </a:r>
            <a:endParaRPr/>
          </a:p>
        </p:txBody>
      </p:sp>
      <p:sp>
        <p:nvSpPr>
          <p:cNvPr id="300" name="Google Shape;300;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10000"/>
          </a:bodyPr>
          <a:lstStyle/>
          <a:p>
            <a:pPr indent="0" lvl="0" marL="457200" rtl="0" algn="just">
              <a:lnSpc>
                <a:spcPct val="100000"/>
              </a:lnSpc>
              <a:spcBef>
                <a:spcPts val="0"/>
              </a:spcBef>
              <a:spcAft>
                <a:spcPts val="0"/>
              </a:spcAft>
              <a:buClr>
                <a:schemeClr val="dk1"/>
              </a:buClr>
              <a:buSzPct val="91666"/>
              <a:buFont typeface="Arial"/>
              <a:buNone/>
            </a:pPr>
            <a:r>
              <a:rPr lang="id" sz="1200">
                <a:solidFill>
                  <a:schemeClr val="dk1"/>
                </a:solidFill>
                <a:latin typeface="Times New Roman"/>
                <a:ea typeface="Times New Roman"/>
                <a:cs typeface="Times New Roman"/>
                <a:sym typeface="Times New Roman"/>
              </a:rPr>
              <a:t>	</a:t>
            </a:r>
            <a:r>
              <a:rPr lang="id" sz="1400">
                <a:solidFill>
                  <a:schemeClr val="dk1"/>
                </a:solidFill>
                <a:latin typeface="Calibri"/>
                <a:ea typeface="Calibri"/>
                <a:cs typeface="Calibri"/>
                <a:sym typeface="Calibri"/>
              </a:rPr>
              <a:t>Ranu Basko AP dan Sutardji Oktia Woro (2011) melakukan penelitian pembuatan sistem informasi berkaitan dengan perencanaan pola hidup sehat melalui keseimbangan aktivitas dan asupan makanan. Menurut Ranu dan sutardji untuk menghasilkan suatu pola hidup yang sehat diperlukan suatu sinergi dan keseimbangan asupan makanan dan kalori yang dikeluarkan oleh tubuh dalam menghasilkan energi. Ketika melakukan perhitungan kalori dibutuhkan beberapa data sebagai data penunjang dalam penelitian, data tersebut dapat didapatkan dari artikel kesehatan. Data tersebut akan digunakan sebagai acuan perhitungan pengolahan data sesuai yang diinformasikan. </a:t>
            </a:r>
            <a:endParaRPr sz="1400">
              <a:solidFill>
                <a:schemeClr val="dk1"/>
              </a:solidFill>
              <a:latin typeface="Calibri"/>
              <a:ea typeface="Calibri"/>
              <a:cs typeface="Calibri"/>
              <a:sym typeface="Calibri"/>
            </a:endParaRPr>
          </a:p>
          <a:p>
            <a:pPr indent="0" lvl="0" marL="457200" rtl="0" algn="just">
              <a:lnSpc>
                <a:spcPct val="100000"/>
              </a:lnSpc>
              <a:spcBef>
                <a:spcPts val="0"/>
              </a:spcBef>
              <a:spcAft>
                <a:spcPts val="0"/>
              </a:spcAft>
              <a:buClr>
                <a:schemeClr val="dk1"/>
              </a:buClr>
              <a:buSzPct val="78571"/>
              <a:buFont typeface="Arial"/>
              <a:buNone/>
            </a:pPr>
            <a:r>
              <a:rPr lang="id" sz="1400">
                <a:solidFill>
                  <a:schemeClr val="dk1"/>
                </a:solidFill>
                <a:latin typeface="Calibri"/>
                <a:ea typeface="Calibri"/>
                <a:cs typeface="Calibri"/>
                <a:sym typeface="Calibri"/>
              </a:rPr>
              <a:t>	Siti hasliza (2017) melakukan perancangan sebuah sistem untuk rumah sakit ibu dan anak di kota Makassar sistem tersebut digunakan untuk penentuan kebutuhan asupan gizi ibu hamil dan menyusui. Sistem yang dikembangkan diharapkan menjadi dasar penentuan gizi oleh nutritionist dalam penentuan kebutuhan gizi agar mendapatkan hasil perhitungan yang akurat. fokus dari penelitian Siti Hasliza yaitu rancang bangun sistem penentuan kebutuhan asupan gizi berdasarkan kebutuhan kalori sesuai total energi expenditure bagi ibu hamil dan menyusui.</a:t>
            </a:r>
            <a:endParaRPr sz="14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Analysis Masalah</a:t>
            </a:r>
            <a:endParaRPr/>
          </a:p>
        </p:txBody>
      </p:sp>
      <p:sp>
        <p:nvSpPr>
          <p:cNvPr id="306" name="Google Shape;306;p18"/>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Clr>
                <a:schemeClr val="dk1"/>
              </a:buClr>
              <a:buSzPts val="1100"/>
              <a:buFont typeface="Arial"/>
              <a:buNone/>
            </a:pPr>
            <a:r>
              <a:rPr lang="id" sz="1400">
                <a:solidFill>
                  <a:schemeClr val="dk1"/>
                </a:solidFill>
                <a:latin typeface="Calibri"/>
                <a:ea typeface="Calibri"/>
                <a:cs typeface="Calibri"/>
                <a:sym typeface="Calibri"/>
              </a:rPr>
              <a:t>Diet ketogenic merupakan diet yang awalnya tidak digunakan sebagai diet untuk menurunkan berat badan, namun diet yang digunakan sebagai terapi atau upaya pengobatan penyakit epilepsi pada anak. Namun, seiring berjalannya waktu, banyak masyarakat yang menjalankan diet ini sebagai upaya penurunan berat badan. (Masood &amp; Uppaluri, 2019) </a:t>
            </a:r>
            <a:endParaRPr sz="1400">
              <a:solidFill>
                <a:schemeClr val="dk1"/>
              </a:solidFill>
              <a:latin typeface="Calibri"/>
              <a:ea typeface="Calibri"/>
              <a:cs typeface="Calibri"/>
              <a:sym typeface="Calibri"/>
            </a:endParaRPr>
          </a:p>
          <a:p>
            <a:pPr indent="0" lvl="0" marL="457200" rtl="0" algn="just">
              <a:lnSpc>
                <a:spcPct val="100000"/>
              </a:lnSpc>
              <a:spcBef>
                <a:spcPts val="0"/>
              </a:spcBef>
              <a:spcAft>
                <a:spcPts val="0"/>
              </a:spcAft>
              <a:buClr>
                <a:schemeClr val="dk1"/>
              </a:buClr>
              <a:buSzPts val="1100"/>
              <a:buFont typeface="Arial"/>
              <a:buNone/>
            </a:pPr>
            <a:r>
              <a:rPr lang="id" sz="1400">
                <a:solidFill>
                  <a:schemeClr val="dk1"/>
                </a:solidFill>
                <a:latin typeface="Calibri"/>
                <a:ea typeface="Calibri"/>
                <a:cs typeface="Calibri"/>
                <a:sym typeface="Calibri"/>
              </a:rPr>
              <a:t>	Banyaknya masyarakat yang menjalankan diet ini sebagai upaya penurunan berat badan, menjadikan konsumsi mereka tidak sesuai dengan pedoman konsumsi gizi seimbang yang merupakan pedoman konsumsi yang sesuai untuk masyarakat Indonesia. Untuk itu, perlu dilihat kualitas diet dan indeks massa tubuh pelaku diet ini berdasarkan fase dietnya untuk melihat perbedaan yang terjadi antara fase yang ada dalam diet keto-fastosis ini. Membatasi diet serta mengontrol karbohidrat seperti melakukan diet rendah karbohidrat efektif untuk mengurangi lemak viseral. (Wahyuni, Dewi, &amp; Utami, 2018) </a:t>
            </a:r>
            <a:endParaRPr sz="1400">
              <a:solidFill>
                <a:schemeClr val="dk1"/>
              </a:solidFill>
              <a:latin typeface="Calibri"/>
              <a:ea typeface="Calibri"/>
              <a:cs typeface="Calibri"/>
              <a:sym typeface="Calibri"/>
            </a:endParaRPr>
          </a:p>
          <a:p>
            <a:pPr indent="0" lvl="0" marL="457200" rtl="0" algn="just">
              <a:lnSpc>
                <a:spcPct val="100000"/>
              </a:lnSpc>
              <a:spcBef>
                <a:spcPts val="0"/>
              </a:spcBef>
              <a:spcAft>
                <a:spcPts val="0"/>
              </a:spcAft>
              <a:buClr>
                <a:schemeClr val="dk1"/>
              </a:buClr>
              <a:buSzPts val="1100"/>
              <a:buFont typeface="Arial"/>
              <a:buNone/>
            </a:pPr>
            <a:r>
              <a:rPr lang="id" sz="1400">
                <a:solidFill>
                  <a:schemeClr val="dk1"/>
                </a:solidFill>
                <a:latin typeface="Calibri"/>
                <a:ea typeface="Calibri"/>
                <a:cs typeface="Calibri"/>
                <a:sym typeface="Calibri"/>
              </a:rPr>
              <a:t>	Dalam kondisi menjalani diet keto-fastosis ini tubuh dalam keadaan kurang suplai glukosa untuk diubah menjadi energi, sehingga tubuh akan menggunakan badan keton sebagai sumber energi, yang akan memicu ketonemia pada keadaan maksimal yaitu 7/8 mmol/L. (Wisnu, Berawi, &amp; Wahyudo, 2017) </a:t>
            </a:r>
            <a:endParaRPr sz="1400">
              <a:solidFill>
                <a:schemeClr val="dk1"/>
              </a:solidFill>
              <a:latin typeface="Calibri"/>
              <a:ea typeface="Calibri"/>
              <a:cs typeface="Calibri"/>
              <a:sym typeface="Calibri"/>
            </a:endParaRPr>
          </a:p>
          <a:p>
            <a:pPr indent="0" lvl="0" marL="457200" rtl="0" algn="just">
              <a:lnSpc>
                <a:spcPct val="100000"/>
              </a:lnSpc>
              <a:spcBef>
                <a:spcPts val="0"/>
              </a:spcBef>
              <a:spcAft>
                <a:spcPts val="0"/>
              </a:spcAft>
              <a:buClr>
                <a:schemeClr val="dk1"/>
              </a:buClr>
              <a:buSzPts val="1100"/>
              <a:buFont typeface="Arial"/>
              <a:buNone/>
            </a:pPr>
            <a:r>
              <a:rPr lang="id" sz="1400">
                <a:solidFill>
                  <a:schemeClr val="dk1"/>
                </a:solidFill>
                <a:latin typeface="Calibri"/>
                <a:ea typeface="Calibri"/>
                <a:cs typeface="Calibri"/>
                <a:sym typeface="Calibri"/>
              </a:rPr>
              <a:t>	Diet keto-fastosis merupakan diet yang dilakukan dengan mengkonsumsi sedikit karbohidrat, tinggi lemak dan protein sedang. Dengan melakukan diet tersebut, memungkinkan menurunnya kualitas konsumsi seseorang, karena tidak mengkonsumsi makanan dengan pola konsumsi gizi seimbang.</a:t>
            </a:r>
            <a:endParaRPr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Konstrain</a:t>
            </a:r>
            <a:endParaRPr/>
          </a:p>
        </p:txBody>
      </p:sp>
      <p:sp>
        <p:nvSpPr>
          <p:cNvPr id="312" name="Google Shape;312;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lang="id" sz="1400">
                <a:solidFill>
                  <a:schemeClr val="dk1"/>
                </a:solidFill>
                <a:latin typeface="Calibri"/>
                <a:ea typeface="Calibri"/>
                <a:cs typeface="Calibri"/>
                <a:sym typeface="Calibri"/>
              </a:rPr>
              <a:t>Konstrain atau batasan dari aplikasi yang akan kami buat yaitu berdasarkan penggunanya,</a:t>
            </a:r>
            <a:endParaRPr sz="1400">
              <a:solidFill>
                <a:schemeClr val="dk1"/>
              </a:solidFill>
              <a:latin typeface="Calibri"/>
              <a:ea typeface="Calibri"/>
              <a:cs typeface="Calibri"/>
              <a:sym typeface="Calibri"/>
            </a:endParaRPr>
          </a:p>
          <a:p>
            <a:pPr indent="0" lvl="0" marL="0" rtl="0" algn="just">
              <a:lnSpc>
                <a:spcPct val="100000"/>
              </a:lnSpc>
              <a:spcBef>
                <a:spcPts val="0"/>
              </a:spcBef>
              <a:spcAft>
                <a:spcPts val="0"/>
              </a:spcAft>
              <a:buNone/>
            </a:pPr>
            <a:r>
              <a:rPr lang="id" sz="1400">
                <a:solidFill>
                  <a:schemeClr val="dk1"/>
                </a:solidFill>
                <a:latin typeface="Calibri"/>
                <a:ea typeface="Calibri"/>
                <a:cs typeface="Calibri"/>
                <a:sym typeface="Calibri"/>
              </a:rPr>
              <a:t>sebagai berikut :</a:t>
            </a:r>
            <a:endParaRPr sz="1400">
              <a:solidFill>
                <a:schemeClr val="dk1"/>
              </a:solidFill>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457200" rtl="0" algn="just">
              <a:lnSpc>
                <a:spcPct val="100000"/>
              </a:lnSpc>
              <a:spcBef>
                <a:spcPts val="0"/>
              </a:spcBef>
              <a:spcAft>
                <a:spcPts val="0"/>
              </a:spcAft>
              <a:buClr>
                <a:schemeClr val="dk1"/>
              </a:buClr>
              <a:buSzPts val="1100"/>
              <a:buFont typeface="Arial"/>
              <a:buNone/>
            </a:pPr>
            <a:r>
              <a:rPr lang="id" sz="1400">
                <a:solidFill>
                  <a:schemeClr val="dk1"/>
                </a:solidFill>
                <a:latin typeface="Calibri"/>
                <a:ea typeface="Calibri"/>
                <a:cs typeface="Calibri"/>
                <a:sym typeface="Calibri"/>
              </a:rPr>
              <a:t>1.Penderita Epilepsi</a:t>
            </a:r>
            <a:endParaRPr sz="1400">
              <a:solidFill>
                <a:schemeClr val="dk1"/>
              </a:solidFill>
              <a:latin typeface="Calibri"/>
              <a:ea typeface="Calibri"/>
              <a:cs typeface="Calibri"/>
              <a:sym typeface="Calibri"/>
            </a:endParaRPr>
          </a:p>
          <a:p>
            <a:pPr indent="0" lvl="0" marL="457200" rtl="0" algn="just">
              <a:lnSpc>
                <a:spcPct val="100000"/>
              </a:lnSpc>
              <a:spcBef>
                <a:spcPts val="0"/>
              </a:spcBef>
              <a:spcAft>
                <a:spcPts val="0"/>
              </a:spcAft>
              <a:buClr>
                <a:schemeClr val="dk1"/>
              </a:buClr>
              <a:buSzPts val="1100"/>
              <a:buFont typeface="Arial"/>
              <a:buNone/>
            </a:pPr>
            <a:r>
              <a:rPr lang="id" sz="1400">
                <a:solidFill>
                  <a:schemeClr val="dk1"/>
                </a:solidFill>
                <a:latin typeface="Calibri"/>
                <a:ea typeface="Calibri"/>
                <a:cs typeface="Calibri"/>
                <a:sym typeface="Calibri"/>
              </a:rPr>
              <a:t>2.Penderita diabetes 2</a:t>
            </a:r>
            <a:endParaRPr sz="1400">
              <a:solidFill>
                <a:schemeClr val="dk1"/>
              </a:solidFill>
              <a:latin typeface="Calibri"/>
              <a:ea typeface="Calibri"/>
              <a:cs typeface="Calibri"/>
              <a:sym typeface="Calibri"/>
            </a:endParaRPr>
          </a:p>
          <a:p>
            <a:pPr indent="0" lvl="0" marL="457200" rtl="0" algn="just">
              <a:lnSpc>
                <a:spcPct val="100000"/>
              </a:lnSpc>
              <a:spcBef>
                <a:spcPts val="0"/>
              </a:spcBef>
              <a:spcAft>
                <a:spcPts val="0"/>
              </a:spcAft>
              <a:buClr>
                <a:schemeClr val="dk1"/>
              </a:buClr>
              <a:buSzPts val="1100"/>
              <a:buFont typeface="Arial"/>
              <a:buNone/>
            </a:pPr>
            <a:r>
              <a:rPr lang="id" sz="1400">
                <a:solidFill>
                  <a:schemeClr val="dk1"/>
                </a:solidFill>
                <a:latin typeface="Calibri"/>
                <a:ea typeface="Calibri"/>
                <a:cs typeface="Calibri"/>
                <a:sym typeface="Calibri"/>
              </a:rPr>
              <a:t>3.Orang yg ingin menurunkan berat badan</a:t>
            </a:r>
            <a:endParaRPr sz="1400">
              <a:solidFill>
                <a:schemeClr val="dk1"/>
              </a:solidFill>
              <a:latin typeface="Calibri"/>
              <a:ea typeface="Calibri"/>
              <a:cs typeface="Calibri"/>
              <a:sym typeface="Calibri"/>
            </a:endParaRPr>
          </a:p>
          <a:p>
            <a:pPr indent="0" lvl="0" marL="457200" rtl="0" algn="just">
              <a:lnSpc>
                <a:spcPct val="100000"/>
              </a:lnSpc>
              <a:spcBef>
                <a:spcPts val="0"/>
              </a:spcBef>
              <a:spcAft>
                <a:spcPts val="0"/>
              </a:spcAft>
              <a:buClr>
                <a:schemeClr val="dk1"/>
              </a:buClr>
              <a:buSzPts val="1100"/>
              <a:buFont typeface="Arial"/>
              <a:buNone/>
            </a:pPr>
            <a:r>
              <a:rPr lang="id" sz="1400">
                <a:solidFill>
                  <a:schemeClr val="dk1"/>
                </a:solidFill>
                <a:latin typeface="Calibri"/>
                <a:ea typeface="Calibri"/>
                <a:cs typeface="Calibri"/>
                <a:sym typeface="Calibri"/>
              </a:rPr>
              <a:t>4.Orang yang menderita jenis kanker tertentu</a:t>
            </a:r>
            <a:endParaRPr sz="1400">
              <a:solidFill>
                <a:schemeClr val="dk1"/>
              </a:solidFill>
              <a:latin typeface="Calibri"/>
              <a:ea typeface="Calibri"/>
              <a:cs typeface="Calibri"/>
              <a:sym typeface="Calibri"/>
            </a:endParaRPr>
          </a:p>
          <a:p>
            <a:pPr indent="0" lvl="0" marL="457200" rtl="0" algn="just">
              <a:lnSpc>
                <a:spcPct val="100000"/>
              </a:lnSpc>
              <a:spcBef>
                <a:spcPts val="0"/>
              </a:spcBef>
              <a:spcAft>
                <a:spcPts val="0"/>
              </a:spcAft>
              <a:buClr>
                <a:schemeClr val="dk1"/>
              </a:buClr>
              <a:buSzPts val="1100"/>
              <a:buFont typeface="Arial"/>
              <a:buNone/>
            </a:pPr>
            <a:r>
              <a:rPr lang="id" sz="1400">
                <a:solidFill>
                  <a:schemeClr val="dk1"/>
                </a:solidFill>
                <a:latin typeface="Calibri"/>
                <a:ea typeface="Calibri"/>
                <a:cs typeface="Calibri"/>
                <a:sym typeface="Calibri"/>
              </a:rPr>
              <a:t>5.Atlet</a:t>
            </a:r>
            <a:endParaRPr sz="14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type="title"/>
          </p:nvPr>
        </p:nvSpPr>
        <p:spPr>
          <a:xfrm>
            <a:off x="311700" y="1999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SOLUSI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Solusi</a:t>
            </a:r>
            <a:endParaRPr/>
          </a:p>
        </p:txBody>
      </p:sp>
      <p:sp>
        <p:nvSpPr>
          <p:cNvPr id="323" name="Google Shape;323;p21"/>
          <p:cNvSpPr txBox="1"/>
          <p:nvPr>
            <p:ph idx="1" type="body"/>
          </p:nvPr>
        </p:nvSpPr>
        <p:spPr>
          <a:xfrm>
            <a:off x="311700" y="1152475"/>
            <a:ext cx="8373600" cy="3416400"/>
          </a:xfrm>
          <a:prstGeom prst="rect">
            <a:avLst/>
          </a:prstGeom>
        </p:spPr>
        <p:txBody>
          <a:bodyPr anchorCtr="0" anchor="t" bIns="91425" lIns="91425" spcFirstLastPara="1" rIns="91425" wrap="square" tIns="91425">
            <a:normAutofit/>
          </a:bodyPr>
          <a:lstStyle/>
          <a:p>
            <a:pPr indent="457200" lvl="0" marL="457200" rtl="0" algn="just">
              <a:lnSpc>
                <a:spcPct val="100000"/>
              </a:lnSpc>
              <a:spcBef>
                <a:spcPts val="0"/>
              </a:spcBef>
              <a:spcAft>
                <a:spcPts val="0"/>
              </a:spcAft>
              <a:buClr>
                <a:schemeClr val="dk1"/>
              </a:buClr>
              <a:buSzPts val="1100"/>
              <a:buFont typeface="Arial"/>
              <a:buNone/>
            </a:pPr>
            <a:r>
              <a:rPr lang="id" sz="1400">
                <a:solidFill>
                  <a:schemeClr val="dk1"/>
                </a:solidFill>
                <a:latin typeface="Calibri"/>
                <a:ea typeface="Calibri"/>
                <a:cs typeface="Calibri"/>
                <a:sym typeface="Calibri"/>
              </a:rPr>
              <a:t>Perhitungan kalori merupakan bagian dari pemenuhan kebutuhan gizi berdasarkan kebutuhan kalori sesuai perhitungan total energi yang dibutuhkan oleh tubuh (energy expenditure) Dalam proses perhitungan ini tidak jarang ditemukan ketidaktepatan karena perhitungan ini membutuhkan pengetahuan khusus yang tidak semua masyarakat mengetahui.</a:t>
            </a:r>
            <a:endParaRPr sz="1400">
              <a:solidFill>
                <a:schemeClr val="dk1"/>
              </a:solidFill>
              <a:latin typeface="Calibri"/>
              <a:ea typeface="Calibri"/>
              <a:cs typeface="Calibri"/>
              <a:sym typeface="Calibri"/>
            </a:endParaRPr>
          </a:p>
          <a:p>
            <a:pPr indent="0" lvl="0" marL="0" rtl="0" algn="l">
              <a:spcBef>
                <a:spcPts val="6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