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11" r:id="rId3"/>
    <p:sldId id="315" r:id="rId4"/>
    <p:sldId id="312" r:id="rId5"/>
    <p:sldId id="313" r:id="rId6"/>
    <p:sldId id="295" r:id="rId7"/>
    <p:sldId id="294" r:id="rId8"/>
    <p:sldId id="301" r:id="rId9"/>
    <p:sldId id="300" r:id="rId10"/>
    <p:sldId id="299" r:id="rId11"/>
    <p:sldId id="297" r:id="rId12"/>
    <p:sldId id="298" r:id="rId13"/>
    <p:sldId id="310" r:id="rId14"/>
    <p:sldId id="309" r:id="rId15"/>
    <p:sldId id="308" r:id="rId16"/>
    <p:sldId id="307" r:id="rId17"/>
    <p:sldId id="306" r:id="rId18"/>
    <p:sldId id="305" r:id="rId19"/>
    <p:sldId id="276" r:id="rId20"/>
  </p:sldIdLst>
  <p:sldSz cx="11979275" cy="8412163"/>
  <p:notesSz cx="6858000" cy="9144000"/>
  <p:defaultTextStyle>
    <a:defPPr>
      <a:defRPr lang="sr-Latn-RS"/>
    </a:defPPr>
    <a:lvl1pPr marL="0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2064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4128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36192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48256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60320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72384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84448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96512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0">
          <p15:clr>
            <a:srgbClr val="A4A3A4"/>
          </p15:clr>
        </p15:guide>
        <p15:guide id="2" pos="3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8077" autoAdjust="0"/>
  </p:normalViewPr>
  <p:slideViewPr>
    <p:cSldViewPr>
      <p:cViewPr varScale="1">
        <p:scale>
          <a:sx n="57" d="100"/>
          <a:sy n="57" d="100"/>
        </p:scale>
        <p:origin x="1302" y="66"/>
      </p:cViewPr>
      <p:guideLst>
        <p:guide orient="horz" pos="2650"/>
        <p:guide pos="37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B2556-DA75-4230-9BEA-EA2F6C25F0D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685800"/>
            <a:ext cx="4879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9B7F3-4D0C-41B8-B76C-CF7CF0380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0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2064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4128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6192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48256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60320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2384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84448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96512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9B7F3-4D0C-41B8-B76C-CF7CF0380E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446" y="2792859"/>
            <a:ext cx="10182384" cy="1854856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876" y="4559390"/>
            <a:ext cx="8385493" cy="16782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512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4974" y="336878"/>
            <a:ext cx="2695337" cy="717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8964" y="336878"/>
            <a:ext cx="7886356" cy="717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199" y="319717"/>
            <a:ext cx="9352763" cy="1402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8973" y="7971565"/>
            <a:ext cx="2795164" cy="44787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15. 3. 2021.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2928" y="7971565"/>
            <a:ext cx="3793437" cy="44787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5156" y="7971565"/>
            <a:ext cx="2795164" cy="44787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280" y="5074653"/>
            <a:ext cx="10182384" cy="1670749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280" y="3234492"/>
            <a:ext cx="10182384" cy="1840160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5120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1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482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6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72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844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965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964" y="1962840"/>
            <a:ext cx="5290846" cy="555163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465" y="1962840"/>
            <a:ext cx="5290846" cy="555163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15. 3. 2021.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64" y="1883002"/>
            <a:ext cx="5292927" cy="78474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64" indent="0">
              <a:buNone/>
              <a:defRPr sz="2200" b="1"/>
            </a:lvl2pPr>
            <a:lvl3pPr marL="1024128" indent="0">
              <a:buNone/>
              <a:defRPr sz="2000" b="1"/>
            </a:lvl3pPr>
            <a:lvl4pPr marL="1536192" indent="0">
              <a:buNone/>
              <a:defRPr sz="1800" b="1"/>
            </a:lvl4pPr>
            <a:lvl5pPr marL="2048256" indent="0">
              <a:buNone/>
              <a:defRPr sz="1800" b="1"/>
            </a:lvl5pPr>
            <a:lvl6pPr marL="2560320" indent="0">
              <a:buNone/>
              <a:defRPr sz="1800" b="1"/>
            </a:lvl6pPr>
            <a:lvl7pPr marL="3072384" indent="0">
              <a:buNone/>
              <a:defRPr sz="1800" b="1"/>
            </a:lvl7pPr>
            <a:lvl8pPr marL="3584448" indent="0">
              <a:buNone/>
              <a:defRPr sz="1800" b="1"/>
            </a:lvl8pPr>
            <a:lvl9pPr marL="409651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64" y="2667747"/>
            <a:ext cx="5292927" cy="484673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5307" y="1883002"/>
            <a:ext cx="5295006" cy="78474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64" indent="0">
              <a:buNone/>
              <a:defRPr sz="2200" b="1"/>
            </a:lvl2pPr>
            <a:lvl3pPr marL="1024128" indent="0">
              <a:buNone/>
              <a:defRPr sz="2000" b="1"/>
            </a:lvl3pPr>
            <a:lvl4pPr marL="1536192" indent="0">
              <a:buNone/>
              <a:defRPr sz="1800" b="1"/>
            </a:lvl4pPr>
            <a:lvl5pPr marL="2048256" indent="0">
              <a:buNone/>
              <a:defRPr sz="1800" b="1"/>
            </a:lvl5pPr>
            <a:lvl6pPr marL="2560320" indent="0">
              <a:buNone/>
              <a:defRPr sz="1800" b="1"/>
            </a:lvl6pPr>
            <a:lvl7pPr marL="3072384" indent="0">
              <a:buNone/>
              <a:defRPr sz="1800" b="1"/>
            </a:lvl7pPr>
            <a:lvl8pPr marL="3584448" indent="0">
              <a:buNone/>
              <a:defRPr sz="1800" b="1"/>
            </a:lvl8pPr>
            <a:lvl9pPr marL="409651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85307" y="2667747"/>
            <a:ext cx="5295006" cy="484673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15. 3. 2021.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15. 3. 2021.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15. 3. 2021.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65" y="334929"/>
            <a:ext cx="3941099" cy="142539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65" y="334930"/>
            <a:ext cx="6696748" cy="717954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965" y="1760325"/>
            <a:ext cx="3941099" cy="5754153"/>
          </a:xfrm>
        </p:spPr>
        <p:txBody>
          <a:bodyPr/>
          <a:lstStyle>
            <a:lvl1pPr marL="0" indent="0">
              <a:buNone/>
              <a:defRPr sz="1600"/>
            </a:lvl1pPr>
            <a:lvl2pPr marL="512064" indent="0">
              <a:buNone/>
              <a:defRPr sz="1300"/>
            </a:lvl2pPr>
            <a:lvl3pPr marL="1024128" indent="0">
              <a:buNone/>
              <a:defRPr sz="1100"/>
            </a:lvl3pPr>
            <a:lvl4pPr marL="1536192" indent="0">
              <a:buNone/>
              <a:defRPr sz="1000"/>
            </a:lvl4pPr>
            <a:lvl5pPr marL="2048256" indent="0">
              <a:buNone/>
              <a:defRPr sz="1000"/>
            </a:lvl5pPr>
            <a:lvl6pPr marL="2560320" indent="0">
              <a:buNone/>
              <a:defRPr sz="1000"/>
            </a:lvl6pPr>
            <a:lvl7pPr marL="3072384" indent="0">
              <a:buNone/>
              <a:defRPr sz="1000"/>
            </a:lvl7pPr>
            <a:lvl8pPr marL="3584448" indent="0">
              <a:buNone/>
              <a:defRPr sz="1000"/>
            </a:lvl8pPr>
            <a:lvl9pPr marL="409651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15. 3. 2021.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022" y="5888515"/>
            <a:ext cx="7187565" cy="69517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48022" y="751643"/>
            <a:ext cx="7187565" cy="5047298"/>
          </a:xfrm>
        </p:spPr>
        <p:txBody>
          <a:bodyPr/>
          <a:lstStyle>
            <a:lvl1pPr marL="0" indent="0">
              <a:buNone/>
              <a:defRPr sz="3600"/>
            </a:lvl1pPr>
            <a:lvl2pPr marL="512064" indent="0">
              <a:buNone/>
              <a:defRPr sz="3100"/>
            </a:lvl2pPr>
            <a:lvl3pPr marL="1024128" indent="0">
              <a:buNone/>
              <a:defRPr sz="2700"/>
            </a:lvl3pPr>
            <a:lvl4pPr marL="1536192" indent="0">
              <a:buNone/>
              <a:defRPr sz="2200"/>
            </a:lvl4pPr>
            <a:lvl5pPr marL="2048256" indent="0">
              <a:buNone/>
              <a:defRPr sz="2200"/>
            </a:lvl5pPr>
            <a:lvl6pPr marL="2560320" indent="0">
              <a:buNone/>
              <a:defRPr sz="2200"/>
            </a:lvl6pPr>
            <a:lvl7pPr marL="3072384" indent="0">
              <a:buNone/>
              <a:defRPr sz="2200"/>
            </a:lvl7pPr>
            <a:lvl8pPr marL="3584448" indent="0">
              <a:buNone/>
              <a:defRPr sz="2200"/>
            </a:lvl8pPr>
            <a:lvl9pPr marL="409651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48022" y="6583687"/>
            <a:ext cx="7187565" cy="987260"/>
          </a:xfrm>
        </p:spPr>
        <p:txBody>
          <a:bodyPr/>
          <a:lstStyle>
            <a:lvl1pPr marL="0" indent="0">
              <a:buNone/>
              <a:defRPr sz="1600"/>
            </a:lvl1pPr>
            <a:lvl2pPr marL="512064" indent="0">
              <a:buNone/>
              <a:defRPr sz="1300"/>
            </a:lvl2pPr>
            <a:lvl3pPr marL="1024128" indent="0">
              <a:buNone/>
              <a:defRPr sz="1100"/>
            </a:lvl3pPr>
            <a:lvl4pPr marL="1536192" indent="0">
              <a:buNone/>
              <a:defRPr sz="1000"/>
            </a:lvl4pPr>
            <a:lvl5pPr marL="2048256" indent="0">
              <a:buNone/>
              <a:defRPr sz="1000"/>
            </a:lvl5pPr>
            <a:lvl6pPr marL="2560320" indent="0">
              <a:buNone/>
              <a:defRPr sz="1000"/>
            </a:lvl6pPr>
            <a:lvl7pPr marL="3072384" indent="0">
              <a:buNone/>
              <a:defRPr sz="1000"/>
            </a:lvl7pPr>
            <a:lvl8pPr marL="3584448" indent="0">
              <a:buNone/>
              <a:defRPr sz="1000"/>
            </a:lvl8pPr>
            <a:lvl9pPr marL="409651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15. 3. 2021.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182" y="496368"/>
            <a:ext cx="10942916" cy="1324898"/>
          </a:xfrm>
          <a:prstGeom prst="rect">
            <a:avLst/>
          </a:prstGeom>
        </p:spPr>
        <p:txBody>
          <a:bodyPr vert="horz" lIns="102413" tIns="51206" rIns="102413" bIns="512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82" y="2174574"/>
            <a:ext cx="10942916" cy="5339905"/>
          </a:xfrm>
          <a:prstGeom prst="rect">
            <a:avLst/>
          </a:prstGeom>
        </p:spPr>
        <p:txBody>
          <a:bodyPr vert="horz" lIns="102413" tIns="51206" rIns="102413" bIns="512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8964" y="7909558"/>
            <a:ext cx="2795164" cy="447870"/>
          </a:xfrm>
          <a:prstGeom prst="rect">
            <a:avLst/>
          </a:prstGeom>
        </p:spPr>
        <p:txBody>
          <a:bodyPr vert="horz" lIns="102413" tIns="51206" rIns="102413" bIns="51206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15. 3. 2021.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2919" y="7909558"/>
            <a:ext cx="3793437" cy="447870"/>
          </a:xfrm>
          <a:prstGeom prst="rect">
            <a:avLst/>
          </a:prstGeom>
        </p:spPr>
        <p:txBody>
          <a:bodyPr vert="horz" lIns="102413" tIns="51206" rIns="102413" bIns="51206" rtlCol="0" anchor="ctr"/>
          <a:lstStyle>
            <a:lvl1pPr algn="ctr">
              <a:defRPr sz="13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5147" y="7909558"/>
            <a:ext cx="2795164" cy="447870"/>
          </a:xfrm>
          <a:prstGeom prst="rect">
            <a:avLst/>
          </a:prstGeom>
        </p:spPr>
        <p:txBody>
          <a:bodyPr vert="horz" lIns="102413" tIns="51206" rIns="102413" bIns="51206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24128" rtl="0" eaLnBrk="1" latinLnBrk="0" hangingPunct="1">
        <a:spcBef>
          <a:spcPct val="0"/>
        </a:spcBef>
        <a:buNone/>
        <a:defRPr sz="49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84048" indent="-384048" algn="l" defTabSz="1024128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832104" indent="-320040" algn="l" defTabSz="102412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280160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792224" indent="-256032" algn="l" defTabSz="102412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304288" indent="-256032" algn="l" defTabSz="102412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816352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416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544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128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256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384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448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512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package-summar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android.com/reference/android/widget/package-summa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Widget, </a:t>
            </a:r>
            <a:r>
              <a:rPr lang="en-US" sz="3200" dirty="0" smtClean="0"/>
              <a:t>Spinner</a:t>
            </a:r>
            <a:r>
              <a:rPr lang="en-US" sz="3200" dirty="0"/>
              <a:t>, Adapter</a:t>
            </a:r>
            <a:endParaRPr lang="en-US" sz="3100" dirty="0">
              <a:latin typeface="Candara" panose="020E0502030303020204" pitchFamily="34" charset="0"/>
              <a:cs typeface="Browallia New" panose="020B0604020202020204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1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Presented By </a:t>
            </a:r>
            <a:r>
              <a:rPr lang="en-US" sz="31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Putri</a:t>
            </a:r>
            <a:r>
              <a:rPr lang="en-US" sz="31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31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Hayati</a:t>
            </a:r>
            <a:r>
              <a:rPr lang="en-US" sz="31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, S.ST, </a:t>
            </a:r>
            <a:r>
              <a:rPr lang="en-US" sz="3100" b="1" dirty="0" err="1" smtClean="0">
                <a:latin typeface="Candara" panose="020E0502030303020204" pitchFamily="34" charset="0"/>
                <a:cs typeface="Estrangelo Edessa" panose="03080600000000000000" pitchFamily="66" charset="0"/>
              </a:rPr>
              <a:t>M.Kom</a:t>
            </a:r>
            <a:endParaRPr lang="en-US" sz="3100" b="1" dirty="0" smtClean="0">
              <a:latin typeface="Candara" panose="020E0502030303020204" pitchFamily="34" charset="0"/>
              <a:cs typeface="Estrangelo Edessa" panose="03080600000000000000" pitchFamily="66" charset="0"/>
            </a:endParaRPr>
          </a:p>
          <a:p>
            <a:r>
              <a:rPr lang="en-US" sz="3100" b="1" smtClean="0">
                <a:latin typeface="Candara" panose="020E0502030303020204" pitchFamily="34" charset="0"/>
                <a:cs typeface="Estrangelo Edessa" panose="03080600000000000000" pitchFamily="66" charset="0"/>
              </a:rPr>
              <a:t>March</a:t>
            </a:r>
            <a:r>
              <a:rPr lang="en-US" sz="3100" b="1" smtClean="0">
                <a:latin typeface="Candara" panose="020E0502030303020204" pitchFamily="34" charset="0"/>
                <a:cs typeface="Estrangelo Edessa" panose="03080600000000000000" pitchFamily="66" charset="0"/>
              </a:rPr>
              <a:t>,2021</a:t>
            </a:r>
            <a:endParaRPr lang="en-US" sz="3100" b="1" dirty="0"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2" y="186937"/>
            <a:ext cx="2096373" cy="1731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40" y="266945"/>
            <a:ext cx="1251890" cy="1172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2" y="7478740"/>
            <a:ext cx="898446" cy="841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97" y="7478740"/>
            <a:ext cx="898446" cy="841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043" y="7478739"/>
            <a:ext cx="898446" cy="8412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35" y="7476032"/>
            <a:ext cx="898446" cy="8412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58" y="7464251"/>
            <a:ext cx="898446" cy="8412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66" y="7464250"/>
            <a:ext cx="898446" cy="8412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12" y="7501434"/>
            <a:ext cx="898446" cy="8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4"/>
          <a:stretch/>
        </p:blipFill>
        <p:spPr bwMode="auto">
          <a:xfrm>
            <a:off x="655637" y="429359"/>
            <a:ext cx="10809027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1" t="-1" r="29932" b="56974"/>
          <a:stretch/>
        </p:blipFill>
        <p:spPr bwMode="auto">
          <a:xfrm>
            <a:off x="345077" y="332124"/>
            <a:ext cx="6836935" cy="314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72947" y="1437030"/>
            <a:ext cx="3657600" cy="10584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itchFamily="34" charset="0"/>
                <a:cs typeface="Arial" pitchFamily="34" charset="0"/>
              </a:rPr>
              <a:t>Gambar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di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samping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copypaste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algn="ctr"/>
            <a:r>
              <a:rPr lang="en-US" b="1" dirty="0" err="1" smtClean="0">
                <a:latin typeface="Arial" pitchFamily="34" charset="0"/>
                <a:cs typeface="Arial" pitchFamily="34" charset="0"/>
              </a:rPr>
              <a:t>drawable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di android studio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79" b="21293"/>
          <a:stretch/>
        </p:blipFill>
        <p:spPr bwMode="auto">
          <a:xfrm>
            <a:off x="315459" y="3848332"/>
            <a:ext cx="5067227" cy="428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6070931" y="1376660"/>
            <a:ext cx="381000" cy="175203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27238" y="2511188"/>
            <a:ext cx="5479031" cy="1595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96" b="32301"/>
          <a:stretch/>
        </p:blipFill>
        <p:spPr bwMode="auto">
          <a:xfrm>
            <a:off x="5456237" y="3748881"/>
            <a:ext cx="3040223" cy="448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234061" y="17056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1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04720" y="451088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73194" y="618728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57395" y="725408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610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637" y="167481"/>
            <a:ext cx="5638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uara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video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langkahnya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sbb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58" r="50805" b="32265"/>
          <a:stretch/>
        </p:blipFill>
        <p:spPr bwMode="auto">
          <a:xfrm>
            <a:off x="274637" y="929481"/>
            <a:ext cx="6065837" cy="271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5" t="16020" r="19652" b="19987"/>
          <a:stretch/>
        </p:blipFill>
        <p:spPr bwMode="auto">
          <a:xfrm>
            <a:off x="2255837" y="3825081"/>
            <a:ext cx="6490094" cy="385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rc 4"/>
          <p:cNvSpPr/>
          <p:nvPr/>
        </p:nvSpPr>
        <p:spPr>
          <a:xfrm rot="21186826">
            <a:off x="6218237" y="929481"/>
            <a:ext cx="838200" cy="655320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42237" y="6873081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37" y="205958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1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2237" y="451088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154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637" y="167481"/>
            <a:ext cx="5638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uara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video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langkahnya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sbb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7" r="38323" b="57114"/>
          <a:stretch/>
        </p:blipFill>
        <p:spPr bwMode="auto">
          <a:xfrm>
            <a:off x="619739" y="727799"/>
            <a:ext cx="5663822" cy="313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Brace 8"/>
          <p:cNvSpPr/>
          <p:nvPr/>
        </p:nvSpPr>
        <p:spPr>
          <a:xfrm>
            <a:off x="5940970" y="1931279"/>
            <a:ext cx="775078" cy="1792526"/>
          </a:xfrm>
          <a:prstGeom prst="rightBrace">
            <a:avLst>
              <a:gd name="adj1" fmla="val 8333"/>
              <a:gd name="adj2" fmla="val 53116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5" r="60665" b="29913"/>
          <a:stretch/>
        </p:blipFill>
        <p:spPr bwMode="auto">
          <a:xfrm>
            <a:off x="4618037" y="4053681"/>
            <a:ext cx="5117910" cy="246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716048" y="1991445"/>
            <a:ext cx="3657600" cy="10584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Audio.mp3 di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samping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copypaste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RAW di android studio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437437" y="2886982"/>
            <a:ext cx="0" cy="12534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77" r="73472" b="17260"/>
          <a:stretch/>
        </p:blipFill>
        <p:spPr bwMode="auto">
          <a:xfrm>
            <a:off x="350837" y="4856079"/>
            <a:ext cx="3451650" cy="168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3627437" y="4968081"/>
            <a:ext cx="1055475" cy="15750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34061" y="17056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1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1885" y="42601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58190" y="372380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64277" y="528745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874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" b="6927"/>
          <a:stretch/>
        </p:blipFill>
        <p:spPr bwMode="auto">
          <a:xfrm>
            <a:off x="212085" y="943472"/>
            <a:ext cx="11660476" cy="647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27837" y="6263481"/>
            <a:ext cx="144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Before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837" y="167481"/>
            <a:ext cx="488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Back to “ </a:t>
            </a:r>
            <a:r>
              <a:rPr lang="en-US" sz="3600" b="1" dirty="0" err="1" smtClean="0">
                <a:solidFill>
                  <a:srgbClr val="FF0000"/>
                </a:solidFill>
              </a:rPr>
              <a:t>Activity_Main</a:t>
            </a:r>
            <a:r>
              <a:rPr lang="en-US" sz="3600" b="1" dirty="0" smtClean="0">
                <a:solidFill>
                  <a:srgbClr val="FF0000"/>
                </a:solidFill>
              </a:rPr>
              <a:t>”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5" b="6741"/>
          <a:stretch/>
        </p:blipFill>
        <p:spPr bwMode="auto">
          <a:xfrm>
            <a:off x="198437" y="777081"/>
            <a:ext cx="11632570" cy="659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1837" y="167481"/>
            <a:ext cx="488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Back to “ </a:t>
            </a:r>
            <a:r>
              <a:rPr lang="en-US" sz="3600" b="1" dirty="0" err="1" smtClean="0">
                <a:solidFill>
                  <a:srgbClr val="FF0000"/>
                </a:solidFill>
              </a:rPr>
              <a:t>Activity_Main</a:t>
            </a:r>
            <a:r>
              <a:rPr lang="en-US" sz="3600" b="1" dirty="0" smtClean="0">
                <a:solidFill>
                  <a:srgbClr val="FF0000"/>
                </a:solidFill>
              </a:rPr>
              <a:t>”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7837" y="6263481"/>
            <a:ext cx="116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After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7" r="7742" b="11193"/>
          <a:stretch/>
        </p:blipFill>
        <p:spPr bwMode="auto">
          <a:xfrm>
            <a:off x="656181" y="167481"/>
            <a:ext cx="10591800" cy="7942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49805" y="6949281"/>
            <a:ext cx="3780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Ketik</a:t>
            </a:r>
            <a:r>
              <a:rPr lang="en-US" sz="2800" b="1" dirty="0" smtClean="0">
                <a:solidFill>
                  <a:schemeClr val="bg1"/>
                </a:solidFill>
              </a:rPr>
              <a:t> source code </a:t>
            </a:r>
            <a:r>
              <a:rPr lang="en-US" sz="2800" b="1" dirty="0" err="1" smtClean="0">
                <a:solidFill>
                  <a:schemeClr val="bg1"/>
                </a:solidFill>
              </a:rPr>
              <a:t>diatas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37" y="319881"/>
            <a:ext cx="36576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Deklarasi</a:t>
            </a:r>
            <a:r>
              <a:rPr lang="en-US" b="1" dirty="0" smtClean="0"/>
              <a:t> variable di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Java – </a:t>
            </a:r>
            <a:r>
              <a:rPr lang="en-US" b="1" dirty="0" err="1" smtClean="0"/>
              <a:t>MainActivity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7" b="39203"/>
          <a:stretch/>
        </p:blipFill>
        <p:spPr bwMode="auto">
          <a:xfrm>
            <a:off x="131758" y="1310481"/>
            <a:ext cx="11818491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8037" y="3901281"/>
            <a:ext cx="1905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713037" y="4282281"/>
            <a:ext cx="7239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69326" y="395911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Deklarasi</a:t>
            </a:r>
            <a:r>
              <a:rPr lang="en-US" sz="1800" dirty="0" smtClean="0">
                <a:solidFill>
                  <a:schemeClr val="bg1"/>
                </a:solidFill>
              </a:rPr>
              <a:t> variable di java, yang </a:t>
            </a:r>
            <a:r>
              <a:rPr lang="en-US" sz="1800" dirty="0" err="1" smtClean="0">
                <a:solidFill>
                  <a:schemeClr val="bg1"/>
                </a:solidFill>
              </a:rPr>
              <a:t>akan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terkoneksi</a:t>
            </a:r>
            <a:r>
              <a:rPr lang="en-US" sz="1800" dirty="0" smtClean="0">
                <a:solidFill>
                  <a:schemeClr val="bg1"/>
                </a:solidFill>
              </a:rPr>
              <a:t> di ID </a:t>
            </a:r>
            <a:r>
              <a:rPr lang="en-US" sz="1800" dirty="0" err="1" smtClean="0">
                <a:solidFill>
                  <a:schemeClr val="bg1"/>
                </a:solidFill>
              </a:rPr>
              <a:t>pada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activity_main</a:t>
            </a:r>
            <a:r>
              <a:rPr lang="en-US" sz="1800" dirty="0" smtClean="0">
                <a:solidFill>
                  <a:schemeClr val="bg1"/>
                </a:solidFill>
              </a:rPr>
              <a:t> XML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8037" y="4663577"/>
            <a:ext cx="9448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19952" y="577952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Array resource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memanggil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gambar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suara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256837" y="5272881"/>
            <a:ext cx="0" cy="5066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0293" y="17676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37" y="319881"/>
            <a:ext cx="36576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Deklarasi</a:t>
            </a:r>
            <a:r>
              <a:rPr lang="en-US" b="1" dirty="0" smtClean="0"/>
              <a:t> Array di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Java – </a:t>
            </a:r>
            <a:r>
              <a:rPr lang="en-US" b="1" dirty="0" err="1" smtClean="0"/>
              <a:t>MainActivity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9" b="15509"/>
          <a:stretch/>
        </p:blipFill>
        <p:spPr bwMode="auto">
          <a:xfrm>
            <a:off x="350837" y="1234280"/>
            <a:ext cx="11430000" cy="690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47133" y="161528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884237" y="3672681"/>
            <a:ext cx="4792269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56485" y="3784748"/>
            <a:ext cx="2506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Setelah</a:t>
            </a:r>
            <a:r>
              <a:rPr lang="en-US" sz="2400" b="1" dirty="0" smtClean="0">
                <a:solidFill>
                  <a:schemeClr val="bg1"/>
                </a:solidFill>
              </a:rPr>
              <a:t> di </a:t>
            </a:r>
            <a:r>
              <a:rPr lang="en-US" sz="2400" b="1" dirty="0" err="1" smtClean="0">
                <a:solidFill>
                  <a:schemeClr val="bg1"/>
                </a:solidFill>
              </a:rPr>
              <a:t>Koneksi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1644" y="7330281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RUN APP 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563" y="929481"/>
            <a:ext cx="6866583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92441" y="969583"/>
            <a:ext cx="64452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		</a:t>
            </a:r>
            <a:r>
              <a:rPr lang="en-US" sz="4400" b="1" dirty="0" smtClean="0">
                <a:solidFill>
                  <a:schemeClr val="bg1"/>
                </a:solidFill>
              </a:rPr>
              <a:t>Any </a:t>
            </a:r>
            <a:r>
              <a:rPr lang="en-US" sz="4400" b="1" dirty="0">
                <a:solidFill>
                  <a:schemeClr val="bg1"/>
                </a:solidFill>
              </a:rPr>
              <a:t>Question </a:t>
            </a:r>
            <a:r>
              <a:rPr lang="en-US" sz="4400" b="1" dirty="0" smtClean="0">
                <a:solidFill>
                  <a:schemeClr val="bg1"/>
                </a:solidFill>
              </a:rPr>
              <a:t>???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1274" y="91281"/>
            <a:ext cx="9352763" cy="1402027"/>
          </a:xfrm>
        </p:spPr>
        <p:txBody>
          <a:bodyPr/>
          <a:lstStyle/>
          <a:p>
            <a:r>
              <a:rPr lang="en-US" dirty="0" smtClean="0"/>
              <a:t>WIDGET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83470" y="1110722"/>
            <a:ext cx="93726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developer.android.com/reference/android/widget/package-summary.html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2377" y="1615281"/>
            <a:ext cx="10794786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800" dirty="0"/>
              <a:t>The widget package contains (mostly visual) UI elements to use on your Application screen. You can also design your </a:t>
            </a:r>
            <a:r>
              <a:rPr lang="en-US" sz="1800" dirty="0" smtClean="0"/>
              <a:t>own. To </a:t>
            </a:r>
            <a:r>
              <a:rPr lang="en-US" sz="1800" dirty="0"/>
              <a:t>create your own widget, extend View or a subclass. To use your widget in layout XML, there are two additional files for you to create. Here is a list of files you'll need to create to implement a custom widget</a:t>
            </a:r>
            <a:r>
              <a:rPr lang="en-US" sz="1800" dirty="0" smtClean="0"/>
              <a:t>:</a:t>
            </a:r>
            <a:endParaRPr lang="en-US" sz="18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800" b="1" dirty="0"/>
              <a:t>Java implementation file </a:t>
            </a:r>
            <a:r>
              <a:rPr lang="en-US" sz="1800" dirty="0" smtClean="0"/>
              <a:t>–</a:t>
            </a:r>
          </a:p>
          <a:p>
            <a:pPr algn="just"/>
            <a:r>
              <a:rPr lang="en-US" sz="1800" dirty="0" smtClean="0"/>
              <a:t>	This </a:t>
            </a:r>
            <a:r>
              <a:rPr lang="en-US" sz="1800" dirty="0"/>
              <a:t>is the file that implements the behavior of the widget. If you can instantiate the object </a:t>
            </a:r>
            <a:r>
              <a:rPr lang="en-US" sz="1800" dirty="0" smtClean="0"/>
              <a:t>	from </a:t>
            </a:r>
            <a:r>
              <a:rPr lang="en-US" sz="1800" dirty="0"/>
              <a:t>layout XML, you will also have to code a constructor that retrieves all the attribute </a:t>
            </a:r>
            <a:r>
              <a:rPr lang="en-US" sz="1800" dirty="0" smtClean="0"/>
              <a:t>	values from 	the </a:t>
            </a:r>
            <a:r>
              <a:rPr lang="en-US" sz="1800" dirty="0"/>
              <a:t>layout XML file.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800" b="1" dirty="0"/>
              <a:t>XML definition file </a:t>
            </a:r>
            <a:r>
              <a:rPr lang="en-US" sz="1800" dirty="0" smtClean="0"/>
              <a:t>– </a:t>
            </a:r>
          </a:p>
          <a:p>
            <a:pPr algn="just"/>
            <a:r>
              <a:rPr lang="en-US" sz="1800" dirty="0"/>
              <a:t>	</a:t>
            </a:r>
            <a:r>
              <a:rPr lang="en-US" sz="1800" dirty="0" smtClean="0"/>
              <a:t>An </a:t>
            </a:r>
            <a:r>
              <a:rPr lang="en-US" sz="1800" dirty="0"/>
              <a:t>XML file in res/values/ that defines the XML element used to instantiate your widget, and </a:t>
            </a:r>
            <a:r>
              <a:rPr lang="en-US" sz="1800" dirty="0" smtClean="0"/>
              <a:t>the 	attributes </a:t>
            </a:r>
            <a:r>
              <a:rPr lang="en-US" sz="1800" dirty="0"/>
              <a:t>that it supports. Other applications will use this element and attributes </a:t>
            </a:r>
            <a:r>
              <a:rPr lang="en-US" sz="1800" dirty="0" smtClean="0"/>
              <a:t>in their </a:t>
            </a:r>
            <a:r>
              <a:rPr lang="en-US" sz="1800" dirty="0"/>
              <a:t>in </a:t>
            </a:r>
            <a:r>
              <a:rPr lang="en-US" sz="1800" dirty="0" smtClean="0"/>
              <a:t>	another </a:t>
            </a:r>
            <a:r>
              <a:rPr lang="en-US" sz="1800" dirty="0"/>
              <a:t>in their layout XML.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800" b="1" dirty="0"/>
              <a:t>Layout XML [optional]</a:t>
            </a:r>
            <a:r>
              <a:rPr lang="en-US" sz="1800" dirty="0"/>
              <a:t>- </a:t>
            </a:r>
            <a:endParaRPr lang="en-US" sz="1800" dirty="0" smtClean="0"/>
          </a:p>
          <a:p>
            <a:pPr algn="just"/>
            <a:r>
              <a:rPr lang="en-US" sz="1800" dirty="0"/>
              <a:t>	</a:t>
            </a:r>
            <a:r>
              <a:rPr lang="en-US" sz="1800" dirty="0" smtClean="0"/>
              <a:t>An </a:t>
            </a:r>
            <a:r>
              <a:rPr lang="en-US" sz="1800" dirty="0"/>
              <a:t>optional XML file inside res/layout/ that describes the layout of your widget. You could </a:t>
            </a:r>
            <a:r>
              <a:rPr lang="en-US" sz="1800" dirty="0" smtClean="0"/>
              <a:t>	also </a:t>
            </a:r>
            <a:r>
              <a:rPr lang="en-US" sz="1800" dirty="0"/>
              <a:t>do this in code in your Java file.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err="1" smtClean="0"/>
              <a:t>ApiDemos</a:t>
            </a:r>
            <a:r>
              <a:rPr lang="en-US" sz="1800" dirty="0" smtClean="0"/>
              <a:t> </a:t>
            </a:r>
            <a:r>
              <a:rPr lang="en-US" sz="1800" dirty="0"/>
              <a:t>sample application has an example of creating a custom layout XML tag, </a:t>
            </a:r>
            <a:r>
              <a:rPr lang="en-US" sz="1800" dirty="0" err="1"/>
              <a:t>LabelView</a:t>
            </a:r>
            <a:r>
              <a:rPr lang="en-US" sz="1800" dirty="0"/>
              <a:t>. See the following files that demonstrate implementing and using a custom widget</a:t>
            </a:r>
            <a:r>
              <a:rPr lang="en-US" sz="1800" dirty="0" smtClean="0"/>
              <a:t>:</a:t>
            </a:r>
            <a:endParaRPr lang="en-US" sz="1800" dirty="0"/>
          </a:p>
          <a:p>
            <a:pPr algn="just"/>
            <a:r>
              <a:rPr lang="en-US" sz="1800" dirty="0">
                <a:latin typeface="Courier New" pitchFamily="49" charset="0"/>
                <a:cs typeface="Courier New" pitchFamily="49" charset="0"/>
              </a:rPr>
              <a:t>LabelView.java - The implementation file</a:t>
            </a:r>
          </a:p>
          <a:p>
            <a:pPr algn="just"/>
            <a:r>
              <a:rPr lang="en-US" sz="1800" dirty="0">
                <a:latin typeface="Courier New" pitchFamily="49" charset="0"/>
                <a:cs typeface="Courier New" pitchFamily="49" charset="0"/>
              </a:rPr>
              <a:t>res/values/attrs.xml - Definition file</a:t>
            </a:r>
          </a:p>
          <a:p>
            <a:pPr algn="just"/>
            <a:r>
              <a:rPr lang="en-US" sz="1800" dirty="0">
                <a:latin typeface="Courier New" pitchFamily="49" charset="0"/>
                <a:cs typeface="Courier New" pitchFamily="49" charset="0"/>
              </a:rPr>
              <a:t>res/layout/custom_view_1.xml - Layout file</a:t>
            </a:r>
          </a:p>
        </p:txBody>
      </p:sp>
    </p:spTree>
    <p:extLst>
      <p:ext uri="{BB962C8B-B14F-4D97-AF65-F5344CB8AC3E}">
        <p14:creationId xmlns:p14="http://schemas.microsoft.com/office/powerpoint/2010/main" val="99911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1274" y="91281"/>
            <a:ext cx="9352763" cy="1402027"/>
          </a:xfrm>
          <a:noFill/>
        </p:spPr>
        <p:txBody>
          <a:bodyPr/>
          <a:lstStyle/>
          <a:p>
            <a:r>
              <a:rPr lang="en-US" dirty="0" smtClean="0"/>
              <a:t>WIDGET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83470" y="1110722"/>
            <a:ext cx="937260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developer.android.com/reference/android/widget/package-summary.html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5679" y="1785017"/>
            <a:ext cx="181206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Arial" pitchFamily="34" charset="0"/>
                <a:cs typeface="Arial" pitchFamily="34" charset="0"/>
              </a:rPr>
              <a:t>Basic Widgets</a:t>
            </a:r>
          </a:p>
          <a:p>
            <a:pPr algn="just"/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TextView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ImageView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Button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EditText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CheckBox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DigitalClock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73155" y="3324126"/>
            <a:ext cx="438038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/>
              <a:t>Widget has properties, you can use </a:t>
            </a:r>
            <a:r>
              <a:rPr lang="en-US" dirty="0" smtClean="0"/>
              <a:t>activity design </a:t>
            </a:r>
            <a:r>
              <a:rPr lang="en-US" dirty="0"/>
              <a:t>to </a:t>
            </a:r>
            <a:r>
              <a:rPr lang="en-US" dirty="0" err="1"/>
              <a:t>config</a:t>
            </a:r>
            <a:r>
              <a:rPr lang="en-US" dirty="0"/>
              <a:t> the properties or use </a:t>
            </a:r>
            <a:r>
              <a:rPr lang="en-US" dirty="0" smtClean="0"/>
              <a:t>layout editor </a:t>
            </a:r>
            <a:r>
              <a:rPr lang="en-US" dirty="0"/>
              <a:t>to edit </a:t>
            </a:r>
            <a:r>
              <a:rPr lang="en-US" dirty="0" smtClean="0"/>
              <a:t>XML document</a:t>
            </a:r>
            <a:r>
              <a:rPr lang="en-US" dirty="0"/>
              <a:t>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60539" y="2529681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8" t="26657" r="41784" b="41440"/>
          <a:stretch/>
        </p:blipFill>
        <p:spPr bwMode="auto">
          <a:xfrm>
            <a:off x="2989131" y="1785017"/>
            <a:ext cx="4094329" cy="233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992027" y="3352165"/>
            <a:ext cx="1367667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4" t="39178" r="44624" b="37315"/>
          <a:stretch/>
        </p:blipFill>
        <p:spPr bwMode="auto">
          <a:xfrm>
            <a:off x="3438097" y="4287422"/>
            <a:ext cx="3521124" cy="171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599237" y="35286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9237" y="56327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740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27037" y="1539081"/>
            <a:ext cx="113538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/>
              <a:t>The choices you provide for the spinner </a:t>
            </a:r>
            <a:r>
              <a:rPr lang="en-US" dirty="0" smtClean="0"/>
              <a:t>can come </a:t>
            </a:r>
            <a:r>
              <a:rPr lang="en-US" dirty="0"/>
              <a:t>from any source, but must be </a:t>
            </a:r>
            <a:r>
              <a:rPr lang="en-US" dirty="0" smtClean="0"/>
              <a:t>provided through </a:t>
            </a:r>
            <a:r>
              <a:rPr lang="en-US" dirty="0"/>
              <a:t>an </a:t>
            </a:r>
            <a:r>
              <a:rPr lang="en-US" b="1" dirty="0" err="1"/>
              <a:t>SpinnerAdapter</a:t>
            </a:r>
            <a:r>
              <a:rPr lang="en-US" dirty="0"/>
              <a:t>, such as </a:t>
            </a:r>
            <a:r>
              <a:rPr lang="en-US" dirty="0" smtClean="0"/>
              <a:t>an </a:t>
            </a:r>
            <a:r>
              <a:rPr lang="en-US" b="1" dirty="0" err="1" smtClean="0"/>
              <a:t>ArrayAdapter</a:t>
            </a:r>
            <a:r>
              <a:rPr lang="en-US" dirty="0" smtClean="0"/>
              <a:t> </a:t>
            </a:r>
            <a:r>
              <a:rPr lang="en-US" dirty="0"/>
              <a:t>if the choices are available in </a:t>
            </a:r>
            <a:r>
              <a:rPr lang="en-US" dirty="0" smtClean="0"/>
              <a:t>an array </a:t>
            </a:r>
            <a:r>
              <a:rPr lang="en-US" dirty="0"/>
              <a:t>or a </a:t>
            </a:r>
            <a:r>
              <a:rPr lang="en-US" b="1" dirty="0" err="1"/>
              <a:t>CursorAdapter</a:t>
            </a:r>
            <a:r>
              <a:rPr lang="en-US" dirty="0"/>
              <a:t> if the choices </a:t>
            </a:r>
            <a:r>
              <a:rPr lang="en-US" dirty="0" smtClean="0"/>
              <a:t>are available </a:t>
            </a:r>
            <a:r>
              <a:rPr lang="en-US" dirty="0"/>
              <a:t>from a database query.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6" t="38035" r="42309" b="30983"/>
          <a:stretch/>
        </p:blipFill>
        <p:spPr bwMode="auto">
          <a:xfrm>
            <a:off x="427037" y="3278625"/>
            <a:ext cx="3862317" cy="2266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179637" y="2554744"/>
            <a:ext cx="0" cy="10417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3" t="39218" r="27624" b="19054"/>
          <a:stretch/>
        </p:blipFill>
        <p:spPr bwMode="auto">
          <a:xfrm>
            <a:off x="5380037" y="3139281"/>
            <a:ext cx="5977719" cy="305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4160837" y="4411833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55637" y="1386681"/>
            <a:ext cx="1112520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an adapter in android?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Adapter object acts as a bridge between </a:t>
            </a:r>
            <a:r>
              <a:rPr lang="en-US" dirty="0" smtClean="0"/>
              <a:t>an </a:t>
            </a:r>
            <a:r>
              <a:rPr lang="en-US" b="1" dirty="0" err="1" smtClean="0"/>
              <a:t>AdapterView</a:t>
            </a:r>
            <a:r>
              <a:rPr lang="en-US" dirty="0" smtClean="0"/>
              <a:t> </a:t>
            </a:r>
            <a:r>
              <a:rPr lang="en-US" dirty="0"/>
              <a:t>and the underlying data for </a:t>
            </a:r>
            <a:r>
              <a:rPr lang="en-US" dirty="0" smtClean="0"/>
              <a:t>that view</a:t>
            </a:r>
            <a:r>
              <a:rPr lang="en-US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Adapter provides access to the </a:t>
            </a:r>
            <a:r>
              <a:rPr lang="en-US" dirty="0" smtClean="0"/>
              <a:t>data items.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Adapter is also responsible for making </a:t>
            </a:r>
            <a:r>
              <a:rPr lang="en-US" dirty="0" smtClean="0"/>
              <a:t>a </a:t>
            </a:r>
            <a:r>
              <a:rPr lang="en-US" b="1" dirty="0" smtClean="0"/>
              <a:t>View</a:t>
            </a:r>
            <a:r>
              <a:rPr lang="en-US" dirty="0" smtClean="0"/>
              <a:t> </a:t>
            </a:r>
            <a:r>
              <a:rPr lang="en-US" dirty="0"/>
              <a:t>for each item in the data set.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46682" y="2033873"/>
            <a:ext cx="0" cy="10417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94237" y="3085364"/>
            <a:ext cx="6934200" cy="29238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800" b="1" dirty="0" err="1" smtClean="0"/>
              <a:t>AdapterView</a:t>
            </a:r>
            <a:r>
              <a:rPr lang="en-US" sz="1800" dirty="0" smtClean="0"/>
              <a:t> :</a:t>
            </a:r>
            <a:endParaRPr lang="en-US" sz="18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b="1" dirty="0" err="1"/>
              <a:t>AdapterView</a:t>
            </a:r>
            <a:r>
              <a:rPr lang="en-US" sz="1800" dirty="0"/>
              <a:t> is a </a:t>
            </a:r>
            <a:r>
              <a:rPr lang="en-US" sz="1800" b="1" dirty="0" err="1"/>
              <a:t>ViewGroup</a:t>
            </a:r>
            <a:r>
              <a:rPr lang="en-US" sz="1800" dirty="0"/>
              <a:t> </a:t>
            </a:r>
            <a:r>
              <a:rPr lang="en-US" sz="1800" dirty="0" smtClean="0"/>
              <a:t>subclass whose </a:t>
            </a:r>
            <a:r>
              <a:rPr lang="en-US" sz="1800" dirty="0"/>
              <a:t>child Views are determined by </a:t>
            </a:r>
            <a:r>
              <a:rPr lang="en-US" sz="1800" dirty="0" smtClean="0"/>
              <a:t>an Adapter </a:t>
            </a:r>
            <a:r>
              <a:rPr lang="en-US" sz="1800" dirty="0"/>
              <a:t>that binds </a:t>
            </a:r>
            <a:r>
              <a:rPr lang="en-US" sz="1800" b="1" dirty="0" err="1"/>
              <a:t>AdapterView</a:t>
            </a:r>
            <a:r>
              <a:rPr lang="en-US" sz="1800" dirty="0"/>
              <a:t> object </a:t>
            </a:r>
            <a:r>
              <a:rPr lang="en-US" sz="1800" dirty="0" smtClean="0"/>
              <a:t>to data </a:t>
            </a:r>
            <a:r>
              <a:rPr lang="en-US" sz="1800" dirty="0"/>
              <a:t>of some type.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800" dirty="0" smtClean="0"/>
              <a:t>Typically </a:t>
            </a:r>
            <a:r>
              <a:rPr lang="en-US" sz="1800" dirty="0"/>
              <a:t>you are going to use </a:t>
            </a:r>
            <a:r>
              <a:rPr lang="en-US" sz="1800" dirty="0" err="1"/>
              <a:t>subsclasses</a:t>
            </a:r>
            <a:r>
              <a:rPr lang="en-US" sz="1800" dirty="0"/>
              <a:t> </a:t>
            </a:r>
            <a:r>
              <a:rPr lang="en-US" sz="1800" dirty="0" smtClean="0"/>
              <a:t>of </a:t>
            </a:r>
            <a:r>
              <a:rPr lang="en-US" sz="1800" b="1" dirty="0" err="1" smtClean="0"/>
              <a:t>AdapterView</a:t>
            </a:r>
            <a:r>
              <a:rPr lang="en-US" sz="1800" b="1" dirty="0" smtClean="0"/>
              <a:t> </a:t>
            </a:r>
            <a:r>
              <a:rPr lang="en-US" sz="1800" dirty="0"/>
              <a:t>class instead of using it directly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800" dirty="0" smtClean="0"/>
              <a:t>Example </a:t>
            </a:r>
            <a:r>
              <a:rPr lang="en-US" sz="1800" dirty="0"/>
              <a:t>subclasses of </a:t>
            </a:r>
            <a:r>
              <a:rPr lang="en-US" sz="1800" b="1" dirty="0" err="1"/>
              <a:t>AdapterView</a:t>
            </a:r>
            <a:r>
              <a:rPr lang="en-US" sz="1800" dirty="0"/>
              <a:t> </a:t>
            </a:r>
            <a:r>
              <a:rPr lang="en-US" sz="1800" dirty="0" smtClean="0"/>
              <a:t>class :</a:t>
            </a:r>
            <a:endParaRPr lang="en-US" sz="1800" dirty="0"/>
          </a:p>
          <a:p>
            <a:pPr algn="just"/>
            <a:r>
              <a:rPr lang="en-US" sz="1800" dirty="0" smtClean="0"/>
              <a:t>	</a:t>
            </a:r>
            <a:r>
              <a:rPr lang="en-US" sz="1800" dirty="0" err="1" smtClean="0"/>
              <a:t>ListView</a:t>
            </a:r>
            <a:endParaRPr lang="en-US" sz="1800" dirty="0" smtClean="0"/>
          </a:p>
          <a:p>
            <a:pPr algn="just"/>
            <a:r>
              <a:rPr lang="en-US" sz="1800" dirty="0"/>
              <a:t>	</a:t>
            </a:r>
            <a:r>
              <a:rPr lang="en-US" sz="1800" dirty="0" smtClean="0"/>
              <a:t>Spinner</a:t>
            </a:r>
            <a:endParaRPr lang="en-US" sz="1800" dirty="0"/>
          </a:p>
          <a:p>
            <a:pPr algn="just"/>
            <a:r>
              <a:rPr lang="en-US" sz="1800" dirty="0"/>
              <a:t>	</a:t>
            </a:r>
            <a:r>
              <a:rPr lang="en-US" sz="1800" dirty="0" smtClean="0"/>
              <a:t>Gallery 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28373" y="4978189"/>
            <a:ext cx="456586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1" dirty="0" err="1"/>
              <a:t>AdapterView</a:t>
            </a:r>
            <a:r>
              <a:rPr lang="en-US" sz="1800" b="1" dirty="0"/>
              <a:t> </a:t>
            </a:r>
            <a:r>
              <a:rPr lang="en-US" sz="1800" b="1" dirty="0" smtClean="0"/>
              <a:t>Responsibilities :</a:t>
            </a:r>
            <a:endParaRPr lang="en-US" sz="1800" b="1" dirty="0"/>
          </a:p>
          <a:p>
            <a:r>
              <a:rPr lang="en-US" sz="1800" dirty="0" smtClean="0"/>
              <a:t>Two </a:t>
            </a:r>
            <a:r>
              <a:rPr lang="en-US" sz="1800" dirty="0"/>
              <a:t>main responsibilities of </a:t>
            </a:r>
            <a:r>
              <a:rPr lang="en-US" sz="1800" dirty="0" err="1"/>
              <a:t>AdapterView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Filling </a:t>
            </a:r>
            <a:r>
              <a:rPr lang="en-US" sz="1800" dirty="0"/>
              <a:t>the layout with data (it </a:t>
            </a:r>
            <a:r>
              <a:rPr lang="en-US" sz="1800" dirty="0" smtClean="0"/>
              <a:t>received through </a:t>
            </a:r>
            <a:r>
              <a:rPr lang="en-US" sz="1800" dirty="0"/>
              <a:t>the help of an </a:t>
            </a:r>
            <a:r>
              <a:rPr lang="en-US" sz="1800" dirty="0" smtClean="0"/>
              <a:t>Adapter)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Handling </a:t>
            </a:r>
            <a:r>
              <a:rPr lang="en-US" sz="1800" dirty="0"/>
              <a:t>user selections - when a user </a:t>
            </a:r>
            <a:r>
              <a:rPr lang="en-US" sz="1800" dirty="0" smtClean="0"/>
              <a:t>selects an </a:t>
            </a:r>
            <a:r>
              <a:rPr lang="en-US" sz="1800" dirty="0"/>
              <a:t>item, perform some action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37037" y="2554741"/>
            <a:ext cx="21064" cy="25631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2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131" y="3139281"/>
            <a:ext cx="7848600" cy="988843"/>
          </a:xfrm>
        </p:spPr>
        <p:txBody>
          <a:bodyPr>
            <a:normAutofit/>
          </a:bodyPr>
          <a:lstStyle/>
          <a:p>
            <a:r>
              <a:rPr lang="en-US" sz="3100" dirty="0" smtClean="0"/>
              <a:t>OPEN- ANDROID STUDIO</a:t>
            </a:r>
            <a:endParaRPr lang="en-US" sz="3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363" y="3291681"/>
            <a:ext cx="1905000" cy="381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763" y="558088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1"/>
          <a:stretch/>
        </p:blipFill>
        <p:spPr bwMode="auto">
          <a:xfrm>
            <a:off x="37570" y="929481"/>
            <a:ext cx="9405482" cy="6325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342437" y="2682081"/>
            <a:ext cx="2636838" cy="205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WARNING !!</a:t>
            </a:r>
          </a:p>
          <a:p>
            <a:pPr algn="ctr"/>
            <a:r>
              <a:rPr lang="en-US" sz="1800" b="1" dirty="0" smtClean="0"/>
              <a:t>Application Name:</a:t>
            </a:r>
            <a:br>
              <a:rPr lang="en-US" sz="1800" b="1" dirty="0" smtClean="0"/>
            </a:br>
            <a:r>
              <a:rPr lang="en-US" sz="1800" b="1" dirty="0" err="1" smtClean="0"/>
              <a:t>Nim_Spinner_Kelompok</a:t>
            </a:r>
            <a:endParaRPr lang="en-US" sz="18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75037" y="2986881"/>
            <a:ext cx="6324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6"/>
          <a:stretch/>
        </p:blipFill>
        <p:spPr bwMode="auto">
          <a:xfrm>
            <a:off x="579437" y="547688"/>
            <a:ext cx="10809027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20"/>
          <a:stretch/>
        </p:blipFill>
        <p:spPr bwMode="auto">
          <a:xfrm>
            <a:off x="579437" y="396081"/>
            <a:ext cx="10822675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2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roid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Android-PowerPoint-Template</Template>
  <TotalTime>1032</TotalTime>
  <Words>425</Words>
  <Application>Microsoft Office PowerPoint</Application>
  <PresentationFormat>Custom</PresentationFormat>
  <Paragraphs>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Browallia New</vt:lpstr>
      <vt:lpstr>Calibri</vt:lpstr>
      <vt:lpstr>Candara</vt:lpstr>
      <vt:lpstr>Courier New</vt:lpstr>
      <vt:lpstr>Estrangelo Edessa</vt:lpstr>
      <vt:lpstr>Microsoft New Tai Lue</vt:lpstr>
      <vt:lpstr>Android-PowerPoint-Template</vt:lpstr>
      <vt:lpstr>Widget, Spinner, Adapter</vt:lpstr>
      <vt:lpstr>WIDGET</vt:lpstr>
      <vt:lpstr>WIDGET</vt:lpstr>
      <vt:lpstr>SPINNER</vt:lpstr>
      <vt:lpstr>ADAPTER</vt:lpstr>
      <vt:lpstr>OPEN- ANDROID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APPLICATION Android - UI Design (Layout)</dc:title>
  <dc:creator>PUTRIHAYATI</dc:creator>
  <cp:lastModifiedBy>Windows User</cp:lastModifiedBy>
  <cp:revision>72</cp:revision>
  <dcterms:created xsi:type="dcterms:W3CDTF">2018-02-19T03:39:12Z</dcterms:created>
  <dcterms:modified xsi:type="dcterms:W3CDTF">2021-03-15T13:05:19Z</dcterms:modified>
</cp:coreProperties>
</file>