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59" r:id="rId5"/>
    <p:sldId id="260" r:id="rId6"/>
    <p:sldId id="262" r:id="rId7"/>
    <p:sldId id="261"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TT Norms" panose="020B0604020202020204" charset="0"/>
      <p:regular r:id="rId15"/>
    </p:embeddedFont>
    <p:embeddedFont>
      <p:font typeface="TT Phobos" panose="020B0604020202020204" charset="0"/>
      <p:regular r:id="rId16"/>
    </p:embeddedFont>
    <p:embeddedFont>
      <p:font typeface="TT Phobos Inline"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130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gif"/><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3943"/>
        </a:solidFill>
        <a:effectLst/>
      </p:bgPr>
    </p:bg>
    <p:spTree>
      <p:nvGrpSpPr>
        <p:cNvPr id="1" name=""/>
        <p:cNvGrpSpPr/>
        <p:nvPr/>
      </p:nvGrpSpPr>
      <p:grpSpPr>
        <a:xfrm>
          <a:off x="0" y="0"/>
          <a:ext cx="0" cy="0"/>
          <a:chOff x="0" y="0"/>
          <a:chExt cx="0" cy="0"/>
        </a:xfrm>
      </p:grpSpPr>
      <p:sp>
        <p:nvSpPr>
          <p:cNvPr id="2" name="Freeform 2"/>
          <p:cNvSpPr/>
          <p:nvPr/>
        </p:nvSpPr>
        <p:spPr>
          <a:xfrm>
            <a:off x="-550094" y="7911947"/>
            <a:ext cx="19388189" cy="4750106"/>
          </a:xfrm>
          <a:custGeom>
            <a:avLst/>
            <a:gdLst/>
            <a:ahLst/>
            <a:cxnLst/>
            <a:rect l="l" t="t" r="r" b="b"/>
            <a:pathLst>
              <a:path w="19388189" h="4750106">
                <a:moveTo>
                  <a:pt x="0" y="0"/>
                </a:moveTo>
                <a:lnTo>
                  <a:pt x="19388188" y="0"/>
                </a:lnTo>
                <a:lnTo>
                  <a:pt x="19388188" y="4750106"/>
                </a:lnTo>
                <a:lnTo>
                  <a:pt x="0" y="4750106"/>
                </a:lnTo>
                <a:lnTo>
                  <a:pt x="0" y="0"/>
                </a:lnTo>
                <a:close/>
              </a:path>
            </a:pathLst>
          </a:custGeom>
          <a:blipFill>
            <a:blip r:embed="rId2"/>
            <a:stretch>
              <a:fillRect/>
            </a:stretch>
          </a:blipFill>
        </p:spPr>
      </p:sp>
      <p:sp>
        <p:nvSpPr>
          <p:cNvPr id="3" name="TextBox 3"/>
          <p:cNvSpPr txBox="1"/>
          <p:nvPr/>
        </p:nvSpPr>
        <p:spPr>
          <a:xfrm>
            <a:off x="7735747" y="4311514"/>
            <a:ext cx="9849578" cy="771376"/>
          </a:xfrm>
          <a:prstGeom prst="rect">
            <a:avLst/>
          </a:prstGeom>
        </p:spPr>
        <p:txBody>
          <a:bodyPr lIns="0" tIns="0" rIns="0" bIns="0" rtlCol="0" anchor="t">
            <a:spAutoFit/>
          </a:bodyPr>
          <a:lstStyle/>
          <a:p>
            <a:pPr algn="ctr">
              <a:lnSpc>
                <a:spcPts val="6299"/>
              </a:lnSpc>
            </a:pPr>
            <a:r>
              <a:rPr lang="en-US" sz="4500">
                <a:solidFill>
                  <a:srgbClr val="FFF5D6"/>
                </a:solidFill>
                <a:latin typeface="TT Phobos"/>
              </a:rPr>
              <a:t>KELOMPOK 2</a:t>
            </a:r>
          </a:p>
        </p:txBody>
      </p:sp>
      <p:sp>
        <p:nvSpPr>
          <p:cNvPr id="4" name="TextBox 4"/>
          <p:cNvSpPr txBox="1"/>
          <p:nvPr/>
        </p:nvSpPr>
        <p:spPr>
          <a:xfrm>
            <a:off x="7726074" y="5292861"/>
            <a:ext cx="9868924" cy="3073400"/>
          </a:xfrm>
          <a:prstGeom prst="rect">
            <a:avLst/>
          </a:prstGeom>
        </p:spPr>
        <p:txBody>
          <a:bodyPr lIns="0" tIns="0" rIns="0" bIns="0" rtlCol="0" anchor="t">
            <a:spAutoFit/>
          </a:bodyPr>
          <a:lstStyle/>
          <a:p>
            <a:pPr algn="ctr">
              <a:lnSpc>
                <a:spcPts val="4900"/>
              </a:lnSpc>
            </a:pPr>
            <a:r>
              <a:rPr lang="en-US" sz="3500">
                <a:solidFill>
                  <a:srgbClr val="FFF5D6"/>
                </a:solidFill>
                <a:latin typeface="TT Norms"/>
              </a:rPr>
              <a:t>Presented by: </a:t>
            </a:r>
          </a:p>
          <a:p>
            <a:pPr algn="ctr">
              <a:lnSpc>
                <a:spcPts val="4900"/>
              </a:lnSpc>
            </a:pPr>
            <a:r>
              <a:rPr lang="en-US" sz="3500">
                <a:solidFill>
                  <a:srgbClr val="FFF5D6"/>
                </a:solidFill>
                <a:latin typeface="TT Norms"/>
              </a:rPr>
              <a:t>Muhamad Agung Nur AditiaPratama</a:t>
            </a:r>
          </a:p>
          <a:p>
            <a:pPr algn="ctr">
              <a:lnSpc>
                <a:spcPts val="4900"/>
              </a:lnSpc>
            </a:pPr>
            <a:r>
              <a:rPr lang="en-US" sz="3500">
                <a:solidFill>
                  <a:srgbClr val="FFF5D6"/>
                </a:solidFill>
                <a:latin typeface="TT Norms"/>
              </a:rPr>
              <a:t>Rega Bagus Ardhana</a:t>
            </a:r>
          </a:p>
          <a:p>
            <a:pPr algn="ctr">
              <a:lnSpc>
                <a:spcPts val="4900"/>
              </a:lnSpc>
            </a:pPr>
            <a:r>
              <a:rPr lang="en-US" sz="3500">
                <a:solidFill>
                  <a:srgbClr val="FFF5D6"/>
                </a:solidFill>
                <a:latin typeface="TT Norms"/>
              </a:rPr>
              <a:t>Rishilla Amran Malik</a:t>
            </a:r>
          </a:p>
          <a:p>
            <a:pPr algn="ctr">
              <a:lnSpc>
                <a:spcPts val="4900"/>
              </a:lnSpc>
            </a:pPr>
            <a:endParaRPr lang="en-US" sz="3500">
              <a:solidFill>
                <a:srgbClr val="FFF5D6"/>
              </a:solidFill>
              <a:latin typeface="TT Norms"/>
            </a:endParaRPr>
          </a:p>
        </p:txBody>
      </p:sp>
      <p:sp>
        <p:nvSpPr>
          <p:cNvPr id="5" name="Freeform 5"/>
          <p:cNvSpPr/>
          <p:nvPr/>
        </p:nvSpPr>
        <p:spPr>
          <a:xfrm>
            <a:off x="-3998880" y="-456218"/>
            <a:ext cx="8762237" cy="8998446"/>
          </a:xfrm>
          <a:custGeom>
            <a:avLst/>
            <a:gdLst/>
            <a:ahLst/>
            <a:cxnLst/>
            <a:rect l="l" t="t" r="r" b="b"/>
            <a:pathLst>
              <a:path w="8762237" h="8998446">
                <a:moveTo>
                  <a:pt x="0" y="0"/>
                </a:moveTo>
                <a:lnTo>
                  <a:pt x="8762237" y="0"/>
                </a:lnTo>
                <a:lnTo>
                  <a:pt x="8762237" y="8998446"/>
                </a:lnTo>
                <a:lnTo>
                  <a:pt x="0" y="8998446"/>
                </a:lnTo>
                <a:lnTo>
                  <a:pt x="0" y="0"/>
                </a:lnTo>
                <a:close/>
              </a:path>
            </a:pathLst>
          </a:custGeom>
          <a:blipFill>
            <a:blip r:embed="rId3"/>
            <a:stretch>
              <a:fillRect/>
            </a:stretch>
          </a:blipFill>
        </p:spPr>
      </p:sp>
      <p:pic>
        <p:nvPicPr>
          <p:cNvPr id="6" name="Picture 6"/>
          <p:cNvPicPr>
            <a:picLocks noChangeAspect="1"/>
          </p:cNvPicPr>
          <p:nvPr/>
        </p:nvPicPr>
        <p:blipFill>
          <a:blip r:embed="rId4"/>
          <a:srcRect/>
          <a:stretch>
            <a:fillRect/>
          </a:stretch>
        </p:blipFill>
        <p:spPr>
          <a:xfrm>
            <a:off x="2136114" y="2924178"/>
            <a:ext cx="5589960" cy="5618050"/>
          </a:xfrm>
          <a:prstGeom prst="rect">
            <a:avLst/>
          </a:prstGeom>
        </p:spPr>
      </p:pic>
      <p:sp>
        <p:nvSpPr>
          <p:cNvPr id="7" name="TextBox 7"/>
          <p:cNvSpPr txBox="1"/>
          <p:nvPr/>
        </p:nvSpPr>
        <p:spPr>
          <a:xfrm>
            <a:off x="7587816" y="1280007"/>
            <a:ext cx="10145439" cy="2762998"/>
          </a:xfrm>
          <a:prstGeom prst="rect">
            <a:avLst/>
          </a:prstGeom>
        </p:spPr>
        <p:txBody>
          <a:bodyPr lIns="0" tIns="0" rIns="0" bIns="0" rtlCol="0" anchor="t">
            <a:spAutoFit/>
          </a:bodyPr>
          <a:lstStyle/>
          <a:p>
            <a:pPr algn="ctr">
              <a:lnSpc>
                <a:spcPts val="7015"/>
              </a:lnSpc>
            </a:pPr>
            <a:endParaRPr/>
          </a:p>
          <a:p>
            <a:pPr algn="ctr">
              <a:lnSpc>
                <a:spcPts val="7015"/>
              </a:lnSpc>
            </a:pPr>
            <a:r>
              <a:rPr lang="en-US" sz="8253">
                <a:solidFill>
                  <a:srgbClr val="FFF5D6"/>
                </a:solidFill>
                <a:latin typeface="TT Phobos Inline"/>
              </a:rPr>
              <a:t> Management system library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D6"/>
        </a:solidFill>
        <a:effectLst/>
      </p:bgPr>
    </p:bg>
    <p:spTree>
      <p:nvGrpSpPr>
        <p:cNvPr id="1" name=""/>
        <p:cNvGrpSpPr/>
        <p:nvPr/>
      </p:nvGrpSpPr>
      <p:grpSpPr>
        <a:xfrm>
          <a:off x="0" y="0"/>
          <a:ext cx="0" cy="0"/>
          <a:chOff x="0" y="0"/>
          <a:chExt cx="0" cy="0"/>
        </a:xfrm>
      </p:grpSpPr>
      <p:sp>
        <p:nvSpPr>
          <p:cNvPr id="2" name="TextBox 2"/>
          <p:cNvSpPr txBox="1"/>
          <p:nvPr/>
        </p:nvSpPr>
        <p:spPr>
          <a:xfrm>
            <a:off x="1028700" y="1362075"/>
            <a:ext cx="16713637" cy="1120435"/>
          </a:xfrm>
          <a:prstGeom prst="rect">
            <a:avLst/>
          </a:prstGeom>
        </p:spPr>
        <p:txBody>
          <a:bodyPr lIns="0" tIns="0" rIns="0" bIns="0" rtlCol="0" anchor="t">
            <a:spAutoFit/>
          </a:bodyPr>
          <a:lstStyle/>
          <a:p>
            <a:pPr algn="ctr">
              <a:lnSpc>
                <a:spcPts val="8499"/>
              </a:lnSpc>
            </a:pPr>
            <a:r>
              <a:rPr lang="en-US" sz="7200" dirty="0">
                <a:solidFill>
                  <a:srgbClr val="253943"/>
                </a:solidFill>
                <a:latin typeface="TT Phobos Inline"/>
              </a:rPr>
              <a:t>PENDAHULUAN</a:t>
            </a:r>
            <a:endParaRPr lang="en-US" sz="9999" dirty="0">
              <a:solidFill>
                <a:srgbClr val="253943"/>
              </a:solidFill>
              <a:latin typeface="TT Phobos Inline"/>
            </a:endParaRPr>
          </a:p>
        </p:txBody>
      </p:sp>
      <p:sp>
        <p:nvSpPr>
          <p:cNvPr id="3" name="Freeform 3"/>
          <p:cNvSpPr/>
          <p:nvPr/>
        </p:nvSpPr>
        <p:spPr>
          <a:xfrm>
            <a:off x="10482203" y="4199537"/>
            <a:ext cx="9177388" cy="7169835"/>
          </a:xfrm>
          <a:custGeom>
            <a:avLst/>
            <a:gdLst/>
            <a:ahLst/>
            <a:cxnLst/>
            <a:rect l="l" t="t" r="r" b="b"/>
            <a:pathLst>
              <a:path w="9177388" h="7169835">
                <a:moveTo>
                  <a:pt x="0" y="0"/>
                </a:moveTo>
                <a:lnTo>
                  <a:pt x="9177388" y="0"/>
                </a:lnTo>
                <a:lnTo>
                  <a:pt x="9177388" y="7169835"/>
                </a:lnTo>
                <a:lnTo>
                  <a:pt x="0" y="7169835"/>
                </a:lnTo>
                <a:lnTo>
                  <a:pt x="0" y="0"/>
                </a:lnTo>
                <a:close/>
              </a:path>
            </a:pathLst>
          </a:custGeom>
          <a:blipFill>
            <a:blip r:embed="rId2"/>
            <a:stretch>
              <a:fillRect/>
            </a:stretch>
          </a:blipFill>
        </p:spPr>
      </p:sp>
      <p:sp>
        <p:nvSpPr>
          <p:cNvPr id="4" name="TextBox 4"/>
          <p:cNvSpPr txBox="1"/>
          <p:nvPr/>
        </p:nvSpPr>
        <p:spPr>
          <a:xfrm>
            <a:off x="921629" y="2854063"/>
            <a:ext cx="11744430" cy="5032305"/>
          </a:xfrm>
          <a:prstGeom prst="rect">
            <a:avLst/>
          </a:prstGeom>
        </p:spPr>
        <p:txBody>
          <a:bodyPr lIns="0" tIns="0" rIns="0" bIns="0" rtlCol="0" anchor="t">
            <a:spAutoFit/>
          </a:bodyPr>
          <a:lstStyle/>
          <a:p>
            <a:pPr algn="just">
              <a:lnSpc>
                <a:spcPts val="4480"/>
              </a:lnSpc>
            </a:pPr>
            <a:r>
              <a:rPr lang="en-US" sz="3200" dirty="0" err="1">
                <a:solidFill>
                  <a:srgbClr val="253943"/>
                </a:solidFill>
                <a:latin typeface="TT Norms"/>
              </a:rPr>
              <a:t>Kemajuan</a:t>
            </a:r>
            <a:r>
              <a:rPr lang="en-US" sz="3200" dirty="0">
                <a:solidFill>
                  <a:srgbClr val="253943"/>
                </a:solidFill>
                <a:latin typeface="TT Norms"/>
              </a:rPr>
              <a:t> </a:t>
            </a:r>
            <a:r>
              <a:rPr lang="en-US" sz="3200" dirty="0" err="1">
                <a:solidFill>
                  <a:srgbClr val="253943"/>
                </a:solidFill>
                <a:latin typeface="TT Norms"/>
              </a:rPr>
              <a:t>ilmu</a:t>
            </a:r>
            <a:r>
              <a:rPr lang="en-US" sz="3200" dirty="0">
                <a:solidFill>
                  <a:srgbClr val="253943"/>
                </a:solidFill>
                <a:latin typeface="TT Norms"/>
              </a:rPr>
              <a:t> </a:t>
            </a:r>
            <a:r>
              <a:rPr lang="en-US" sz="3200" dirty="0" err="1">
                <a:solidFill>
                  <a:srgbClr val="253943"/>
                </a:solidFill>
                <a:latin typeface="TT Norms"/>
              </a:rPr>
              <a:t>pengetahuan</a:t>
            </a:r>
            <a:r>
              <a:rPr lang="en-US" sz="3200" dirty="0">
                <a:solidFill>
                  <a:srgbClr val="253943"/>
                </a:solidFill>
                <a:latin typeface="TT Norms"/>
              </a:rPr>
              <a:t> dan </a:t>
            </a:r>
            <a:r>
              <a:rPr lang="en-US" sz="3200" dirty="0" err="1">
                <a:solidFill>
                  <a:srgbClr val="253943"/>
                </a:solidFill>
                <a:latin typeface="TT Norms"/>
              </a:rPr>
              <a:t>teknologi</a:t>
            </a:r>
            <a:r>
              <a:rPr lang="en-US" sz="3200" dirty="0">
                <a:solidFill>
                  <a:srgbClr val="253943"/>
                </a:solidFill>
                <a:latin typeface="TT Norms"/>
              </a:rPr>
              <a:t> </a:t>
            </a:r>
            <a:r>
              <a:rPr lang="en-US" sz="3200" dirty="0" err="1">
                <a:solidFill>
                  <a:srgbClr val="253943"/>
                </a:solidFill>
                <a:latin typeface="TT Norms"/>
              </a:rPr>
              <a:t>saat</a:t>
            </a:r>
            <a:r>
              <a:rPr lang="en-US" sz="3200" dirty="0">
                <a:solidFill>
                  <a:srgbClr val="253943"/>
                </a:solidFill>
                <a:latin typeface="TT Norms"/>
              </a:rPr>
              <a:t> </a:t>
            </a:r>
            <a:r>
              <a:rPr lang="en-US" sz="3200" dirty="0" err="1">
                <a:solidFill>
                  <a:srgbClr val="253943"/>
                </a:solidFill>
                <a:latin typeface="TT Norms"/>
              </a:rPr>
              <a:t>ini</a:t>
            </a:r>
            <a:r>
              <a:rPr lang="en-US" sz="3200" dirty="0">
                <a:solidFill>
                  <a:srgbClr val="253943"/>
                </a:solidFill>
                <a:latin typeface="TT Norms"/>
              </a:rPr>
              <a:t> sangat </a:t>
            </a:r>
            <a:r>
              <a:rPr lang="en-US" sz="3200" dirty="0" err="1">
                <a:solidFill>
                  <a:srgbClr val="253943"/>
                </a:solidFill>
                <a:latin typeface="TT Norms"/>
              </a:rPr>
              <a:t>pesat</a:t>
            </a:r>
            <a:r>
              <a:rPr lang="en-US" sz="3200" dirty="0">
                <a:solidFill>
                  <a:srgbClr val="253943"/>
                </a:solidFill>
                <a:latin typeface="TT Norms"/>
              </a:rPr>
              <a:t> dan </a:t>
            </a:r>
            <a:r>
              <a:rPr lang="en-US" sz="3200" dirty="0" err="1">
                <a:solidFill>
                  <a:srgbClr val="253943"/>
                </a:solidFill>
                <a:latin typeface="TT Norms"/>
              </a:rPr>
              <a:t>telah</a:t>
            </a:r>
            <a:r>
              <a:rPr lang="en-US" sz="3200" dirty="0">
                <a:solidFill>
                  <a:srgbClr val="253943"/>
                </a:solidFill>
                <a:latin typeface="TT Norms"/>
              </a:rPr>
              <a:t> </a:t>
            </a:r>
            <a:r>
              <a:rPr lang="en-US" sz="3200" dirty="0" err="1">
                <a:solidFill>
                  <a:srgbClr val="253943"/>
                </a:solidFill>
                <a:latin typeface="TT Norms"/>
              </a:rPr>
              <a:t>merambah</a:t>
            </a:r>
            <a:r>
              <a:rPr lang="en-US" sz="3200" dirty="0">
                <a:solidFill>
                  <a:srgbClr val="253943"/>
                </a:solidFill>
                <a:latin typeface="TT Norms"/>
              </a:rPr>
              <a:t> </a:t>
            </a:r>
            <a:r>
              <a:rPr lang="en-US" sz="3200" dirty="0" err="1">
                <a:solidFill>
                  <a:srgbClr val="253943"/>
                </a:solidFill>
                <a:latin typeface="TT Norms"/>
              </a:rPr>
              <a:t>ke</a:t>
            </a:r>
            <a:r>
              <a:rPr lang="en-US" sz="3200" dirty="0">
                <a:solidFill>
                  <a:srgbClr val="253943"/>
                </a:solidFill>
                <a:latin typeface="TT Norms"/>
              </a:rPr>
              <a:t> </a:t>
            </a:r>
            <a:r>
              <a:rPr lang="en-US" sz="3200" dirty="0" err="1">
                <a:solidFill>
                  <a:srgbClr val="253943"/>
                </a:solidFill>
                <a:latin typeface="TT Norms"/>
              </a:rPr>
              <a:t>segala</a:t>
            </a:r>
            <a:r>
              <a:rPr lang="en-US" sz="3200" dirty="0">
                <a:solidFill>
                  <a:srgbClr val="253943"/>
                </a:solidFill>
                <a:latin typeface="TT Norms"/>
              </a:rPr>
              <a:t> </a:t>
            </a:r>
            <a:r>
              <a:rPr lang="en-US" sz="3200" dirty="0" err="1">
                <a:solidFill>
                  <a:srgbClr val="253943"/>
                </a:solidFill>
                <a:latin typeface="TT Norms"/>
              </a:rPr>
              <a:t>bidang</a:t>
            </a:r>
            <a:r>
              <a:rPr lang="en-US" sz="3200" dirty="0">
                <a:solidFill>
                  <a:srgbClr val="253943"/>
                </a:solidFill>
                <a:latin typeface="TT Norms"/>
              </a:rPr>
              <a:t> </a:t>
            </a:r>
            <a:r>
              <a:rPr lang="en-US" sz="3200" dirty="0" err="1">
                <a:solidFill>
                  <a:srgbClr val="253943"/>
                </a:solidFill>
                <a:latin typeface="TT Norms"/>
              </a:rPr>
              <a:t>kehidupan</a:t>
            </a:r>
            <a:r>
              <a:rPr lang="en-US" sz="3200" dirty="0">
                <a:solidFill>
                  <a:srgbClr val="253943"/>
                </a:solidFill>
                <a:latin typeface="TT Norms"/>
              </a:rPr>
              <a:t> </a:t>
            </a:r>
            <a:r>
              <a:rPr lang="en-US" sz="3200" dirty="0" err="1">
                <a:solidFill>
                  <a:srgbClr val="253943"/>
                </a:solidFill>
                <a:latin typeface="TT Norms"/>
              </a:rPr>
              <a:t>manusia</a:t>
            </a:r>
            <a:r>
              <a:rPr lang="en-US" sz="3200" dirty="0">
                <a:solidFill>
                  <a:srgbClr val="253943"/>
                </a:solidFill>
                <a:latin typeface="TT Norms"/>
              </a:rPr>
              <a:t>. </a:t>
            </a:r>
            <a:r>
              <a:rPr lang="en-US" sz="3200" dirty="0" err="1">
                <a:solidFill>
                  <a:srgbClr val="253943"/>
                </a:solidFill>
                <a:latin typeface="TT Norms"/>
              </a:rPr>
              <a:t>Tidak</a:t>
            </a:r>
            <a:r>
              <a:rPr lang="en-US" sz="3200" dirty="0">
                <a:solidFill>
                  <a:srgbClr val="253943"/>
                </a:solidFill>
                <a:latin typeface="TT Norms"/>
              </a:rPr>
              <a:t> </a:t>
            </a:r>
            <a:r>
              <a:rPr lang="en-US" sz="3200" dirty="0" err="1">
                <a:solidFill>
                  <a:srgbClr val="253943"/>
                </a:solidFill>
                <a:latin typeface="TT Norms"/>
              </a:rPr>
              <a:t>dapat</a:t>
            </a:r>
            <a:r>
              <a:rPr lang="en-US" sz="3200" dirty="0">
                <a:solidFill>
                  <a:srgbClr val="253943"/>
                </a:solidFill>
                <a:latin typeface="TT Norms"/>
              </a:rPr>
              <a:t> </a:t>
            </a:r>
            <a:r>
              <a:rPr lang="en-US" sz="3200" dirty="0" err="1">
                <a:solidFill>
                  <a:srgbClr val="253943"/>
                </a:solidFill>
                <a:latin typeface="TT Norms"/>
              </a:rPr>
              <a:t>dipungkiri</a:t>
            </a:r>
            <a:r>
              <a:rPr lang="en-US" sz="3200" dirty="0">
                <a:solidFill>
                  <a:srgbClr val="253943"/>
                </a:solidFill>
                <a:latin typeface="TT Norms"/>
              </a:rPr>
              <a:t> </a:t>
            </a:r>
            <a:r>
              <a:rPr lang="en-US" sz="3200" dirty="0" err="1">
                <a:solidFill>
                  <a:srgbClr val="253943"/>
                </a:solidFill>
                <a:latin typeface="TT Norms"/>
              </a:rPr>
              <a:t>bahwa</a:t>
            </a:r>
            <a:r>
              <a:rPr lang="en-US" sz="3200" dirty="0">
                <a:solidFill>
                  <a:srgbClr val="253943"/>
                </a:solidFill>
                <a:latin typeface="TT Norms"/>
              </a:rPr>
              <a:t> </a:t>
            </a:r>
            <a:r>
              <a:rPr lang="en-US" sz="3200" dirty="0" err="1">
                <a:solidFill>
                  <a:srgbClr val="253943"/>
                </a:solidFill>
                <a:latin typeface="TT Norms"/>
              </a:rPr>
              <a:t>teknologi</a:t>
            </a:r>
            <a:r>
              <a:rPr lang="en-US" sz="3200" dirty="0">
                <a:solidFill>
                  <a:srgbClr val="253943"/>
                </a:solidFill>
                <a:latin typeface="TT Norms"/>
              </a:rPr>
              <a:t> </a:t>
            </a:r>
            <a:r>
              <a:rPr lang="en-US" sz="3200" dirty="0" err="1">
                <a:solidFill>
                  <a:srgbClr val="253943"/>
                </a:solidFill>
                <a:latin typeface="TT Norms"/>
              </a:rPr>
              <a:t>memberikan</a:t>
            </a:r>
            <a:r>
              <a:rPr lang="en-US" sz="3200" dirty="0">
                <a:solidFill>
                  <a:srgbClr val="253943"/>
                </a:solidFill>
                <a:latin typeface="TT Norms"/>
              </a:rPr>
              <a:t> </a:t>
            </a:r>
            <a:r>
              <a:rPr lang="en-US" sz="3200" dirty="0" err="1">
                <a:solidFill>
                  <a:srgbClr val="253943"/>
                </a:solidFill>
                <a:latin typeface="TT Norms"/>
              </a:rPr>
              <a:t>kemudahan</a:t>
            </a:r>
            <a:r>
              <a:rPr lang="en-US" sz="3200" dirty="0">
                <a:solidFill>
                  <a:srgbClr val="253943"/>
                </a:solidFill>
                <a:latin typeface="TT Norms"/>
              </a:rPr>
              <a:t> </a:t>
            </a:r>
            <a:r>
              <a:rPr lang="en-US" sz="3200" dirty="0" err="1">
                <a:solidFill>
                  <a:srgbClr val="253943"/>
                </a:solidFill>
                <a:latin typeface="TT Norms"/>
              </a:rPr>
              <a:t>bagi</a:t>
            </a:r>
            <a:r>
              <a:rPr lang="en-US" sz="3200" dirty="0">
                <a:solidFill>
                  <a:srgbClr val="253943"/>
                </a:solidFill>
                <a:latin typeface="TT Norms"/>
              </a:rPr>
              <a:t> </a:t>
            </a:r>
            <a:r>
              <a:rPr lang="en-US" sz="3200" dirty="0" err="1">
                <a:solidFill>
                  <a:srgbClr val="253943"/>
                </a:solidFill>
                <a:latin typeface="TT Norms"/>
              </a:rPr>
              <a:t>penggunanya</a:t>
            </a:r>
            <a:r>
              <a:rPr lang="en-US" sz="3200" dirty="0">
                <a:solidFill>
                  <a:srgbClr val="253943"/>
                </a:solidFill>
                <a:latin typeface="TT Norms"/>
              </a:rPr>
              <a:t>, </a:t>
            </a:r>
            <a:r>
              <a:rPr lang="en-US" sz="3200" dirty="0" err="1">
                <a:solidFill>
                  <a:srgbClr val="253943"/>
                </a:solidFill>
                <a:latin typeface="TT Norms"/>
              </a:rPr>
              <a:t>termasuk</a:t>
            </a:r>
            <a:r>
              <a:rPr lang="en-US" sz="3200" dirty="0">
                <a:solidFill>
                  <a:srgbClr val="253943"/>
                </a:solidFill>
                <a:latin typeface="TT Norms"/>
              </a:rPr>
              <a:t> </a:t>
            </a:r>
            <a:r>
              <a:rPr lang="en-US" sz="3200" dirty="0" err="1">
                <a:solidFill>
                  <a:srgbClr val="253943"/>
                </a:solidFill>
                <a:latin typeface="TT Norms"/>
              </a:rPr>
              <a:t>teknologi</a:t>
            </a:r>
            <a:r>
              <a:rPr lang="en-US" sz="3200" dirty="0">
                <a:solidFill>
                  <a:srgbClr val="253943"/>
                </a:solidFill>
                <a:latin typeface="TT Norms"/>
              </a:rPr>
              <a:t> </a:t>
            </a:r>
            <a:r>
              <a:rPr lang="en-US" sz="3200" dirty="0" err="1">
                <a:solidFill>
                  <a:srgbClr val="253943"/>
                </a:solidFill>
                <a:latin typeface="TT Norms"/>
              </a:rPr>
              <a:t>informasi</a:t>
            </a:r>
            <a:r>
              <a:rPr lang="en-US" sz="3200" dirty="0">
                <a:solidFill>
                  <a:srgbClr val="253943"/>
                </a:solidFill>
                <a:latin typeface="TT Norms"/>
              </a:rPr>
              <a:t> dan </a:t>
            </a:r>
            <a:r>
              <a:rPr lang="en-US" sz="3200" dirty="0" err="1">
                <a:solidFill>
                  <a:srgbClr val="253943"/>
                </a:solidFill>
                <a:latin typeface="TT Norms"/>
              </a:rPr>
              <a:t>komunikasi</a:t>
            </a:r>
            <a:r>
              <a:rPr lang="en-US" sz="3200" dirty="0">
                <a:solidFill>
                  <a:srgbClr val="253943"/>
                </a:solidFill>
                <a:latin typeface="TT Norms"/>
              </a:rPr>
              <a:t> yang </a:t>
            </a:r>
            <a:r>
              <a:rPr lang="en-US" sz="3200" dirty="0" err="1">
                <a:solidFill>
                  <a:srgbClr val="253943"/>
                </a:solidFill>
                <a:latin typeface="TT Norms"/>
              </a:rPr>
              <a:t>kini</a:t>
            </a:r>
            <a:r>
              <a:rPr lang="en-US" sz="3200" dirty="0">
                <a:solidFill>
                  <a:srgbClr val="253943"/>
                </a:solidFill>
                <a:latin typeface="TT Norms"/>
              </a:rPr>
              <a:t> </a:t>
            </a:r>
            <a:r>
              <a:rPr lang="en-US" sz="3200" dirty="0" err="1">
                <a:solidFill>
                  <a:srgbClr val="253943"/>
                </a:solidFill>
                <a:latin typeface="TT Norms"/>
              </a:rPr>
              <a:t>sudah</a:t>
            </a:r>
            <a:r>
              <a:rPr lang="en-US" sz="3200" dirty="0">
                <a:solidFill>
                  <a:srgbClr val="253943"/>
                </a:solidFill>
                <a:latin typeface="TT Norms"/>
              </a:rPr>
              <a:t> </a:t>
            </a:r>
            <a:r>
              <a:rPr lang="en-US" sz="3200" dirty="0" err="1">
                <a:solidFill>
                  <a:srgbClr val="253943"/>
                </a:solidFill>
                <a:latin typeface="TT Norms"/>
              </a:rPr>
              <a:t>menjadi</a:t>
            </a:r>
            <a:r>
              <a:rPr lang="en-US" sz="3200" dirty="0">
                <a:solidFill>
                  <a:srgbClr val="253943"/>
                </a:solidFill>
                <a:latin typeface="TT Norms"/>
              </a:rPr>
              <a:t> </a:t>
            </a:r>
            <a:r>
              <a:rPr lang="en-US" sz="3200" dirty="0" err="1">
                <a:solidFill>
                  <a:srgbClr val="253943"/>
                </a:solidFill>
                <a:latin typeface="TT Norms"/>
              </a:rPr>
              <a:t>kebutuhan</a:t>
            </a:r>
            <a:r>
              <a:rPr lang="en-US" sz="3200" dirty="0">
                <a:solidFill>
                  <a:srgbClr val="253943"/>
                </a:solidFill>
                <a:latin typeface="TT Norms"/>
              </a:rPr>
              <a:t> global, </a:t>
            </a:r>
            <a:r>
              <a:rPr lang="en-US" sz="3200" dirty="0" err="1">
                <a:solidFill>
                  <a:srgbClr val="253943"/>
                </a:solidFill>
                <a:latin typeface="TT Norms"/>
              </a:rPr>
              <a:t>seiring</a:t>
            </a:r>
            <a:r>
              <a:rPr lang="en-US" sz="3200" dirty="0">
                <a:solidFill>
                  <a:srgbClr val="253943"/>
                </a:solidFill>
                <a:latin typeface="TT Norms"/>
              </a:rPr>
              <a:t> </a:t>
            </a:r>
            <a:r>
              <a:rPr lang="en-US" sz="3200" dirty="0" err="1">
                <a:solidFill>
                  <a:srgbClr val="253943"/>
                </a:solidFill>
                <a:latin typeface="TT Norms"/>
              </a:rPr>
              <a:t>dengan</a:t>
            </a:r>
            <a:r>
              <a:rPr lang="en-US" sz="3200" dirty="0">
                <a:solidFill>
                  <a:srgbClr val="253943"/>
                </a:solidFill>
                <a:latin typeface="TT Norms"/>
              </a:rPr>
              <a:t> </a:t>
            </a:r>
            <a:r>
              <a:rPr lang="en-US" sz="3200" dirty="0" err="1">
                <a:solidFill>
                  <a:srgbClr val="253943"/>
                </a:solidFill>
                <a:latin typeface="TT Norms"/>
              </a:rPr>
              <a:t>kecanggihan</a:t>
            </a:r>
            <a:r>
              <a:rPr lang="en-US" sz="3200" dirty="0">
                <a:solidFill>
                  <a:srgbClr val="253943"/>
                </a:solidFill>
                <a:latin typeface="TT Norms"/>
              </a:rPr>
              <a:t> </a:t>
            </a:r>
            <a:r>
              <a:rPr lang="en-US" sz="3200" dirty="0" err="1">
                <a:solidFill>
                  <a:srgbClr val="253943"/>
                </a:solidFill>
                <a:latin typeface="TT Norms"/>
              </a:rPr>
              <a:t>setiap</a:t>
            </a:r>
            <a:r>
              <a:rPr lang="en-US" sz="3200" dirty="0">
                <a:solidFill>
                  <a:srgbClr val="253943"/>
                </a:solidFill>
                <a:latin typeface="TT Norms"/>
              </a:rPr>
              <a:t> </a:t>
            </a:r>
            <a:r>
              <a:rPr lang="en-US" sz="3200" dirty="0" err="1">
                <a:solidFill>
                  <a:srgbClr val="253943"/>
                </a:solidFill>
                <a:latin typeface="TT Norms"/>
              </a:rPr>
              <a:t>aplikasi</a:t>
            </a:r>
            <a:r>
              <a:rPr lang="en-US" sz="3200" dirty="0">
                <a:solidFill>
                  <a:srgbClr val="253943"/>
                </a:solidFill>
                <a:latin typeface="TT Norms"/>
              </a:rPr>
              <a:t> yang </a:t>
            </a:r>
            <a:r>
              <a:rPr lang="en-US" sz="3200" dirty="0" err="1">
                <a:solidFill>
                  <a:srgbClr val="253943"/>
                </a:solidFill>
                <a:latin typeface="TT Norms"/>
              </a:rPr>
              <a:t>ada</a:t>
            </a:r>
            <a:r>
              <a:rPr lang="en-US" sz="3200" dirty="0">
                <a:solidFill>
                  <a:srgbClr val="253943"/>
                </a:solidFill>
                <a:latin typeface="TT Norms"/>
              </a:rPr>
              <a:t>. </a:t>
            </a:r>
            <a:r>
              <a:rPr lang="en-US" sz="3200" dirty="0" err="1">
                <a:solidFill>
                  <a:srgbClr val="253943"/>
                </a:solidFill>
                <a:latin typeface="TT Norms"/>
              </a:rPr>
              <a:t>Teknologi</a:t>
            </a:r>
            <a:r>
              <a:rPr lang="en-US" sz="3200" dirty="0">
                <a:solidFill>
                  <a:srgbClr val="253943"/>
                </a:solidFill>
                <a:latin typeface="TT Norms"/>
              </a:rPr>
              <a:t> </a:t>
            </a:r>
            <a:r>
              <a:rPr lang="en-US" sz="3200" dirty="0" err="1">
                <a:solidFill>
                  <a:srgbClr val="253943"/>
                </a:solidFill>
                <a:latin typeface="TT Norms"/>
              </a:rPr>
              <a:t>Informasi</a:t>
            </a:r>
            <a:r>
              <a:rPr lang="en-US" sz="3200" dirty="0">
                <a:solidFill>
                  <a:srgbClr val="253943"/>
                </a:solidFill>
                <a:latin typeface="TT Norms"/>
              </a:rPr>
              <a:t> dan </a:t>
            </a:r>
            <a:r>
              <a:rPr lang="en-US" sz="3200" dirty="0" err="1">
                <a:solidFill>
                  <a:srgbClr val="253943"/>
                </a:solidFill>
                <a:latin typeface="TT Norms"/>
              </a:rPr>
              <a:t>Komunikasi</a:t>
            </a:r>
            <a:r>
              <a:rPr lang="en-US" sz="3200" dirty="0">
                <a:solidFill>
                  <a:srgbClr val="253943"/>
                </a:solidFill>
                <a:latin typeface="TT Norms"/>
              </a:rPr>
              <a:t> </a:t>
            </a:r>
            <a:r>
              <a:rPr lang="en-US" sz="3200" dirty="0" err="1">
                <a:solidFill>
                  <a:srgbClr val="253943"/>
                </a:solidFill>
                <a:latin typeface="TT Norms"/>
              </a:rPr>
              <a:t>saat</a:t>
            </a:r>
            <a:r>
              <a:rPr lang="en-US" sz="3200" dirty="0">
                <a:solidFill>
                  <a:srgbClr val="253943"/>
                </a:solidFill>
                <a:latin typeface="TT Norms"/>
              </a:rPr>
              <a:t> </a:t>
            </a:r>
            <a:r>
              <a:rPr lang="en-US" sz="3200" dirty="0" err="1">
                <a:solidFill>
                  <a:srgbClr val="253943"/>
                </a:solidFill>
                <a:latin typeface="TT Norms"/>
              </a:rPr>
              <a:t>ini</a:t>
            </a:r>
            <a:r>
              <a:rPr lang="en-US" sz="3200" dirty="0">
                <a:solidFill>
                  <a:srgbClr val="253943"/>
                </a:solidFill>
                <a:latin typeface="TT Norms"/>
              </a:rPr>
              <a:t> </a:t>
            </a:r>
            <a:r>
              <a:rPr lang="en-US" sz="3200" dirty="0" err="1">
                <a:solidFill>
                  <a:srgbClr val="253943"/>
                </a:solidFill>
                <a:latin typeface="TT Norms"/>
              </a:rPr>
              <a:t>mempunyai</a:t>
            </a:r>
            <a:r>
              <a:rPr lang="en-US" sz="3200" dirty="0">
                <a:solidFill>
                  <a:srgbClr val="253943"/>
                </a:solidFill>
                <a:latin typeface="TT Norms"/>
              </a:rPr>
              <a:t> </a:t>
            </a:r>
            <a:r>
              <a:rPr lang="en-US" sz="3200" dirty="0" err="1">
                <a:solidFill>
                  <a:srgbClr val="253943"/>
                </a:solidFill>
                <a:latin typeface="TT Norms"/>
              </a:rPr>
              <a:t>banyak</a:t>
            </a:r>
            <a:r>
              <a:rPr lang="en-US" sz="3200" dirty="0">
                <a:solidFill>
                  <a:srgbClr val="253943"/>
                </a:solidFill>
                <a:latin typeface="TT Norms"/>
              </a:rPr>
              <a:t> </a:t>
            </a:r>
            <a:r>
              <a:rPr lang="en-US" sz="3200" dirty="0" err="1">
                <a:solidFill>
                  <a:srgbClr val="253943"/>
                </a:solidFill>
                <a:latin typeface="TT Norms"/>
              </a:rPr>
              <a:t>manfaat</a:t>
            </a:r>
            <a:r>
              <a:rPr lang="en-US" sz="3200" dirty="0">
                <a:solidFill>
                  <a:srgbClr val="253943"/>
                </a:solidFill>
                <a:latin typeface="TT Norms"/>
              </a:rPr>
              <a:t>. </a:t>
            </a:r>
            <a:r>
              <a:rPr lang="en-US" sz="3200" dirty="0" err="1">
                <a:solidFill>
                  <a:srgbClr val="253943"/>
                </a:solidFill>
                <a:latin typeface="TT Norms"/>
              </a:rPr>
              <a:t>Pemanfaatan</a:t>
            </a:r>
            <a:r>
              <a:rPr lang="en-US" sz="3200" dirty="0">
                <a:solidFill>
                  <a:srgbClr val="253943"/>
                </a:solidFill>
                <a:latin typeface="TT Norms"/>
              </a:rPr>
              <a:t> </a:t>
            </a:r>
            <a:r>
              <a:rPr lang="en-US" sz="3200" dirty="0" err="1">
                <a:solidFill>
                  <a:srgbClr val="253943"/>
                </a:solidFill>
                <a:latin typeface="TT Norms"/>
              </a:rPr>
              <a:t>teknologi</a:t>
            </a:r>
            <a:r>
              <a:rPr lang="en-US" sz="3200" dirty="0">
                <a:solidFill>
                  <a:srgbClr val="253943"/>
                </a:solidFill>
                <a:latin typeface="TT Norms"/>
              </a:rPr>
              <a:t> </a:t>
            </a:r>
            <a:r>
              <a:rPr lang="en-US" sz="3200" dirty="0" err="1">
                <a:solidFill>
                  <a:srgbClr val="253943"/>
                </a:solidFill>
                <a:latin typeface="TT Norms"/>
              </a:rPr>
              <a:t>informasi</a:t>
            </a:r>
            <a:r>
              <a:rPr lang="en-US" sz="3200" dirty="0">
                <a:solidFill>
                  <a:srgbClr val="253943"/>
                </a:solidFill>
                <a:latin typeface="TT Norms"/>
              </a:rPr>
              <a:t> dan </a:t>
            </a:r>
            <a:r>
              <a:rPr lang="en-US" sz="3200" dirty="0" err="1">
                <a:solidFill>
                  <a:srgbClr val="253943"/>
                </a:solidFill>
                <a:latin typeface="TT Norms"/>
              </a:rPr>
              <a:t>komunikasi</a:t>
            </a:r>
            <a:r>
              <a:rPr lang="en-US" sz="3200" dirty="0">
                <a:solidFill>
                  <a:srgbClr val="253943"/>
                </a:solidFill>
                <a:latin typeface="TT Norms"/>
              </a:rPr>
              <a:t> di </a:t>
            </a:r>
            <a:r>
              <a:rPr lang="en-US" sz="3200" dirty="0" err="1">
                <a:solidFill>
                  <a:srgbClr val="253943"/>
                </a:solidFill>
                <a:latin typeface="TT Norms"/>
              </a:rPr>
              <a:t>sekolah</a:t>
            </a:r>
            <a:r>
              <a:rPr lang="en-US" sz="3200" dirty="0">
                <a:solidFill>
                  <a:srgbClr val="253943"/>
                </a:solidFill>
                <a:latin typeface="TT Norms"/>
              </a:rPr>
              <a:t> salah </a:t>
            </a:r>
            <a:r>
              <a:rPr lang="en-US" sz="3200" dirty="0" err="1">
                <a:solidFill>
                  <a:srgbClr val="253943"/>
                </a:solidFill>
                <a:latin typeface="TT Norms"/>
              </a:rPr>
              <a:t>satunya</a:t>
            </a:r>
            <a:r>
              <a:rPr lang="en-US" sz="3200" dirty="0">
                <a:solidFill>
                  <a:srgbClr val="253943"/>
                </a:solidFill>
                <a:latin typeface="TT Norms"/>
              </a:rPr>
              <a:t> </a:t>
            </a:r>
            <a:r>
              <a:rPr lang="en-US" sz="3200" dirty="0" err="1">
                <a:solidFill>
                  <a:srgbClr val="253943"/>
                </a:solidFill>
                <a:latin typeface="TT Norms"/>
              </a:rPr>
              <a:t>adalah</a:t>
            </a:r>
            <a:r>
              <a:rPr lang="en-US" sz="3200" dirty="0">
                <a:solidFill>
                  <a:srgbClr val="253943"/>
                </a:solidFill>
                <a:latin typeface="TT Norms"/>
              </a:rPr>
              <a:t> </a:t>
            </a:r>
            <a:r>
              <a:rPr lang="en-US" sz="3200" dirty="0" err="1">
                <a:solidFill>
                  <a:srgbClr val="253943"/>
                </a:solidFill>
                <a:latin typeface="TT Norms"/>
              </a:rPr>
              <a:t>untuk</a:t>
            </a:r>
            <a:r>
              <a:rPr lang="en-US" sz="3200" dirty="0">
                <a:solidFill>
                  <a:srgbClr val="253943"/>
                </a:solidFill>
                <a:latin typeface="TT Norms"/>
              </a:rPr>
              <a:t> </a:t>
            </a:r>
            <a:r>
              <a:rPr lang="en-US" sz="3200" dirty="0" err="1">
                <a:solidFill>
                  <a:srgbClr val="253943"/>
                </a:solidFill>
                <a:latin typeface="TT Norms"/>
              </a:rPr>
              <a:t>kebutuhan</a:t>
            </a:r>
            <a:r>
              <a:rPr lang="en-US" sz="3200" dirty="0">
                <a:solidFill>
                  <a:srgbClr val="253943"/>
                </a:solidFill>
                <a:latin typeface="TT Norms"/>
              </a:rPr>
              <a:t> </a:t>
            </a:r>
            <a:r>
              <a:rPr lang="en-US" sz="3200" dirty="0" err="1">
                <a:solidFill>
                  <a:srgbClr val="253943"/>
                </a:solidFill>
                <a:latin typeface="TT Norms"/>
              </a:rPr>
              <a:t>perpustakaan</a:t>
            </a:r>
            <a:r>
              <a:rPr lang="en-US" sz="3200" dirty="0">
                <a:solidFill>
                  <a:srgbClr val="253943"/>
                </a:solidFill>
                <a:latin typeface="TT Norms"/>
              </a:rPr>
              <a:t>.</a:t>
            </a:r>
          </a:p>
        </p:txBody>
      </p:sp>
      <p:sp>
        <p:nvSpPr>
          <p:cNvPr id="5" name="TextBox 4">
            <a:extLst>
              <a:ext uri="{FF2B5EF4-FFF2-40B4-BE49-F238E27FC236}">
                <a16:creationId xmlns:a16="http://schemas.microsoft.com/office/drawing/2014/main" id="{A344B743-33D6-69E3-BDCC-B00AB3286B6E}"/>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solidFill>
                  <a:srgbClr val="253943"/>
                </a:solidFill>
                <a:latin typeface="TT Norms"/>
              </a:rPr>
              <a:t>#Amran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D6"/>
        </a:solidFill>
        <a:effectLst/>
      </p:bgPr>
    </p:bg>
    <p:spTree>
      <p:nvGrpSpPr>
        <p:cNvPr id="1" name=""/>
        <p:cNvGrpSpPr/>
        <p:nvPr/>
      </p:nvGrpSpPr>
      <p:grpSpPr>
        <a:xfrm>
          <a:off x="0" y="0"/>
          <a:ext cx="0" cy="0"/>
          <a:chOff x="0" y="0"/>
          <a:chExt cx="0" cy="0"/>
        </a:xfrm>
      </p:grpSpPr>
      <p:sp>
        <p:nvSpPr>
          <p:cNvPr id="2" name="TextBox 2"/>
          <p:cNvSpPr txBox="1"/>
          <p:nvPr/>
        </p:nvSpPr>
        <p:spPr>
          <a:xfrm>
            <a:off x="8173181" y="1836674"/>
            <a:ext cx="9086119" cy="1080489"/>
          </a:xfrm>
          <a:prstGeom prst="rect">
            <a:avLst/>
          </a:prstGeom>
        </p:spPr>
        <p:txBody>
          <a:bodyPr lIns="0" tIns="0" rIns="0" bIns="0" rtlCol="0" anchor="t">
            <a:spAutoFit/>
          </a:bodyPr>
          <a:lstStyle/>
          <a:p>
            <a:pPr algn="ctr">
              <a:lnSpc>
                <a:spcPts val="8368"/>
              </a:lnSpc>
            </a:pPr>
            <a:r>
              <a:rPr lang="en-US" sz="7200" dirty="0">
                <a:solidFill>
                  <a:srgbClr val="0F232D"/>
                </a:solidFill>
                <a:latin typeface="TT Phobos Inline"/>
              </a:rPr>
              <a:t>ABSTRAK #1</a:t>
            </a:r>
          </a:p>
        </p:txBody>
      </p:sp>
      <p:sp>
        <p:nvSpPr>
          <p:cNvPr id="3" name="Freeform 3"/>
          <p:cNvSpPr/>
          <p:nvPr/>
        </p:nvSpPr>
        <p:spPr>
          <a:xfrm>
            <a:off x="14640154" y="8648700"/>
            <a:ext cx="5238292" cy="4133488"/>
          </a:xfrm>
          <a:custGeom>
            <a:avLst/>
            <a:gdLst/>
            <a:ahLst/>
            <a:cxnLst/>
            <a:rect l="l" t="t" r="r" b="b"/>
            <a:pathLst>
              <a:path w="5238292" h="4133488">
                <a:moveTo>
                  <a:pt x="0" y="0"/>
                </a:moveTo>
                <a:lnTo>
                  <a:pt x="5238292" y="0"/>
                </a:lnTo>
                <a:lnTo>
                  <a:pt x="5238292" y="4133488"/>
                </a:lnTo>
                <a:lnTo>
                  <a:pt x="0" y="41334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324600" y="3252635"/>
            <a:ext cx="11506200" cy="4739759"/>
          </a:xfrm>
          <a:prstGeom prst="rect">
            <a:avLst/>
          </a:prstGeom>
        </p:spPr>
        <p:txBody>
          <a:bodyPr wrap="square" lIns="0" tIns="0" rIns="0" bIns="0" rtlCol="0" anchor="t">
            <a:spAutoFit/>
          </a:bodyPr>
          <a:lstStyle/>
          <a:p>
            <a:pPr algn="just"/>
            <a:r>
              <a:rPr lang="en-US" sz="2800" dirty="0" err="1">
                <a:solidFill>
                  <a:srgbClr val="0F232D"/>
                </a:solidFill>
                <a:latin typeface="TT Norms"/>
              </a:rPr>
              <a:t>Tujuan</a:t>
            </a:r>
            <a:r>
              <a:rPr lang="en-US" sz="2800" dirty="0">
                <a:solidFill>
                  <a:srgbClr val="0F232D"/>
                </a:solidFill>
                <a:latin typeface="TT Norms"/>
              </a:rPr>
              <a:t> </a:t>
            </a:r>
            <a:r>
              <a:rPr lang="en-US" sz="2800" dirty="0" err="1">
                <a:solidFill>
                  <a:srgbClr val="0F232D"/>
                </a:solidFill>
                <a:latin typeface="TT Norms"/>
              </a:rPr>
              <a:t>penulisan</a:t>
            </a:r>
            <a:r>
              <a:rPr lang="en-US" sz="2800" dirty="0">
                <a:solidFill>
                  <a:srgbClr val="0F232D"/>
                </a:solidFill>
                <a:latin typeface="TT Norms"/>
              </a:rPr>
              <a:t> </a:t>
            </a:r>
            <a:r>
              <a:rPr lang="en-US" sz="2800" dirty="0" err="1">
                <a:solidFill>
                  <a:srgbClr val="0F232D"/>
                </a:solidFill>
                <a:latin typeface="TT Norms"/>
              </a:rPr>
              <a:t>untuk</a:t>
            </a:r>
            <a:r>
              <a:rPr lang="en-US" sz="2800" dirty="0">
                <a:solidFill>
                  <a:srgbClr val="0F232D"/>
                </a:solidFill>
                <a:latin typeface="TT Norms"/>
              </a:rPr>
              <a:t> </a:t>
            </a:r>
            <a:r>
              <a:rPr lang="en-US" sz="2800" dirty="0" err="1">
                <a:solidFill>
                  <a:srgbClr val="0F232D"/>
                </a:solidFill>
                <a:latin typeface="TT Norms"/>
              </a:rPr>
              <a:t>mendeskripsikan</a:t>
            </a:r>
            <a:r>
              <a:rPr lang="en-US" sz="2800" dirty="0">
                <a:solidFill>
                  <a:srgbClr val="0F232D"/>
                </a:solidFill>
                <a:latin typeface="TT Norms"/>
              </a:rPr>
              <a:t> </a:t>
            </a:r>
            <a:r>
              <a:rPr lang="en-US" sz="2800" dirty="0" err="1">
                <a:solidFill>
                  <a:srgbClr val="0F232D"/>
                </a:solidFill>
                <a:latin typeface="TT Norms"/>
              </a:rPr>
              <a:t>pengelolaan</a:t>
            </a:r>
            <a:r>
              <a:rPr lang="en-US" sz="2800" dirty="0">
                <a:solidFill>
                  <a:srgbClr val="0F232D"/>
                </a:solidFill>
                <a:latin typeface="TT Norms"/>
              </a:rPr>
              <a:t> </a:t>
            </a:r>
            <a:r>
              <a:rPr lang="en-US" sz="2800" dirty="0" err="1">
                <a:solidFill>
                  <a:srgbClr val="0F232D"/>
                </a:solidFill>
                <a:latin typeface="TT Norms"/>
              </a:rPr>
              <a:t>aplikasi</a:t>
            </a:r>
            <a:r>
              <a:rPr lang="en-US" sz="2800" dirty="0">
                <a:solidFill>
                  <a:srgbClr val="0F232D"/>
                </a:solidFill>
                <a:latin typeface="TT Norms"/>
              </a:rPr>
              <a:t> </a:t>
            </a:r>
            <a:r>
              <a:rPr lang="en-US" sz="2800" dirty="0" err="1">
                <a:solidFill>
                  <a:srgbClr val="0F232D"/>
                </a:solidFill>
                <a:latin typeface="TT Norms"/>
              </a:rPr>
              <a:t>SLiMS</a:t>
            </a:r>
            <a:r>
              <a:rPr lang="en-US" sz="2800" dirty="0">
                <a:solidFill>
                  <a:srgbClr val="0F232D"/>
                </a:solidFill>
                <a:latin typeface="TT Norms"/>
              </a:rPr>
              <a:t> (</a:t>
            </a:r>
            <a:r>
              <a:rPr lang="en-US" sz="2800" dirty="0" err="1">
                <a:solidFill>
                  <a:srgbClr val="0F232D"/>
                </a:solidFill>
                <a:latin typeface="TT Norms"/>
              </a:rPr>
              <a:t>sistem</a:t>
            </a:r>
            <a:r>
              <a:rPr lang="en-US" sz="2800" dirty="0">
                <a:solidFill>
                  <a:srgbClr val="0F232D"/>
                </a:solidFill>
                <a:latin typeface="TT Norms"/>
              </a:rPr>
              <a:t> </a:t>
            </a:r>
            <a:r>
              <a:rPr lang="en-US" sz="2800" dirty="0" err="1">
                <a:solidFill>
                  <a:srgbClr val="0F232D"/>
                </a:solidFill>
                <a:latin typeface="TT Norms"/>
              </a:rPr>
              <a:t>manajemen</a:t>
            </a:r>
            <a:r>
              <a:rPr lang="en-US" sz="2800" dirty="0">
                <a:solidFill>
                  <a:srgbClr val="0F232D"/>
                </a:solidFill>
                <a:latin typeface="TT Norms"/>
              </a:rPr>
              <a:t> </a:t>
            </a:r>
            <a:r>
              <a:rPr lang="en-US" sz="2800" dirty="0" err="1">
                <a:solidFill>
                  <a:srgbClr val="0F232D"/>
                </a:solidFill>
                <a:latin typeface="TT Norms"/>
              </a:rPr>
              <a:t>perpustakaan</a:t>
            </a:r>
            <a:r>
              <a:rPr lang="en-US" sz="2800" dirty="0">
                <a:solidFill>
                  <a:srgbClr val="0F232D"/>
                </a:solidFill>
                <a:latin typeface="TT Norms"/>
              </a:rPr>
              <a:t> </a:t>
            </a:r>
            <a:r>
              <a:rPr lang="en-US" sz="2800" dirty="0" err="1">
                <a:solidFill>
                  <a:srgbClr val="0F232D"/>
                </a:solidFill>
                <a:latin typeface="TT Norms"/>
              </a:rPr>
              <a:t>senayan</a:t>
            </a:r>
            <a:r>
              <a:rPr lang="en-US" sz="2800" dirty="0">
                <a:solidFill>
                  <a:srgbClr val="0F232D"/>
                </a:solidFill>
                <a:latin typeface="TT Norms"/>
              </a:rPr>
              <a:t>) pada </a:t>
            </a:r>
            <a:r>
              <a:rPr lang="en-US" sz="2800" dirty="0" err="1">
                <a:solidFill>
                  <a:srgbClr val="0F232D"/>
                </a:solidFill>
                <a:latin typeface="TT Norms"/>
              </a:rPr>
              <a:t>perpustakaan</a:t>
            </a:r>
            <a:r>
              <a:rPr lang="en-US" sz="2800" dirty="0">
                <a:solidFill>
                  <a:srgbClr val="0F232D"/>
                </a:solidFill>
                <a:latin typeface="TT Norms"/>
              </a:rPr>
              <a:t> madrasah </a:t>
            </a:r>
            <a:r>
              <a:rPr lang="en-US" sz="2800" dirty="0" err="1">
                <a:solidFill>
                  <a:srgbClr val="0F232D"/>
                </a:solidFill>
                <a:latin typeface="TT Norms"/>
              </a:rPr>
              <a:t>tsanawiyah</a:t>
            </a:r>
            <a:r>
              <a:rPr lang="en-US" sz="2800" dirty="0">
                <a:solidFill>
                  <a:srgbClr val="0F232D"/>
                </a:solidFill>
                <a:latin typeface="TT Norms"/>
              </a:rPr>
              <a:t> </a:t>
            </a:r>
            <a:r>
              <a:rPr lang="en-US" sz="2800" dirty="0" err="1">
                <a:solidFill>
                  <a:srgbClr val="0F232D"/>
                </a:solidFill>
                <a:latin typeface="TT Norms"/>
              </a:rPr>
              <a:t>Banyumas</a:t>
            </a:r>
            <a:r>
              <a:rPr lang="en-US" sz="2800" dirty="0">
                <a:solidFill>
                  <a:srgbClr val="0F232D"/>
                </a:solidFill>
                <a:latin typeface="TT Norms"/>
              </a:rPr>
              <a:t>. </a:t>
            </a:r>
            <a:r>
              <a:rPr lang="en-US" sz="2800" dirty="0" err="1">
                <a:solidFill>
                  <a:srgbClr val="0F232D"/>
                </a:solidFill>
                <a:latin typeface="TT Norms"/>
              </a:rPr>
              <a:t>Hasilnya</a:t>
            </a:r>
            <a:r>
              <a:rPr lang="en-US" sz="2800" dirty="0">
                <a:solidFill>
                  <a:srgbClr val="0F232D"/>
                </a:solidFill>
                <a:latin typeface="TT Norms"/>
              </a:rPr>
              <a:t> </a:t>
            </a:r>
            <a:r>
              <a:rPr lang="en-US" sz="2800" dirty="0" err="1">
                <a:solidFill>
                  <a:srgbClr val="0F232D"/>
                </a:solidFill>
                <a:latin typeface="TT Norms"/>
              </a:rPr>
              <a:t>SLiMS</a:t>
            </a:r>
            <a:r>
              <a:rPr lang="en-US" sz="2800" dirty="0">
                <a:solidFill>
                  <a:srgbClr val="0F232D"/>
                </a:solidFill>
                <a:latin typeface="TT Norms"/>
              </a:rPr>
              <a:t> </a:t>
            </a:r>
            <a:r>
              <a:rPr lang="en-US" sz="2800" dirty="0" err="1">
                <a:solidFill>
                  <a:srgbClr val="0F232D"/>
                </a:solidFill>
                <a:latin typeface="TT Norms"/>
              </a:rPr>
              <a:t>merupakan</a:t>
            </a:r>
            <a:r>
              <a:rPr lang="en-US" sz="2800" dirty="0">
                <a:solidFill>
                  <a:srgbClr val="0F232D"/>
                </a:solidFill>
                <a:latin typeface="TT Norms"/>
              </a:rPr>
              <a:t> </a:t>
            </a:r>
            <a:r>
              <a:rPr lang="en-US" sz="2800" dirty="0" err="1">
                <a:solidFill>
                  <a:srgbClr val="0F232D"/>
                </a:solidFill>
                <a:latin typeface="TT Norms"/>
              </a:rPr>
              <a:t>aplikasi</a:t>
            </a:r>
            <a:r>
              <a:rPr lang="en-US" sz="2800" dirty="0">
                <a:solidFill>
                  <a:srgbClr val="0F232D"/>
                </a:solidFill>
                <a:latin typeface="TT Norms"/>
              </a:rPr>
              <a:t> yang </a:t>
            </a:r>
            <a:r>
              <a:rPr lang="en-US" sz="2800" dirty="0" err="1">
                <a:solidFill>
                  <a:srgbClr val="0F232D"/>
                </a:solidFill>
                <a:latin typeface="TT Norms"/>
              </a:rPr>
              <a:t>digunakan</a:t>
            </a:r>
            <a:r>
              <a:rPr lang="en-US" sz="2800" dirty="0">
                <a:solidFill>
                  <a:srgbClr val="0F232D"/>
                </a:solidFill>
                <a:latin typeface="TT Norms"/>
              </a:rPr>
              <a:t> </a:t>
            </a:r>
            <a:r>
              <a:rPr lang="en-US" sz="2800" dirty="0" err="1">
                <a:solidFill>
                  <a:srgbClr val="0F232D"/>
                </a:solidFill>
                <a:latin typeface="TT Norms"/>
              </a:rPr>
              <a:t>untuk</a:t>
            </a:r>
            <a:r>
              <a:rPr lang="en-US" sz="2800" dirty="0">
                <a:solidFill>
                  <a:srgbClr val="0F232D"/>
                </a:solidFill>
                <a:latin typeface="TT Norms"/>
              </a:rPr>
              <a:t> </a:t>
            </a:r>
            <a:r>
              <a:rPr lang="en-US" sz="2800" dirty="0" err="1">
                <a:solidFill>
                  <a:srgbClr val="0F232D"/>
                </a:solidFill>
                <a:latin typeface="TT Norms"/>
              </a:rPr>
              <a:t>memasukkan</a:t>
            </a:r>
            <a:r>
              <a:rPr lang="en-US" sz="2800" dirty="0">
                <a:solidFill>
                  <a:srgbClr val="0F232D"/>
                </a:solidFill>
                <a:latin typeface="TT Norms"/>
              </a:rPr>
              <a:t> data </a:t>
            </a:r>
            <a:r>
              <a:rPr lang="en-US" sz="2800" dirty="0" err="1">
                <a:solidFill>
                  <a:srgbClr val="0F232D"/>
                </a:solidFill>
                <a:latin typeface="TT Norms"/>
              </a:rPr>
              <a:t>buku</a:t>
            </a:r>
            <a:r>
              <a:rPr lang="en-US" sz="2800" dirty="0">
                <a:solidFill>
                  <a:srgbClr val="0F232D"/>
                </a:solidFill>
                <a:latin typeface="TT Norms"/>
              </a:rPr>
              <a:t> </a:t>
            </a:r>
            <a:r>
              <a:rPr lang="en-US" sz="2800" dirty="0" err="1">
                <a:solidFill>
                  <a:srgbClr val="0F232D"/>
                </a:solidFill>
                <a:latin typeface="TT Norms"/>
              </a:rPr>
              <a:t>perpustakaan</a:t>
            </a:r>
            <a:r>
              <a:rPr lang="en-US" sz="2800" dirty="0">
                <a:solidFill>
                  <a:srgbClr val="0F232D"/>
                </a:solidFill>
                <a:latin typeface="TT Norms"/>
              </a:rPr>
              <a:t>, </a:t>
            </a:r>
            <a:r>
              <a:rPr lang="en-US" sz="2800" dirty="0" err="1">
                <a:solidFill>
                  <a:srgbClr val="0F232D"/>
                </a:solidFill>
                <a:latin typeface="TT Norms"/>
              </a:rPr>
              <a:t>mengelola</a:t>
            </a:r>
            <a:r>
              <a:rPr lang="en-US" sz="2800" dirty="0">
                <a:solidFill>
                  <a:srgbClr val="0F232D"/>
                </a:solidFill>
                <a:latin typeface="TT Norms"/>
              </a:rPr>
              <a:t> dan </a:t>
            </a:r>
            <a:r>
              <a:rPr lang="en-US" sz="2800" dirty="0" err="1">
                <a:solidFill>
                  <a:srgbClr val="0F232D"/>
                </a:solidFill>
                <a:latin typeface="TT Norms"/>
              </a:rPr>
              <a:t>mengendalikannya</a:t>
            </a:r>
            <a:r>
              <a:rPr lang="en-US" sz="2800" dirty="0">
                <a:solidFill>
                  <a:srgbClr val="0F232D"/>
                </a:solidFill>
                <a:latin typeface="TT Norms"/>
              </a:rPr>
              <a:t>. </a:t>
            </a:r>
            <a:r>
              <a:rPr lang="en-US" sz="2800" dirty="0" err="1">
                <a:solidFill>
                  <a:srgbClr val="0F232D"/>
                </a:solidFill>
                <a:latin typeface="TT Norms"/>
              </a:rPr>
              <a:t>Manfaat</a:t>
            </a:r>
            <a:r>
              <a:rPr lang="en-US" sz="2800" dirty="0">
                <a:solidFill>
                  <a:srgbClr val="0F232D"/>
                </a:solidFill>
                <a:latin typeface="TT Norms"/>
              </a:rPr>
              <a:t> </a:t>
            </a:r>
            <a:r>
              <a:rPr lang="en-US" sz="2800" dirty="0" err="1">
                <a:solidFill>
                  <a:srgbClr val="0F232D"/>
                </a:solidFill>
                <a:latin typeface="TT Norms"/>
              </a:rPr>
              <a:t>SLiMS</a:t>
            </a:r>
            <a:r>
              <a:rPr lang="en-US" sz="2800" dirty="0">
                <a:solidFill>
                  <a:srgbClr val="0F232D"/>
                </a:solidFill>
                <a:latin typeface="TT Norms"/>
              </a:rPr>
              <a:t> </a:t>
            </a:r>
            <a:r>
              <a:rPr lang="en-US" sz="2800" dirty="0" err="1">
                <a:solidFill>
                  <a:srgbClr val="0F232D"/>
                </a:solidFill>
                <a:latin typeface="TT Norms"/>
              </a:rPr>
              <a:t>adalah</a:t>
            </a:r>
            <a:r>
              <a:rPr lang="en-US" sz="2800" dirty="0">
                <a:solidFill>
                  <a:srgbClr val="0F232D"/>
                </a:solidFill>
                <a:latin typeface="TT Norms"/>
              </a:rPr>
              <a:t> </a:t>
            </a:r>
            <a:r>
              <a:rPr lang="en-US" sz="2800" dirty="0" err="1">
                <a:solidFill>
                  <a:srgbClr val="0F232D"/>
                </a:solidFill>
                <a:latin typeface="TT Norms"/>
              </a:rPr>
              <a:t>mempercepat</a:t>
            </a:r>
            <a:r>
              <a:rPr lang="en-US" sz="2800" dirty="0">
                <a:solidFill>
                  <a:srgbClr val="0F232D"/>
                </a:solidFill>
                <a:latin typeface="TT Norms"/>
              </a:rPr>
              <a:t> </a:t>
            </a:r>
            <a:r>
              <a:rPr lang="en-US" sz="2800" dirty="0" err="1">
                <a:solidFill>
                  <a:srgbClr val="0F232D"/>
                </a:solidFill>
                <a:latin typeface="TT Norms"/>
              </a:rPr>
              <a:t>pekerjaan</a:t>
            </a:r>
            <a:r>
              <a:rPr lang="en-US" sz="2800" dirty="0">
                <a:solidFill>
                  <a:srgbClr val="0F232D"/>
                </a:solidFill>
                <a:latin typeface="TT Norms"/>
              </a:rPr>
              <a:t> di </a:t>
            </a:r>
            <a:r>
              <a:rPr lang="en-US" sz="2800" dirty="0" err="1">
                <a:solidFill>
                  <a:srgbClr val="0F232D"/>
                </a:solidFill>
                <a:latin typeface="TT Norms"/>
              </a:rPr>
              <a:t>perpustakaan</a:t>
            </a:r>
            <a:r>
              <a:rPr lang="en-US" sz="2800" dirty="0">
                <a:solidFill>
                  <a:srgbClr val="0F232D"/>
                </a:solidFill>
                <a:latin typeface="TT Norms"/>
              </a:rPr>
              <a:t>, </a:t>
            </a:r>
            <a:r>
              <a:rPr lang="en-US" sz="2800" dirty="0" err="1">
                <a:solidFill>
                  <a:srgbClr val="0F232D"/>
                </a:solidFill>
                <a:latin typeface="TT Norms"/>
              </a:rPr>
              <a:t>meningkatkan</a:t>
            </a:r>
            <a:r>
              <a:rPr lang="en-US" sz="2800" dirty="0">
                <a:solidFill>
                  <a:srgbClr val="0F232D"/>
                </a:solidFill>
                <a:latin typeface="TT Norms"/>
              </a:rPr>
              <a:t> </a:t>
            </a:r>
            <a:r>
              <a:rPr lang="en-US" sz="2800" dirty="0" err="1">
                <a:solidFill>
                  <a:srgbClr val="0F232D"/>
                </a:solidFill>
                <a:latin typeface="TT Norms"/>
              </a:rPr>
              <a:t>prestasi</a:t>
            </a:r>
            <a:r>
              <a:rPr lang="en-US" sz="2800" dirty="0">
                <a:solidFill>
                  <a:srgbClr val="0F232D"/>
                </a:solidFill>
                <a:latin typeface="TT Norms"/>
              </a:rPr>
              <a:t> </a:t>
            </a:r>
            <a:r>
              <a:rPr lang="en-US" sz="2800" dirty="0" err="1">
                <a:solidFill>
                  <a:srgbClr val="0F232D"/>
                </a:solidFill>
                <a:latin typeface="TT Norms"/>
              </a:rPr>
              <a:t>kerja</a:t>
            </a:r>
            <a:r>
              <a:rPr lang="en-US" sz="2800" dirty="0">
                <a:solidFill>
                  <a:srgbClr val="0F232D"/>
                </a:solidFill>
                <a:latin typeface="TT Norms"/>
              </a:rPr>
              <a:t>, </a:t>
            </a:r>
            <a:r>
              <a:rPr lang="en-US" sz="2800" dirty="0" err="1">
                <a:solidFill>
                  <a:srgbClr val="0F232D"/>
                </a:solidFill>
                <a:latin typeface="TT Norms"/>
              </a:rPr>
              <a:t>meningkatkan</a:t>
            </a:r>
            <a:r>
              <a:rPr lang="en-US" sz="2800" dirty="0">
                <a:solidFill>
                  <a:srgbClr val="0F232D"/>
                </a:solidFill>
                <a:latin typeface="TT Norms"/>
              </a:rPr>
              <a:t> </a:t>
            </a:r>
            <a:r>
              <a:rPr lang="en-US" sz="2800" dirty="0" err="1">
                <a:solidFill>
                  <a:srgbClr val="0F232D"/>
                </a:solidFill>
                <a:latin typeface="TT Norms"/>
              </a:rPr>
              <a:t>produktivitas</a:t>
            </a:r>
            <a:r>
              <a:rPr lang="en-US" sz="2800" dirty="0">
                <a:solidFill>
                  <a:srgbClr val="0F232D"/>
                </a:solidFill>
                <a:latin typeface="TT Norms"/>
              </a:rPr>
              <a:t> </a:t>
            </a:r>
            <a:r>
              <a:rPr lang="en-US" sz="2800" dirty="0" err="1">
                <a:solidFill>
                  <a:srgbClr val="0F232D"/>
                </a:solidFill>
                <a:latin typeface="TT Norms"/>
              </a:rPr>
              <a:t>kerja</a:t>
            </a:r>
            <a:r>
              <a:rPr lang="en-US" sz="2800" dirty="0">
                <a:solidFill>
                  <a:srgbClr val="0F232D"/>
                </a:solidFill>
                <a:latin typeface="TT Norms"/>
              </a:rPr>
              <a:t>, </a:t>
            </a:r>
            <a:r>
              <a:rPr lang="en-US" sz="2800" dirty="0" err="1">
                <a:solidFill>
                  <a:srgbClr val="0F232D"/>
                </a:solidFill>
                <a:latin typeface="TT Norms"/>
              </a:rPr>
              <a:t>mencapai</a:t>
            </a:r>
            <a:r>
              <a:rPr lang="en-US" sz="2800" dirty="0">
                <a:solidFill>
                  <a:srgbClr val="0F232D"/>
                </a:solidFill>
                <a:latin typeface="TT Norms"/>
              </a:rPr>
              <a:t> </a:t>
            </a:r>
            <a:r>
              <a:rPr lang="en-US" sz="2800" dirty="0" err="1">
                <a:solidFill>
                  <a:srgbClr val="0F232D"/>
                </a:solidFill>
                <a:latin typeface="TT Norms"/>
              </a:rPr>
              <a:t>efektivitas</a:t>
            </a:r>
            <a:r>
              <a:rPr lang="en-US" sz="2800" dirty="0">
                <a:solidFill>
                  <a:srgbClr val="0F232D"/>
                </a:solidFill>
                <a:latin typeface="TT Norms"/>
              </a:rPr>
              <a:t> </a:t>
            </a:r>
            <a:r>
              <a:rPr lang="en-US" sz="2800" dirty="0" err="1">
                <a:solidFill>
                  <a:srgbClr val="0F232D"/>
                </a:solidFill>
                <a:latin typeface="TT Norms"/>
              </a:rPr>
              <a:t>kerja</a:t>
            </a:r>
            <a:r>
              <a:rPr lang="en-US" sz="2800" dirty="0">
                <a:solidFill>
                  <a:srgbClr val="0F232D"/>
                </a:solidFill>
                <a:latin typeface="TT Norms"/>
              </a:rPr>
              <a:t> yang optimal dan </a:t>
            </a:r>
            <a:r>
              <a:rPr lang="en-US" sz="2800" dirty="0" err="1">
                <a:solidFill>
                  <a:srgbClr val="0F232D"/>
                </a:solidFill>
                <a:latin typeface="TT Norms"/>
              </a:rPr>
              <a:t>mempermudah</a:t>
            </a:r>
            <a:r>
              <a:rPr lang="en-US" sz="2800" dirty="0">
                <a:solidFill>
                  <a:srgbClr val="0F232D"/>
                </a:solidFill>
                <a:latin typeface="TT Norms"/>
              </a:rPr>
              <a:t> </a:t>
            </a:r>
            <a:r>
              <a:rPr lang="en-US" sz="2800" dirty="0" err="1">
                <a:solidFill>
                  <a:srgbClr val="0F232D"/>
                </a:solidFill>
                <a:latin typeface="TT Norms"/>
              </a:rPr>
              <a:t>pekerjaan</a:t>
            </a:r>
            <a:r>
              <a:rPr lang="en-US" sz="2800" dirty="0">
                <a:solidFill>
                  <a:srgbClr val="0F232D"/>
                </a:solidFill>
                <a:latin typeface="TT Norms"/>
              </a:rPr>
              <a:t>. </a:t>
            </a:r>
            <a:r>
              <a:rPr lang="en-US" sz="2800" dirty="0" err="1">
                <a:solidFill>
                  <a:srgbClr val="0F232D"/>
                </a:solidFill>
                <a:latin typeface="TT Norms"/>
              </a:rPr>
              <a:t>Dengan</a:t>
            </a:r>
            <a:r>
              <a:rPr lang="en-US" sz="2800" dirty="0">
                <a:solidFill>
                  <a:srgbClr val="0F232D"/>
                </a:solidFill>
                <a:latin typeface="TT Norms"/>
              </a:rPr>
              <a:t> </a:t>
            </a:r>
            <a:r>
              <a:rPr lang="en-US" sz="2800" dirty="0" err="1">
                <a:solidFill>
                  <a:srgbClr val="0F232D"/>
                </a:solidFill>
                <a:latin typeface="TT Norms"/>
              </a:rPr>
              <a:t>adanya</a:t>
            </a:r>
            <a:r>
              <a:rPr lang="en-US" sz="2800" dirty="0">
                <a:solidFill>
                  <a:srgbClr val="0F232D"/>
                </a:solidFill>
                <a:latin typeface="TT Norms"/>
              </a:rPr>
              <a:t> </a:t>
            </a:r>
            <a:r>
              <a:rPr lang="en-US" sz="2800" dirty="0" err="1">
                <a:solidFill>
                  <a:srgbClr val="0F232D"/>
                </a:solidFill>
                <a:latin typeface="TT Norms"/>
              </a:rPr>
              <a:t>aplikasi</a:t>
            </a:r>
            <a:r>
              <a:rPr lang="en-US" sz="2800" dirty="0">
                <a:solidFill>
                  <a:srgbClr val="0F232D"/>
                </a:solidFill>
                <a:latin typeface="TT Norms"/>
              </a:rPr>
              <a:t> </a:t>
            </a:r>
            <a:r>
              <a:rPr lang="en-US" sz="2800" dirty="0" err="1">
                <a:solidFill>
                  <a:srgbClr val="0F232D"/>
                </a:solidFill>
                <a:latin typeface="TT Norms"/>
              </a:rPr>
              <a:t>SliMS</a:t>
            </a:r>
            <a:r>
              <a:rPr lang="en-US" sz="2800" dirty="0">
                <a:solidFill>
                  <a:srgbClr val="0F232D"/>
                </a:solidFill>
                <a:latin typeface="TT Norms"/>
              </a:rPr>
              <a:t> </a:t>
            </a:r>
            <a:r>
              <a:rPr lang="en-US" sz="2800" dirty="0" err="1">
                <a:solidFill>
                  <a:srgbClr val="0F232D"/>
                </a:solidFill>
                <a:latin typeface="TT Norms"/>
              </a:rPr>
              <a:t>pustakawan</a:t>
            </a:r>
            <a:r>
              <a:rPr lang="en-US" sz="2800" dirty="0">
                <a:solidFill>
                  <a:srgbClr val="0F232D"/>
                </a:solidFill>
                <a:latin typeface="TT Norms"/>
              </a:rPr>
              <a:t> </a:t>
            </a:r>
            <a:r>
              <a:rPr lang="en-US" sz="2800" dirty="0" err="1">
                <a:solidFill>
                  <a:srgbClr val="0F232D"/>
                </a:solidFill>
                <a:latin typeface="TT Norms"/>
              </a:rPr>
              <a:t>dapat</a:t>
            </a:r>
            <a:r>
              <a:rPr lang="en-US" sz="2800" dirty="0">
                <a:solidFill>
                  <a:srgbClr val="0F232D"/>
                </a:solidFill>
                <a:latin typeface="TT Norms"/>
              </a:rPr>
              <a:t> </a:t>
            </a:r>
            <a:r>
              <a:rPr lang="en-US" sz="2800" dirty="0" err="1">
                <a:solidFill>
                  <a:srgbClr val="0F232D"/>
                </a:solidFill>
                <a:latin typeface="TT Norms"/>
              </a:rPr>
              <a:t>meningkatkan</a:t>
            </a:r>
            <a:r>
              <a:rPr lang="en-US" sz="2800" dirty="0">
                <a:solidFill>
                  <a:srgbClr val="0F232D"/>
                </a:solidFill>
                <a:latin typeface="TT Norms"/>
              </a:rPr>
              <a:t> </a:t>
            </a:r>
            <a:r>
              <a:rPr lang="en-US" sz="2800" dirty="0" err="1">
                <a:solidFill>
                  <a:srgbClr val="0F232D"/>
                </a:solidFill>
                <a:latin typeface="TT Norms"/>
              </a:rPr>
              <a:t>kinerja</a:t>
            </a:r>
            <a:r>
              <a:rPr lang="en-US" sz="2800" dirty="0">
                <a:solidFill>
                  <a:srgbClr val="0F232D"/>
                </a:solidFill>
                <a:latin typeface="TT Norms"/>
              </a:rPr>
              <a:t> </a:t>
            </a:r>
            <a:r>
              <a:rPr lang="en-US" sz="2800" dirty="0" err="1">
                <a:solidFill>
                  <a:srgbClr val="0F232D"/>
                </a:solidFill>
                <a:latin typeface="TT Norms"/>
              </a:rPr>
              <a:t>pustakawan</a:t>
            </a:r>
            <a:r>
              <a:rPr lang="en-US" sz="2800" dirty="0">
                <a:solidFill>
                  <a:srgbClr val="0F232D"/>
                </a:solidFill>
                <a:latin typeface="TT Norms"/>
              </a:rPr>
              <a:t> </a:t>
            </a:r>
            <a:r>
              <a:rPr lang="en-US" sz="2800" dirty="0" err="1">
                <a:solidFill>
                  <a:srgbClr val="0F232D"/>
                </a:solidFill>
                <a:latin typeface="TT Norms"/>
              </a:rPr>
              <a:t>secara</a:t>
            </a:r>
            <a:r>
              <a:rPr lang="en-US" sz="2800" dirty="0">
                <a:solidFill>
                  <a:srgbClr val="0F232D"/>
                </a:solidFill>
                <a:latin typeface="TT Norms"/>
              </a:rPr>
              <a:t> </a:t>
            </a:r>
            <a:r>
              <a:rPr lang="en-US" sz="2800" dirty="0" err="1">
                <a:solidFill>
                  <a:srgbClr val="0F232D"/>
                </a:solidFill>
                <a:latin typeface="TT Norms"/>
              </a:rPr>
              <a:t>efektif</a:t>
            </a:r>
            <a:r>
              <a:rPr lang="en-US" sz="2800" dirty="0">
                <a:solidFill>
                  <a:srgbClr val="0F232D"/>
                </a:solidFill>
                <a:latin typeface="TT Norms"/>
              </a:rPr>
              <a:t> dan </a:t>
            </a:r>
            <a:r>
              <a:rPr lang="en-US" sz="2800" dirty="0" err="1">
                <a:solidFill>
                  <a:srgbClr val="0F232D"/>
                </a:solidFill>
                <a:latin typeface="TT Norms"/>
              </a:rPr>
              <a:t>efisien</a:t>
            </a:r>
            <a:r>
              <a:rPr lang="en-US" sz="2800" dirty="0">
                <a:solidFill>
                  <a:srgbClr val="0F232D"/>
                </a:solidFill>
                <a:latin typeface="TT Norms"/>
              </a:rPr>
              <a:t>. </a:t>
            </a:r>
            <a:r>
              <a:rPr lang="en-US" sz="2800" dirty="0" err="1">
                <a:solidFill>
                  <a:srgbClr val="0F232D"/>
                </a:solidFill>
                <a:latin typeface="TT Norms"/>
              </a:rPr>
              <a:t>Semuanya</a:t>
            </a:r>
            <a:r>
              <a:rPr lang="en-US" sz="2800" dirty="0">
                <a:solidFill>
                  <a:srgbClr val="0F232D"/>
                </a:solidFill>
                <a:latin typeface="TT Norms"/>
              </a:rPr>
              <a:t> </a:t>
            </a:r>
            <a:r>
              <a:rPr lang="en-US" sz="2800" dirty="0" err="1">
                <a:solidFill>
                  <a:srgbClr val="0F232D"/>
                </a:solidFill>
                <a:latin typeface="TT Norms"/>
              </a:rPr>
              <a:t>terlihat</a:t>
            </a:r>
            <a:r>
              <a:rPr lang="en-US" sz="2800" dirty="0">
                <a:solidFill>
                  <a:srgbClr val="0F232D"/>
                </a:solidFill>
                <a:latin typeface="TT Norms"/>
              </a:rPr>
              <a:t> </a:t>
            </a:r>
            <a:r>
              <a:rPr lang="en-US" sz="2800" dirty="0" err="1">
                <a:solidFill>
                  <a:srgbClr val="0F232D"/>
                </a:solidFill>
                <a:latin typeface="TT Norms"/>
              </a:rPr>
              <a:t>dari</a:t>
            </a:r>
            <a:r>
              <a:rPr lang="en-US" sz="2800" dirty="0">
                <a:solidFill>
                  <a:srgbClr val="0F232D"/>
                </a:solidFill>
                <a:latin typeface="TT Norms"/>
              </a:rPr>
              <a:t> </a:t>
            </a:r>
            <a:r>
              <a:rPr lang="en-US" sz="2800" dirty="0" err="1">
                <a:solidFill>
                  <a:srgbClr val="0F232D"/>
                </a:solidFill>
                <a:latin typeface="TT Norms"/>
              </a:rPr>
              <a:t>persiapan</a:t>
            </a:r>
            <a:r>
              <a:rPr lang="en-US" sz="2800" dirty="0">
                <a:solidFill>
                  <a:srgbClr val="0F232D"/>
                </a:solidFill>
                <a:latin typeface="TT Norms"/>
              </a:rPr>
              <a:t>, </a:t>
            </a:r>
            <a:r>
              <a:rPr lang="en-US" sz="2800" dirty="0" err="1">
                <a:solidFill>
                  <a:srgbClr val="0F232D"/>
                </a:solidFill>
                <a:latin typeface="TT Norms"/>
              </a:rPr>
              <a:t>pelayanan</a:t>
            </a:r>
            <a:r>
              <a:rPr lang="en-US" sz="2800" dirty="0">
                <a:solidFill>
                  <a:srgbClr val="0F232D"/>
                </a:solidFill>
                <a:latin typeface="TT Norms"/>
              </a:rPr>
              <a:t>, </a:t>
            </a:r>
            <a:r>
              <a:rPr lang="en-US" sz="2800" dirty="0" err="1">
                <a:solidFill>
                  <a:srgbClr val="0F232D"/>
                </a:solidFill>
                <a:latin typeface="TT Norms"/>
              </a:rPr>
              <a:t>pengelolaan</a:t>
            </a:r>
            <a:r>
              <a:rPr lang="en-US" sz="2800" dirty="0">
                <a:solidFill>
                  <a:srgbClr val="0F232D"/>
                </a:solidFill>
                <a:latin typeface="TT Norms"/>
              </a:rPr>
              <a:t> </a:t>
            </a:r>
            <a:r>
              <a:rPr lang="en-US" sz="2800" dirty="0" err="1">
                <a:solidFill>
                  <a:srgbClr val="0F232D"/>
                </a:solidFill>
                <a:latin typeface="TT Norms"/>
              </a:rPr>
              <a:t>bahkan</a:t>
            </a:r>
            <a:r>
              <a:rPr lang="en-US" sz="2800" dirty="0">
                <a:solidFill>
                  <a:srgbClr val="0F232D"/>
                </a:solidFill>
                <a:latin typeface="TT Norms"/>
              </a:rPr>
              <a:t> </a:t>
            </a:r>
            <a:r>
              <a:rPr lang="en-US" sz="2800" dirty="0" err="1">
                <a:solidFill>
                  <a:srgbClr val="0F232D"/>
                </a:solidFill>
                <a:latin typeface="TT Norms"/>
              </a:rPr>
              <a:t>pengendalian</a:t>
            </a:r>
            <a:r>
              <a:rPr lang="en-US" sz="2800" dirty="0">
                <a:solidFill>
                  <a:srgbClr val="0F232D"/>
                </a:solidFill>
                <a:latin typeface="TT Norms"/>
              </a:rPr>
              <a:t> </a:t>
            </a:r>
            <a:r>
              <a:rPr lang="en-US" sz="2800" dirty="0" err="1">
                <a:solidFill>
                  <a:srgbClr val="0F232D"/>
                </a:solidFill>
                <a:latin typeface="TT Norms"/>
              </a:rPr>
              <a:t>dapat</a:t>
            </a:r>
            <a:r>
              <a:rPr lang="en-US" sz="2800" dirty="0">
                <a:solidFill>
                  <a:srgbClr val="0F232D"/>
                </a:solidFill>
                <a:latin typeface="TT Norms"/>
              </a:rPr>
              <a:t> </a:t>
            </a:r>
            <a:r>
              <a:rPr lang="en-US" sz="2800" dirty="0" err="1">
                <a:solidFill>
                  <a:srgbClr val="0F232D"/>
                </a:solidFill>
                <a:latin typeface="TT Norms"/>
              </a:rPr>
              <a:t>dilakukan</a:t>
            </a:r>
            <a:r>
              <a:rPr lang="en-US" sz="2800" dirty="0">
                <a:solidFill>
                  <a:srgbClr val="0F232D"/>
                </a:solidFill>
                <a:latin typeface="TT Norms"/>
              </a:rPr>
              <a:t> </a:t>
            </a:r>
            <a:r>
              <a:rPr lang="en-US" sz="2800" dirty="0" err="1">
                <a:solidFill>
                  <a:srgbClr val="0F232D"/>
                </a:solidFill>
                <a:latin typeface="TT Norms"/>
              </a:rPr>
              <a:t>secara</a:t>
            </a:r>
            <a:r>
              <a:rPr lang="en-US" sz="2800" dirty="0">
                <a:solidFill>
                  <a:srgbClr val="0F232D"/>
                </a:solidFill>
                <a:latin typeface="TT Norms"/>
              </a:rPr>
              <a:t> </a:t>
            </a:r>
            <a:r>
              <a:rPr lang="en-US" sz="2800" dirty="0" err="1">
                <a:solidFill>
                  <a:srgbClr val="0F232D"/>
                </a:solidFill>
                <a:latin typeface="TT Norms"/>
              </a:rPr>
              <a:t>efektif</a:t>
            </a:r>
            <a:r>
              <a:rPr lang="en-US" sz="2800" dirty="0">
                <a:solidFill>
                  <a:srgbClr val="0F232D"/>
                </a:solidFill>
                <a:latin typeface="TT Norms"/>
              </a:rPr>
              <a:t> dan </a:t>
            </a:r>
            <a:r>
              <a:rPr lang="en-US" sz="2800" dirty="0" err="1">
                <a:solidFill>
                  <a:srgbClr val="0F232D"/>
                </a:solidFill>
                <a:latin typeface="TT Norms"/>
              </a:rPr>
              <a:t>efisien</a:t>
            </a:r>
            <a:endParaRPr lang="en-US" sz="2800" dirty="0">
              <a:solidFill>
                <a:srgbClr val="0F232D"/>
              </a:solidFill>
              <a:latin typeface="TT Norms"/>
            </a:endParaRPr>
          </a:p>
        </p:txBody>
      </p:sp>
      <p:sp>
        <p:nvSpPr>
          <p:cNvPr id="5" name="Freeform 5"/>
          <p:cNvSpPr/>
          <p:nvPr/>
        </p:nvSpPr>
        <p:spPr>
          <a:xfrm>
            <a:off x="-1246818" y="-943727"/>
            <a:ext cx="6234682" cy="3944853"/>
          </a:xfrm>
          <a:custGeom>
            <a:avLst/>
            <a:gdLst/>
            <a:ahLst/>
            <a:cxnLst/>
            <a:rect l="l" t="t" r="r" b="b"/>
            <a:pathLst>
              <a:path w="6234682" h="3944853">
                <a:moveTo>
                  <a:pt x="0" y="0"/>
                </a:moveTo>
                <a:lnTo>
                  <a:pt x="6234682" y="0"/>
                </a:lnTo>
                <a:lnTo>
                  <a:pt x="6234682" y="3944854"/>
                </a:lnTo>
                <a:lnTo>
                  <a:pt x="0" y="39448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6" name="Picture 6"/>
          <p:cNvPicPr>
            <a:picLocks noChangeAspect="1"/>
          </p:cNvPicPr>
          <p:nvPr/>
        </p:nvPicPr>
        <p:blipFill>
          <a:blip r:embed="rId6"/>
          <a:srcRect/>
          <a:stretch>
            <a:fillRect/>
          </a:stretch>
        </p:blipFill>
        <p:spPr>
          <a:xfrm>
            <a:off x="1109158" y="3448729"/>
            <a:ext cx="4494420" cy="3528120"/>
          </a:xfrm>
          <a:prstGeom prst="rect">
            <a:avLst/>
          </a:prstGeom>
        </p:spPr>
      </p:pic>
      <p:sp>
        <p:nvSpPr>
          <p:cNvPr id="7" name="TextBox 6">
            <a:extLst>
              <a:ext uri="{FF2B5EF4-FFF2-40B4-BE49-F238E27FC236}">
                <a16:creationId xmlns:a16="http://schemas.microsoft.com/office/drawing/2014/main" id="{CD71DE17-5D2E-214F-2B26-74CE16646997}"/>
              </a:ext>
            </a:extLst>
          </p:cNvPr>
          <p:cNvSpPr txBox="1"/>
          <p:nvPr/>
        </p:nvSpPr>
        <p:spPr>
          <a:xfrm>
            <a:off x="152400" y="9639300"/>
            <a:ext cx="1600200" cy="555921"/>
          </a:xfrm>
          <a:prstGeom prst="rect">
            <a:avLst/>
          </a:prstGeom>
        </p:spPr>
        <p:txBody>
          <a:bodyPr wrap="square" lIns="0" tIns="0" rIns="0" bIns="0" rtlCol="0" anchor="t">
            <a:spAutoFit/>
          </a:bodyPr>
          <a:lstStyle/>
          <a:p>
            <a:pPr algn="just">
              <a:lnSpc>
                <a:spcPts val="4480"/>
              </a:lnSpc>
            </a:pPr>
            <a:r>
              <a:rPr lang="en-US" sz="3200" dirty="0">
                <a:solidFill>
                  <a:srgbClr val="253943"/>
                </a:solidFill>
                <a:latin typeface="TT Norms"/>
              </a:rPr>
              <a:t>#Amran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53943"/>
        </a:solidFill>
        <a:effectLst/>
      </p:bgPr>
    </p:bg>
    <p:spTree>
      <p:nvGrpSpPr>
        <p:cNvPr id="1" name=""/>
        <p:cNvGrpSpPr/>
        <p:nvPr/>
      </p:nvGrpSpPr>
      <p:grpSpPr>
        <a:xfrm>
          <a:off x="0" y="0"/>
          <a:ext cx="0" cy="0"/>
          <a:chOff x="0" y="0"/>
          <a:chExt cx="0" cy="0"/>
        </a:xfrm>
      </p:grpSpPr>
      <p:sp>
        <p:nvSpPr>
          <p:cNvPr id="2" name="Freeform 2"/>
          <p:cNvSpPr/>
          <p:nvPr/>
        </p:nvSpPr>
        <p:spPr>
          <a:xfrm>
            <a:off x="-7205730" y="7097197"/>
            <a:ext cx="13720688" cy="6311517"/>
          </a:xfrm>
          <a:custGeom>
            <a:avLst/>
            <a:gdLst/>
            <a:ahLst/>
            <a:cxnLst/>
            <a:rect l="l" t="t" r="r" b="b"/>
            <a:pathLst>
              <a:path w="13720688" h="6311517">
                <a:moveTo>
                  <a:pt x="0" y="0"/>
                </a:moveTo>
                <a:lnTo>
                  <a:pt x="13720689" y="0"/>
                </a:lnTo>
                <a:lnTo>
                  <a:pt x="13720689" y="6311517"/>
                </a:lnTo>
                <a:lnTo>
                  <a:pt x="0" y="6311517"/>
                </a:lnTo>
                <a:lnTo>
                  <a:pt x="0" y="0"/>
                </a:lnTo>
                <a:close/>
              </a:path>
            </a:pathLst>
          </a:custGeom>
          <a:blipFill>
            <a:blip r:embed="rId2"/>
            <a:stretch>
              <a:fillRect/>
            </a:stretch>
          </a:blipFill>
        </p:spPr>
      </p:sp>
      <p:sp>
        <p:nvSpPr>
          <p:cNvPr id="3" name="Freeform 3"/>
          <p:cNvSpPr/>
          <p:nvPr/>
        </p:nvSpPr>
        <p:spPr>
          <a:xfrm>
            <a:off x="636031" y="3743175"/>
            <a:ext cx="2381190" cy="4611459"/>
          </a:xfrm>
          <a:custGeom>
            <a:avLst/>
            <a:gdLst/>
            <a:ahLst/>
            <a:cxnLst/>
            <a:rect l="l" t="t" r="r" b="b"/>
            <a:pathLst>
              <a:path w="2381190" h="4611459">
                <a:moveTo>
                  <a:pt x="0" y="0"/>
                </a:moveTo>
                <a:lnTo>
                  <a:pt x="2381190" y="0"/>
                </a:lnTo>
                <a:lnTo>
                  <a:pt x="2381190" y="4611459"/>
                </a:lnTo>
                <a:lnTo>
                  <a:pt x="0" y="461145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340869" y="6109734"/>
            <a:ext cx="1680295" cy="2259565"/>
          </a:xfrm>
          <a:custGeom>
            <a:avLst/>
            <a:gdLst/>
            <a:ahLst/>
            <a:cxnLst/>
            <a:rect l="l" t="t" r="r" b="b"/>
            <a:pathLst>
              <a:path w="1680295" h="2259565">
                <a:moveTo>
                  <a:pt x="0" y="0"/>
                </a:moveTo>
                <a:lnTo>
                  <a:pt x="1680294" y="0"/>
                </a:lnTo>
                <a:lnTo>
                  <a:pt x="1680294" y="2259565"/>
                </a:lnTo>
                <a:lnTo>
                  <a:pt x="0" y="22595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6420638" y="8369299"/>
            <a:ext cx="1867362" cy="1917701"/>
          </a:xfrm>
          <a:custGeom>
            <a:avLst/>
            <a:gdLst/>
            <a:ahLst/>
            <a:cxnLst/>
            <a:rect l="l" t="t" r="r" b="b"/>
            <a:pathLst>
              <a:path w="1867362" h="1917701">
                <a:moveTo>
                  <a:pt x="0" y="0"/>
                </a:moveTo>
                <a:lnTo>
                  <a:pt x="1867362" y="0"/>
                </a:lnTo>
                <a:lnTo>
                  <a:pt x="1867362" y="1917701"/>
                </a:lnTo>
                <a:lnTo>
                  <a:pt x="0" y="1917701"/>
                </a:lnTo>
                <a:lnTo>
                  <a:pt x="0" y="0"/>
                </a:lnTo>
                <a:close/>
              </a:path>
            </a:pathLst>
          </a:custGeom>
          <a:blipFill>
            <a:blip r:embed="rId7"/>
            <a:stretch>
              <a:fillRect/>
            </a:stretch>
          </a:blipFill>
        </p:spPr>
      </p:sp>
      <p:sp>
        <p:nvSpPr>
          <p:cNvPr id="6" name="TextBox 6"/>
          <p:cNvSpPr txBox="1"/>
          <p:nvPr/>
        </p:nvSpPr>
        <p:spPr>
          <a:xfrm>
            <a:off x="4538830" y="1641389"/>
            <a:ext cx="13749170" cy="853403"/>
          </a:xfrm>
          <a:prstGeom prst="rect">
            <a:avLst/>
          </a:prstGeom>
        </p:spPr>
        <p:txBody>
          <a:bodyPr lIns="0" tIns="0" rIns="0" bIns="0" rtlCol="0" anchor="t">
            <a:spAutoFit/>
          </a:bodyPr>
          <a:lstStyle/>
          <a:p>
            <a:pPr algn="ctr">
              <a:lnSpc>
                <a:spcPts val="6120"/>
              </a:lnSpc>
            </a:pPr>
            <a:r>
              <a:rPr lang="en-US" sz="7200" dirty="0">
                <a:solidFill>
                  <a:srgbClr val="FFF5D6"/>
                </a:solidFill>
                <a:latin typeface="TT Phobos Inline"/>
              </a:rPr>
              <a:t>SUBJEK PENELITIAN #2</a:t>
            </a:r>
          </a:p>
        </p:txBody>
      </p:sp>
      <p:sp>
        <p:nvSpPr>
          <p:cNvPr id="7" name="TextBox 7"/>
          <p:cNvSpPr txBox="1"/>
          <p:nvPr/>
        </p:nvSpPr>
        <p:spPr>
          <a:xfrm>
            <a:off x="5812262" y="2732173"/>
            <a:ext cx="11447038" cy="5652445"/>
          </a:xfrm>
          <a:prstGeom prst="rect">
            <a:avLst/>
          </a:prstGeom>
        </p:spPr>
        <p:txBody>
          <a:bodyPr lIns="0" tIns="0" rIns="0" bIns="0" rtlCol="0" anchor="t">
            <a:spAutoFit/>
          </a:bodyPr>
          <a:lstStyle/>
          <a:p>
            <a:pPr algn="just">
              <a:lnSpc>
                <a:spcPts val="3392"/>
              </a:lnSpc>
            </a:pPr>
            <a:r>
              <a:rPr lang="en-US" sz="2423" dirty="0" err="1">
                <a:solidFill>
                  <a:srgbClr val="FFF5D6"/>
                </a:solidFill>
                <a:latin typeface="TT Norms"/>
              </a:rPr>
              <a:t>Aplikasi</a:t>
            </a:r>
            <a:r>
              <a:rPr lang="en-US" sz="2423" dirty="0">
                <a:solidFill>
                  <a:srgbClr val="FFF5D6"/>
                </a:solidFill>
                <a:latin typeface="TT Norms"/>
              </a:rPr>
              <a:t> </a:t>
            </a:r>
            <a:r>
              <a:rPr lang="en-US" sz="2423" dirty="0" err="1">
                <a:solidFill>
                  <a:srgbClr val="FFF5D6"/>
                </a:solidFill>
                <a:latin typeface="TT Norms"/>
              </a:rPr>
              <a:t>Senayan</a:t>
            </a:r>
            <a:r>
              <a:rPr lang="en-US" sz="2423" dirty="0">
                <a:solidFill>
                  <a:srgbClr val="FFF5D6"/>
                </a:solidFill>
                <a:latin typeface="TT Norms"/>
              </a:rPr>
              <a:t> Library Management System </a:t>
            </a:r>
            <a:r>
              <a:rPr lang="en-US" sz="2423" dirty="0" err="1">
                <a:solidFill>
                  <a:srgbClr val="FFF5D6"/>
                </a:solidFill>
                <a:latin typeface="TT Norms"/>
              </a:rPr>
              <a:t>merupakan</a:t>
            </a:r>
            <a:r>
              <a:rPr lang="en-US" sz="2423" dirty="0">
                <a:solidFill>
                  <a:srgbClr val="FFF5D6"/>
                </a:solidFill>
                <a:latin typeface="TT Norms"/>
              </a:rPr>
              <a:t> </a:t>
            </a:r>
            <a:r>
              <a:rPr lang="en-US" sz="2423" dirty="0" err="1">
                <a:solidFill>
                  <a:srgbClr val="FFF5D6"/>
                </a:solidFill>
                <a:latin typeface="TT Norms"/>
              </a:rPr>
              <a:t>sistem</a:t>
            </a:r>
            <a:r>
              <a:rPr lang="en-US" sz="2423" dirty="0">
                <a:solidFill>
                  <a:srgbClr val="FFF5D6"/>
                </a:solidFill>
                <a:latin typeface="TT Norms"/>
              </a:rPr>
              <a:t> </a:t>
            </a:r>
            <a:r>
              <a:rPr lang="en-US" sz="2423" dirty="0" err="1">
                <a:solidFill>
                  <a:srgbClr val="FFF5D6"/>
                </a:solidFill>
                <a:latin typeface="TT Norms"/>
              </a:rPr>
              <a:t>otomasi</a:t>
            </a:r>
            <a:r>
              <a:rPr lang="en-US" sz="2423" dirty="0">
                <a:solidFill>
                  <a:srgbClr val="FFF5D6"/>
                </a:solidFill>
                <a:latin typeface="TT Norms"/>
              </a:rPr>
              <a:t> </a:t>
            </a:r>
            <a:r>
              <a:rPr lang="en-US" sz="2423" dirty="0" err="1">
                <a:solidFill>
                  <a:srgbClr val="FFF5D6"/>
                </a:solidFill>
                <a:latin typeface="TT Norms"/>
              </a:rPr>
              <a:t>perpustakaan</a:t>
            </a:r>
            <a:r>
              <a:rPr lang="en-US" sz="2423" dirty="0">
                <a:solidFill>
                  <a:srgbClr val="FFF5D6"/>
                </a:solidFill>
                <a:latin typeface="TT Norms"/>
              </a:rPr>
              <a:t> yang </a:t>
            </a:r>
            <a:r>
              <a:rPr lang="en-US" sz="2423" dirty="0" err="1">
                <a:solidFill>
                  <a:srgbClr val="FFF5D6"/>
                </a:solidFill>
                <a:latin typeface="TT Norms"/>
              </a:rPr>
              <a:t>bersifat</a:t>
            </a:r>
            <a:r>
              <a:rPr lang="en-US" sz="2423" dirty="0">
                <a:solidFill>
                  <a:srgbClr val="FFF5D6"/>
                </a:solidFill>
                <a:latin typeface="TT Norms"/>
              </a:rPr>
              <a:t> open source </a:t>
            </a:r>
            <a:r>
              <a:rPr lang="en-US" sz="2423" dirty="0" err="1">
                <a:solidFill>
                  <a:srgbClr val="FFF5D6"/>
                </a:solidFill>
                <a:latin typeface="TT Norms"/>
              </a:rPr>
              <a:t>atau</a:t>
            </a:r>
            <a:r>
              <a:rPr lang="en-US" sz="2423" dirty="0">
                <a:solidFill>
                  <a:srgbClr val="FFF5D6"/>
                </a:solidFill>
                <a:latin typeface="TT Norms"/>
              </a:rPr>
              <a:t> gratis. </a:t>
            </a:r>
            <a:r>
              <a:rPr lang="en-US" sz="2423" dirty="0" err="1">
                <a:solidFill>
                  <a:srgbClr val="FFF5D6"/>
                </a:solidFill>
                <a:latin typeface="TT Norms"/>
              </a:rPr>
              <a:t>SLiMS</a:t>
            </a:r>
            <a:r>
              <a:rPr lang="en-US" sz="2423" dirty="0">
                <a:solidFill>
                  <a:srgbClr val="FFF5D6"/>
                </a:solidFill>
                <a:latin typeface="TT Norms"/>
              </a:rPr>
              <a:t> </a:t>
            </a:r>
            <a:r>
              <a:rPr lang="en-US" sz="2423" dirty="0" err="1">
                <a:solidFill>
                  <a:srgbClr val="FFF5D6"/>
                </a:solidFill>
                <a:latin typeface="TT Norms"/>
              </a:rPr>
              <a:t>merupakan</a:t>
            </a:r>
            <a:r>
              <a:rPr lang="en-US" sz="2423" dirty="0">
                <a:solidFill>
                  <a:srgbClr val="FFF5D6"/>
                </a:solidFill>
                <a:latin typeface="TT Norms"/>
              </a:rPr>
              <a:t> </a:t>
            </a:r>
            <a:r>
              <a:rPr lang="en-US" sz="2423" dirty="0" err="1">
                <a:solidFill>
                  <a:srgbClr val="FFF5D6"/>
                </a:solidFill>
                <a:latin typeface="TT Norms"/>
              </a:rPr>
              <a:t>sistem</a:t>
            </a:r>
            <a:r>
              <a:rPr lang="en-US" sz="2423" dirty="0">
                <a:solidFill>
                  <a:srgbClr val="FFF5D6"/>
                </a:solidFill>
                <a:latin typeface="TT Norms"/>
              </a:rPr>
              <a:t> </a:t>
            </a:r>
            <a:r>
              <a:rPr lang="en-US" sz="2423" dirty="0" err="1">
                <a:solidFill>
                  <a:srgbClr val="FFF5D6"/>
                </a:solidFill>
                <a:latin typeface="TT Norms"/>
              </a:rPr>
              <a:t>otomasi</a:t>
            </a:r>
            <a:r>
              <a:rPr lang="en-US" sz="2423" dirty="0">
                <a:solidFill>
                  <a:srgbClr val="FFF5D6"/>
                </a:solidFill>
                <a:latin typeface="TT Norms"/>
              </a:rPr>
              <a:t> </a:t>
            </a:r>
            <a:r>
              <a:rPr lang="en-US" sz="2423" dirty="0" err="1">
                <a:solidFill>
                  <a:srgbClr val="FFF5D6"/>
                </a:solidFill>
                <a:latin typeface="TT Norms"/>
              </a:rPr>
              <a:t>perpustakaan</a:t>
            </a:r>
            <a:r>
              <a:rPr lang="en-US" sz="2423" dirty="0">
                <a:solidFill>
                  <a:srgbClr val="FFF5D6"/>
                </a:solidFill>
                <a:latin typeface="TT Norms"/>
              </a:rPr>
              <a:t> </a:t>
            </a:r>
            <a:r>
              <a:rPr lang="en-US" sz="2423" dirty="0" err="1">
                <a:solidFill>
                  <a:srgbClr val="FFF5D6"/>
                </a:solidFill>
                <a:latin typeface="TT Norms"/>
              </a:rPr>
              <a:t>berbasis</a:t>
            </a:r>
            <a:r>
              <a:rPr lang="en-US" sz="2423" dirty="0">
                <a:solidFill>
                  <a:srgbClr val="FFF5D6"/>
                </a:solidFill>
                <a:latin typeface="TT Norms"/>
              </a:rPr>
              <a:t> web dan </a:t>
            </a:r>
            <a:r>
              <a:rPr lang="en-US" sz="2423" dirty="0" err="1">
                <a:solidFill>
                  <a:srgbClr val="FFF5D6"/>
                </a:solidFill>
                <a:latin typeface="TT Norms"/>
              </a:rPr>
              <a:t>dibangun</a:t>
            </a:r>
            <a:r>
              <a:rPr lang="en-US" sz="2423" dirty="0">
                <a:solidFill>
                  <a:srgbClr val="FFF5D6"/>
                </a:solidFill>
                <a:latin typeface="TT Norms"/>
              </a:rPr>
              <a:t> </a:t>
            </a:r>
            <a:r>
              <a:rPr lang="en-US" sz="2423" dirty="0" err="1">
                <a:solidFill>
                  <a:srgbClr val="FFF5D6"/>
                </a:solidFill>
                <a:latin typeface="TT Norms"/>
              </a:rPr>
              <a:t>dengan</a:t>
            </a:r>
            <a:r>
              <a:rPr lang="en-US" sz="2423" dirty="0">
                <a:solidFill>
                  <a:srgbClr val="FFF5D6"/>
                </a:solidFill>
                <a:latin typeface="TT Norms"/>
              </a:rPr>
              <a:t> </a:t>
            </a:r>
            <a:r>
              <a:rPr lang="en-US" sz="2423" dirty="0" err="1">
                <a:solidFill>
                  <a:srgbClr val="FFF5D6"/>
                </a:solidFill>
                <a:latin typeface="TT Norms"/>
              </a:rPr>
              <a:t>menggunakan</a:t>
            </a:r>
            <a:r>
              <a:rPr lang="en-US" sz="2423" dirty="0">
                <a:solidFill>
                  <a:srgbClr val="FFF5D6"/>
                </a:solidFill>
                <a:latin typeface="TT Norms"/>
              </a:rPr>
              <a:t> </a:t>
            </a:r>
            <a:r>
              <a:rPr lang="en-US" sz="2423" dirty="0" err="1">
                <a:solidFill>
                  <a:srgbClr val="FFF5D6"/>
                </a:solidFill>
                <a:latin typeface="TT Norms"/>
              </a:rPr>
              <a:t>bahasa</a:t>
            </a:r>
            <a:r>
              <a:rPr lang="en-US" sz="2423" dirty="0">
                <a:solidFill>
                  <a:srgbClr val="FFF5D6"/>
                </a:solidFill>
                <a:latin typeface="TT Norms"/>
              </a:rPr>
              <a:t> </a:t>
            </a:r>
            <a:r>
              <a:rPr lang="en-US" sz="2423" dirty="0" err="1">
                <a:solidFill>
                  <a:srgbClr val="FFF5D6"/>
                </a:solidFill>
                <a:latin typeface="TT Norms"/>
              </a:rPr>
              <a:t>pemrograman</a:t>
            </a:r>
            <a:r>
              <a:rPr lang="en-US" sz="2423" dirty="0">
                <a:solidFill>
                  <a:srgbClr val="FFF5D6"/>
                </a:solidFill>
                <a:latin typeface="TT Norms"/>
              </a:rPr>
              <a:t> PHP dan </a:t>
            </a:r>
            <a:r>
              <a:rPr lang="en-US" sz="2423" dirty="0" err="1">
                <a:solidFill>
                  <a:srgbClr val="FFF5D6"/>
                </a:solidFill>
                <a:latin typeface="TT Norms"/>
              </a:rPr>
              <a:t>menggunakan</a:t>
            </a:r>
            <a:r>
              <a:rPr lang="en-US" sz="2423" dirty="0">
                <a:solidFill>
                  <a:srgbClr val="FFF5D6"/>
                </a:solidFill>
                <a:latin typeface="TT Norms"/>
              </a:rPr>
              <a:t> MySQL </a:t>
            </a:r>
            <a:r>
              <a:rPr lang="en-US" sz="2423" dirty="0" err="1">
                <a:solidFill>
                  <a:srgbClr val="FFF5D6"/>
                </a:solidFill>
                <a:latin typeface="TT Norms"/>
              </a:rPr>
              <a:t>sebagai</a:t>
            </a:r>
            <a:r>
              <a:rPr lang="en-US" sz="2423" dirty="0">
                <a:solidFill>
                  <a:srgbClr val="FFF5D6"/>
                </a:solidFill>
                <a:latin typeface="TT Norms"/>
              </a:rPr>
              <a:t> database dan Apache </a:t>
            </a:r>
            <a:r>
              <a:rPr lang="en-US" sz="2423" dirty="0" err="1">
                <a:solidFill>
                  <a:srgbClr val="FFF5D6"/>
                </a:solidFill>
                <a:latin typeface="TT Norms"/>
              </a:rPr>
              <a:t>sebagai</a:t>
            </a:r>
            <a:r>
              <a:rPr lang="en-US" sz="2423" dirty="0">
                <a:solidFill>
                  <a:srgbClr val="FFF5D6"/>
                </a:solidFill>
                <a:latin typeface="TT Norms"/>
              </a:rPr>
              <a:t> web server.</a:t>
            </a:r>
          </a:p>
          <a:p>
            <a:pPr algn="just">
              <a:lnSpc>
                <a:spcPts val="3392"/>
              </a:lnSpc>
            </a:pPr>
            <a:endParaRPr lang="en-US" sz="2423" dirty="0">
              <a:solidFill>
                <a:srgbClr val="FFF5D6"/>
              </a:solidFill>
              <a:latin typeface="TT Norms"/>
            </a:endParaRPr>
          </a:p>
          <a:p>
            <a:pPr algn="just">
              <a:lnSpc>
                <a:spcPts val="3392"/>
              </a:lnSpc>
            </a:pPr>
            <a:r>
              <a:rPr lang="en-US" sz="2423" dirty="0" err="1">
                <a:solidFill>
                  <a:srgbClr val="FFF5D6"/>
                </a:solidFill>
                <a:latin typeface="TT Norms"/>
              </a:rPr>
              <a:t>Dengan</a:t>
            </a:r>
            <a:r>
              <a:rPr lang="en-US" sz="2423" dirty="0">
                <a:solidFill>
                  <a:srgbClr val="FFF5D6"/>
                </a:solidFill>
                <a:latin typeface="TT Norms"/>
              </a:rPr>
              <a:t> </a:t>
            </a:r>
            <a:r>
              <a:rPr lang="en-US" sz="2423" dirty="0" err="1">
                <a:solidFill>
                  <a:srgbClr val="FFF5D6"/>
                </a:solidFill>
                <a:latin typeface="TT Norms"/>
              </a:rPr>
              <a:t>menggunakan</a:t>
            </a:r>
            <a:r>
              <a:rPr lang="en-US" sz="2423" dirty="0">
                <a:solidFill>
                  <a:srgbClr val="FFF5D6"/>
                </a:solidFill>
                <a:latin typeface="TT Norms"/>
              </a:rPr>
              <a:t> Free Open Source Software, </a:t>
            </a:r>
            <a:r>
              <a:rPr lang="en-US" sz="2423" dirty="0" err="1">
                <a:solidFill>
                  <a:srgbClr val="FFF5D6"/>
                </a:solidFill>
                <a:latin typeface="TT Norms"/>
              </a:rPr>
              <a:t>perpustakaan</a:t>
            </a:r>
            <a:r>
              <a:rPr lang="en-US" sz="2423" dirty="0">
                <a:solidFill>
                  <a:srgbClr val="FFF5D6"/>
                </a:solidFill>
                <a:latin typeface="TT Norms"/>
              </a:rPr>
              <a:t> </a:t>
            </a:r>
            <a:r>
              <a:rPr lang="en-US" sz="2423" dirty="0" err="1">
                <a:solidFill>
                  <a:srgbClr val="FFF5D6"/>
                </a:solidFill>
                <a:latin typeface="TT Norms"/>
              </a:rPr>
              <a:t>hanya</a:t>
            </a:r>
            <a:r>
              <a:rPr lang="en-US" sz="2423" dirty="0">
                <a:solidFill>
                  <a:srgbClr val="FFF5D6"/>
                </a:solidFill>
                <a:latin typeface="TT Norms"/>
              </a:rPr>
              <a:t> </a:t>
            </a:r>
            <a:r>
              <a:rPr lang="en-US" sz="2423" dirty="0" err="1">
                <a:solidFill>
                  <a:srgbClr val="FFF5D6"/>
                </a:solidFill>
                <a:latin typeface="TT Norms"/>
              </a:rPr>
              <a:t>perlu</a:t>
            </a:r>
            <a:r>
              <a:rPr lang="en-US" sz="2423" dirty="0">
                <a:solidFill>
                  <a:srgbClr val="FFF5D6"/>
                </a:solidFill>
                <a:latin typeface="TT Norms"/>
              </a:rPr>
              <a:t> </a:t>
            </a:r>
            <a:r>
              <a:rPr lang="en-US" sz="2423" dirty="0" err="1">
                <a:solidFill>
                  <a:srgbClr val="FFF5D6"/>
                </a:solidFill>
                <a:latin typeface="TT Norms"/>
              </a:rPr>
              <a:t>memikirkan</a:t>
            </a:r>
            <a:r>
              <a:rPr lang="en-US" sz="2423" dirty="0">
                <a:solidFill>
                  <a:srgbClr val="FFF5D6"/>
                </a:solidFill>
                <a:latin typeface="TT Norms"/>
              </a:rPr>
              <a:t> </a:t>
            </a:r>
            <a:r>
              <a:rPr lang="en-US" sz="2423" dirty="0" err="1">
                <a:solidFill>
                  <a:srgbClr val="FFF5D6"/>
                </a:solidFill>
                <a:latin typeface="TT Norms"/>
              </a:rPr>
              <a:t>alokasi</a:t>
            </a:r>
            <a:r>
              <a:rPr lang="en-US" sz="2423" dirty="0">
                <a:solidFill>
                  <a:srgbClr val="FFF5D6"/>
                </a:solidFill>
                <a:latin typeface="TT Norms"/>
              </a:rPr>
              <a:t> </a:t>
            </a:r>
            <a:r>
              <a:rPr lang="en-US" sz="2423" dirty="0" err="1">
                <a:solidFill>
                  <a:srgbClr val="FFF5D6"/>
                </a:solidFill>
                <a:latin typeface="TT Norms"/>
              </a:rPr>
              <a:t>anggaran</a:t>
            </a:r>
            <a:r>
              <a:rPr lang="en-US" sz="2423" dirty="0">
                <a:solidFill>
                  <a:srgbClr val="FFF5D6"/>
                </a:solidFill>
                <a:latin typeface="TT Norms"/>
              </a:rPr>
              <a:t> </a:t>
            </a:r>
            <a:r>
              <a:rPr lang="en-US" sz="2423" dirty="0" err="1">
                <a:solidFill>
                  <a:srgbClr val="FFF5D6"/>
                </a:solidFill>
                <a:latin typeface="TT Norms"/>
              </a:rPr>
              <a:t>untuk</a:t>
            </a:r>
            <a:r>
              <a:rPr lang="en-US" sz="2423" dirty="0">
                <a:solidFill>
                  <a:srgbClr val="FFF5D6"/>
                </a:solidFill>
                <a:latin typeface="TT Norms"/>
              </a:rPr>
              <a:t> </a:t>
            </a:r>
            <a:r>
              <a:rPr lang="en-US" sz="2423" dirty="0" err="1">
                <a:solidFill>
                  <a:srgbClr val="FFF5D6"/>
                </a:solidFill>
                <a:latin typeface="TT Norms"/>
              </a:rPr>
              <a:t>pengadaan</a:t>
            </a:r>
            <a:r>
              <a:rPr lang="en-US" sz="2423" dirty="0">
                <a:solidFill>
                  <a:srgbClr val="FFF5D6"/>
                </a:solidFill>
                <a:latin typeface="TT Norms"/>
              </a:rPr>
              <a:t> </a:t>
            </a:r>
            <a:r>
              <a:rPr lang="en-US" sz="2423" dirty="0" err="1">
                <a:solidFill>
                  <a:srgbClr val="FFF5D6"/>
                </a:solidFill>
                <a:latin typeface="TT Norms"/>
              </a:rPr>
              <a:t>perangkat</a:t>
            </a:r>
            <a:r>
              <a:rPr lang="en-US" sz="2423" dirty="0">
                <a:solidFill>
                  <a:srgbClr val="FFF5D6"/>
                </a:solidFill>
                <a:latin typeface="TT Norms"/>
              </a:rPr>
              <a:t> </a:t>
            </a:r>
            <a:r>
              <a:rPr lang="en-US" sz="2423" dirty="0" err="1">
                <a:solidFill>
                  <a:srgbClr val="FFF5D6"/>
                </a:solidFill>
                <a:latin typeface="TT Norms"/>
              </a:rPr>
              <a:t>keras</a:t>
            </a:r>
            <a:r>
              <a:rPr lang="en-US" sz="2423" dirty="0">
                <a:solidFill>
                  <a:srgbClr val="FFF5D6"/>
                </a:solidFill>
                <a:latin typeface="TT Norms"/>
              </a:rPr>
              <a:t> dan </a:t>
            </a:r>
            <a:r>
              <a:rPr lang="en-US" sz="2423" dirty="0" err="1">
                <a:solidFill>
                  <a:srgbClr val="FFF5D6"/>
                </a:solidFill>
                <a:latin typeface="TT Norms"/>
              </a:rPr>
              <a:t>pelatihan</a:t>
            </a:r>
            <a:r>
              <a:rPr lang="en-US" sz="2423" dirty="0">
                <a:solidFill>
                  <a:srgbClr val="FFF5D6"/>
                </a:solidFill>
                <a:latin typeface="TT Norms"/>
              </a:rPr>
              <a:t> </a:t>
            </a:r>
            <a:r>
              <a:rPr lang="en-US" sz="2423" dirty="0" err="1">
                <a:solidFill>
                  <a:srgbClr val="FFF5D6"/>
                </a:solidFill>
                <a:latin typeface="TT Norms"/>
              </a:rPr>
              <a:t>penggunaan</a:t>
            </a:r>
            <a:r>
              <a:rPr lang="en-US" sz="2423" dirty="0">
                <a:solidFill>
                  <a:srgbClr val="FFF5D6"/>
                </a:solidFill>
                <a:latin typeface="TT Norms"/>
              </a:rPr>
              <a:t> </a:t>
            </a:r>
            <a:r>
              <a:rPr lang="en-US" sz="2423" dirty="0" err="1">
                <a:solidFill>
                  <a:srgbClr val="FFF5D6"/>
                </a:solidFill>
                <a:latin typeface="TT Norms"/>
              </a:rPr>
              <a:t>perangkat</a:t>
            </a:r>
            <a:r>
              <a:rPr lang="en-US" sz="2423" dirty="0">
                <a:solidFill>
                  <a:srgbClr val="FFF5D6"/>
                </a:solidFill>
                <a:latin typeface="TT Norms"/>
              </a:rPr>
              <a:t> </a:t>
            </a:r>
            <a:r>
              <a:rPr lang="en-US" sz="2423" dirty="0" err="1">
                <a:solidFill>
                  <a:srgbClr val="FFF5D6"/>
                </a:solidFill>
                <a:latin typeface="TT Norms"/>
              </a:rPr>
              <a:t>lunak</a:t>
            </a:r>
            <a:r>
              <a:rPr lang="en-US" sz="2423" dirty="0">
                <a:solidFill>
                  <a:srgbClr val="FFF5D6"/>
                </a:solidFill>
                <a:latin typeface="TT Norms"/>
              </a:rPr>
              <a:t> </a:t>
            </a:r>
            <a:r>
              <a:rPr lang="en-US" sz="2423" dirty="0" err="1">
                <a:solidFill>
                  <a:srgbClr val="FFF5D6"/>
                </a:solidFill>
                <a:latin typeface="TT Norms"/>
              </a:rPr>
              <a:t>serta</a:t>
            </a:r>
            <a:r>
              <a:rPr lang="en-US" sz="2423" dirty="0">
                <a:solidFill>
                  <a:srgbClr val="FFF5D6"/>
                </a:solidFill>
                <a:latin typeface="TT Norms"/>
              </a:rPr>
              <a:t> </a:t>
            </a:r>
            <a:r>
              <a:rPr lang="en-US" sz="2423" dirty="0" err="1">
                <a:solidFill>
                  <a:srgbClr val="FFF5D6"/>
                </a:solidFill>
                <a:latin typeface="TT Norms"/>
              </a:rPr>
              <a:t>layanan</a:t>
            </a:r>
            <a:r>
              <a:rPr lang="en-US" sz="2423" dirty="0">
                <a:solidFill>
                  <a:srgbClr val="FFF5D6"/>
                </a:solidFill>
                <a:latin typeface="TT Norms"/>
              </a:rPr>
              <a:t> </a:t>
            </a:r>
            <a:r>
              <a:rPr lang="en-US" sz="2423" dirty="0" err="1">
                <a:solidFill>
                  <a:srgbClr val="FFF5D6"/>
                </a:solidFill>
                <a:latin typeface="TT Norms"/>
              </a:rPr>
              <a:t>perpustakaan</a:t>
            </a:r>
            <a:r>
              <a:rPr lang="en-US" sz="2423" dirty="0">
                <a:solidFill>
                  <a:srgbClr val="FFF5D6"/>
                </a:solidFill>
                <a:latin typeface="TT Norms"/>
              </a:rPr>
              <a:t>. </a:t>
            </a:r>
            <a:r>
              <a:rPr lang="en-US" sz="2423" dirty="0" err="1">
                <a:solidFill>
                  <a:srgbClr val="FFF5D6"/>
                </a:solidFill>
                <a:latin typeface="TT Norms"/>
              </a:rPr>
              <a:t>Sistem</a:t>
            </a:r>
            <a:r>
              <a:rPr lang="en-US" sz="2423" dirty="0">
                <a:solidFill>
                  <a:srgbClr val="FFF5D6"/>
                </a:solidFill>
                <a:latin typeface="TT Norms"/>
              </a:rPr>
              <a:t> </a:t>
            </a:r>
            <a:r>
              <a:rPr lang="en-US" sz="2423" dirty="0" err="1">
                <a:solidFill>
                  <a:srgbClr val="FFF5D6"/>
                </a:solidFill>
                <a:latin typeface="TT Norms"/>
              </a:rPr>
              <a:t>pengelolaan</a:t>
            </a:r>
            <a:r>
              <a:rPr lang="en-US" sz="2423" dirty="0">
                <a:solidFill>
                  <a:srgbClr val="FFF5D6"/>
                </a:solidFill>
                <a:latin typeface="TT Norms"/>
              </a:rPr>
              <a:t> </a:t>
            </a:r>
            <a:r>
              <a:rPr lang="en-US" sz="2423" dirty="0" err="1">
                <a:solidFill>
                  <a:srgbClr val="FFF5D6"/>
                </a:solidFill>
                <a:latin typeface="TT Norms"/>
              </a:rPr>
              <a:t>perpustakaan</a:t>
            </a:r>
            <a:r>
              <a:rPr lang="en-US" sz="2423" dirty="0">
                <a:solidFill>
                  <a:srgbClr val="FFF5D6"/>
                </a:solidFill>
                <a:latin typeface="TT Norms"/>
              </a:rPr>
              <a:t> </a:t>
            </a:r>
            <a:r>
              <a:rPr lang="en-US" sz="2423" dirty="0" err="1">
                <a:solidFill>
                  <a:srgbClr val="FFF5D6"/>
                </a:solidFill>
                <a:latin typeface="TT Norms"/>
              </a:rPr>
              <a:t>dengan</a:t>
            </a:r>
            <a:r>
              <a:rPr lang="en-US" sz="2423" dirty="0">
                <a:solidFill>
                  <a:srgbClr val="FFF5D6"/>
                </a:solidFill>
                <a:latin typeface="TT Norms"/>
              </a:rPr>
              <a:t> model manual </a:t>
            </a:r>
            <a:r>
              <a:rPr lang="en-US" sz="2423" dirty="0" err="1">
                <a:solidFill>
                  <a:srgbClr val="FFF5D6"/>
                </a:solidFill>
                <a:latin typeface="TT Norms"/>
              </a:rPr>
              <a:t>sering</a:t>
            </a:r>
            <a:r>
              <a:rPr lang="en-US" sz="2423" dirty="0">
                <a:solidFill>
                  <a:srgbClr val="FFF5D6"/>
                </a:solidFill>
                <a:latin typeface="TT Norms"/>
              </a:rPr>
              <a:t> kali </a:t>
            </a:r>
            <a:r>
              <a:rPr lang="en-US" sz="2423" dirty="0" err="1">
                <a:solidFill>
                  <a:srgbClr val="FFF5D6"/>
                </a:solidFill>
                <a:latin typeface="TT Norms"/>
              </a:rPr>
              <a:t>menemui</a:t>
            </a:r>
            <a:r>
              <a:rPr lang="en-US" sz="2423" dirty="0">
                <a:solidFill>
                  <a:srgbClr val="FFF5D6"/>
                </a:solidFill>
                <a:latin typeface="TT Norms"/>
              </a:rPr>
              <a:t> </a:t>
            </a:r>
            <a:r>
              <a:rPr lang="en-US" sz="2423" dirty="0" err="1">
                <a:solidFill>
                  <a:srgbClr val="FFF5D6"/>
                </a:solidFill>
                <a:latin typeface="TT Norms"/>
              </a:rPr>
              <a:t>kendala</a:t>
            </a:r>
            <a:r>
              <a:rPr lang="en-US" sz="2423" dirty="0">
                <a:solidFill>
                  <a:srgbClr val="FFF5D6"/>
                </a:solidFill>
                <a:latin typeface="TT Norms"/>
              </a:rPr>
              <a:t> </a:t>
            </a:r>
            <a:r>
              <a:rPr lang="en-US" sz="2423" dirty="0" err="1">
                <a:solidFill>
                  <a:srgbClr val="FFF5D6"/>
                </a:solidFill>
                <a:latin typeface="TT Norms"/>
              </a:rPr>
              <a:t>baik</a:t>
            </a:r>
            <a:r>
              <a:rPr lang="en-US" sz="2423" dirty="0">
                <a:solidFill>
                  <a:srgbClr val="FFF5D6"/>
                </a:solidFill>
                <a:latin typeface="TT Norms"/>
              </a:rPr>
              <a:t> </a:t>
            </a:r>
            <a:r>
              <a:rPr lang="en-US" sz="2423" dirty="0" err="1">
                <a:solidFill>
                  <a:srgbClr val="FFF5D6"/>
                </a:solidFill>
                <a:latin typeface="TT Norms"/>
              </a:rPr>
              <a:t>dari</a:t>
            </a:r>
            <a:r>
              <a:rPr lang="en-US" sz="2423" dirty="0">
                <a:solidFill>
                  <a:srgbClr val="FFF5D6"/>
                </a:solidFill>
                <a:latin typeface="TT Norms"/>
              </a:rPr>
              <a:t> </a:t>
            </a:r>
            <a:r>
              <a:rPr lang="en-US" sz="2423" dirty="0" err="1">
                <a:solidFill>
                  <a:srgbClr val="FFF5D6"/>
                </a:solidFill>
                <a:latin typeface="TT Norms"/>
              </a:rPr>
              <a:t>segi</a:t>
            </a:r>
            <a:r>
              <a:rPr lang="en-US" sz="2423" dirty="0">
                <a:solidFill>
                  <a:srgbClr val="FFF5D6"/>
                </a:solidFill>
                <a:latin typeface="TT Norms"/>
              </a:rPr>
              <a:t> </a:t>
            </a:r>
            <a:r>
              <a:rPr lang="en-US" sz="2423" dirty="0" err="1">
                <a:solidFill>
                  <a:srgbClr val="FFF5D6"/>
                </a:solidFill>
                <a:latin typeface="TT Norms"/>
              </a:rPr>
              <a:t>administrasi</a:t>
            </a:r>
            <a:r>
              <a:rPr lang="en-US" sz="2423" dirty="0">
                <a:solidFill>
                  <a:srgbClr val="FFF5D6"/>
                </a:solidFill>
                <a:latin typeface="TT Norms"/>
              </a:rPr>
              <a:t>, </a:t>
            </a:r>
            <a:r>
              <a:rPr lang="en-US" sz="2423" dirty="0" err="1">
                <a:solidFill>
                  <a:srgbClr val="FFF5D6"/>
                </a:solidFill>
                <a:latin typeface="TT Norms"/>
              </a:rPr>
              <a:t>pelayanan</a:t>
            </a:r>
            <a:r>
              <a:rPr lang="en-US" sz="2423" dirty="0">
                <a:solidFill>
                  <a:srgbClr val="FFF5D6"/>
                </a:solidFill>
                <a:latin typeface="TT Norms"/>
              </a:rPr>
              <a:t> </a:t>
            </a:r>
            <a:r>
              <a:rPr lang="en-US" sz="2423" dirty="0" err="1">
                <a:solidFill>
                  <a:srgbClr val="FFF5D6"/>
                </a:solidFill>
                <a:latin typeface="TT Norms"/>
              </a:rPr>
              <a:t>maupun</a:t>
            </a:r>
            <a:r>
              <a:rPr lang="en-US" sz="2423" dirty="0">
                <a:solidFill>
                  <a:srgbClr val="FFF5D6"/>
                </a:solidFill>
                <a:latin typeface="TT Norms"/>
              </a:rPr>
              <a:t> </a:t>
            </a:r>
            <a:r>
              <a:rPr lang="en-US" sz="2423" dirty="0" err="1">
                <a:solidFill>
                  <a:srgbClr val="FFF5D6"/>
                </a:solidFill>
                <a:latin typeface="TT Norms"/>
              </a:rPr>
              <a:t>dari</a:t>
            </a:r>
            <a:r>
              <a:rPr lang="en-US" sz="2423" dirty="0">
                <a:solidFill>
                  <a:srgbClr val="FFF5D6"/>
                </a:solidFill>
                <a:latin typeface="TT Norms"/>
              </a:rPr>
              <a:t> </a:t>
            </a:r>
            <a:r>
              <a:rPr lang="en-US" sz="2423" dirty="0" err="1">
                <a:solidFill>
                  <a:srgbClr val="FFF5D6"/>
                </a:solidFill>
                <a:latin typeface="TT Norms"/>
              </a:rPr>
              <a:t>pihak</a:t>
            </a:r>
            <a:r>
              <a:rPr lang="en-US" sz="2423" dirty="0">
                <a:solidFill>
                  <a:srgbClr val="FFF5D6"/>
                </a:solidFill>
                <a:latin typeface="TT Norms"/>
              </a:rPr>
              <a:t> </a:t>
            </a:r>
            <a:r>
              <a:rPr lang="en-US" sz="2423" dirty="0" err="1">
                <a:solidFill>
                  <a:srgbClr val="FFF5D6"/>
                </a:solidFill>
                <a:latin typeface="TT Norms"/>
              </a:rPr>
              <a:t>pemustaka</a:t>
            </a:r>
            <a:r>
              <a:rPr lang="en-US" sz="2423" dirty="0">
                <a:solidFill>
                  <a:srgbClr val="FFF5D6"/>
                </a:solidFill>
                <a:latin typeface="TT Norms"/>
              </a:rPr>
              <a:t> </a:t>
            </a:r>
            <a:r>
              <a:rPr lang="en-US" sz="2423" dirty="0" err="1">
                <a:solidFill>
                  <a:srgbClr val="FFF5D6"/>
                </a:solidFill>
                <a:latin typeface="TT Norms"/>
              </a:rPr>
              <a:t>itu</a:t>
            </a:r>
            <a:r>
              <a:rPr lang="en-US" sz="2423" dirty="0">
                <a:solidFill>
                  <a:srgbClr val="FFF5D6"/>
                </a:solidFill>
                <a:latin typeface="TT Norms"/>
              </a:rPr>
              <a:t> </a:t>
            </a:r>
            <a:r>
              <a:rPr lang="en-US" sz="2423" dirty="0" err="1">
                <a:solidFill>
                  <a:srgbClr val="FFF5D6"/>
                </a:solidFill>
                <a:latin typeface="TT Norms"/>
              </a:rPr>
              <a:t>sendiri</a:t>
            </a:r>
            <a:r>
              <a:rPr lang="en-US" sz="2423" dirty="0">
                <a:solidFill>
                  <a:srgbClr val="FFF5D6"/>
                </a:solidFill>
                <a:latin typeface="TT Norms"/>
              </a:rPr>
              <a:t>, </a:t>
            </a:r>
            <a:r>
              <a:rPr lang="en-US" sz="2423" dirty="0" err="1">
                <a:solidFill>
                  <a:srgbClr val="FFF5D6"/>
                </a:solidFill>
                <a:latin typeface="TT Norms"/>
              </a:rPr>
              <a:t>hal</a:t>
            </a:r>
            <a:r>
              <a:rPr lang="en-US" sz="2423" dirty="0">
                <a:solidFill>
                  <a:srgbClr val="FFF5D6"/>
                </a:solidFill>
                <a:latin typeface="TT Norms"/>
              </a:rPr>
              <a:t> </a:t>
            </a:r>
            <a:r>
              <a:rPr lang="en-US" sz="2423" dirty="0" err="1">
                <a:solidFill>
                  <a:srgbClr val="FFF5D6"/>
                </a:solidFill>
                <a:latin typeface="TT Norms"/>
              </a:rPr>
              <a:t>ini</a:t>
            </a:r>
            <a:r>
              <a:rPr lang="en-US" sz="2423" dirty="0">
                <a:solidFill>
                  <a:srgbClr val="FFF5D6"/>
                </a:solidFill>
                <a:latin typeface="TT Norms"/>
              </a:rPr>
              <a:t> </a:t>
            </a:r>
            <a:r>
              <a:rPr lang="en-US" sz="2423" dirty="0" err="1">
                <a:solidFill>
                  <a:srgbClr val="FFF5D6"/>
                </a:solidFill>
                <a:latin typeface="TT Norms"/>
              </a:rPr>
              <a:t>dikarenakan</a:t>
            </a:r>
            <a:r>
              <a:rPr lang="en-US" sz="2423" dirty="0">
                <a:solidFill>
                  <a:srgbClr val="FFF5D6"/>
                </a:solidFill>
                <a:latin typeface="TT Norms"/>
              </a:rPr>
              <a:t> </a:t>
            </a:r>
            <a:r>
              <a:rPr lang="en-US" sz="2423" dirty="0" err="1">
                <a:solidFill>
                  <a:srgbClr val="FFF5D6"/>
                </a:solidFill>
                <a:latin typeface="TT Norms"/>
              </a:rPr>
              <a:t>banyaknya</a:t>
            </a:r>
            <a:r>
              <a:rPr lang="en-US" sz="2423" dirty="0">
                <a:solidFill>
                  <a:srgbClr val="FFF5D6"/>
                </a:solidFill>
                <a:latin typeface="TT Norms"/>
              </a:rPr>
              <a:t> </a:t>
            </a:r>
            <a:r>
              <a:rPr lang="en-US" sz="2423" dirty="0" err="1">
                <a:solidFill>
                  <a:srgbClr val="FFF5D6"/>
                </a:solidFill>
                <a:latin typeface="TT Norms"/>
              </a:rPr>
              <a:t>buku</a:t>
            </a:r>
            <a:r>
              <a:rPr lang="en-US" sz="2423" dirty="0">
                <a:solidFill>
                  <a:srgbClr val="FFF5D6"/>
                </a:solidFill>
                <a:latin typeface="TT Norms"/>
              </a:rPr>
              <a:t> yang </a:t>
            </a:r>
            <a:r>
              <a:rPr lang="en-US" sz="2423" dirty="0" err="1">
                <a:solidFill>
                  <a:srgbClr val="FFF5D6"/>
                </a:solidFill>
                <a:latin typeface="TT Norms"/>
              </a:rPr>
              <a:t>harus</a:t>
            </a:r>
            <a:r>
              <a:rPr lang="en-US" sz="2423" dirty="0">
                <a:solidFill>
                  <a:srgbClr val="FFF5D6"/>
                </a:solidFill>
                <a:latin typeface="TT Norms"/>
              </a:rPr>
              <a:t> </a:t>
            </a:r>
            <a:r>
              <a:rPr lang="en-US" sz="2423" dirty="0" err="1">
                <a:solidFill>
                  <a:srgbClr val="FFF5D6"/>
                </a:solidFill>
                <a:latin typeface="TT Norms"/>
              </a:rPr>
              <a:t>dikelola</a:t>
            </a:r>
            <a:r>
              <a:rPr lang="en-US" sz="2423" dirty="0">
                <a:solidFill>
                  <a:srgbClr val="FFF5D6"/>
                </a:solidFill>
                <a:latin typeface="TT Norms"/>
              </a:rPr>
              <a:t>.</a:t>
            </a:r>
          </a:p>
          <a:p>
            <a:pPr algn="just">
              <a:lnSpc>
                <a:spcPts val="3392"/>
              </a:lnSpc>
            </a:pPr>
            <a:r>
              <a:rPr lang="en-US" sz="2423" dirty="0">
                <a:solidFill>
                  <a:srgbClr val="FFF5D6"/>
                </a:solidFill>
                <a:latin typeface="TT Norms"/>
              </a:rPr>
              <a:t> </a:t>
            </a:r>
          </a:p>
        </p:txBody>
      </p:sp>
      <p:sp>
        <p:nvSpPr>
          <p:cNvPr id="8" name="TextBox 7">
            <a:extLst>
              <a:ext uri="{FF2B5EF4-FFF2-40B4-BE49-F238E27FC236}">
                <a16:creationId xmlns:a16="http://schemas.microsoft.com/office/drawing/2014/main" id="{B93C7725-7D76-DF8D-2999-F6CCD123AFE6}"/>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solidFill>
                  <a:schemeClr val="accent6">
                    <a:lumMod val="20000"/>
                    <a:lumOff val="80000"/>
                  </a:schemeClr>
                </a:solidFill>
                <a:latin typeface="TT Norms"/>
              </a:rPr>
              <a:t>#Amran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505A"/>
        </a:solidFill>
        <a:effectLst/>
      </p:bgPr>
    </p:bg>
    <p:spTree>
      <p:nvGrpSpPr>
        <p:cNvPr id="1" name=""/>
        <p:cNvGrpSpPr/>
        <p:nvPr/>
      </p:nvGrpSpPr>
      <p:grpSpPr>
        <a:xfrm>
          <a:off x="0" y="0"/>
          <a:ext cx="0" cy="0"/>
          <a:chOff x="0" y="0"/>
          <a:chExt cx="0" cy="0"/>
        </a:xfrm>
      </p:grpSpPr>
      <p:sp>
        <p:nvSpPr>
          <p:cNvPr id="2" name="Freeform 2"/>
          <p:cNvSpPr/>
          <p:nvPr/>
        </p:nvSpPr>
        <p:spPr>
          <a:xfrm>
            <a:off x="10240761" y="7912989"/>
            <a:ext cx="10006899" cy="5130810"/>
          </a:xfrm>
          <a:custGeom>
            <a:avLst/>
            <a:gdLst/>
            <a:ahLst/>
            <a:cxnLst/>
            <a:rect l="l" t="t" r="r" b="b"/>
            <a:pathLst>
              <a:path w="10006899" h="5130810">
                <a:moveTo>
                  <a:pt x="0" y="0"/>
                </a:moveTo>
                <a:lnTo>
                  <a:pt x="10006900" y="0"/>
                </a:lnTo>
                <a:lnTo>
                  <a:pt x="10006900" y="5130810"/>
                </a:lnTo>
                <a:lnTo>
                  <a:pt x="0" y="51308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413830"/>
            <a:ext cx="12859358" cy="853403"/>
          </a:xfrm>
          <a:prstGeom prst="rect">
            <a:avLst/>
          </a:prstGeom>
        </p:spPr>
        <p:txBody>
          <a:bodyPr lIns="0" tIns="0" rIns="0" bIns="0" rtlCol="0" anchor="t">
            <a:spAutoFit/>
          </a:bodyPr>
          <a:lstStyle/>
          <a:p>
            <a:pPr>
              <a:lnSpc>
                <a:spcPts val="6120"/>
              </a:lnSpc>
            </a:pPr>
            <a:r>
              <a:rPr lang="en-US" sz="7200" dirty="0">
                <a:solidFill>
                  <a:srgbClr val="FFF5D6"/>
                </a:solidFill>
                <a:latin typeface="TT Phobos Inline"/>
              </a:rPr>
              <a:t>METODE PENELITIAN #3</a:t>
            </a:r>
          </a:p>
        </p:txBody>
      </p:sp>
      <p:sp>
        <p:nvSpPr>
          <p:cNvPr id="4" name="Freeform 4"/>
          <p:cNvSpPr/>
          <p:nvPr/>
        </p:nvSpPr>
        <p:spPr>
          <a:xfrm>
            <a:off x="13580543" y="6451202"/>
            <a:ext cx="1804919" cy="2427153"/>
          </a:xfrm>
          <a:custGeom>
            <a:avLst/>
            <a:gdLst/>
            <a:ahLst/>
            <a:cxnLst/>
            <a:rect l="l" t="t" r="r" b="b"/>
            <a:pathLst>
              <a:path w="1804919" h="2427153">
                <a:moveTo>
                  <a:pt x="0" y="0"/>
                </a:moveTo>
                <a:lnTo>
                  <a:pt x="1804919" y="0"/>
                </a:lnTo>
                <a:lnTo>
                  <a:pt x="1804919" y="2427153"/>
                </a:lnTo>
                <a:lnTo>
                  <a:pt x="0" y="2427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244211" y="4514575"/>
            <a:ext cx="1849152" cy="4363780"/>
          </a:xfrm>
          <a:custGeom>
            <a:avLst/>
            <a:gdLst/>
            <a:ahLst/>
            <a:cxnLst/>
            <a:rect l="l" t="t" r="r" b="b"/>
            <a:pathLst>
              <a:path w="1849152" h="4363780">
                <a:moveTo>
                  <a:pt x="0" y="0"/>
                </a:moveTo>
                <a:lnTo>
                  <a:pt x="1849152" y="0"/>
                </a:lnTo>
                <a:lnTo>
                  <a:pt x="1849152" y="4363780"/>
                </a:lnTo>
                <a:lnTo>
                  <a:pt x="0" y="4363780"/>
                </a:lnTo>
                <a:lnTo>
                  <a:pt x="0" y="0"/>
                </a:lnTo>
                <a:close/>
              </a:path>
            </a:pathLst>
          </a:custGeom>
          <a:blipFill>
            <a:blip r:embed="rId6"/>
            <a:stretch>
              <a:fillRect/>
            </a:stretch>
          </a:blipFill>
        </p:spPr>
      </p:sp>
      <p:sp>
        <p:nvSpPr>
          <p:cNvPr id="6" name="Freeform 6"/>
          <p:cNvSpPr/>
          <p:nvPr/>
        </p:nvSpPr>
        <p:spPr>
          <a:xfrm>
            <a:off x="11007035" y="7664779"/>
            <a:ext cx="2432257" cy="1413749"/>
          </a:xfrm>
          <a:custGeom>
            <a:avLst/>
            <a:gdLst/>
            <a:ahLst/>
            <a:cxnLst/>
            <a:rect l="l" t="t" r="r" b="b"/>
            <a:pathLst>
              <a:path w="2432257" h="1413749">
                <a:moveTo>
                  <a:pt x="0" y="0"/>
                </a:moveTo>
                <a:lnTo>
                  <a:pt x="2432257" y="0"/>
                </a:lnTo>
                <a:lnTo>
                  <a:pt x="2432257" y="1413749"/>
                </a:lnTo>
                <a:lnTo>
                  <a:pt x="0" y="1413749"/>
                </a:lnTo>
                <a:lnTo>
                  <a:pt x="0" y="0"/>
                </a:lnTo>
                <a:close/>
              </a:path>
            </a:pathLst>
          </a:custGeom>
          <a:blipFill>
            <a:blip r:embed="rId7"/>
            <a:stretch>
              <a:fillRect/>
            </a:stretch>
          </a:blipFill>
        </p:spPr>
      </p:sp>
      <p:sp>
        <p:nvSpPr>
          <p:cNvPr id="7" name="TextBox 7"/>
          <p:cNvSpPr txBox="1"/>
          <p:nvPr/>
        </p:nvSpPr>
        <p:spPr>
          <a:xfrm>
            <a:off x="1028700" y="2479477"/>
            <a:ext cx="11656400" cy="5433512"/>
          </a:xfrm>
          <a:prstGeom prst="rect">
            <a:avLst/>
          </a:prstGeom>
        </p:spPr>
        <p:txBody>
          <a:bodyPr lIns="0" tIns="0" rIns="0" bIns="0" rtlCol="0" anchor="t">
            <a:spAutoFit/>
          </a:bodyPr>
          <a:lstStyle/>
          <a:p>
            <a:pPr algn="just">
              <a:lnSpc>
                <a:spcPts val="3919"/>
              </a:lnSpc>
            </a:pPr>
            <a:r>
              <a:rPr lang="en-US" sz="2799">
                <a:solidFill>
                  <a:srgbClr val="FFF5D6"/>
                </a:solidFill>
                <a:latin typeface="TT Norms"/>
              </a:rPr>
              <a:t>Jenis penelitian ini adalah penelitian kualitatif dengan pendekatan deskriptif. Pendekatan deskriptif adalah suatu penelitian yang bertujuan untuk menggambarkan atau menggambarkan hasil penelitian secara sistematis, faktual dan akurat mengenai fakta, sifat hubungan antara fenomena yang diselidiki. Metode kualitatif adalah upaya untuk menemukan gambaran dan penjelasan mengenai permasalahan yang dibicarakan (Sugiyono, 2009). Lokasi penelitian ini di perpustakaan MTs Negeri 2 Banyumas. Waktu penelitian dilaksanakan pada bulan Juli sampai Agustus 2021 di perpustakaan MTs Negeri 2 Banyumas. Pengumpulan data dilakukan dengan observasi, wawancara dan dokumentasi </a:t>
            </a:r>
          </a:p>
        </p:txBody>
      </p:sp>
      <p:sp>
        <p:nvSpPr>
          <p:cNvPr id="8" name="TextBox 7">
            <a:extLst>
              <a:ext uri="{FF2B5EF4-FFF2-40B4-BE49-F238E27FC236}">
                <a16:creationId xmlns:a16="http://schemas.microsoft.com/office/drawing/2014/main" id="{FF78F9B0-B66A-5FC9-C254-8712D5E1F89B}"/>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solidFill>
                  <a:schemeClr val="accent6">
                    <a:lumMod val="20000"/>
                    <a:lumOff val="80000"/>
                  </a:schemeClr>
                </a:solidFill>
                <a:latin typeface="TT Norms"/>
              </a:rPr>
              <a:t>#Rega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D6"/>
        </a:solidFill>
        <a:effectLst/>
      </p:bgPr>
    </p:bg>
    <p:spTree>
      <p:nvGrpSpPr>
        <p:cNvPr id="1" name=""/>
        <p:cNvGrpSpPr/>
        <p:nvPr/>
      </p:nvGrpSpPr>
      <p:grpSpPr>
        <a:xfrm>
          <a:off x="0" y="0"/>
          <a:ext cx="0" cy="0"/>
          <a:chOff x="0" y="0"/>
          <a:chExt cx="0" cy="0"/>
        </a:xfrm>
      </p:grpSpPr>
      <p:sp>
        <p:nvSpPr>
          <p:cNvPr id="2" name="TextBox 2"/>
          <p:cNvSpPr txBox="1"/>
          <p:nvPr/>
        </p:nvSpPr>
        <p:spPr>
          <a:xfrm>
            <a:off x="389877" y="2491169"/>
            <a:ext cx="10346086" cy="5749651"/>
          </a:xfrm>
          <a:prstGeom prst="rect">
            <a:avLst/>
          </a:prstGeom>
        </p:spPr>
        <p:txBody>
          <a:bodyPr lIns="0" tIns="0" rIns="0" bIns="0" rtlCol="0" anchor="t">
            <a:spAutoFit/>
          </a:bodyPr>
          <a:lstStyle/>
          <a:p>
            <a:pPr marL="690882" lvl="1" indent="-345441" algn="just">
              <a:lnSpc>
                <a:spcPts val="4480"/>
              </a:lnSpc>
              <a:buFont typeface="Arial"/>
              <a:buChar char="•"/>
            </a:pPr>
            <a:r>
              <a:rPr lang="en-US" sz="3200" dirty="0">
                <a:solidFill>
                  <a:srgbClr val="253943"/>
                </a:solidFill>
                <a:latin typeface="TT Norms"/>
              </a:rPr>
              <a:t>Dari </a:t>
            </a:r>
            <a:r>
              <a:rPr lang="en-US" sz="3200" dirty="0" err="1">
                <a:solidFill>
                  <a:srgbClr val="253943"/>
                </a:solidFill>
                <a:latin typeface="TT Norms"/>
              </a:rPr>
              <a:t>segi</a:t>
            </a:r>
            <a:r>
              <a:rPr lang="en-US" sz="3200" dirty="0">
                <a:solidFill>
                  <a:srgbClr val="253943"/>
                </a:solidFill>
                <a:latin typeface="TT Norms"/>
              </a:rPr>
              <a:t> </a:t>
            </a:r>
            <a:r>
              <a:rPr lang="en-US" sz="3200" dirty="0" err="1">
                <a:solidFill>
                  <a:srgbClr val="253943"/>
                </a:solidFill>
                <a:latin typeface="TT Norms"/>
              </a:rPr>
              <a:t>sumber</a:t>
            </a:r>
            <a:r>
              <a:rPr lang="en-US" sz="3200" dirty="0">
                <a:solidFill>
                  <a:srgbClr val="253943"/>
                </a:solidFill>
                <a:latin typeface="TT Norms"/>
              </a:rPr>
              <a:t> </a:t>
            </a:r>
            <a:r>
              <a:rPr lang="en-US" sz="3200" dirty="0" err="1">
                <a:solidFill>
                  <a:srgbClr val="253943"/>
                </a:solidFill>
                <a:latin typeface="TT Norms"/>
              </a:rPr>
              <a:t>daya</a:t>
            </a:r>
            <a:r>
              <a:rPr lang="en-US" sz="3200" dirty="0">
                <a:solidFill>
                  <a:srgbClr val="253943"/>
                </a:solidFill>
                <a:latin typeface="TT Norms"/>
              </a:rPr>
              <a:t> </a:t>
            </a:r>
            <a:r>
              <a:rPr lang="en-US" sz="3200" dirty="0" err="1">
                <a:solidFill>
                  <a:srgbClr val="253943"/>
                </a:solidFill>
                <a:latin typeface="TT Norms"/>
              </a:rPr>
              <a:t>manusia</a:t>
            </a:r>
            <a:r>
              <a:rPr lang="en-US" sz="3200" dirty="0">
                <a:solidFill>
                  <a:srgbClr val="253943"/>
                </a:solidFill>
                <a:latin typeface="TT Norms"/>
              </a:rPr>
              <a:t> </a:t>
            </a:r>
            <a:r>
              <a:rPr lang="en-US" sz="3200" dirty="0" err="1">
                <a:solidFill>
                  <a:srgbClr val="253943"/>
                </a:solidFill>
                <a:latin typeface="TT Norms"/>
              </a:rPr>
              <a:t>perpustakaan</a:t>
            </a:r>
            <a:r>
              <a:rPr lang="en-US" sz="3200" dirty="0">
                <a:solidFill>
                  <a:srgbClr val="253943"/>
                </a:solidFill>
                <a:latin typeface="TT Norms"/>
              </a:rPr>
              <a:t> yang </a:t>
            </a:r>
            <a:r>
              <a:rPr lang="en-US" sz="3200" dirty="0" err="1">
                <a:solidFill>
                  <a:srgbClr val="253943"/>
                </a:solidFill>
                <a:latin typeface="TT Norms"/>
              </a:rPr>
              <a:t>koleksi</a:t>
            </a:r>
            <a:r>
              <a:rPr lang="en-US" sz="3200" dirty="0">
                <a:solidFill>
                  <a:srgbClr val="253943"/>
                </a:solidFill>
                <a:latin typeface="TT Norms"/>
              </a:rPr>
              <a:t> </a:t>
            </a:r>
            <a:r>
              <a:rPr lang="en-US" sz="3200" dirty="0" err="1">
                <a:solidFill>
                  <a:srgbClr val="253943"/>
                </a:solidFill>
                <a:latin typeface="TT Norms"/>
              </a:rPr>
              <a:t>perpustakaannya</a:t>
            </a:r>
            <a:r>
              <a:rPr lang="en-US" sz="3200" dirty="0">
                <a:solidFill>
                  <a:srgbClr val="253943"/>
                </a:solidFill>
                <a:latin typeface="TT Norms"/>
              </a:rPr>
              <a:t> </a:t>
            </a:r>
            <a:r>
              <a:rPr lang="en-US" sz="3200" dirty="0" err="1">
                <a:solidFill>
                  <a:srgbClr val="253943"/>
                </a:solidFill>
                <a:latin typeface="TT Norms"/>
              </a:rPr>
              <a:t>hanya</a:t>
            </a:r>
            <a:r>
              <a:rPr lang="en-US" sz="3200" dirty="0">
                <a:solidFill>
                  <a:srgbClr val="253943"/>
                </a:solidFill>
                <a:latin typeface="TT Norms"/>
              </a:rPr>
              <a:t> </a:t>
            </a:r>
            <a:r>
              <a:rPr lang="en-US" sz="3200" dirty="0" err="1">
                <a:solidFill>
                  <a:srgbClr val="253943"/>
                </a:solidFill>
                <a:latin typeface="TT Norms"/>
              </a:rPr>
              <a:t>terdiri</a:t>
            </a:r>
            <a:r>
              <a:rPr lang="en-US" sz="3200" dirty="0">
                <a:solidFill>
                  <a:srgbClr val="253943"/>
                </a:solidFill>
                <a:latin typeface="TT Norms"/>
              </a:rPr>
              <a:t> </a:t>
            </a:r>
            <a:r>
              <a:rPr lang="en-US" sz="3200" dirty="0" err="1">
                <a:solidFill>
                  <a:srgbClr val="253943"/>
                </a:solidFill>
                <a:latin typeface="TT Norms"/>
              </a:rPr>
              <a:t>dari</a:t>
            </a:r>
            <a:r>
              <a:rPr lang="en-US" sz="3200" dirty="0">
                <a:solidFill>
                  <a:srgbClr val="253943"/>
                </a:solidFill>
                <a:latin typeface="TT Norms"/>
              </a:rPr>
              <a:t> </a:t>
            </a:r>
            <a:r>
              <a:rPr lang="en-US" sz="3200" dirty="0" err="1">
                <a:solidFill>
                  <a:srgbClr val="253943"/>
                </a:solidFill>
                <a:latin typeface="TT Norms"/>
              </a:rPr>
              <a:t>satu</a:t>
            </a:r>
            <a:r>
              <a:rPr lang="en-US" sz="3200" dirty="0">
                <a:solidFill>
                  <a:srgbClr val="253943"/>
                </a:solidFill>
                <a:latin typeface="TT Norms"/>
              </a:rPr>
              <a:t> media (</a:t>
            </a:r>
            <a:r>
              <a:rPr lang="en-US" sz="3200" dirty="0" err="1">
                <a:solidFill>
                  <a:srgbClr val="253943"/>
                </a:solidFill>
                <a:latin typeface="TT Norms"/>
              </a:rPr>
              <a:t>Koleksi</a:t>
            </a:r>
            <a:r>
              <a:rPr lang="en-US" sz="3200" dirty="0">
                <a:solidFill>
                  <a:srgbClr val="253943"/>
                </a:solidFill>
                <a:latin typeface="TT Norms"/>
              </a:rPr>
              <a:t> </a:t>
            </a:r>
            <a:r>
              <a:rPr lang="en-US" sz="3200" dirty="0" err="1">
                <a:solidFill>
                  <a:srgbClr val="253943"/>
                </a:solidFill>
                <a:latin typeface="TT Norms"/>
              </a:rPr>
              <a:t>Sendiri</a:t>
            </a:r>
            <a:r>
              <a:rPr lang="en-US" sz="3200" dirty="0">
                <a:solidFill>
                  <a:srgbClr val="253943"/>
                </a:solidFill>
                <a:latin typeface="TT Norms"/>
              </a:rPr>
              <a:t>) dan </a:t>
            </a:r>
            <a:r>
              <a:rPr lang="en-US" sz="3200" dirty="0" err="1">
                <a:solidFill>
                  <a:srgbClr val="253943"/>
                </a:solidFill>
                <a:latin typeface="TT Norms"/>
              </a:rPr>
              <a:t>kini</a:t>
            </a:r>
            <a:r>
              <a:rPr lang="en-US" sz="3200" dirty="0">
                <a:solidFill>
                  <a:srgbClr val="253943"/>
                </a:solidFill>
                <a:latin typeface="TT Norms"/>
              </a:rPr>
              <a:t> </a:t>
            </a:r>
            <a:r>
              <a:rPr lang="en-US" sz="3200" dirty="0" err="1">
                <a:solidFill>
                  <a:srgbClr val="253943"/>
                </a:solidFill>
                <a:latin typeface="TT Norms"/>
              </a:rPr>
              <a:t>telah</a:t>
            </a:r>
            <a:r>
              <a:rPr lang="en-US" sz="3200" dirty="0">
                <a:solidFill>
                  <a:srgbClr val="253943"/>
                </a:solidFill>
                <a:latin typeface="TT Norms"/>
              </a:rPr>
              <a:t> </a:t>
            </a:r>
            <a:r>
              <a:rPr lang="en-US" sz="3200" dirty="0" err="1">
                <a:solidFill>
                  <a:srgbClr val="253943"/>
                </a:solidFill>
                <a:latin typeface="TT Norms"/>
              </a:rPr>
              <a:t>berubah</a:t>
            </a:r>
            <a:r>
              <a:rPr lang="en-US" sz="3200" dirty="0">
                <a:solidFill>
                  <a:srgbClr val="253943"/>
                </a:solidFill>
                <a:latin typeface="TT Norms"/>
              </a:rPr>
              <a:t> </a:t>
            </a:r>
            <a:r>
              <a:rPr lang="en-US" sz="3200" dirty="0" err="1">
                <a:solidFill>
                  <a:srgbClr val="253943"/>
                </a:solidFill>
                <a:latin typeface="TT Norms"/>
              </a:rPr>
              <a:t>menjadi</a:t>
            </a:r>
            <a:r>
              <a:rPr lang="en-US" sz="3200" dirty="0">
                <a:solidFill>
                  <a:srgbClr val="253943"/>
                </a:solidFill>
                <a:latin typeface="TT Norms"/>
              </a:rPr>
              <a:t> </a:t>
            </a:r>
            <a:r>
              <a:rPr lang="en-US" sz="3200" dirty="0" err="1">
                <a:solidFill>
                  <a:srgbClr val="253943"/>
                </a:solidFill>
                <a:latin typeface="TT Norms"/>
              </a:rPr>
              <a:t>menjadi</a:t>
            </a:r>
            <a:r>
              <a:rPr lang="en-US" sz="3200" dirty="0">
                <a:solidFill>
                  <a:srgbClr val="253943"/>
                </a:solidFill>
                <a:latin typeface="TT Norms"/>
              </a:rPr>
              <a:t> </a:t>
            </a:r>
            <a:r>
              <a:rPr lang="en-US" sz="3200" dirty="0" err="1">
                <a:solidFill>
                  <a:srgbClr val="253943"/>
                </a:solidFill>
                <a:latin typeface="TT Norms"/>
              </a:rPr>
              <a:t>koleksi</a:t>
            </a:r>
            <a:r>
              <a:rPr lang="en-US" sz="3200" dirty="0">
                <a:solidFill>
                  <a:srgbClr val="253943"/>
                </a:solidFill>
                <a:latin typeface="TT Norms"/>
              </a:rPr>
              <a:t> </a:t>
            </a:r>
            <a:r>
              <a:rPr lang="en-US" sz="3200" dirty="0" err="1">
                <a:solidFill>
                  <a:srgbClr val="253943"/>
                </a:solidFill>
                <a:latin typeface="TT Norms"/>
              </a:rPr>
              <a:t>atau</a:t>
            </a:r>
            <a:r>
              <a:rPr lang="en-US" sz="3200" dirty="0">
                <a:solidFill>
                  <a:srgbClr val="253943"/>
                </a:solidFill>
                <a:latin typeface="TT Norms"/>
              </a:rPr>
              <a:t> </a:t>
            </a:r>
            <a:r>
              <a:rPr lang="en-US" sz="3200" dirty="0" err="1">
                <a:solidFill>
                  <a:srgbClr val="253943"/>
                </a:solidFill>
                <a:latin typeface="TT Norms"/>
              </a:rPr>
              <a:t>koleksi</a:t>
            </a:r>
            <a:r>
              <a:rPr lang="en-US" sz="3200" dirty="0">
                <a:solidFill>
                  <a:srgbClr val="253943"/>
                </a:solidFill>
                <a:latin typeface="TT Norms"/>
              </a:rPr>
              <a:t> virtual (virtual collection) </a:t>
            </a:r>
          </a:p>
          <a:p>
            <a:pPr marL="690882" lvl="1" indent="-345441" algn="just">
              <a:lnSpc>
                <a:spcPts val="4480"/>
              </a:lnSpc>
              <a:buFont typeface="Arial"/>
              <a:buChar char="•"/>
            </a:pPr>
            <a:r>
              <a:rPr lang="en-US" sz="3200" dirty="0">
                <a:solidFill>
                  <a:srgbClr val="253943"/>
                </a:solidFill>
                <a:latin typeface="TT Norms"/>
              </a:rPr>
              <a:t>Dari </a:t>
            </a:r>
            <a:r>
              <a:rPr lang="en-US" sz="3200" dirty="0" err="1">
                <a:solidFill>
                  <a:srgbClr val="253943"/>
                </a:solidFill>
                <a:latin typeface="TT Norms"/>
              </a:rPr>
              <a:t>segi</a:t>
            </a:r>
            <a:r>
              <a:rPr lang="en-US" sz="3200" dirty="0">
                <a:solidFill>
                  <a:srgbClr val="253943"/>
                </a:solidFill>
                <a:latin typeface="TT Norms"/>
              </a:rPr>
              <a:t> </a:t>
            </a:r>
            <a:r>
              <a:rPr lang="en-US" sz="3200" dirty="0" err="1">
                <a:solidFill>
                  <a:srgbClr val="253943"/>
                </a:solidFill>
                <a:latin typeface="TT Norms"/>
              </a:rPr>
              <a:t>pelayanan</a:t>
            </a:r>
            <a:r>
              <a:rPr lang="en-US" sz="3200" dirty="0">
                <a:solidFill>
                  <a:srgbClr val="253943"/>
                </a:solidFill>
                <a:latin typeface="TT Norms"/>
              </a:rPr>
              <a:t> </a:t>
            </a:r>
            <a:r>
              <a:rPr lang="en-US" sz="3200" dirty="0" err="1">
                <a:solidFill>
                  <a:srgbClr val="253943"/>
                </a:solidFill>
                <a:latin typeface="TT Norms"/>
              </a:rPr>
              <a:t>perpustakaan</a:t>
            </a:r>
            <a:r>
              <a:rPr lang="en-US" sz="3200" dirty="0">
                <a:solidFill>
                  <a:srgbClr val="253943"/>
                </a:solidFill>
                <a:latin typeface="TT Norms"/>
              </a:rPr>
              <a:t> yang </a:t>
            </a:r>
            <a:r>
              <a:rPr lang="en-US" sz="3200" dirty="0" err="1">
                <a:solidFill>
                  <a:srgbClr val="253943"/>
                </a:solidFill>
                <a:latin typeface="TT Norms"/>
              </a:rPr>
              <a:t>semula</a:t>
            </a:r>
            <a:r>
              <a:rPr lang="en-US" sz="3200" dirty="0">
                <a:solidFill>
                  <a:srgbClr val="253943"/>
                </a:solidFill>
                <a:latin typeface="TT Norms"/>
              </a:rPr>
              <a:t> di </a:t>
            </a:r>
            <a:r>
              <a:rPr lang="en-US" sz="3200" dirty="0" err="1">
                <a:solidFill>
                  <a:srgbClr val="253943"/>
                </a:solidFill>
                <a:latin typeface="TT Norms"/>
              </a:rPr>
              <a:t>gudang</a:t>
            </a:r>
            <a:r>
              <a:rPr lang="en-US" sz="3200" dirty="0">
                <a:solidFill>
                  <a:srgbClr val="253943"/>
                </a:solidFill>
                <a:latin typeface="TT Norms"/>
              </a:rPr>
              <a:t> </a:t>
            </a:r>
            <a:r>
              <a:rPr lang="en-US" sz="3200" dirty="0" err="1">
                <a:solidFill>
                  <a:srgbClr val="253943"/>
                </a:solidFill>
                <a:latin typeface="TT Norms"/>
              </a:rPr>
              <a:t>kini</a:t>
            </a:r>
            <a:r>
              <a:rPr lang="en-US" sz="3200" dirty="0">
                <a:solidFill>
                  <a:srgbClr val="253943"/>
                </a:solidFill>
                <a:latin typeface="TT Norms"/>
              </a:rPr>
              <a:t> </a:t>
            </a:r>
            <a:r>
              <a:rPr lang="en-US" sz="3200" dirty="0" err="1">
                <a:solidFill>
                  <a:srgbClr val="253943"/>
                </a:solidFill>
                <a:latin typeface="TT Norms"/>
              </a:rPr>
              <a:t>berubah</a:t>
            </a:r>
            <a:r>
              <a:rPr lang="en-US" sz="3200" dirty="0">
                <a:solidFill>
                  <a:srgbClr val="253943"/>
                </a:solidFill>
                <a:latin typeface="TT Norms"/>
              </a:rPr>
              <a:t> </a:t>
            </a:r>
            <a:r>
              <a:rPr lang="en-US" sz="3200" dirty="0" err="1">
                <a:solidFill>
                  <a:srgbClr val="253943"/>
                </a:solidFill>
                <a:latin typeface="TT Norms"/>
              </a:rPr>
              <a:t>menjadi</a:t>
            </a:r>
            <a:r>
              <a:rPr lang="en-US" sz="3200" dirty="0">
                <a:solidFill>
                  <a:srgbClr val="253943"/>
                </a:solidFill>
                <a:latin typeface="TT Norms"/>
              </a:rPr>
              <a:t> </a:t>
            </a:r>
            <a:r>
              <a:rPr lang="en-US" sz="3200" dirty="0" err="1">
                <a:solidFill>
                  <a:srgbClr val="253943"/>
                </a:solidFill>
                <a:latin typeface="TT Norms"/>
              </a:rPr>
              <a:t>pelayanan</a:t>
            </a:r>
            <a:r>
              <a:rPr lang="en-US" sz="3200" dirty="0">
                <a:solidFill>
                  <a:srgbClr val="253943"/>
                </a:solidFill>
                <a:latin typeface="TT Norms"/>
              </a:rPr>
              <a:t> supermarket</a:t>
            </a:r>
          </a:p>
          <a:p>
            <a:pPr marL="690882" lvl="1" indent="-345441" algn="just">
              <a:lnSpc>
                <a:spcPts val="4480"/>
              </a:lnSpc>
              <a:buFont typeface="Arial"/>
              <a:buChar char="•"/>
            </a:pPr>
            <a:r>
              <a:rPr lang="en-US" sz="3200" dirty="0">
                <a:solidFill>
                  <a:srgbClr val="253943"/>
                </a:solidFill>
                <a:latin typeface="TT Norms"/>
              </a:rPr>
              <a:t>Dari </a:t>
            </a:r>
            <a:r>
              <a:rPr lang="en-US" sz="3200" dirty="0" err="1">
                <a:solidFill>
                  <a:srgbClr val="253943"/>
                </a:solidFill>
                <a:latin typeface="TT Norms"/>
              </a:rPr>
              <a:t>sudut</a:t>
            </a:r>
            <a:r>
              <a:rPr lang="en-US" sz="3200" dirty="0">
                <a:solidFill>
                  <a:srgbClr val="253943"/>
                </a:solidFill>
                <a:latin typeface="TT Norms"/>
              </a:rPr>
              <a:t> </a:t>
            </a:r>
            <a:r>
              <a:rPr lang="en-US" sz="3200" dirty="0" err="1">
                <a:solidFill>
                  <a:srgbClr val="253943"/>
                </a:solidFill>
                <a:latin typeface="TT Norms"/>
              </a:rPr>
              <a:t>pandang</a:t>
            </a:r>
            <a:r>
              <a:rPr lang="en-US" sz="3200" dirty="0">
                <a:solidFill>
                  <a:srgbClr val="253943"/>
                </a:solidFill>
                <a:latin typeface="TT Norms"/>
              </a:rPr>
              <a:t> </a:t>
            </a:r>
            <a:r>
              <a:rPr lang="en-US" sz="3200" dirty="0" err="1">
                <a:solidFill>
                  <a:srgbClr val="253943"/>
                </a:solidFill>
                <a:latin typeface="TT Norms"/>
              </a:rPr>
              <a:t>pustakawan</a:t>
            </a:r>
            <a:r>
              <a:rPr lang="en-US" sz="3200" dirty="0">
                <a:solidFill>
                  <a:srgbClr val="253943"/>
                </a:solidFill>
                <a:latin typeface="TT Norms"/>
              </a:rPr>
              <a:t>, </a:t>
            </a:r>
            <a:r>
              <a:rPr lang="en-US" sz="3200" dirty="0" err="1">
                <a:solidFill>
                  <a:srgbClr val="253943"/>
                </a:solidFill>
                <a:latin typeface="TT Norms"/>
              </a:rPr>
              <a:t>perpustakaan</a:t>
            </a:r>
            <a:r>
              <a:rPr lang="en-US" sz="3200" dirty="0">
                <a:solidFill>
                  <a:srgbClr val="253943"/>
                </a:solidFill>
                <a:latin typeface="TT Norms"/>
              </a:rPr>
              <a:t> yang </a:t>
            </a:r>
            <a:r>
              <a:rPr lang="en-US" sz="3200" dirty="0" err="1">
                <a:solidFill>
                  <a:srgbClr val="253943"/>
                </a:solidFill>
                <a:latin typeface="TT Norms"/>
              </a:rPr>
              <a:t>dulunya</a:t>
            </a:r>
            <a:r>
              <a:rPr lang="en-US" sz="3200" dirty="0">
                <a:solidFill>
                  <a:srgbClr val="253943"/>
                </a:solidFill>
                <a:latin typeface="TT Norms"/>
              </a:rPr>
              <a:t> </a:t>
            </a:r>
            <a:r>
              <a:rPr lang="en-US" sz="3200" dirty="0" err="1">
                <a:solidFill>
                  <a:srgbClr val="253943"/>
                </a:solidFill>
                <a:latin typeface="TT Norms"/>
              </a:rPr>
              <a:t>hanya</a:t>
            </a:r>
            <a:r>
              <a:rPr lang="en-US" sz="3200" dirty="0">
                <a:solidFill>
                  <a:srgbClr val="253943"/>
                </a:solidFill>
                <a:latin typeface="TT Norms"/>
              </a:rPr>
              <a:t> </a:t>
            </a:r>
            <a:r>
              <a:rPr lang="en-US" sz="3200" dirty="0" err="1">
                <a:solidFill>
                  <a:srgbClr val="253943"/>
                </a:solidFill>
                <a:latin typeface="TT Norms"/>
              </a:rPr>
              <a:t>menunggu</a:t>
            </a:r>
            <a:r>
              <a:rPr lang="en-US" sz="3200" dirty="0">
                <a:solidFill>
                  <a:srgbClr val="253943"/>
                </a:solidFill>
                <a:latin typeface="TT Norms"/>
              </a:rPr>
              <a:t> (Wait for user) </a:t>
            </a:r>
            <a:r>
              <a:rPr lang="en-US" sz="3200" dirty="0" err="1">
                <a:solidFill>
                  <a:srgbClr val="253943"/>
                </a:solidFill>
                <a:latin typeface="TT Norms"/>
              </a:rPr>
              <a:t>kini</a:t>
            </a:r>
            <a:r>
              <a:rPr lang="en-US" sz="3200" dirty="0">
                <a:solidFill>
                  <a:srgbClr val="253943"/>
                </a:solidFill>
                <a:latin typeface="TT Norms"/>
              </a:rPr>
              <a:t> </a:t>
            </a:r>
            <a:r>
              <a:rPr lang="en-US" sz="3200" dirty="0" err="1">
                <a:solidFill>
                  <a:srgbClr val="253943"/>
                </a:solidFill>
                <a:latin typeface="TT Norms"/>
              </a:rPr>
              <a:t>dipromosikan</a:t>
            </a:r>
            <a:r>
              <a:rPr lang="en-US" sz="3200" dirty="0">
                <a:solidFill>
                  <a:srgbClr val="253943"/>
                </a:solidFill>
                <a:latin typeface="TT Norms"/>
              </a:rPr>
              <a:t> </a:t>
            </a:r>
            <a:r>
              <a:rPr lang="en-US" sz="3200" dirty="0" err="1">
                <a:solidFill>
                  <a:srgbClr val="253943"/>
                </a:solidFill>
                <a:latin typeface="TT Norms"/>
              </a:rPr>
              <a:t>menjadi</a:t>
            </a:r>
            <a:r>
              <a:rPr lang="en-US" sz="3200" dirty="0">
                <a:solidFill>
                  <a:srgbClr val="253943"/>
                </a:solidFill>
                <a:latin typeface="TT Norms"/>
              </a:rPr>
              <a:t> </a:t>
            </a:r>
            <a:r>
              <a:rPr lang="en-US" sz="3200" dirty="0" err="1">
                <a:solidFill>
                  <a:srgbClr val="253943"/>
                </a:solidFill>
                <a:latin typeface="TT Norms"/>
              </a:rPr>
              <a:t>pengguna</a:t>
            </a:r>
            <a:r>
              <a:rPr lang="en-US" sz="3200" dirty="0">
                <a:solidFill>
                  <a:srgbClr val="253943"/>
                </a:solidFill>
                <a:latin typeface="TT Norms"/>
              </a:rPr>
              <a:t> (Promote use Users). </a:t>
            </a:r>
          </a:p>
        </p:txBody>
      </p:sp>
      <p:sp>
        <p:nvSpPr>
          <p:cNvPr id="3" name="Freeform 3"/>
          <p:cNvSpPr/>
          <p:nvPr/>
        </p:nvSpPr>
        <p:spPr>
          <a:xfrm>
            <a:off x="11054919" y="3326709"/>
            <a:ext cx="6899208" cy="3633583"/>
          </a:xfrm>
          <a:custGeom>
            <a:avLst/>
            <a:gdLst/>
            <a:ahLst/>
            <a:cxnLst/>
            <a:rect l="l" t="t" r="r" b="b"/>
            <a:pathLst>
              <a:path w="6899208" h="3633583">
                <a:moveTo>
                  <a:pt x="0" y="0"/>
                </a:moveTo>
                <a:lnTo>
                  <a:pt x="6899208" y="0"/>
                </a:lnTo>
                <a:lnTo>
                  <a:pt x="6899208" y="3633582"/>
                </a:lnTo>
                <a:lnTo>
                  <a:pt x="0" y="3633582"/>
                </a:lnTo>
                <a:lnTo>
                  <a:pt x="0" y="0"/>
                </a:lnTo>
                <a:close/>
              </a:path>
            </a:pathLst>
          </a:custGeom>
          <a:blipFill>
            <a:blip r:embed="rId2"/>
            <a:stretch>
              <a:fillRect/>
            </a:stretch>
          </a:blipFill>
        </p:spPr>
      </p:sp>
      <p:sp>
        <p:nvSpPr>
          <p:cNvPr id="4" name="TextBox 4"/>
          <p:cNvSpPr txBox="1"/>
          <p:nvPr/>
        </p:nvSpPr>
        <p:spPr>
          <a:xfrm>
            <a:off x="1028700" y="1565541"/>
            <a:ext cx="14491503" cy="676532"/>
          </a:xfrm>
          <a:prstGeom prst="rect">
            <a:avLst/>
          </a:prstGeom>
        </p:spPr>
        <p:txBody>
          <a:bodyPr lIns="0" tIns="0" rIns="0" bIns="0" rtlCol="0" anchor="t">
            <a:spAutoFit/>
          </a:bodyPr>
          <a:lstStyle/>
          <a:p>
            <a:pPr>
              <a:lnSpc>
                <a:spcPts val="4164"/>
              </a:lnSpc>
            </a:pPr>
            <a:r>
              <a:rPr lang="en-US" sz="7200" dirty="0">
                <a:solidFill>
                  <a:srgbClr val="253943"/>
                </a:solidFill>
                <a:latin typeface="TT Phobos Inline"/>
              </a:rPr>
              <a:t>HASIL PENELITIAN #4</a:t>
            </a:r>
          </a:p>
        </p:txBody>
      </p:sp>
      <p:sp>
        <p:nvSpPr>
          <p:cNvPr id="5" name="TextBox 4">
            <a:extLst>
              <a:ext uri="{FF2B5EF4-FFF2-40B4-BE49-F238E27FC236}">
                <a16:creationId xmlns:a16="http://schemas.microsoft.com/office/drawing/2014/main" id="{69B3B69F-5644-7B6E-AA1A-D554C39402A3}"/>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latin typeface="TT Norms"/>
              </a:rPr>
              <a:t>#Agung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53943"/>
        </a:solidFill>
        <a:effectLst/>
      </p:bgPr>
    </p:bg>
    <p:spTree>
      <p:nvGrpSpPr>
        <p:cNvPr id="1" name=""/>
        <p:cNvGrpSpPr/>
        <p:nvPr/>
      </p:nvGrpSpPr>
      <p:grpSpPr>
        <a:xfrm>
          <a:off x="0" y="0"/>
          <a:ext cx="0" cy="0"/>
          <a:chOff x="0" y="0"/>
          <a:chExt cx="0" cy="0"/>
        </a:xfrm>
      </p:grpSpPr>
      <p:sp>
        <p:nvSpPr>
          <p:cNvPr id="2" name="TextBox 2"/>
          <p:cNvSpPr txBox="1"/>
          <p:nvPr/>
        </p:nvSpPr>
        <p:spPr>
          <a:xfrm>
            <a:off x="1051688" y="1197861"/>
            <a:ext cx="16516547" cy="853403"/>
          </a:xfrm>
          <a:prstGeom prst="rect">
            <a:avLst/>
          </a:prstGeom>
        </p:spPr>
        <p:txBody>
          <a:bodyPr lIns="0" tIns="0" rIns="0" bIns="0" rtlCol="0" anchor="t">
            <a:spAutoFit/>
          </a:bodyPr>
          <a:lstStyle/>
          <a:p>
            <a:pPr algn="ctr">
              <a:lnSpc>
                <a:spcPts val="6120"/>
              </a:lnSpc>
            </a:pPr>
            <a:r>
              <a:rPr lang="en-US" sz="7200">
                <a:solidFill>
                  <a:srgbClr val="FFF5D6"/>
                </a:solidFill>
                <a:latin typeface="TT Phobos Inline"/>
              </a:rPr>
              <a:t>MANFAAT</a:t>
            </a:r>
          </a:p>
        </p:txBody>
      </p:sp>
      <p:sp>
        <p:nvSpPr>
          <p:cNvPr id="3" name="Freeform 3"/>
          <p:cNvSpPr/>
          <p:nvPr/>
        </p:nvSpPr>
        <p:spPr>
          <a:xfrm>
            <a:off x="-3861081" y="8115158"/>
            <a:ext cx="8794226" cy="4045344"/>
          </a:xfrm>
          <a:custGeom>
            <a:avLst/>
            <a:gdLst/>
            <a:ahLst/>
            <a:cxnLst/>
            <a:rect l="l" t="t" r="r" b="b"/>
            <a:pathLst>
              <a:path w="8794226" h="4045344">
                <a:moveTo>
                  <a:pt x="0" y="0"/>
                </a:moveTo>
                <a:lnTo>
                  <a:pt x="8794226" y="0"/>
                </a:lnTo>
                <a:lnTo>
                  <a:pt x="8794226" y="4045344"/>
                </a:lnTo>
                <a:lnTo>
                  <a:pt x="0" y="4045344"/>
                </a:lnTo>
                <a:lnTo>
                  <a:pt x="0" y="0"/>
                </a:lnTo>
                <a:close/>
              </a:path>
            </a:pathLst>
          </a:custGeom>
          <a:blipFill>
            <a:blip r:embed="rId2"/>
            <a:stretch>
              <a:fillRect/>
            </a:stretch>
          </a:blipFill>
        </p:spPr>
      </p:sp>
      <p:sp>
        <p:nvSpPr>
          <p:cNvPr id="4" name="Freeform 4"/>
          <p:cNvSpPr/>
          <p:nvPr/>
        </p:nvSpPr>
        <p:spPr>
          <a:xfrm>
            <a:off x="1006449" y="6356098"/>
            <a:ext cx="1334412" cy="2517759"/>
          </a:xfrm>
          <a:custGeom>
            <a:avLst/>
            <a:gdLst/>
            <a:ahLst/>
            <a:cxnLst/>
            <a:rect l="l" t="t" r="r" b="b"/>
            <a:pathLst>
              <a:path w="1334412" h="2517759">
                <a:moveTo>
                  <a:pt x="0" y="0"/>
                </a:moveTo>
                <a:lnTo>
                  <a:pt x="1334412" y="0"/>
                </a:lnTo>
                <a:lnTo>
                  <a:pt x="1334412" y="2517759"/>
                </a:lnTo>
                <a:lnTo>
                  <a:pt x="0" y="2517759"/>
                </a:lnTo>
                <a:lnTo>
                  <a:pt x="0" y="0"/>
                </a:lnTo>
                <a:close/>
              </a:path>
            </a:pathLst>
          </a:custGeom>
          <a:blipFill>
            <a:blip r:embed="rId3"/>
            <a:stretch>
              <a:fillRect/>
            </a:stretch>
          </a:blipFill>
        </p:spPr>
      </p:sp>
      <p:sp>
        <p:nvSpPr>
          <p:cNvPr id="5" name="Freeform 5"/>
          <p:cNvSpPr/>
          <p:nvPr/>
        </p:nvSpPr>
        <p:spPr>
          <a:xfrm>
            <a:off x="2431447" y="7772452"/>
            <a:ext cx="1929212" cy="1101405"/>
          </a:xfrm>
          <a:custGeom>
            <a:avLst/>
            <a:gdLst/>
            <a:ahLst/>
            <a:cxnLst/>
            <a:rect l="l" t="t" r="r" b="b"/>
            <a:pathLst>
              <a:path w="1929212" h="1101405">
                <a:moveTo>
                  <a:pt x="0" y="0"/>
                </a:moveTo>
                <a:lnTo>
                  <a:pt x="1929213" y="0"/>
                </a:lnTo>
                <a:lnTo>
                  <a:pt x="1929213" y="1101405"/>
                </a:lnTo>
                <a:lnTo>
                  <a:pt x="0" y="11014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476716" y="2322426"/>
            <a:ext cx="11334568" cy="5878532"/>
          </a:xfrm>
          <a:prstGeom prst="rect">
            <a:avLst/>
          </a:prstGeom>
        </p:spPr>
        <p:txBody>
          <a:bodyPr lIns="0" tIns="0" rIns="0" bIns="0" rtlCol="0" anchor="t">
            <a:spAutoFit/>
          </a:bodyPr>
          <a:lstStyle/>
          <a:p>
            <a:pPr marL="712472" lvl="1" indent="-356236">
              <a:lnSpc>
                <a:spcPts val="4620"/>
              </a:lnSpc>
              <a:buFont typeface="Arial"/>
              <a:buChar char="•"/>
            </a:pPr>
            <a:r>
              <a:rPr lang="en-US" sz="3300" dirty="0" err="1">
                <a:solidFill>
                  <a:srgbClr val="FFF5D6"/>
                </a:solidFill>
                <a:latin typeface="TT Norms"/>
              </a:rPr>
              <a:t>Meningkatkan</a:t>
            </a:r>
            <a:r>
              <a:rPr lang="en-US" sz="3300" dirty="0">
                <a:solidFill>
                  <a:srgbClr val="FFF5D6"/>
                </a:solidFill>
                <a:latin typeface="TT Norms"/>
              </a:rPr>
              <a:t> </a:t>
            </a:r>
            <a:r>
              <a:rPr lang="en-US" sz="3300" dirty="0" err="1">
                <a:solidFill>
                  <a:srgbClr val="FFF5D6"/>
                </a:solidFill>
                <a:latin typeface="TT Norms"/>
              </a:rPr>
              <a:t>prestasi</a:t>
            </a:r>
            <a:r>
              <a:rPr lang="en-US" sz="3300" dirty="0">
                <a:solidFill>
                  <a:srgbClr val="FFF5D6"/>
                </a:solidFill>
                <a:latin typeface="TT Norms"/>
              </a:rPr>
              <a:t> </a:t>
            </a:r>
            <a:r>
              <a:rPr lang="en-US" sz="3300" dirty="0" err="1">
                <a:solidFill>
                  <a:srgbClr val="FFF5D6"/>
                </a:solidFill>
                <a:latin typeface="TT Norms"/>
              </a:rPr>
              <a:t>kerja</a:t>
            </a:r>
            <a:r>
              <a:rPr lang="en-US" sz="3300" dirty="0">
                <a:solidFill>
                  <a:srgbClr val="FFF5D6"/>
                </a:solidFill>
                <a:latin typeface="TT Norms"/>
              </a:rPr>
              <a:t>, </a:t>
            </a:r>
            <a:r>
              <a:rPr lang="en-US" sz="3300" dirty="0" err="1">
                <a:solidFill>
                  <a:srgbClr val="FFF5D6"/>
                </a:solidFill>
                <a:latin typeface="TT Norms"/>
              </a:rPr>
              <a:t>meningkatkan</a:t>
            </a:r>
            <a:r>
              <a:rPr lang="en-US" sz="3300" dirty="0">
                <a:solidFill>
                  <a:srgbClr val="FFF5D6"/>
                </a:solidFill>
                <a:latin typeface="TT Norms"/>
              </a:rPr>
              <a:t> </a:t>
            </a:r>
            <a:r>
              <a:rPr lang="en-US" sz="3300" dirty="0" err="1">
                <a:solidFill>
                  <a:srgbClr val="FFF5D6"/>
                </a:solidFill>
                <a:latin typeface="TT Norms"/>
              </a:rPr>
              <a:t>produktivitas</a:t>
            </a:r>
            <a:r>
              <a:rPr lang="en-US" sz="3300" dirty="0">
                <a:solidFill>
                  <a:srgbClr val="FFF5D6"/>
                </a:solidFill>
                <a:latin typeface="TT Norms"/>
              </a:rPr>
              <a:t> </a:t>
            </a:r>
            <a:r>
              <a:rPr lang="en-US" sz="3300" dirty="0" err="1">
                <a:solidFill>
                  <a:srgbClr val="FFF5D6"/>
                </a:solidFill>
                <a:latin typeface="TT Norms"/>
              </a:rPr>
              <a:t>kerja</a:t>
            </a:r>
            <a:endParaRPr lang="en-US" sz="3300" dirty="0">
              <a:solidFill>
                <a:srgbClr val="FFF5D6"/>
              </a:solidFill>
              <a:latin typeface="TT Norms"/>
            </a:endParaRPr>
          </a:p>
          <a:p>
            <a:pPr marL="712472" lvl="1" indent="-356236">
              <a:lnSpc>
                <a:spcPts val="4620"/>
              </a:lnSpc>
              <a:buFont typeface="Arial"/>
              <a:buChar char="•"/>
            </a:pPr>
            <a:r>
              <a:rPr lang="en-US" sz="3300" dirty="0" err="1">
                <a:solidFill>
                  <a:srgbClr val="FFF5D6"/>
                </a:solidFill>
                <a:latin typeface="TT Norms"/>
              </a:rPr>
              <a:t>Mencapai</a:t>
            </a:r>
            <a:r>
              <a:rPr lang="en-US" sz="3300" dirty="0">
                <a:solidFill>
                  <a:srgbClr val="FFF5D6"/>
                </a:solidFill>
                <a:latin typeface="TT Norms"/>
              </a:rPr>
              <a:t> </a:t>
            </a:r>
            <a:r>
              <a:rPr lang="en-US" sz="3300" dirty="0" err="1">
                <a:solidFill>
                  <a:srgbClr val="FFF5D6"/>
                </a:solidFill>
                <a:latin typeface="TT Norms"/>
              </a:rPr>
              <a:t>efektifitas</a:t>
            </a:r>
            <a:r>
              <a:rPr lang="en-US" sz="3300" dirty="0">
                <a:solidFill>
                  <a:srgbClr val="FFF5D6"/>
                </a:solidFill>
                <a:latin typeface="TT Norms"/>
              </a:rPr>
              <a:t> </a:t>
            </a:r>
            <a:r>
              <a:rPr lang="en-US" sz="3300" dirty="0" err="1">
                <a:solidFill>
                  <a:srgbClr val="FFF5D6"/>
                </a:solidFill>
                <a:latin typeface="TT Norms"/>
              </a:rPr>
              <a:t>kerja</a:t>
            </a:r>
            <a:r>
              <a:rPr lang="en-US" sz="3300" dirty="0">
                <a:solidFill>
                  <a:srgbClr val="FFF5D6"/>
                </a:solidFill>
                <a:latin typeface="TT Norms"/>
              </a:rPr>
              <a:t> yang optimal dan </a:t>
            </a:r>
            <a:r>
              <a:rPr lang="en-US" sz="3300" dirty="0" err="1">
                <a:solidFill>
                  <a:srgbClr val="FFF5D6"/>
                </a:solidFill>
                <a:latin typeface="TT Norms"/>
              </a:rPr>
              <a:t>mempermudah</a:t>
            </a:r>
            <a:r>
              <a:rPr lang="en-US" sz="3300" dirty="0">
                <a:solidFill>
                  <a:srgbClr val="FFF5D6"/>
                </a:solidFill>
                <a:latin typeface="TT Norms"/>
              </a:rPr>
              <a:t> </a:t>
            </a:r>
            <a:r>
              <a:rPr lang="en-US" sz="3300" dirty="0" err="1">
                <a:solidFill>
                  <a:srgbClr val="FFF5D6"/>
                </a:solidFill>
                <a:latin typeface="TT Norms"/>
              </a:rPr>
              <a:t>pekerjaan</a:t>
            </a:r>
            <a:r>
              <a:rPr lang="en-US" sz="3300" dirty="0">
                <a:solidFill>
                  <a:srgbClr val="FFF5D6"/>
                </a:solidFill>
                <a:latin typeface="TT Norms"/>
              </a:rPr>
              <a:t>. </a:t>
            </a:r>
          </a:p>
          <a:p>
            <a:pPr marL="712472" lvl="1" indent="-356236">
              <a:lnSpc>
                <a:spcPts val="4620"/>
              </a:lnSpc>
              <a:buFont typeface="Arial"/>
              <a:buChar char="•"/>
            </a:pPr>
            <a:r>
              <a:rPr lang="en-US" sz="3300" dirty="0" err="1">
                <a:solidFill>
                  <a:srgbClr val="FFF5D6"/>
                </a:solidFill>
                <a:latin typeface="TT Norms"/>
              </a:rPr>
              <a:t>Dengan</a:t>
            </a:r>
            <a:r>
              <a:rPr lang="en-US" sz="3300" dirty="0">
                <a:solidFill>
                  <a:srgbClr val="FFF5D6"/>
                </a:solidFill>
                <a:latin typeface="TT Norms"/>
              </a:rPr>
              <a:t> </a:t>
            </a:r>
            <a:r>
              <a:rPr lang="en-US" sz="3300" dirty="0" err="1">
                <a:solidFill>
                  <a:srgbClr val="FFF5D6"/>
                </a:solidFill>
                <a:latin typeface="TT Norms"/>
              </a:rPr>
              <a:t>adanya</a:t>
            </a:r>
            <a:r>
              <a:rPr lang="en-US" sz="3300" dirty="0">
                <a:solidFill>
                  <a:srgbClr val="FFF5D6"/>
                </a:solidFill>
                <a:latin typeface="TT Norms"/>
              </a:rPr>
              <a:t> </a:t>
            </a:r>
            <a:r>
              <a:rPr lang="en-US" sz="3300" dirty="0" err="1">
                <a:solidFill>
                  <a:srgbClr val="FFF5D6"/>
                </a:solidFill>
                <a:latin typeface="TT Norms"/>
              </a:rPr>
              <a:t>aplikasi</a:t>
            </a:r>
            <a:r>
              <a:rPr lang="en-US" sz="3300" dirty="0">
                <a:solidFill>
                  <a:srgbClr val="FFF5D6"/>
                </a:solidFill>
                <a:latin typeface="TT Norms"/>
              </a:rPr>
              <a:t> </a:t>
            </a:r>
            <a:r>
              <a:rPr lang="en-US" sz="3300" dirty="0" err="1">
                <a:solidFill>
                  <a:srgbClr val="FFF5D6"/>
                </a:solidFill>
                <a:latin typeface="TT Norms"/>
              </a:rPr>
              <a:t>SlimS</a:t>
            </a:r>
            <a:r>
              <a:rPr lang="en-US" sz="3300" dirty="0">
                <a:solidFill>
                  <a:srgbClr val="FFF5D6"/>
                </a:solidFill>
                <a:latin typeface="TT Norms"/>
              </a:rPr>
              <a:t>, </a:t>
            </a:r>
            <a:r>
              <a:rPr lang="en-US" sz="3300" dirty="0" err="1">
                <a:solidFill>
                  <a:srgbClr val="FFF5D6"/>
                </a:solidFill>
                <a:latin typeface="TT Norms"/>
              </a:rPr>
              <a:t>pustakawan</a:t>
            </a:r>
            <a:r>
              <a:rPr lang="en-US" sz="3300" dirty="0">
                <a:solidFill>
                  <a:srgbClr val="FFF5D6"/>
                </a:solidFill>
                <a:latin typeface="TT Norms"/>
              </a:rPr>
              <a:t> </a:t>
            </a:r>
            <a:r>
              <a:rPr lang="en-US" sz="3300" dirty="0" err="1">
                <a:solidFill>
                  <a:srgbClr val="FFF5D6"/>
                </a:solidFill>
                <a:latin typeface="TT Norms"/>
              </a:rPr>
              <a:t>dapat</a:t>
            </a:r>
            <a:r>
              <a:rPr lang="en-US" sz="3300" dirty="0">
                <a:solidFill>
                  <a:srgbClr val="FFF5D6"/>
                </a:solidFill>
                <a:latin typeface="TT Norms"/>
              </a:rPr>
              <a:t> </a:t>
            </a:r>
            <a:r>
              <a:rPr lang="en-US" sz="3300" dirty="0" err="1">
                <a:solidFill>
                  <a:srgbClr val="FFF5D6"/>
                </a:solidFill>
                <a:latin typeface="TT Norms"/>
              </a:rPr>
              <a:t>meningkatkan</a:t>
            </a:r>
            <a:r>
              <a:rPr lang="en-US" sz="3300" dirty="0">
                <a:solidFill>
                  <a:srgbClr val="FFF5D6"/>
                </a:solidFill>
                <a:latin typeface="TT Norms"/>
              </a:rPr>
              <a:t> </a:t>
            </a:r>
            <a:r>
              <a:rPr lang="en-US" sz="3300" dirty="0" err="1">
                <a:solidFill>
                  <a:srgbClr val="FFF5D6"/>
                </a:solidFill>
                <a:latin typeface="TT Norms"/>
              </a:rPr>
              <a:t>kinerjanya</a:t>
            </a:r>
            <a:r>
              <a:rPr lang="en-US" sz="3300" dirty="0">
                <a:solidFill>
                  <a:srgbClr val="FFF5D6"/>
                </a:solidFill>
                <a:latin typeface="TT Norms"/>
              </a:rPr>
              <a:t> </a:t>
            </a:r>
            <a:r>
              <a:rPr lang="en-US" sz="3300" dirty="0" err="1">
                <a:solidFill>
                  <a:srgbClr val="FFF5D6"/>
                </a:solidFill>
                <a:latin typeface="TT Norms"/>
              </a:rPr>
              <a:t>pustakawan</a:t>
            </a:r>
            <a:r>
              <a:rPr lang="en-US" sz="3300" dirty="0">
                <a:solidFill>
                  <a:srgbClr val="FFF5D6"/>
                </a:solidFill>
                <a:latin typeface="TT Norms"/>
              </a:rPr>
              <a:t> </a:t>
            </a:r>
            <a:r>
              <a:rPr lang="en-US" sz="3300" dirty="0" err="1">
                <a:solidFill>
                  <a:srgbClr val="FFF5D6"/>
                </a:solidFill>
                <a:latin typeface="TT Norms"/>
              </a:rPr>
              <a:t>secara</a:t>
            </a:r>
            <a:r>
              <a:rPr lang="en-US" sz="3300" dirty="0">
                <a:solidFill>
                  <a:srgbClr val="FFF5D6"/>
                </a:solidFill>
                <a:latin typeface="TT Norms"/>
              </a:rPr>
              <a:t> </a:t>
            </a:r>
            <a:r>
              <a:rPr lang="en-US" sz="3300" dirty="0" err="1">
                <a:solidFill>
                  <a:srgbClr val="FFF5D6"/>
                </a:solidFill>
                <a:latin typeface="TT Norms"/>
              </a:rPr>
              <a:t>efektif</a:t>
            </a:r>
            <a:r>
              <a:rPr lang="en-US" sz="3300" dirty="0">
                <a:solidFill>
                  <a:srgbClr val="FFF5D6"/>
                </a:solidFill>
                <a:latin typeface="TT Norms"/>
              </a:rPr>
              <a:t> dan </a:t>
            </a:r>
            <a:r>
              <a:rPr lang="en-US" sz="3300" dirty="0" err="1">
                <a:solidFill>
                  <a:srgbClr val="FFF5D6"/>
                </a:solidFill>
                <a:latin typeface="TT Norms"/>
              </a:rPr>
              <a:t>efisien</a:t>
            </a:r>
            <a:r>
              <a:rPr lang="en-US" sz="3300" dirty="0">
                <a:solidFill>
                  <a:srgbClr val="FFF5D6"/>
                </a:solidFill>
                <a:latin typeface="TT Norms"/>
              </a:rPr>
              <a:t>. </a:t>
            </a:r>
            <a:r>
              <a:rPr lang="en-US" sz="3300" dirty="0" err="1">
                <a:solidFill>
                  <a:srgbClr val="FFF5D6"/>
                </a:solidFill>
                <a:latin typeface="TT Norms"/>
              </a:rPr>
              <a:t>Semuanya</a:t>
            </a:r>
            <a:r>
              <a:rPr lang="en-US" sz="3300" dirty="0">
                <a:solidFill>
                  <a:srgbClr val="FFF5D6"/>
                </a:solidFill>
                <a:latin typeface="TT Norms"/>
              </a:rPr>
              <a:t> </a:t>
            </a:r>
            <a:r>
              <a:rPr lang="en-US" sz="3300" dirty="0" err="1">
                <a:solidFill>
                  <a:srgbClr val="FFF5D6"/>
                </a:solidFill>
                <a:latin typeface="TT Norms"/>
              </a:rPr>
              <a:t>bisa</a:t>
            </a:r>
            <a:r>
              <a:rPr lang="en-US" sz="3300" dirty="0">
                <a:solidFill>
                  <a:srgbClr val="FFF5D6"/>
                </a:solidFill>
                <a:latin typeface="TT Norms"/>
              </a:rPr>
              <a:t> </a:t>
            </a:r>
            <a:r>
              <a:rPr lang="en-US" sz="3300" dirty="0" err="1">
                <a:solidFill>
                  <a:srgbClr val="FFF5D6"/>
                </a:solidFill>
                <a:latin typeface="TT Norms"/>
              </a:rPr>
              <a:t>dilihat</a:t>
            </a:r>
            <a:r>
              <a:rPr lang="en-US" sz="3300" dirty="0">
                <a:solidFill>
                  <a:srgbClr val="FFF5D6"/>
                </a:solidFill>
                <a:latin typeface="TT Norms"/>
              </a:rPr>
              <a:t> </a:t>
            </a:r>
            <a:r>
              <a:rPr lang="en-US" sz="3300" dirty="0" err="1">
                <a:solidFill>
                  <a:srgbClr val="FFF5D6"/>
                </a:solidFill>
                <a:latin typeface="TT Norms"/>
              </a:rPr>
              <a:t>dari</a:t>
            </a:r>
            <a:r>
              <a:rPr lang="en-US" sz="3300" dirty="0">
                <a:solidFill>
                  <a:srgbClr val="FFF5D6"/>
                </a:solidFill>
                <a:latin typeface="TT Norms"/>
              </a:rPr>
              <a:t> </a:t>
            </a:r>
            <a:r>
              <a:rPr lang="en-US" sz="3300" dirty="0" err="1">
                <a:solidFill>
                  <a:srgbClr val="FFF5D6"/>
                </a:solidFill>
                <a:latin typeface="TT Norms"/>
              </a:rPr>
              <a:t>persiapan</a:t>
            </a:r>
            <a:r>
              <a:rPr lang="en-US" sz="3300" dirty="0">
                <a:solidFill>
                  <a:srgbClr val="FFF5D6"/>
                </a:solidFill>
                <a:latin typeface="TT Norms"/>
              </a:rPr>
              <a:t>, </a:t>
            </a:r>
            <a:r>
              <a:rPr lang="en-US" sz="3300" dirty="0" err="1">
                <a:solidFill>
                  <a:srgbClr val="FFF5D6"/>
                </a:solidFill>
                <a:latin typeface="TT Norms"/>
              </a:rPr>
              <a:t>pelayanan</a:t>
            </a:r>
            <a:r>
              <a:rPr lang="en-US" sz="3300" dirty="0">
                <a:solidFill>
                  <a:srgbClr val="FFF5D6"/>
                </a:solidFill>
                <a:latin typeface="TT Norms"/>
              </a:rPr>
              <a:t>, </a:t>
            </a:r>
            <a:r>
              <a:rPr lang="en-US" sz="3300" dirty="0" err="1">
                <a:solidFill>
                  <a:srgbClr val="FFF5D6"/>
                </a:solidFill>
                <a:latin typeface="TT Norms"/>
              </a:rPr>
              <a:t>pengelolaan</a:t>
            </a:r>
            <a:r>
              <a:rPr lang="en-US" sz="3300" dirty="0">
                <a:solidFill>
                  <a:srgbClr val="FFF5D6"/>
                </a:solidFill>
                <a:latin typeface="TT Norms"/>
              </a:rPr>
              <a:t> </a:t>
            </a:r>
            <a:r>
              <a:rPr lang="en-US" sz="3300" dirty="0" err="1">
                <a:solidFill>
                  <a:srgbClr val="FFF5D6"/>
                </a:solidFill>
                <a:latin typeface="TT Norms"/>
              </a:rPr>
              <a:t>bahkan</a:t>
            </a:r>
            <a:r>
              <a:rPr lang="en-US" sz="3300" dirty="0">
                <a:solidFill>
                  <a:srgbClr val="FFF5D6"/>
                </a:solidFill>
                <a:latin typeface="TT Norms"/>
              </a:rPr>
              <a:t> </a:t>
            </a:r>
            <a:r>
              <a:rPr lang="en-US" sz="3300" dirty="0" err="1">
                <a:solidFill>
                  <a:srgbClr val="FFF5D6"/>
                </a:solidFill>
                <a:latin typeface="TT Norms"/>
              </a:rPr>
              <a:t>pengendaliannya</a:t>
            </a:r>
            <a:r>
              <a:rPr lang="en-US" sz="3300" dirty="0">
                <a:solidFill>
                  <a:srgbClr val="FFF5D6"/>
                </a:solidFill>
                <a:latin typeface="TT Norms"/>
              </a:rPr>
              <a:t> </a:t>
            </a:r>
            <a:r>
              <a:rPr lang="en-US" sz="3300" dirty="0" err="1">
                <a:solidFill>
                  <a:srgbClr val="FFF5D6"/>
                </a:solidFill>
                <a:latin typeface="TT Norms"/>
              </a:rPr>
              <a:t>dapat</a:t>
            </a:r>
            <a:r>
              <a:rPr lang="en-US" sz="3300" dirty="0">
                <a:solidFill>
                  <a:srgbClr val="FFF5D6"/>
                </a:solidFill>
                <a:latin typeface="TT Norms"/>
              </a:rPr>
              <a:t> </a:t>
            </a:r>
            <a:r>
              <a:rPr lang="en-US" sz="3300" dirty="0" err="1">
                <a:solidFill>
                  <a:srgbClr val="FFF5D6"/>
                </a:solidFill>
                <a:latin typeface="TT Norms"/>
              </a:rPr>
              <a:t>dilaksanakan</a:t>
            </a:r>
            <a:r>
              <a:rPr lang="en-US" sz="3300" dirty="0">
                <a:solidFill>
                  <a:srgbClr val="FFF5D6"/>
                </a:solidFill>
                <a:latin typeface="TT Norms"/>
              </a:rPr>
              <a:t> </a:t>
            </a:r>
            <a:r>
              <a:rPr lang="en-US" sz="3300" dirty="0" err="1">
                <a:solidFill>
                  <a:srgbClr val="FFF5D6"/>
                </a:solidFill>
                <a:latin typeface="TT Norms"/>
              </a:rPr>
              <a:t>secara</a:t>
            </a:r>
            <a:r>
              <a:rPr lang="en-US" sz="3300" dirty="0">
                <a:solidFill>
                  <a:srgbClr val="FFF5D6"/>
                </a:solidFill>
                <a:latin typeface="TT Norms"/>
              </a:rPr>
              <a:t> </a:t>
            </a:r>
            <a:r>
              <a:rPr lang="en-US" sz="3300" dirty="0" err="1">
                <a:solidFill>
                  <a:srgbClr val="FFF5D6"/>
                </a:solidFill>
                <a:latin typeface="TT Norms"/>
              </a:rPr>
              <a:t>efektif</a:t>
            </a:r>
            <a:r>
              <a:rPr lang="en-US" sz="3300" dirty="0">
                <a:solidFill>
                  <a:srgbClr val="FFF5D6"/>
                </a:solidFill>
                <a:latin typeface="TT Norms"/>
              </a:rPr>
              <a:t> dan </a:t>
            </a:r>
            <a:r>
              <a:rPr lang="en-US" sz="3300" dirty="0" err="1">
                <a:solidFill>
                  <a:srgbClr val="FFF5D6"/>
                </a:solidFill>
                <a:latin typeface="TT Norms"/>
              </a:rPr>
              <a:t>efisien</a:t>
            </a:r>
            <a:endParaRPr lang="en-US" sz="3300" dirty="0">
              <a:solidFill>
                <a:srgbClr val="FFF5D6"/>
              </a:solidFill>
              <a:latin typeface="TT Norms"/>
            </a:endParaRPr>
          </a:p>
          <a:p>
            <a:pPr>
              <a:lnSpc>
                <a:spcPts val="4620"/>
              </a:lnSpc>
            </a:pPr>
            <a:endParaRPr lang="en-US" sz="3300" dirty="0">
              <a:solidFill>
                <a:srgbClr val="FFF5D6"/>
              </a:solidFill>
              <a:latin typeface="TT Norms"/>
            </a:endParaRPr>
          </a:p>
        </p:txBody>
      </p:sp>
      <p:sp>
        <p:nvSpPr>
          <p:cNvPr id="7" name="TextBox 6">
            <a:extLst>
              <a:ext uri="{FF2B5EF4-FFF2-40B4-BE49-F238E27FC236}">
                <a16:creationId xmlns:a16="http://schemas.microsoft.com/office/drawing/2014/main" id="{6B586B00-8B6D-DB09-5A26-74BFD9EA264A}"/>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solidFill>
                  <a:schemeClr val="accent6">
                    <a:lumMod val="20000"/>
                    <a:lumOff val="80000"/>
                  </a:schemeClr>
                </a:solidFill>
                <a:latin typeface="TT Norms"/>
              </a:rPr>
              <a:t>#Rega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D6"/>
        </a:solidFill>
        <a:effectLst/>
      </p:bgPr>
    </p:bg>
    <p:spTree>
      <p:nvGrpSpPr>
        <p:cNvPr id="1" name=""/>
        <p:cNvGrpSpPr/>
        <p:nvPr/>
      </p:nvGrpSpPr>
      <p:grpSpPr>
        <a:xfrm>
          <a:off x="0" y="0"/>
          <a:ext cx="0" cy="0"/>
          <a:chOff x="0" y="0"/>
          <a:chExt cx="0" cy="0"/>
        </a:xfrm>
      </p:grpSpPr>
      <p:sp>
        <p:nvSpPr>
          <p:cNvPr id="2" name="TextBox 2"/>
          <p:cNvSpPr txBox="1"/>
          <p:nvPr/>
        </p:nvSpPr>
        <p:spPr>
          <a:xfrm>
            <a:off x="1028700" y="1266825"/>
            <a:ext cx="16516547" cy="853403"/>
          </a:xfrm>
          <a:prstGeom prst="rect">
            <a:avLst/>
          </a:prstGeom>
        </p:spPr>
        <p:txBody>
          <a:bodyPr lIns="0" tIns="0" rIns="0" bIns="0" rtlCol="0" anchor="t">
            <a:spAutoFit/>
          </a:bodyPr>
          <a:lstStyle/>
          <a:p>
            <a:pPr algn="ctr">
              <a:lnSpc>
                <a:spcPts val="6120"/>
              </a:lnSpc>
            </a:pPr>
            <a:r>
              <a:rPr lang="en-US" sz="7200" dirty="0">
                <a:solidFill>
                  <a:srgbClr val="253943"/>
                </a:solidFill>
                <a:latin typeface="TT Phobos Inline"/>
              </a:rPr>
              <a:t>KESIMPULAN</a:t>
            </a:r>
          </a:p>
        </p:txBody>
      </p:sp>
      <p:sp>
        <p:nvSpPr>
          <p:cNvPr id="3" name="Freeform 3"/>
          <p:cNvSpPr/>
          <p:nvPr/>
        </p:nvSpPr>
        <p:spPr>
          <a:xfrm>
            <a:off x="-5631054" y="7633965"/>
            <a:ext cx="10479888" cy="4820748"/>
          </a:xfrm>
          <a:custGeom>
            <a:avLst/>
            <a:gdLst/>
            <a:ahLst/>
            <a:cxnLst/>
            <a:rect l="l" t="t" r="r" b="b"/>
            <a:pathLst>
              <a:path w="10479888" h="4820748">
                <a:moveTo>
                  <a:pt x="0" y="0"/>
                </a:moveTo>
                <a:lnTo>
                  <a:pt x="10479887" y="0"/>
                </a:lnTo>
                <a:lnTo>
                  <a:pt x="10479887" y="4820749"/>
                </a:lnTo>
                <a:lnTo>
                  <a:pt x="0" y="4820749"/>
                </a:lnTo>
                <a:lnTo>
                  <a:pt x="0" y="0"/>
                </a:lnTo>
                <a:close/>
              </a:path>
            </a:pathLst>
          </a:custGeom>
          <a:blipFill>
            <a:blip r:embed="rId2"/>
            <a:stretch>
              <a:fillRect/>
            </a:stretch>
          </a:blipFill>
        </p:spPr>
      </p:sp>
      <p:sp>
        <p:nvSpPr>
          <p:cNvPr id="4" name="Freeform 4"/>
          <p:cNvSpPr/>
          <p:nvPr/>
        </p:nvSpPr>
        <p:spPr>
          <a:xfrm>
            <a:off x="169475" y="5537731"/>
            <a:ext cx="1590190" cy="3000359"/>
          </a:xfrm>
          <a:custGeom>
            <a:avLst/>
            <a:gdLst/>
            <a:ahLst/>
            <a:cxnLst/>
            <a:rect l="l" t="t" r="r" b="b"/>
            <a:pathLst>
              <a:path w="1590190" h="3000359">
                <a:moveTo>
                  <a:pt x="0" y="0"/>
                </a:moveTo>
                <a:lnTo>
                  <a:pt x="1590190" y="0"/>
                </a:lnTo>
                <a:lnTo>
                  <a:pt x="1590190" y="3000359"/>
                </a:lnTo>
                <a:lnTo>
                  <a:pt x="0" y="3000359"/>
                </a:lnTo>
                <a:lnTo>
                  <a:pt x="0" y="0"/>
                </a:lnTo>
                <a:close/>
              </a:path>
            </a:pathLst>
          </a:custGeom>
          <a:blipFill>
            <a:blip r:embed="rId3"/>
            <a:stretch>
              <a:fillRect/>
            </a:stretch>
          </a:blipFill>
        </p:spPr>
      </p:sp>
      <p:sp>
        <p:nvSpPr>
          <p:cNvPr id="5" name="Freeform 5"/>
          <p:cNvSpPr/>
          <p:nvPr/>
        </p:nvSpPr>
        <p:spPr>
          <a:xfrm>
            <a:off x="1867615" y="7225570"/>
            <a:ext cx="2299000" cy="1312520"/>
          </a:xfrm>
          <a:custGeom>
            <a:avLst/>
            <a:gdLst/>
            <a:ahLst/>
            <a:cxnLst/>
            <a:rect l="l" t="t" r="r" b="b"/>
            <a:pathLst>
              <a:path w="2299000" h="1312520">
                <a:moveTo>
                  <a:pt x="0" y="0"/>
                </a:moveTo>
                <a:lnTo>
                  <a:pt x="2299000" y="0"/>
                </a:lnTo>
                <a:lnTo>
                  <a:pt x="2299000" y="1312520"/>
                </a:lnTo>
                <a:lnTo>
                  <a:pt x="0" y="1312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798808" y="2448318"/>
            <a:ext cx="12507992" cy="4984057"/>
          </a:xfrm>
          <a:prstGeom prst="rect">
            <a:avLst/>
          </a:prstGeom>
        </p:spPr>
        <p:txBody>
          <a:bodyPr wrap="square" lIns="0" tIns="0" rIns="0" bIns="0" rtlCol="0" anchor="t">
            <a:spAutoFit/>
          </a:bodyPr>
          <a:lstStyle/>
          <a:p>
            <a:pPr marL="604519" lvl="1" indent="-302260" algn="just">
              <a:lnSpc>
                <a:spcPts val="3919"/>
              </a:lnSpc>
              <a:buFont typeface="Arial"/>
              <a:buChar char="•"/>
            </a:pPr>
            <a:r>
              <a:rPr lang="en-US" sz="2799" dirty="0">
                <a:solidFill>
                  <a:srgbClr val="253943"/>
                </a:solidFill>
                <a:latin typeface="TT Norms"/>
              </a:rPr>
              <a:t>Hasil </a:t>
            </a:r>
            <a:r>
              <a:rPr lang="en-US" sz="2799" dirty="0" err="1">
                <a:solidFill>
                  <a:srgbClr val="253943"/>
                </a:solidFill>
                <a:latin typeface="TT Norms"/>
              </a:rPr>
              <a:t>dari</a:t>
            </a:r>
            <a:r>
              <a:rPr lang="en-US" sz="2799" dirty="0">
                <a:solidFill>
                  <a:srgbClr val="253943"/>
                </a:solidFill>
                <a:latin typeface="TT Norms"/>
              </a:rPr>
              <a:t> review </a:t>
            </a:r>
            <a:r>
              <a:rPr lang="en-US" sz="2799" dirty="0" err="1">
                <a:solidFill>
                  <a:srgbClr val="253943"/>
                </a:solidFill>
                <a:latin typeface="TT Norms"/>
              </a:rPr>
              <a:t>jurnal</a:t>
            </a:r>
            <a:r>
              <a:rPr lang="en-US" sz="2799" dirty="0">
                <a:solidFill>
                  <a:srgbClr val="253943"/>
                </a:solidFill>
                <a:latin typeface="TT Norms"/>
              </a:rPr>
              <a:t> </a:t>
            </a:r>
            <a:r>
              <a:rPr lang="en-US" sz="2799" dirty="0" err="1">
                <a:solidFill>
                  <a:srgbClr val="253943"/>
                </a:solidFill>
                <a:latin typeface="TT Norms"/>
              </a:rPr>
              <a:t>ini</a:t>
            </a:r>
            <a:r>
              <a:rPr lang="en-US" sz="2799" dirty="0">
                <a:solidFill>
                  <a:srgbClr val="253943"/>
                </a:solidFill>
                <a:latin typeface="TT Norms"/>
              </a:rPr>
              <a:t> </a:t>
            </a:r>
            <a:r>
              <a:rPr lang="en-US" sz="2799" dirty="0" err="1">
                <a:solidFill>
                  <a:srgbClr val="253943"/>
                </a:solidFill>
                <a:latin typeface="TT Norms"/>
              </a:rPr>
              <a:t>merupakan</a:t>
            </a:r>
            <a:r>
              <a:rPr lang="en-US" sz="2799" dirty="0">
                <a:solidFill>
                  <a:srgbClr val="253943"/>
                </a:solidFill>
                <a:latin typeface="TT Norms"/>
              </a:rPr>
              <a:t> </a:t>
            </a:r>
            <a:r>
              <a:rPr lang="en-US" sz="2799" dirty="0" err="1">
                <a:solidFill>
                  <a:srgbClr val="253943"/>
                </a:solidFill>
                <a:latin typeface="TT Norms"/>
              </a:rPr>
              <a:t>aplikasi</a:t>
            </a:r>
            <a:r>
              <a:rPr lang="en-US" sz="2799" dirty="0">
                <a:solidFill>
                  <a:srgbClr val="253943"/>
                </a:solidFill>
                <a:latin typeface="TT Norms"/>
              </a:rPr>
              <a:t> yang </a:t>
            </a:r>
            <a:r>
              <a:rPr lang="en-US" sz="2799" dirty="0" err="1">
                <a:solidFill>
                  <a:srgbClr val="253943"/>
                </a:solidFill>
                <a:latin typeface="TT Norms"/>
              </a:rPr>
              <a:t>digunakan</a:t>
            </a:r>
            <a:r>
              <a:rPr lang="en-US" sz="2799" dirty="0">
                <a:solidFill>
                  <a:srgbClr val="253943"/>
                </a:solidFill>
                <a:latin typeface="TT Norms"/>
              </a:rPr>
              <a:t> </a:t>
            </a:r>
            <a:r>
              <a:rPr lang="en-US" sz="2799" dirty="0" err="1">
                <a:solidFill>
                  <a:srgbClr val="253943"/>
                </a:solidFill>
                <a:latin typeface="TT Norms"/>
              </a:rPr>
              <a:t>untuk</a:t>
            </a:r>
            <a:r>
              <a:rPr lang="en-US" sz="2799" dirty="0">
                <a:solidFill>
                  <a:srgbClr val="253943"/>
                </a:solidFill>
                <a:latin typeface="TT Norms"/>
              </a:rPr>
              <a:t> </a:t>
            </a:r>
            <a:r>
              <a:rPr lang="en-US" sz="2799" dirty="0" err="1">
                <a:solidFill>
                  <a:srgbClr val="253943"/>
                </a:solidFill>
                <a:latin typeface="TT Norms"/>
              </a:rPr>
              <a:t>memasukkan</a:t>
            </a:r>
            <a:r>
              <a:rPr lang="en-US" sz="2799" dirty="0">
                <a:solidFill>
                  <a:srgbClr val="253943"/>
                </a:solidFill>
                <a:latin typeface="TT Norms"/>
              </a:rPr>
              <a:t> data </a:t>
            </a:r>
            <a:r>
              <a:rPr lang="en-US" sz="2799" dirty="0" err="1">
                <a:solidFill>
                  <a:srgbClr val="253943"/>
                </a:solidFill>
                <a:latin typeface="TT Norms"/>
              </a:rPr>
              <a:t>buku</a:t>
            </a:r>
            <a:r>
              <a:rPr lang="en-US" sz="2799" dirty="0">
                <a:solidFill>
                  <a:srgbClr val="253943"/>
                </a:solidFill>
                <a:latin typeface="TT Norms"/>
              </a:rPr>
              <a:t> </a:t>
            </a:r>
            <a:r>
              <a:rPr lang="en-US" sz="2799" dirty="0" err="1">
                <a:solidFill>
                  <a:srgbClr val="253943"/>
                </a:solidFill>
                <a:latin typeface="TT Norms"/>
              </a:rPr>
              <a:t>perpustakaan</a:t>
            </a:r>
            <a:r>
              <a:rPr lang="en-US" sz="2799" dirty="0">
                <a:solidFill>
                  <a:srgbClr val="253943"/>
                </a:solidFill>
                <a:latin typeface="TT Norms"/>
              </a:rPr>
              <a:t>, </a:t>
            </a:r>
            <a:r>
              <a:rPr lang="en-US" sz="2799" dirty="0" err="1">
                <a:solidFill>
                  <a:srgbClr val="253943"/>
                </a:solidFill>
                <a:latin typeface="TT Norms"/>
              </a:rPr>
              <a:t>mengelola</a:t>
            </a:r>
            <a:r>
              <a:rPr lang="en-US" sz="2799" dirty="0">
                <a:solidFill>
                  <a:srgbClr val="253943"/>
                </a:solidFill>
                <a:latin typeface="TT Norms"/>
              </a:rPr>
              <a:t> dan </a:t>
            </a:r>
            <a:r>
              <a:rPr lang="en-US" sz="2799" dirty="0" err="1">
                <a:solidFill>
                  <a:srgbClr val="253943"/>
                </a:solidFill>
                <a:latin typeface="TT Norms"/>
              </a:rPr>
              <a:t>mengendalikannya</a:t>
            </a:r>
            <a:r>
              <a:rPr lang="en-US" sz="2799" dirty="0">
                <a:solidFill>
                  <a:srgbClr val="253943"/>
                </a:solidFill>
                <a:latin typeface="TT Norms"/>
              </a:rPr>
              <a:t>. </a:t>
            </a:r>
          </a:p>
          <a:p>
            <a:pPr marL="604519" lvl="1" indent="-302260" algn="just">
              <a:lnSpc>
                <a:spcPts val="3919"/>
              </a:lnSpc>
              <a:buFont typeface="Arial"/>
              <a:buChar char="•"/>
            </a:pPr>
            <a:r>
              <a:rPr lang="en-US" sz="2799" dirty="0" err="1">
                <a:solidFill>
                  <a:srgbClr val="253943"/>
                </a:solidFill>
                <a:latin typeface="TT Norms"/>
              </a:rPr>
              <a:t>Aplikasi</a:t>
            </a:r>
            <a:r>
              <a:rPr lang="en-US" sz="2799" dirty="0">
                <a:solidFill>
                  <a:srgbClr val="253943"/>
                </a:solidFill>
                <a:latin typeface="TT Norms"/>
              </a:rPr>
              <a:t> </a:t>
            </a:r>
            <a:r>
              <a:rPr lang="en-US" sz="2799" dirty="0" err="1">
                <a:solidFill>
                  <a:srgbClr val="253943"/>
                </a:solidFill>
                <a:latin typeface="TT Norms"/>
              </a:rPr>
              <a:t>Senayan</a:t>
            </a:r>
            <a:r>
              <a:rPr lang="en-US" sz="2799" dirty="0">
                <a:solidFill>
                  <a:srgbClr val="253943"/>
                </a:solidFill>
                <a:latin typeface="TT Norms"/>
              </a:rPr>
              <a:t> Library Management System </a:t>
            </a:r>
            <a:r>
              <a:rPr lang="en-US" sz="2799" dirty="0" err="1">
                <a:solidFill>
                  <a:srgbClr val="253943"/>
                </a:solidFill>
                <a:latin typeface="TT Norms"/>
              </a:rPr>
              <a:t>merupakan</a:t>
            </a:r>
            <a:r>
              <a:rPr lang="en-US" sz="2799" dirty="0">
                <a:solidFill>
                  <a:srgbClr val="253943"/>
                </a:solidFill>
                <a:latin typeface="TT Norms"/>
              </a:rPr>
              <a:t> </a:t>
            </a:r>
            <a:r>
              <a:rPr lang="en-US" sz="2799" dirty="0" err="1">
                <a:solidFill>
                  <a:srgbClr val="253943"/>
                </a:solidFill>
                <a:latin typeface="TT Norms"/>
              </a:rPr>
              <a:t>sistem</a:t>
            </a:r>
            <a:r>
              <a:rPr lang="en-US" sz="2799" dirty="0">
                <a:solidFill>
                  <a:srgbClr val="253943"/>
                </a:solidFill>
                <a:latin typeface="TT Norms"/>
              </a:rPr>
              <a:t> </a:t>
            </a:r>
            <a:r>
              <a:rPr lang="en-US" sz="2799" dirty="0" err="1">
                <a:solidFill>
                  <a:srgbClr val="253943"/>
                </a:solidFill>
                <a:latin typeface="TT Norms"/>
              </a:rPr>
              <a:t>otomasi</a:t>
            </a:r>
            <a:r>
              <a:rPr lang="en-US" sz="2799" dirty="0">
                <a:solidFill>
                  <a:srgbClr val="253943"/>
                </a:solidFill>
                <a:latin typeface="TT Norms"/>
              </a:rPr>
              <a:t> </a:t>
            </a:r>
            <a:r>
              <a:rPr lang="en-US" sz="2799" dirty="0" err="1">
                <a:solidFill>
                  <a:srgbClr val="253943"/>
                </a:solidFill>
                <a:latin typeface="TT Norms"/>
              </a:rPr>
              <a:t>perpustakaan</a:t>
            </a:r>
            <a:r>
              <a:rPr lang="en-US" sz="2799" dirty="0">
                <a:solidFill>
                  <a:srgbClr val="253943"/>
                </a:solidFill>
                <a:latin typeface="TT Norms"/>
              </a:rPr>
              <a:t> yang </a:t>
            </a:r>
            <a:r>
              <a:rPr lang="en-US" sz="2799" dirty="0" err="1">
                <a:solidFill>
                  <a:srgbClr val="253943"/>
                </a:solidFill>
                <a:latin typeface="TT Norms"/>
              </a:rPr>
              <a:t>bersifat</a:t>
            </a:r>
            <a:r>
              <a:rPr lang="en-US" sz="2799" dirty="0">
                <a:solidFill>
                  <a:srgbClr val="253943"/>
                </a:solidFill>
                <a:latin typeface="TT Norms"/>
              </a:rPr>
              <a:t> open source </a:t>
            </a:r>
            <a:r>
              <a:rPr lang="en-US" sz="2799" dirty="0" err="1">
                <a:solidFill>
                  <a:srgbClr val="253943"/>
                </a:solidFill>
                <a:latin typeface="TT Norms"/>
              </a:rPr>
              <a:t>atau</a:t>
            </a:r>
            <a:r>
              <a:rPr lang="en-US" sz="2799" dirty="0">
                <a:solidFill>
                  <a:srgbClr val="253943"/>
                </a:solidFill>
                <a:latin typeface="TT Norms"/>
              </a:rPr>
              <a:t> gratis. </a:t>
            </a:r>
            <a:r>
              <a:rPr lang="en-US" sz="2799" dirty="0" err="1">
                <a:solidFill>
                  <a:srgbClr val="253943"/>
                </a:solidFill>
                <a:latin typeface="TT Norms"/>
              </a:rPr>
              <a:t>Artinya</a:t>
            </a:r>
            <a:r>
              <a:rPr lang="en-US" sz="2799" dirty="0">
                <a:solidFill>
                  <a:srgbClr val="253943"/>
                </a:solidFill>
                <a:latin typeface="TT Norms"/>
              </a:rPr>
              <a:t> </a:t>
            </a:r>
            <a:r>
              <a:rPr lang="en-US" sz="2799" dirty="0" err="1">
                <a:solidFill>
                  <a:srgbClr val="253943"/>
                </a:solidFill>
                <a:latin typeface="TT Norms"/>
              </a:rPr>
              <a:t>perpustakaan</a:t>
            </a:r>
            <a:r>
              <a:rPr lang="en-US" sz="2799" dirty="0">
                <a:solidFill>
                  <a:srgbClr val="253943"/>
                </a:solidFill>
                <a:latin typeface="TT Norms"/>
              </a:rPr>
              <a:t> </a:t>
            </a:r>
            <a:r>
              <a:rPr lang="en-US" sz="2799" dirty="0" err="1">
                <a:solidFill>
                  <a:srgbClr val="253943"/>
                </a:solidFill>
                <a:latin typeface="TT Norms"/>
              </a:rPr>
              <a:t>merupakan</a:t>
            </a:r>
            <a:r>
              <a:rPr lang="en-US" sz="2799" dirty="0">
                <a:solidFill>
                  <a:srgbClr val="253943"/>
                </a:solidFill>
                <a:latin typeface="TT Norms"/>
              </a:rPr>
              <a:t> </a:t>
            </a:r>
            <a:r>
              <a:rPr lang="en-US" sz="2799" dirty="0" err="1">
                <a:solidFill>
                  <a:srgbClr val="253943"/>
                </a:solidFill>
                <a:latin typeface="TT Norms"/>
              </a:rPr>
              <a:t>suatu</a:t>
            </a:r>
            <a:r>
              <a:rPr lang="en-US" sz="2799" dirty="0">
                <a:solidFill>
                  <a:srgbClr val="253943"/>
                </a:solidFill>
                <a:latin typeface="TT Norms"/>
              </a:rPr>
              <a:t> </a:t>
            </a:r>
            <a:r>
              <a:rPr lang="en-US" sz="2799" dirty="0" err="1">
                <a:solidFill>
                  <a:srgbClr val="253943"/>
                </a:solidFill>
                <a:latin typeface="TT Norms"/>
              </a:rPr>
              <a:t>kegiatan</a:t>
            </a:r>
            <a:r>
              <a:rPr lang="en-US" sz="2799" dirty="0">
                <a:solidFill>
                  <a:srgbClr val="253943"/>
                </a:solidFill>
                <a:latin typeface="TT Norms"/>
              </a:rPr>
              <a:t> yang </a:t>
            </a:r>
            <a:r>
              <a:rPr lang="en-US" sz="2799" dirty="0" err="1">
                <a:solidFill>
                  <a:srgbClr val="253943"/>
                </a:solidFill>
                <a:latin typeface="TT Norms"/>
              </a:rPr>
              <a:t>melibatkan</a:t>
            </a:r>
            <a:r>
              <a:rPr lang="en-US" sz="2799" dirty="0">
                <a:solidFill>
                  <a:srgbClr val="253943"/>
                </a:solidFill>
                <a:latin typeface="TT Norms"/>
              </a:rPr>
              <a:t> </a:t>
            </a:r>
            <a:r>
              <a:rPr lang="en-US" sz="2799" dirty="0" err="1">
                <a:solidFill>
                  <a:srgbClr val="253943"/>
                </a:solidFill>
                <a:latin typeface="TT Norms"/>
              </a:rPr>
              <a:t>lebih</a:t>
            </a:r>
            <a:r>
              <a:rPr lang="en-US" sz="2799" dirty="0">
                <a:solidFill>
                  <a:srgbClr val="253943"/>
                </a:solidFill>
                <a:latin typeface="TT Norms"/>
              </a:rPr>
              <a:t> </a:t>
            </a:r>
            <a:r>
              <a:rPr lang="en-US" sz="2799" dirty="0" err="1">
                <a:solidFill>
                  <a:srgbClr val="253943"/>
                </a:solidFill>
                <a:latin typeface="TT Norms"/>
              </a:rPr>
              <a:t>dari</a:t>
            </a:r>
            <a:r>
              <a:rPr lang="en-US" sz="2799" dirty="0">
                <a:solidFill>
                  <a:srgbClr val="253943"/>
                </a:solidFill>
                <a:latin typeface="TT Norms"/>
              </a:rPr>
              <a:t> </a:t>
            </a:r>
            <a:r>
              <a:rPr lang="en-US" sz="2799" dirty="0" err="1">
                <a:solidFill>
                  <a:srgbClr val="253943"/>
                </a:solidFill>
                <a:latin typeface="TT Norms"/>
              </a:rPr>
              <a:t>satu</a:t>
            </a:r>
            <a:r>
              <a:rPr lang="en-US" sz="2799" dirty="0">
                <a:solidFill>
                  <a:srgbClr val="253943"/>
                </a:solidFill>
                <a:latin typeface="TT Norms"/>
              </a:rPr>
              <a:t> orang </a:t>
            </a:r>
            <a:r>
              <a:rPr lang="en-US" sz="2799" dirty="0" err="1">
                <a:solidFill>
                  <a:srgbClr val="253943"/>
                </a:solidFill>
                <a:latin typeface="TT Norms"/>
              </a:rPr>
              <a:t>individu</a:t>
            </a:r>
            <a:r>
              <a:rPr lang="en-US" sz="2799" dirty="0">
                <a:solidFill>
                  <a:srgbClr val="253943"/>
                </a:solidFill>
                <a:latin typeface="TT Norms"/>
              </a:rPr>
              <a:t> dan </a:t>
            </a:r>
            <a:r>
              <a:rPr lang="en-US" sz="2799" dirty="0" err="1">
                <a:solidFill>
                  <a:srgbClr val="253943"/>
                </a:solidFill>
                <a:latin typeface="TT Norms"/>
              </a:rPr>
              <a:t>bekerja</a:t>
            </a:r>
            <a:r>
              <a:rPr lang="en-US" sz="2799" dirty="0">
                <a:solidFill>
                  <a:srgbClr val="253943"/>
                </a:solidFill>
                <a:latin typeface="TT Norms"/>
              </a:rPr>
              <a:t> </a:t>
            </a:r>
            <a:r>
              <a:rPr lang="en-US" sz="2799" dirty="0" err="1">
                <a:solidFill>
                  <a:srgbClr val="253943"/>
                </a:solidFill>
                <a:latin typeface="TT Norms"/>
              </a:rPr>
              <a:t>sama</a:t>
            </a:r>
            <a:r>
              <a:rPr lang="en-US" sz="2799" dirty="0">
                <a:solidFill>
                  <a:srgbClr val="253943"/>
                </a:solidFill>
                <a:latin typeface="TT Norms"/>
              </a:rPr>
              <a:t>. </a:t>
            </a:r>
          </a:p>
          <a:p>
            <a:pPr marL="604519" lvl="1" indent="-302260" algn="just">
              <a:lnSpc>
                <a:spcPts val="3919"/>
              </a:lnSpc>
              <a:buFont typeface="Arial"/>
              <a:buChar char="•"/>
            </a:pPr>
            <a:r>
              <a:rPr lang="en-US" sz="2799" dirty="0" err="1">
                <a:solidFill>
                  <a:srgbClr val="253943"/>
                </a:solidFill>
                <a:latin typeface="TT Norms"/>
              </a:rPr>
              <a:t>Dapat</a:t>
            </a:r>
            <a:r>
              <a:rPr lang="en-US" sz="2799" dirty="0">
                <a:solidFill>
                  <a:srgbClr val="253943"/>
                </a:solidFill>
                <a:latin typeface="TT Norms"/>
              </a:rPr>
              <a:t> </a:t>
            </a:r>
            <a:r>
              <a:rPr lang="en-US" sz="2799" dirty="0" err="1">
                <a:solidFill>
                  <a:srgbClr val="253943"/>
                </a:solidFill>
                <a:latin typeface="TT Norms"/>
              </a:rPr>
              <a:t>disimpulkan</a:t>
            </a:r>
            <a:r>
              <a:rPr lang="en-US" sz="2799" dirty="0">
                <a:solidFill>
                  <a:srgbClr val="253943"/>
                </a:solidFill>
                <a:latin typeface="TT Norms"/>
              </a:rPr>
              <a:t> </a:t>
            </a:r>
            <a:r>
              <a:rPr lang="en-US" sz="2799" dirty="0" err="1">
                <a:solidFill>
                  <a:srgbClr val="253943"/>
                </a:solidFill>
                <a:latin typeface="TT Norms"/>
              </a:rPr>
              <a:t>bahwa</a:t>
            </a:r>
            <a:r>
              <a:rPr lang="en-US" sz="2799" dirty="0">
                <a:solidFill>
                  <a:srgbClr val="253943"/>
                </a:solidFill>
                <a:latin typeface="TT Norms"/>
              </a:rPr>
              <a:t> </a:t>
            </a:r>
            <a:r>
              <a:rPr lang="en-US" sz="2799" dirty="0" err="1">
                <a:solidFill>
                  <a:srgbClr val="253943"/>
                </a:solidFill>
                <a:latin typeface="TT Norms"/>
              </a:rPr>
              <a:t>perpustakaan</a:t>
            </a:r>
            <a:r>
              <a:rPr lang="en-US" sz="2799" dirty="0">
                <a:solidFill>
                  <a:srgbClr val="253943"/>
                </a:solidFill>
                <a:latin typeface="TT Norms"/>
              </a:rPr>
              <a:t> </a:t>
            </a:r>
            <a:r>
              <a:rPr lang="en-US" sz="2799" dirty="0" err="1">
                <a:solidFill>
                  <a:srgbClr val="253943"/>
                </a:solidFill>
                <a:latin typeface="TT Norms"/>
              </a:rPr>
              <a:t>adalah</a:t>
            </a:r>
            <a:r>
              <a:rPr lang="en-US" sz="2799" dirty="0">
                <a:solidFill>
                  <a:srgbClr val="253943"/>
                </a:solidFill>
                <a:latin typeface="TT Norms"/>
              </a:rPr>
              <a:t> </a:t>
            </a:r>
            <a:r>
              <a:rPr lang="en-US" sz="2799" dirty="0" err="1">
                <a:solidFill>
                  <a:srgbClr val="253943"/>
                </a:solidFill>
                <a:latin typeface="TT Norms"/>
              </a:rPr>
              <a:t>suatu</a:t>
            </a:r>
            <a:r>
              <a:rPr lang="en-US" sz="2799" dirty="0">
                <a:solidFill>
                  <a:srgbClr val="253943"/>
                </a:solidFill>
                <a:latin typeface="TT Norms"/>
              </a:rPr>
              <a:t> </a:t>
            </a:r>
            <a:r>
              <a:rPr lang="en-US" sz="2799" dirty="0" err="1">
                <a:solidFill>
                  <a:srgbClr val="253943"/>
                </a:solidFill>
                <a:latin typeface="TT Norms"/>
              </a:rPr>
              <a:t>kesatuan</a:t>
            </a:r>
            <a:r>
              <a:rPr lang="en-US" sz="2799" dirty="0">
                <a:solidFill>
                  <a:srgbClr val="253943"/>
                </a:solidFill>
                <a:latin typeface="TT Norms"/>
              </a:rPr>
              <a:t> </a:t>
            </a:r>
            <a:r>
              <a:rPr lang="en-US" sz="2799" dirty="0" err="1">
                <a:solidFill>
                  <a:srgbClr val="253943"/>
                </a:solidFill>
                <a:latin typeface="TT Norms"/>
              </a:rPr>
              <a:t>kerja</a:t>
            </a:r>
            <a:r>
              <a:rPr lang="en-US" sz="2799" dirty="0">
                <a:solidFill>
                  <a:srgbClr val="253943"/>
                </a:solidFill>
                <a:latin typeface="TT Norms"/>
              </a:rPr>
              <a:t> yang di </a:t>
            </a:r>
            <a:r>
              <a:rPr lang="en-US" sz="2799" dirty="0" err="1">
                <a:solidFill>
                  <a:srgbClr val="253943"/>
                </a:solidFill>
                <a:latin typeface="TT Norms"/>
              </a:rPr>
              <a:t>dalamnya</a:t>
            </a:r>
            <a:r>
              <a:rPr lang="en-US" sz="2799" dirty="0">
                <a:solidFill>
                  <a:srgbClr val="253943"/>
                </a:solidFill>
                <a:latin typeface="TT Norms"/>
              </a:rPr>
              <a:t> </a:t>
            </a:r>
            <a:r>
              <a:rPr lang="en-US" sz="2799" dirty="0" err="1">
                <a:solidFill>
                  <a:srgbClr val="253943"/>
                </a:solidFill>
                <a:latin typeface="TT Norms"/>
              </a:rPr>
              <a:t>terdapat</a:t>
            </a:r>
            <a:r>
              <a:rPr lang="en-US" sz="2799" dirty="0">
                <a:solidFill>
                  <a:srgbClr val="253943"/>
                </a:solidFill>
                <a:latin typeface="TT Norms"/>
              </a:rPr>
              <a:t> </a:t>
            </a:r>
            <a:r>
              <a:rPr lang="en-US" sz="2799" dirty="0" err="1">
                <a:solidFill>
                  <a:srgbClr val="253943"/>
                </a:solidFill>
                <a:latin typeface="TT Norms"/>
              </a:rPr>
              <a:t>buku-buku</a:t>
            </a:r>
            <a:r>
              <a:rPr lang="en-US" sz="2799" dirty="0">
                <a:solidFill>
                  <a:srgbClr val="253943"/>
                </a:solidFill>
                <a:latin typeface="TT Norms"/>
              </a:rPr>
              <a:t> </a:t>
            </a:r>
            <a:r>
              <a:rPr lang="en-US" sz="2799" dirty="0" err="1">
                <a:solidFill>
                  <a:srgbClr val="253943"/>
                </a:solidFill>
                <a:latin typeface="TT Norms"/>
              </a:rPr>
              <a:t>atau</a:t>
            </a:r>
            <a:r>
              <a:rPr lang="en-US" sz="2799" dirty="0">
                <a:solidFill>
                  <a:srgbClr val="253943"/>
                </a:solidFill>
                <a:latin typeface="TT Norms"/>
              </a:rPr>
              <a:t> </a:t>
            </a:r>
            <a:r>
              <a:rPr lang="en-US" sz="2799" dirty="0" err="1">
                <a:solidFill>
                  <a:srgbClr val="253943"/>
                </a:solidFill>
                <a:latin typeface="TT Norms"/>
              </a:rPr>
              <a:t>koleksi-koleksi</a:t>
            </a:r>
            <a:r>
              <a:rPr lang="en-US" sz="2799" dirty="0">
                <a:solidFill>
                  <a:srgbClr val="253943"/>
                </a:solidFill>
                <a:latin typeface="TT Norms"/>
              </a:rPr>
              <a:t> </a:t>
            </a:r>
            <a:r>
              <a:rPr lang="en-US" sz="2799" dirty="0" err="1">
                <a:solidFill>
                  <a:srgbClr val="253943"/>
                </a:solidFill>
                <a:latin typeface="TT Norms"/>
              </a:rPr>
              <a:t>baik</a:t>
            </a:r>
            <a:r>
              <a:rPr lang="en-US" sz="2799" dirty="0">
                <a:solidFill>
                  <a:srgbClr val="253943"/>
                </a:solidFill>
                <a:latin typeface="TT Norms"/>
              </a:rPr>
              <a:t> </a:t>
            </a:r>
            <a:r>
              <a:rPr lang="en-US" sz="2799" dirty="0" err="1">
                <a:solidFill>
                  <a:srgbClr val="253943"/>
                </a:solidFill>
                <a:latin typeface="TT Norms"/>
              </a:rPr>
              <a:t>cetak</a:t>
            </a:r>
            <a:r>
              <a:rPr lang="en-US" sz="2799" dirty="0">
                <a:solidFill>
                  <a:srgbClr val="253943"/>
                </a:solidFill>
                <a:latin typeface="TT Norms"/>
              </a:rPr>
              <a:t> </a:t>
            </a:r>
            <a:r>
              <a:rPr lang="en-US" sz="2799" dirty="0" err="1">
                <a:solidFill>
                  <a:srgbClr val="253943"/>
                </a:solidFill>
                <a:latin typeface="TT Norms"/>
              </a:rPr>
              <a:t>maupun</a:t>
            </a:r>
            <a:r>
              <a:rPr lang="en-US" sz="2799" dirty="0">
                <a:solidFill>
                  <a:srgbClr val="253943"/>
                </a:solidFill>
                <a:latin typeface="TT Norms"/>
              </a:rPr>
              <a:t> non-</a:t>
            </a:r>
            <a:r>
              <a:rPr lang="en-US" sz="2799" dirty="0" err="1">
                <a:solidFill>
                  <a:srgbClr val="253943"/>
                </a:solidFill>
                <a:latin typeface="TT Norms"/>
              </a:rPr>
              <a:t>cetak</a:t>
            </a:r>
            <a:r>
              <a:rPr lang="en-US" sz="2799" dirty="0">
                <a:solidFill>
                  <a:srgbClr val="253943"/>
                </a:solidFill>
                <a:latin typeface="TT Norms"/>
              </a:rPr>
              <a:t> yang </a:t>
            </a:r>
            <a:r>
              <a:rPr lang="en-US" sz="2799" dirty="0" err="1">
                <a:solidFill>
                  <a:srgbClr val="253943"/>
                </a:solidFill>
                <a:latin typeface="TT Norms"/>
              </a:rPr>
              <a:t>tersusun</a:t>
            </a:r>
            <a:r>
              <a:rPr lang="en-US" sz="2799" dirty="0">
                <a:solidFill>
                  <a:srgbClr val="253943"/>
                </a:solidFill>
                <a:latin typeface="TT Norms"/>
              </a:rPr>
              <a:t> </a:t>
            </a:r>
            <a:r>
              <a:rPr lang="en-US" sz="2799" dirty="0" err="1">
                <a:solidFill>
                  <a:srgbClr val="253943"/>
                </a:solidFill>
                <a:latin typeface="TT Norms"/>
              </a:rPr>
              <a:t>secara</a:t>
            </a:r>
            <a:r>
              <a:rPr lang="en-US" sz="2799" dirty="0">
                <a:solidFill>
                  <a:srgbClr val="253943"/>
                </a:solidFill>
                <a:latin typeface="TT Norms"/>
              </a:rPr>
              <a:t> </a:t>
            </a:r>
            <a:r>
              <a:rPr lang="en-US" sz="2799" dirty="0" err="1">
                <a:solidFill>
                  <a:srgbClr val="253943"/>
                </a:solidFill>
                <a:latin typeface="TT Norms"/>
              </a:rPr>
              <a:t>sistematis</a:t>
            </a:r>
            <a:r>
              <a:rPr lang="en-US" sz="2799" dirty="0">
                <a:solidFill>
                  <a:srgbClr val="253943"/>
                </a:solidFill>
                <a:latin typeface="TT Norms"/>
              </a:rPr>
              <a:t> </a:t>
            </a:r>
            <a:r>
              <a:rPr lang="en-US" sz="2799" dirty="0" err="1">
                <a:solidFill>
                  <a:srgbClr val="253943"/>
                </a:solidFill>
                <a:latin typeface="TT Norms"/>
              </a:rPr>
              <a:t>menurut</a:t>
            </a:r>
            <a:r>
              <a:rPr lang="en-US" sz="2799" dirty="0">
                <a:solidFill>
                  <a:srgbClr val="253943"/>
                </a:solidFill>
                <a:latin typeface="TT Norms"/>
              </a:rPr>
              <a:t> </a:t>
            </a:r>
            <a:r>
              <a:rPr lang="en-US" sz="2799" dirty="0" err="1">
                <a:solidFill>
                  <a:srgbClr val="253943"/>
                </a:solidFill>
                <a:latin typeface="TT Norms"/>
              </a:rPr>
              <a:t>pengaturan</a:t>
            </a:r>
            <a:r>
              <a:rPr lang="en-US" sz="2799" dirty="0">
                <a:solidFill>
                  <a:srgbClr val="253943"/>
                </a:solidFill>
                <a:latin typeface="TT Norms"/>
              </a:rPr>
              <a:t> </a:t>
            </a:r>
            <a:r>
              <a:rPr lang="en-US" sz="2799" dirty="0" err="1">
                <a:solidFill>
                  <a:srgbClr val="253943"/>
                </a:solidFill>
                <a:latin typeface="TT Norms"/>
              </a:rPr>
              <a:t>tertentu</a:t>
            </a:r>
            <a:r>
              <a:rPr lang="en-US" sz="2799" dirty="0">
                <a:solidFill>
                  <a:srgbClr val="253943"/>
                </a:solidFill>
                <a:latin typeface="TT Norms"/>
              </a:rPr>
              <a:t> </a:t>
            </a:r>
            <a:r>
              <a:rPr lang="en-US" sz="2799" dirty="0" err="1">
                <a:solidFill>
                  <a:srgbClr val="253943"/>
                </a:solidFill>
                <a:latin typeface="TT Norms"/>
              </a:rPr>
              <a:t>untuk</a:t>
            </a:r>
            <a:r>
              <a:rPr lang="en-US" sz="2799" dirty="0">
                <a:solidFill>
                  <a:srgbClr val="253943"/>
                </a:solidFill>
                <a:latin typeface="TT Norms"/>
              </a:rPr>
              <a:t> </a:t>
            </a:r>
            <a:r>
              <a:rPr lang="en-US" sz="2799" dirty="0" err="1">
                <a:solidFill>
                  <a:srgbClr val="253943"/>
                </a:solidFill>
                <a:latin typeface="TT Norms"/>
              </a:rPr>
              <a:t>memenuhi</a:t>
            </a:r>
            <a:r>
              <a:rPr lang="en-US" sz="2799" dirty="0">
                <a:solidFill>
                  <a:srgbClr val="253943"/>
                </a:solidFill>
                <a:latin typeface="TT Norms"/>
              </a:rPr>
              <a:t> </a:t>
            </a:r>
            <a:r>
              <a:rPr lang="en-US" sz="2799" dirty="0" err="1">
                <a:solidFill>
                  <a:srgbClr val="253943"/>
                </a:solidFill>
                <a:latin typeface="TT Norms"/>
              </a:rPr>
              <a:t>kebutuhan</a:t>
            </a:r>
            <a:r>
              <a:rPr lang="en-US" sz="2799" dirty="0">
                <a:solidFill>
                  <a:srgbClr val="253943"/>
                </a:solidFill>
                <a:latin typeface="TT Norms"/>
              </a:rPr>
              <a:t> </a:t>
            </a:r>
            <a:r>
              <a:rPr lang="en-US" sz="2799" dirty="0" err="1">
                <a:solidFill>
                  <a:srgbClr val="253943"/>
                </a:solidFill>
                <a:latin typeface="TT Norms"/>
              </a:rPr>
              <a:t>pengguna</a:t>
            </a:r>
            <a:r>
              <a:rPr lang="en-US" sz="2799" dirty="0">
                <a:solidFill>
                  <a:srgbClr val="253943"/>
                </a:solidFill>
                <a:latin typeface="TT Norms"/>
              </a:rPr>
              <a:t>.</a:t>
            </a:r>
          </a:p>
        </p:txBody>
      </p:sp>
      <p:sp>
        <p:nvSpPr>
          <p:cNvPr id="7" name="TextBox 6">
            <a:extLst>
              <a:ext uri="{FF2B5EF4-FFF2-40B4-BE49-F238E27FC236}">
                <a16:creationId xmlns:a16="http://schemas.microsoft.com/office/drawing/2014/main" id="{A3E20212-5ABB-C46E-6D22-5DEB0F96D78A}"/>
              </a:ext>
            </a:extLst>
          </p:cNvPr>
          <p:cNvSpPr txBox="1"/>
          <p:nvPr/>
        </p:nvSpPr>
        <p:spPr>
          <a:xfrm>
            <a:off x="121529" y="12700"/>
            <a:ext cx="1600200" cy="555921"/>
          </a:xfrm>
          <a:prstGeom prst="rect">
            <a:avLst/>
          </a:prstGeom>
        </p:spPr>
        <p:txBody>
          <a:bodyPr wrap="square" lIns="0" tIns="0" rIns="0" bIns="0" rtlCol="0" anchor="t">
            <a:spAutoFit/>
          </a:bodyPr>
          <a:lstStyle/>
          <a:p>
            <a:pPr algn="just">
              <a:lnSpc>
                <a:spcPts val="4480"/>
              </a:lnSpc>
            </a:pPr>
            <a:r>
              <a:rPr lang="en-US" sz="3200" dirty="0">
                <a:latin typeface="TT Norms"/>
              </a:rPr>
              <a:t>#Agung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53943"/>
        </a:solidFill>
        <a:effectLst/>
      </p:bgPr>
    </p:bg>
    <p:spTree>
      <p:nvGrpSpPr>
        <p:cNvPr id="1" name=""/>
        <p:cNvGrpSpPr/>
        <p:nvPr/>
      </p:nvGrpSpPr>
      <p:grpSpPr>
        <a:xfrm>
          <a:off x="0" y="0"/>
          <a:ext cx="0" cy="0"/>
          <a:chOff x="0" y="0"/>
          <a:chExt cx="0" cy="0"/>
        </a:xfrm>
      </p:grpSpPr>
      <p:sp>
        <p:nvSpPr>
          <p:cNvPr id="2" name="TextBox 2"/>
          <p:cNvSpPr txBox="1"/>
          <p:nvPr/>
        </p:nvSpPr>
        <p:spPr>
          <a:xfrm>
            <a:off x="885726" y="4835861"/>
            <a:ext cx="16516547" cy="853403"/>
          </a:xfrm>
          <a:prstGeom prst="rect">
            <a:avLst/>
          </a:prstGeom>
        </p:spPr>
        <p:txBody>
          <a:bodyPr lIns="0" tIns="0" rIns="0" bIns="0" rtlCol="0" anchor="t">
            <a:spAutoFit/>
          </a:bodyPr>
          <a:lstStyle/>
          <a:p>
            <a:pPr algn="ctr">
              <a:lnSpc>
                <a:spcPts val="6120"/>
              </a:lnSpc>
            </a:pPr>
            <a:r>
              <a:rPr lang="en-US" sz="7200">
                <a:solidFill>
                  <a:srgbClr val="FFF5D6"/>
                </a:solidFill>
                <a:latin typeface="TT Phobos Inline"/>
              </a:rPr>
              <a:t>TERIMA KASIH!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607</Words>
  <Application>Microsoft Office PowerPoint</Application>
  <PresentationFormat>Custom</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TT Phobos</vt:lpstr>
      <vt:lpstr>TT Norms</vt:lpstr>
      <vt:lpstr>Arial</vt:lpstr>
      <vt:lpstr>TT Phobos Inline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and Black Modern Social Media Report Presentation</dc:title>
  <dc:creator>Deave</dc:creator>
  <cp:lastModifiedBy>ACER</cp:lastModifiedBy>
  <cp:revision>16</cp:revision>
  <dcterms:created xsi:type="dcterms:W3CDTF">2006-08-16T00:00:00Z</dcterms:created>
  <dcterms:modified xsi:type="dcterms:W3CDTF">2024-01-05T13:20:14Z</dcterms:modified>
  <dc:identifier>DAF2ezmFVms</dc:identifier>
</cp:coreProperties>
</file>