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30" r:id="rId20"/>
    <p:sldId id="331" r:id="rId21"/>
    <p:sldId id="332" r:id="rId22"/>
    <p:sldId id="333" r:id="rId23"/>
    <p:sldId id="274" r:id="rId24"/>
    <p:sldId id="33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9"/>
    <p:restoredTop sz="92409"/>
  </p:normalViewPr>
  <p:slideViewPr>
    <p:cSldViewPr snapToGrid="0" snapToObjects="1">
      <p:cViewPr varScale="1">
        <p:scale>
          <a:sx n="83" d="100"/>
          <a:sy n="83" d="100"/>
        </p:scale>
        <p:origin x="18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Algoritma dan pemrograman 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Agung Perdananto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2016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generasi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1st Generation Language (1GL)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kode-kode mesin.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2nd Generation Language (2GL)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Assembly Language, menggunakan Mnemonic.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3rd Generation Language (3GL)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Didesain agar mudah dipahami manusia.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C/C++, BASIC, FORTRAN, Java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4th  Generation Language (4GL)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Didesain mengurangi effort dan mempercepat proses pemrograman.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MATLAB, WinDEV, Powerbuilder, SQL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5th  Generation Language (5GL)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Digunakan untuk membangun sistem yang memanfaatkan kecerdasan buatan.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LISP, Mercury, Prolog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Tingkatan Bahasa Pemrograman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052" lvl="0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low-level programming language</a:t>
            </a:r>
          </a:p>
          <a:p>
            <a:pPr marL="832104" lvl="1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Sulit dipahami, berbeda jauh dengan bahasa natural.</a:t>
            </a:r>
          </a:p>
          <a:p>
            <a:pPr marL="416052" lvl="0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High Level programming language</a:t>
            </a:r>
          </a:p>
          <a:p>
            <a:pPr marL="832104" lvl="1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Terdapat kemiripan dengan bahasa natural. </a:t>
            </a:r>
          </a:p>
          <a:p>
            <a:pPr marL="416052" lvl="0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Very High level Programming language</a:t>
            </a:r>
          </a:p>
          <a:p>
            <a:pPr marL="832104" lvl="1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Tujuan yang spesifik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519">
                <a:solidFill>
                  <a:srgbClr val="FFFFFF"/>
                </a:solidFill>
              </a:rPr>
              <a:t>Paradigma Pemrograman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Imperatif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Menjalankan Urutan perintah .</a:t>
            </a:r>
          </a:p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Fungsional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Menjadikan fungsi matematika sebagai penentu  dalam eksekusi komputasi.</a:t>
            </a:r>
          </a:p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Logika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Umumnya digunakan pada domain yang berhubungan dengan ekstraksi pengetahuan yang berbasis fakta dan relasi.</a:t>
            </a:r>
          </a:p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Berorientasi Objek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Pemrograman berorientasi objek muncul untuk mengatasi masalah kompleksitas dari sebuah perangkat lunak, sehingga lebih mudah dikelola.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Skema penggambaran dari algoritma atau proses.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Simbol-simbol yang digunakan dalam flowchart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8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100" y="2590886"/>
            <a:ext cx="8610600" cy="713740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Simbol-simbol yang digunakan dalam flowchart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9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50" y="2971800"/>
            <a:ext cx="86233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Flowchart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9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2434181"/>
            <a:ext cx="4927600" cy="748030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Pseudocode 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Bentuk Informal untuk mendeskripsikan algoritma yang mengikuti struktur bahasa pemrograman tertentu.</a:t>
            </a:r>
          </a:p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Tujuan</a:t>
            </a:r>
          </a:p>
          <a:p>
            <a:pPr marL="850391" lvl="1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Lebih mudah dibaca oleh manusia.</a:t>
            </a:r>
          </a:p>
          <a:p>
            <a:pPr marL="850391" lvl="1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Lebih mudah untuk dipahami.</a:t>
            </a:r>
          </a:p>
          <a:p>
            <a:pPr marL="850391" lvl="1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Lebih mudah dalam menuangkan hasil pemikiran.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pseudocode</a:t>
            </a:r>
          </a:p>
        </p:txBody>
      </p:sp>
      <p:graphicFrame>
        <p:nvGraphicFramePr>
          <p:cNvPr id="105" name="Table 105"/>
          <p:cNvGraphicFramePr/>
          <p:nvPr>
            <p:extLst>
              <p:ext uri="{D42A27DB-BD31-4B8C-83A1-F6EECF244321}">
                <p14:modId xmlns:p14="http://schemas.microsoft.com/office/powerpoint/2010/main" val="579876327"/>
              </p:ext>
            </p:extLst>
          </p:nvPr>
        </p:nvGraphicFramePr>
        <p:xfrm>
          <a:off x="1815495" y="3137216"/>
          <a:ext cx="9373808" cy="57150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468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Pseudocode:</a:t>
                      </a:r>
                      <a:endParaRPr lang="en-US" sz="2800" dirty="0">
                        <a:solidFill>
                          <a:srgbClr val="FFFFFF"/>
                        </a:solidFill>
                      </a:endParaRPr>
                    </a:p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ID" sz="2800" dirty="0">
                          <a:solidFill>
                            <a:srgbClr val="FFFFFF"/>
                          </a:solidFill>
                        </a:rPr>
                        <a:t>Input(sales)</a:t>
                      </a:r>
                    </a:p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
if sales &gt; 1000 then
bonus          sales * 25%
salary         2.000 + Bonus
</a:t>
                      </a:r>
                      <a:r>
                        <a:rPr sz="2800" dirty="0" err="1">
                          <a:solidFill>
                            <a:srgbClr val="FFFFFF"/>
                          </a:solidFill>
                        </a:rPr>
                        <a:t>endif</a:t>
                      </a: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
output (salary)
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C++ :
</a:t>
                      </a:r>
                      <a:r>
                        <a:rPr sz="2800" dirty="0" err="1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 sales;
</a:t>
                      </a:r>
                      <a:r>
                        <a:rPr lang="en-US" sz="2800" dirty="0" err="1">
                          <a:solidFill>
                            <a:srgbClr val="FFFFFF"/>
                          </a:solidFill>
                        </a:rPr>
                        <a:t>cin</a:t>
                      </a:r>
                      <a:r>
                        <a:rPr lang="en-US" sz="2800" dirty="0">
                          <a:solidFill>
                            <a:srgbClr val="FFFFFF"/>
                          </a:solidFill>
                        </a:rPr>
                        <a:t>&gt;&gt;sales</a:t>
                      </a: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;
if (sales &gt; 1000)
{ 
    bonus = sales*0.25;
    salary = 2.000 + bonus;
 }
</a:t>
                      </a:r>
                      <a:r>
                        <a:rPr sz="2800" dirty="0" err="1">
                          <a:solidFill>
                            <a:srgbClr val="FFFFFF"/>
                          </a:solidFill>
                        </a:rPr>
                        <a:t>cout</a:t>
                      </a: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&lt;&lt;“salary : “&lt;&lt;salary;
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Shape 106"/>
          <p:cNvSpPr/>
          <p:nvPr/>
        </p:nvSpPr>
        <p:spPr>
          <a:xfrm>
            <a:off x="2881948" y="4919058"/>
            <a:ext cx="679063" cy="475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7" y="14256"/>
                </a:moveTo>
                <a:lnTo>
                  <a:pt x="10437" y="21600"/>
                </a:lnTo>
                <a:lnTo>
                  <a:pt x="0" y="10800"/>
                </a:lnTo>
                <a:lnTo>
                  <a:pt x="10437" y="0"/>
                </a:lnTo>
                <a:lnTo>
                  <a:pt x="10437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881948" y="5766675"/>
            <a:ext cx="679062" cy="47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7" y="14256"/>
                </a:moveTo>
                <a:lnTo>
                  <a:pt x="10437" y="21600"/>
                </a:lnTo>
                <a:lnTo>
                  <a:pt x="0" y="10800"/>
                </a:lnTo>
                <a:lnTo>
                  <a:pt x="10437" y="0"/>
                </a:lnTo>
                <a:lnTo>
                  <a:pt x="10437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7356-0DEC-B841-B95D-E7E73A78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1041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DB09C-6EE3-424E-ACF0-E8AD13AB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2171700"/>
            <a:ext cx="11709400" cy="7353300"/>
          </a:xfrm>
        </p:spPr>
        <p:txBody>
          <a:bodyPr anchor="t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Input (</a:t>
            </a:r>
            <a:r>
              <a:rPr lang="en-US" dirty="0" err="1"/>
              <a:t>penghasilan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Input (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 err="1"/>
              <a:t>penghasilan</a:t>
            </a:r>
            <a:r>
              <a:rPr lang="en-US" dirty="0"/>
              <a:t> &gt; 3500: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 err="1"/>
              <a:t>tanggungan</a:t>
            </a:r>
            <a:r>
              <a:rPr lang="en-US" dirty="0"/>
              <a:t> &gt;0 and </a:t>
            </a:r>
            <a:r>
              <a:rPr lang="en-US" dirty="0" err="1"/>
              <a:t>tanggungan</a:t>
            </a:r>
            <a:r>
              <a:rPr lang="en-US" dirty="0"/>
              <a:t>&lt;4: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Pajak</a:t>
            </a:r>
            <a:r>
              <a:rPr lang="en-US" dirty="0"/>
              <a:t> = 2.5%(</a:t>
            </a:r>
            <a:r>
              <a:rPr lang="en-US" dirty="0" err="1"/>
              <a:t>penghasilan</a:t>
            </a:r>
            <a:r>
              <a:rPr lang="en-US" dirty="0"/>
              <a:t>-(</a:t>
            </a:r>
            <a:r>
              <a:rPr lang="en-US" dirty="0" err="1"/>
              <a:t>tanggungan</a:t>
            </a:r>
            <a:r>
              <a:rPr lang="en-US" dirty="0"/>
              <a:t>*500))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 err="1"/>
              <a:t>tanggungan</a:t>
            </a:r>
            <a:r>
              <a:rPr lang="en-US" dirty="0"/>
              <a:t>&gt;=4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Pajak</a:t>
            </a:r>
            <a:r>
              <a:rPr lang="en-US" dirty="0"/>
              <a:t> = 2.5%(</a:t>
            </a:r>
            <a:r>
              <a:rPr lang="en-US" dirty="0" err="1"/>
              <a:t>penghasilan</a:t>
            </a:r>
            <a:r>
              <a:rPr lang="en-US" dirty="0"/>
              <a:t>-(3*500))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Else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Pajak</a:t>
            </a:r>
            <a:r>
              <a:rPr lang="en-US" dirty="0"/>
              <a:t>=2.5%(</a:t>
            </a:r>
            <a:r>
              <a:rPr lang="en-US" dirty="0" err="1"/>
              <a:t>penghasilan</a:t>
            </a:r>
            <a:r>
              <a:rPr lang="en-US" dirty="0"/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97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Komputer 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952500" y="4517744"/>
            <a:ext cx="11099800" cy="4359556"/>
          </a:xfrm>
          <a:prstGeom prst="rect">
            <a:avLst/>
          </a:prstGeom>
        </p:spPr>
        <p:txBody>
          <a:bodyPr/>
          <a:lstStyle/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Input : Media/perangkat yang memasukkan data ke dalam Komputer.</a:t>
            </a:r>
          </a:p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Proses: melakukan pengolahan data menjadi informasi.</a:t>
            </a:r>
          </a:p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Output: Media/perangkat yang menampilkan hasil proses.</a:t>
            </a:r>
          </a:p>
        </p:txBody>
      </p:sp>
      <p:pic>
        <p:nvPicPr>
          <p:cNvPr id="3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138" y="2279693"/>
            <a:ext cx="9652001" cy="16891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735F-5AC3-3D41-821A-932E00A7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69900"/>
            <a:ext cx="11099800" cy="21209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936A-9D34-F348-8F07-D7E149DF7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Take_home_pay</a:t>
            </a:r>
            <a:r>
              <a:rPr lang="en-US" dirty="0"/>
              <a:t> = </a:t>
            </a:r>
            <a:r>
              <a:rPr lang="en-US" dirty="0" err="1"/>
              <a:t>penghasilan</a:t>
            </a:r>
            <a:r>
              <a:rPr lang="en-US" dirty="0"/>
              <a:t> – </a:t>
            </a:r>
            <a:r>
              <a:rPr lang="en-US" dirty="0" err="1"/>
              <a:t>pajak</a:t>
            </a:r>
            <a:endParaRPr lang="en-US" dirty="0"/>
          </a:p>
          <a:p>
            <a:r>
              <a:rPr lang="en-US" dirty="0"/>
              <a:t>Output (</a:t>
            </a:r>
            <a:r>
              <a:rPr lang="en-US" dirty="0" err="1"/>
              <a:t>Take_home_pay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158845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8C52-3FA2-6F41-A51A-4BA5BAD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FAE7-F737-8C45-8B78-986699FE4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: </a:t>
            </a:r>
            <a:r>
              <a:rPr lang="en-US" dirty="0" err="1"/>
              <a:t>hadir</a:t>
            </a:r>
            <a:r>
              <a:rPr lang="en-US" dirty="0"/>
              <a:t>, </a:t>
            </a:r>
            <a:r>
              <a:rPr lang="en-US" dirty="0" err="1"/>
              <a:t>Tugas</a:t>
            </a:r>
            <a:r>
              <a:rPr lang="en-US" dirty="0"/>
              <a:t>, UTS, UAS</a:t>
            </a:r>
          </a:p>
          <a:p>
            <a:r>
              <a:rPr lang="en-US" dirty="0" err="1"/>
              <a:t>hadir</a:t>
            </a:r>
            <a:r>
              <a:rPr lang="en-US" dirty="0"/>
              <a:t> = </a:t>
            </a:r>
            <a:r>
              <a:rPr lang="en-US" dirty="0" err="1"/>
              <a:t>hadir</a:t>
            </a:r>
            <a:r>
              <a:rPr lang="en-US" dirty="0"/>
              <a:t>/</a:t>
            </a:r>
            <a:r>
              <a:rPr lang="en-US" dirty="0" err="1"/>
              <a:t>maks_hadir</a:t>
            </a:r>
            <a:r>
              <a:rPr lang="en-US" dirty="0"/>
              <a:t> *100</a:t>
            </a:r>
          </a:p>
          <a:p>
            <a:r>
              <a:rPr lang="en-US" dirty="0" err="1"/>
              <a:t>Nilai</a:t>
            </a:r>
            <a:r>
              <a:rPr lang="en-US" dirty="0"/>
              <a:t> = </a:t>
            </a:r>
            <a:r>
              <a:rPr lang="en-US" dirty="0" err="1"/>
              <a:t>hadir</a:t>
            </a:r>
            <a:r>
              <a:rPr lang="en-US" dirty="0"/>
              <a:t>*10% + </a:t>
            </a:r>
            <a:r>
              <a:rPr lang="en-US" dirty="0" err="1"/>
              <a:t>Tugas</a:t>
            </a:r>
            <a:r>
              <a:rPr lang="en-US" dirty="0"/>
              <a:t>*20% + UTS*30% + UAS*40%</a:t>
            </a:r>
          </a:p>
          <a:p>
            <a:r>
              <a:rPr lang="en-US" dirty="0"/>
              <a:t>Output: </a:t>
            </a:r>
            <a:r>
              <a:rPr lang="en-US" dirty="0" err="1"/>
              <a:t>Nilai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2170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C53A-0D36-BA45-B80F-324F3EE8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7A73-1F95-7740-8FC0-C5B7E6F4C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Hadir</a:t>
            </a:r>
            <a:r>
              <a:rPr lang="en-US" dirty="0"/>
              <a:t> =14, </a:t>
            </a:r>
            <a:r>
              <a:rPr lang="en-US" dirty="0" err="1"/>
              <a:t>maks_hadir</a:t>
            </a:r>
            <a:r>
              <a:rPr lang="en-US" dirty="0"/>
              <a:t>=14</a:t>
            </a:r>
          </a:p>
          <a:p>
            <a:r>
              <a:rPr lang="en-US" dirty="0" err="1"/>
              <a:t>Hadir</a:t>
            </a:r>
            <a:r>
              <a:rPr lang="en-US" dirty="0"/>
              <a:t> = 14/14*100 = 100</a:t>
            </a:r>
          </a:p>
          <a:p>
            <a:r>
              <a:rPr lang="en-US" dirty="0" err="1"/>
              <a:t>Tugas</a:t>
            </a:r>
            <a:r>
              <a:rPr lang="en-US" dirty="0"/>
              <a:t>= 100</a:t>
            </a:r>
          </a:p>
          <a:p>
            <a:r>
              <a:rPr lang="en-US" dirty="0"/>
              <a:t>UTS =100</a:t>
            </a:r>
          </a:p>
          <a:p>
            <a:r>
              <a:rPr lang="en-US" dirty="0"/>
              <a:t>UAS = 100</a:t>
            </a:r>
          </a:p>
        </p:txBody>
      </p:sp>
    </p:spTree>
    <p:extLst>
      <p:ext uri="{BB962C8B-B14F-4D97-AF65-F5344CB8AC3E}">
        <p14:creationId xmlns:p14="http://schemas.microsoft.com/office/powerpoint/2010/main" val="394231349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Konversi Bilangan Desimal ke biner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Masukkan nilai yang akan dikonversi (nilai)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awal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if nilai &gt; 1 then 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if nilai = ganjil then</a:t>
            </a:r>
          </a:p>
          <a:p>
            <a:pPr marL="617219" lvl="2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nilai = (nilai -1)/2</a:t>
            </a:r>
          </a:p>
          <a:p>
            <a:pPr marL="617219" lvl="2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masukkan nilai 1 ke bilangan biner (diurutkan dari sebelah kanan ke kiri)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if nilai = genap then</a:t>
            </a:r>
          </a:p>
          <a:p>
            <a:pPr marL="617219" lvl="2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nilai = nilai/2</a:t>
            </a:r>
          </a:p>
          <a:p>
            <a:pPr marL="617219" lvl="2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masukkan nilai 0 ke bilangan biner (diurutkan dari sebelah kanan ke kiri)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Kembali ke awal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jika nilai &lt;= 1 then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Ambil sisa pembagian masukkan ke dalam digit bilangan biner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selesai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24F1-5C49-CC49-895D-E835F2ED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AB5F-DCA0-5E48-94EE-9F8C85B1A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Input : </a:t>
            </a:r>
            <a:r>
              <a:rPr lang="en-US" dirty="0" err="1"/>
              <a:t>pembelian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&gt;1500 and </a:t>
            </a:r>
            <a:r>
              <a:rPr lang="en-US" dirty="0" err="1"/>
              <a:t>pembelian</a:t>
            </a:r>
            <a:r>
              <a:rPr lang="en-US" dirty="0"/>
              <a:t>&lt;3000:</a:t>
            </a:r>
          </a:p>
          <a:p>
            <a:pPr lvl="1"/>
            <a:r>
              <a:rPr lang="en-US" dirty="0"/>
              <a:t>Discount = </a:t>
            </a:r>
            <a:r>
              <a:rPr lang="en-US" dirty="0" err="1"/>
              <a:t>pembelian</a:t>
            </a:r>
            <a:r>
              <a:rPr lang="en-US" dirty="0"/>
              <a:t> * 15%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&gt;=3000:</a:t>
            </a:r>
          </a:p>
          <a:p>
            <a:pPr lvl="1"/>
            <a:r>
              <a:rPr lang="en-US" dirty="0"/>
              <a:t>Discount = </a:t>
            </a:r>
            <a:r>
              <a:rPr lang="en-US" dirty="0" err="1"/>
              <a:t>pembelian</a:t>
            </a:r>
            <a:r>
              <a:rPr lang="en-US" dirty="0"/>
              <a:t> * 20%</a:t>
            </a:r>
          </a:p>
          <a:p>
            <a:r>
              <a:rPr lang="en-US" dirty="0" err="1"/>
              <a:t>Pajak</a:t>
            </a:r>
            <a:r>
              <a:rPr lang="en-US" dirty="0"/>
              <a:t> = </a:t>
            </a:r>
            <a:r>
              <a:rPr lang="en-US" dirty="0" err="1"/>
              <a:t>pembelian</a:t>
            </a:r>
            <a:r>
              <a:rPr lang="en-US" dirty="0"/>
              <a:t> * 10%</a:t>
            </a:r>
          </a:p>
          <a:p>
            <a:r>
              <a:rPr lang="en-US" dirty="0"/>
              <a:t>Proses: </a:t>
            </a:r>
            <a:r>
              <a:rPr lang="en-US" dirty="0" err="1"/>
              <a:t>subtotal+pajak-discount</a:t>
            </a:r>
            <a:endParaRPr lang="en-US" dirty="0"/>
          </a:p>
          <a:p>
            <a:r>
              <a:rPr lang="en-US" dirty="0"/>
              <a:t>Output: Total </a:t>
            </a:r>
            <a:r>
              <a:rPr lang="en-US" dirty="0" err="1"/>
              <a:t>pembayaran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987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Dasar Penulisan </a:t>
            </a: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bahasa C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9455" lvl="0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case-sensitive </a:t>
            </a:r>
          </a:p>
          <a:p>
            <a:pPr marL="219455" lvl="0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setiap baris diakhiri dengan tanda (;)</a:t>
            </a:r>
          </a:p>
          <a:p>
            <a:pPr marL="219455" lvl="0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komentar ( baris yang tidak diproses oleh program) :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// (single line)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/* */ (multi line)</a:t>
            </a:r>
          </a:p>
          <a:p>
            <a:pPr marL="219455" lvl="0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Penulisan Variabel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menggunakan huruf dan angka (tidak boleh menggunakan simbol atau karakter khusus)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setiap variabel selalu diawali oleh huruf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case sensitive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Panjang variabel max 32 karakter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Panjang variabel max 32 karakter.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Tidak boleh menggunakan keyword yang ada pada library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Bahasan Bahasa C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Basic input/output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tipe data &amp; operator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Kondisi / percabangan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looping / perulangan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Array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Input Output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Struktur Input Tidak Terformat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Struktur Input Terformat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Struktur Output Tidak Terformat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Struktur Output Terformat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Struktur Input Tidak Terformat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getche() =&gt; Tanpa Enter, Karakter terlihat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getchar() =&gt; Dengan Enter karakter terlihat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 =&gt; Tanpa Enter Katakter tidak terlihat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</a:t>
            </a:r>
          </a:p>
        </p:txBody>
      </p:sp>
      <p:sp>
        <p:nvSpPr>
          <p:cNvPr id="130" name="Shape 130"/>
          <p:cNvSpPr/>
          <p:nvPr/>
        </p:nvSpPr>
        <p:spPr>
          <a:xfrm>
            <a:off x="928729" y="2486824"/>
            <a:ext cx="10033026" cy="711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hrf;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 (“Masukkan Sebuah karakter: 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hrf = getche();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printf(“\nNilai yang dimasukkan : %c\n”, hrf);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Matematikawan persia Muhammad Ibn Musa Al Khuwarizmi.(730 - 850)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Metode umum yang digunakan untuk menyelesaikan kasus tertentu.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Menggunakan bahasa natural / notasi matematika.</a:t>
            </a: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Algoritma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</a:t>
            </a:r>
          </a:p>
        </p:txBody>
      </p:sp>
      <p:sp>
        <p:nvSpPr>
          <p:cNvPr id="134" name="Shape 134"/>
          <p:cNvSpPr/>
          <p:nvPr/>
        </p:nvSpPr>
        <p:spPr>
          <a:xfrm>
            <a:off x="928729" y="2486824"/>
            <a:ext cx="10033026" cy="711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hrf;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 (“Masukkan Sebuah karakter: 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hrf = getchar();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printf(“\nNilai yang dimasukkan : %c\n”, hrf);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3</a:t>
            </a:r>
          </a:p>
        </p:txBody>
      </p:sp>
      <p:sp>
        <p:nvSpPr>
          <p:cNvPr id="138" name="Shape 138"/>
          <p:cNvSpPr/>
          <p:nvPr/>
        </p:nvSpPr>
        <p:spPr>
          <a:xfrm>
            <a:off x="1205738" y="2810011"/>
            <a:ext cx="10033026" cy="711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hrf;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 (“Masukkan Sebuah karakter: 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hrf = getch();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printf(“\nNilai yang dimasukkan : %c\n”, hrf);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4</a:t>
            </a:r>
          </a:p>
        </p:txBody>
      </p:sp>
      <p:sp>
        <p:nvSpPr>
          <p:cNvPr id="142" name="Shape 142"/>
          <p:cNvSpPr/>
          <p:nvPr/>
        </p:nvSpPr>
        <p:spPr>
          <a:xfrm>
            <a:off x="1001280" y="2859055"/>
            <a:ext cx="11002240" cy="65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kata[10];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 ("Masukkan suatu nilai string :");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gets(kata);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printf("Nilai String yang dimasukkan : %s\n", kata);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Struktur Input Terformat</a:t>
            </a:r>
          </a:p>
        </p:txBody>
      </p:sp>
      <p:graphicFrame>
        <p:nvGraphicFramePr>
          <p:cNvPr id="146" name="Table 146"/>
          <p:cNvGraphicFramePr/>
          <p:nvPr/>
        </p:nvGraphicFramePr>
        <p:xfrm>
          <a:off x="1343608" y="2680131"/>
          <a:ext cx="11272704" cy="5715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Kode Format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Fungsi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Karakter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data String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nilai 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%i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nilai 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nilai hexadesimal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%o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nilai oktal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%f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data nilai pecahan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data nilai pecahan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data nilai pecahan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7" name="Shape 147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1(Karakter)</a:t>
            </a:r>
          </a:p>
        </p:txBody>
      </p:sp>
      <p:sp>
        <p:nvSpPr>
          <p:cNvPr id="150" name="Shape 150"/>
          <p:cNvSpPr/>
          <p:nvPr/>
        </p:nvSpPr>
        <p:spPr>
          <a:xfrm>
            <a:off x="612596" y="2967854"/>
            <a:ext cx="12318493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char c1,c2,c3;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("Masukkan 3 karakter: ");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scanf("%c%c%c", &amp;c1, &amp;c2, &amp;c3);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printf("Nilai yang anda masukkan : %c %c %c\n", c1, c2, c3);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952500" y="41275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2(String)</a:t>
            </a:r>
          </a:p>
        </p:txBody>
      </p:sp>
      <p:sp>
        <p:nvSpPr>
          <p:cNvPr id="154" name="Shape 154"/>
          <p:cNvSpPr/>
          <p:nvPr/>
        </p:nvSpPr>
        <p:spPr>
          <a:xfrm>
            <a:off x="789532" y="2378067"/>
            <a:ext cx="9624823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char kata[10];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("Masukkan nilai suatu string: ");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scanf(“%s", &amp;kata);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printf("Nilai yang anda masukkan : %s\n", kata);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Nilai Numerik</a:t>
            </a:r>
          </a:p>
        </p:txBody>
      </p:sp>
      <p:graphicFrame>
        <p:nvGraphicFramePr>
          <p:cNvPr id="158" name="Table 158"/>
          <p:cNvGraphicFramePr/>
          <p:nvPr/>
        </p:nvGraphicFramePr>
        <p:xfrm>
          <a:off x="1196161" y="4106707"/>
          <a:ext cx="10828694" cy="26368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89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“%li” atau “%ld”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Int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9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“%le”, “%lf”, atau “%lg”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9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“%Le”, “%Lf”, atau “%Lg”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" name="Shape 159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3(Numerik)</a:t>
            </a:r>
          </a:p>
        </p:txBody>
      </p:sp>
      <p:sp>
        <p:nvSpPr>
          <p:cNvPr id="162" name="Shape 162"/>
          <p:cNvSpPr/>
          <p:nvPr/>
        </p:nvSpPr>
        <p:spPr>
          <a:xfrm>
            <a:off x="789532" y="2378067"/>
            <a:ext cx="9648826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I;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("Masukkan nilai heksadesimal: ");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scanf(“%x", &amp;I);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printf("Nilai heksadesimal %x adalah %i \n”,I, I);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Struktur Output Tak Terformat</a:t>
            </a:r>
          </a:p>
        </p:txBody>
      </p:sp>
      <p:sp>
        <p:nvSpPr>
          <p:cNvPr id="166" name="Shape 166"/>
          <p:cNvSpPr/>
          <p:nvPr/>
        </p:nvSpPr>
        <p:spPr>
          <a:xfrm>
            <a:off x="789532" y="2378067"/>
            <a:ext cx="5965699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char N, D[15] =  “Reliant rb”;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N=‘X’;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putchar(N);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puts(D);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Struktur Output Terformat</a:t>
            </a:r>
          </a:p>
        </p:txBody>
      </p:sp>
      <p:graphicFrame>
        <p:nvGraphicFramePr>
          <p:cNvPr id="170" name="Table 170"/>
          <p:cNvGraphicFramePr/>
          <p:nvPr/>
        </p:nvGraphicFramePr>
        <p:xfrm>
          <a:off x="1181416" y="2882900"/>
          <a:ext cx="11272704" cy="677535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Kode Format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Fungsi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Karakter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data String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%i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hexadesimal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%o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oktal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%f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data nilai pecahan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dalam notasi scientific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sebagai pengganti %f atau %e tergantung nilai mana yang terpendek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%p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suatu alamat memori untuk pointer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1" name="Shape 17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Siklus Hidup Software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i="1">
                <a:solidFill>
                  <a:srgbClr val="FFFFFF"/>
                </a:solidFill>
              </a:rPr>
              <a:t>Requirement</a:t>
            </a:r>
            <a:r>
              <a:rPr sz="3800">
                <a:solidFill>
                  <a:srgbClr val="FFFFFF"/>
                </a:solidFill>
              </a:rPr>
              <a:t>, Kebutuhan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i="1">
                <a:solidFill>
                  <a:srgbClr val="FFFFFF"/>
                </a:solidFill>
              </a:rPr>
              <a:t>Design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i="1">
                <a:solidFill>
                  <a:srgbClr val="FFFFFF"/>
                </a:solidFill>
              </a:rPr>
              <a:t>Implementation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i="1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Contoh 1 (karakter terformat)</a:t>
            </a:r>
          </a:p>
        </p:txBody>
      </p:sp>
      <p:sp>
        <p:nvSpPr>
          <p:cNvPr id="174" name="Shape 174"/>
          <p:cNvSpPr/>
          <p:nvPr/>
        </p:nvSpPr>
        <p:spPr>
          <a:xfrm>
            <a:off x="789532" y="2378067"/>
            <a:ext cx="5523866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char karakter = ‘a’;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(“%c \n”, karakter);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(“%3c \n”, karakter);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(“%-3c \n”, karakter);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hasil = 25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hasil = 25 didapat dari penjumlahan 10 dan 15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clue: hasil = %d didapat dari %d dan %d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c1 = ‘a’, c2 = ‘x’, c3 = ‘d’, c4 = ‘u’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dan u adalah huruf vokal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x dan d adalah huruf konsonan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clue : format menggunakan  %c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pindah baris = \n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printf(“%c dan %c adalah huruf vokal \n%c dan %c adalah huruf konsonan”,c1,c4,c2,c3);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3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float gajiPokok = 4000;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Tunjangan = 1000;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Bonus = 10% dari gajiPokok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totalGaji = gajiPokok + Tunjangan + bonus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Apabila gajiPokok &lt; 3000 maka pajak = 0%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pajak = 2.5% dari totalGaji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totalGajiSetelahPajak = totalGaji - pajak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hasil 45 dibagi 2 dalam float adalah 22.5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hasil 45 dibagi 2 dalam integer adalah 22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clue: gunakan variabel float(%f) dan integer(%d)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String terformat</a:t>
            </a:r>
          </a:p>
        </p:txBody>
      </p:sp>
      <p:graphicFrame>
        <p:nvGraphicFramePr>
          <p:cNvPr id="193" name="Table 193"/>
          <p:cNvGraphicFramePr/>
          <p:nvPr/>
        </p:nvGraphicFramePr>
        <p:xfrm>
          <a:off x="1394991" y="2195571"/>
          <a:ext cx="10214817" cy="7534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59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4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Format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Keterangan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Menampikan semua nilai karakter pada nilai String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87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“%Ns”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Menampikan semua nilai karakter rata kanan dengan lebar N posisi; N adalah konstanta numerik bulat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36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“%-Ns”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Menampikan semua nilai karakter rata kiri dengan lebar N posisi; N adalah konstanta numerik bulat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“%N.Ms”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Menampilkan rata kanan, hanya M buah karakter pertama saja dengan lebar N posisi; M dan N adalah konstanta numerik bulat.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“%-N.Ms”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Menampilkan rata kanan, hanya M buah karakter pertama saja dengan lebar N posisi; M dan N adalah konstanta numerik bulat.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4" name="Shape 194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1055712" y="412750"/>
            <a:ext cx="11099801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Integer terformat</a:t>
            </a:r>
          </a:p>
        </p:txBody>
      </p:sp>
      <p:graphicFrame>
        <p:nvGraphicFramePr>
          <p:cNvPr id="197" name="Table 197"/>
          <p:cNvGraphicFramePr/>
          <p:nvPr/>
        </p:nvGraphicFramePr>
        <p:xfrm>
          <a:off x="1903905" y="2882900"/>
          <a:ext cx="10400853" cy="4546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1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Format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Arti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“%d”, “%i”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Signed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“%u”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“%ld”, “%li”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“%hi”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short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“%hu”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short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“%lu”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long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8" name="Shape 19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Float terformat</a:t>
            </a:r>
          </a:p>
        </p:txBody>
      </p:sp>
      <p:graphicFrame>
        <p:nvGraphicFramePr>
          <p:cNvPr id="201" name="Table 201"/>
          <p:cNvGraphicFramePr/>
          <p:nvPr/>
        </p:nvGraphicFramePr>
        <p:xfrm>
          <a:off x="1903905" y="2882900"/>
          <a:ext cx="10400853" cy="45461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1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Format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Arti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“%f”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float dengan nilai pecahan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“%e”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float dengan notasi scientific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“%g”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Format lebih pendek dari “%f” atau “%e”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“%lf”, “%le”, “%lg”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Double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“%Lf”, “%Le”, “%Lg”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2" name="Shape 202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Struktur Kontrol percabangan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AND (&amp;&amp;)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OR (||)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NOT (!)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Kriteria Algoritma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Finite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Definite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Efisien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Pola if</a:t>
            </a:r>
          </a:p>
        </p:txBody>
      </p:sp>
      <p:sp>
        <p:nvSpPr>
          <p:cNvPr id="209" name="Shape 209"/>
          <p:cNvSpPr/>
          <p:nvPr/>
        </p:nvSpPr>
        <p:spPr>
          <a:xfrm>
            <a:off x="1315825" y="2696402"/>
            <a:ext cx="6778372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if (x&gt;y)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 printf(“X lebih besar dari Y”);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printf(“Selesai”);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50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Bentuk if else</a:t>
            </a:r>
          </a:p>
        </p:txBody>
      </p:sp>
      <p:sp>
        <p:nvSpPr>
          <p:cNvPr id="213" name="Shape 213"/>
          <p:cNvSpPr/>
          <p:nvPr/>
        </p:nvSpPr>
        <p:spPr>
          <a:xfrm>
            <a:off x="850637" y="2501151"/>
            <a:ext cx="9701481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if (x&gt;y)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 printf(“%d lebih besar dari %d”, x, y);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else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printf(“%d tidak lebih besar dari %d”, x, y);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printf(“Selesai”);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51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If else bercabang</a:t>
            </a:r>
          </a:p>
        </p:txBody>
      </p:sp>
      <p:sp>
        <p:nvSpPr>
          <p:cNvPr id="217" name="Shape 217"/>
          <p:cNvSpPr/>
          <p:nvPr/>
        </p:nvSpPr>
        <p:spPr>
          <a:xfrm>
            <a:off x="1809041" y="2260600"/>
            <a:ext cx="7710298" cy="695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if (gaji &gt; 5000)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pajak = gaji *2.5/100;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gaji = gaji-pajak;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if (pajak&gt;300)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{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gaji = gaji + 500;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}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}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else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{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pajak = gaji *1.5/100;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gaji = gaji - pajak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}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printf(“Gaji yang diterima Rp.%d.000”,gaji);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Bentuk Switch</a:t>
            </a:r>
          </a:p>
        </p:txBody>
      </p:sp>
      <p:sp>
        <p:nvSpPr>
          <p:cNvPr id="220" name="Shape 220"/>
          <p:cNvSpPr/>
          <p:nvPr/>
        </p:nvSpPr>
        <p:spPr>
          <a:xfrm>
            <a:off x="3148679" y="2156897"/>
            <a:ext cx="4966794" cy="79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 hari 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clrscr();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printf(“hari ini adalah hari : 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scanf(“%d”, &amp;hari);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switch(hari)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case 1: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printf(“Minggu”);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break;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case 2: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printf(“Senin”);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break;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…..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case 7: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printf(“Sabtu”);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break;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default: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printf(“Nilai yang dimasukkan antara 1-7”);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break;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printf(“\n”);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53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1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 : Harga , qty (int)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 : jika harga barang &gt; 500 maka (diskon 10% apabila diskon &lt;100 dan qty&gt;10 maka (harga - 20)), lainnya jika harga barang &lt;= 500 (maka diskon 5%)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 harga yang diberikan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2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 : tanggal, bulan, tahun (int)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Proses: switch bulan —&gt; nama bulan,                1—&gt;januari…..   12—&gt;Desember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 tanggal(int)-bulan(string)-tahun(int)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3</a:t>
            </a:r>
          </a:p>
        </p:txBody>
      </p:sp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036" lvl="0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Input: penghasilan , pengeluaran (int) </a:t>
            </a:r>
          </a:p>
          <a:p>
            <a:pPr marL="288036" lvl="0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Proses: 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jika penghasilan &gt;= 5000 dan pengeluaran &gt;= 2500 maka investasi 10% dari penghasilan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jika penghasilan &lt;5000 dan pengeluaran &gt;= 2500 maka investasi 5% dari penghasilan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jika penghasilan &gt;=5000 dan pengeluaran &lt; 2500 maka investasi 15% dan penghasilan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jika penghasilan &lt;5000 dan pengeluaran &lt; 2500 maka investasi 10% dari penghasilan</a:t>
            </a:r>
          </a:p>
          <a:p>
            <a:pPr marL="288036" lvl="0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Output: Nilai investasi yang dikeluarkan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Struktur kontrol perulangan (looping)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bentuk while() {..}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bentuk do …. while()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bentuk for()</a:t>
            </a:r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57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</a:t>
            </a:r>
          </a:p>
        </p:txBody>
      </p:sp>
      <p:sp>
        <p:nvSpPr>
          <p:cNvPr id="237" name="Shape 237"/>
          <p:cNvSpPr/>
          <p:nvPr/>
        </p:nvSpPr>
        <p:spPr>
          <a:xfrm>
            <a:off x="2432870" y="3365500"/>
            <a:ext cx="3936341" cy="360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i;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while (i&lt;=5)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printf(“%d\n”,1);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i++;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</a:t>
            </a:r>
          </a:p>
        </p:txBody>
      </p:sp>
      <p:sp>
        <p:nvSpPr>
          <p:cNvPr id="240" name="Shape 240"/>
          <p:cNvSpPr/>
          <p:nvPr/>
        </p:nvSpPr>
        <p:spPr>
          <a:xfrm>
            <a:off x="2506594" y="3560751"/>
            <a:ext cx="3775152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i;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do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printf(“%d\n”,i);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i++;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 while (i&lt;=5)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Bentuk Dasar Algoritma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Algoritma Sekuensial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Algoritma Percabangan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Algoritma Perulangan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3</a:t>
            </a:r>
          </a:p>
        </p:txBody>
      </p:sp>
      <p:sp>
        <p:nvSpPr>
          <p:cNvPr id="243" name="Shape 243"/>
          <p:cNvSpPr/>
          <p:nvPr/>
        </p:nvSpPr>
        <p:spPr>
          <a:xfrm>
            <a:off x="2373892" y="3365500"/>
            <a:ext cx="5760568" cy="302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i;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for (i= 3; i &lt;=7; i++)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printf(“cetakan %d\n”, i);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4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i, j;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for (i= 1; i &lt;=7; i++)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marL="0" lvl="1" indent="2286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for (j=1; j&lt;=i; j++)</a:t>
            </a:r>
          </a:p>
          <a:p>
            <a:pPr marL="0" lvl="1" indent="2286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marL="0" lvl="2" indent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printf(“%d “, j);</a:t>
            </a:r>
          </a:p>
          <a:p>
            <a:pPr marL="0" lvl="1" indent="2286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  <a:p>
            <a:pPr marL="0" lvl="1" indent="2286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printf(“\n”);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1</a:t>
            </a:r>
          </a:p>
        </p:txBody>
      </p:sp>
      <p:sp>
        <p:nvSpPr>
          <p:cNvPr id="249" name="Shape 249"/>
          <p:cNvSpPr/>
          <p:nvPr/>
        </p:nvSpPr>
        <p:spPr>
          <a:xfrm>
            <a:off x="9884478" y="2755381"/>
            <a:ext cx="2126743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1 2 3 4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1 2 3 4 5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1 2 3 4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50" name="Shape 250"/>
          <p:cNvSpPr/>
          <p:nvPr/>
        </p:nvSpPr>
        <p:spPr>
          <a:xfrm>
            <a:off x="647517" y="4430687"/>
            <a:ext cx="32758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Input: i = 5(int)</a:t>
            </a:r>
          </a:p>
        </p:txBody>
      </p:sp>
      <p:sp>
        <p:nvSpPr>
          <p:cNvPr id="251" name="Shape 251"/>
          <p:cNvSpPr/>
          <p:nvPr/>
        </p:nvSpPr>
        <p:spPr>
          <a:xfrm>
            <a:off x="4549839" y="4430687"/>
            <a:ext cx="22242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Proses: ? </a:t>
            </a:r>
          </a:p>
        </p:txBody>
      </p:sp>
      <p:sp>
        <p:nvSpPr>
          <p:cNvPr id="252" name="Shape 252"/>
          <p:cNvSpPr/>
          <p:nvPr/>
        </p:nvSpPr>
        <p:spPr>
          <a:xfrm>
            <a:off x="7690023" y="4533899"/>
            <a:ext cx="17237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2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Input: x (int)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proses: hitung faktorial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 hasil penghitungan faktorial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contoh : x = 5 —&gt; 5 * 4 *3 * 2 * 1 = 120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3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Input: matriks x (x</a:t>
            </a:r>
            <a:r>
              <a:rPr sz="2000">
                <a:solidFill>
                  <a:srgbClr val="FFFFFF"/>
                </a:solidFill>
              </a:rPr>
              <a:t>11</a:t>
            </a:r>
            <a:r>
              <a:rPr sz="3800">
                <a:solidFill>
                  <a:srgbClr val="FFFFFF"/>
                </a:solidFill>
              </a:rPr>
              <a:t>, x</a:t>
            </a:r>
            <a:r>
              <a:rPr sz="2000">
                <a:solidFill>
                  <a:srgbClr val="FFFFFF"/>
                </a:solidFill>
              </a:rPr>
              <a:t>12</a:t>
            </a:r>
            <a:r>
              <a:rPr sz="3800">
                <a:solidFill>
                  <a:srgbClr val="FFFFFF"/>
                </a:solidFill>
              </a:rPr>
              <a:t>, x</a:t>
            </a:r>
            <a:r>
              <a:rPr sz="2000">
                <a:solidFill>
                  <a:srgbClr val="FFFFFF"/>
                </a:solidFill>
              </a:rPr>
              <a:t>21</a:t>
            </a:r>
            <a:r>
              <a:rPr sz="3800">
                <a:solidFill>
                  <a:srgbClr val="FFFFFF"/>
                </a:solidFill>
              </a:rPr>
              <a:t>, x</a:t>
            </a:r>
            <a:r>
              <a:rPr sz="2000">
                <a:solidFill>
                  <a:srgbClr val="FFFFFF"/>
                </a:solidFill>
              </a:rPr>
              <a:t>22</a:t>
            </a:r>
            <a:r>
              <a:rPr sz="3800">
                <a:solidFill>
                  <a:srgbClr val="FFFFFF"/>
                </a:solidFill>
              </a:rPr>
              <a:t>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proses: matriks x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 menampilkan matriks x sesuai dengan baris dan kolom 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Pemrograman Modular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Fungsi dalam bahasa C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Fungsi dan prosedur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Fungsi main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Fungsi rekursif</a:t>
            </a:r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Contoh1</a:t>
            </a:r>
          </a:p>
        </p:txBody>
      </p:sp>
      <p:sp>
        <p:nvSpPr>
          <p:cNvPr id="265" name="Shape 265"/>
          <p:cNvSpPr/>
          <p:nvPr/>
        </p:nvSpPr>
        <p:spPr>
          <a:xfrm>
            <a:off x="987892" y="2594601"/>
            <a:ext cx="10661397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double Absolut(double x);  //deklarasi fungsi absolut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float nilai;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nilai = -92829.24;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printf(“%7.2f nilai absolut-nya adalah %7.2f\n”, nilai, Absolut(nilai));       //memanggil fungsi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getch()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//Fungsi absolut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double Absolut(double x)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if (x&lt;0) x = -x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return(x);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1b </a:t>
            </a:r>
          </a:p>
        </p:txBody>
      </p:sp>
      <p:sp>
        <p:nvSpPr>
          <p:cNvPr id="268" name="Shape 268"/>
          <p:cNvSpPr/>
          <p:nvPr/>
        </p:nvSpPr>
        <p:spPr>
          <a:xfrm>
            <a:off x="1171701" y="2992707"/>
            <a:ext cx="10661397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//Fungsi absolut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double Absolut(double x)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if (x&lt;0) x = -x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return(x);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float nilai;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nilai = -92829.24;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printf(“%7.2f nilai absolut-nya adalah %7.2f\n”, nilai, Absolut(nilai));       //memanggil fungsi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getch()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contoh2(void)</a:t>
            </a:r>
          </a:p>
        </p:txBody>
      </p:sp>
      <p:sp>
        <p:nvSpPr>
          <p:cNvPr id="271" name="Shape 271"/>
          <p:cNvSpPr/>
          <p:nvPr/>
        </p:nvSpPr>
        <p:spPr>
          <a:xfrm>
            <a:off x="1334973" y="2892673"/>
            <a:ext cx="402386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void tampilkanJumlah(int a, int b){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jml;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jml = a + b;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printf(“%d”, jml);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272" name="Shape 272"/>
          <p:cNvSpPr/>
          <p:nvPr/>
        </p:nvSpPr>
        <p:spPr>
          <a:xfrm>
            <a:off x="1334973" y="5733384"/>
            <a:ext cx="50718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void printError(void){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printf(“error: unexpected error occured”);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2b(non void)</a:t>
            </a:r>
          </a:p>
        </p:txBody>
      </p:sp>
      <p:sp>
        <p:nvSpPr>
          <p:cNvPr id="275" name="Shape 275"/>
          <p:cNvSpPr/>
          <p:nvPr/>
        </p:nvSpPr>
        <p:spPr>
          <a:xfrm>
            <a:off x="1692468" y="3471117"/>
            <a:ext cx="27114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jumlah(int a, int b) 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jml;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jml = a + b;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return jml;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algoritma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Nyalakan Api / kompor.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Tuangkan minyak ke wajan.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Pecahkan telur ke mangkok.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Tambahkan garam secukupnya.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 Aduk campuran telur dan garam.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Tuangkan adonan telur ke wajan.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Masak telur hingga matang. 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1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2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3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Array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Suatu tipe data yang terstruktur berupa sejumlah data sejenis (tipe datanya sama) yang jumlahnya tetap dan diberi suatu nama tertentu.</a:t>
            </a:r>
          </a:p>
        </p:txBody>
      </p:sp>
      <p:sp>
        <p:nvSpPr>
          <p:cNvPr id="288" name="Shape 28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73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40">
                <a:solidFill>
                  <a:srgbClr val="FFFFFF"/>
                </a:solidFill>
              </a:rPr>
              <a:t>Deklarasi Array (1 Dimensi)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huruf[9];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umur[10];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kondisi[2] ={0,1}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arrayDinamis[] = {1,2,3}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</a:t>
            </a:r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75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2388636" y="2410667"/>
            <a:ext cx="5409693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main()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nilai[5], x;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system(“cls”);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printf(“memasukkan nilai: \n”);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for(x=0; x&lt;5;x++)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printf(“Nilai angka: “); scanf(“%d”, &amp;nilai[x]);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printf(“membaca nilai: \n”);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for(x=0; x&lt;5;x++)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printf(“Nilai angka: %d“, nilai[x]);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1</a:t>
            </a:r>
          </a:p>
        </p:txBody>
      </p:sp>
      <p:sp>
        <p:nvSpPr>
          <p:cNvPr id="301" name="Shape 3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2</a:t>
            </a:r>
          </a:p>
        </p:txBody>
      </p:sp>
      <p:sp>
        <p:nvSpPr>
          <p:cNvPr id="304" name="Shape 3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3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Formulasi sebuah Algoritma dalam bentuk bahasa pemrograman.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Bahasa Pemrograman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suatu bahasa buatan yang digunakan untuk mengendalikan perilaku dari sebuah mesin, biasanya mesin komputer.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2913</Words>
  <Application>Microsoft Macintosh PowerPoint</Application>
  <PresentationFormat>Custom</PresentationFormat>
  <Paragraphs>647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2" baseType="lpstr">
      <vt:lpstr>Helvetica Light</vt:lpstr>
      <vt:lpstr>Helvetica Neue</vt:lpstr>
      <vt:lpstr>Gradient</vt:lpstr>
      <vt:lpstr>Algoritma dan pemrograman </vt:lpstr>
      <vt:lpstr>Komputer </vt:lpstr>
      <vt:lpstr>Algoritma</vt:lpstr>
      <vt:lpstr>Siklus Hidup Software</vt:lpstr>
      <vt:lpstr>Kriteria Algoritma</vt:lpstr>
      <vt:lpstr>Bentuk Dasar Algoritma</vt:lpstr>
      <vt:lpstr>Contoh algoritma</vt:lpstr>
      <vt:lpstr>Program</vt:lpstr>
      <vt:lpstr>Bahasa Pemrograman</vt:lpstr>
      <vt:lpstr>generasi</vt:lpstr>
      <vt:lpstr>Tingkatan Bahasa Pemrograman</vt:lpstr>
      <vt:lpstr>Paradigma Pemrograman</vt:lpstr>
      <vt:lpstr>Flowchart</vt:lpstr>
      <vt:lpstr>Simbol-simbol yang digunakan dalam flowchart</vt:lpstr>
      <vt:lpstr>Simbol-simbol yang digunakan dalam flowchart</vt:lpstr>
      <vt:lpstr>Contoh Flowchart</vt:lpstr>
      <vt:lpstr>Pseudocode </vt:lpstr>
      <vt:lpstr>Contoh pseudocode</vt:lpstr>
      <vt:lpstr>Menghitung Pajak Penghasilan.</vt:lpstr>
      <vt:lpstr>Menghitung Pajak Penghasilan(lanjutan)</vt:lpstr>
      <vt:lpstr>Menghitung nilai:</vt:lpstr>
      <vt:lpstr>Testcase nilai</vt:lpstr>
      <vt:lpstr>Konversi Bilangan Desimal ke biner</vt:lpstr>
      <vt:lpstr>Contoh:</vt:lpstr>
      <vt:lpstr>Dasar Penulisan  bahasa C</vt:lpstr>
      <vt:lpstr>Bahasan Bahasa C</vt:lpstr>
      <vt:lpstr>Input Output</vt:lpstr>
      <vt:lpstr>Struktur Input Tidak Terformat</vt:lpstr>
      <vt:lpstr>Contoh 1</vt:lpstr>
      <vt:lpstr>Contoh 2</vt:lpstr>
      <vt:lpstr>Contoh 3</vt:lpstr>
      <vt:lpstr>Contoh 4</vt:lpstr>
      <vt:lpstr>Struktur Input Terformat</vt:lpstr>
      <vt:lpstr>Contoh 1(Karakter)</vt:lpstr>
      <vt:lpstr>PowerPoint Presentation</vt:lpstr>
      <vt:lpstr>Nilai Numerik</vt:lpstr>
      <vt:lpstr>Contoh 3(Numerik)</vt:lpstr>
      <vt:lpstr>Struktur Output Tak Terformat</vt:lpstr>
      <vt:lpstr>Struktur Output Terformat</vt:lpstr>
      <vt:lpstr>Contoh 1 (karakter terformat)</vt:lpstr>
      <vt:lpstr>PowerPoint Presentation</vt:lpstr>
      <vt:lpstr>PowerPoint Presentation</vt:lpstr>
      <vt:lpstr>PowerPoint Presentation</vt:lpstr>
      <vt:lpstr>Contoh 3</vt:lpstr>
      <vt:lpstr>PowerPoint Presentation</vt:lpstr>
      <vt:lpstr>String terformat</vt:lpstr>
      <vt:lpstr>Integer terformat</vt:lpstr>
      <vt:lpstr>Float terformat</vt:lpstr>
      <vt:lpstr>Struktur Kontrol percabangan</vt:lpstr>
      <vt:lpstr>Pola if</vt:lpstr>
      <vt:lpstr>Bentuk if else</vt:lpstr>
      <vt:lpstr>If else bercabang</vt:lpstr>
      <vt:lpstr>Bentuk Switch</vt:lpstr>
      <vt:lpstr>Latihan 1</vt:lpstr>
      <vt:lpstr>Latihan 2</vt:lpstr>
      <vt:lpstr>Latihan 3</vt:lpstr>
      <vt:lpstr>Struktur kontrol perulangan (looping)</vt:lpstr>
      <vt:lpstr>Contoh 1</vt:lpstr>
      <vt:lpstr>Contoh 2</vt:lpstr>
      <vt:lpstr>Contoh 3</vt:lpstr>
      <vt:lpstr>Contoh 4</vt:lpstr>
      <vt:lpstr>Latihan 1</vt:lpstr>
      <vt:lpstr>Latihan 2</vt:lpstr>
      <vt:lpstr>Latihan 3</vt:lpstr>
      <vt:lpstr>Pemrograman Modular</vt:lpstr>
      <vt:lpstr>Contoh1</vt:lpstr>
      <vt:lpstr>Contoh 1b </vt:lpstr>
      <vt:lpstr>contoh2(void)</vt:lpstr>
      <vt:lpstr>Contoh 2b(non void)</vt:lpstr>
      <vt:lpstr>Latihan 1</vt:lpstr>
      <vt:lpstr>Latihan 2</vt:lpstr>
      <vt:lpstr>Latihan 3</vt:lpstr>
      <vt:lpstr>Array</vt:lpstr>
      <vt:lpstr>Deklarasi Array (1 Dimensi)</vt:lpstr>
      <vt:lpstr>Contoh 1</vt:lpstr>
      <vt:lpstr>Contoh 2</vt:lpstr>
      <vt:lpstr>Latihan 1</vt:lpstr>
      <vt:lpstr>Latihan 2</vt:lpstr>
      <vt:lpstr>Latihan 3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</dc:title>
  <cp:lastModifiedBy>Microsoft Office User</cp:lastModifiedBy>
  <cp:revision>11</cp:revision>
  <dcterms:modified xsi:type="dcterms:W3CDTF">2018-10-28T12:05:24Z</dcterms:modified>
</cp:coreProperties>
</file>