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9B31-9157-4FE4-81BE-1B1506F6558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CB54-20B1-42BA-A84C-B013AEA1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  <a:noFill/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Futura Md BT" pitchFamily="34" charset="0"/>
              </a:rPr>
              <a:t>METODE PERAMALAN DERET WAKTU</a:t>
            </a:r>
            <a:r>
              <a:rPr lang="en-US" sz="2000" dirty="0">
                <a:solidFill>
                  <a:schemeClr val="tx2"/>
                </a:solidFill>
                <a:latin typeface="Futura Md BT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Futura Md BT" pitchFamily="34" charset="0"/>
              </a:rPr>
            </a:br>
            <a:r>
              <a:rPr lang="en-US" sz="400" dirty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Futura Md BT" pitchFamily="34" charset="0"/>
              </a:rPr>
              <a:t>R</a:t>
            </a:r>
            <a:r>
              <a:rPr lang="en-US" sz="1400" dirty="0" smtClean="0">
                <a:solidFill>
                  <a:schemeClr val="tx2"/>
                </a:solidFill>
                <a:latin typeface="Futura Md BT" pitchFamily="34" charset="0"/>
              </a:rPr>
              <a:t>ESPONSI 1</a:t>
            </a:r>
            <a:endParaRPr lang="en-US" sz="18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1830"/>
            <a:ext cx="6400800" cy="79208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Futura Md BT" pitchFamily="34" charset="0"/>
              </a:rPr>
              <a:t>Agung</a:t>
            </a:r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Futura Md BT" pitchFamily="34" charset="0"/>
              </a:rPr>
              <a:t>Satrio</a:t>
            </a:r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Futura Md BT" pitchFamily="34" charset="0"/>
              </a:rPr>
              <a:t>Wicaksono</a:t>
            </a:r>
            <a:endParaRPr lang="en-US" sz="1800" dirty="0">
              <a:solidFill>
                <a:schemeClr val="tx2"/>
              </a:solidFill>
              <a:latin typeface="Futura Md BT" pitchFamily="34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082316952530</a:t>
            </a:r>
            <a:endParaRPr lang="en-US" sz="1800" dirty="0">
              <a:solidFill>
                <a:schemeClr val="tx2"/>
              </a:solidFill>
              <a:latin typeface="Futura Md BT" pitchFamily="34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Futura Md BT" pitchFamily="34" charset="0"/>
              </a:rPr>
              <a:t>agung_satriowicaksono@apps.ipb.ac.id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4731334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31334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2139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1334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4" y="640683"/>
            <a:ext cx="704089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Dibedakan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Stasioner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Stasioner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lvl="1" indent="0"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deret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ikatakan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stasioner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tengah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rataan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ragam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fluktuasi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konstan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4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Karakteristik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02298"/>
              </p:ext>
            </p:extLst>
          </p:nvPr>
        </p:nvGraphicFramePr>
        <p:xfrm>
          <a:off x="1403648" y="2715765"/>
          <a:ext cx="2817315" cy="188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icture" r:id="rId5" imgW="4669277" imgH="3735421" progId="StaticMetafile">
                  <p:embed/>
                </p:oleObj>
              </mc:Choice>
              <mc:Fallback>
                <p:oleObj name="Picture" r:id="rId5" imgW="4669277" imgH="3735421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15765"/>
                        <a:ext cx="2817315" cy="188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77280"/>
              </p:ext>
            </p:extLst>
          </p:nvPr>
        </p:nvGraphicFramePr>
        <p:xfrm>
          <a:off x="5666473" y="2744593"/>
          <a:ext cx="2898353" cy="185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7" imgW="4665600" imgH="3807000" progId="">
                  <p:embed/>
                </p:oleObj>
              </mc:Choice>
              <mc:Fallback>
                <p:oleObj name="Picture" r:id="rId7" imgW="4665600" imgH="38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473" y="2744593"/>
                        <a:ext cx="2898353" cy="185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9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Pola Data Horizontal</a:t>
                </a:r>
                <a:endParaRPr lang="id-ID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Terjadi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bila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data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berfluktuasi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di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sekitar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rata-rata yang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konstan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  <a:endParaRPr lang="id-ID" sz="20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: Data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penjualan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konstan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ctr">
                  <a:buNone/>
                </a:pP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2"/>
                <a:stretch>
                  <a:fillRect l="-917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4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Pola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Pola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Data T</a:t>
                </a:r>
                <a:r>
                  <a:rPr lang="id-ID" sz="2400" dirty="0">
                    <a:latin typeface="Arial" pitchFamily="34" charset="0"/>
                    <a:cs typeface="Arial" pitchFamily="34" charset="0"/>
                  </a:rPr>
                  <a:t>rend</a:t>
                </a:r>
              </a:p>
              <a:p>
                <a:pPr>
                  <a:buNone/>
                </a:pP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Terjadi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bila</a:t>
                </a:r>
                <a:r>
                  <a:rPr lang="id-ID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adanya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kenaikan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atau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penurunan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sekuler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jangka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panjang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dalam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data</a:t>
                </a:r>
                <a:r>
                  <a:rPr lang="id-ID" sz="20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Contoh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Data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G</a:t>
                </a:r>
                <a:r>
                  <a:rPr lang="id-ID" sz="2000" dirty="0">
                    <a:latin typeface="Arial" pitchFamily="34" charset="0"/>
                    <a:cs typeface="Arial" pitchFamily="34" charset="0"/>
                  </a:rPr>
                  <a:t>NP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7"/>
                <a:ext cx="8640960" cy="3600400"/>
              </a:xfrm>
              <a:blipFill rotWithShape="1">
                <a:blip r:embed="rId2"/>
                <a:stretch>
                  <a:fillRect l="-917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4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Pola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Musiman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suatu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deret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dipengaruhi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oleh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faktor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musiman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misalnya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kuartal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tahun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tertentu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bulanan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atau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hari-hari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pada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minggu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tertentu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id-ID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Data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panen padi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Pola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Pola Data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Siklik</a:t>
            </a:r>
          </a:p>
          <a:p>
            <a:pPr>
              <a:lnSpc>
                <a:spcPct val="90000"/>
              </a:lnSpc>
              <a:buNone/>
            </a:pPr>
            <a:r>
              <a:rPr lang="id-ID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T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erjadi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data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dipengaruhi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oleh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fluktuasi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ekonomi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jangka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panjang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seperti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berhubungan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siklus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bisnis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Data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penjualan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mobil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id-ID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Pola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Pola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Data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08" y="915988"/>
            <a:ext cx="445738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Ruang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Lingkup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MPDW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Pemulusan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smoothing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Agar data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stasioner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rataan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ragam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Pemodelan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Peramalan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forecasting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7654"/>
            <a:ext cx="27432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596417"/>
            <a:ext cx="2895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9962" y="2697892"/>
            <a:ext cx="3228975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2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Forecasting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Forecasting adalah kegiatan memperkirakan beberapa kejadian yang akan terjadi di masa mendatang</a:t>
            </a:r>
          </a:p>
          <a:p>
            <a:pPr>
              <a:lnSpc>
                <a:spcPct val="110000"/>
              </a:lnSpc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Forecasting diterapkan di berbagai bidang, misalnya: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Operations Management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Marketing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Finance &amp; Risk Management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Economics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>
                <a:latin typeface="Arial" pitchFamily="34" charset="0"/>
                <a:cs typeface="Arial" pitchFamily="34" charset="0"/>
              </a:rPr>
              <a:t>Industrial Process Control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Demography</a:t>
            </a:r>
            <a:endParaRPr lang="id-ID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Forecasting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Short-term: Meramal kejadian beberapa periode ke depan (hari, minggu, bulan)</a:t>
            </a:r>
          </a:p>
          <a:p>
            <a:pPr>
              <a:lnSpc>
                <a:spcPct val="110000"/>
              </a:lnSpc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Medium-term: Meramal kejadian untuk 1 atau 2 tahun yang akan datang</a:t>
            </a:r>
          </a:p>
          <a:p>
            <a:pPr>
              <a:lnSpc>
                <a:spcPct val="110000"/>
              </a:lnSpc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Long-term: Meramal kejadian beberapa tahun yang akan datang untuk perencanaan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strategi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Metode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Forecasting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Kuantitatif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Teknik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meramal menggunakan data histori dan model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peramalan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Regresi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000" i="1" dirty="0">
                <a:latin typeface="Arial" pitchFamily="34" charset="0"/>
                <a:cs typeface="Arial" pitchFamily="34" charset="0"/>
              </a:rPr>
              <a:t>smoothing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, Box-Jenkins ARIMA</a:t>
            </a:r>
          </a:p>
          <a:p>
            <a:pPr algn="just">
              <a:lnSpc>
                <a:spcPct val="11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Kualitatif: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Teknik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meramal yang didasarkan pada penilaian dan intuisi bukan kepada 	pengolahan data histori. Teknik ini dilakukan jika sedikit atau tidak ada data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histori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40%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Sebelum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30%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Tugas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Sebelum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20%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Keaktifan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10%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Kehadiran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Penilaian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Responsi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Latihan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Membangkitkan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plot data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wajib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membawa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laptop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Buku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Referensi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Montgomery, D.C., et.al.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2008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Forecasting Time Series Analysis 2nd.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John Wiley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Cryer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J.D.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and Chan, K.S. 2008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Time Series Analysis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with Application in 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Springer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Abraham, B and Ledolter, J. 2005. Statistical Methods for Forecasting, John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Wiley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Hyndman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R.J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Athanasopoulos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G. 2013.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Forecasting: principles and practice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Microsoft Office Excel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Minitab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Persiapan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Responsi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  <a:noFill/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Futura Md BT" pitchFamily="34" charset="0"/>
              </a:rPr>
              <a:t>PENDAHULUAN</a:t>
            </a:r>
            <a:endParaRPr lang="en-US" sz="1800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4731334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31334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2139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1334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4" y="640683"/>
            <a:ext cx="704089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Menurut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Waktu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Cross-Section Data (Data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Penampang-melintang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Time-Series Data (Data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Panel Data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TS)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Data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Cross-Section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diamati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bersamaan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PDRB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Prov. DKI,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Jabar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Jateng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bps.go.id)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Data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468"/>
              </p:ext>
            </p:extLst>
          </p:nvPr>
        </p:nvGraphicFramePr>
        <p:xfrm>
          <a:off x="1475656" y="2931790"/>
          <a:ext cx="5472608" cy="914400"/>
        </p:xfrm>
        <a:graphic>
          <a:graphicData uri="http://schemas.openxmlformats.org/drawingml/2006/table">
            <a:tbl>
              <a:tblPr/>
              <a:tblGrid>
                <a:gridCol w="2238794"/>
                <a:gridCol w="3233814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Provinsi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PDRB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tahun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2013 (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ribu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rupiah)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DKI JAKARTA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130060.31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JAWA BARAT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24118.31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JAWA TENGAH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21844.87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Time-Series Data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diamati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PDRB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Prov.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Jabar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2013-2017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bps.go.id)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Data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86172"/>
              </p:ext>
            </p:extLst>
          </p:nvPr>
        </p:nvGraphicFramePr>
        <p:xfrm>
          <a:off x="1475656" y="2931790"/>
          <a:ext cx="5472608" cy="1371600"/>
        </p:xfrm>
        <a:graphic>
          <a:graphicData uri="http://schemas.openxmlformats.org/drawingml/2006/table">
            <a:tbl>
              <a:tblPr/>
              <a:tblGrid>
                <a:gridCol w="2238794"/>
                <a:gridCol w="3233814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Periode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PDRB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(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ribu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rupiah)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24118.31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24966.86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25845.5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26921.57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27956.16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8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Panel Data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Cross-Section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Time-Series.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diamati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bersamaan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Data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00322"/>
              </p:ext>
            </p:extLst>
          </p:nvPr>
        </p:nvGraphicFramePr>
        <p:xfrm>
          <a:off x="1475656" y="2931790"/>
          <a:ext cx="5472609" cy="1143000"/>
        </p:xfrm>
        <a:graphic>
          <a:graphicData uri="http://schemas.openxmlformats.org/drawingml/2006/table">
            <a:tbl>
              <a:tblPr/>
              <a:tblGrid>
                <a:gridCol w="1588822"/>
                <a:gridCol w="1588822"/>
                <a:gridCol w="2294965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Provinsi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Periode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PDRB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(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ribu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ucida Console" pitchFamily="49" charset="0"/>
                        </a:rPr>
                        <a:t> rupiah)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DKI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130060.3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DKI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136312.3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Jabar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24118.31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Jabar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24966.86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7"/>
            <a:ext cx="8640960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deret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pemodelan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statistika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peramalan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urutan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737276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1" y="4728305"/>
            <a:ext cx="20345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Searching &amp; Serving the Best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9" y="4598081"/>
            <a:ext cx="540000" cy="54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7224" y="4737276"/>
            <a:ext cx="10967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Md BT" pitchFamily="34" charset="0"/>
              </a:rPr>
              <a:t>www.ipb.ac.id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Md BT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843558"/>
          </a:xfrm>
          <a:blipFill dpi="0" rotWithShape="1">
            <a:blip r:embed="rId3">
              <a:alphaModFix amt="25000"/>
            </a:blip>
            <a:srcRect/>
            <a:tile tx="0" ty="508000" sx="100000" sy="100000" flip="xy" algn="ctr"/>
          </a:blipFill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Analisis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Deret</a:t>
            </a:r>
            <a:r>
              <a:rPr lang="en-US" sz="3200" dirty="0" smtClean="0">
                <a:solidFill>
                  <a:schemeClr val="tx2"/>
                </a:solidFill>
                <a:latin typeface="Futura Md BT" pitchFamily="34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Futura Md BT" pitchFamily="34" charset="0"/>
              </a:rPr>
              <a:t>Waktu</a:t>
            </a:r>
            <a:endParaRPr lang="en-US" sz="32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625</Words>
  <Application>Microsoft Office PowerPoint</Application>
  <PresentationFormat>On-screen Show (16:9)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Picture</vt:lpstr>
      <vt:lpstr>METODE PERAMALAN DERET WAKTU   RESPONSI 1</vt:lpstr>
      <vt:lpstr>Penilaian Responsi</vt:lpstr>
      <vt:lpstr>Persiapan Responsi</vt:lpstr>
      <vt:lpstr>PENDAHULUAN</vt:lpstr>
      <vt:lpstr>Data</vt:lpstr>
      <vt:lpstr>Data</vt:lpstr>
      <vt:lpstr>Data</vt:lpstr>
      <vt:lpstr>Data</vt:lpstr>
      <vt:lpstr>Analisis Deret Waktu</vt:lpstr>
      <vt:lpstr>Karakteristik Data Deret Waktu</vt:lpstr>
      <vt:lpstr>Pola Data Deret Waktu</vt:lpstr>
      <vt:lpstr>Pola Data Deret Waktu</vt:lpstr>
      <vt:lpstr>Pola Data Deret Waktu</vt:lpstr>
      <vt:lpstr>Pola Data Deret Waktu</vt:lpstr>
      <vt:lpstr>Pola Data Deret Waktu</vt:lpstr>
      <vt:lpstr>Ruang Lingkup MPDW</vt:lpstr>
      <vt:lpstr>Forecasting</vt:lpstr>
      <vt:lpstr>Forecasting</vt:lpstr>
      <vt:lpstr>Metode Forecasting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 DESIGN REVIEW: DESIGNING SIGNIFICANT FACTORS FOR SUCCESS IN SPORTS ANS GAMES</dc:title>
  <dc:creator>AGUNG</dc:creator>
  <cp:lastModifiedBy>AGUNG</cp:lastModifiedBy>
  <cp:revision>35</cp:revision>
  <dcterms:created xsi:type="dcterms:W3CDTF">2018-12-08T01:22:16Z</dcterms:created>
  <dcterms:modified xsi:type="dcterms:W3CDTF">2019-01-29T01:02:57Z</dcterms:modified>
</cp:coreProperties>
</file>