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81" r:id="rId5"/>
    <p:sldId id="282" r:id="rId6"/>
    <p:sldId id="283" r:id="rId7"/>
    <p:sldId id="284" r:id="rId8"/>
    <p:sldId id="285" r:id="rId9"/>
    <p:sldId id="27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  <a:noFill/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Futura Md BT" pitchFamily="34" charset="0"/>
              </a:rPr>
              <a:t>METODE PERAMALAN DERET WAKTU</a:t>
            </a:r>
            <a:r>
              <a:rPr lang="en-US" sz="2000" dirty="0">
                <a:solidFill>
                  <a:schemeClr val="tx2"/>
                </a:solidFill>
                <a:latin typeface="Futura Md BT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Futura Md BT" pitchFamily="34" charset="0"/>
              </a:rPr>
            </a:br>
            <a:r>
              <a:rPr lang="en-US" sz="400" dirty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Futura Md BT" pitchFamily="34" charset="0"/>
              </a:rPr>
              <a:t>R</a:t>
            </a:r>
            <a: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  <a:t>ESPONSI 2</a:t>
            </a:r>
            <a:endParaRPr lang="en-US" sz="18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1830"/>
            <a:ext cx="6400800" cy="79208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METODE PEMULUSAN RATAAN BERGERAK SEDERHANA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&amp; RATAAN BERGERAK GANDA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4731334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31334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2139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1334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4" y="640683"/>
            <a:ext cx="704089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Mereduksi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ketidakteraturan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keseimbangan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rata-rata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periode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Bertujuan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memudahkan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peramalan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smoothing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Pemulusan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(</a:t>
            </a:r>
            <a:r>
              <a:rPr lang="en-US" sz="3200" i="1" dirty="0" smtClean="0">
                <a:solidFill>
                  <a:schemeClr val="tx2"/>
                </a:solidFill>
                <a:latin typeface="Futura Md BT" pitchFamily="34" charset="0"/>
              </a:rPr>
              <a:t>Smoothing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)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Metode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Pemulusan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(</a:t>
            </a:r>
            <a:r>
              <a:rPr lang="en-US" sz="3200" i="1" dirty="0" smtClean="0">
                <a:solidFill>
                  <a:schemeClr val="tx2"/>
                </a:solidFill>
                <a:latin typeface="Futura Md BT" pitchFamily="34" charset="0"/>
              </a:rPr>
              <a:t>Smoothing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)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11710"/>
            <a:ext cx="1584175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9" y="1059582"/>
            <a:ext cx="1584175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Moving Average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3808" y="2211710"/>
            <a:ext cx="1584175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Exponential 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3809" y="3363838"/>
            <a:ext cx="1584175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Holt-Winter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0112" y="987574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Single Moving Average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0112" y="1563638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Double Moving Average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0111" y="2139702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Single Exponential 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111" y="2715766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Double Exponential 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0112" y="3291830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Holt-Winter Additive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112" y="3867894"/>
            <a:ext cx="324036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Holt-Winter Multiplicative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Elbow Connector 6"/>
          <p:cNvCxnSpPr>
            <a:stCxn id="2" idx="3"/>
            <a:endCxn id="13" idx="1"/>
          </p:cNvCxnSpPr>
          <p:nvPr/>
        </p:nvCxnSpPr>
        <p:spPr>
          <a:xfrm flipV="1">
            <a:off x="1835695" y="1491630"/>
            <a:ext cx="100811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3"/>
            <a:endCxn id="16" idx="1"/>
          </p:cNvCxnSpPr>
          <p:nvPr/>
        </p:nvCxnSpPr>
        <p:spPr>
          <a:xfrm>
            <a:off x="1835695" y="2643758"/>
            <a:ext cx="100811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14" idx="1"/>
          </p:cNvCxnSpPr>
          <p:nvPr/>
        </p:nvCxnSpPr>
        <p:spPr>
          <a:xfrm>
            <a:off x="1835695" y="2643758"/>
            <a:ext cx="1008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3"/>
            <a:endCxn id="18" idx="1"/>
          </p:cNvCxnSpPr>
          <p:nvPr/>
        </p:nvCxnSpPr>
        <p:spPr>
          <a:xfrm flipV="1">
            <a:off x="4427984" y="1203598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3"/>
            <a:endCxn id="19" idx="1"/>
          </p:cNvCxnSpPr>
          <p:nvPr/>
        </p:nvCxnSpPr>
        <p:spPr>
          <a:xfrm>
            <a:off x="4427984" y="1491630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3"/>
            <a:endCxn id="21" idx="1"/>
          </p:cNvCxnSpPr>
          <p:nvPr/>
        </p:nvCxnSpPr>
        <p:spPr>
          <a:xfrm flipV="1">
            <a:off x="4427983" y="2355726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22" idx="1"/>
          </p:cNvCxnSpPr>
          <p:nvPr/>
        </p:nvCxnSpPr>
        <p:spPr>
          <a:xfrm>
            <a:off x="4427983" y="2643758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3"/>
            <a:endCxn id="25" idx="1"/>
          </p:cNvCxnSpPr>
          <p:nvPr/>
        </p:nvCxnSpPr>
        <p:spPr>
          <a:xfrm flipV="1">
            <a:off x="4427984" y="3507854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6" idx="3"/>
            <a:endCxn id="26" idx="1"/>
          </p:cNvCxnSpPr>
          <p:nvPr/>
        </p:nvCxnSpPr>
        <p:spPr>
          <a:xfrm>
            <a:off x="4427984" y="3795886"/>
            <a:ext cx="115212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Moving Average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Rataan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Bergerak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pemulusan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deret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rata-rata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observasi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terdahulu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muncul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observasi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rata-rata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dihitung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membuang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observasi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paling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menggantikannya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observasi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terbaru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err="1">
                <a:latin typeface="Arial" pitchFamily="34" charset="0"/>
                <a:cs typeface="Arial" pitchFamily="34" charset="0"/>
              </a:rPr>
              <a:t>Kelemahan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tersimpan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macam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pemulusan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rataan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bergerak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Single Moving Average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Double Moving Average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Moving Average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r>
                  <a:rPr lang="id-ID" sz="1800" dirty="0" smtClean="0">
                    <a:latin typeface="Arial" pitchFamily="34" charset="0"/>
                    <a:cs typeface="Arial" pitchFamily="34" charset="0"/>
                  </a:rPr>
                  <a:t>Cocok untuk data berpola </a:t>
                </a:r>
                <a:r>
                  <a:rPr lang="id-ID" sz="1800" b="1" dirty="0">
                    <a:latin typeface="Arial" pitchFamily="34" charset="0"/>
                    <a:cs typeface="Arial" pitchFamily="34" charset="0"/>
                  </a:rPr>
                  <a:t>horizontal</a:t>
                </a:r>
              </a:p>
              <a:p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</a:p>
              <a:p>
                <a:pPr marL="0" indent="0" algn="ctr">
                  <a:buNone/>
                </a:pPr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+ … + 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1800" i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id-ID" sz="1800" i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Forecasting </a:t>
                </a:r>
                <a:r>
                  <a:rPr lang="id-ID" sz="1800" dirty="0">
                    <a:latin typeface="Arial" pitchFamily="34" charset="0"/>
                    <a:cs typeface="Arial" pitchFamily="34" charset="0"/>
                  </a:rPr>
                  <a:t>1 periode ke depan</a:t>
                </a:r>
              </a:p>
              <a:p>
                <a:pPr marL="0" indent="0" algn="ctr">
                  <a:buNone/>
                </a:pPr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i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id-ID" sz="1800" i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id-ID" sz="1800" dirty="0" smtClean="0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id-ID" sz="1800" dirty="0" smtClean="0">
                    <a:latin typeface="Arial" pitchFamily="34" charset="0"/>
                    <a:cs typeface="Arial" pitchFamily="34" charset="0"/>
                  </a:rPr>
                  <a:t>m </a:t>
                </a:r>
                <a:r>
                  <a:rPr lang="id-ID" sz="1800" dirty="0">
                    <a:latin typeface="Arial" pitchFamily="34" charset="0"/>
                    <a:cs typeface="Arial" pitchFamily="34" charset="0"/>
                  </a:rPr>
                  <a:t>= bilangan pemulusan (banyaknya data yang digunakan untuk dirata-ratakan)</a:t>
                </a:r>
                <a:endParaRPr lang="id-ID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t =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periode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2"/>
                <a:stretch>
                  <a:fillRect l="-56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4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Single Moving Average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r>
                  <a:rPr lang="id-ID" sz="1800" dirty="0" smtClean="0">
                    <a:latin typeface="Arial" pitchFamily="34" charset="0"/>
                    <a:cs typeface="Arial" pitchFamily="34" charset="0"/>
                  </a:rPr>
                  <a:t>Cocok untuk data berpola </a:t>
                </a:r>
                <a:r>
                  <a:rPr lang="id-ID" sz="1800" b="1" dirty="0">
                    <a:latin typeface="Arial" pitchFamily="34" charset="0"/>
                    <a:cs typeface="Arial" pitchFamily="34" charset="0"/>
                  </a:rPr>
                  <a:t>tren</a:t>
                </a:r>
              </a:p>
              <a:p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</a:p>
              <a:p>
                <a:pPr marL="0" indent="0" algn="ctr">
                  <a:buNone/>
                </a:pPr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+ … + </m:t>
                        </m:r>
                        <m:sSub>
                          <m:sSub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1800" i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id-ID" sz="1800" i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Forecasting </a:t>
                </a:r>
                <a:r>
                  <a:rPr lang="id-ID" sz="1800" dirty="0">
                    <a:latin typeface="Arial" pitchFamily="34" charset="0"/>
                    <a:cs typeface="Arial" pitchFamily="34" charset="0"/>
                  </a:rPr>
                  <a:t>1 periode ke depan</a:t>
                </a:r>
              </a:p>
              <a:p>
                <a:pPr marL="0" indent="0" algn="ctr">
                  <a:buNone/>
                </a:pPr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id-ID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d-ID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id-ID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ctrlPr>
                              <a:rPr lang="id-ID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id-ID" sz="1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id-ID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800" i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id-ID" sz="1800" i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Forecasting </a:t>
                </a:r>
                <a14:m>
                  <m:oMath xmlns:m="http://schemas.openxmlformats.org/officeDocument/2006/math"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d-ID" sz="18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id-ID" sz="1800" dirty="0">
                    <a:latin typeface="Arial" pitchFamily="34" charset="0"/>
                    <a:cs typeface="Arial" pitchFamily="34" charset="0"/>
                  </a:rPr>
                  <a:t>periode ke depan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d-ID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d>
                            <m:d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id-ID" sz="18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2"/>
                <a:stretch>
                  <a:fillRect l="-42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4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Double Moving 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Average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Cocok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berpola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konstan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stasioner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Data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rata-rata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buah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hingga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-(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+1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pemulusan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banyaknya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yang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digunakan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dirata-ratakan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Data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berperan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nilai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forecasting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-(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+1)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>
                          <a:latin typeface="Times New Roman" pitchFamily="18" charset="0"/>
                          <a:cs typeface="Times New Roman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latin typeface="Times New Roman" pitchFamily="18" charset="0"/>
                          <a:cs typeface="Times New Roman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Times New Roman" pitchFamily="18" charset="0"/>
                          <a:cs typeface="Times New Roman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latin typeface="Times New Roman" pitchFamily="18" charset="0"/>
                          <a:cs typeface="Times New Roman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m:t>-1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3"/>
                <a:stretch>
                  <a:fillRect l="-423" t="-846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5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Single Moving 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Average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8689192"/>
              </p:ext>
            </p:extLst>
          </p:nvPr>
        </p:nvGraphicFramePr>
        <p:xfrm>
          <a:off x="3672680" y="1923678"/>
          <a:ext cx="17986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914400" imgH="393700" progId="Equation.DSMT4">
                  <p:embed/>
                </p:oleObj>
              </mc:Choice>
              <mc:Fallback>
                <p:oleObj name="Equation" r:id="rId6" imgW="914400" imgH="3937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80" y="1923678"/>
                        <a:ext cx="17986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3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Cocok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berpola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konstan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stasioner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Data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rata-rata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buah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hingga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-(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+1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pemulusan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banyaknya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data yang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digunakan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untuk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dirata-ratakan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Data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smoothing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berperan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nilai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forecasting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pada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>
                    <a:latin typeface="Arial" pitchFamily="34" charset="0"/>
                    <a:cs typeface="Arial" pitchFamily="34" charset="0"/>
                  </a:rPr>
                  <a:t>periode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-(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+1)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>
                          <a:latin typeface="Times New Roman" pitchFamily="18" charset="0"/>
                          <a:cs typeface="Times New Roman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latin typeface="Times New Roman" pitchFamily="18" charset="0"/>
                          <a:cs typeface="Times New Roman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Times New Roman" pitchFamily="18" charset="0"/>
                          <a:cs typeface="Times New Roman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latin typeface="Times New Roman" pitchFamily="18" charset="0"/>
                          <a:cs typeface="Times New Roman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m:t>-1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3"/>
                <a:stretch>
                  <a:fillRect l="-423" t="-846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5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Double Moving 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Average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4579424"/>
              </p:ext>
            </p:extLst>
          </p:nvPr>
        </p:nvGraphicFramePr>
        <p:xfrm>
          <a:off x="3672680" y="1923678"/>
          <a:ext cx="17986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914400" imgH="393700" progId="Equation.DSMT4">
                  <p:embed/>
                </p:oleObj>
              </mc:Choice>
              <mc:Fallback>
                <p:oleObj name="Equation" r:id="rId6" imgW="914400" imgH="3937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80" y="1923678"/>
                        <a:ext cx="17986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6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Latihan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338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METODE PERAMALAN DERET WAKTU   RESPONSI 2</vt:lpstr>
      <vt:lpstr>Pemulusan (Smoothing)</vt:lpstr>
      <vt:lpstr>Metode Pemulusan (Smoothing)</vt:lpstr>
      <vt:lpstr>Moving Average</vt:lpstr>
      <vt:lpstr>Single Moving Average</vt:lpstr>
      <vt:lpstr>Double Moving Average</vt:lpstr>
      <vt:lpstr>Single Moving Average</vt:lpstr>
      <vt:lpstr>Double Moving Average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 DESIGN REVIEW: DESIGNING SIGNIFICANT FACTORS FOR SUCCESS IN SPORTS ANS GAMES</dc:title>
  <dc:creator>AGUNG</dc:creator>
  <cp:lastModifiedBy>AGUNG</cp:lastModifiedBy>
  <cp:revision>51</cp:revision>
  <dcterms:created xsi:type="dcterms:W3CDTF">2018-12-08T01:22:16Z</dcterms:created>
  <dcterms:modified xsi:type="dcterms:W3CDTF">2019-01-30T08:40:34Z</dcterms:modified>
</cp:coreProperties>
</file>