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0F3B4CF7-9108-4C36-83AC-FD03EA831C58}" type="datetimeFigureOut">
              <a:rPr lang="id-ID" smtClean="0"/>
              <a:t>01/04/2016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350111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F3B4CF7-9108-4C36-83AC-FD03EA831C58}" type="datetimeFigureOut">
              <a:rPr lang="id-ID" smtClean="0"/>
              <a:t>01/04/2016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43623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F3B4CF7-9108-4C36-83AC-FD03EA831C58}" type="datetimeFigureOut">
              <a:rPr lang="id-ID" smtClean="0"/>
              <a:t>01/04/2016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256092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0F3B4CF7-9108-4C36-83AC-FD03EA831C58}" type="datetimeFigureOut">
              <a:rPr lang="id-ID" smtClean="0"/>
              <a:t>01/04/2016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71801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B4CF7-9108-4C36-83AC-FD03EA831C58}" type="datetimeFigureOut">
              <a:rPr lang="id-ID" smtClean="0"/>
              <a:t>01/04/2016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122665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0F3B4CF7-9108-4C36-83AC-FD03EA831C58}" type="datetimeFigureOut">
              <a:rPr lang="id-ID" smtClean="0"/>
              <a:t>01/04/2016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24192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0F3B4CF7-9108-4C36-83AC-FD03EA831C58}" type="datetimeFigureOut">
              <a:rPr lang="id-ID" smtClean="0"/>
              <a:t>01/04/2016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27627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0F3B4CF7-9108-4C36-83AC-FD03EA831C58}" type="datetimeFigureOut">
              <a:rPr lang="id-ID" smtClean="0"/>
              <a:t>01/04/2016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41383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B4CF7-9108-4C36-83AC-FD03EA831C58}" type="datetimeFigureOut">
              <a:rPr lang="id-ID" smtClean="0"/>
              <a:t>01/04/2016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186615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3B4CF7-9108-4C36-83AC-FD03EA831C58}" type="datetimeFigureOut">
              <a:rPr lang="id-ID" smtClean="0"/>
              <a:t>01/04/2016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30034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3B4CF7-9108-4C36-83AC-FD03EA831C58}" type="datetimeFigureOut">
              <a:rPr lang="id-ID" smtClean="0"/>
              <a:t>01/04/2016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C65CB47-6F0F-41EE-A55A-E93226C1CCF7}" type="slidenum">
              <a:rPr lang="id-ID" smtClean="0"/>
              <a:t>‹#›</a:t>
            </a:fld>
            <a:endParaRPr lang="id-ID"/>
          </a:p>
        </p:txBody>
      </p:sp>
    </p:spTree>
    <p:extLst>
      <p:ext uri="{BB962C8B-B14F-4D97-AF65-F5344CB8AC3E}">
        <p14:creationId xmlns:p14="http://schemas.microsoft.com/office/powerpoint/2010/main" val="3957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B4CF7-9108-4C36-83AC-FD03EA831C58}" type="datetimeFigureOut">
              <a:rPr lang="id-ID" smtClean="0"/>
              <a:t>01/04/2016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5CB47-6F0F-41EE-A55A-E93226C1CCF7}" type="slidenum">
              <a:rPr lang="id-ID" smtClean="0"/>
              <a:t>‹#›</a:t>
            </a:fld>
            <a:endParaRPr lang="id-ID"/>
          </a:p>
        </p:txBody>
      </p:sp>
    </p:spTree>
    <p:extLst>
      <p:ext uri="{BB962C8B-B14F-4D97-AF65-F5344CB8AC3E}">
        <p14:creationId xmlns:p14="http://schemas.microsoft.com/office/powerpoint/2010/main" val="130498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37" y="-266350"/>
            <a:ext cx="8176732" cy="652840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ctrTitle"/>
          </p:nvPr>
        </p:nvSpPr>
        <p:spPr>
          <a:xfrm>
            <a:off x="7727943" y="819020"/>
            <a:ext cx="4671819" cy="4357664"/>
          </a:xfrm>
        </p:spPr>
        <p:txBody>
          <a:bodyPr>
            <a:normAutofit fontScale="90000"/>
          </a:bodyPr>
          <a:lstStyle/>
          <a:p>
            <a:pPr algn="l"/>
            <a:r>
              <a:rPr lang="id-ID" sz="4800" dirty="0">
                <a:latin typeface="Helvetica Neue" panose="02000503000000020004" pitchFamily="2"/>
              </a:rPr>
              <a:t>SISTEM </a:t>
            </a:r>
            <a:br>
              <a:rPr lang="id-ID" sz="4800" dirty="0">
                <a:latin typeface="Helvetica Neue" panose="02000503000000020004" pitchFamily="2"/>
              </a:rPr>
            </a:br>
            <a:r>
              <a:rPr lang="id-ID" sz="4800" dirty="0">
                <a:latin typeface="Helvetica Neue" panose="02000503000000020004" pitchFamily="2"/>
              </a:rPr>
              <a:t>INFORMASI </a:t>
            </a:r>
            <a:br>
              <a:rPr lang="id-ID" sz="4800" dirty="0">
                <a:latin typeface="Helvetica Neue" panose="02000503000000020004" pitchFamily="2"/>
              </a:rPr>
            </a:br>
            <a:r>
              <a:rPr lang="id-ID" sz="4800" dirty="0">
                <a:latin typeface="Helvetica Neue" panose="02000503000000020004" pitchFamily="2"/>
              </a:rPr>
              <a:t>PENDAFTARAN</a:t>
            </a:r>
            <a:br>
              <a:rPr lang="id-ID" sz="4800" dirty="0">
                <a:latin typeface="Helvetica Neue" panose="02000503000000020004" pitchFamily="2"/>
              </a:rPr>
            </a:br>
            <a:r>
              <a:rPr lang="id-ID" dirty="0">
                <a:solidFill>
                  <a:schemeClr val="accent4"/>
                </a:solidFill>
                <a:latin typeface="Helvetica Neue" panose="02000503000000020004" pitchFamily="2"/>
              </a:rPr>
              <a:t>KURSUS</a:t>
            </a:r>
            <a:br>
              <a:rPr lang="id-ID" dirty="0">
                <a:solidFill>
                  <a:schemeClr val="accent4"/>
                </a:solidFill>
                <a:latin typeface="Helvetica Neue" panose="02000503000000020004" pitchFamily="2"/>
              </a:rPr>
            </a:br>
            <a:r>
              <a:rPr lang="id-ID" dirty="0">
                <a:solidFill>
                  <a:schemeClr val="accent4"/>
                </a:solidFill>
                <a:latin typeface="Helvetica Neue" panose="02000503000000020004" pitchFamily="2"/>
              </a:rPr>
              <a:t>MENGEMUDI</a:t>
            </a:r>
            <a:br>
              <a:rPr lang="id-ID" dirty="0">
                <a:latin typeface="Helvetica Neue" panose="02000503000000020004" pitchFamily="2"/>
              </a:rPr>
            </a:br>
            <a:r>
              <a:rPr lang="id-ID" sz="4400" dirty="0">
                <a:latin typeface="Helvetica Neue" panose="02000503000000020004" pitchFamily="2"/>
              </a:rPr>
              <a:t>studi kasus</a:t>
            </a:r>
            <a:br>
              <a:rPr lang="id-ID" sz="4400" dirty="0">
                <a:latin typeface="Helvetica Neue" panose="02000503000000020004" pitchFamily="2"/>
              </a:rPr>
            </a:br>
            <a:r>
              <a:rPr lang="id-ID" sz="4400" dirty="0">
                <a:solidFill>
                  <a:schemeClr val="accent4"/>
                </a:solidFill>
                <a:latin typeface="Helvetica Neue" panose="02000503000000020004" pitchFamily="2"/>
              </a:rPr>
              <a:t>FAJAR UTAMA</a:t>
            </a:r>
          </a:p>
        </p:txBody>
      </p:sp>
      <p:sp>
        <p:nvSpPr>
          <p:cNvPr id="5" name="Rectangle 4"/>
          <p:cNvSpPr/>
          <p:nvPr/>
        </p:nvSpPr>
        <p:spPr>
          <a:xfrm>
            <a:off x="0" y="6253317"/>
            <a:ext cx="12192000" cy="604684"/>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sp>
        <p:nvSpPr>
          <p:cNvPr id="4" name="Title 1"/>
          <p:cNvSpPr txBox="1">
            <a:spLocks/>
          </p:cNvSpPr>
          <p:nvPr/>
        </p:nvSpPr>
        <p:spPr>
          <a:xfrm>
            <a:off x="7427411" y="6424583"/>
            <a:ext cx="4764589" cy="433418"/>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id-ID" dirty="0">
                <a:ln w="0"/>
                <a:effectLst>
                  <a:outerShdw blurRad="38100" dist="25400" dir="5400000" algn="ctr" rotWithShape="0">
                    <a:srgbClr val="6E747A">
                      <a:alpha val="43000"/>
                    </a:srgbClr>
                  </a:outerShdw>
                </a:effectLst>
                <a:latin typeface="Harlow Solid Italic" panose="04030604020F02020D02" pitchFamily="82" charset="0"/>
              </a:rPr>
              <a:t>Agung Subagja	   1321017</a:t>
            </a:r>
            <a:endParaRPr lang="id-ID" sz="4400" dirty="0">
              <a:ln w="0"/>
              <a:effectLst>
                <a:outerShdw blurRad="38100" dist="25400" dir="5400000" algn="ctr" rotWithShape="0">
                  <a:srgbClr val="6E747A">
                    <a:alpha val="43000"/>
                  </a:srgbClr>
                </a:outerShdw>
              </a:effectLst>
              <a:latin typeface="Harlow Solid Italic" panose="04030604020F02020D02" pitchFamily="82" charset="0"/>
            </a:endParaRPr>
          </a:p>
        </p:txBody>
      </p:sp>
    </p:spTree>
    <p:extLst>
      <p:ext uri="{BB962C8B-B14F-4D97-AF65-F5344CB8AC3E}">
        <p14:creationId xmlns:p14="http://schemas.microsoft.com/office/powerpoint/2010/main" val="30918546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16226" y="1616056"/>
            <a:ext cx="11012558" cy="23588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id-ID" sz="2000" dirty="0">
                <a:latin typeface="Segoe UI Emoji" panose="020B0502040204020203" pitchFamily="34" charset="0"/>
                <a:ea typeface="Segoe UI Emoji" panose="020B0502040204020203" pitchFamily="34" charset="0"/>
              </a:rPr>
              <a:t>	Fajar utama adalah lembaga pelatihan yang bergerak dibidang kursus mengemudi kendaraan roda 4 atau mobil. Dalam proses pendaftarannya, LPK Fajar Utama masih menggunakan cara manual yaitu dengan mencatat data siswa dan pembayarannya dalam buku debur. </a:t>
            </a:r>
          </a:p>
          <a:p>
            <a:pPr algn="just"/>
            <a:r>
              <a:rPr lang="id-ID" sz="2000" dirty="0">
                <a:latin typeface="Segoe UI Emoji" panose="020B0502040204020203" pitchFamily="34" charset="0"/>
                <a:ea typeface="Segoe UI Emoji" panose="020B0502040204020203" pitchFamily="34" charset="0"/>
              </a:rPr>
              <a:t>	Kesalahan atau ketidaktepatan informasi sering ditemui oleh direkturnya, sehingga dapat mengakibatkan masalah yang dapat merugikan pihak manajemen.Oleh karena itu perlu adanya sistem informasi yang harus diterapkan agar tidak terjadi lagi masalah seperti dokumen hilang atau kesalahan yang lainya.</a:t>
            </a:r>
          </a:p>
        </p:txBody>
      </p:sp>
      <p:sp>
        <p:nvSpPr>
          <p:cNvPr id="5" name="Rectangle 4"/>
          <p:cNvSpPr/>
          <p:nvPr/>
        </p:nvSpPr>
        <p:spPr>
          <a:xfrm>
            <a:off x="0" y="0"/>
            <a:ext cx="12192000" cy="157700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sp>
        <p:nvSpPr>
          <p:cNvPr id="2" name="Title 1"/>
          <p:cNvSpPr>
            <a:spLocks noGrp="1"/>
          </p:cNvSpPr>
          <p:nvPr>
            <p:ph type="ctrTitle"/>
          </p:nvPr>
        </p:nvSpPr>
        <p:spPr>
          <a:xfrm>
            <a:off x="6639339" y="239815"/>
            <a:ext cx="5314122" cy="1097377"/>
          </a:xfrm>
        </p:spPr>
        <p:txBody>
          <a:bodyPr>
            <a:normAutofit/>
          </a:bodyPr>
          <a:lstStyle/>
          <a:p>
            <a:r>
              <a:rPr lang="id-ID" dirty="0">
                <a:ln w="0"/>
                <a:effectLst>
                  <a:outerShdw blurRad="38100" dist="25400" dir="5400000" algn="ctr" rotWithShape="0">
                    <a:srgbClr val="6E747A">
                      <a:alpha val="43000"/>
                    </a:srgbClr>
                  </a:outerShdw>
                </a:effectLst>
                <a:latin typeface="Helvetica Neue" panose="02000503000000020004" pitchFamily="2"/>
              </a:rPr>
              <a:t>Latar Belakang</a:t>
            </a:r>
            <a:endParaRPr lang="id-ID" sz="4400" dirty="0">
              <a:ln w="0"/>
              <a:effectLst>
                <a:outerShdw blurRad="38100" dist="25400" dir="5400000" algn="ctr" rotWithShape="0">
                  <a:srgbClr val="6E747A">
                    <a:alpha val="43000"/>
                  </a:srgbClr>
                </a:outerShdw>
              </a:effectLst>
              <a:latin typeface="Helvetica Neue" panose="02000503000000020004" pitchFamily="2"/>
            </a:endParaRPr>
          </a:p>
        </p:txBody>
      </p:sp>
      <p:sp>
        <p:nvSpPr>
          <p:cNvPr id="6" name="Rectangle 5"/>
          <p:cNvSpPr/>
          <p:nvPr/>
        </p:nvSpPr>
        <p:spPr>
          <a:xfrm>
            <a:off x="0" y="6559826"/>
            <a:ext cx="12192000" cy="298174"/>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718" y="4054456"/>
            <a:ext cx="5753100" cy="2465614"/>
          </a:xfrm>
          <a:prstGeom prst="rect">
            <a:avLst/>
          </a:prstGeom>
        </p:spPr>
      </p:pic>
    </p:spTree>
    <p:extLst>
      <p:ext uri="{BB962C8B-B14F-4D97-AF65-F5344CB8AC3E}">
        <p14:creationId xmlns:p14="http://schemas.microsoft.com/office/powerpoint/2010/main" val="3928963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57129" y="2689362"/>
            <a:ext cx="8607287" cy="10973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dirty="0">
                <a:latin typeface="EngraversGothic BT" panose="020B0507020203020204" pitchFamily="34" charset="0"/>
              </a:rPr>
              <a:t>input data instruktur</a:t>
            </a:r>
            <a:endParaRPr lang="id-ID" sz="4400" dirty="0">
              <a:latin typeface="EngraversGothic BT" panose="020B0507020203020204" pitchFamily="34" charset="0"/>
            </a:endParaRPr>
          </a:p>
        </p:txBody>
      </p:sp>
      <p:sp>
        <p:nvSpPr>
          <p:cNvPr id="6" name="Title 1"/>
          <p:cNvSpPr txBox="1">
            <a:spLocks/>
          </p:cNvSpPr>
          <p:nvPr/>
        </p:nvSpPr>
        <p:spPr>
          <a:xfrm>
            <a:off x="3693193" y="4237656"/>
            <a:ext cx="6261651" cy="10973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dirty="0">
                <a:latin typeface="EngraversGothic BT" panose="020B0507020203020204" pitchFamily="34" charset="0"/>
              </a:rPr>
              <a:t>input data paket</a:t>
            </a:r>
            <a:endParaRPr lang="id-ID" sz="4400" dirty="0">
              <a:latin typeface="EngraversGothic BT" panose="020B0507020203020204" pitchFamily="34" charset="0"/>
            </a:endParaRPr>
          </a:p>
        </p:txBody>
      </p:sp>
      <p:sp>
        <p:nvSpPr>
          <p:cNvPr id="7" name="Rectangle 6"/>
          <p:cNvSpPr/>
          <p:nvPr/>
        </p:nvSpPr>
        <p:spPr>
          <a:xfrm>
            <a:off x="0" y="0"/>
            <a:ext cx="12192000" cy="157700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sp>
        <p:nvSpPr>
          <p:cNvPr id="9" name="Rectangle 8"/>
          <p:cNvSpPr/>
          <p:nvPr/>
        </p:nvSpPr>
        <p:spPr>
          <a:xfrm>
            <a:off x="0" y="6559826"/>
            <a:ext cx="12192000" cy="298174"/>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sp>
        <p:nvSpPr>
          <p:cNvPr id="10" name="Title 1"/>
          <p:cNvSpPr txBox="1">
            <a:spLocks/>
          </p:cNvSpPr>
          <p:nvPr/>
        </p:nvSpPr>
        <p:spPr>
          <a:xfrm>
            <a:off x="6347791" y="239815"/>
            <a:ext cx="5605670" cy="1097377"/>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dirty="0">
                <a:ln w="0"/>
                <a:effectLst>
                  <a:outerShdw blurRad="38100" dist="25400" dir="5400000" algn="ctr" rotWithShape="0">
                    <a:srgbClr val="6E747A">
                      <a:alpha val="43000"/>
                    </a:srgbClr>
                  </a:outerShdw>
                </a:effectLst>
                <a:latin typeface="Helvetica Neue" panose="02000503000000020004" pitchFamily="2"/>
              </a:rPr>
              <a:t>Batasan Masalah</a:t>
            </a:r>
            <a:endParaRPr lang="id-ID" sz="4400" dirty="0">
              <a:ln w="0"/>
              <a:effectLst>
                <a:outerShdw blurRad="38100" dist="25400" dir="5400000" algn="ctr" rotWithShape="0">
                  <a:srgbClr val="6E747A">
                    <a:alpha val="43000"/>
                  </a:srgbClr>
                </a:outerShdw>
              </a:effectLst>
              <a:latin typeface="Helvetica Neue" panose="02000503000000020004" pitchFamily="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15" y="2538488"/>
            <a:ext cx="1625397" cy="16253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4844" y="4015221"/>
            <a:ext cx="1625397" cy="1625397"/>
          </a:xfrm>
          <a:prstGeom prst="rect">
            <a:avLst/>
          </a:prstGeom>
        </p:spPr>
      </p:pic>
    </p:spTree>
    <p:extLst>
      <p:ext uri="{BB962C8B-B14F-4D97-AF65-F5344CB8AC3E}">
        <p14:creationId xmlns:p14="http://schemas.microsoft.com/office/powerpoint/2010/main" val="28459051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18936" y="4909384"/>
            <a:ext cx="7984435" cy="10973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400" dirty="0">
                <a:latin typeface="EngraversGothic BT" panose="020B0507020203020204" pitchFamily="34" charset="0"/>
              </a:rPr>
              <a:t>pencetakan sertifikat kursus</a:t>
            </a:r>
          </a:p>
        </p:txBody>
      </p:sp>
      <p:sp>
        <p:nvSpPr>
          <p:cNvPr id="7" name="Rectangle 6"/>
          <p:cNvSpPr/>
          <p:nvPr/>
        </p:nvSpPr>
        <p:spPr>
          <a:xfrm>
            <a:off x="0" y="0"/>
            <a:ext cx="12192000" cy="157700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sp>
        <p:nvSpPr>
          <p:cNvPr id="8" name="Title 1"/>
          <p:cNvSpPr>
            <a:spLocks noGrp="1"/>
          </p:cNvSpPr>
          <p:nvPr>
            <p:ph type="ctrTitle"/>
          </p:nvPr>
        </p:nvSpPr>
        <p:spPr>
          <a:xfrm>
            <a:off x="6347791" y="239815"/>
            <a:ext cx="5605670" cy="1097377"/>
          </a:xfrm>
        </p:spPr>
        <p:txBody>
          <a:bodyPr>
            <a:normAutofit fontScale="90000"/>
          </a:bodyPr>
          <a:lstStyle/>
          <a:p>
            <a:r>
              <a:rPr lang="id-ID" dirty="0">
                <a:ln w="0"/>
                <a:effectLst>
                  <a:outerShdw blurRad="38100" dist="25400" dir="5400000" algn="ctr" rotWithShape="0">
                    <a:srgbClr val="6E747A">
                      <a:alpha val="43000"/>
                    </a:srgbClr>
                  </a:outerShdw>
                </a:effectLst>
                <a:latin typeface="Helvetica Neue" panose="02000503000000020004" pitchFamily="2"/>
              </a:rPr>
              <a:t>Batasan Masalah</a:t>
            </a:r>
            <a:endParaRPr lang="id-ID" sz="4400" dirty="0">
              <a:ln w="0"/>
              <a:effectLst>
                <a:outerShdw blurRad="38100" dist="25400" dir="5400000" algn="ctr" rotWithShape="0">
                  <a:srgbClr val="6E747A">
                    <a:alpha val="43000"/>
                  </a:srgbClr>
                </a:outerShdw>
              </a:effectLst>
              <a:latin typeface="Helvetica Neue" panose="02000503000000020004" pitchFamily="2"/>
            </a:endParaRPr>
          </a:p>
        </p:txBody>
      </p:sp>
      <p:sp>
        <p:nvSpPr>
          <p:cNvPr id="9" name="Rectangle 8"/>
          <p:cNvSpPr/>
          <p:nvPr/>
        </p:nvSpPr>
        <p:spPr>
          <a:xfrm>
            <a:off x="0" y="6559826"/>
            <a:ext cx="12192000" cy="298174"/>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40" y="4764945"/>
            <a:ext cx="1625397" cy="162539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977" y="3371890"/>
            <a:ext cx="1625397" cy="1625397"/>
          </a:xfrm>
          <a:prstGeom prst="rect">
            <a:avLst/>
          </a:prstGeom>
        </p:spPr>
      </p:pic>
      <p:sp>
        <p:nvSpPr>
          <p:cNvPr id="11" name="Title 1"/>
          <p:cNvSpPr txBox="1">
            <a:spLocks/>
          </p:cNvSpPr>
          <p:nvPr/>
        </p:nvSpPr>
        <p:spPr>
          <a:xfrm>
            <a:off x="1285462" y="3337972"/>
            <a:ext cx="9179516" cy="10973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400" dirty="0">
                <a:latin typeface="EngraversGothic BT" panose="020B0507020203020204" pitchFamily="34" charset="0"/>
              </a:rPr>
              <a:t>transaksi pembayaran &amp; pelunasan</a:t>
            </a:r>
          </a:p>
        </p:txBody>
      </p:sp>
      <p:sp>
        <p:nvSpPr>
          <p:cNvPr id="13" name="Title 1"/>
          <p:cNvSpPr txBox="1">
            <a:spLocks/>
          </p:cNvSpPr>
          <p:nvPr/>
        </p:nvSpPr>
        <p:spPr>
          <a:xfrm>
            <a:off x="1818937" y="1870641"/>
            <a:ext cx="7984435" cy="10973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400" dirty="0">
                <a:latin typeface="EngraversGothic BT" panose="020B0507020203020204" pitchFamily="34" charset="0"/>
              </a:rPr>
              <a:t>pendaftaran siswa baru</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540" y="1746493"/>
            <a:ext cx="1625397" cy="1625397"/>
          </a:xfrm>
          <a:prstGeom prst="rect">
            <a:avLst/>
          </a:prstGeom>
        </p:spPr>
      </p:pic>
    </p:spTree>
    <p:extLst>
      <p:ext uri="{BB962C8B-B14F-4D97-AF65-F5344CB8AC3E}">
        <p14:creationId xmlns:p14="http://schemas.microsoft.com/office/powerpoint/2010/main" val="42236487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57700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sp>
        <p:nvSpPr>
          <p:cNvPr id="8" name="Title 1"/>
          <p:cNvSpPr>
            <a:spLocks noGrp="1"/>
          </p:cNvSpPr>
          <p:nvPr>
            <p:ph type="ctrTitle"/>
          </p:nvPr>
        </p:nvSpPr>
        <p:spPr>
          <a:xfrm>
            <a:off x="6347791" y="239815"/>
            <a:ext cx="5605670" cy="1097377"/>
          </a:xfrm>
        </p:spPr>
        <p:txBody>
          <a:bodyPr>
            <a:normAutofit fontScale="90000"/>
          </a:bodyPr>
          <a:lstStyle/>
          <a:p>
            <a:r>
              <a:rPr lang="id-ID" dirty="0">
                <a:ln w="0"/>
                <a:effectLst>
                  <a:outerShdw blurRad="38100" dist="25400" dir="5400000" algn="ctr" rotWithShape="0">
                    <a:srgbClr val="6E747A">
                      <a:alpha val="43000"/>
                    </a:srgbClr>
                  </a:outerShdw>
                </a:effectLst>
                <a:latin typeface="Helvetica Neue" panose="02000503000000020004" pitchFamily="2"/>
              </a:rPr>
              <a:t>Batasan Masalah</a:t>
            </a:r>
            <a:endParaRPr lang="id-ID" sz="4400" dirty="0">
              <a:ln w="0"/>
              <a:effectLst>
                <a:outerShdw blurRad="38100" dist="25400" dir="5400000" algn="ctr" rotWithShape="0">
                  <a:srgbClr val="6E747A">
                    <a:alpha val="43000"/>
                  </a:srgbClr>
                </a:outerShdw>
              </a:effectLst>
              <a:latin typeface="Helvetica Neue" panose="02000503000000020004" pitchFamily="2"/>
            </a:endParaRPr>
          </a:p>
        </p:txBody>
      </p:sp>
      <p:sp>
        <p:nvSpPr>
          <p:cNvPr id="9" name="Rectangle 8"/>
          <p:cNvSpPr/>
          <p:nvPr/>
        </p:nvSpPr>
        <p:spPr>
          <a:xfrm>
            <a:off x="0" y="6559826"/>
            <a:ext cx="12192000" cy="298174"/>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id-ID"/>
          </a:p>
        </p:txBody>
      </p:sp>
      <p:sp>
        <p:nvSpPr>
          <p:cNvPr id="17" name="Title 1"/>
          <p:cNvSpPr txBox="1">
            <a:spLocks/>
          </p:cNvSpPr>
          <p:nvPr/>
        </p:nvSpPr>
        <p:spPr>
          <a:xfrm>
            <a:off x="1275676" y="2510902"/>
            <a:ext cx="8607287" cy="10973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400" dirty="0">
                <a:latin typeface="EngraversGothic BT" panose="020B0507020203020204" pitchFamily="34" charset="0"/>
              </a:rPr>
              <a:t>laporan pendaftaran siswa</a:t>
            </a:r>
          </a:p>
          <a:p>
            <a:r>
              <a:rPr lang="id-ID" sz="4400" dirty="0">
                <a:latin typeface="EngraversGothic BT" panose="020B0507020203020204" pitchFamily="34" charset="0"/>
              </a:rPr>
              <a:t>(per bulan &amp; per tahun)</a:t>
            </a:r>
          </a:p>
        </p:txBody>
      </p:sp>
      <p:sp>
        <p:nvSpPr>
          <p:cNvPr id="18" name="Title 1"/>
          <p:cNvSpPr txBox="1">
            <a:spLocks/>
          </p:cNvSpPr>
          <p:nvPr/>
        </p:nvSpPr>
        <p:spPr>
          <a:xfrm>
            <a:off x="1901841" y="4553358"/>
            <a:ext cx="8527773" cy="10973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d-ID" sz="4400" dirty="0">
                <a:latin typeface="EngraversGothic BT" panose="020B0507020203020204" pitchFamily="34" charset="0"/>
              </a:rPr>
              <a:t>laporan keuangan</a:t>
            </a:r>
          </a:p>
          <a:p>
            <a:r>
              <a:rPr lang="id-ID" sz="4400" dirty="0">
                <a:latin typeface="EngraversGothic BT" panose="020B0507020203020204" pitchFamily="34" charset="0"/>
              </a:rPr>
              <a:t>(per bulan &amp; per tahun)</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44" y="2232607"/>
            <a:ext cx="1625397" cy="16253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5371" y="4458203"/>
            <a:ext cx="1627200" cy="1627200"/>
          </a:xfrm>
          <a:prstGeom prst="rect">
            <a:avLst/>
          </a:prstGeom>
        </p:spPr>
      </p:pic>
    </p:spTree>
    <p:extLst>
      <p:ext uri="{BB962C8B-B14F-4D97-AF65-F5344CB8AC3E}">
        <p14:creationId xmlns:p14="http://schemas.microsoft.com/office/powerpoint/2010/main" val="170581087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46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EngraversGothic BT</vt:lpstr>
      <vt:lpstr>Harlow Solid Italic</vt:lpstr>
      <vt:lpstr>Helvetica Neue</vt:lpstr>
      <vt:lpstr>Segoe UI Emoji</vt:lpstr>
      <vt:lpstr>Office Theme</vt:lpstr>
      <vt:lpstr>SISTEM  INFORMASI  PENDAFTARAN KURSUS MENGEMUDI studi kasus FAJAR UTAMA</vt:lpstr>
      <vt:lpstr>Latar Belakang</vt:lpstr>
      <vt:lpstr>PowerPoint Presentation</vt:lpstr>
      <vt:lpstr>Batasan Masalah</vt:lpstr>
      <vt:lpstr>Batasan Masalah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PENDAFTARAN KURSUS MOBIL di FAJAR UTAMA</dc:title>
  <dc:creator>Agung Subagja</dc:creator>
  <cp:lastModifiedBy>Agung Subagja</cp:lastModifiedBy>
  <cp:revision>59</cp:revision>
  <dcterms:created xsi:type="dcterms:W3CDTF">2016-03-28T14:57:08Z</dcterms:created>
  <dcterms:modified xsi:type="dcterms:W3CDTF">2016-04-01T13:14:16Z</dcterms:modified>
</cp:coreProperties>
</file>