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2" r:id="rId4"/>
    <p:sldId id="263" r:id="rId5"/>
    <p:sldId id="264" r:id="rId6"/>
    <p:sldId id="261" r:id="rId7"/>
    <p:sldId id="265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215" autoAdjust="0"/>
  </p:normalViewPr>
  <p:slideViewPr>
    <p:cSldViewPr snapToGrid="0">
      <p:cViewPr varScale="1">
        <p:scale>
          <a:sx n="79" d="100"/>
          <a:sy n="79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8D0B9-8AE4-47AE-B9CB-AAA0B9D366D8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78AA-1175-4991-A291-AD5FA70D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Data plane to support premium services:</a:t>
            </a:r>
          </a:p>
          <a:p>
            <a:r>
              <a:rPr lang="en-US" dirty="0"/>
              <a:t>Reach            (Fiber to the room, optical to cloud)</a:t>
            </a:r>
          </a:p>
          <a:p>
            <a:r>
              <a:rPr lang="en-US" dirty="0"/>
              <a:t>Bandwidth (Larger bandwidth single fiber)</a:t>
            </a:r>
          </a:p>
          <a:p>
            <a:r>
              <a:rPr lang="en-US" dirty="0"/>
              <a:t>Granularity (smaller OSU)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78AA-1175-4991-A291-AD5FA70D8C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1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78AA-1175-4991-A291-AD5FA70D8C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2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E1AE-46F5-513E-467F-A30E49764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6D1C7-CE0B-7FE8-35B7-3D5A714D9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7CEF2-111A-EDFB-4C82-2F9B514F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B871-CAB3-40D6-BDAA-0CB0C662FEC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CC6E-AC8C-0CE8-1B6A-A0DAB653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B86C-EFBC-E395-D939-0B938E9C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A4CD-1780-42C4-92BB-2525C8EE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3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73F6-5DFB-39BD-6A46-DAF504B0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98D19-DC16-B4C9-5CD5-D9A58D2D5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32F85-B078-052D-98C0-B2A6F046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B871-CAB3-40D6-BDAA-0CB0C662FEC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4E05B-6B89-AEC2-0ECD-55A44A49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DA0F7-3E33-455D-CB97-88686FC8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A4CD-1780-42C4-92BB-2525C8EE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7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FFA30-3363-EF70-5F55-07A844D92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CFB1E-0872-9A9A-2BFE-F670C3948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9337-1CA8-5D49-E288-CCCA84A2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B871-CAB3-40D6-BDAA-0CB0C662FEC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D9A46-856D-061B-752B-B30540E1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6054-D60A-5A47-66F7-2BF05B91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A4CD-1780-42C4-92BB-2525C8EE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4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3BE5-32CB-8344-240D-6F8C1D99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7226D-55C6-3B3D-97C8-57A796C8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976D2-D6D2-4A7A-B7DE-72E6FA67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B871-CAB3-40D6-BDAA-0CB0C662FEC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8A196-6598-4B15-6811-0E67402C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20A2-AA8F-EDC4-5EB8-3559F946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A4CD-1780-42C4-92BB-2525C8EE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1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FBAE-E6EE-038D-0952-641FA547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99C17-82DC-6552-323E-D25F938BC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895C-2CEF-67E6-A1D4-E3645D9C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B871-CAB3-40D6-BDAA-0CB0C662FEC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E2E3-29EF-D233-2D3E-060DC9FC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8DE7F-5A93-F9A3-6CC0-444647B3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A4CD-1780-42C4-92BB-2525C8EE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2631-AE6E-2761-11CC-835C85FF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DDFF-34F5-1817-BD81-72CBF6ADB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1884B-1D45-75EE-8C2B-E44D95F42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43FD-A4F1-2961-7031-8376B48A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B871-CAB3-40D6-BDAA-0CB0C662FEC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3B096-85C5-1C99-9E05-630A0225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57DED-CCD5-C232-F12F-AD934646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A4CD-1780-42C4-92BB-2525C8EE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6554-C90C-F4CA-3C01-38F5323A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99421-1942-B78F-7DF7-FB9D08D77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3560B-8598-9ABE-674D-4FA571278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294DE-820A-5741-32BF-5BD3F3F2F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8D676-1470-0AD8-43D1-01F65B822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22DCD-12E9-F33A-E309-5542721E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B871-CAB3-40D6-BDAA-0CB0C662FEC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35D2F-A06F-9387-F3B6-86C1643A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7E140-E932-4327-B71E-0345358E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A4CD-1780-42C4-92BB-2525C8EE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1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7292-8641-BB44-9DA2-A9B16702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BFF02-87E1-D024-6800-05B046FB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B871-CAB3-40D6-BDAA-0CB0C662FEC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75D06-10C8-AA06-007D-B933B92B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F1678-898F-C062-4CCA-A8B371D4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A4CD-1780-42C4-92BB-2525C8EE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AA525-E9A8-74C0-E3C7-BCE6A141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B871-CAB3-40D6-BDAA-0CB0C662FEC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E2AEB0-7842-54B6-CC09-670A6A19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081A8-90CD-9BEB-1C26-DC21E41E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A4CD-1780-42C4-92BB-2525C8EE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B557-404B-A3EB-90F7-AC2E1AC2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0D0C-CBEC-46A8-C391-AF370BBC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AFFFB-9F33-C2A3-2E0A-B2E665232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7C710-4FBC-5593-2CA8-21383228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B871-CAB3-40D6-BDAA-0CB0C662FEC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34572-7DA2-1BA1-192C-C68ACA7F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9BBCD-DD75-EDCD-7C5F-3D57C6E9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A4CD-1780-42C4-92BB-2525C8EE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6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D70D-063D-FC80-2927-135DE66F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A0AA7-F46C-07F7-C05E-3803CC9F4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7F2EC-46BB-3A13-2980-FD0252E1B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03A58-1398-CFE5-2AF1-0380815D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B871-CAB3-40D6-BDAA-0CB0C662FEC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39DC2-F6EB-BDB1-9208-F815EB4E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5862B-265C-7BCE-1C23-7DF2292C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A4CD-1780-42C4-92BB-2525C8EE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7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E3946-4225-9AC6-7BCA-661742C7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2FDE7-7D28-559E-BAB7-E41CE9E7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8F2F-7C6F-3305-CC33-D12BA2716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4B871-CAB3-40D6-BDAA-0CB0C662FEC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06086-3AF3-5C6D-A931-9ABC36D2D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52062-BB50-DDC6-7A8A-123FDB6D6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BA4CD-1780-42C4-92BB-2525C8EE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1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4262EB-8496-B22E-C5E1-CEF2CA64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UFBB 2022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AE2E93-C91D-1956-0FD4-4352B7979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>
              <a:spcAft>
                <a:spcPts val="0"/>
              </a:spcAft>
            </a:pPr>
            <a:r>
              <a:rPr lang="zh-CN" altLang="en-US" sz="5600" b="0" i="0" dirty="0">
                <a:solidFill>
                  <a:srgbClr val="201F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背景：</a:t>
            </a:r>
            <a:r>
              <a:rPr lang="en-US" sz="5600" b="0" i="0" dirty="0">
                <a:solidFill>
                  <a:srgbClr val="201F1E"/>
                </a:solidFill>
                <a:effectLst/>
                <a:latin typeface="inherit"/>
              </a:rPr>
              <a:t>UFBB 2022.9 </a:t>
            </a:r>
            <a:r>
              <a:rPr lang="zh-CN" altLang="en-US" sz="5600" b="0" i="0" dirty="0">
                <a:solidFill>
                  <a:srgbClr val="201F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提纲，</a:t>
            </a:r>
            <a:r>
              <a:rPr lang="en-US" altLang="zh-CN" sz="5600" b="0" i="0" dirty="0">
                <a:solidFill>
                  <a:srgbClr val="201F1E"/>
                </a:solidFill>
                <a:effectLst/>
                <a:latin typeface="inherit"/>
              </a:rPr>
              <a:t>20</a:t>
            </a:r>
            <a:r>
              <a:rPr lang="en-US" sz="5600" b="0" i="0" dirty="0">
                <a:solidFill>
                  <a:srgbClr val="201F1E"/>
                </a:solidFill>
                <a:effectLst/>
                <a:latin typeface="inherit"/>
              </a:rPr>
              <a:t>min </a:t>
            </a:r>
            <a:r>
              <a:rPr lang="en-US" sz="5600" dirty="0">
                <a:solidFill>
                  <a:srgbClr val="201F1E"/>
                </a:solidFill>
                <a:latin typeface="inherit"/>
              </a:rPr>
              <a:t>presentation,</a:t>
            </a:r>
            <a:r>
              <a:rPr lang="zh-CN" altLang="en-US" sz="5600" dirty="0">
                <a:solidFill>
                  <a:srgbClr val="201F1E"/>
                </a:solidFill>
                <a:latin typeface="inherit"/>
              </a:rPr>
              <a:t> </a:t>
            </a:r>
            <a:r>
              <a:rPr lang="en-US" altLang="zh-CN" sz="5600" dirty="0">
                <a:solidFill>
                  <a:srgbClr val="201F1E"/>
                </a:solidFill>
                <a:latin typeface="inherit"/>
              </a:rPr>
              <a:t>5min</a:t>
            </a:r>
            <a:r>
              <a:rPr lang="zh-CN" altLang="en-US" sz="5600" dirty="0">
                <a:solidFill>
                  <a:srgbClr val="201F1E"/>
                </a:solidFill>
                <a:latin typeface="inherit"/>
              </a:rPr>
              <a:t> </a:t>
            </a:r>
            <a:r>
              <a:rPr lang="en-US" altLang="zh-CN" sz="5600" dirty="0">
                <a:solidFill>
                  <a:srgbClr val="201F1E"/>
                </a:solidFill>
                <a:latin typeface="inherit"/>
              </a:rPr>
              <a:t>Q&amp;A</a:t>
            </a:r>
          </a:p>
          <a:p>
            <a:pPr algn="just">
              <a:spcAft>
                <a:spcPts val="0"/>
              </a:spcAft>
            </a:pPr>
            <a:r>
              <a:rPr lang="en-US" altLang="zh-CN" sz="5600" dirty="0">
                <a:solidFill>
                  <a:srgbClr val="201F1E"/>
                </a:solidFill>
                <a:latin typeface="inherit"/>
              </a:rPr>
              <a:t>UFBB</a:t>
            </a:r>
            <a:r>
              <a:rPr lang="zh-CN" altLang="en-US" sz="5600" dirty="0">
                <a:solidFill>
                  <a:srgbClr val="201F1E"/>
                </a:solidFill>
                <a:latin typeface="inherit"/>
              </a:rPr>
              <a:t>发</a:t>
            </a:r>
            <a:r>
              <a:rPr lang="zh-CN" altLang="en-US" sz="5600" b="0" i="0" dirty="0">
                <a:solidFill>
                  <a:srgbClr val="201F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言提纲</a:t>
            </a:r>
            <a:r>
              <a:rPr lang="en-US" altLang="zh-CN" sz="5600" b="0" i="0" dirty="0">
                <a:solidFill>
                  <a:srgbClr val="201F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sz="5600" b="0" i="0" dirty="0">
                <a:solidFill>
                  <a:srgbClr val="201F1E"/>
                </a:solidFill>
                <a:effectLst/>
                <a:latin typeface="inherit"/>
              </a:rPr>
              <a:t>Delivery of Premium Services with Multi-technology Network Slicing</a:t>
            </a:r>
            <a:endParaRPr lang="en-US" sz="56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en-US" sz="5600" b="0" i="0" dirty="0">
              <a:solidFill>
                <a:srgbClr val="201F1E"/>
              </a:solidFill>
              <a:effectLst/>
              <a:latin typeface="inherit"/>
            </a:endParaRPr>
          </a:p>
          <a:p>
            <a:pPr algn="just">
              <a:spcAft>
                <a:spcPts val="0"/>
              </a:spcAft>
            </a:pPr>
            <a:r>
              <a:rPr lang="en-US" sz="5600" dirty="0">
                <a:solidFill>
                  <a:srgbClr val="201F1E"/>
                </a:solidFill>
                <a:latin typeface="inherit"/>
              </a:rPr>
              <a:t>Slides:</a:t>
            </a:r>
            <a:r>
              <a:rPr lang="en-US" sz="5600" b="0" i="0" dirty="0">
                <a:solidFill>
                  <a:srgbClr val="201F1E"/>
                </a:solidFill>
                <a:effectLst/>
                <a:latin typeface="inherit"/>
              </a:rPr>
              <a:t> </a:t>
            </a:r>
            <a:endParaRPr lang="en-US" sz="56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pPr lvl="1" algn="just"/>
            <a:r>
              <a:rPr lang="en-US" sz="5200" b="0" i="0" dirty="0">
                <a:solidFill>
                  <a:srgbClr val="201F1E"/>
                </a:solidFill>
                <a:effectLst/>
                <a:latin typeface="inherit"/>
              </a:rPr>
              <a:t>1p Background/Scenario: VR/Education   - </a:t>
            </a:r>
            <a:r>
              <a:rPr lang="en-US" altLang="zh-CN" sz="5200" b="0" i="0" dirty="0">
                <a:solidFill>
                  <a:srgbClr val="201F1E"/>
                </a:solidFill>
                <a:effectLst/>
                <a:latin typeface="inherit"/>
              </a:rPr>
              <a:t>computing? Industry PON? Metaverse</a:t>
            </a:r>
            <a:endParaRPr lang="en-US" sz="52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pPr lvl="1" algn="just"/>
            <a:r>
              <a:rPr lang="en-US" sz="5200" b="0" i="0" dirty="0">
                <a:solidFill>
                  <a:srgbClr val="201F1E"/>
                </a:solidFill>
                <a:effectLst/>
                <a:latin typeface="inherit"/>
              </a:rPr>
              <a:t>1p Premium Service Use case - </a:t>
            </a:r>
            <a:r>
              <a:rPr lang="zh-CN" altLang="en-US" sz="5200" b="0" i="0" dirty="0">
                <a:solidFill>
                  <a:srgbClr val="201F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入云专线</a:t>
            </a:r>
            <a:r>
              <a:rPr lang="en-US" sz="5200" b="0" i="0" dirty="0">
                <a:solidFill>
                  <a:srgbClr val="201F1E"/>
                </a:solidFill>
                <a:effectLst/>
                <a:latin typeface="inherit"/>
              </a:rPr>
              <a:t>OSP/</a:t>
            </a:r>
            <a:r>
              <a:rPr lang="zh-CN" altLang="en-US" sz="5200" b="0" i="0" dirty="0">
                <a:solidFill>
                  <a:srgbClr val="201F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品质家宽</a:t>
            </a:r>
            <a:r>
              <a:rPr lang="en-US" altLang="zh-CN" sz="5200" b="0" i="0" dirty="0">
                <a:solidFill>
                  <a:srgbClr val="201F1E"/>
                </a:solidFill>
                <a:effectLst/>
                <a:latin typeface="inherit"/>
              </a:rPr>
              <a:t>; </a:t>
            </a:r>
            <a:endParaRPr lang="zh-CN" altLang="en-US" sz="52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pPr lvl="1" algn="just"/>
            <a:r>
              <a:rPr lang="en-US" altLang="zh-CN" sz="5200" b="0" i="0" dirty="0">
                <a:solidFill>
                  <a:srgbClr val="201F1E"/>
                </a:solidFill>
                <a:effectLst/>
                <a:latin typeface="inherit"/>
              </a:rPr>
              <a:t>1</a:t>
            </a:r>
            <a:r>
              <a:rPr lang="en-US" sz="5200" b="0" i="0" dirty="0">
                <a:solidFill>
                  <a:srgbClr val="201F1E"/>
                </a:solidFill>
                <a:effectLst/>
                <a:latin typeface="inherit"/>
              </a:rPr>
              <a:t>p Challenges for Premium Service -  F5G </a:t>
            </a:r>
            <a:r>
              <a:rPr lang="zh-CN" altLang="en-US" sz="5200" b="0" i="0" dirty="0">
                <a:solidFill>
                  <a:srgbClr val="201F1E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六边形，</a:t>
            </a:r>
            <a:r>
              <a:rPr lang="en-US" sz="5200" b="0" i="0" dirty="0">
                <a:solidFill>
                  <a:srgbClr val="201F1E"/>
                </a:solidFill>
                <a:effectLst/>
                <a:latin typeface="inherit"/>
              </a:rPr>
              <a:t>summary</a:t>
            </a:r>
            <a:endParaRPr lang="en-US" sz="52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pPr lvl="1" algn="just"/>
            <a:r>
              <a:rPr lang="en-US" sz="5200" b="0" i="0" dirty="0">
                <a:solidFill>
                  <a:srgbClr val="C00000"/>
                </a:solidFill>
                <a:effectLst/>
                <a:latin typeface="inherit"/>
              </a:rPr>
              <a:t>1-2p Key supporting solution - Hardware (OSU, FTTR, 50G PON...) Software (OSP, Slicing) Network technologies to support these use cases</a:t>
            </a:r>
          </a:p>
          <a:p>
            <a:pPr lvl="2" algn="just"/>
            <a:r>
              <a:rPr lang="en-US" sz="4800" b="0" i="0" dirty="0">
                <a:solidFill>
                  <a:srgbClr val="C00000"/>
                </a:solidFill>
                <a:effectLst/>
                <a:latin typeface="inherit"/>
              </a:rPr>
              <a:t>Sub-1G OSU</a:t>
            </a:r>
          </a:p>
          <a:p>
            <a:pPr lvl="2" algn="just"/>
            <a:r>
              <a:rPr lang="en-US" sz="4800" dirty="0">
                <a:solidFill>
                  <a:srgbClr val="C00000"/>
                </a:solidFill>
                <a:latin typeface="inherit"/>
              </a:rPr>
              <a:t>FTTR</a:t>
            </a:r>
          </a:p>
          <a:p>
            <a:pPr lvl="2" algn="just"/>
            <a:r>
              <a:rPr lang="en-US" sz="4800" b="0" i="0" dirty="0">
                <a:solidFill>
                  <a:srgbClr val="C00000"/>
                </a:solidFill>
                <a:effectLst/>
                <a:latin typeface="inherit"/>
              </a:rPr>
              <a:t>50G PON</a:t>
            </a:r>
          </a:p>
          <a:p>
            <a:pPr lvl="2" algn="just"/>
            <a:r>
              <a:rPr lang="en-US" sz="4800" dirty="0">
                <a:solidFill>
                  <a:srgbClr val="C00000"/>
                </a:solidFill>
                <a:latin typeface="inherit"/>
              </a:rPr>
              <a:t>800G OTN </a:t>
            </a:r>
          </a:p>
          <a:p>
            <a:pPr lvl="2" algn="just"/>
            <a:r>
              <a:rPr lang="en-US" sz="4800" dirty="0">
                <a:solidFill>
                  <a:srgbClr val="C00000"/>
                </a:solidFill>
                <a:latin typeface="inherit"/>
              </a:rPr>
              <a:t>Deterministic networking</a:t>
            </a:r>
          </a:p>
          <a:p>
            <a:pPr lvl="2" algn="just"/>
            <a:r>
              <a:rPr lang="en-US" sz="4800" b="0" i="0" dirty="0">
                <a:solidFill>
                  <a:srgbClr val="C00000"/>
                </a:solidFill>
                <a:effectLst/>
                <a:latin typeface="inherit"/>
              </a:rPr>
              <a:t>End to end slicing, e2e </a:t>
            </a:r>
            <a:r>
              <a:rPr lang="en-US" sz="4800" b="0" i="0" dirty="0" err="1">
                <a:solidFill>
                  <a:srgbClr val="C00000"/>
                </a:solidFill>
                <a:effectLst/>
                <a:latin typeface="inherit"/>
              </a:rPr>
              <a:t>mgmt</a:t>
            </a:r>
            <a:r>
              <a:rPr lang="en-US" sz="4800" b="0" i="0" dirty="0">
                <a:solidFill>
                  <a:srgbClr val="C00000"/>
                </a:solidFill>
                <a:effectLst/>
                <a:latin typeface="inherit"/>
              </a:rPr>
              <a:t> and ctrl     </a:t>
            </a:r>
            <a:endParaRPr lang="en-US" sz="48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pPr lvl="1" algn="just"/>
            <a:r>
              <a:rPr lang="en-US" sz="5200" b="0" i="0" dirty="0">
                <a:solidFill>
                  <a:srgbClr val="C00000"/>
                </a:solidFill>
                <a:effectLst/>
                <a:latin typeface="inherit"/>
              </a:rPr>
              <a:t>1-2p (optional) Hardware</a:t>
            </a:r>
            <a:endParaRPr lang="en-US" sz="52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pPr lvl="1" algn="just"/>
            <a:r>
              <a:rPr lang="en-US" sz="5200" b="0" i="0" dirty="0">
                <a:solidFill>
                  <a:srgbClr val="201F1E"/>
                </a:solidFill>
                <a:effectLst/>
                <a:latin typeface="inherit"/>
              </a:rPr>
              <a:t>1p Slicing enabling (F5G E2E </a:t>
            </a:r>
            <a:r>
              <a:rPr lang="en-US" sz="5200" b="0" i="0" dirty="0" err="1">
                <a:solidFill>
                  <a:srgbClr val="201F1E"/>
                </a:solidFill>
                <a:effectLst/>
                <a:latin typeface="inherit"/>
              </a:rPr>
              <a:t>mgmt</a:t>
            </a:r>
            <a:r>
              <a:rPr lang="en-US" sz="5200" b="0" i="0" dirty="0">
                <a:solidFill>
                  <a:srgbClr val="201F1E"/>
                </a:solidFill>
                <a:effectLst/>
                <a:latin typeface="inherit"/>
              </a:rPr>
              <a:t>)</a:t>
            </a:r>
            <a:endParaRPr lang="en-US" sz="52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pPr lvl="1" algn="just"/>
            <a:r>
              <a:rPr lang="en-US" sz="5200" b="0" i="0" dirty="0">
                <a:solidFill>
                  <a:srgbClr val="C00000"/>
                </a:solidFill>
                <a:effectLst/>
                <a:latin typeface="inherit"/>
              </a:rPr>
              <a:t>1p OTN slicing - IETF ?</a:t>
            </a:r>
            <a:endParaRPr lang="en-US" sz="52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pPr lvl="1" algn="just"/>
            <a:r>
              <a:rPr lang="en-US" sz="5200" b="0" i="0" dirty="0">
                <a:solidFill>
                  <a:srgbClr val="C00000"/>
                </a:solidFill>
                <a:effectLst/>
                <a:latin typeface="inherit"/>
              </a:rPr>
              <a:t>1p packet slicing - IETF</a:t>
            </a:r>
            <a:endParaRPr lang="en-US" sz="52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pPr lvl="1" algn="just"/>
            <a:r>
              <a:rPr lang="en-US" sz="5200" b="0" i="0" dirty="0">
                <a:solidFill>
                  <a:srgbClr val="201F1E"/>
                </a:solidFill>
                <a:effectLst/>
                <a:latin typeface="inherit"/>
              </a:rPr>
              <a:t>1p PON slicing - G.sup74, BBF MRT;</a:t>
            </a:r>
            <a:endParaRPr lang="en-US" sz="52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pPr lvl="1" algn="just"/>
            <a:r>
              <a:rPr lang="en-US" sz="5200" b="0" i="0" dirty="0">
                <a:solidFill>
                  <a:srgbClr val="201F1E"/>
                </a:solidFill>
                <a:effectLst/>
                <a:latin typeface="inherit"/>
              </a:rPr>
              <a:t>1p slice realization - ACTN (management system)</a:t>
            </a:r>
            <a:endParaRPr lang="en-US" sz="52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pPr lvl="1" algn="just"/>
            <a:r>
              <a:rPr lang="en-US" sz="5200" b="0" i="0" dirty="0">
                <a:solidFill>
                  <a:srgbClr val="201F1E"/>
                </a:solidFill>
                <a:effectLst/>
                <a:latin typeface="inherit"/>
              </a:rPr>
              <a:t>1p slice realization - OSP (</a:t>
            </a:r>
            <a:r>
              <a:rPr lang="en-US" sz="5200" b="0" i="0" dirty="0" err="1">
                <a:solidFill>
                  <a:srgbClr val="201F1E"/>
                </a:solidFill>
                <a:effectLst/>
                <a:latin typeface="inherit"/>
              </a:rPr>
              <a:t>overlay+underlay</a:t>
            </a:r>
            <a:r>
              <a:rPr lang="en-US" sz="5200" b="0" i="0" dirty="0">
                <a:solidFill>
                  <a:srgbClr val="201F1E"/>
                </a:solidFill>
                <a:effectLst/>
                <a:latin typeface="inherit"/>
              </a:rPr>
              <a:t>)</a:t>
            </a:r>
            <a:endParaRPr lang="en-US" sz="52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pPr lvl="1" algn="just"/>
            <a:r>
              <a:rPr lang="en-US" sz="5200" b="0" i="0" dirty="0">
                <a:solidFill>
                  <a:srgbClr val="201F1E"/>
                </a:solidFill>
                <a:effectLst/>
                <a:latin typeface="inherit"/>
              </a:rPr>
              <a:t>1p Best practice / commercial solution;  - OFC PoC/ACTN ZSM PoC</a:t>
            </a:r>
            <a:endParaRPr lang="en-US" sz="52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  <a:p>
            <a:pPr lvl="1" algn="just"/>
            <a:r>
              <a:rPr lang="en-US" sz="5200" b="0" i="0" dirty="0">
                <a:solidFill>
                  <a:srgbClr val="201F1E"/>
                </a:solidFill>
                <a:effectLst/>
                <a:latin typeface="inherit"/>
              </a:rPr>
              <a:t>1p summary/Plan: F5G-Advanced, OCN, ADN, ...</a:t>
            </a:r>
          </a:p>
          <a:p>
            <a:pPr lvl="1" algn="just"/>
            <a:endParaRPr lang="en-US" sz="5200" dirty="0">
              <a:solidFill>
                <a:srgbClr val="201F1E"/>
              </a:solidFill>
              <a:latin typeface="inherit"/>
            </a:endParaRPr>
          </a:p>
          <a:p>
            <a:pPr lvl="1" algn="just"/>
            <a:endParaRPr lang="en-US" sz="5200" b="0" i="0" dirty="0">
              <a:solidFill>
                <a:srgbClr val="201F1E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F4B5-C255-9CAE-BE02-44AF0099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Solutions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503E40-E235-FC6A-5430-597C3B801BEA}"/>
              </a:ext>
            </a:extLst>
          </p:cNvPr>
          <p:cNvSpPr/>
          <p:nvPr/>
        </p:nvSpPr>
        <p:spPr>
          <a:xfrm>
            <a:off x="2028305" y="3973484"/>
            <a:ext cx="1354975" cy="9060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1C81ED-B463-3D25-CD02-DB1358CF82F4}"/>
              </a:ext>
            </a:extLst>
          </p:cNvPr>
          <p:cNvSpPr/>
          <p:nvPr/>
        </p:nvSpPr>
        <p:spPr>
          <a:xfrm>
            <a:off x="4189615" y="3994264"/>
            <a:ext cx="1354975" cy="9060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25C402-FE9B-A5A3-8819-6700C87C2F10}"/>
              </a:ext>
            </a:extLst>
          </p:cNvPr>
          <p:cNvSpPr/>
          <p:nvPr/>
        </p:nvSpPr>
        <p:spPr>
          <a:xfrm>
            <a:off x="6159731" y="3973483"/>
            <a:ext cx="1354975" cy="9060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3DB61-E7D0-5692-61AA-677FDD104878}"/>
              </a:ext>
            </a:extLst>
          </p:cNvPr>
          <p:cNvSpPr txBox="1"/>
          <p:nvPr/>
        </p:nvSpPr>
        <p:spPr>
          <a:xfrm>
            <a:off x="2305740" y="424186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FC679-2FFD-EDFB-7F1F-AAAC7ACC14B4}"/>
              </a:ext>
            </a:extLst>
          </p:cNvPr>
          <p:cNvSpPr txBox="1"/>
          <p:nvPr/>
        </p:nvSpPr>
        <p:spPr>
          <a:xfrm>
            <a:off x="4564775" y="4262641"/>
            <a:ext cx="59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938E5-7184-B4DA-45A0-12AAD6A90CF2}"/>
              </a:ext>
            </a:extLst>
          </p:cNvPr>
          <p:cNvSpPr txBox="1"/>
          <p:nvPr/>
        </p:nvSpPr>
        <p:spPr>
          <a:xfrm>
            <a:off x="6626331" y="426264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BB4DF6-5E70-59BF-6FD3-B79AE3D441B6}"/>
              </a:ext>
            </a:extLst>
          </p:cNvPr>
          <p:cNvSpPr txBox="1"/>
          <p:nvPr/>
        </p:nvSpPr>
        <p:spPr>
          <a:xfrm>
            <a:off x="2305740" y="5286895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50G PON</a:t>
            </a:r>
          </a:p>
          <a:p>
            <a:r>
              <a:rPr lang="en-US" dirty="0"/>
              <a:t>FTTR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26584-3982-9456-19CC-BDF8C597FB30}"/>
              </a:ext>
            </a:extLst>
          </p:cNvPr>
          <p:cNvSpPr txBox="1"/>
          <p:nvPr/>
        </p:nvSpPr>
        <p:spPr>
          <a:xfrm>
            <a:off x="4400547" y="5286895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800G OTN</a:t>
            </a:r>
          </a:p>
          <a:p>
            <a:r>
              <a:rPr lang="en-US" dirty="0"/>
              <a:t>Sub 1G OSU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28BCF-C0B9-59A7-5ABF-EC860692F489}"/>
              </a:ext>
            </a:extLst>
          </p:cNvPr>
          <p:cNvSpPr txBox="1"/>
          <p:nvPr/>
        </p:nvSpPr>
        <p:spPr>
          <a:xfrm>
            <a:off x="6512225" y="5286895"/>
            <a:ext cx="1218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DCI </a:t>
            </a:r>
          </a:p>
          <a:p>
            <a:r>
              <a:rPr lang="en-US" dirty="0"/>
              <a:t>Apps</a:t>
            </a:r>
          </a:p>
          <a:p>
            <a:r>
              <a:rPr lang="en-US" dirty="0"/>
              <a:t>Computing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BA5B2-5538-AF40-8505-14B6C63C9BC8}"/>
              </a:ext>
            </a:extLst>
          </p:cNvPr>
          <p:cNvSpPr/>
          <p:nvPr/>
        </p:nvSpPr>
        <p:spPr>
          <a:xfrm>
            <a:off x="2103120" y="2901143"/>
            <a:ext cx="5191503" cy="665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10357D-3642-D1F5-06B3-452AC20935B9}"/>
              </a:ext>
            </a:extLst>
          </p:cNvPr>
          <p:cNvSpPr txBox="1"/>
          <p:nvPr/>
        </p:nvSpPr>
        <p:spPr>
          <a:xfrm>
            <a:off x="4092976" y="2953386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E2E </a:t>
            </a:r>
            <a:r>
              <a:rPr lang="en-US" dirty="0" err="1"/>
              <a:t>Mgmt</a:t>
            </a:r>
            <a:r>
              <a:rPr lang="en-US" dirty="0"/>
              <a:t> &amp; Ctrl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F9CFD9-D455-6C48-8C86-DC0F2D4D999D}"/>
              </a:ext>
            </a:extLst>
          </p:cNvPr>
          <p:cNvSpPr txBox="1"/>
          <p:nvPr/>
        </p:nvSpPr>
        <p:spPr>
          <a:xfrm>
            <a:off x="4381520" y="5840567"/>
            <a:ext cx="155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gen OCN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AA4BC9-0451-0C53-F2F4-D1150E8EEC0A}"/>
              </a:ext>
            </a:extLst>
          </p:cNvPr>
          <p:cNvSpPr txBox="1"/>
          <p:nvPr/>
        </p:nvSpPr>
        <p:spPr>
          <a:xfrm>
            <a:off x="7514706" y="2771985"/>
            <a:ext cx="1586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Interface</a:t>
            </a:r>
          </a:p>
          <a:p>
            <a:r>
              <a:rPr lang="en-US" dirty="0"/>
              <a:t>Slicing</a:t>
            </a:r>
          </a:p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92544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row: Right 38">
            <a:extLst>
              <a:ext uri="{FF2B5EF4-FFF2-40B4-BE49-F238E27FC236}">
                <a16:creationId xmlns:a16="http://schemas.microsoft.com/office/drawing/2014/main" id="{EC5FBA59-72C2-D81F-3B41-1B3821CC5940}"/>
              </a:ext>
            </a:extLst>
          </p:cNvPr>
          <p:cNvSpPr/>
          <p:nvPr/>
        </p:nvSpPr>
        <p:spPr>
          <a:xfrm>
            <a:off x="8677797" y="4572334"/>
            <a:ext cx="906088" cy="1103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59E32A2-9C72-7DDA-CF14-3BF57BFEFE31}"/>
              </a:ext>
            </a:extLst>
          </p:cNvPr>
          <p:cNvSpPr/>
          <p:nvPr/>
        </p:nvSpPr>
        <p:spPr>
          <a:xfrm>
            <a:off x="1324166" y="4784242"/>
            <a:ext cx="7847213" cy="1007792"/>
          </a:xfrm>
          <a:prstGeom prst="parallelogram">
            <a:avLst>
              <a:gd name="adj" fmla="val 1267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6F4B5-C255-9CAE-BE02-44AF0099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Technologies Supporting Premium Services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0310349-396B-171E-8674-C96223720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526" y="2921923"/>
            <a:ext cx="7132938" cy="1577477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E20D3F36-70C3-186E-C306-D3A1F9627E94}"/>
              </a:ext>
            </a:extLst>
          </p:cNvPr>
          <p:cNvSpPr/>
          <p:nvPr/>
        </p:nvSpPr>
        <p:spPr>
          <a:xfrm>
            <a:off x="7544314" y="3710661"/>
            <a:ext cx="1920240" cy="63689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12D62E-DF7C-CB1C-00E5-D2D099AC5B57}"/>
              </a:ext>
            </a:extLst>
          </p:cNvPr>
          <p:cNvSpPr txBox="1"/>
          <p:nvPr/>
        </p:nvSpPr>
        <p:spPr>
          <a:xfrm>
            <a:off x="4914803" y="4222866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Aggregation Network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D2FB15-4ACF-7E2E-D228-0D6D3300B29E}"/>
              </a:ext>
            </a:extLst>
          </p:cNvPr>
          <p:cNvSpPr txBox="1"/>
          <p:nvPr/>
        </p:nvSpPr>
        <p:spPr>
          <a:xfrm>
            <a:off x="3830813" y="422286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A8449D-54C3-6A5D-6011-335408A6DCD2}"/>
              </a:ext>
            </a:extLst>
          </p:cNvPr>
          <p:cNvSpPr txBox="1"/>
          <p:nvPr/>
        </p:nvSpPr>
        <p:spPr>
          <a:xfrm>
            <a:off x="2727446" y="422286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C3E37-3CC6-23A7-DFC0-D94B92BD45DA}"/>
              </a:ext>
            </a:extLst>
          </p:cNvPr>
          <p:cNvSpPr txBox="1"/>
          <p:nvPr/>
        </p:nvSpPr>
        <p:spPr>
          <a:xfrm>
            <a:off x="3924438" y="519247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50G PON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72A2D0E-F2C1-454B-DE0B-59F07579E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138" y="4855228"/>
            <a:ext cx="773539" cy="39728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B3CCDE3-D699-08E1-D1D7-BDAABA64CAC7}"/>
              </a:ext>
            </a:extLst>
          </p:cNvPr>
          <p:cNvSpPr txBox="1"/>
          <p:nvPr/>
        </p:nvSpPr>
        <p:spPr>
          <a:xfrm>
            <a:off x="2696256" y="5226207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FTTR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ED614DE-9351-AC90-74DF-F599FA597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851" y="4708104"/>
            <a:ext cx="773539" cy="5923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4DDAB2F-5BD1-D285-7406-E7B213441180}"/>
              </a:ext>
            </a:extLst>
          </p:cNvPr>
          <p:cNvSpPr txBox="1"/>
          <p:nvPr/>
        </p:nvSpPr>
        <p:spPr>
          <a:xfrm>
            <a:off x="5558287" y="4949208"/>
            <a:ext cx="1404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800G+ OTN</a:t>
            </a:r>
          </a:p>
          <a:p>
            <a:r>
              <a:rPr lang="en-US" dirty="0"/>
              <a:t>Sub-1G OSU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0FF7ED-B017-C85A-0137-578A5C6EFAF1}"/>
              </a:ext>
            </a:extLst>
          </p:cNvPr>
          <p:cNvSpPr txBox="1"/>
          <p:nvPr/>
        </p:nvSpPr>
        <p:spPr>
          <a:xfrm>
            <a:off x="7726764" y="4781151"/>
            <a:ext cx="1404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DCI</a:t>
            </a:r>
          </a:p>
          <a:p>
            <a:r>
              <a:rPr lang="en-US" dirty="0"/>
              <a:t>Computing</a:t>
            </a: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921C325D-E990-51CD-9AE1-FE24AB889835}"/>
              </a:ext>
            </a:extLst>
          </p:cNvPr>
          <p:cNvSpPr/>
          <p:nvPr/>
        </p:nvSpPr>
        <p:spPr>
          <a:xfrm>
            <a:off x="1554480" y="1690688"/>
            <a:ext cx="8869681" cy="1197021"/>
          </a:xfrm>
          <a:prstGeom prst="parallelogram">
            <a:avLst>
              <a:gd name="adj" fmla="val 1267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文本框 27">
            <a:extLst>
              <a:ext uri="{FF2B5EF4-FFF2-40B4-BE49-F238E27FC236}">
                <a16:creationId xmlns:a16="http://schemas.microsoft.com/office/drawing/2014/main" id="{F42D5A28-677D-4403-958C-AFB702A6416E}"/>
              </a:ext>
            </a:extLst>
          </p:cNvPr>
          <p:cNvSpPr txBox="1"/>
          <p:nvPr/>
        </p:nvSpPr>
        <p:spPr>
          <a:xfrm>
            <a:off x="5611737" y="2925390"/>
            <a:ext cx="104198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 IP SBI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6ED45138-9F22-A828-F605-19484870E99A}"/>
              </a:ext>
            </a:extLst>
          </p:cNvPr>
          <p:cNvSpPr/>
          <p:nvPr/>
        </p:nvSpPr>
        <p:spPr>
          <a:xfrm>
            <a:off x="2751514" y="1803456"/>
            <a:ext cx="6696631" cy="324197"/>
          </a:xfrm>
          <a:prstGeom prst="parallelogram">
            <a:avLst>
              <a:gd name="adj" fmla="val 1249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E2E Service Orchestrator</a:t>
            </a:r>
          </a:p>
        </p:txBody>
      </p:sp>
      <p:sp>
        <p:nvSpPr>
          <p:cNvPr id="71" name="Parallelogram 70">
            <a:extLst>
              <a:ext uri="{FF2B5EF4-FFF2-40B4-BE49-F238E27FC236}">
                <a16:creationId xmlns:a16="http://schemas.microsoft.com/office/drawing/2014/main" id="{075D0FAF-48A2-AB15-25EA-AFC4713A6B6E}"/>
              </a:ext>
            </a:extLst>
          </p:cNvPr>
          <p:cNvSpPr/>
          <p:nvPr/>
        </p:nvSpPr>
        <p:spPr>
          <a:xfrm>
            <a:off x="2575305" y="2410051"/>
            <a:ext cx="2229452" cy="324197"/>
          </a:xfrm>
          <a:prstGeom prst="parallelogram">
            <a:avLst>
              <a:gd name="adj" fmla="val 1249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 Controller</a:t>
            </a:r>
          </a:p>
        </p:txBody>
      </p:sp>
      <p:sp>
        <p:nvSpPr>
          <p:cNvPr id="72" name="Parallelogram 71">
            <a:extLst>
              <a:ext uri="{FF2B5EF4-FFF2-40B4-BE49-F238E27FC236}">
                <a16:creationId xmlns:a16="http://schemas.microsoft.com/office/drawing/2014/main" id="{894684FF-09C7-4BA6-F02F-E22BD4C55BF2}"/>
              </a:ext>
            </a:extLst>
          </p:cNvPr>
          <p:cNvSpPr/>
          <p:nvPr/>
        </p:nvSpPr>
        <p:spPr>
          <a:xfrm>
            <a:off x="4708187" y="2410051"/>
            <a:ext cx="2461097" cy="324197"/>
          </a:xfrm>
          <a:prstGeom prst="parallelogram">
            <a:avLst>
              <a:gd name="adj" fmla="val 1249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AggN</a:t>
            </a:r>
            <a:r>
              <a:rPr lang="en-US" dirty="0"/>
              <a:t> Controller</a:t>
            </a:r>
          </a:p>
        </p:txBody>
      </p:sp>
      <p:sp>
        <p:nvSpPr>
          <p:cNvPr id="73" name="Parallelogram 72">
            <a:extLst>
              <a:ext uri="{FF2B5EF4-FFF2-40B4-BE49-F238E27FC236}">
                <a16:creationId xmlns:a16="http://schemas.microsoft.com/office/drawing/2014/main" id="{A1289DA6-C368-6183-C0FF-D86AB8210214}"/>
              </a:ext>
            </a:extLst>
          </p:cNvPr>
          <p:cNvSpPr/>
          <p:nvPr/>
        </p:nvSpPr>
        <p:spPr>
          <a:xfrm>
            <a:off x="7098290" y="2410051"/>
            <a:ext cx="2229452" cy="324197"/>
          </a:xfrm>
          <a:prstGeom prst="parallelogram">
            <a:avLst>
              <a:gd name="adj" fmla="val 1249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DC Controller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F2C6B3-BC0C-2447-B5EC-E8B3B45E149C}"/>
              </a:ext>
            </a:extLst>
          </p:cNvPr>
          <p:cNvSpPr txBox="1"/>
          <p:nvPr/>
        </p:nvSpPr>
        <p:spPr>
          <a:xfrm>
            <a:off x="579775" y="1803456"/>
            <a:ext cx="1470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</a:t>
            </a:r>
          </a:p>
          <a:p>
            <a:r>
              <a:rPr lang="en-US" dirty="0"/>
              <a:t>Orchestration</a:t>
            </a:r>
          </a:p>
          <a:p>
            <a:r>
              <a:rPr lang="en-US" dirty="0"/>
              <a:t>Analytics</a:t>
            </a:r>
          </a:p>
        </p:txBody>
      </p:sp>
      <p:sp>
        <p:nvSpPr>
          <p:cNvPr id="80" name="Arrow: Up-Down 79">
            <a:extLst>
              <a:ext uri="{FF2B5EF4-FFF2-40B4-BE49-F238E27FC236}">
                <a16:creationId xmlns:a16="http://schemas.microsoft.com/office/drawing/2014/main" id="{1D8E0729-58F0-7F2E-5FD3-9AD47E635CA8}"/>
              </a:ext>
            </a:extLst>
          </p:cNvPr>
          <p:cNvSpPr/>
          <p:nvPr/>
        </p:nvSpPr>
        <p:spPr>
          <a:xfrm>
            <a:off x="3897946" y="2973859"/>
            <a:ext cx="242702" cy="337250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E66EDC9E-D679-0043-6B2D-250E2272F470}"/>
              </a:ext>
            </a:extLst>
          </p:cNvPr>
          <p:cNvSpPr/>
          <p:nvPr/>
        </p:nvSpPr>
        <p:spPr>
          <a:xfrm>
            <a:off x="8476406" y="2937547"/>
            <a:ext cx="242702" cy="337250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EFADA6-A03B-FE0B-AA99-968511BB7951}"/>
              </a:ext>
            </a:extLst>
          </p:cNvPr>
          <p:cNvSpPr txBox="1"/>
          <p:nvPr/>
        </p:nvSpPr>
        <p:spPr>
          <a:xfrm>
            <a:off x="10130214" y="1740776"/>
            <a:ext cx="25843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BoD</a:t>
            </a:r>
            <a:endParaRPr lang="en-US" dirty="0"/>
          </a:p>
          <a:p>
            <a:r>
              <a:rPr lang="en-US" dirty="0"/>
              <a:t>Network Slicing</a:t>
            </a:r>
          </a:p>
          <a:p>
            <a:r>
              <a:rPr lang="en-US" dirty="0"/>
              <a:t>Network Automation</a:t>
            </a:r>
          </a:p>
          <a:p>
            <a:r>
              <a:rPr lang="en-US" dirty="0"/>
              <a:t>Deterministic Networking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86B521-032B-4C2B-EFD4-D7E7BD786AA5}"/>
              </a:ext>
            </a:extLst>
          </p:cNvPr>
          <p:cNvSpPr txBox="1"/>
          <p:nvPr/>
        </p:nvSpPr>
        <p:spPr>
          <a:xfrm>
            <a:off x="2552007" y="5856928"/>
            <a:ext cx="61624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Reach (e2e: Fiber to the room, optical to cloud)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Bandwidth (Larger bandwidth single fiber)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Granularity (smaller granular optical payload, OSU) </a:t>
            </a:r>
          </a:p>
        </p:txBody>
      </p:sp>
      <p:sp>
        <p:nvSpPr>
          <p:cNvPr id="93" name="Arrow: Curved Right 92">
            <a:extLst>
              <a:ext uri="{FF2B5EF4-FFF2-40B4-BE49-F238E27FC236}">
                <a16:creationId xmlns:a16="http://schemas.microsoft.com/office/drawing/2014/main" id="{D92F3C72-CC5E-1D5E-597C-2830BB3CA8EB}"/>
              </a:ext>
            </a:extLst>
          </p:cNvPr>
          <p:cNvSpPr/>
          <p:nvPr/>
        </p:nvSpPr>
        <p:spPr>
          <a:xfrm>
            <a:off x="2385754" y="2127300"/>
            <a:ext cx="522984" cy="427357"/>
          </a:xfrm>
          <a:prstGeom prst="curvedRightArrow">
            <a:avLst>
              <a:gd name="adj1" fmla="val 43382"/>
              <a:gd name="adj2" fmla="val 33947"/>
              <a:gd name="adj3" fmla="val 25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Arrow: Curved Left 95">
            <a:extLst>
              <a:ext uri="{FF2B5EF4-FFF2-40B4-BE49-F238E27FC236}">
                <a16:creationId xmlns:a16="http://schemas.microsoft.com/office/drawing/2014/main" id="{1A0AE89B-5432-2A5C-75F4-DD894A5DD414}"/>
              </a:ext>
            </a:extLst>
          </p:cNvPr>
          <p:cNvSpPr/>
          <p:nvPr/>
        </p:nvSpPr>
        <p:spPr>
          <a:xfrm>
            <a:off x="8714479" y="2127300"/>
            <a:ext cx="613263" cy="448468"/>
          </a:xfrm>
          <a:prstGeom prst="curvedLeftArrow">
            <a:avLst>
              <a:gd name="adj1" fmla="val 30596"/>
              <a:gd name="adj2" fmla="val 47818"/>
              <a:gd name="adj3" fmla="val 25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9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F4B5-C255-9CAE-BE02-44AF0099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Management &amp; Control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058CBE-4EC8-C3E1-731F-09B1258CB4CE}"/>
              </a:ext>
            </a:extLst>
          </p:cNvPr>
          <p:cNvGrpSpPr/>
          <p:nvPr/>
        </p:nvGrpSpPr>
        <p:grpSpPr>
          <a:xfrm>
            <a:off x="2108349" y="3190854"/>
            <a:ext cx="8308183" cy="3106815"/>
            <a:chOff x="1914526" y="2272926"/>
            <a:chExt cx="8129588" cy="3740927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7232DE4F-F5C4-11B0-558C-1D5F7AE21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5243" y="2777668"/>
              <a:ext cx="549490" cy="1545524"/>
            </a:xfrm>
            <a:custGeom>
              <a:avLst/>
              <a:gdLst>
                <a:gd name="T0" fmla="*/ 0 w 4416"/>
                <a:gd name="T1" fmla="*/ 736 h 13272"/>
                <a:gd name="T2" fmla="*/ 736 w 4416"/>
                <a:gd name="T3" fmla="*/ 0 h 13272"/>
                <a:gd name="T4" fmla="*/ 3680 w 4416"/>
                <a:gd name="T5" fmla="*/ 0 h 13272"/>
                <a:gd name="T6" fmla="*/ 4416 w 4416"/>
                <a:gd name="T7" fmla="*/ 736 h 13272"/>
                <a:gd name="T8" fmla="*/ 4416 w 4416"/>
                <a:gd name="T9" fmla="*/ 12536 h 13272"/>
                <a:gd name="T10" fmla="*/ 3680 w 4416"/>
                <a:gd name="T11" fmla="*/ 13272 h 13272"/>
                <a:gd name="T12" fmla="*/ 736 w 4416"/>
                <a:gd name="T13" fmla="*/ 13272 h 13272"/>
                <a:gd name="T14" fmla="*/ 0 w 4416"/>
                <a:gd name="T15" fmla="*/ 12536 h 13272"/>
                <a:gd name="T16" fmla="*/ 0 w 4416"/>
                <a:gd name="T17" fmla="*/ 736 h 13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6" h="13272">
                  <a:moveTo>
                    <a:pt x="0" y="736"/>
                  </a:moveTo>
                  <a:cubicBezTo>
                    <a:pt x="0" y="330"/>
                    <a:pt x="330" y="0"/>
                    <a:pt x="736" y="0"/>
                  </a:cubicBezTo>
                  <a:lnTo>
                    <a:pt x="3680" y="0"/>
                  </a:lnTo>
                  <a:cubicBezTo>
                    <a:pt x="4087" y="0"/>
                    <a:pt x="4416" y="330"/>
                    <a:pt x="4416" y="736"/>
                  </a:cubicBezTo>
                  <a:lnTo>
                    <a:pt x="4416" y="12536"/>
                  </a:lnTo>
                  <a:cubicBezTo>
                    <a:pt x="4416" y="12943"/>
                    <a:pt x="4087" y="13272"/>
                    <a:pt x="3680" y="13272"/>
                  </a:cubicBezTo>
                  <a:lnTo>
                    <a:pt x="736" y="13272"/>
                  </a:lnTo>
                  <a:cubicBezTo>
                    <a:pt x="330" y="13272"/>
                    <a:pt x="0" y="12943"/>
                    <a:pt x="0" y="12536"/>
                  </a:cubicBezTo>
                  <a:lnTo>
                    <a:pt x="0" y="736"/>
                  </a:lnTo>
                  <a:close/>
                </a:path>
              </a:pathLst>
            </a:custGeom>
            <a:solidFill>
              <a:srgbClr val="27CED7">
                <a:lumMod val="20000"/>
                <a:lumOff val="80000"/>
              </a:srgbClr>
            </a:solidFill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8A948D70-866F-0A09-34B3-BED3D141C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209" y="3464349"/>
              <a:ext cx="22442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OLT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59A35BFC-AF59-F3DC-8536-6D874538A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4812" y="3145464"/>
              <a:ext cx="154609" cy="391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4CA5B3B6-E7CD-9CAB-C0C7-939A75E2D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151" y="3086773"/>
              <a:ext cx="85662" cy="123251"/>
            </a:xfrm>
            <a:custGeom>
              <a:avLst/>
              <a:gdLst>
                <a:gd name="T0" fmla="*/ 0 w 41"/>
                <a:gd name="T1" fmla="*/ 0 h 63"/>
                <a:gd name="T2" fmla="*/ 41 w 41"/>
                <a:gd name="T3" fmla="*/ 32 h 63"/>
                <a:gd name="T4" fmla="*/ 0 w 41"/>
                <a:gd name="T5" fmla="*/ 63 h 63"/>
                <a:gd name="T6" fmla="*/ 0 w 41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63">
                  <a:moveTo>
                    <a:pt x="0" y="0"/>
                  </a:moveTo>
                  <a:lnTo>
                    <a:pt x="41" y="32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C6768518-3726-6680-4233-5B86165F2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4350" y="3088729"/>
              <a:ext cx="1094801" cy="35215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30F2EAFE-B899-B07D-0D9A-846433030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9677" y="2531167"/>
              <a:ext cx="689474" cy="557563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4E20AC3B-60A4-FB42-B1BF-0318ADE44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1111" y="4949227"/>
              <a:ext cx="1516853" cy="219113"/>
            </a:xfrm>
            <a:prstGeom prst="ellipse">
              <a:avLst/>
            </a:prstGeom>
            <a:solidFill>
              <a:srgbClr val="2683C6">
                <a:lumMod val="20000"/>
                <a:lumOff val="80000"/>
              </a:srgbClr>
            </a:solidFill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OTN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2B7E341E-C702-26DE-28C3-009720370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0306" y="4440573"/>
              <a:ext cx="1080176" cy="481265"/>
            </a:xfrm>
            <a:custGeom>
              <a:avLst/>
              <a:gdLst>
                <a:gd name="T0" fmla="*/ 3667 w 4340"/>
                <a:gd name="T1" fmla="*/ 2025 h 2064"/>
                <a:gd name="T2" fmla="*/ 530 w 4340"/>
                <a:gd name="T3" fmla="*/ 2005 h 2064"/>
                <a:gd name="T4" fmla="*/ 87 w 4340"/>
                <a:gd name="T5" fmla="*/ 1443 h 2064"/>
                <a:gd name="T6" fmla="*/ 711 w 4340"/>
                <a:gd name="T7" fmla="*/ 895 h 2064"/>
                <a:gd name="T8" fmla="*/ 1652 w 4340"/>
                <a:gd name="T9" fmla="*/ 130 h 2064"/>
                <a:gd name="T10" fmla="*/ 2901 w 4340"/>
                <a:gd name="T11" fmla="*/ 607 h 2064"/>
                <a:gd name="T12" fmla="*/ 3742 w 4340"/>
                <a:gd name="T13" fmla="*/ 592 h 2064"/>
                <a:gd name="T14" fmla="*/ 3930 w 4340"/>
                <a:gd name="T15" fmla="*/ 1175 h 2064"/>
                <a:gd name="T16" fmla="*/ 4271 w 4340"/>
                <a:gd name="T17" fmla="*/ 1671 h 2064"/>
                <a:gd name="T18" fmla="*/ 3667 w 4340"/>
                <a:gd name="T19" fmla="*/ 2025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0" h="2064">
                  <a:moveTo>
                    <a:pt x="3667" y="2025"/>
                  </a:moveTo>
                  <a:lnTo>
                    <a:pt x="530" y="2005"/>
                  </a:lnTo>
                  <a:cubicBezTo>
                    <a:pt x="530" y="2005"/>
                    <a:pt x="0" y="1910"/>
                    <a:pt x="87" y="1443"/>
                  </a:cubicBezTo>
                  <a:cubicBezTo>
                    <a:pt x="184" y="935"/>
                    <a:pt x="711" y="895"/>
                    <a:pt x="711" y="895"/>
                  </a:cubicBezTo>
                  <a:cubicBezTo>
                    <a:pt x="711" y="895"/>
                    <a:pt x="743" y="264"/>
                    <a:pt x="1652" y="130"/>
                  </a:cubicBezTo>
                  <a:cubicBezTo>
                    <a:pt x="2539" y="0"/>
                    <a:pt x="2901" y="607"/>
                    <a:pt x="2901" y="607"/>
                  </a:cubicBezTo>
                  <a:cubicBezTo>
                    <a:pt x="2901" y="607"/>
                    <a:pt x="3356" y="319"/>
                    <a:pt x="3742" y="592"/>
                  </a:cubicBezTo>
                  <a:cubicBezTo>
                    <a:pt x="4064" y="816"/>
                    <a:pt x="3930" y="1175"/>
                    <a:pt x="3930" y="1175"/>
                  </a:cubicBezTo>
                  <a:cubicBezTo>
                    <a:pt x="3930" y="1175"/>
                    <a:pt x="4340" y="1313"/>
                    <a:pt x="4271" y="1671"/>
                  </a:cubicBezTo>
                  <a:cubicBezTo>
                    <a:pt x="4196" y="2064"/>
                    <a:pt x="3667" y="2025"/>
                    <a:pt x="3667" y="2025"/>
                  </a:cubicBez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2" name="Rectangle 21">
              <a:extLst>
                <a:ext uri="{FF2B5EF4-FFF2-40B4-BE49-F238E27FC236}">
                  <a16:creationId xmlns:a16="http://schemas.microsoft.com/office/drawing/2014/main" id="{A2C3D413-D12C-53C6-062A-C32DBE8EB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6687" y="4577518"/>
              <a:ext cx="33342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Cloud/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3" name="Rectangle 22">
              <a:extLst>
                <a:ext uri="{FF2B5EF4-FFF2-40B4-BE49-F238E27FC236}">
                  <a16:creationId xmlns:a16="http://schemas.microsoft.com/office/drawing/2014/main" id="{5917610A-68B2-0E8C-0F13-97AB14E20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2365" y="4745765"/>
              <a:ext cx="47448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Local DC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538073E9-2674-F265-E453-43AA1E36E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4853" y="4663598"/>
              <a:ext cx="612169" cy="217157"/>
            </a:xfrm>
            <a:custGeom>
              <a:avLst/>
              <a:gdLst>
                <a:gd name="T0" fmla="*/ 0 w 2452"/>
                <a:gd name="T1" fmla="*/ 157 h 940"/>
                <a:gd name="T2" fmla="*/ 157 w 2452"/>
                <a:gd name="T3" fmla="*/ 0 h 940"/>
                <a:gd name="T4" fmla="*/ 2296 w 2452"/>
                <a:gd name="T5" fmla="*/ 0 h 940"/>
                <a:gd name="T6" fmla="*/ 2452 w 2452"/>
                <a:gd name="T7" fmla="*/ 157 h 940"/>
                <a:gd name="T8" fmla="*/ 2452 w 2452"/>
                <a:gd name="T9" fmla="*/ 784 h 940"/>
                <a:gd name="T10" fmla="*/ 2296 w 2452"/>
                <a:gd name="T11" fmla="*/ 940 h 940"/>
                <a:gd name="T12" fmla="*/ 157 w 2452"/>
                <a:gd name="T13" fmla="*/ 940 h 940"/>
                <a:gd name="T14" fmla="*/ 0 w 2452"/>
                <a:gd name="T15" fmla="*/ 784 h 940"/>
                <a:gd name="T16" fmla="*/ 0 w 2452"/>
                <a:gd name="T17" fmla="*/ 157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2" h="940">
                  <a:moveTo>
                    <a:pt x="0" y="157"/>
                  </a:moveTo>
                  <a:cubicBezTo>
                    <a:pt x="0" y="71"/>
                    <a:pt x="71" y="0"/>
                    <a:pt x="157" y="0"/>
                  </a:cubicBezTo>
                  <a:lnTo>
                    <a:pt x="2296" y="0"/>
                  </a:lnTo>
                  <a:cubicBezTo>
                    <a:pt x="2382" y="0"/>
                    <a:pt x="2452" y="71"/>
                    <a:pt x="2452" y="157"/>
                  </a:cubicBezTo>
                  <a:lnTo>
                    <a:pt x="2452" y="784"/>
                  </a:lnTo>
                  <a:cubicBezTo>
                    <a:pt x="2452" y="870"/>
                    <a:pt x="2382" y="940"/>
                    <a:pt x="2296" y="940"/>
                  </a:cubicBezTo>
                  <a:lnTo>
                    <a:pt x="157" y="940"/>
                  </a:lnTo>
                  <a:cubicBezTo>
                    <a:pt x="71" y="940"/>
                    <a:pt x="0" y="870"/>
                    <a:pt x="0" y="784"/>
                  </a:cubicBezTo>
                  <a:lnTo>
                    <a:pt x="0" y="157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A652C2F2-E23D-852C-9568-72940DA18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4693" y="4683160"/>
              <a:ext cx="39754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DC GW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D9853FA6-A1F5-EF06-3CF9-42CD58AFB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369" y="5810026"/>
              <a:ext cx="1952838" cy="203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Customer Premise</a:t>
              </a: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s</a:t>
              </a:r>
              <a:r>
                <a:rPr kumimoji="0" lang="zh-CN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  Network </a:t>
              </a:r>
              <a:endPara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78A7EA5-0414-236B-D397-9EBBCE6CD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592" y="5810025"/>
              <a:ext cx="109004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Access Network</a:t>
              </a:r>
              <a:endPara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3145DFF-1EE8-E2E1-F181-AE83EFCB8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864" y="5810025"/>
              <a:ext cx="1426673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Aggregation Network</a:t>
              </a:r>
              <a:endParaRPr kumimoji="0" lang="zh-CN" altLang="zh-CN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9" name="Rectangle 30">
              <a:extLst>
                <a:ext uri="{FF2B5EF4-FFF2-40B4-BE49-F238E27FC236}">
                  <a16:creationId xmlns:a16="http://schemas.microsoft.com/office/drawing/2014/main" id="{2DCEC2FC-34D1-189E-5C56-63155A79A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407" y="5810025"/>
              <a:ext cx="91691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Core Network</a:t>
              </a:r>
              <a:endParaRPr kumimoji="0" lang="zh-CN" altLang="zh-CN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23BD84DC-975F-0DD5-3001-6701B8D1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58" y="5588956"/>
              <a:ext cx="1437448" cy="176072"/>
            </a:xfrm>
            <a:custGeom>
              <a:avLst/>
              <a:gdLst>
                <a:gd name="T0" fmla="*/ 11536 w 11536"/>
                <a:gd name="T1" fmla="*/ 0 h 1512"/>
                <a:gd name="T2" fmla="*/ 10753 w 11536"/>
                <a:gd name="T3" fmla="*/ 756 h 1512"/>
                <a:gd name="T4" fmla="*/ 6552 w 11536"/>
                <a:gd name="T5" fmla="*/ 756 h 1512"/>
                <a:gd name="T6" fmla="*/ 5768 w 11536"/>
                <a:gd name="T7" fmla="*/ 1512 h 1512"/>
                <a:gd name="T8" fmla="*/ 4985 w 11536"/>
                <a:gd name="T9" fmla="*/ 756 h 1512"/>
                <a:gd name="T10" fmla="*/ 784 w 11536"/>
                <a:gd name="T11" fmla="*/ 756 h 1512"/>
                <a:gd name="T12" fmla="*/ 0 w 11536"/>
                <a:gd name="T13" fmla="*/ 0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36" h="1512">
                  <a:moveTo>
                    <a:pt x="11536" y="0"/>
                  </a:moveTo>
                  <a:cubicBezTo>
                    <a:pt x="11536" y="418"/>
                    <a:pt x="11186" y="756"/>
                    <a:pt x="10753" y="756"/>
                  </a:cubicBezTo>
                  <a:lnTo>
                    <a:pt x="6552" y="756"/>
                  </a:lnTo>
                  <a:cubicBezTo>
                    <a:pt x="6119" y="756"/>
                    <a:pt x="5768" y="1095"/>
                    <a:pt x="5768" y="1512"/>
                  </a:cubicBezTo>
                  <a:cubicBezTo>
                    <a:pt x="5768" y="1095"/>
                    <a:pt x="5418" y="756"/>
                    <a:pt x="4985" y="756"/>
                  </a:cubicBezTo>
                  <a:lnTo>
                    <a:pt x="784" y="756"/>
                  </a:lnTo>
                  <a:cubicBezTo>
                    <a:pt x="351" y="756"/>
                    <a:pt x="0" y="418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21" name="Line 38">
              <a:extLst>
                <a:ext uri="{FF2B5EF4-FFF2-40B4-BE49-F238E27FC236}">
                  <a16:creationId xmlns:a16="http://schemas.microsoft.com/office/drawing/2014/main" id="{3696EF68-2320-7B69-5FD7-0B289B23F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5220" y="4053214"/>
              <a:ext cx="599633" cy="717984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580CAFA-6819-D348-7D64-09A3A67B7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7963" y="2699414"/>
              <a:ext cx="497256" cy="2707601"/>
            </a:xfrm>
            <a:custGeom>
              <a:avLst/>
              <a:gdLst>
                <a:gd name="T0" fmla="*/ 0 w 1996"/>
                <a:gd name="T1" fmla="*/ 333 h 11616"/>
                <a:gd name="T2" fmla="*/ 333 w 1996"/>
                <a:gd name="T3" fmla="*/ 0 h 11616"/>
                <a:gd name="T4" fmla="*/ 1664 w 1996"/>
                <a:gd name="T5" fmla="*/ 0 h 11616"/>
                <a:gd name="T6" fmla="*/ 1996 w 1996"/>
                <a:gd name="T7" fmla="*/ 333 h 11616"/>
                <a:gd name="T8" fmla="*/ 1996 w 1996"/>
                <a:gd name="T9" fmla="*/ 11284 h 11616"/>
                <a:gd name="T10" fmla="*/ 1664 w 1996"/>
                <a:gd name="T11" fmla="*/ 11616 h 11616"/>
                <a:gd name="T12" fmla="*/ 333 w 1996"/>
                <a:gd name="T13" fmla="*/ 11616 h 11616"/>
                <a:gd name="T14" fmla="*/ 0 w 1996"/>
                <a:gd name="T15" fmla="*/ 11284 h 11616"/>
                <a:gd name="T16" fmla="*/ 0 w 1996"/>
                <a:gd name="T17" fmla="*/ 333 h 1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6" h="11616">
                  <a:moveTo>
                    <a:pt x="0" y="333"/>
                  </a:moveTo>
                  <a:cubicBezTo>
                    <a:pt x="0" y="149"/>
                    <a:pt x="149" y="0"/>
                    <a:pt x="333" y="0"/>
                  </a:cubicBezTo>
                  <a:lnTo>
                    <a:pt x="1664" y="0"/>
                  </a:lnTo>
                  <a:cubicBezTo>
                    <a:pt x="1848" y="0"/>
                    <a:pt x="1996" y="149"/>
                    <a:pt x="1996" y="333"/>
                  </a:cubicBezTo>
                  <a:lnTo>
                    <a:pt x="1996" y="11284"/>
                  </a:lnTo>
                  <a:cubicBezTo>
                    <a:pt x="1996" y="11468"/>
                    <a:pt x="1848" y="11616"/>
                    <a:pt x="1664" y="11616"/>
                  </a:cubicBezTo>
                  <a:lnTo>
                    <a:pt x="333" y="11616"/>
                  </a:lnTo>
                  <a:cubicBezTo>
                    <a:pt x="149" y="11616"/>
                    <a:pt x="0" y="11468"/>
                    <a:pt x="0" y="11284"/>
                  </a:cubicBezTo>
                  <a:lnTo>
                    <a:pt x="0" y="333"/>
                  </a:lnTo>
                  <a:close/>
                </a:path>
              </a:pathLst>
            </a:custGeom>
            <a:solidFill>
              <a:srgbClr val="27CED7">
                <a:lumMod val="20000"/>
                <a:lumOff val="80000"/>
              </a:srgbClr>
            </a:solidFill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5B6AB389-95C0-2C0D-1950-00ECD5985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3626" y="3883011"/>
              <a:ext cx="32060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AggN 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00000302-5803-91C7-432A-8E6F0E1A0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0340" y="4051257"/>
              <a:ext cx="26930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Edge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FDB557CB-780B-2D8E-CAE5-DC0778304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3530" y="4888578"/>
              <a:ext cx="1282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'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26" name="Freeform 45">
              <a:extLst>
                <a:ext uri="{FF2B5EF4-FFF2-40B4-BE49-F238E27FC236}">
                  <a16:creationId xmlns:a16="http://schemas.microsoft.com/office/drawing/2014/main" id="{917B69AD-6456-6A9A-BD60-7724DE426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160" y="5588956"/>
              <a:ext cx="1600414" cy="176072"/>
            </a:xfrm>
            <a:custGeom>
              <a:avLst/>
              <a:gdLst>
                <a:gd name="T0" fmla="*/ 12840 w 12840"/>
                <a:gd name="T1" fmla="*/ 0 h 1512"/>
                <a:gd name="T2" fmla="*/ 12057 w 12840"/>
                <a:gd name="T3" fmla="*/ 756 h 1512"/>
                <a:gd name="T4" fmla="*/ 7204 w 12840"/>
                <a:gd name="T5" fmla="*/ 756 h 1512"/>
                <a:gd name="T6" fmla="*/ 6420 w 12840"/>
                <a:gd name="T7" fmla="*/ 1512 h 1512"/>
                <a:gd name="T8" fmla="*/ 5637 w 12840"/>
                <a:gd name="T9" fmla="*/ 756 h 1512"/>
                <a:gd name="T10" fmla="*/ 784 w 12840"/>
                <a:gd name="T11" fmla="*/ 756 h 1512"/>
                <a:gd name="T12" fmla="*/ 0 w 12840"/>
                <a:gd name="T13" fmla="*/ 0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40" h="1512">
                  <a:moveTo>
                    <a:pt x="12840" y="0"/>
                  </a:moveTo>
                  <a:cubicBezTo>
                    <a:pt x="12840" y="418"/>
                    <a:pt x="12490" y="756"/>
                    <a:pt x="12057" y="756"/>
                  </a:cubicBezTo>
                  <a:lnTo>
                    <a:pt x="7204" y="756"/>
                  </a:lnTo>
                  <a:cubicBezTo>
                    <a:pt x="6771" y="756"/>
                    <a:pt x="6420" y="1095"/>
                    <a:pt x="6420" y="1512"/>
                  </a:cubicBezTo>
                  <a:cubicBezTo>
                    <a:pt x="6420" y="1095"/>
                    <a:pt x="6070" y="756"/>
                    <a:pt x="5637" y="756"/>
                  </a:cubicBezTo>
                  <a:lnTo>
                    <a:pt x="784" y="756"/>
                  </a:lnTo>
                  <a:cubicBezTo>
                    <a:pt x="351" y="756"/>
                    <a:pt x="0" y="418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27" name="Freeform 46">
              <a:extLst>
                <a:ext uri="{FF2B5EF4-FFF2-40B4-BE49-F238E27FC236}">
                  <a16:creationId xmlns:a16="http://schemas.microsoft.com/office/drawing/2014/main" id="{446E5909-0164-0ED1-9E45-218CC6E1D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9467" y="5588956"/>
              <a:ext cx="2168708" cy="176072"/>
            </a:xfrm>
            <a:custGeom>
              <a:avLst/>
              <a:gdLst>
                <a:gd name="T0" fmla="*/ 7648 w 7648"/>
                <a:gd name="T1" fmla="*/ 0 h 756"/>
                <a:gd name="T2" fmla="*/ 7257 w 7648"/>
                <a:gd name="T3" fmla="*/ 378 h 756"/>
                <a:gd name="T4" fmla="*/ 4216 w 7648"/>
                <a:gd name="T5" fmla="*/ 378 h 756"/>
                <a:gd name="T6" fmla="*/ 3824 w 7648"/>
                <a:gd name="T7" fmla="*/ 756 h 756"/>
                <a:gd name="T8" fmla="*/ 3433 w 7648"/>
                <a:gd name="T9" fmla="*/ 378 h 756"/>
                <a:gd name="T10" fmla="*/ 392 w 7648"/>
                <a:gd name="T11" fmla="*/ 378 h 756"/>
                <a:gd name="T12" fmla="*/ 0 w 7648"/>
                <a:gd name="T13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48" h="756">
                  <a:moveTo>
                    <a:pt x="7648" y="0"/>
                  </a:moveTo>
                  <a:cubicBezTo>
                    <a:pt x="7648" y="209"/>
                    <a:pt x="7473" y="378"/>
                    <a:pt x="7257" y="378"/>
                  </a:cubicBezTo>
                  <a:lnTo>
                    <a:pt x="4216" y="378"/>
                  </a:lnTo>
                  <a:cubicBezTo>
                    <a:pt x="4000" y="378"/>
                    <a:pt x="3824" y="548"/>
                    <a:pt x="3824" y="756"/>
                  </a:cubicBezTo>
                  <a:cubicBezTo>
                    <a:pt x="3824" y="548"/>
                    <a:pt x="3649" y="378"/>
                    <a:pt x="3433" y="378"/>
                  </a:cubicBezTo>
                  <a:lnTo>
                    <a:pt x="392" y="378"/>
                  </a:lnTo>
                  <a:cubicBezTo>
                    <a:pt x="176" y="378"/>
                    <a:pt x="0" y="209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4BB485CF-0E0D-4CAD-9554-D2B4F308C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9814" y="5588956"/>
              <a:ext cx="1748756" cy="176072"/>
            </a:xfrm>
            <a:custGeom>
              <a:avLst/>
              <a:gdLst>
                <a:gd name="T0" fmla="*/ 7020 w 7020"/>
                <a:gd name="T1" fmla="*/ 0 h 756"/>
                <a:gd name="T2" fmla="*/ 6629 w 7020"/>
                <a:gd name="T3" fmla="*/ 378 h 756"/>
                <a:gd name="T4" fmla="*/ 3902 w 7020"/>
                <a:gd name="T5" fmla="*/ 378 h 756"/>
                <a:gd name="T6" fmla="*/ 3510 w 7020"/>
                <a:gd name="T7" fmla="*/ 756 h 756"/>
                <a:gd name="T8" fmla="*/ 3119 w 7020"/>
                <a:gd name="T9" fmla="*/ 378 h 756"/>
                <a:gd name="T10" fmla="*/ 392 w 7020"/>
                <a:gd name="T11" fmla="*/ 378 h 756"/>
                <a:gd name="T12" fmla="*/ 0 w 7020"/>
                <a:gd name="T13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0" h="756">
                  <a:moveTo>
                    <a:pt x="7020" y="0"/>
                  </a:moveTo>
                  <a:cubicBezTo>
                    <a:pt x="7020" y="209"/>
                    <a:pt x="6845" y="378"/>
                    <a:pt x="6629" y="378"/>
                  </a:cubicBezTo>
                  <a:lnTo>
                    <a:pt x="3902" y="378"/>
                  </a:lnTo>
                  <a:cubicBezTo>
                    <a:pt x="3686" y="378"/>
                    <a:pt x="3510" y="548"/>
                    <a:pt x="3510" y="756"/>
                  </a:cubicBezTo>
                  <a:cubicBezTo>
                    <a:pt x="3510" y="548"/>
                    <a:pt x="3335" y="378"/>
                    <a:pt x="3119" y="378"/>
                  </a:cubicBezTo>
                  <a:lnTo>
                    <a:pt x="392" y="378"/>
                  </a:lnTo>
                  <a:cubicBezTo>
                    <a:pt x="176" y="378"/>
                    <a:pt x="0" y="209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29" name="Freeform 48">
              <a:extLst>
                <a:ext uri="{FF2B5EF4-FFF2-40B4-BE49-F238E27FC236}">
                  <a16:creationId xmlns:a16="http://schemas.microsoft.com/office/drawing/2014/main" id="{57E7DBA6-2D40-579D-47BA-4A77D6B204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6297" y="4336885"/>
              <a:ext cx="22983" cy="37171"/>
            </a:xfrm>
            <a:custGeom>
              <a:avLst/>
              <a:gdLst>
                <a:gd name="T0" fmla="*/ 184 w 184"/>
                <a:gd name="T1" fmla="*/ 320 h 320"/>
                <a:gd name="T2" fmla="*/ 0 w 184"/>
                <a:gd name="T3" fmla="*/ 320 h 320"/>
                <a:gd name="T4" fmla="*/ 0 w 184"/>
                <a:gd name="T5" fmla="*/ 100 h 320"/>
                <a:gd name="T6" fmla="*/ 53 w 184"/>
                <a:gd name="T7" fmla="*/ 14 h 320"/>
                <a:gd name="T8" fmla="*/ 138 w 184"/>
                <a:gd name="T9" fmla="*/ 20 h 320"/>
                <a:gd name="T10" fmla="*/ 184 w 184"/>
                <a:gd name="T11" fmla="*/ 100 h 320"/>
                <a:gd name="T12" fmla="*/ 184 w 184"/>
                <a:gd name="T13" fmla="*/ 320 h 320"/>
                <a:gd name="T14" fmla="*/ 33 w 184"/>
                <a:gd name="T15" fmla="*/ 287 h 320"/>
                <a:gd name="T16" fmla="*/ 152 w 184"/>
                <a:gd name="T17" fmla="*/ 287 h 320"/>
                <a:gd name="T18" fmla="*/ 152 w 184"/>
                <a:gd name="T19" fmla="*/ 100 h 320"/>
                <a:gd name="T20" fmla="*/ 125 w 184"/>
                <a:gd name="T21" fmla="*/ 47 h 320"/>
                <a:gd name="T22" fmla="*/ 66 w 184"/>
                <a:gd name="T23" fmla="*/ 47 h 320"/>
                <a:gd name="T24" fmla="*/ 33 w 184"/>
                <a:gd name="T25" fmla="*/ 100 h 320"/>
                <a:gd name="T26" fmla="*/ 33 w 184"/>
                <a:gd name="T27" fmla="*/ 2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320">
                  <a:moveTo>
                    <a:pt x="184" y="320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4"/>
                    <a:pt x="0" y="40"/>
                    <a:pt x="53" y="14"/>
                  </a:cubicBezTo>
                  <a:cubicBezTo>
                    <a:pt x="79" y="0"/>
                    <a:pt x="112" y="0"/>
                    <a:pt x="138" y="20"/>
                  </a:cubicBezTo>
                  <a:cubicBezTo>
                    <a:pt x="165" y="34"/>
                    <a:pt x="184" y="67"/>
                    <a:pt x="184" y="100"/>
                  </a:cubicBezTo>
                  <a:lnTo>
                    <a:pt x="184" y="320"/>
                  </a:lnTo>
                  <a:close/>
                  <a:moveTo>
                    <a:pt x="33" y="287"/>
                  </a:moveTo>
                  <a:cubicBezTo>
                    <a:pt x="152" y="287"/>
                    <a:pt x="152" y="287"/>
                    <a:pt x="152" y="287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52" y="80"/>
                    <a:pt x="138" y="60"/>
                    <a:pt x="125" y="47"/>
                  </a:cubicBezTo>
                  <a:cubicBezTo>
                    <a:pt x="106" y="34"/>
                    <a:pt x="86" y="34"/>
                    <a:pt x="66" y="47"/>
                  </a:cubicBezTo>
                  <a:cubicBezTo>
                    <a:pt x="40" y="60"/>
                    <a:pt x="33" y="94"/>
                    <a:pt x="33" y="100"/>
                  </a:cubicBezTo>
                  <a:lnTo>
                    <a:pt x="33" y="287"/>
                  </a:lnTo>
                  <a:close/>
                </a:path>
              </a:pathLst>
            </a:custGeom>
            <a:solidFill>
              <a:srgbClr val="23181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30" name="Freeform 49">
              <a:extLst>
                <a:ext uri="{FF2B5EF4-FFF2-40B4-BE49-F238E27FC236}">
                  <a16:creationId xmlns:a16="http://schemas.microsoft.com/office/drawing/2014/main" id="{03CF5A15-E1DE-01CF-B3AB-3C1B0AFC2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6297" y="4336885"/>
              <a:ext cx="22983" cy="37171"/>
            </a:xfrm>
            <a:custGeom>
              <a:avLst/>
              <a:gdLst>
                <a:gd name="T0" fmla="*/ 184 w 184"/>
                <a:gd name="T1" fmla="*/ 320 h 320"/>
                <a:gd name="T2" fmla="*/ 0 w 184"/>
                <a:gd name="T3" fmla="*/ 320 h 320"/>
                <a:gd name="T4" fmla="*/ 0 w 184"/>
                <a:gd name="T5" fmla="*/ 100 h 320"/>
                <a:gd name="T6" fmla="*/ 53 w 184"/>
                <a:gd name="T7" fmla="*/ 14 h 320"/>
                <a:gd name="T8" fmla="*/ 138 w 184"/>
                <a:gd name="T9" fmla="*/ 20 h 320"/>
                <a:gd name="T10" fmla="*/ 184 w 184"/>
                <a:gd name="T11" fmla="*/ 100 h 320"/>
                <a:gd name="T12" fmla="*/ 184 w 184"/>
                <a:gd name="T13" fmla="*/ 320 h 320"/>
                <a:gd name="T14" fmla="*/ 33 w 184"/>
                <a:gd name="T15" fmla="*/ 287 h 320"/>
                <a:gd name="T16" fmla="*/ 152 w 184"/>
                <a:gd name="T17" fmla="*/ 287 h 320"/>
                <a:gd name="T18" fmla="*/ 152 w 184"/>
                <a:gd name="T19" fmla="*/ 100 h 320"/>
                <a:gd name="T20" fmla="*/ 125 w 184"/>
                <a:gd name="T21" fmla="*/ 47 h 320"/>
                <a:gd name="T22" fmla="*/ 66 w 184"/>
                <a:gd name="T23" fmla="*/ 47 h 320"/>
                <a:gd name="T24" fmla="*/ 33 w 184"/>
                <a:gd name="T25" fmla="*/ 100 h 320"/>
                <a:gd name="T26" fmla="*/ 33 w 184"/>
                <a:gd name="T27" fmla="*/ 28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" h="320">
                  <a:moveTo>
                    <a:pt x="184" y="320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4"/>
                    <a:pt x="0" y="40"/>
                    <a:pt x="53" y="14"/>
                  </a:cubicBezTo>
                  <a:cubicBezTo>
                    <a:pt x="79" y="0"/>
                    <a:pt x="112" y="0"/>
                    <a:pt x="138" y="20"/>
                  </a:cubicBezTo>
                  <a:cubicBezTo>
                    <a:pt x="165" y="34"/>
                    <a:pt x="184" y="67"/>
                    <a:pt x="184" y="100"/>
                  </a:cubicBezTo>
                  <a:lnTo>
                    <a:pt x="184" y="320"/>
                  </a:lnTo>
                  <a:close/>
                  <a:moveTo>
                    <a:pt x="33" y="287"/>
                  </a:moveTo>
                  <a:cubicBezTo>
                    <a:pt x="152" y="287"/>
                    <a:pt x="152" y="287"/>
                    <a:pt x="152" y="287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52" y="80"/>
                    <a:pt x="138" y="60"/>
                    <a:pt x="125" y="47"/>
                  </a:cubicBezTo>
                  <a:cubicBezTo>
                    <a:pt x="106" y="34"/>
                    <a:pt x="86" y="34"/>
                    <a:pt x="66" y="47"/>
                  </a:cubicBezTo>
                  <a:cubicBezTo>
                    <a:pt x="40" y="60"/>
                    <a:pt x="33" y="94"/>
                    <a:pt x="33" y="100"/>
                  </a:cubicBezTo>
                  <a:lnTo>
                    <a:pt x="33" y="287"/>
                  </a:lnTo>
                  <a:close/>
                </a:path>
              </a:pathLst>
            </a:cu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31" name="Freeform 50">
              <a:extLst>
                <a:ext uri="{FF2B5EF4-FFF2-40B4-BE49-F238E27FC236}">
                  <a16:creationId xmlns:a16="http://schemas.microsoft.com/office/drawing/2014/main" id="{3FBF2E76-BBD9-B6CA-C82D-6B8C18866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155" y="4270370"/>
              <a:ext cx="27162" cy="25433"/>
            </a:xfrm>
            <a:custGeom>
              <a:avLst/>
              <a:gdLst>
                <a:gd name="T0" fmla="*/ 108 w 216"/>
                <a:gd name="T1" fmla="*/ 216 h 216"/>
                <a:gd name="T2" fmla="*/ 0 w 216"/>
                <a:gd name="T3" fmla="*/ 108 h 216"/>
                <a:gd name="T4" fmla="*/ 108 w 216"/>
                <a:gd name="T5" fmla="*/ 0 h 216"/>
                <a:gd name="T6" fmla="*/ 216 w 216"/>
                <a:gd name="T7" fmla="*/ 108 h 216"/>
                <a:gd name="T8" fmla="*/ 108 w 216"/>
                <a:gd name="T9" fmla="*/ 216 h 216"/>
                <a:gd name="T10" fmla="*/ 108 w 216"/>
                <a:gd name="T11" fmla="*/ 34 h 216"/>
                <a:gd name="T12" fmla="*/ 34 w 216"/>
                <a:gd name="T13" fmla="*/ 108 h 216"/>
                <a:gd name="T14" fmla="*/ 108 w 216"/>
                <a:gd name="T15" fmla="*/ 183 h 216"/>
                <a:gd name="T16" fmla="*/ 183 w 216"/>
                <a:gd name="T17" fmla="*/ 108 h 216"/>
                <a:gd name="T18" fmla="*/ 108 w 216"/>
                <a:gd name="T19" fmla="*/ 3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216">
                  <a:moveTo>
                    <a:pt x="108" y="216"/>
                  </a:moveTo>
                  <a:cubicBezTo>
                    <a:pt x="48" y="216"/>
                    <a:pt x="0" y="169"/>
                    <a:pt x="0" y="108"/>
                  </a:cubicBezTo>
                  <a:cubicBezTo>
                    <a:pt x="0" y="48"/>
                    <a:pt x="48" y="0"/>
                    <a:pt x="108" y="0"/>
                  </a:cubicBezTo>
                  <a:cubicBezTo>
                    <a:pt x="169" y="0"/>
                    <a:pt x="216" y="48"/>
                    <a:pt x="216" y="108"/>
                  </a:cubicBezTo>
                  <a:cubicBezTo>
                    <a:pt x="216" y="169"/>
                    <a:pt x="169" y="216"/>
                    <a:pt x="108" y="216"/>
                  </a:cubicBezTo>
                  <a:close/>
                  <a:moveTo>
                    <a:pt x="108" y="34"/>
                  </a:moveTo>
                  <a:cubicBezTo>
                    <a:pt x="68" y="34"/>
                    <a:pt x="34" y="68"/>
                    <a:pt x="34" y="108"/>
                  </a:cubicBezTo>
                  <a:cubicBezTo>
                    <a:pt x="34" y="149"/>
                    <a:pt x="68" y="183"/>
                    <a:pt x="108" y="183"/>
                  </a:cubicBezTo>
                  <a:cubicBezTo>
                    <a:pt x="149" y="183"/>
                    <a:pt x="183" y="149"/>
                    <a:pt x="183" y="108"/>
                  </a:cubicBezTo>
                  <a:cubicBezTo>
                    <a:pt x="183" y="68"/>
                    <a:pt x="149" y="34"/>
                    <a:pt x="108" y="34"/>
                  </a:cubicBezTo>
                  <a:close/>
                </a:path>
              </a:pathLst>
            </a:custGeom>
            <a:solidFill>
              <a:srgbClr val="23181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32" name="Freeform 51">
              <a:extLst>
                <a:ext uri="{FF2B5EF4-FFF2-40B4-BE49-F238E27FC236}">
                  <a16:creationId xmlns:a16="http://schemas.microsoft.com/office/drawing/2014/main" id="{EBFB2929-744A-4EFA-D923-C8771AC125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3155" y="4270370"/>
              <a:ext cx="27162" cy="25433"/>
            </a:xfrm>
            <a:custGeom>
              <a:avLst/>
              <a:gdLst>
                <a:gd name="T0" fmla="*/ 108 w 216"/>
                <a:gd name="T1" fmla="*/ 216 h 216"/>
                <a:gd name="T2" fmla="*/ 0 w 216"/>
                <a:gd name="T3" fmla="*/ 108 h 216"/>
                <a:gd name="T4" fmla="*/ 108 w 216"/>
                <a:gd name="T5" fmla="*/ 0 h 216"/>
                <a:gd name="T6" fmla="*/ 216 w 216"/>
                <a:gd name="T7" fmla="*/ 108 h 216"/>
                <a:gd name="T8" fmla="*/ 108 w 216"/>
                <a:gd name="T9" fmla="*/ 216 h 216"/>
                <a:gd name="T10" fmla="*/ 108 w 216"/>
                <a:gd name="T11" fmla="*/ 34 h 216"/>
                <a:gd name="T12" fmla="*/ 34 w 216"/>
                <a:gd name="T13" fmla="*/ 108 h 216"/>
                <a:gd name="T14" fmla="*/ 108 w 216"/>
                <a:gd name="T15" fmla="*/ 183 h 216"/>
                <a:gd name="T16" fmla="*/ 183 w 216"/>
                <a:gd name="T17" fmla="*/ 108 h 216"/>
                <a:gd name="T18" fmla="*/ 108 w 216"/>
                <a:gd name="T19" fmla="*/ 3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216">
                  <a:moveTo>
                    <a:pt x="108" y="216"/>
                  </a:moveTo>
                  <a:cubicBezTo>
                    <a:pt x="48" y="216"/>
                    <a:pt x="0" y="169"/>
                    <a:pt x="0" y="108"/>
                  </a:cubicBezTo>
                  <a:cubicBezTo>
                    <a:pt x="0" y="48"/>
                    <a:pt x="48" y="0"/>
                    <a:pt x="108" y="0"/>
                  </a:cubicBezTo>
                  <a:cubicBezTo>
                    <a:pt x="169" y="0"/>
                    <a:pt x="216" y="48"/>
                    <a:pt x="216" y="108"/>
                  </a:cubicBezTo>
                  <a:cubicBezTo>
                    <a:pt x="216" y="169"/>
                    <a:pt x="169" y="216"/>
                    <a:pt x="108" y="216"/>
                  </a:cubicBezTo>
                  <a:close/>
                  <a:moveTo>
                    <a:pt x="108" y="34"/>
                  </a:moveTo>
                  <a:cubicBezTo>
                    <a:pt x="68" y="34"/>
                    <a:pt x="34" y="68"/>
                    <a:pt x="34" y="108"/>
                  </a:cubicBezTo>
                  <a:cubicBezTo>
                    <a:pt x="34" y="149"/>
                    <a:pt x="68" y="183"/>
                    <a:pt x="108" y="183"/>
                  </a:cubicBezTo>
                  <a:cubicBezTo>
                    <a:pt x="149" y="183"/>
                    <a:pt x="183" y="149"/>
                    <a:pt x="183" y="108"/>
                  </a:cubicBezTo>
                  <a:cubicBezTo>
                    <a:pt x="183" y="68"/>
                    <a:pt x="149" y="34"/>
                    <a:pt x="108" y="34"/>
                  </a:cubicBezTo>
                  <a:close/>
                </a:path>
              </a:pathLst>
            </a:cu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33" name="Freeform 52">
              <a:extLst>
                <a:ext uri="{FF2B5EF4-FFF2-40B4-BE49-F238E27FC236}">
                  <a16:creationId xmlns:a16="http://schemas.microsoft.com/office/drawing/2014/main" id="{9027A2C5-AB8B-9F4F-D3A1-FC67EC281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8371" y="4362319"/>
              <a:ext cx="27162" cy="11738"/>
            </a:xfrm>
            <a:custGeom>
              <a:avLst/>
              <a:gdLst>
                <a:gd name="T0" fmla="*/ 13 w 13"/>
                <a:gd name="T1" fmla="*/ 6 h 6"/>
                <a:gd name="T2" fmla="*/ 0 w 13"/>
                <a:gd name="T3" fmla="*/ 6 h 6"/>
                <a:gd name="T4" fmla="*/ 0 w 13"/>
                <a:gd name="T5" fmla="*/ 0 h 6"/>
                <a:gd name="T6" fmla="*/ 13 w 13"/>
                <a:gd name="T7" fmla="*/ 0 h 6"/>
                <a:gd name="T8" fmla="*/ 13 w 13"/>
                <a:gd name="T9" fmla="*/ 6 h 6"/>
                <a:gd name="T10" fmla="*/ 2 w 13"/>
                <a:gd name="T11" fmla="*/ 4 h 6"/>
                <a:gd name="T12" fmla="*/ 11 w 13"/>
                <a:gd name="T13" fmla="*/ 4 h 6"/>
                <a:gd name="T14" fmla="*/ 11 w 13"/>
                <a:gd name="T15" fmla="*/ 2 h 6"/>
                <a:gd name="T16" fmla="*/ 2 w 13"/>
                <a:gd name="T17" fmla="*/ 2 h 6"/>
                <a:gd name="T18" fmla="*/ 2 w 13"/>
                <a:gd name="T1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6">
                  <a:moveTo>
                    <a:pt x="13" y="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6"/>
                  </a:lnTo>
                  <a:close/>
                  <a:moveTo>
                    <a:pt x="2" y="4"/>
                  </a:moveTo>
                  <a:lnTo>
                    <a:pt x="11" y="4"/>
                  </a:lnTo>
                  <a:lnTo>
                    <a:pt x="11" y="2"/>
                  </a:lnTo>
                  <a:lnTo>
                    <a:pt x="2" y="2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34" name="Rectangle 53">
              <a:extLst>
                <a:ext uri="{FF2B5EF4-FFF2-40B4-BE49-F238E27FC236}">
                  <a16:creationId xmlns:a16="http://schemas.microsoft.com/office/drawing/2014/main" id="{C5437BFE-E0BC-5F9E-1666-C22285AD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371" y="4362319"/>
              <a:ext cx="27162" cy="11738"/>
            </a:xfrm>
            <a:prstGeom prst="rect">
              <a:avLst/>
            </a:pr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35" name="Rectangle 54">
              <a:extLst>
                <a:ext uri="{FF2B5EF4-FFF2-40B4-BE49-F238E27FC236}">
                  <a16:creationId xmlns:a16="http://schemas.microsoft.com/office/drawing/2014/main" id="{9233755B-3A51-9D71-03CA-FC7B2E52C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549" y="4366232"/>
              <a:ext cx="18804" cy="3912"/>
            </a:xfrm>
            <a:prstGeom prst="rect">
              <a:avLst/>
            </a:pr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115E2C4D-0F9A-491E-A6DF-43FF5BE3C2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7477" y="4215591"/>
              <a:ext cx="41786" cy="89992"/>
            </a:xfrm>
            <a:custGeom>
              <a:avLst/>
              <a:gdLst>
                <a:gd name="T0" fmla="*/ 220 w 336"/>
                <a:gd name="T1" fmla="*/ 776 h 776"/>
                <a:gd name="T2" fmla="*/ 7 w 336"/>
                <a:gd name="T3" fmla="*/ 215 h 776"/>
                <a:gd name="T4" fmla="*/ 0 w 336"/>
                <a:gd name="T5" fmla="*/ 41 h 776"/>
                <a:gd name="T6" fmla="*/ 117 w 336"/>
                <a:gd name="T7" fmla="*/ 0 h 776"/>
                <a:gd name="T8" fmla="*/ 124 w 336"/>
                <a:gd name="T9" fmla="*/ 14 h 776"/>
                <a:gd name="T10" fmla="*/ 316 w 336"/>
                <a:gd name="T11" fmla="*/ 730 h 776"/>
                <a:gd name="T12" fmla="*/ 316 w 336"/>
                <a:gd name="T13" fmla="*/ 743 h 776"/>
                <a:gd name="T14" fmla="*/ 220 w 336"/>
                <a:gd name="T15" fmla="*/ 776 h 776"/>
                <a:gd name="T16" fmla="*/ 42 w 336"/>
                <a:gd name="T17" fmla="*/ 208 h 776"/>
                <a:gd name="T18" fmla="*/ 240 w 336"/>
                <a:gd name="T19" fmla="*/ 730 h 776"/>
                <a:gd name="T20" fmla="*/ 282 w 336"/>
                <a:gd name="T21" fmla="*/ 716 h 776"/>
                <a:gd name="T22" fmla="*/ 103 w 336"/>
                <a:gd name="T23" fmla="*/ 41 h 776"/>
                <a:gd name="T24" fmla="*/ 35 w 336"/>
                <a:gd name="T25" fmla="*/ 67 h 776"/>
                <a:gd name="T26" fmla="*/ 42 w 336"/>
                <a:gd name="T27" fmla="*/ 208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6" h="776">
                  <a:moveTo>
                    <a:pt x="220" y="776"/>
                  </a:moveTo>
                  <a:cubicBezTo>
                    <a:pt x="7" y="215"/>
                    <a:pt x="7" y="215"/>
                    <a:pt x="7" y="2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330" y="228"/>
                    <a:pt x="336" y="529"/>
                    <a:pt x="316" y="730"/>
                  </a:cubicBezTo>
                  <a:cubicBezTo>
                    <a:pt x="316" y="743"/>
                    <a:pt x="316" y="743"/>
                    <a:pt x="316" y="743"/>
                  </a:cubicBezTo>
                  <a:lnTo>
                    <a:pt x="220" y="776"/>
                  </a:lnTo>
                  <a:close/>
                  <a:moveTo>
                    <a:pt x="42" y="208"/>
                  </a:moveTo>
                  <a:cubicBezTo>
                    <a:pt x="240" y="730"/>
                    <a:pt x="240" y="730"/>
                    <a:pt x="240" y="730"/>
                  </a:cubicBezTo>
                  <a:cubicBezTo>
                    <a:pt x="282" y="716"/>
                    <a:pt x="282" y="716"/>
                    <a:pt x="282" y="716"/>
                  </a:cubicBezTo>
                  <a:cubicBezTo>
                    <a:pt x="295" y="522"/>
                    <a:pt x="295" y="248"/>
                    <a:pt x="103" y="41"/>
                  </a:cubicBezTo>
                  <a:cubicBezTo>
                    <a:pt x="35" y="67"/>
                    <a:pt x="35" y="67"/>
                    <a:pt x="35" y="67"/>
                  </a:cubicBezTo>
                  <a:lnTo>
                    <a:pt x="42" y="208"/>
                  </a:lnTo>
                  <a:close/>
                </a:path>
              </a:pathLst>
            </a:custGeom>
            <a:solidFill>
              <a:srgbClr val="23181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id="{4973ADCC-552E-0F1F-5064-377082108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7477" y="4215591"/>
              <a:ext cx="41786" cy="89992"/>
            </a:xfrm>
            <a:custGeom>
              <a:avLst/>
              <a:gdLst>
                <a:gd name="T0" fmla="*/ 220 w 336"/>
                <a:gd name="T1" fmla="*/ 776 h 776"/>
                <a:gd name="T2" fmla="*/ 7 w 336"/>
                <a:gd name="T3" fmla="*/ 215 h 776"/>
                <a:gd name="T4" fmla="*/ 0 w 336"/>
                <a:gd name="T5" fmla="*/ 41 h 776"/>
                <a:gd name="T6" fmla="*/ 117 w 336"/>
                <a:gd name="T7" fmla="*/ 0 h 776"/>
                <a:gd name="T8" fmla="*/ 124 w 336"/>
                <a:gd name="T9" fmla="*/ 14 h 776"/>
                <a:gd name="T10" fmla="*/ 316 w 336"/>
                <a:gd name="T11" fmla="*/ 730 h 776"/>
                <a:gd name="T12" fmla="*/ 316 w 336"/>
                <a:gd name="T13" fmla="*/ 743 h 776"/>
                <a:gd name="T14" fmla="*/ 220 w 336"/>
                <a:gd name="T15" fmla="*/ 776 h 776"/>
                <a:gd name="T16" fmla="*/ 42 w 336"/>
                <a:gd name="T17" fmla="*/ 208 h 776"/>
                <a:gd name="T18" fmla="*/ 240 w 336"/>
                <a:gd name="T19" fmla="*/ 730 h 776"/>
                <a:gd name="T20" fmla="*/ 282 w 336"/>
                <a:gd name="T21" fmla="*/ 716 h 776"/>
                <a:gd name="T22" fmla="*/ 103 w 336"/>
                <a:gd name="T23" fmla="*/ 41 h 776"/>
                <a:gd name="T24" fmla="*/ 35 w 336"/>
                <a:gd name="T25" fmla="*/ 67 h 776"/>
                <a:gd name="T26" fmla="*/ 42 w 336"/>
                <a:gd name="T27" fmla="*/ 208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6" h="776">
                  <a:moveTo>
                    <a:pt x="220" y="776"/>
                  </a:moveTo>
                  <a:cubicBezTo>
                    <a:pt x="7" y="215"/>
                    <a:pt x="7" y="215"/>
                    <a:pt x="7" y="2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330" y="228"/>
                    <a:pt x="336" y="529"/>
                    <a:pt x="316" y="730"/>
                  </a:cubicBezTo>
                  <a:cubicBezTo>
                    <a:pt x="316" y="743"/>
                    <a:pt x="316" y="743"/>
                    <a:pt x="316" y="743"/>
                  </a:cubicBezTo>
                  <a:lnTo>
                    <a:pt x="220" y="776"/>
                  </a:lnTo>
                  <a:close/>
                  <a:moveTo>
                    <a:pt x="42" y="208"/>
                  </a:moveTo>
                  <a:cubicBezTo>
                    <a:pt x="240" y="730"/>
                    <a:pt x="240" y="730"/>
                    <a:pt x="240" y="730"/>
                  </a:cubicBezTo>
                  <a:cubicBezTo>
                    <a:pt x="282" y="716"/>
                    <a:pt x="282" y="716"/>
                    <a:pt x="282" y="716"/>
                  </a:cubicBezTo>
                  <a:cubicBezTo>
                    <a:pt x="295" y="522"/>
                    <a:pt x="295" y="248"/>
                    <a:pt x="103" y="41"/>
                  </a:cubicBezTo>
                  <a:cubicBezTo>
                    <a:pt x="35" y="67"/>
                    <a:pt x="35" y="67"/>
                    <a:pt x="35" y="67"/>
                  </a:cubicBezTo>
                  <a:lnTo>
                    <a:pt x="42" y="208"/>
                  </a:lnTo>
                  <a:close/>
                </a:path>
              </a:pathLst>
            </a:cu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id="{43519B66-2C13-00F0-9AFF-AFD5588C01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1958" y="4256675"/>
              <a:ext cx="54322" cy="31302"/>
            </a:xfrm>
            <a:custGeom>
              <a:avLst/>
              <a:gdLst>
                <a:gd name="T0" fmla="*/ 48 w 440"/>
                <a:gd name="T1" fmla="*/ 272 h 272"/>
                <a:gd name="T2" fmla="*/ 48 w 440"/>
                <a:gd name="T3" fmla="*/ 246 h 272"/>
                <a:gd name="T4" fmla="*/ 14 w 440"/>
                <a:gd name="T5" fmla="*/ 160 h 272"/>
                <a:gd name="T6" fmla="*/ 0 w 440"/>
                <a:gd name="T7" fmla="*/ 146 h 272"/>
                <a:gd name="T8" fmla="*/ 393 w 440"/>
                <a:gd name="T9" fmla="*/ 0 h 272"/>
                <a:gd name="T10" fmla="*/ 440 w 440"/>
                <a:gd name="T11" fmla="*/ 133 h 272"/>
                <a:gd name="T12" fmla="*/ 48 w 440"/>
                <a:gd name="T13" fmla="*/ 272 h 272"/>
                <a:gd name="T14" fmla="*/ 55 w 440"/>
                <a:gd name="T15" fmla="*/ 160 h 272"/>
                <a:gd name="T16" fmla="*/ 82 w 440"/>
                <a:gd name="T17" fmla="*/ 226 h 272"/>
                <a:gd name="T18" fmla="*/ 393 w 440"/>
                <a:gd name="T19" fmla="*/ 113 h 272"/>
                <a:gd name="T20" fmla="*/ 373 w 440"/>
                <a:gd name="T21" fmla="*/ 47 h 272"/>
                <a:gd name="T22" fmla="*/ 55 w 440"/>
                <a:gd name="T23" fmla="*/ 16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0" h="272">
                  <a:moveTo>
                    <a:pt x="48" y="272"/>
                  </a:moveTo>
                  <a:cubicBezTo>
                    <a:pt x="48" y="246"/>
                    <a:pt x="48" y="246"/>
                    <a:pt x="48" y="246"/>
                  </a:cubicBezTo>
                  <a:cubicBezTo>
                    <a:pt x="48" y="219"/>
                    <a:pt x="34" y="186"/>
                    <a:pt x="14" y="16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440" y="133"/>
                    <a:pt x="440" y="133"/>
                    <a:pt x="440" y="133"/>
                  </a:cubicBezTo>
                  <a:lnTo>
                    <a:pt x="48" y="272"/>
                  </a:lnTo>
                  <a:close/>
                  <a:moveTo>
                    <a:pt x="55" y="160"/>
                  </a:moveTo>
                  <a:cubicBezTo>
                    <a:pt x="68" y="180"/>
                    <a:pt x="75" y="199"/>
                    <a:pt x="82" y="226"/>
                  </a:cubicBezTo>
                  <a:cubicBezTo>
                    <a:pt x="393" y="113"/>
                    <a:pt x="393" y="113"/>
                    <a:pt x="393" y="113"/>
                  </a:cubicBezTo>
                  <a:cubicBezTo>
                    <a:pt x="373" y="47"/>
                    <a:pt x="373" y="47"/>
                    <a:pt x="373" y="47"/>
                  </a:cubicBezTo>
                  <a:lnTo>
                    <a:pt x="55" y="160"/>
                  </a:lnTo>
                  <a:close/>
                </a:path>
              </a:pathLst>
            </a:custGeom>
            <a:solidFill>
              <a:srgbClr val="23181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39" name="Freeform 58">
              <a:extLst>
                <a:ext uri="{FF2B5EF4-FFF2-40B4-BE49-F238E27FC236}">
                  <a16:creationId xmlns:a16="http://schemas.microsoft.com/office/drawing/2014/main" id="{11FF2554-1F46-062C-1366-7BDB2DC519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1958" y="4256675"/>
              <a:ext cx="54322" cy="31302"/>
            </a:xfrm>
            <a:custGeom>
              <a:avLst/>
              <a:gdLst>
                <a:gd name="T0" fmla="*/ 48 w 440"/>
                <a:gd name="T1" fmla="*/ 272 h 272"/>
                <a:gd name="T2" fmla="*/ 48 w 440"/>
                <a:gd name="T3" fmla="*/ 246 h 272"/>
                <a:gd name="T4" fmla="*/ 14 w 440"/>
                <a:gd name="T5" fmla="*/ 160 h 272"/>
                <a:gd name="T6" fmla="*/ 0 w 440"/>
                <a:gd name="T7" fmla="*/ 146 h 272"/>
                <a:gd name="T8" fmla="*/ 393 w 440"/>
                <a:gd name="T9" fmla="*/ 0 h 272"/>
                <a:gd name="T10" fmla="*/ 440 w 440"/>
                <a:gd name="T11" fmla="*/ 133 h 272"/>
                <a:gd name="T12" fmla="*/ 48 w 440"/>
                <a:gd name="T13" fmla="*/ 272 h 272"/>
                <a:gd name="T14" fmla="*/ 55 w 440"/>
                <a:gd name="T15" fmla="*/ 160 h 272"/>
                <a:gd name="T16" fmla="*/ 82 w 440"/>
                <a:gd name="T17" fmla="*/ 226 h 272"/>
                <a:gd name="T18" fmla="*/ 393 w 440"/>
                <a:gd name="T19" fmla="*/ 113 h 272"/>
                <a:gd name="T20" fmla="*/ 373 w 440"/>
                <a:gd name="T21" fmla="*/ 47 h 272"/>
                <a:gd name="T22" fmla="*/ 55 w 440"/>
                <a:gd name="T23" fmla="*/ 16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0" h="272">
                  <a:moveTo>
                    <a:pt x="48" y="272"/>
                  </a:moveTo>
                  <a:cubicBezTo>
                    <a:pt x="48" y="246"/>
                    <a:pt x="48" y="246"/>
                    <a:pt x="48" y="246"/>
                  </a:cubicBezTo>
                  <a:cubicBezTo>
                    <a:pt x="48" y="219"/>
                    <a:pt x="34" y="186"/>
                    <a:pt x="14" y="16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440" y="133"/>
                    <a:pt x="440" y="133"/>
                    <a:pt x="440" y="133"/>
                  </a:cubicBezTo>
                  <a:lnTo>
                    <a:pt x="48" y="272"/>
                  </a:lnTo>
                  <a:close/>
                  <a:moveTo>
                    <a:pt x="55" y="160"/>
                  </a:moveTo>
                  <a:cubicBezTo>
                    <a:pt x="68" y="180"/>
                    <a:pt x="75" y="199"/>
                    <a:pt x="82" y="226"/>
                  </a:cubicBezTo>
                  <a:cubicBezTo>
                    <a:pt x="393" y="113"/>
                    <a:pt x="393" y="113"/>
                    <a:pt x="393" y="113"/>
                  </a:cubicBezTo>
                  <a:cubicBezTo>
                    <a:pt x="373" y="47"/>
                    <a:pt x="373" y="47"/>
                    <a:pt x="373" y="47"/>
                  </a:cubicBezTo>
                  <a:lnTo>
                    <a:pt x="55" y="160"/>
                  </a:lnTo>
                  <a:close/>
                </a:path>
              </a:pathLst>
            </a:cu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40" name="Freeform 59">
              <a:extLst>
                <a:ext uri="{FF2B5EF4-FFF2-40B4-BE49-F238E27FC236}">
                  <a16:creationId xmlns:a16="http://schemas.microsoft.com/office/drawing/2014/main" id="{B6127E34-463C-A993-3F7B-42EE21388E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0476" y="4278194"/>
              <a:ext cx="71037" cy="37171"/>
            </a:xfrm>
            <a:custGeom>
              <a:avLst/>
              <a:gdLst>
                <a:gd name="T0" fmla="*/ 48 w 584"/>
                <a:gd name="T1" fmla="*/ 320 h 320"/>
                <a:gd name="T2" fmla="*/ 0 w 584"/>
                <a:gd name="T3" fmla="*/ 194 h 320"/>
                <a:gd name="T4" fmla="*/ 537 w 584"/>
                <a:gd name="T5" fmla="*/ 0 h 320"/>
                <a:gd name="T6" fmla="*/ 537 w 584"/>
                <a:gd name="T7" fmla="*/ 27 h 320"/>
                <a:gd name="T8" fmla="*/ 571 w 584"/>
                <a:gd name="T9" fmla="*/ 107 h 320"/>
                <a:gd name="T10" fmla="*/ 584 w 584"/>
                <a:gd name="T11" fmla="*/ 127 h 320"/>
                <a:gd name="T12" fmla="*/ 48 w 584"/>
                <a:gd name="T13" fmla="*/ 320 h 320"/>
                <a:gd name="T14" fmla="*/ 48 w 584"/>
                <a:gd name="T15" fmla="*/ 214 h 320"/>
                <a:gd name="T16" fmla="*/ 68 w 584"/>
                <a:gd name="T17" fmla="*/ 274 h 320"/>
                <a:gd name="T18" fmla="*/ 523 w 584"/>
                <a:gd name="T19" fmla="*/ 114 h 320"/>
                <a:gd name="T20" fmla="*/ 503 w 584"/>
                <a:gd name="T21" fmla="*/ 54 h 320"/>
                <a:gd name="T22" fmla="*/ 48 w 584"/>
                <a:gd name="T23" fmla="*/ 21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4" h="320">
                  <a:moveTo>
                    <a:pt x="48" y="32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37" y="27"/>
                    <a:pt x="537" y="27"/>
                    <a:pt x="537" y="27"/>
                  </a:cubicBezTo>
                  <a:cubicBezTo>
                    <a:pt x="537" y="54"/>
                    <a:pt x="551" y="87"/>
                    <a:pt x="571" y="107"/>
                  </a:cubicBezTo>
                  <a:cubicBezTo>
                    <a:pt x="584" y="127"/>
                    <a:pt x="584" y="127"/>
                    <a:pt x="584" y="127"/>
                  </a:cubicBezTo>
                  <a:lnTo>
                    <a:pt x="48" y="320"/>
                  </a:lnTo>
                  <a:close/>
                  <a:moveTo>
                    <a:pt x="48" y="214"/>
                  </a:moveTo>
                  <a:cubicBezTo>
                    <a:pt x="68" y="274"/>
                    <a:pt x="68" y="274"/>
                    <a:pt x="68" y="274"/>
                  </a:cubicBezTo>
                  <a:cubicBezTo>
                    <a:pt x="523" y="114"/>
                    <a:pt x="523" y="114"/>
                    <a:pt x="523" y="114"/>
                  </a:cubicBezTo>
                  <a:cubicBezTo>
                    <a:pt x="517" y="94"/>
                    <a:pt x="510" y="74"/>
                    <a:pt x="503" y="54"/>
                  </a:cubicBezTo>
                  <a:lnTo>
                    <a:pt x="48" y="214"/>
                  </a:lnTo>
                  <a:close/>
                </a:path>
              </a:pathLst>
            </a:custGeom>
            <a:solidFill>
              <a:srgbClr val="23181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41" name="Freeform 60">
              <a:extLst>
                <a:ext uri="{FF2B5EF4-FFF2-40B4-BE49-F238E27FC236}">
                  <a16:creationId xmlns:a16="http://schemas.microsoft.com/office/drawing/2014/main" id="{A30D3F1B-F291-29B2-F25C-64E5948DA1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0476" y="4278194"/>
              <a:ext cx="71037" cy="37171"/>
            </a:xfrm>
            <a:custGeom>
              <a:avLst/>
              <a:gdLst>
                <a:gd name="T0" fmla="*/ 48 w 584"/>
                <a:gd name="T1" fmla="*/ 320 h 320"/>
                <a:gd name="T2" fmla="*/ 0 w 584"/>
                <a:gd name="T3" fmla="*/ 194 h 320"/>
                <a:gd name="T4" fmla="*/ 537 w 584"/>
                <a:gd name="T5" fmla="*/ 0 h 320"/>
                <a:gd name="T6" fmla="*/ 537 w 584"/>
                <a:gd name="T7" fmla="*/ 27 h 320"/>
                <a:gd name="T8" fmla="*/ 571 w 584"/>
                <a:gd name="T9" fmla="*/ 107 h 320"/>
                <a:gd name="T10" fmla="*/ 584 w 584"/>
                <a:gd name="T11" fmla="*/ 127 h 320"/>
                <a:gd name="T12" fmla="*/ 48 w 584"/>
                <a:gd name="T13" fmla="*/ 320 h 320"/>
                <a:gd name="T14" fmla="*/ 48 w 584"/>
                <a:gd name="T15" fmla="*/ 214 h 320"/>
                <a:gd name="T16" fmla="*/ 68 w 584"/>
                <a:gd name="T17" fmla="*/ 274 h 320"/>
                <a:gd name="T18" fmla="*/ 523 w 584"/>
                <a:gd name="T19" fmla="*/ 114 h 320"/>
                <a:gd name="T20" fmla="*/ 503 w 584"/>
                <a:gd name="T21" fmla="*/ 54 h 320"/>
                <a:gd name="T22" fmla="*/ 48 w 584"/>
                <a:gd name="T23" fmla="*/ 21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4" h="320">
                  <a:moveTo>
                    <a:pt x="48" y="32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37" y="27"/>
                    <a:pt x="537" y="27"/>
                    <a:pt x="537" y="27"/>
                  </a:cubicBezTo>
                  <a:cubicBezTo>
                    <a:pt x="537" y="54"/>
                    <a:pt x="551" y="87"/>
                    <a:pt x="571" y="107"/>
                  </a:cubicBezTo>
                  <a:cubicBezTo>
                    <a:pt x="584" y="127"/>
                    <a:pt x="584" y="127"/>
                    <a:pt x="584" y="127"/>
                  </a:cubicBezTo>
                  <a:lnTo>
                    <a:pt x="48" y="320"/>
                  </a:lnTo>
                  <a:close/>
                  <a:moveTo>
                    <a:pt x="48" y="214"/>
                  </a:moveTo>
                  <a:cubicBezTo>
                    <a:pt x="68" y="274"/>
                    <a:pt x="68" y="274"/>
                    <a:pt x="68" y="274"/>
                  </a:cubicBezTo>
                  <a:cubicBezTo>
                    <a:pt x="523" y="114"/>
                    <a:pt x="523" y="114"/>
                    <a:pt x="523" y="114"/>
                  </a:cubicBezTo>
                  <a:cubicBezTo>
                    <a:pt x="517" y="94"/>
                    <a:pt x="510" y="74"/>
                    <a:pt x="503" y="54"/>
                  </a:cubicBezTo>
                  <a:lnTo>
                    <a:pt x="48" y="214"/>
                  </a:lnTo>
                  <a:close/>
                </a:path>
              </a:pathLst>
            </a:cu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42" name="Freeform 61">
              <a:extLst>
                <a:ext uri="{FF2B5EF4-FFF2-40B4-BE49-F238E27FC236}">
                  <a16:creationId xmlns:a16="http://schemas.microsoft.com/office/drawing/2014/main" id="{0CBDA574-EA6E-10C7-6BFE-F2AE78323F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5244" y="4291890"/>
              <a:ext cx="25072" cy="27389"/>
            </a:xfrm>
            <a:custGeom>
              <a:avLst/>
              <a:gdLst>
                <a:gd name="T0" fmla="*/ 216 w 216"/>
                <a:gd name="T1" fmla="*/ 224 h 224"/>
                <a:gd name="T2" fmla="*/ 0 w 216"/>
                <a:gd name="T3" fmla="*/ 224 h 224"/>
                <a:gd name="T4" fmla="*/ 75 w 216"/>
                <a:gd name="T5" fmla="*/ 0 h 224"/>
                <a:gd name="T6" fmla="*/ 88 w 216"/>
                <a:gd name="T7" fmla="*/ 7 h 224"/>
                <a:gd name="T8" fmla="*/ 129 w 216"/>
                <a:gd name="T9" fmla="*/ 0 h 224"/>
                <a:gd name="T10" fmla="*/ 142 w 216"/>
                <a:gd name="T11" fmla="*/ 0 h 224"/>
                <a:gd name="T12" fmla="*/ 216 w 216"/>
                <a:gd name="T13" fmla="*/ 224 h 224"/>
                <a:gd name="T14" fmla="*/ 48 w 216"/>
                <a:gd name="T15" fmla="*/ 192 h 224"/>
                <a:gd name="T16" fmla="*/ 169 w 216"/>
                <a:gd name="T17" fmla="*/ 192 h 224"/>
                <a:gd name="T18" fmla="*/ 122 w 216"/>
                <a:gd name="T19" fmla="*/ 40 h 224"/>
                <a:gd name="T20" fmla="*/ 102 w 216"/>
                <a:gd name="T21" fmla="*/ 40 h 224"/>
                <a:gd name="T22" fmla="*/ 48 w 216"/>
                <a:gd name="T23" fmla="*/ 1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" h="224">
                  <a:moveTo>
                    <a:pt x="216" y="224"/>
                  </a:moveTo>
                  <a:cubicBezTo>
                    <a:pt x="0" y="224"/>
                    <a:pt x="0" y="224"/>
                    <a:pt x="0" y="224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102" y="7"/>
                    <a:pt x="115" y="7"/>
                    <a:pt x="129" y="0"/>
                  </a:cubicBezTo>
                  <a:cubicBezTo>
                    <a:pt x="142" y="0"/>
                    <a:pt x="142" y="0"/>
                    <a:pt x="142" y="0"/>
                  </a:cubicBezTo>
                  <a:lnTo>
                    <a:pt x="216" y="224"/>
                  </a:lnTo>
                  <a:close/>
                  <a:moveTo>
                    <a:pt x="48" y="192"/>
                  </a:moveTo>
                  <a:cubicBezTo>
                    <a:pt x="169" y="192"/>
                    <a:pt x="169" y="192"/>
                    <a:pt x="169" y="192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15" y="40"/>
                    <a:pt x="108" y="40"/>
                    <a:pt x="102" y="40"/>
                  </a:cubicBezTo>
                  <a:lnTo>
                    <a:pt x="48" y="192"/>
                  </a:lnTo>
                  <a:close/>
                </a:path>
              </a:pathLst>
            </a:custGeom>
            <a:solidFill>
              <a:srgbClr val="23181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43" name="Freeform 62">
              <a:extLst>
                <a:ext uri="{FF2B5EF4-FFF2-40B4-BE49-F238E27FC236}">
                  <a16:creationId xmlns:a16="http://schemas.microsoft.com/office/drawing/2014/main" id="{C5AD02C4-72CE-622C-E351-8322F9735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5244" y="4291890"/>
              <a:ext cx="25072" cy="27389"/>
            </a:xfrm>
            <a:custGeom>
              <a:avLst/>
              <a:gdLst>
                <a:gd name="T0" fmla="*/ 216 w 216"/>
                <a:gd name="T1" fmla="*/ 224 h 224"/>
                <a:gd name="T2" fmla="*/ 0 w 216"/>
                <a:gd name="T3" fmla="*/ 224 h 224"/>
                <a:gd name="T4" fmla="*/ 75 w 216"/>
                <a:gd name="T5" fmla="*/ 0 h 224"/>
                <a:gd name="T6" fmla="*/ 88 w 216"/>
                <a:gd name="T7" fmla="*/ 7 h 224"/>
                <a:gd name="T8" fmla="*/ 129 w 216"/>
                <a:gd name="T9" fmla="*/ 0 h 224"/>
                <a:gd name="T10" fmla="*/ 142 w 216"/>
                <a:gd name="T11" fmla="*/ 0 h 224"/>
                <a:gd name="T12" fmla="*/ 216 w 216"/>
                <a:gd name="T13" fmla="*/ 224 h 224"/>
                <a:gd name="T14" fmla="*/ 48 w 216"/>
                <a:gd name="T15" fmla="*/ 192 h 224"/>
                <a:gd name="T16" fmla="*/ 169 w 216"/>
                <a:gd name="T17" fmla="*/ 192 h 224"/>
                <a:gd name="T18" fmla="*/ 122 w 216"/>
                <a:gd name="T19" fmla="*/ 40 h 224"/>
                <a:gd name="T20" fmla="*/ 102 w 216"/>
                <a:gd name="T21" fmla="*/ 40 h 224"/>
                <a:gd name="T22" fmla="*/ 48 w 216"/>
                <a:gd name="T23" fmla="*/ 19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" h="224">
                  <a:moveTo>
                    <a:pt x="216" y="224"/>
                  </a:moveTo>
                  <a:cubicBezTo>
                    <a:pt x="0" y="224"/>
                    <a:pt x="0" y="224"/>
                    <a:pt x="0" y="224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8" y="7"/>
                    <a:pt x="88" y="7"/>
                    <a:pt x="88" y="7"/>
                  </a:cubicBezTo>
                  <a:cubicBezTo>
                    <a:pt x="102" y="7"/>
                    <a:pt x="115" y="7"/>
                    <a:pt x="129" y="0"/>
                  </a:cubicBezTo>
                  <a:cubicBezTo>
                    <a:pt x="142" y="0"/>
                    <a:pt x="142" y="0"/>
                    <a:pt x="142" y="0"/>
                  </a:cubicBezTo>
                  <a:lnTo>
                    <a:pt x="216" y="224"/>
                  </a:lnTo>
                  <a:close/>
                  <a:moveTo>
                    <a:pt x="48" y="192"/>
                  </a:moveTo>
                  <a:cubicBezTo>
                    <a:pt x="169" y="192"/>
                    <a:pt x="169" y="192"/>
                    <a:pt x="169" y="192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15" y="40"/>
                    <a:pt x="108" y="40"/>
                    <a:pt x="102" y="40"/>
                  </a:cubicBezTo>
                  <a:lnTo>
                    <a:pt x="48" y="192"/>
                  </a:lnTo>
                  <a:close/>
                </a:path>
              </a:pathLst>
            </a:cu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44" name="Freeform 63">
              <a:extLst>
                <a:ext uri="{FF2B5EF4-FFF2-40B4-BE49-F238E27FC236}">
                  <a16:creationId xmlns:a16="http://schemas.microsoft.com/office/drawing/2014/main" id="{6937C871-6E17-F630-41C1-8FB286761E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4350" y="4348624"/>
              <a:ext cx="66858" cy="25433"/>
            </a:xfrm>
            <a:custGeom>
              <a:avLst/>
              <a:gdLst>
                <a:gd name="T0" fmla="*/ 32 w 32"/>
                <a:gd name="T1" fmla="*/ 13 h 13"/>
                <a:gd name="T2" fmla="*/ 0 w 32"/>
                <a:gd name="T3" fmla="*/ 13 h 13"/>
                <a:gd name="T4" fmla="*/ 4 w 32"/>
                <a:gd name="T5" fmla="*/ 0 h 13"/>
                <a:gd name="T6" fmla="*/ 27 w 32"/>
                <a:gd name="T7" fmla="*/ 0 h 13"/>
                <a:gd name="T8" fmla="*/ 32 w 32"/>
                <a:gd name="T9" fmla="*/ 13 h 13"/>
                <a:gd name="T10" fmla="*/ 2 w 32"/>
                <a:gd name="T11" fmla="*/ 11 h 13"/>
                <a:gd name="T12" fmla="*/ 29 w 32"/>
                <a:gd name="T13" fmla="*/ 11 h 13"/>
                <a:gd name="T14" fmla="*/ 26 w 32"/>
                <a:gd name="T15" fmla="*/ 2 h 13"/>
                <a:gd name="T16" fmla="*/ 6 w 32"/>
                <a:gd name="T17" fmla="*/ 2 h 13"/>
                <a:gd name="T18" fmla="*/ 2 w 32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">
                  <a:moveTo>
                    <a:pt x="32" y="13"/>
                  </a:moveTo>
                  <a:lnTo>
                    <a:pt x="0" y="13"/>
                  </a:lnTo>
                  <a:lnTo>
                    <a:pt x="4" y="0"/>
                  </a:lnTo>
                  <a:lnTo>
                    <a:pt x="27" y="0"/>
                  </a:lnTo>
                  <a:lnTo>
                    <a:pt x="32" y="13"/>
                  </a:lnTo>
                  <a:close/>
                  <a:moveTo>
                    <a:pt x="2" y="11"/>
                  </a:moveTo>
                  <a:lnTo>
                    <a:pt x="29" y="11"/>
                  </a:lnTo>
                  <a:lnTo>
                    <a:pt x="26" y="2"/>
                  </a:lnTo>
                  <a:lnTo>
                    <a:pt x="6" y="2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45" name="Freeform 64">
              <a:extLst>
                <a:ext uri="{FF2B5EF4-FFF2-40B4-BE49-F238E27FC236}">
                  <a16:creationId xmlns:a16="http://schemas.microsoft.com/office/drawing/2014/main" id="{22D10C86-EBBF-679A-9302-9ED658977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350" y="4348624"/>
              <a:ext cx="66858" cy="25433"/>
            </a:xfrm>
            <a:custGeom>
              <a:avLst/>
              <a:gdLst>
                <a:gd name="T0" fmla="*/ 32 w 32"/>
                <a:gd name="T1" fmla="*/ 13 h 13"/>
                <a:gd name="T2" fmla="*/ 0 w 32"/>
                <a:gd name="T3" fmla="*/ 13 h 13"/>
                <a:gd name="T4" fmla="*/ 4 w 32"/>
                <a:gd name="T5" fmla="*/ 0 h 13"/>
                <a:gd name="T6" fmla="*/ 27 w 32"/>
                <a:gd name="T7" fmla="*/ 0 h 13"/>
                <a:gd name="T8" fmla="*/ 32 w 32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3">
                  <a:moveTo>
                    <a:pt x="32" y="13"/>
                  </a:moveTo>
                  <a:lnTo>
                    <a:pt x="0" y="13"/>
                  </a:lnTo>
                  <a:lnTo>
                    <a:pt x="4" y="0"/>
                  </a:lnTo>
                  <a:lnTo>
                    <a:pt x="27" y="0"/>
                  </a:lnTo>
                  <a:lnTo>
                    <a:pt x="32" y="13"/>
                  </a:lnTo>
                  <a:close/>
                </a:path>
              </a:pathLst>
            </a:cu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46" name="Freeform 65">
              <a:extLst>
                <a:ext uri="{FF2B5EF4-FFF2-40B4-BE49-F238E27FC236}">
                  <a16:creationId xmlns:a16="http://schemas.microsoft.com/office/drawing/2014/main" id="{8ADB8728-488C-88EE-9DE5-32724733D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8529" y="4352536"/>
              <a:ext cx="56412" cy="17608"/>
            </a:xfrm>
            <a:custGeom>
              <a:avLst/>
              <a:gdLst>
                <a:gd name="T0" fmla="*/ 0 w 27"/>
                <a:gd name="T1" fmla="*/ 9 h 9"/>
                <a:gd name="T2" fmla="*/ 27 w 27"/>
                <a:gd name="T3" fmla="*/ 9 h 9"/>
                <a:gd name="T4" fmla="*/ 24 w 27"/>
                <a:gd name="T5" fmla="*/ 0 h 9"/>
                <a:gd name="T6" fmla="*/ 4 w 27"/>
                <a:gd name="T7" fmla="*/ 0 h 9"/>
                <a:gd name="T8" fmla="*/ 0 w 2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">
                  <a:moveTo>
                    <a:pt x="0" y="9"/>
                  </a:moveTo>
                  <a:lnTo>
                    <a:pt x="27" y="9"/>
                  </a:lnTo>
                  <a:lnTo>
                    <a:pt x="24" y="0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47" name="Freeform 66">
              <a:extLst>
                <a:ext uri="{FF2B5EF4-FFF2-40B4-BE49-F238E27FC236}">
                  <a16:creationId xmlns:a16="http://schemas.microsoft.com/office/drawing/2014/main" id="{862606F6-625D-C0AF-17F0-30C6C4D02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7779" y="4293846"/>
              <a:ext cx="31341" cy="80212"/>
            </a:xfrm>
            <a:custGeom>
              <a:avLst/>
              <a:gdLst>
                <a:gd name="T0" fmla="*/ 13 w 15"/>
                <a:gd name="T1" fmla="*/ 41 h 41"/>
                <a:gd name="T2" fmla="*/ 0 w 15"/>
                <a:gd name="T3" fmla="*/ 1 h 41"/>
                <a:gd name="T4" fmla="*/ 2 w 15"/>
                <a:gd name="T5" fmla="*/ 0 h 41"/>
                <a:gd name="T6" fmla="*/ 15 w 15"/>
                <a:gd name="T7" fmla="*/ 40 h 41"/>
                <a:gd name="T8" fmla="*/ 13 w 1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1">
                  <a:moveTo>
                    <a:pt x="13" y="41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15" y="40"/>
                  </a:lnTo>
                  <a:lnTo>
                    <a:pt x="13" y="41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48" name="Freeform 67">
              <a:extLst>
                <a:ext uri="{FF2B5EF4-FFF2-40B4-BE49-F238E27FC236}">
                  <a16:creationId xmlns:a16="http://schemas.microsoft.com/office/drawing/2014/main" id="{0B449A57-19A7-4F47-EC01-B4D56B4B3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7779" y="4293846"/>
              <a:ext cx="31341" cy="80212"/>
            </a:xfrm>
            <a:custGeom>
              <a:avLst/>
              <a:gdLst>
                <a:gd name="T0" fmla="*/ 13 w 15"/>
                <a:gd name="T1" fmla="*/ 41 h 41"/>
                <a:gd name="T2" fmla="*/ 0 w 15"/>
                <a:gd name="T3" fmla="*/ 1 h 41"/>
                <a:gd name="T4" fmla="*/ 2 w 15"/>
                <a:gd name="T5" fmla="*/ 0 h 41"/>
                <a:gd name="T6" fmla="*/ 15 w 15"/>
                <a:gd name="T7" fmla="*/ 40 h 41"/>
                <a:gd name="T8" fmla="*/ 13 w 15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1">
                  <a:moveTo>
                    <a:pt x="13" y="41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15" y="40"/>
                  </a:lnTo>
                  <a:lnTo>
                    <a:pt x="13" y="41"/>
                  </a:lnTo>
                  <a:close/>
                </a:path>
              </a:pathLst>
            </a:cu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49" name="Freeform 68">
              <a:extLst>
                <a:ext uri="{FF2B5EF4-FFF2-40B4-BE49-F238E27FC236}">
                  <a16:creationId xmlns:a16="http://schemas.microsoft.com/office/drawing/2014/main" id="{908599F6-CD22-BD66-EE11-DFF8466DD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350" y="4293846"/>
              <a:ext cx="33429" cy="80212"/>
            </a:xfrm>
            <a:custGeom>
              <a:avLst/>
              <a:gdLst>
                <a:gd name="T0" fmla="*/ 2 w 16"/>
                <a:gd name="T1" fmla="*/ 41 h 41"/>
                <a:gd name="T2" fmla="*/ 0 w 16"/>
                <a:gd name="T3" fmla="*/ 40 h 41"/>
                <a:gd name="T4" fmla="*/ 14 w 16"/>
                <a:gd name="T5" fmla="*/ 0 h 41"/>
                <a:gd name="T6" fmla="*/ 16 w 16"/>
                <a:gd name="T7" fmla="*/ 1 h 41"/>
                <a:gd name="T8" fmla="*/ 2 w 1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">
                  <a:moveTo>
                    <a:pt x="2" y="41"/>
                  </a:moveTo>
                  <a:lnTo>
                    <a:pt x="0" y="40"/>
                  </a:lnTo>
                  <a:lnTo>
                    <a:pt x="14" y="0"/>
                  </a:lnTo>
                  <a:lnTo>
                    <a:pt x="16" y="1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0" name="Freeform 69">
              <a:extLst>
                <a:ext uri="{FF2B5EF4-FFF2-40B4-BE49-F238E27FC236}">
                  <a16:creationId xmlns:a16="http://schemas.microsoft.com/office/drawing/2014/main" id="{C89A2416-1DCF-6F92-3972-4C421C7A5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350" y="4293846"/>
              <a:ext cx="33429" cy="80212"/>
            </a:xfrm>
            <a:custGeom>
              <a:avLst/>
              <a:gdLst>
                <a:gd name="T0" fmla="*/ 2 w 16"/>
                <a:gd name="T1" fmla="*/ 41 h 41"/>
                <a:gd name="T2" fmla="*/ 0 w 16"/>
                <a:gd name="T3" fmla="*/ 40 h 41"/>
                <a:gd name="T4" fmla="*/ 14 w 16"/>
                <a:gd name="T5" fmla="*/ 0 h 41"/>
                <a:gd name="T6" fmla="*/ 16 w 16"/>
                <a:gd name="T7" fmla="*/ 1 h 41"/>
                <a:gd name="T8" fmla="*/ 2 w 16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">
                  <a:moveTo>
                    <a:pt x="2" y="41"/>
                  </a:moveTo>
                  <a:lnTo>
                    <a:pt x="0" y="40"/>
                  </a:lnTo>
                  <a:lnTo>
                    <a:pt x="14" y="0"/>
                  </a:lnTo>
                  <a:lnTo>
                    <a:pt x="16" y="1"/>
                  </a:lnTo>
                  <a:lnTo>
                    <a:pt x="2" y="41"/>
                  </a:lnTo>
                  <a:close/>
                </a:path>
              </a:pathLst>
            </a:custGeom>
            <a:noFill/>
            <a:ln w="4763" cap="flat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1" name="Rectangle 70">
              <a:extLst>
                <a:ext uri="{FF2B5EF4-FFF2-40B4-BE49-F238E27FC236}">
                  <a16:creationId xmlns:a16="http://schemas.microsoft.com/office/drawing/2014/main" id="{9521BEF7-F588-30AC-169A-B3CE76F78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906" y="4299715"/>
              <a:ext cx="4179" cy="64561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2" name="Rectangle 71">
              <a:extLst>
                <a:ext uri="{FF2B5EF4-FFF2-40B4-BE49-F238E27FC236}">
                  <a16:creationId xmlns:a16="http://schemas.microsoft.com/office/drawing/2014/main" id="{BC5A7756-DE18-008C-9CF3-5FBBD7A92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906" y="4299715"/>
              <a:ext cx="4179" cy="64561"/>
            </a:xfrm>
            <a:prstGeom prst="rect">
              <a:avLst/>
            </a:prstGeom>
            <a:noFill/>
            <a:ln w="47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3" name="Rectangle 72">
              <a:extLst>
                <a:ext uri="{FF2B5EF4-FFF2-40B4-BE49-F238E27FC236}">
                  <a16:creationId xmlns:a16="http://schemas.microsoft.com/office/drawing/2014/main" id="{DA6E9B90-A436-45E7-E392-F5853051E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654" y="4311453"/>
              <a:ext cx="4179" cy="29346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4" name="Rectangle 73">
              <a:extLst>
                <a:ext uri="{FF2B5EF4-FFF2-40B4-BE49-F238E27FC236}">
                  <a16:creationId xmlns:a16="http://schemas.microsoft.com/office/drawing/2014/main" id="{DC814BC6-4549-86FE-D0BC-1E0C8AFF6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654" y="4311453"/>
              <a:ext cx="4179" cy="29346"/>
            </a:xfrm>
            <a:prstGeom prst="rect">
              <a:avLst/>
            </a:prstGeom>
            <a:noFill/>
            <a:ln w="47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5" name="Rectangle 74">
              <a:extLst>
                <a:ext uri="{FF2B5EF4-FFF2-40B4-BE49-F238E27FC236}">
                  <a16:creationId xmlns:a16="http://schemas.microsoft.com/office/drawing/2014/main" id="{D10EEC80-94F8-C2C5-79E3-90373FE42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940" y="4370144"/>
              <a:ext cx="185950" cy="3912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6" name="Rectangle 75">
              <a:extLst>
                <a:ext uri="{FF2B5EF4-FFF2-40B4-BE49-F238E27FC236}">
                  <a16:creationId xmlns:a16="http://schemas.microsoft.com/office/drawing/2014/main" id="{7935110D-ADAA-9B46-5011-1793A2927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940" y="4370144"/>
              <a:ext cx="185950" cy="3912"/>
            </a:xfrm>
            <a:prstGeom prst="rect">
              <a:avLst/>
            </a:prstGeom>
            <a:noFill/>
            <a:ln w="4763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7" name="Freeform 76">
              <a:extLst>
                <a:ext uri="{FF2B5EF4-FFF2-40B4-BE49-F238E27FC236}">
                  <a16:creationId xmlns:a16="http://schemas.microsoft.com/office/drawing/2014/main" id="{88F6EE06-DFAF-087A-59A1-D9B5474C05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7796" y="3016343"/>
              <a:ext cx="156699" cy="119339"/>
            </a:xfrm>
            <a:custGeom>
              <a:avLst/>
              <a:gdLst>
                <a:gd name="T0" fmla="*/ 19 w 75"/>
                <a:gd name="T1" fmla="*/ 0 h 61"/>
                <a:gd name="T2" fmla="*/ 58 w 75"/>
                <a:gd name="T3" fmla="*/ 0 h 61"/>
                <a:gd name="T4" fmla="*/ 75 w 75"/>
                <a:gd name="T5" fmla="*/ 34 h 61"/>
                <a:gd name="T6" fmla="*/ 71 w 75"/>
                <a:gd name="T7" fmla="*/ 34 h 61"/>
                <a:gd name="T8" fmla="*/ 71 w 75"/>
                <a:gd name="T9" fmla="*/ 55 h 61"/>
                <a:gd name="T10" fmla="*/ 75 w 75"/>
                <a:gd name="T11" fmla="*/ 55 h 61"/>
                <a:gd name="T12" fmla="*/ 75 w 75"/>
                <a:gd name="T13" fmla="*/ 61 h 61"/>
                <a:gd name="T14" fmla="*/ 0 w 75"/>
                <a:gd name="T15" fmla="*/ 61 h 61"/>
                <a:gd name="T16" fmla="*/ 0 w 75"/>
                <a:gd name="T17" fmla="*/ 55 h 61"/>
                <a:gd name="T18" fmla="*/ 6 w 75"/>
                <a:gd name="T19" fmla="*/ 55 h 61"/>
                <a:gd name="T20" fmla="*/ 6 w 75"/>
                <a:gd name="T21" fmla="*/ 37 h 61"/>
                <a:gd name="T22" fmla="*/ 2 w 75"/>
                <a:gd name="T23" fmla="*/ 37 h 61"/>
                <a:gd name="T24" fmla="*/ 0 w 75"/>
                <a:gd name="T25" fmla="*/ 31 h 61"/>
                <a:gd name="T26" fmla="*/ 19 w 75"/>
                <a:gd name="T27" fmla="*/ 0 h 61"/>
                <a:gd name="T28" fmla="*/ 19 w 75"/>
                <a:gd name="T29" fmla="*/ 0 h 61"/>
                <a:gd name="T30" fmla="*/ 65 w 75"/>
                <a:gd name="T31" fmla="*/ 55 h 61"/>
                <a:gd name="T32" fmla="*/ 65 w 75"/>
                <a:gd name="T33" fmla="*/ 34 h 61"/>
                <a:gd name="T34" fmla="*/ 43 w 75"/>
                <a:gd name="T35" fmla="*/ 34 h 61"/>
                <a:gd name="T36" fmla="*/ 43 w 75"/>
                <a:gd name="T37" fmla="*/ 55 h 61"/>
                <a:gd name="T38" fmla="*/ 46 w 75"/>
                <a:gd name="T39" fmla="*/ 55 h 61"/>
                <a:gd name="T40" fmla="*/ 46 w 75"/>
                <a:gd name="T41" fmla="*/ 36 h 61"/>
                <a:gd name="T42" fmla="*/ 55 w 75"/>
                <a:gd name="T43" fmla="*/ 36 h 61"/>
                <a:gd name="T44" fmla="*/ 55 w 75"/>
                <a:gd name="T45" fmla="*/ 55 h 61"/>
                <a:gd name="T46" fmla="*/ 65 w 75"/>
                <a:gd name="T47" fmla="*/ 55 h 61"/>
                <a:gd name="T48" fmla="*/ 65 w 75"/>
                <a:gd name="T49" fmla="*/ 55 h 61"/>
                <a:gd name="T50" fmla="*/ 38 w 75"/>
                <a:gd name="T51" fmla="*/ 55 h 61"/>
                <a:gd name="T52" fmla="*/ 38 w 75"/>
                <a:gd name="T53" fmla="*/ 34 h 61"/>
                <a:gd name="T54" fmla="*/ 36 w 75"/>
                <a:gd name="T55" fmla="*/ 34 h 61"/>
                <a:gd name="T56" fmla="*/ 22 w 75"/>
                <a:gd name="T57" fmla="*/ 6 h 61"/>
                <a:gd name="T58" fmla="*/ 8 w 75"/>
                <a:gd name="T59" fmla="*/ 29 h 61"/>
                <a:gd name="T60" fmla="*/ 9 w 75"/>
                <a:gd name="T61" fmla="*/ 29 h 61"/>
                <a:gd name="T62" fmla="*/ 12 w 75"/>
                <a:gd name="T63" fmla="*/ 29 h 61"/>
                <a:gd name="T64" fmla="*/ 12 w 75"/>
                <a:gd name="T65" fmla="*/ 55 h 61"/>
                <a:gd name="T66" fmla="*/ 38 w 75"/>
                <a:gd name="T67" fmla="*/ 55 h 61"/>
                <a:gd name="T68" fmla="*/ 38 w 75"/>
                <a:gd name="T69" fmla="*/ 55 h 61"/>
                <a:gd name="T70" fmla="*/ 19 w 75"/>
                <a:gd name="T71" fmla="*/ 33 h 61"/>
                <a:gd name="T72" fmla="*/ 19 w 75"/>
                <a:gd name="T73" fmla="*/ 48 h 61"/>
                <a:gd name="T74" fmla="*/ 26 w 75"/>
                <a:gd name="T75" fmla="*/ 48 h 61"/>
                <a:gd name="T76" fmla="*/ 26 w 75"/>
                <a:gd name="T77" fmla="*/ 33 h 61"/>
                <a:gd name="T78" fmla="*/ 19 w 75"/>
                <a:gd name="T79" fmla="*/ 3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" h="61">
                  <a:moveTo>
                    <a:pt x="19" y="0"/>
                  </a:moveTo>
                  <a:lnTo>
                    <a:pt x="58" y="0"/>
                  </a:lnTo>
                  <a:lnTo>
                    <a:pt x="75" y="34"/>
                  </a:lnTo>
                  <a:lnTo>
                    <a:pt x="71" y="34"/>
                  </a:lnTo>
                  <a:lnTo>
                    <a:pt x="71" y="55"/>
                  </a:lnTo>
                  <a:lnTo>
                    <a:pt x="75" y="55"/>
                  </a:lnTo>
                  <a:lnTo>
                    <a:pt x="75" y="61"/>
                  </a:lnTo>
                  <a:lnTo>
                    <a:pt x="0" y="61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6" y="37"/>
                  </a:lnTo>
                  <a:lnTo>
                    <a:pt x="2" y="37"/>
                  </a:lnTo>
                  <a:lnTo>
                    <a:pt x="0" y="31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65" y="55"/>
                  </a:moveTo>
                  <a:lnTo>
                    <a:pt x="65" y="34"/>
                  </a:lnTo>
                  <a:lnTo>
                    <a:pt x="43" y="34"/>
                  </a:lnTo>
                  <a:lnTo>
                    <a:pt x="43" y="55"/>
                  </a:lnTo>
                  <a:lnTo>
                    <a:pt x="46" y="55"/>
                  </a:lnTo>
                  <a:lnTo>
                    <a:pt x="46" y="36"/>
                  </a:lnTo>
                  <a:lnTo>
                    <a:pt x="55" y="36"/>
                  </a:lnTo>
                  <a:lnTo>
                    <a:pt x="55" y="55"/>
                  </a:lnTo>
                  <a:lnTo>
                    <a:pt x="65" y="55"/>
                  </a:lnTo>
                  <a:lnTo>
                    <a:pt x="65" y="55"/>
                  </a:lnTo>
                  <a:close/>
                  <a:moveTo>
                    <a:pt x="38" y="55"/>
                  </a:moveTo>
                  <a:lnTo>
                    <a:pt x="38" y="34"/>
                  </a:lnTo>
                  <a:lnTo>
                    <a:pt x="36" y="34"/>
                  </a:lnTo>
                  <a:lnTo>
                    <a:pt x="22" y="6"/>
                  </a:lnTo>
                  <a:lnTo>
                    <a:pt x="8" y="29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2" y="55"/>
                  </a:lnTo>
                  <a:lnTo>
                    <a:pt x="38" y="55"/>
                  </a:lnTo>
                  <a:lnTo>
                    <a:pt x="38" y="55"/>
                  </a:lnTo>
                  <a:close/>
                  <a:moveTo>
                    <a:pt x="19" y="33"/>
                  </a:moveTo>
                  <a:lnTo>
                    <a:pt x="19" y="48"/>
                  </a:lnTo>
                  <a:lnTo>
                    <a:pt x="26" y="48"/>
                  </a:lnTo>
                  <a:lnTo>
                    <a:pt x="26" y="33"/>
                  </a:lnTo>
                  <a:lnTo>
                    <a:pt x="19" y="33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8" name="Freeform 92">
              <a:extLst>
                <a:ext uri="{FF2B5EF4-FFF2-40B4-BE49-F238E27FC236}">
                  <a16:creationId xmlns:a16="http://schemas.microsoft.com/office/drawing/2014/main" id="{E83D2DA5-D41A-0E98-66FC-98FAB9991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5243" y="4758482"/>
              <a:ext cx="549490" cy="600603"/>
            </a:xfrm>
            <a:custGeom>
              <a:avLst/>
              <a:gdLst>
                <a:gd name="T0" fmla="*/ 0 w 4416"/>
                <a:gd name="T1" fmla="*/ 736 h 5160"/>
                <a:gd name="T2" fmla="*/ 736 w 4416"/>
                <a:gd name="T3" fmla="*/ 0 h 5160"/>
                <a:gd name="T4" fmla="*/ 3680 w 4416"/>
                <a:gd name="T5" fmla="*/ 0 h 5160"/>
                <a:gd name="T6" fmla="*/ 4416 w 4416"/>
                <a:gd name="T7" fmla="*/ 736 h 5160"/>
                <a:gd name="T8" fmla="*/ 4416 w 4416"/>
                <a:gd name="T9" fmla="*/ 4424 h 5160"/>
                <a:gd name="T10" fmla="*/ 3680 w 4416"/>
                <a:gd name="T11" fmla="*/ 5160 h 5160"/>
                <a:gd name="T12" fmla="*/ 736 w 4416"/>
                <a:gd name="T13" fmla="*/ 5160 h 5160"/>
                <a:gd name="T14" fmla="*/ 0 w 4416"/>
                <a:gd name="T15" fmla="*/ 4424 h 5160"/>
                <a:gd name="T16" fmla="*/ 0 w 4416"/>
                <a:gd name="T17" fmla="*/ 736 h 5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16" h="5160">
                  <a:moveTo>
                    <a:pt x="0" y="736"/>
                  </a:moveTo>
                  <a:cubicBezTo>
                    <a:pt x="0" y="330"/>
                    <a:pt x="330" y="0"/>
                    <a:pt x="736" y="0"/>
                  </a:cubicBezTo>
                  <a:lnTo>
                    <a:pt x="3680" y="0"/>
                  </a:lnTo>
                  <a:cubicBezTo>
                    <a:pt x="4087" y="0"/>
                    <a:pt x="4416" y="330"/>
                    <a:pt x="4416" y="736"/>
                  </a:cubicBezTo>
                  <a:lnTo>
                    <a:pt x="4416" y="4424"/>
                  </a:lnTo>
                  <a:cubicBezTo>
                    <a:pt x="4416" y="4831"/>
                    <a:pt x="4087" y="5160"/>
                    <a:pt x="3680" y="5160"/>
                  </a:cubicBezTo>
                  <a:lnTo>
                    <a:pt x="736" y="5160"/>
                  </a:lnTo>
                  <a:cubicBezTo>
                    <a:pt x="330" y="5160"/>
                    <a:pt x="0" y="4831"/>
                    <a:pt x="0" y="4424"/>
                  </a:cubicBezTo>
                  <a:lnTo>
                    <a:pt x="0" y="736"/>
                  </a:lnTo>
                  <a:close/>
                </a:path>
              </a:pathLst>
            </a:custGeom>
            <a:solidFill>
              <a:srgbClr val="27CED7">
                <a:lumMod val="20000"/>
                <a:lumOff val="80000"/>
              </a:srgbClr>
            </a:solidFill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59" name="Rectangle 93">
              <a:extLst>
                <a:ext uri="{FF2B5EF4-FFF2-40B4-BE49-F238E27FC236}">
                  <a16:creationId xmlns:a16="http://schemas.microsoft.com/office/drawing/2014/main" id="{35294437-0B4A-3A9D-8BD8-4C1FE8E35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315" y="4818149"/>
              <a:ext cx="27571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OTN 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60" name="Rectangle 94">
              <a:extLst>
                <a:ext uri="{FF2B5EF4-FFF2-40B4-BE49-F238E27FC236}">
                  <a16:creationId xmlns:a16="http://schemas.microsoft.com/office/drawing/2014/main" id="{7502729C-4931-ED46-C27D-A30E119C6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2691" y="4986397"/>
              <a:ext cx="30136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Edge 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61" name="Rectangle 95">
              <a:extLst>
                <a:ext uri="{FF2B5EF4-FFF2-40B4-BE49-F238E27FC236}">
                  <a16:creationId xmlns:a16="http://schemas.microsoft.com/office/drawing/2014/main" id="{90BB4DD6-090A-03C4-B8B8-D40C02B95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638" y="5154644"/>
              <a:ext cx="16030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XC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62" name="Freeform 98">
              <a:extLst>
                <a:ext uri="{FF2B5EF4-FFF2-40B4-BE49-F238E27FC236}">
                  <a16:creationId xmlns:a16="http://schemas.microsoft.com/office/drawing/2014/main" id="{BB10909E-37D0-22F3-4E3D-E25792BBC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416" y="4967811"/>
              <a:ext cx="553669" cy="181942"/>
            </a:xfrm>
            <a:custGeom>
              <a:avLst/>
              <a:gdLst>
                <a:gd name="T0" fmla="*/ 0 w 4448"/>
                <a:gd name="T1" fmla="*/ 260 h 1560"/>
                <a:gd name="T2" fmla="*/ 260 w 4448"/>
                <a:gd name="T3" fmla="*/ 0 h 1560"/>
                <a:gd name="T4" fmla="*/ 4188 w 4448"/>
                <a:gd name="T5" fmla="*/ 0 h 1560"/>
                <a:gd name="T6" fmla="*/ 4448 w 4448"/>
                <a:gd name="T7" fmla="*/ 260 h 1560"/>
                <a:gd name="T8" fmla="*/ 4448 w 4448"/>
                <a:gd name="T9" fmla="*/ 1300 h 1560"/>
                <a:gd name="T10" fmla="*/ 4188 w 4448"/>
                <a:gd name="T11" fmla="*/ 1560 h 1560"/>
                <a:gd name="T12" fmla="*/ 260 w 4448"/>
                <a:gd name="T13" fmla="*/ 1560 h 1560"/>
                <a:gd name="T14" fmla="*/ 0 w 4448"/>
                <a:gd name="T15" fmla="*/ 1300 h 1560"/>
                <a:gd name="T16" fmla="*/ 0 w 4448"/>
                <a:gd name="T17" fmla="*/ 26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48" h="1560">
                  <a:moveTo>
                    <a:pt x="0" y="260"/>
                  </a:moveTo>
                  <a:cubicBezTo>
                    <a:pt x="0" y="117"/>
                    <a:pt x="117" y="0"/>
                    <a:pt x="260" y="0"/>
                  </a:cubicBezTo>
                  <a:lnTo>
                    <a:pt x="4188" y="0"/>
                  </a:lnTo>
                  <a:cubicBezTo>
                    <a:pt x="4332" y="0"/>
                    <a:pt x="4448" y="117"/>
                    <a:pt x="4448" y="260"/>
                  </a:cubicBezTo>
                  <a:lnTo>
                    <a:pt x="4448" y="1300"/>
                  </a:lnTo>
                  <a:cubicBezTo>
                    <a:pt x="4448" y="1444"/>
                    <a:pt x="4332" y="1560"/>
                    <a:pt x="4188" y="1560"/>
                  </a:cubicBezTo>
                  <a:lnTo>
                    <a:pt x="260" y="1560"/>
                  </a:lnTo>
                  <a:cubicBezTo>
                    <a:pt x="117" y="1560"/>
                    <a:pt x="0" y="1444"/>
                    <a:pt x="0" y="1300"/>
                  </a:cubicBezTo>
                  <a:lnTo>
                    <a:pt x="0" y="260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OTN-CPE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3" name="Line 105">
              <a:extLst>
                <a:ext uri="{FF2B5EF4-FFF2-40B4-BE49-F238E27FC236}">
                  <a16:creationId xmlns:a16="http://schemas.microsoft.com/office/drawing/2014/main" id="{241AFAED-6836-D9AE-43B0-2DAFB203A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8511" y="5060740"/>
              <a:ext cx="218961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4" name="Line 124">
              <a:extLst>
                <a:ext uri="{FF2B5EF4-FFF2-40B4-BE49-F238E27FC236}">
                  <a16:creationId xmlns:a16="http://schemas.microsoft.com/office/drawing/2014/main" id="{E5644553-1282-F2D8-BD82-10D5A83BD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8943" y="4323191"/>
              <a:ext cx="0" cy="43352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5" name="Line 125">
              <a:extLst>
                <a:ext uri="{FF2B5EF4-FFF2-40B4-BE49-F238E27FC236}">
                  <a16:creationId xmlns:a16="http://schemas.microsoft.com/office/drawing/2014/main" id="{FFEFACA3-3C98-4D94-0EED-A47C7CAFC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5626" y="4182334"/>
              <a:ext cx="743795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6" name="Line 126">
              <a:extLst>
                <a:ext uri="{FF2B5EF4-FFF2-40B4-BE49-F238E27FC236}">
                  <a16:creationId xmlns:a16="http://schemas.microsoft.com/office/drawing/2014/main" id="{B0D11252-FCC8-FE59-89B1-FAC7F0F03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602" y="4297758"/>
              <a:ext cx="242361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7" name="Freeform 128">
              <a:extLst>
                <a:ext uri="{FF2B5EF4-FFF2-40B4-BE49-F238E27FC236}">
                  <a16:creationId xmlns:a16="http://schemas.microsoft.com/office/drawing/2014/main" id="{36DF4A54-F86A-07D8-0D54-E0832285E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4206" y="2740497"/>
              <a:ext cx="670670" cy="2703688"/>
            </a:xfrm>
            <a:custGeom>
              <a:avLst/>
              <a:gdLst>
                <a:gd name="T0" fmla="*/ 0 w 321"/>
                <a:gd name="T1" fmla="*/ 1262 h 1382"/>
                <a:gd name="T2" fmla="*/ 0 w 321"/>
                <a:gd name="T3" fmla="*/ 1163 h 1382"/>
                <a:gd name="T4" fmla="*/ 9 w 321"/>
                <a:gd name="T5" fmla="*/ 1099 h 1382"/>
                <a:gd name="T6" fmla="*/ 9 w 321"/>
                <a:gd name="T7" fmla="*/ 1072 h 1382"/>
                <a:gd name="T8" fmla="*/ 0 w 321"/>
                <a:gd name="T9" fmla="*/ 1009 h 1382"/>
                <a:gd name="T10" fmla="*/ 0 w 321"/>
                <a:gd name="T11" fmla="*/ 882 h 1382"/>
                <a:gd name="T12" fmla="*/ 0 w 321"/>
                <a:gd name="T13" fmla="*/ 782 h 1382"/>
                <a:gd name="T14" fmla="*/ 9 w 321"/>
                <a:gd name="T15" fmla="*/ 719 h 1382"/>
                <a:gd name="T16" fmla="*/ 9 w 321"/>
                <a:gd name="T17" fmla="*/ 692 h 1382"/>
                <a:gd name="T18" fmla="*/ 0 w 321"/>
                <a:gd name="T19" fmla="*/ 629 h 1382"/>
                <a:gd name="T20" fmla="*/ 0 w 321"/>
                <a:gd name="T21" fmla="*/ 502 h 1382"/>
                <a:gd name="T22" fmla="*/ 0 w 321"/>
                <a:gd name="T23" fmla="*/ 402 h 1382"/>
                <a:gd name="T24" fmla="*/ 9 w 321"/>
                <a:gd name="T25" fmla="*/ 339 h 1382"/>
                <a:gd name="T26" fmla="*/ 9 w 321"/>
                <a:gd name="T27" fmla="*/ 312 h 1382"/>
                <a:gd name="T28" fmla="*/ 0 w 321"/>
                <a:gd name="T29" fmla="*/ 248 h 1382"/>
                <a:gd name="T30" fmla="*/ 0 w 321"/>
                <a:gd name="T31" fmla="*/ 122 h 1382"/>
                <a:gd name="T32" fmla="*/ 0 w 321"/>
                <a:gd name="T33" fmla="*/ 57 h 1382"/>
                <a:gd name="T34" fmla="*/ 9 w 321"/>
                <a:gd name="T35" fmla="*/ 25 h 1382"/>
                <a:gd name="T36" fmla="*/ 14 w 321"/>
                <a:gd name="T37" fmla="*/ 34 h 1382"/>
                <a:gd name="T38" fmla="*/ 10 w 321"/>
                <a:gd name="T39" fmla="*/ 47 h 1382"/>
                <a:gd name="T40" fmla="*/ 0 w 321"/>
                <a:gd name="T41" fmla="*/ 58 h 1382"/>
                <a:gd name="T42" fmla="*/ 73 w 321"/>
                <a:gd name="T43" fmla="*/ 0 h 1382"/>
                <a:gd name="T44" fmla="*/ 46 w 321"/>
                <a:gd name="T45" fmla="*/ 11 h 1382"/>
                <a:gd name="T46" fmla="*/ 100 w 321"/>
                <a:gd name="T47" fmla="*/ 0 h 1382"/>
                <a:gd name="T48" fmla="*/ 200 w 321"/>
                <a:gd name="T49" fmla="*/ 0 h 1382"/>
                <a:gd name="T50" fmla="*/ 263 w 321"/>
                <a:gd name="T51" fmla="*/ 10 h 1382"/>
                <a:gd name="T52" fmla="*/ 301 w 321"/>
                <a:gd name="T53" fmla="*/ 13 h 1382"/>
                <a:gd name="T54" fmla="*/ 317 w 321"/>
                <a:gd name="T55" fmla="*/ 36 h 1382"/>
                <a:gd name="T56" fmla="*/ 304 w 321"/>
                <a:gd name="T57" fmla="*/ 30 h 1382"/>
                <a:gd name="T58" fmla="*/ 295 w 321"/>
                <a:gd name="T59" fmla="*/ 20 h 1382"/>
                <a:gd name="T60" fmla="*/ 288 w 321"/>
                <a:gd name="T61" fmla="*/ 15 h 1382"/>
                <a:gd name="T62" fmla="*/ 321 w 321"/>
                <a:gd name="T63" fmla="*/ 65 h 1382"/>
                <a:gd name="T64" fmla="*/ 321 w 321"/>
                <a:gd name="T65" fmla="*/ 191 h 1382"/>
                <a:gd name="T66" fmla="*/ 321 w 321"/>
                <a:gd name="T67" fmla="*/ 291 h 1382"/>
                <a:gd name="T68" fmla="*/ 312 w 321"/>
                <a:gd name="T69" fmla="*/ 354 h 1382"/>
                <a:gd name="T70" fmla="*/ 312 w 321"/>
                <a:gd name="T71" fmla="*/ 381 h 1382"/>
                <a:gd name="T72" fmla="*/ 321 w 321"/>
                <a:gd name="T73" fmla="*/ 445 h 1382"/>
                <a:gd name="T74" fmla="*/ 321 w 321"/>
                <a:gd name="T75" fmla="*/ 571 h 1382"/>
                <a:gd name="T76" fmla="*/ 321 w 321"/>
                <a:gd name="T77" fmla="*/ 671 h 1382"/>
                <a:gd name="T78" fmla="*/ 312 w 321"/>
                <a:gd name="T79" fmla="*/ 734 h 1382"/>
                <a:gd name="T80" fmla="*/ 312 w 321"/>
                <a:gd name="T81" fmla="*/ 761 h 1382"/>
                <a:gd name="T82" fmla="*/ 321 w 321"/>
                <a:gd name="T83" fmla="*/ 825 h 1382"/>
                <a:gd name="T84" fmla="*/ 321 w 321"/>
                <a:gd name="T85" fmla="*/ 952 h 1382"/>
                <a:gd name="T86" fmla="*/ 321 w 321"/>
                <a:gd name="T87" fmla="*/ 1051 h 1382"/>
                <a:gd name="T88" fmla="*/ 312 w 321"/>
                <a:gd name="T89" fmla="*/ 1114 h 1382"/>
                <a:gd name="T90" fmla="*/ 312 w 321"/>
                <a:gd name="T91" fmla="*/ 1142 h 1382"/>
                <a:gd name="T92" fmla="*/ 321 w 321"/>
                <a:gd name="T93" fmla="*/ 1205 h 1382"/>
                <a:gd name="T94" fmla="*/ 321 w 321"/>
                <a:gd name="T95" fmla="*/ 1332 h 1382"/>
                <a:gd name="T96" fmla="*/ 308 w 321"/>
                <a:gd name="T97" fmla="*/ 1361 h 1382"/>
                <a:gd name="T98" fmla="*/ 301 w 321"/>
                <a:gd name="T99" fmla="*/ 1356 h 1382"/>
                <a:gd name="T100" fmla="*/ 309 w 321"/>
                <a:gd name="T101" fmla="*/ 1344 h 1382"/>
                <a:gd name="T102" fmla="*/ 312 w 321"/>
                <a:gd name="T103" fmla="*/ 1331 h 1382"/>
                <a:gd name="T104" fmla="*/ 240 w 321"/>
                <a:gd name="T105" fmla="*/ 1382 h 1382"/>
                <a:gd name="T106" fmla="*/ 275 w 321"/>
                <a:gd name="T107" fmla="*/ 1372 h 1382"/>
                <a:gd name="T108" fmla="*/ 177 w 321"/>
                <a:gd name="T109" fmla="*/ 1373 h 1382"/>
                <a:gd name="T110" fmla="*/ 150 w 321"/>
                <a:gd name="T111" fmla="*/ 1373 h 1382"/>
                <a:gd name="T112" fmla="*/ 51 w 321"/>
                <a:gd name="T113" fmla="*/ 1373 h 1382"/>
                <a:gd name="T114" fmla="*/ 86 w 321"/>
                <a:gd name="T115" fmla="*/ 1382 h 1382"/>
                <a:gd name="T116" fmla="*/ 6 w 321"/>
                <a:gd name="T117" fmla="*/ 1352 h 1382"/>
                <a:gd name="T118" fmla="*/ 11 w 321"/>
                <a:gd name="T119" fmla="*/ 1339 h 1382"/>
                <a:gd name="T120" fmla="*/ 17 w 321"/>
                <a:gd name="T121" fmla="*/ 1352 h 1382"/>
                <a:gd name="T122" fmla="*/ 26 w 321"/>
                <a:gd name="T123" fmla="*/ 1362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1" h="1382">
                  <a:moveTo>
                    <a:pt x="0" y="1325"/>
                  </a:moveTo>
                  <a:lnTo>
                    <a:pt x="0" y="1289"/>
                  </a:lnTo>
                  <a:lnTo>
                    <a:pt x="9" y="1289"/>
                  </a:lnTo>
                  <a:lnTo>
                    <a:pt x="9" y="1325"/>
                  </a:lnTo>
                  <a:lnTo>
                    <a:pt x="0" y="1325"/>
                  </a:lnTo>
                  <a:close/>
                  <a:moveTo>
                    <a:pt x="0" y="1262"/>
                  </a:moveTo>
                  <a:lnTo>
                    <a:pt x="0" y="1226"/>
                  </a:lnTo>
                  <a:lnTo>
                    <a:pt x="9" y="1226"/>
                  </a:lnTo>
                  <a:lnTo>
                    <a:pt x="9" y="1262"/>
                  </a:lnTo>
                  <a:lnTo>
                    <a:pt x="0" y="1262"/>
                  </a:lnTo>
                  <a:close/>
                  <a:moveTo>
                    <a:pt x="0" y="1199"/>
                  </a:moveTo>
                  <a:lnTo>
                    <a:pt x="0" y="1163"/>
                  </a:lnTo>
                  <a:lnTo>
                    <a:pt x="9" y="1163"/>
                  </a:lnTo>
                  <a:lnTo>
                    <a:pt x="9" y="1199"/>
                  </a:lnTo>
                  <a:lnTo>
                    <a:pt x="0" y="1199"/>
                  </a:lnTo>
                  <a:close/>
                  <a:moveTo>
                    <a:pt x="0" y="1135"/>
                  </a:moveTo>
                  <a:lnTo>
                    <a:pt x="0" y="1099"/>
                  </a:lnTo>
                  <a:lnTo>
                    <a:pt x="9" y="1099"/>
                  </a:lnTo>
                  <a:lnTo>
                    <a:pt x="9" y="1135"/>
                  </a:lnTo>
                  <a:lnTo>
                    <a:pt x="0" y="1135"/>
                  </a:lnTo>
                  <a:close/>
                  <a:moveTo>
                    <a:pt x="0" y="1072"/>
                  </a:moveTo>
                  <a:lnTo>
                    <a:pt x="0" y="1036"/>
                  </a:lnTo>
                  <a:lnTo>
                    <a:pt x="9" y="1036"/>
                  </a:lnTo>
                  <a:lnTo>
                    <a:pt x="9" y="1072"/>
                  </a:lnTo>
                  <a:lnTo>
                    <a:pt x="0" y="1072"/>
                  </a:lnTo>
                  <a:close/>
                  <a:moveTo>
                    <a:pt x="0" y="1009"/>
                  </a:moveTo>
                  <a:lnTo>
                    <a:pt x="0" y="972"/>
                  </a:lnTo>
                  <a:lnTo>
                    <a:pt x="9" y="972"/>
                  </a:lnTo>
                  <a:lnTo>
                    <a:pt x="9" y="1009"/>
                  </a:lnTo>
                  <a:lnTo>
                    <a:pt x="0" y="1009"/>
                  </a:lnTo>
                  <a:close/>
                  <a:moveTo>
                    <a:pt x="0" y="945"/>
                  </a:moveTo>
                  <a:lnTo>
                    <a:pt x="0" y="909"/>
                  </a:lnTo>
                  <a:lnTo>
                    <a:pt x="9" y="909"/>
                  </a:lnTo>
                  <a:lnTo>
                    <a:pt x="9" y="945"/>
                  </a:lnTo>
                  <a:lnTo>
                    <a:pt x="0" y="945"/>
                  </a:lnTo>
                  <a:close/>
                  <a:moveTo>
                    <a:pt x="0" y="882"/>
                  </a:moveTo>
                  <a:lnTo>
                    <a:pt x="0" y="846"/>
                  </a:lnTo>
                  <a:lnTo>
                    <a:pt x="9" y="846"/>
                  </a:lnTo>
                  <a:lnTo>
                    <a:pt x="9" y="882"/>
                  </a:lnTo>
                  <a:lnTo>
                    <a:pt x="0" y="882"/>
                  </a:lnTo>
                  <a:close/>
                  <a:moveTo>
                    <a:pt x="0" y="819"/>
                  </a:moveTo>
                  <a:lnTo>
                    <a:pt x="0" y="782"/>
                  </a:lnTo>
                  <a:lnTo>
                    <a:pt x="9" y="782"/>
                  </a:lnTo>
                  <a:lnTo>
                    <a:pt x="9" y="819"/>
                  </a:lnTo>
                  <a:lnTo>
                    <a:pt x="0" y="819"/>
                  </a:lnTo>
                  <a:close/>
                  <a:moveTo>
                    <a:pt x="0" y="755"/>
                  </a:moveTo>
                  <a:lnTo>
                    <a:pt x="0" y="719"/>
                  </a:lnTo>
                  <a:lnTo>
                    <a:pt x="9" y="719"/>
                  </a:lnTo>
                  <a:lnTo>
                    <a:pt x="9" y="755"/>
                  </a:lnTo>
                  <a:lnTo>
                    <a:pt x="0" y="755"/>
                  </a:lnTo>
                  <a:close/>
                  <a:moveTo>
                    <a:pt x="0" y="692"/>
                  </a:moveTo>
                  <a:lnTo>
                    <a:pt x="0" y="656"/>
                  </a:lnTo>
                  <a:lnTo>
                    <a:pt x="9" y="656"/>
                  </a:lnTo>
                  <a:lnTo>
                    <a:pt x="9" y="692"/>
                  </a:lnTo>
                  <a:lnTo>
                    <a:pt x="0" y="692"/>
                  </a:lnTo>
                  <a:close/>
                  <a:moveTo>
                    <a:pt x="0" y="629"/>
                  </a:moveTo>
                  <a:lnTo>
                    <a:pt x="0" y="592"/>
                  </a:lnTo>
                  <a:lnTo>
                    <a:pt x="9" y="592"/>
                  </a:lnTo>
                  <a:lnTo>
                    <a:pt x="9" y="629"/>
                  </a:lnTo>
                  <a:lnTo>
                    <a:pt x="0" y="629"/>
                  </a:lnTo>
                  <a:close/>
                  <a:moveTo>
                    <a:pt x="0" y="565"/>
                  </a:moveTo>
                  <a:lnTo>
                    <a:pt x="0" y="529"/>
                  </a:lnTo>
                  <a:lnTo>
                    <a:pt x="9" y="529"/>
                  </a:lnTo>
                  <a:lnTo>
                    <a:pt x="9" y="565"/>
                  </a:lnTo>
                  <a:lnTo>
                    <a:pt x="0" y="565"/>
                  </a:lnTo>
                  <a:close/>
                  <a:moveTo>
                    <a:pt x="0" y="502"/>
                  </a:moveTo>
                  <a:lnTo>
                    <a:pt x="0" y="466"/>
                  </a:lnTo>
                  <a:lnTo>
                    <a:pt x="9" y="466"/>
                  </a:lnTo>
                  <a:lnTo>
                    <a:pt x="9" y="502"/>
                  </a:lnTo>
                  <a:lnTo>
                    <a:pt x="0" y="502"/>
                  </a:lnTo>
                  <a:close/>
                  <a:moveTo>
                    <a:pt x="0" y="438"/>
                  </a:moveTo>
                  <a:lnTo>
                    <a:pt x="0" y="402"/>
                  </a:lnTo>
                  <a:lnTo>
                    <a:pt x="9" y="402"/>
                  </a:lnTo>
                  <a:lnTo>
                    <a:pt x="9" y="438"/>
                  </a:lnTo>
                  <a:lnTo>
                    <a:pt x="0" y="438"/>
                  </a:lnTo>
                  <a:close/>
                  <a:moveTo>
                    <a:pt x="0" y="375"/>
                  </a:moveTo>
                  <a:lnTo>
                    <a:pt x="0" y="339"/>
                  </a:lnTo>
                  <a:lnTo>
                    <a:pt x="9" y="339"/>
                  </a:lnTo>
                  <a:lnTo>
                    <a:pt x="9" y="375"/>
                  </a:lnTo>
                  <a:lnTo>
                    <a:pt x="0" y="375"/>
                  </a:lnTo>
                  <a:close/>
                  <a:moveTo>
                    <a:pt x="0" y="312"/>
                  </a:moveTo>
                  <a:lnTo>
                    <a:pt x="0" y="276"/>
                  </a:lnTo>
                  <a:lnTo>
                    <a:pt x="9" y="276"/>
                  </a:lnTo>
                  <a:lnTo>
                    <a:pt x="9" y="312"/>
                  </a:lnTo>
                  <a:lnTo>
                    <a:pt x="0" y="312"/>
                  </a:lnTo>
                  <a:close/>
                  <a:moveTo>
                    <a:pt x="0" y="248"/>
                  </a:moveTo>
                  <a:lnTo>
                    <a:pt x="0" y="212"/>
                  </a:lnTo>
                  <a:lnTo>
                    <a:pt x="9" y="212"/>
                  </a:lnTo>
                  <a:lnTo>
                    <a:pt x="9" y="248"/>
                  </a:lnTo>
                  <a:lnTo>
                    <a:pt x="0" y="248"/>
                  </a:lnTo>
                  <a:close/>
                  <a:moveTo>
                    <a:pt x="0" y="185"/>
                  </a:moveTo>
                  <a:lnTo>
                    <a:pt x="0" y="149"/>
                  </a:lnTo>
                  <a:lnTo>
                    <a:pt x="9" y="149"/>
                  </a:lnTo>
                  <a:lnTo>
                    <a:pt x="9" y="185"/>
                  </a:lnTo>
                  <a:lnTo>
                    <a:pt x="0" y="185"/>
                  </a:lnTo>
                  <a:close/>
                  <a:moveTo>
                    <a:pt x="0" y="122"/>
                  </a:moveTo>
                  <a:lnTo>
                    <a:pt x="0" y="85"/>
                  </a:lnTo>
                  <a:lnTo>
                    <a:pt x="9" y="85"/>
                  </a:lnTo>
                  <a:lnTo>
                    <a:pt x="9" y="122"/>
                  </a:lnTo>
                  <a:lnTo>
                    <a:pt x="0" y="122"/>
                  </a:lnTo>
                  <a:close/>
                  <a:moveTo>
                    <a:pt x="0" y="58"/>
                  </a:moveTo>
                  <a:lnTo>
                    <a:pt x="0" y="57"/>
                  </a:lnTo>
                  <a:lnTo>
                    <a:pt x="0" y="51"/>
                  </a:lnTo>
                  <a:lnTo>
                    <a:pt x="1" y="46"/>
                  </a:lnTo>
                  <a:lnTo>
                    <a:pt x="2" y="40"/>
                  </a:lnTo>
                  <a:lnTo>
                    <a:pt x="4" y="35"/>
                  </a:lnTo>
                  <a:lnTo>
                    <a:pt x="6" y="30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9" y="27"/>
                  </a:lnTo>
                  <a:lnTo>
                    <a:pt x="17" y="31"/>
                  </a:lnTo>
                  <a:lnTo>
                    <a:pt x="17" y="30"/>
                  </a:lnTo>
                  <a:lnTo>
                    <a:pt x="14" y="35"/>
                  </a:lnTo>
                  <a:lnTo>
                    <a:pt x="14" y="34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9" y="57"/>
                  </a:lnTo>
                  <a:lnTo>
                    <a:pt x="9" y="57"/>
                  </a:lnTo>
                  <a:lnTo>
                    <a:pt x="9" y="58"/>
                  </a:lnTo>
                  <a:lnTo>
                    <a:pt x="0" y="58"/>
                  </a:lnTo>
                  <a:close/>
                  <a:moveTo>
                    <a:pt x="36" y="4"/>
                  </a:moveTo>
                  <a:lnTo>
                    <a:pt x="39" y="3"/>
                  </a:lnTo>
                  <a:lnTo>
                    <a:pt x="45" y="2"/>
                  </a:lnTo>
                  <a:lnTo>
                    <a:pt x="50" y="1"/>
                  </a:lnTo>
                  <a:lnTo>
                    <a:pt x="56" y="0"/>
                  </a:lnTo>
                  <a:lnTo>
                    <a:pt x="73" y="0"/>
                  </a:lnTo>
                  <a:lnTo>
                    <a:pt x="73" y="10"/>
                  </a:lnTo>
                  <a:lnTo>
                    <a:pt x="56" y="10"/>
                  </a:lnTo>
                  <a:lnTo>
                    <a:pt x="56" y="10"/>
                  </a:lnTo>
                  <a:lnTo>
                    <a:pt x="51" y="10"/>
                  </a:lnTo>
                  <a:lnTo>
                    <a:pt x="52" y="10"/>
                  </a:lnTo>
                  <a:lnTo>
                    <a:pt x="46" y="11"/>
                  </a:lnTo>
                  <a:lnTo>
                    <a:pt x="47" y="10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39" y="13"/>
                  </a:lnTo>
                  <a:lnTo>
                    <a:pt x="36" y="4"/>
                  </a:lnTo>
                  <a:close/>
                  <a:moveTo>
                    <a:pt x="100" y="0"/>
                  </a:moveTo>
                  <a:lnTo>
                    <a:pt x="136" y="0"/>
                  </a:lnTo>
                  <a:lnTo>
                    <a:pt x="136" y="10"/>
                  </a:lnTo>
                  <a:lnTo>
                    <a:pt x="100" y="10"/>
                  </a:lnTo>
                  <a:lnTo>
                    <a:pt x="100" y="0"/>
                  </a:lnTo>
                  <a:close/>
                  <a:moveTo>
                    <a:pt x="164" y="0"/>
                  </a:moveTo>
                  <a:lnTo>
                    <a:pt x="200" y="0"/>
                  </a:lnTo>
                  <a:lnTo>
                    <a:pt x="200" y="10"/>
                  </a:lnTo>
                  <a:lnTo>
                    <a:pt x="164" y="10"/>
                  </a:lnTo>
                  <a:lnTo>
                    <a:pt x="164" y="0"/>
                  </a:lnTo>
                  <a:close/>
                  <a:moveTo>
                    <a:pt x="227" y="0"/>
                  </a:moveTo>
                  <a:lnTo>
                    <a:pt x="263" y="0"/>
                  </a:lnTo>
                  <a:lnTo>
                    <a:pt x="263" y="10"/>
                  </a:lnTo>
                  <a:lnTo>
                    <a:pt x="227" y="10"/>
                  </a:lnTo>
                  <a:lnTo>
                    <a:pt x="227" y="0"/>
                  </a:lnTo>
                  <a:close/>
                  <a:moveTo>
                    <a:pt x="291" y="7"/>
                  </a:moveTo>
                  <a:lnTo>
                    <a:pt x="292" y="7"/>
                  </a:lnTo>
                  <a:lnTo>
                    <a:pt x="296" y="10"/>
                  </a:lnTo>
                  <a:lnTo>
                    <a:pt x="301" y="13"/>
                  </a:lnTo>
                  <a:lnTo>
                    <a:pt x="305" y="17"/>
                  </a:lnTo>
                  <a:lnTo>
                    <a:pt x="308" y="21"/>
                  </a:lnTo>
                  <a:lnTo>
                    <a:pt x="312" y="25"/>
                  </a:lnTo>
                  <a:lnTo>
                    <a:pt x="314" y="30"/>
                  </a:lnTo>
                  <a:lnTo>
                    <a:pt x="317" y="35"/>
                  </a:lnTo>
                  <a:lnTo>
                    <a:pt x="317" y="36"/>
                  </a:lnTo>
                  <a:lnTo>
                    <a:pt x="309" y="39"/>
                  </a:lnTo>
                  <a:lnTo>
                    <a:pt x="308" y="38"/>
                  </a:lnTo>
                  <a:lnTo>
                    <a:pt x="309" y="39"/>
                  </a:lnTo>
                  <a:lnTo>
                    <a:pt x="306" y="34"/>
                  </a:lnTo>
                  <a:lnTo>
                    <a:pt x="307" y="35"/>
                  </a:lnTo>
                  <a:lnTo>
                    <a:pt x="304" y="30"/>
                  </a:lnTo>
                  <a:lnTo>
                    <a:pt x="304" y="31"/>
                  </a:lnTo>
                  <a:lnTo>
                    <a:pt x="301" y="27"/>
                  </a:lnTo>
                  <a:lnTo>
                    <a:pt x="302" y="27"/>
                  </a:lnTo>
                  <a:lnTo>
                    <a:pt x="298" y="23"/>
                  </a:lnTo>
                  <a:lnTo>
                    <a:pt x="298" y="24"/>
                  </a:lnTo>
                  <a:lnTo>
                    <a:pt x="295" y="20"/>
                  </a:lnTo>
                  <a:lnTo>
                    <a:pt x="295" y="21"/>
                  </a:lnTo>
                  <a:lnTo>
                    <a:pt x="291" y="17"/>
                  </a:lnTo>
                  <a:lnTo>
                    <a:pt x="291" y="18"/>
                  </a:lnTo>
                  <a:lnTo>
                    <a:pt x="287" y="15"/>
                  </a:lnTo>
                  <a:lnTo>
                    <a:pt x="288" y="15"/>
                  </a:lnTo>
                  <a:lnTo>
                    <a:pt x="288" y="15"/>
                  </a:lnTo>
                  <a:lnTo>
                    <a:pt x="291" y="7"/>
                  </a:lnTo>
                  <a:close/>
                  <a:moveTo>
                    <a:pt x="321" y="65"/>
                  </a:moveTo>
                  <a:lnTo>
                    <a:pt x="321" y="101"/>
                  </a:lnTo>
                  <a:lnTo>
                    <a:pt x="312" y="101"/>
                  </a:lnTo>
                  <a:lnTo>
                    <a:pt x="312" y="65"/>
                  </a:lnTo>
                  <a:lnTo>
                    <a:pt x="321" y="65"/>
                  </a:lnTo>
                  <a:close/>
                  <a:moveTo>
                    <a:pt x="321" y="128"/>
                  </a:moveTo>
                  <a:lnTo>
                    <a:pt x="321" y="164"/>
                  </a:lnTo>
                  <a:lnTo>
                    <a:pt x="312" y="164"/>
                  </a:lnTo>
                  <a:lnTo>
                    <a:pt x="312" y="128"/>
                  </a:lnTo>
                  <a:lnTo>
                    <a:pt x="321" y="128"/>
                  </a:lnTo>
                  <a:close/>
                  <a:moveTo>
                    <a:pt x="321" y="191"/>
                  </a:moveTo>
                  <a:lnTo>
                    <a:pt x="321" y="227"/>
                  </a:lnTo>
                  <a:lnTo>
                    <a:pt x="312" y="227"/>
                  </a:lnTo>
                  <a:lnTo>
                    <a:pt x="312" y="191"/>
                  </a:lnTo>
                  <a:lnTo>
                    <a:pt x="321" y="191"/>
                  </a:lnTo>
                  <a:close/>
                  <a:moveTo>
                    <a:pt x="321" y="255"/>
                  </a:moveTo>
                  <a:lnTo>
                    <a:pt x="321" y="291"/>
                  </a:lnTo>
                  <a:lnTo>
                    <a:pt x="312" y="291"/>
                  </a:lnTo>
                  <a:lnTo>
                    <a:pt x="312" y="255"/>
                  </a:lnTo>
                  <a:lnTo>
                    <a:pt x="321" y="255"/>
                  </a:lnTo>
                  <a:close/>
                  <a:moveTo>
                    <a:pt x="321" y="318"/>
                  </a:moveTo>
                  <a:lnTo>
                    <a:pt x="321" y="354"/>
                  </a:lnTo>
                  <a:lnTo>
                    <a:pt x="312" y="354"/>
                  </a:lnTo>
                  <a:lnTo>
                    <a:pt x="312" y="318"/>
                  </a:lnTo>
                  <a:lnTo>
                    <a:pt x="321" y="318"/>
                  </a:lnTo>
                  <a:close/>
                  <a:moveTo>
                    <a:pt x="321" y="381"/>
                  </a:moveTo>
                  <a:lnTo>
                    <a:pt x="321" y="418"/>
                  </a:lnTo>
                  <a:lnTo>
                    <a:pt x="312" y="418"/>
                  </a:lnTo>
                  <a:lnTo>
                    <a:pt x="312" y="381"/>
                  </a:lnTo>
                  <a:lnTo>
                    <a:pt x="321" y="381"/>
                  </a:lnTo>
                  <a:close/>
                  <a:moveTo>
                    <a:pt x="321" y="445"/>
                  </a:moveTo>
                  <a:lnTo>
                    <a:pt x="321" y="481"/>
                  </a:lnTo>
                  <a:lnTo>
                    <a:pt x="312" y="481"/>
                  </a:lnTo>
                  <a:lnTo>
                    <a:pt x="312" y="445"/>
                  </a:lnTo>
                  <a:lnTo>
                    <a:pt x="321" y="445"/>
                  </a:lnTo>
                  <a:close/>
                  <a:moveTo>
                    <a:pt x="321" y="508"/>
                  </a:moveTo>
                  <a:lnTo>
                    <a:pt x="321" y="544"/>
                  </a:lnTo>
                  <a:lnTo>
                    <a:pt x="312" y="544"/>
                  </a:lnTo>
                  <a:lnTo>
                    <a:pt x="312" y="508"/>
                  </a:lnTo>
                  <a:lnTo>
                    <a:pt x="321" y="508"/>
                  </a:lnTo>
                  <a:close/>
                  <a:moveTo>
                    <a:pt x="321" y="571"/>
                  </a:moveTo>
                  <a:lnTo>
                    <a:pt x="321" y="608"/>
                  </a:lnTo>
                  <a:lnTo>
                    <a:pt x="312" y="608"/>
                  </a:lnTo>
                  <a:lnTo>
                    <a:pt x="312" y="571"/>
                  </a:lnTo>
                  <a:lnTo>
                    <a:pt x="321" y="571"/>
                  </a:lnTo>
                  <a:close/>
                  <a:moveTo>
                    <a:pt x="321" y="635"/>
                  </a:moveTo>
                  <a:lnTo>
                    <a:pt x="321" y="671"/>
                  </a:lnTo>
                  <a:lnTo>
                    <a:pt x="312" y="671"/>
                  </a:lnTo>
                  <a:lnTo>
                    <a:pt x="312" y="635"/>
                  </a:lnTo>
                  <a:lnTo>
                    <a:pt x="321" y="635"/>
                  </a:lnTo>
                  <a:close/>
                  <a:moveTo>
                    <a:pt x="321" y="698"/>
                  </a:moveTo>
                  <a:lnTo>
                    <a:pt x="321" y="734"/>
                  </a:lnTo>
                  <a:lnTo>
                    <a:pt x="312" y="734"/>
                  </a:lnTo>
                  <a:lnTo>
                    <a:pt x="312" y="698"/>
                  </a:lnTo>
                  <a:lnTo>
                    <a:pt x="321" y="698"/>
                  </a:lnTo>
                  <a:close/>
                  <a:moveTo>
                    <a:pt x="321" y="761"/>
                  </a:moveTo>
                  <a:lnTo>
                    <a:pt x="321" y="798"/>
                  </a:lnTo>
                  <a:lnTo>
                    <a:pt x="312" y="798"/>
                  </a:lnTo>
                  <a:lnTo>
                    <a:pt x="312" y="761"/>
                  </a:lnTo>
                  <a:lnTo>
                    <a:pt x="321" y="761"/>
                  </a:lnTo>
                  <a:close/>
                  <a:moveTo>
                    <a:pt x="321" y="825"/>
                  </a:moveTo>
                  <a:lnTo>
                    <a:pt x="321" y="861"/>
                  </a:lnTo>
                  <a:lnTo>
                    <a:pt x="312" y="861"/>
                  </a:lnTo>
                  <a:lnTo>
                    <a:pt x="312" y="825"/>
                  </a:lnTo>
                  <a:lnTo>
                    <a:pt x="321" y="825"/>
                  </a:lnTo>
                  <a:close/>
                  <a:moveTo>
                    <a:pt x="321" y="888"/>
                  </a:moveTo>
                  <a:lnTo>
                    <a:pt x="321" y="924"/>
                  </a:lnTo>
                  <a:lnTo>
                    <a:pt x="312" y="924"/>
                  </a:lnTo>
                  <a:lnTo>
                    <a:pt x="312" y="888"/>
                  </a:lnTo>
                  <a:lnTo>
                    <a:pt x="321" y="888"/>
                  </a:lnTo>
                  <a:close/>
                  <a:moveTo>
                    <a:pt x="321" y="952"/>
                  </a:moveTo>
                  <a:lnTo>
                    <a:pt x="321" y="988"/>
                  </a:lnTo>
                  <a:lnTo>
                    <a:pt x="312" y="988"/>
                  </a:lnTo>
                  <a:lnTo>
                    <a:pt x="312" y="952"/>
                  </a:lnTo>
                  <a:lnTo>
                    <a:pt x="321" y="952"/>
                  </a:lnTo>
                  <a:close/>
                  <a:moveTo>
                    <a:pt x="321" y="1015"/>
                  </a:moveTo>
                  <a:lnTo>
                    <a:pt x="321" y="1051"/>
                  </a:lnTo>
                  <a:lnTo>
                    <a:pt x="312" y="1051"/>
                  </a:lnTo>
                  <a:lnTo>
                    <a:pt x="312" y="1015"/>
                  </a:lnTo>
                  <a:lnTo>
                    <a:pt x="321" y="1015"/>
                  </a:lnTo>
                  <a:close/>
                  <a:moveTo>
                    <a:pt x="321" y="1078"/>
                  </a:moveTo>
                  <a:lnTo>
                    <a:pt x="321" y="1114"/>
                  </a:lnTo>
                  <a:lnTo>
                    <a:pt x="312" y="1114"/>
                  </a:lnTo>
                  <a:lnTo>
                    <a:pt x="312" y="1078"/>
                  </a:lnTo>
                  <a:lnTo>
                    <a:pt x="321" y="1078"/>
                  </a:lnTo>
                  <a:close/>
                  <a:moveTo>
                    <a:pt x="321" y="1142"/>
                  </a:moveTo>
                  <a:lnTo>
                    <a:pt x="321" y="1178"/>
                  </a:lnTo>
                  <a:lnTo>
                    <a:pt x="312" y="1178"/>
                  </a:lnTo>
                  <a:lnTo>
                    <a:pt x="312" y="1142"/>
                  </a:lnTo>
                  <a:lnTo>
                    <a:pt x="321" y="1142"/>
                  </a:lnTo>
                  <a:close/>
                  <a:moveTo>
                    <a:pt x="321" y="1205"/>
                  </a:moveTo>
                  <a:lnTo>
                    <a:pt x="321" y="1241"/>
                  </a:lnTo>
                  <a:lnTo>
                    <a:pt x="312" y="1241"/>
                  </a:lnTo>
                  <a:lnTo>
                    <a:pt x="312" y="1205"/>
                  </a:lnTo>
                  <a:lnTo>
                    <a:pt x="321" y="1205"/>
                  </a:lnTo>
                  <a:close/>
                  <a:moveTo>
                    <a:pt x="321" y="1268"/>
                  </a:moveTo>
                  <a:lnTo>
                    <a:pt x="321" y="1305"/>
                  </a:lnTo>
                  <a:lnTo>
                    <a:pt x="312" y="1305"/>
                  </a:lnTo>
                  <a:lnTo>
                    <a:pt x="312" y="1268"/>
                  </a:lnTo>
                  <a:lnTo>
                    <a:pt x="321" y="1268"/>
                  </a:lnTo>
                  <a:close/>
                  <a:moveTo>
                    <a:pt x="321" y="1332"/>
                  </a:moveTo>
                  <a:lnTo>
                    <a:pt x="320" y="1337"/>
                  </a:lnTo>
                  <a:lnTo>
                    <a:pt x="319" y="1342"/>
                  </a:lnTo>
                  <a:lnTo>
                    <a:pt x="317" y="1348"/>
                  </a:lnTo>
                  <a:lnTo>
                    <a:pt x="314" y="1352"/>
                  </a:lnTo>
                  <a:lnTo>
                    <a:pt x="312" y="1357"/>
                  </a:lnTo>
                  <a:lnTo>
                    <a:pt x="308" y="1361"/>
                  </a:lnTo>
                  <a:lnTo>
                    <a:pt x="305" y="1365"/>
                  </a:lnTo>
                  <a:lnTo>
                    <a:pt x="303" y="1367"/>
                  </a:lnTo>
                  <a:lnTo>
                    <a:pt x="297" y="1360"/>
                  </a:lnTo>
                  <a:lnTo>
                    <a:pt x="298" y="1359"/>
                  </a:lnTo>
                  <a:lnTo>
                    <a:pt x="298" y="1359"/>
                  </a:lnTo>
                  <a:lnTo>
                    <a:pt x="301" y="1356"/>
                  </a:lnTo>
                  <a:lnTo>
                    <a:pt x="301" y="1356"/>
                  </a:lnTo>
                  <a:lnTo>
                    <a:pt x="304" y="1352"/>
                  </a:lnTo>
                  <a:lnTo>
                    <a:pt x="304" y="1352"/>
                  </a:lnTo>
                  <a:lnTo>
                    <a:pt x="307" y="1348"/>
                  </a:lnTo>
                  <a:lnTo>
                    <a:pt x="306" y="1348"/>
                  </a:lnTo>
                  <a:lnTo>
                    <a:pt x="309" y="1344"/>
                  </a:lnTo>
                  <a:lnTo>
                    <a:pt x="308" y="1344"/>
                  </a:lnTo>
                  <a:lnTo>
                    <a:pt x="310" y="1339"/>
                  </a:lnTo>
                  <a:lnTo>
                    <a:pt x="310" y="1340"/>
                  </a:lnTo>
                  <a:lnTo>
                    <a:pt x="311" y="1335"/>
                  </a:lnTo>
                  <a:lnTo>
                    <a:pt x="311" y="1335"/>
                  </a:lnTo>
                  <a:lnTo>
                    <a:pt x="312" y="1331"/>
                  </a:lnTo>
                  <a:lnTo>
                    <a:pt x="321" y="1332"/>
                  </a:lnTo>
                  <a:close/>
                  <a:moveTo>
                    <a:pt x="278" y="1380"/>
                  </a:moveTo>
                  <a:lnTo>
                    <a:pt x="276" y="1381"/>
                  </a:lnTo>
                  <a:lnTo>
                    <a:pt x="270" y="1382"/>
                  </a:lnTo>
                  <a:lnTo>
                    <a:pt x="265" y="1382"/>
                  </a:lnTo>
                  <a:lnTo>
                    <a:pt x="240" y="1382"/>
                  </a:lnTo>
                  <a:lnTo>
                    <a:pt x="240" y="1373"/>
                  </a:lnTo>
                  <a:lnTo>
                    <a:pt x="265" y="1373"/>
                  </a:lnTo>
                  <a:lnTo>
                    <a:pt x="264" y="1373"/>
                  </a:lnTo>
                  <a:lnTo>
                    <a:pt x="270" y="1373"/>
                  </a:lnTo>
                  <a:lnTo>
                    <a:pt x="269" y="1373"/>
                  </a:lnTo>
                  <a:lnTo>
                    <a:pt x="275" y="1372"/>
                  </a:lnTo>
                  <a:lnTo>
                    <a:pt x="274" y="1372"/>
                  </a:lnTo>
                  <a:lnTo>
                    <a:pt x="276" y="1372"/>
                  </a:lnTo>
                  <a:lnTo>
                    <a:pt x="278" y="1380"/>
                  </a:lnTo>
                  <a:close/>
                  <a:moveTo>
                    <a:pt x="213" y="1382"/>
                  </a:moveTo>
                  <a:lnTo>
                    <a:pt x="177" y="1382"/>
                  </a:lnTo>
                  <a:lnTo>
                    <a:pt x="177" y="1373"/>
                  </a:lnTo>
                  <a:lnTo>
                    <a:pt x="213" y="1373"/>
                  </a:lnTo>
                  <a:lnTo>
                    <a:pt x="213" y="1382"/>
                  </a:lnTo>
                  <a:close/>
                  <a:moveTo>
                    <a:pt x="150" y="1382"/>
                  </a:moveTo>
                  <a:lnTo>
                    <a:pt x="114" y="1382"/>
                  </a:lnTo>
                  <a:lnTo>
                    <a:pt x="114" y="1373"/>
                  </a:lnTo>
                  <a:lnTo>
                    <a:pt x="150" y="1373"/>
                  </a:lnTo>
                  <a:lnTo>
                    <a:pt x="150" y="1382"/>
                  </a:lnTo>
                  <a:close/>
                  <a:moveTo>
                    <a:pt x="86" y="1382"/>
                  </a:moveTo>
                  <a:lnTo>
                    <a:pt x="56" y="1382"/>
                  </a:lnTo>
                  <a:lnTo>
                    <a:pt x="50" y="1382"/>
                  </a:lnTo>
                  <a:lnTo>
                    <a:pt x="49" y="1382"/>
                  </a:lnTo>
                  <a:lnTo>
                    <a:pt x="51" y="1373"/>
                  </a:lnTo>
                  <a:lnTo>
                    <a:pt x="52" y="1373"/>
                  </a:lnTo>
                  <a:lnTo>
                    <a:pt x="51" y="1373"/>
                  </a:lnTo>
                  <a:lnTo>
                    <a:pt x="56" y="1373"/>
                  </a:lnTo>
                  <a:lnTo>
                    <a:pt x="56" y="1373"/>
                  </a:lnTo>
                  <a:lnTo>
                    <a:pt x="86" y="1373"/>
                  </a:lnTo>
                  <a:lnTo>
                    <a:pt x="86" y="1382"/>
                  </a:lnTo>
                  <a:close/>
                  <a:moveTo>
                    <a:pt x="22" y="1371"/>
                  </a:moveTo>
                  <a:lnTo>
                    <a:pt x="20" y="1369"/>
                  </a:lnTo>
                  <a:lnTo>
                    <a:pt x="16" y="1365"/>
                  </a:lnTo>
                  <a:lnTo>
                    <a:pt x="13" y="1361"/>
                  </a:lnTo>
                  <a:lnTo>
                    <a:pt x="9" y="1357"/>
                  </a:lnTo>
                  <a:lnTo>
                    <a:pt x="6" y="1352"/>
                  </a:lnTo>
                  <a:lnTo>
                    <a:pt x="4" y="1348"/>
                  </a:lnTo>
                  <a:lnTo>
                    <a:pt x="2" y="1342"/>
                  </a:lnTo>
                  <a:lnTo>
                    <a:pt x="1" y="1339"/>
                  </a:lnTo>
                  <a:lnTo>
                    <a:pt x="10" y="1336"/>
                  </a:lnTo>
                  <a:lnTo>
                    <a:pt x="11" y="1340"/>
                  </a:lnTo>
                  <a:lnTo>
                    <a:pt x="11" y="1339"/>
                  </a:lnTo>
                  <a:lnTo>
                    <a:pt x="12" y="1344"/>
                  </a:lnTo>
                  <a:lnTo>
                    <a:pt x="12" y="1344"/>
                  </a:lnTo>
                  <a:lnTo>
                    <a:pt x="14" y="1348"/>
                  </a:lnTo>
                  <a:lnTo>
                    <a:pt x="14" y="1348"/>
                  </a:lnTo>
                  <a:lnTo>
                    <a:pt x="17" y="1352"/>
                  </a:lnTo>
                  <a:lnTo>
                    <a:pt x="17" y="1352"/>
                  </a:lnTo>
                  <a:lnTo>
                    <a:pt x="20" y="1356"/>
                  </a:lnTo>
                  <a:lnTo>
                    <a:pt x="19" y="1355"/>
                  </a:lnTo>
                  <a:lnTo>
                    <a:pt x="23" y="1359"/>
                  </a:lnTo>
                  <a:lnTo>
                    <a:pt x="22" y="1359"/>
                  </a:lnTo>
                  <a:lnTo>
                    <a:pt x="26" y="1362"/>
                  </a:lnTo>
                  <a:lnTo>
                    <a:pt x="26" y="1362"/>
                  </a:lnTo>
                  <a:lnTo>
                    <a:pt x="28" y="1364"/>
                  </a:lnTo>
                  <a:lnTo>
                    <a:pt x="22" y="1371"/>
                  </a:lnTo>
                  <a:close/>
                </a:path>
              </a:pathLst>
            </a:custGeom>
            <a:solidFill>
              <a:srgbClr val="2E75B6"/>
            </a:solidFill>
            <a:ln w="0" cap="flat">
              <a:solidFill>
                <a:srgbClr val="2E75B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8" name="Line 131">
              <a:extLst>
                <a:ext uri="{FF2B5EF4-FFF2-40B4-BE49-F238E27FC236}">
                  <a16:creationId xmlns:a16="http://schemas.microsoft.com/office/drawing/2014/main" id="{812AEA96-4EA0-7D61-2E0F-9B5CC7270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0171" y="3180677"/>
              <a:ext cx="1103159" cy="30128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69" name="Freeform 133">
              <a:extLst>
                <a:ext uri="{FF2B5EF4-FFF2-40B4-BE49-F238E27FC236}">
                  <a16:creationId xmlns:a16="http://schemas.microsoft.com/office/drawing/2014/main" id="{DBDE63D2-60EB-0A32-A028-BE74EF14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5102" y="3454569"/>
              <a:ext cx="62680" cy="66516"/>
            </a:xfrm>
            <a:custGeom>
              <a:avLst/>
              <a:gdLst>
                <a:gd name="T0" fmla="*/ 921 w 992"/>
                <a:gd name="T1" fmla="*/ 1168 h 1168"/>
                <a:gd name="T2" fmla="*/ 921 w 992"/>
                <a:gd name="T3" fmla="*/ 1168 h 1168"/>
                <a:gd name="T4" fmla="*/ 862 w 992"/>
                <a:gd name="T5" fmla="*/ 1146 h 1168"/>
                <a:gd name="T6" fmla="*/ 12 w 992"/>
                <a:gd name="T7" fmla="*/ 54 h 1168"/>
                <a:gd name="T8" fmla="*/ 44 w 992"/>
                <a:gd name="T9" fmla="*/ 7 h 1168"/>
                <a:gd name="T10" fmla="*/ 127 w 992"/>
                <a:gd name="T11" fmla="*/ 25 h 1168"/>
                <a:gd name="T12" fmla="*/ 977 w 992"/>
                <a:gd name="T13" fmla="*/ 1120 h 1168"/>
                <a:gd name="T14" fmla="*/ 945 w 992"/>
                <a:gd name="T15" fmla="*/ 1164 h 1168"/>
                <a:gd name="T16" fmla="*/ 921 w 992"/>
                <a:gd name="T17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2" h="1168">
                  <a:moveTo>
                    <a:pt x="921" y="1168"/>
                  </a:moveTo>
                  <a:lnTo>
                    <a:pt x="921" y="1168"/>
                  </a:lnTo>
                  <a:cubicBezTo>
                    <a:pt x="897" y="1168"/>
                    <a:pt x="873" y="1160"/>
                    <a:pt x="862" y="1146"/>
                  </a:cubicBezTo>
                  <a:lnTo>
                    <a:pt x="12" y="54"/>
                  </a:lnTo>
                  <a:cubicBezTo>
                    <a:pt x="0" y="36"/>
                    <a:pt x="16" y="16"/>
                    <a:pt x="44" y="7"/>
                  </a:cubicBezTo>
                  <a:cubicBezTo>
                    <a:pt x="76" y="0"/>
                    <a:pt x="116" y="7"/>
                    <a:pt x="127" y="25"/>
                  </a:cubicBezTo>
                  <a:lnTo>
                    <a:pt x="977" y="1120"/>
                  </a:lnTo>
                  <a:cubicBezTo>
                    <a:pt x="992" y="1137"/>
                    <a:pt x="977" y="1157"/>
                    <a:pt x="945" y="1164"/>
                  </a:cubicBezTo>
                  <a:cubicBezTo>
                    <a:pt x="937" y="1166"/>
                    <a:pt x="929" y="1168"/>
                    <a:pt x="921" y="1168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70" name="Freeform 134">
              <a:extLst>
                <a:ext uri="{FF2B5EF4-FFF2-40B4-BE49-F238E27FC236}">
                  <a16:creationId xmlns:a16="http://schemas.microsoft.com/office/drawing/2014/main" id="{471F9BFB-11C4-AD1D-9D92-486967100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5102" y="3454569"/>
              <a:ext cx="62680" cy="66516"/>
            </a:xfrm>
            <a:custGeom>
              <a:avLst/>
              <a:gdLst>
                <a:gd name="T0" fmla="*/ 921 w 992"/>
                <a:gd name="T1" fmla="*/ 1168 h 1168"/>
                <a:gd name="T2" fmla="*/ 921 w 992"/>
                <a:gd name="T3" fmla="*/ 1168 h 1168"/>
                <a:gd name="T4" fmla="*/ 862 w 992"/>
                <a:gd name="T5" fmla="*/ 1146 h 1168"/>
                <a:gd name="T6" fmla="*/ 12 w 992"/>
                <a:gd name="T7" fmla="*/ 54 h 1168"/>
                <a:gd name="T8" fmla="*/ 44 w 992"/>
                <a:gd name="T9" fmla="*/ 7 h 1168"/>
                <a:gd name="T10" fmla="*/ 127 w 992"/>
                <a:gd name="T11" fmla="*/ 25 h 1168"/>
                <a:gd name="T12" fmla="*/ 977 w 992"/>
                <a:gd name="T13" fmla="*/ 1120 h 1168"/>
                <a:gd name="T14" fmla="*/ 945 w 992"/>
                <a:gd name="T15" fmla="*/ 1164 h 1168"/>
                <a:gd name="T16" fmla="*/ 921 w 992"/>
                <a:gd name="T17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2" h="1168">
                  <a:moveTo>
                    <a:pt x="921" y="1168"/>
                  </a:moveTo>
                  <a:lnTo>
                    <a:pt x="921" y="1168"/>
                  </a:lnTo>
                  <a:cubicBezTo>
                    <a:pt x="897" y="1168"/>
                    <a:pt x="873" y="1160"/>
                    <a:pt x="862" y="1146"/>
                  </a:cubicBezTo>
                  <a:lnTo>
                    <a:pt x="12" y="54"/>
                  </a:lnTo>
                  <a:cubicBezTo>
                    <a:pt x="0" y="36"/>
                    <a:pt x="16" y="16"/>
                    <a:pt x="44" y="7"/>
                  </a:cubicBezTo>
                  <a:cubicBezTo>
                    <a:pt x="76" y="0"/>
                    <a:pt x="116" y="7"/>
                    <a:pt x="127" y="25"/>
                  </a:cubicBezTo>
                  <a:lnTo>
                    <a:pt x="977" y="1120"/>
                  </a:lnTo>
                  <a:cubicBezTo>
                    <a:pt x="992" y="1137"/>
                    <a:pt x="977" y="1157"/>
                    <a:pt x="945" y="1164"/>
                  </a:cubicBezTo>
                  <a:cubicBezTo>
                    <a:pt x="937" y="1166"/>
                    <a:pt x="929" y="1168"/>
                    <a:pt x="921" y="1168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71" name="Freeform 135">
              <a:extLst>
                <a:ext uri="{FF2B5EF4-FFF2-40B4-BE49-F238E27FC236}">
                  <a16:creationId xmlns:a16="http://schemas.microsoft.com/office/drawing/2014/main" id="{60927F13-4DD9-876B-9A45-01C5C3FD1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2868" y="3454569"/>
              <a:ext cx="60591" cy="66516"/>
            </a:xfrm>
            <a:custGeom>
              <a:avLst/>
              <a:gdLst>
                <a:gd name="T0" fmla="*/ 71 w 976"/>
                <a:gd name="T1" fmla="*/ 1168 h 1168"/>
                <a:gd name="T2" fmla="*/ 71 w 976"/>
                <a:gd name="T3" fmla="*/ 1168 h 1168"/>
                <a:gd name="T4" fmla="*/ 44 w 976"/>
                <a:gd name="T5" fmla="*/ 1164 h 1168"/>
                <a:gd name="T6" fmla="*/ 12 w 976"/>
                <a:gd name="T7" fmla="*/ 1120 h 1168"/>
                <a:gd name="T8" fmla="*/ 851 w 976"/>
                <a:gd name="T9" fmla="*/ 25 h 1168"/>
                <a:gd name="T10" fmla="*/ 933 w 976"/>
                <a:gd name="T11" fmla="*/ 7 h 1168"/>
                <a:gd name="T12" fmla="*/ 965 w 976"/>
                <a:gd name="T13" fmla="*/ 54 h 1168"/>
                <a:gd name="T14" fmla="*/ 126 w 976"/>
                <a:gd name="T15" fmla="*/ 1146 h 1168"/>
                <a:gd name="T16" fmla="*/ 71 w 976"/>
                <a:gd name="T17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" h="1168">
                  <a:moveTo>
                    <a:pt x="71" y="1168"/>
                  </a:moveTo>
                  <a:lnTo>
                    <a:pt x="71" y="1168"/>
                  </a:lnTo>
                  <a:cubicBezTo>
                    <a:pt x="63" y="1168"/>
                    <a:pt x="51" y="1166"/>
                    <a:pt x="44" y="1164"/>
                  </a:cubicBezTo>
                  <a:cubicBezTo>
                    <a:pt x="12" y="1157"/>
                    <a:pt x="0" y="1137"/>
                    <a:pt x="12" y="1120"/>
                  </a:cubicBezTo>
                  <a:lnTo>
                    <a:pt x="851" y="25"/>
                  </a:lnTo>
                  <a:cubicBezTo>
                    <a:pt x="867" y="7"/>
                    <a:pt x="902" y="0"/>
                    <a:pt x="933" y="7"/>
                  </a:cubicBezTo>
                  <a:cubicBezTo>
                    <a:pt x="965" y="16"/>
                    <a:pt x="976" y="36"/>
                    <a:pt x="965" y="54"/>
                  </a:cubicBezTo>
                  <a:lnTo>
                    <a:pt x="126" y="1146"/>
                  </a:lnTo>
                  <a:cubicBezTo>
                    <a:pt x="114" y="1160"/>
                    <a:pt x="95" y="1168"/>
                    <a:pt x="71" y="1168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72" name="Freeform 136">
              <a:extLst>
                <a:ext uri="{FF2B5EF4-FFF2-40B4-BE49-F238E27FC236}">
                  <a16:creationId xmlns:a16="http://schemas.microsoft.com/office/drawing/2014/main" id="{89BFE235-D6FB-B51D-6CE3-BA3F9F668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2868" y="3454569"/>
              <a:ext cx="60591" cy="66516"/>
            </a:xfrm>
            <a:custGeom>
              <a:avLst/>
              <a:gdLst>
                <a:gd name="T0" fmla="*/ 71 w 976"/>
                <a:gd name="T1" fmla="*/ 1168 h 1168"/>
                <a:gd name="T2" fmla="*/ 71 w 976"/>
                <a:gd name="T3" fmla="*/ 1168 h 1168"/>
                <a:gd name="T4" fmla="*/ 44 w 976"/>
                <a:gd name="T5" fmla="*/ 1164 h 1168"/>
                <a:gd name="T6" fmla="*/ 12 w 976"/>
                <a:gd name="T7" fmla="*/ 1120 h 1168"/>
                <a:gd name="T8" fmla="*/ 851 w 976"/>
                <a:gd name="T9" fmla="*/ 25 h 1168"/>
                <a:gd name="T10" fmla="*/ 933 w 976"/>
                <a:gd name="T11" fmla="*/ 7 h 1168"/>
                <a:gd name="T12" fmla="*/ 965 w 976"/>
                <a:gd name="T13" fmla="*/ 54 h 1168"/>
                <a:gd name="T14" fmla="*/ 126 w 976"/>
                <a:gd name="T15" fmla="*/ 1146 h 1168"/>
                <a:gd name="T16" fmla="*/ 71 w 976"/>
                <a:gd name="T17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" h="1168">
                  <a:moveTo>
                    <a:pt x="71" y="1168"/>
                  </a:moveTo>
                  <a:lnTo>
                    <a:pt x="71" y="1168"/>
                  </a:lnTo>
                  <a:cubicBezTo>
                    <a:pt x="63" y="1168"/>
                    <a:pt x="51" y="1166"/>
                    <a:pt x="44" y="1164"/>
                  </a:cubicBezTo>
                  <a:cubicBezTo>
                    <a:pt x="12" y="1157"/>
                    <a:pt x="0" y="1137"/>
                    <a:pt x="12" y="1120"/>
                  </a:cubicBezTo>
                  <a:lnTo>
                    <a:pt x="851" y="25"/>
                  </a:lnTo>
                  <a:cubicBezTo>
                    <a:pt x="867" y="7"/>
                    <a:pt x="902" y="0"/>
                    <a:pt x="933" y="7"/>
                  </a:cubicBezTo>
                  <a:cubicBezTo>
                    <a:pt x="965" y="16"/>
                    <a:pt x="976" y="36"/>
                    <a:pt x="965" y="54"/>
                  </a:cubicBezTo>
                  <a:lnTo>
                    <a:pt x="126" y="1146"/>
                  </a:lnTo>
                  <a:cubicBezTo>
                    <a:pt x="114" y="1160"/>
                    <a:pt x="95" y="1168"/>
                    <a:pt x="71" y="1168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73" name="Freeform 137">
              <a:extLst>
                <a:ext uri="{FF2B5EF4-FFF2-40B4-BE49-F238E27FC236}">
                  <a16:creationId xmlns:a16="http://schemas.microsoft.com/office/drawing/2014/main" id="{F94AF694-6FC0-573E-141E-D3EFFFA0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745" y="3442830"/>
              <a:ext cx="25072" cy="13695"/>
            </a:xfrm>
            <a:custGeom>
              <a:avLst/>
              <a:gdLst>
                <a:gd name="T0" fmla="*/ 400 w 400"/>
                <a:gd name="T1" fmla="*/ 111 h 224"/>
                <a:gd name="T2" fmla="*/ 400 w 400"/>
                <a:gd name="T3" fmla="*/ 111 h 224"/>
                <a:gd name="T4" fmla="*/ 202 w 400"/>
                <a:gd name="T5" fmla="*/ 224 h 224"/>
                <a:gd name="T6" fmla="*/ 0 w 400"/>
                <a:gd name="T7" fmla="*/ 111 h 224"/>
                <a:gd name="T8" fmla="*/ 202 w 400"/>
                <a:gd name="T9" fmla="*/ 0 h 224"/>
                <a:gd name="T10" fmla="*/ 400 w 400"/>
                <a:gd name="T11" fmla="*/ 11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224">
                  <a:moveTo>
                    <a:pt x="400" y="111"/>
                  </a:moveTo>
                  <a:lnTo>
                    <a:pt x="400" y="111"/>
                  </a:lnTo>
                  <a:cubicBezTo>
                    <a:pt x="400" y="173"/>
                    <a:pt x="313" y="224"/>
                    <a:pt x="202" y="224"/>
                  </a:cubicBezTo>
                  <a:cubicBezTo>
                    <a:pt x="92" y="224"/>
                    <a:pt x="0" y="173"/>
                    <a:pt x="0" y="111"/>
                  </a:cubicBezTo>
                  <a:cubicBezTo>
                    <a:pt x="0" y="50"/>
                    <a:pt x="92" y="0"/>
                    <a:pt x="202" y="0"/>
                  </a:cubicBezTo>
                  <a:cubicBezTo>
                    <a:pt x="313" y="0"/>
                    <a:pt x="400" y="50"/>
                    <a:pt x="400" y="11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74" name="Freeform 138">
              <a:extLst>
                <a:ext uri="{FF2B5EF4-FFF2-40B4-BE49-F238E27FC236}">
                  <a16:creationId xmlns:a16="http://schemas.microsoft.com/office/drawing/2014/main" id="{A86796B5-057D-F5D3-E725-97D0732F6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745" y="3442830"/>
              <a:ext cx="25072" cy="13695"/>
            </a:xfrm>
            <a:custGeom>
              <a:avLst/>
              <a:gdLst>
                <a:gd name="T0" fmla="*/ 400 w 400"/>
                <a:gd name="T1" fmla="*/ 111 h 224"/>
                <a:gd name="T2" fmla="*/ 400 w 400"/>
                <a:gd name="T3" fmla="*/ 111 h 224"/>
                <a:gd name="T4" fmla="*/ 202 w 400"/>
                <a:gd name="T5" fmla="*/ 224 h 224"/>
                <a:gd name="T6" fmla="*/ 0 w 400"/>
                <a:gd name="T7" fmla="*/ 111 h 224"/>
                <a:gd name="T8" fmla="*/ 202 w 400"/>
                <a:gd name="T9" fmla="*/ 0 h 224"/>
                <a:gd name="T10" fmla="*/ 400 w 400"/>
                <a:gd name="T11" fmla="*/ 11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224">
                  <a:moveTo>
                    <a:pt x="400" y="111"/>
                  </a:moveTo>
                  <a:lnTo>
                    <a:pt x="400" y="111"/>
                  </a:lnTo>
                  <a:cubicBezTo>
                    <a:pt x="400" y="173"/>
                    <a:pt x="313" y="224"/>
                    <a:pt x="202" y="224"/>
                  </a:cubicBezTo>
                  <a:cubicBezTo>
                    <a:pt x="92" y="224"/>
                    <a:pt x="0" y="173"/>
                    <a:pt x="0" y="111"/>
                  </a:cubicBezTo>
                  <a:cubicBezTo>
                    <a:pt x="0" y="50"/>
                    <a:pt x="92" y="0"/>
                    <a:pt x="202" y="0"/>
                  </a:cubicBezTo>
                  <a:cubicBezTo>
                    <a:pt x="313" y="0"/>
                    <a:pt x="400" y="50"/>
                    <a:pt x="400" y="111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75" name="Freeform 139">
              <a:extLst>
                <a:ext uri="{FF2B5EF4-FFF2-40B4-BE49-F238E27FC236}">
                  <a16:creationId xmlns:a16="http://schemas.microsoft.com/office/drawing/2014/main" id="{F6AB5327-0D47-179C-1224-6DFC73C5C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904" y="3419354"/>
              <a:ext cx="31341" cy="58691"/>
            </a:xfrm>
            <a:custGeom>
              <a:avLst/>
              <a:gdLst>
                <a:gd name="T0" fmla="*/ 426 w 496"/>
                <a:gd name="T1" fmla="*/ 992 h 992"/>
                <a:gd name="T2" fmla="*/ 426 w 496"/>
                <a:gd name="T3" fmla="*/ 992 h 992"/>
                <a:gd name="T4" fmla="*/ 386 w 496"/>
                <a:gd name="T5" fmla="*/ 984 h 992"/>
                <a:gd name="T6" fmla="*/ 0 w 496"/>
                <a:gd name="T7" fmla="*/ 498 h 992"/>
                <a:gd name="T8" fmla="*/ 386 w 496"/>
                <a:gd name="T9" fmla="*/ 12 h 992"/>
                <a:gd name="T10" fmla="*/ 473 w 496"/>
                <a:gd name="T11" fmla="*/ 16 h 992"/>
                <a:gd name="T12" fmla="*/ 469 w 496"/>
                <a:gd name="T13" fmla="*/ 65 h 992"/>
                <a:gd name="T14" fmla="*/ 123 w 496"/>
                <a:gd name="T15" fmla="*/ 498 h 992"/>
                <a:gd name="T16" fmla="*/ 469 w 496"/>
                <a:gd name="T17" fmla="*/ 932 h 992"/>
                <a:gd name="T18" fmla="*/ 473 w 496"/>
                <a:gd name="T19" fmla="*/ 981 h 992"/>
                <a:gd name="T20" fmla="*/ 426 w 496"/>
                <a:gd name="T21" fmla="*/ 9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6" h="992">
                  <a:moveTo>
                    <a:pt x="426" y="992"/>
                  </a:moveTo>
                  <a:lnTo>
                    <a:pt x="426" y="992"/>
                  </a:lnTo>
                  <a:cubicBezTo>
                    <a:pt x="414" y="992"/>
                    <a:pt x="398" y="990"/>
                    <a:pt x="386" y="984"/>
                  </a:cubicBezTo>
                  <a:cubicBezTo>
                    <a:pt x="142" y="863"/>
                    <a:pt x="0" y="687"/>
                    <a:pt x="0" y="498"/>
                  </a:cubicBezTo>
                  <a:cubicBezTo>
                    <a:pt x="0" y="310"/>
                    <a:pt x="142" y="132"/>
                    <a:pt x="386" y="12"/>
                  </a:cubicBezTo>
                  <a:cubicBezTo>
                    <a:pt x="414" y="0"/>
                    <a:pt x="453" y="0"/>
                    <a:pt x="473" y="16"/>
                  </a:cubicBezTo>
                  <a:cubicBezTo>
                    <a:pt x="496" y="32"/>
                    <a:pt x="493" y="52"/>
                    <a:pt x="469" y="65"/>
                  </a:cubicBezTo>
                  <a:cubicBezTo>
                    <a:pt x="248" y="172"/>
                    <a:pt x="123" y="330"/>
                    <a:pt x="123" y="498"/>
                  </a:cubicBezTo>
                  <a:cubicBezTo>
                    <a:pt x="123" y="667"/>
                    <a:pt x="248" y="825"/>
                    <a:pt x="469" y="932"/>
                  </a:cubicBezTo>
                  <a:cubicBezTo>
                    <a:pt x="493" y="943"/>
                    <a:pt x="496" y="966"/>
                    <a:pt x="473" y="981"/>
                  </a:cubicBezTo>
                  <a:cubicBezTo>
                    <a:pt x="461" y="988"/>
                    <a:pt x="445" y="992"/>
                    <a:pt x="426" y="992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76" name="Freeform 140">
              <a:extLst>
                <a:ext uri="{FF2B5EF4-FFF2-40B4-BE49-F238E27FC236}">
                  <a16:creationId xmlns:a16="http://schemas.microsoft.com/office/drawing/2014/main" id="{7C706B84-F128-5640-14B9-64A6C545F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904" y="3419354"/>
              <a:ext cx="31341" cy="58691"/>
            </a:xfrm>
            <a:custGeom>
              <a:avLst/>
              <a:gdLst>
                <a:gd name="T0" fmla="*/ 426 w 496"/>
                <a:gd name="T1" fmla="*/ 992 h 992"/>
                <a:gd name="T2" fmla="*/ 426 w 496"/>
                <a:gd name="T3" fmla="*/ 992 h 992"/>
                <a:gd name="T4" fmla="*/ 386 w 496"/>
                <a:gd name="T5" fmla="*/ 984 h 992"/>
                <a:gd name="T6" fmla="*/ 0 w 496"/>
                <a:gd name="T7" fmla="*/ 498 h 992"/>
                <a:gd name="T8" fmla="*/ 386 w 496"/>
                <a:gd name="T9" fmla="*/ 12 h 992"/>
                <a:gd name="T10" fmla="*/ 473 w 496"/>
                <a:gd name="T11" fmla="*/ 16 h 992"/>
                <a:gd name="T12" fmla="*/ 469 w 496"/>
                <a:gd name="T13" fmla="*/ 65 h 992"/>
                <a:gd name="T14" fmla="*/ 123 w 496"/>
                <a:gd name="T15" fmla="*/ 498 h 992"/>
                <a:gd name="T16" fmla="*/ 469 w 496"/>
                <a:gd name="T17" fmla="*/ 932 h 992"/>
                <a:gd name="T18" fmla="*/ 473 w 496"/>
                <a:gd name="T19" fmla="*/ 981 h 992"/>
                <a:gd name="T20" fmla="*/ 426 w 496"/>
                <a:gd name="T21" fmla="*/ 9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6" h="992">
                  <a:moveTo>
                    <a:pt x="426" y="992"/>
                  </a:moveTo>
                  <a:lnTo>
                    <a:pt x="426" y="992"/>
                  </a:lnTo>
                  <a:cubicBezTo>
                    <a:pt x="414" y="992"/>
                    <a:pt x="398" y="990"/>
                    <a:pt x="386" y="984"/>
                  </a:cubicBezTo>
                  <a:cubicBezTo>
                    <a:pt x="142" y="863"/>
                    <a:pt x="0" y="687"/>
                    <a:pt x="0" y="498"/>
                  </a:cubicBezTo>
                  <a:cubicBezTo>
                    <a:pt x="0" y="310"/>
                    <a:pt x="142" y="132"/>
                    <a:pt x="386" y="12"/>
                  </a:cubicBezTo>
                  <a:cubicBezTo>
                    <a:pt x="414" y="0"/>
                    <a:pt x="453" y="0"/>
                    <a:pt x="473" y="16"/>
                  </a:cubicBezTo>
                  <a:cubicBezTo>
                    <a:pt x="496" y="32"/>
                    <a:pt x="493" y="52"/>
                    <a:pt x="469" y="65"/>
                  </a:cubicBezTo>
                  <a:cubicBezTo>
                    <a:pt x="248" y="172"/>
                    <a:pt x="123" y="330"/>
                    <a:pt x="123" y="498"/>
                  </a:cubicBezTo>
                  <a:cubicBezTo>
                    <a:pt x="123" y="667"/>
                    <a:pt x="248" y="825"/>
                    <a:pt x="469" y="932"/>
                  </a:cubicBezTo>
                  <a:cubicBezTo>
                    <a:pt x="493" y="943"/>
                    <a:pt x="496" y="966"/>
                    <a:pt x="473" y="981"/>
                  </a:cubicBezTo>
                  <a:cubicBezTo>
                    <a:pt x="461" y="988"/>
                    <a:pt x="445" y="992"/>
                    <a:pt x="426" y="992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77" name="Freeform 141">
              <a:extLst>
                <a:ext uri="{FF2B5EF4-FFF2-40B4-BE49-F238E27FC236}">
                  <a16:creationId xmlns:a16="http://schemas.microsoft.com/office/drawing/2014/main" id="{E967BA3C-8938-A5FC-7E32-922A65918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65" y="3427179"/>
              <a:ext cx="25072" cy="43040"/>
            </a:xfrm>
            <a:custGeom>
              <a:avLst/>
              <a:gdLst>
                <a:gd name="T0" fmla="*/ 328 w 400"/>
                <a:gd name="T1" fmla="*/ 736 h 736"/>
                <a:gd name="T2" fmla="*/ 328 w 400"/>
                <a:gd name="T3" fmla="*/ 736 h 736"/>
                <a:gd name="T4" fmla="*/ 288 w 400"/>
                <a:gd name="T5" fmla="*/ 728 h 736"/>
                <a:gd name="T6" fmla="*/ 0 w 400"/>
                <a:gd name="T7" fmla="*/ 370 h 736"/>
                <a:gd name="T8" fmla="*/ 288 w 400"/>
                <a:gd name="T9" fmla="*/ 12 h 736"/>
                <a:gd name="T10" fmla="*/ 376 w 400"/>
                <a:gd name="T11" fmla="*/ 16 h 736"/>
                <a:gd name="T12" fmla="*/ 372 w 400"/>
                <a:gd name="T13" fmla="*/ 65 h 736"/>
                <a:gd name="T14" fmla="*/ 124 w 400"/>
                <a:gd name="T15" fmla="*/ 370 h 736"/>
                <a:gd name="T16" fmla="*/ 372 w 400"/>
                <a:gd name="T17" fmla="*/ 676 h 736"/>
                <a:gd name="T18" fmla="*/ 376 w 400"/>
                <a:gd name="T19" fmla="*/ 725 h 736"/>
                <a:gd name="T20" fmla="*/ 328 w 400"/>
                <a:gd name="T21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0" h="736">
                  <a:moveTo>
                    <a:pt x="328" y="736"/>
                  </a:moveTo>
                  <a:lnTo>
                    <a:pt x="328" y="736"/>
                  </a:lnTo>
                  <a:cubicBezTo>
                    <a:pt x="316" y="736"/>
                    <a:pt x="300" y="734"/>
                    <a:pt x="288" y="728"/>
                  </a:cubicBezTo>
                  <a:cubicBezTo>
                    <a:pt x="104" y="640"/>
                    <a:pt x="0" y="508"/>
                    <a:pt x="0" y="370"/>
                  </a:cubicBezTo>
                  <a:cubicBezTo>
                    <a:pt x="0" y="231"/>
                    <a:pt x="104" y="101"/>
                    <a:pt x="288" y="12"/>
                  </a:cubicBezTo>
                  <a:cubicBezTo>
                    <a:pt x="316" y="0"/>
                    <a:pt x="356" y="0"/>
                    <a:pt x="376" y="16"/>
                  </a:cubicBezTo>
                  <a:cubicBezTo>
                    <a:pt x="400" y="30"/>
                    <a:pt x="396" y="52"/>
                    <a:pt x="372" y="65"/>
                  </a:cubicBezTo>
                  <a:cubicBezTo>
                    <a:pt x="216" y="141"/>
                    <a:pt x="124" y="251"/>
                    <a:pt x="124" y="370"/>
                  </a:cubicBezTo>
                  <a:cubicBezTo>
                    <a:pt x="124" y="488"/>
                    <a:pt x="216" y="600"/>
                    <a:pt x="372" y="676"/>
                  </a:cubicBezTo>
                  <a:cubicBezTo>
                    <a:pt x="396" y="687"/>
                    <a:pt x="400" y="710"/>
                    <a:pt x="376" y="725"/>
                  </a:cubicBezTo>
                  <a:cubicBezTo>
                    <a:pt x="364" y="732"/>
                    <a:pt x="348" y="736"/>
                    <a:pt x="328" y="736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78" name="Freeform 142">
              <a:extLst>
                <a:ext uri="{FF2B5EF4-FFF2-40B4-BE49-F238E27FC236}">
                  <a16:creationId xmlns:a16="http://schemas.microsoft.com/office/drawing/2014/main" id="{5311EF85-1767-D7F6-DF9C-847AE14F5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65" y="3427179"/>
              <a:ext cx="25072" cy="43040"/>
            </a:xfrm>
            <a:custGeom>
              <a:avLst/>
              <a:gdLst>
                <a:gd name="T0" fmla="*/ 328 w 400"/>
                <a:gd name="T1" fmla="*/ 736 h 736"/>
                <a:gd name="T2" fmla="*/ 328 w 400"/>
                <a:gd name="T3" fmla="*/ 736 h 736"/>
                <a:gd name="T4" fmla="*/ 288 w 400"/>
                <a:gd name="T5" fmla="*/ 728 h 736"/>
                <a:gd name="T6" fmla="*/ 0 w 400"/>
                <a:gd name="T7" fmla="*/ 370 h 736"/>
                <a:gd name="T8" fmla="*/ 288 w 400"/>
                <a:gd name="T9" fmla="*/ 12 h 736"/>
                <a:gd name="T10" fmla="*/ 376 w 400"/>
                <a:gd name="T11" fmla="*/ 16 h 736"/>
                <a:gd name="T12" fmla="*/ 372 w 400"/>
                <a:gd name="T13" fmla="*/ 65 h 736"/>
                <a:gd name="T14" fmla="*/ 124 w 400"/>
                <a:gd name="T15" fmla="*/ 370 h 736"/>
                <a:gd name="T16" fmla="*/ 372 w 400"/>
                <a:gd name="T17" fmla="*/ 676 h 736"/>
                <a:gd name="T18" fmla="*/ 376 w 400"/>
                <a:gd name="T19" fmla="*/ 725 h 736"/>
                <a:gd name="T20" fmla="*/ 328 w 400"/>
                <a:gd name="T21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0" h="736">
                  <a:moveTo>
                    <a:pt x="328" y="736"/>
                  </a:moveTo>
                  <a:lnTo>
                    <a:pt x="328" y="736"/>
                  </a:lnTo>
                  <a:cubicBezTo>
                    <a:pt x="316" y="736"/>
                    <a:pt x="300" y="734"/>
                    <a:pt x="288" y="728"/>
                  </a:cubicBezTo>
                  <a:cubicBezTo>
                    <a:pt x="104" y="640"/>
                    <a:pt x="0" y="508"/>
                    <a:pt x="0" y="370"/>
                  </a:cubicBezTo>
                  <a:cubicBezTo>
                    <a:pt x="0" y="231"/>
                    <a:pt x="104" y="101"/>
                    <a:pt x="288" y="12"/>
                  </a:cubicBezTo>
                  <a:cubicBezTo>
                    <a:pt x="316" y="0"/>
                    <a:pt x="356" y="0"/>
                    <a:pt x="376" y="16"/>
                  </a:cubicBezTo>
                  <a:cubicBezTo>
                    <a:pt x="400" y="30"/>
                    <a:pt x="396" y="52"/>
                    <a:pt x="372" y="65"/>
                  </a:cubicBezTo>
                  <a:cubicBezTo>
                    <a:pt x="216" y="141"/>
                    <a:pt x="124" y="251"/>
                    <a:pt x="124" y="370"/>
                  </a:cubicBezTo>
                  <a:cubicBezTo>
                    <a:pt x="124" y="488"/>
                    <a:pt x="216" y="600"/>
                    <a:pt x="372" y="676"/>
                  </a:cubicBezTo>
                  <a:cubicBezTo>
                    <a:pt x="396" y="687"/>
                    <a:pt x="400" y="710"/>
                    <a:pt x="376" y="725"/>
                  </a:cubicBezTo>
                  <a:cubicBezTo>
                    <a:pt x="364" y="732"/>
                    <a:pt x="348" y="736"/>
                    <a:pt x="328" y="736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79" name="Freeform 143">
              <a:extLst>
                <a:ext uri="{FF2B5EF4-FFF2-40B4-BE49-F238E27FC236}">
                  <a16:creationId xmlns:a16="http://schemas.microsoft.com/office/drawing/2014/main" id="{8946BCA6-810A-0F86-E9E7-EEC81B659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225" y="3435005"/>
              <a:ext cx="20894" cy="27389"/>
            </a:xfrm>
            <a:custGeom>
              <a:avLst/>
              <a:gdLst>
                <a:gd name="T0" fmla="*/ 264 w 336"/>
                <a:gd name="T1" fmla="*/ 480 h 480"/>
                <a:gd name="T2" fmla="*/ 264 w 336"/>
                <a:gd name="T3" fmla="*/ 480 h 480"/>
                <a:gd name="T4" fmla="*/ 227 w 336"/>
                <a:gd name="T5" fmla="*/ 474 h 480"/>
                <a:gd name="T6" fmla="*/ 0 w 336"/>
                <a:gd name="T7" fmla="*/ 242 h 480"/>
                <a:gd name="T8" fmla="*/ 227 w 336"/>
                <a:gd name="T9" fmla="*/ 9 h 480"/>
                <a:gd name="T10" fmla="*/ 316 w 336"/>
                <a:gd name="T11" fmla="*/ 20 h 480"/>
                <a:gd name="T12" fmla="*/ 296 w 336"/>
                <a:gd name="T13" fmla="*/ 66 h 480"/>
                <a:gd name="T14" fmla="*/ 126 w 336"/>
                <a:gd name="T15" fmla="*/ 242 h 480"/>
                <a:gd name="T16" fmla="*/ 296 w 336"/>
                <a:gd name="T17" fmla="*/ 417 h 480"/>
                <a:gd name="T18" fmla="*/ 316 w 336"/>
                <a:gd name="T19" fmla="*/ 465 h 480"/>
                <a:gd name="T20" fmla="*/ 264 w 336"/>
                <a:gd name="T21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6" h="480">
                  <a:moveTo>
                    <a:pt x="264" y="480"/>
                  </a:moveTo>
                  <a:lnTo>
                    <a:pt x="264" y="480"/>
                  </a:lnTo>
                  <a:cubicBezTo>
                    <a:pt x="251" y="480"/>
                    <a:pt x="239" y="478"/>
                    <a:pt x="227" y="474"/>
                  </a:cubicBezTo>
                  <a:cubicBezTo>
                    <a:pt x="85" y="424"/>
                    <a:pt x="0" y="337"/>
                    <a:pt x="0" y="242"/>
                  </a:cubicBezTo>
                  <a:cubicBezTo>
                    <a:pt x="0" y="148"/>
                    <a:pt x="85" y="61"/>
                    <a:pt x="227" y="9"/>
                  </a:cubicBezTo>
                  <a:cubicBezTo>
                    <a:pt x="256" y="0"/>
                    <a:pt x="296" y="5"/>
                    <a:pt x="316" y="20"/>
                  </a:cubicBezTo>
                  <a:cubicBezTo>
                    <a:pt x="332" y="35"/>
                    <a:pt x="328" y="57"/>
                    <a:pt x="296" y="66"/>
                  </a:cubicBezTo>
                  <a:cubicBezTo>
                    <a:pt x="191" y="105"/>
                    <a:pt x="126" y="170"/>
                    <a:pt x="126" y="242"/>
                  </a:cubicBezTo>
                  <a:cubicBezTo>
                    <a:pt x="126" y="313"/>
                    <a:pt x="191" y="381"/>
                    <a:pt x="296" y="417"/>
                  </a:cubicBezTo>
                  <a:cubicBezTo>
                    <a:pt x="328" y="428"/>
                    <a:pt x="336" y="450"/>
                    <a:pt x="316" y="465"/>
                  </a:cubicBezTo>
                  <a:cubicBezTo>
                    <a:pt x="304" y="474"/>
                    <a:pt x="284" y="480"/>
                    <a:pt x="264" y="48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80" name="Freeform 144">
              <a:extLst>
                <a:ext uri="{FF2B5EF4-FFF2-40B4-BE49-F238E27FC236}">
                  <a16:creationId xmlns:a16="http://schemas.microsoft.com/office/drawing/2014/main" id="{6F46BD68-F059-5FD9-A652-C158139FF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225" y="3435005"/>
              <a:ext cx="20894" cy="27389"/>
            </a:xfrm>
            <a:custGeom>
              <a:avLst/>
              <a:gdLst>
                <a:gd name="T0" fmla="*/ 264 w 336"/>
                <a:gd name="T1" fmla="*/ 480 h 480"/>
                <a:gd name="T2" fmla="*/ 264 w 336"/>
                <a:gd name="T3" fmla="*/ 480 h 480"/>
                <a:gd name="T4" fmla="*/ 227 w 336"/>
                <a:gd name="T5" fmla="*/ 474 h 480"/>
                <a:gd name="T6" fmla="*/ 0 w 336"/>
                <a:gd name="T7" fmla="*/ 242 h 480"/>
                <a:gd name="T8" fmla="*/ 227 w 336"/>
                <a:gd name="T9" fmla="*/ 9 h 480"/>
                <a:gd name="T10" fmla="*/ 316 w 336"/>
                <a:gd name="T11" fmla="*/ 20 h 480"/>
                <a:gd name="T12" fmla="*/ 296 w 336"/>
                <a:gd name="T13" fmla="*/ 66 h 480"/>
                <a:gd name="T14" fmla="*/ 126 w 336"/>
                <a:gd name="T15" fmla="*/ 242 h 480"/>
                <a:gd name="T16" fmla="*/ 296 w 336"/>
                <a:gd name="T17" fmla="*/ 417 h 480"/>
                <a:gd name="T18" fmla="*/ 316 w 336"/>
                <a:gd name="T19" fmla="*/ 465 h 480"/>
                <a:gd name="T20" fmla="*/ 264 w 336"/>
                <a:gd name="T21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6" h="480">
                  <a:moveTo>
                    <a:pt x="264" y="480"/>
                  </a:moveTo>
                  <a:lnTo>
                    <a:pt x="264" y="480"/>
                  </a:lnTo>
                  <a:cubicBezTo>
                    <a:pt x="251" y="480"/>
                    <a:pt x="239" y="478"/>
                    <a:pt x="227" y="474"/>
                  </a:cubicBezTo>
                  <a:cubicBezTo>
                    <a:pt x="85" y="424"/>
                    <a:pt x="0" y="337"/>
                    <a:pt x="0" y="242"/>
                  </a:cubicBezTo>
                  <a:cubicBezTo>
                    <a:pt x="0" y="148"/>
                    <a:pt x="85" y="61"/>
                    <a:pt x="227" y="9"/>
                  </a:cubicBezTo>
                  <a:cubicBezTo>
                    <a:pt x="256" y="0"/>
                    <a:pt x="296" y="5"/>
                    <a:pt x="316" y="20"/>
                  </a:cubicBezTo>
                  <a:cubicBezTo>
                    <a:pt x="332" y="35"/>
                    <a:pt x="328" y="57"/>
                    <a:pt x="296" y="66"/>
                  </a:cubicBezTo>
                  <a:cubicBezTo>
                    <a:pt x="191" y="105"/>
                    <a:pt x="126" y="170"/>
                    <a:pt x="126" y="242"/>
                  </a:cubicBezTo>
                  <a:cubicBezTo>
                    <a:pt x="126" y="313"/>
                    <a:pt x="191" y="381"/>
                    <a:pt x="296" y="417"/>
                  </a:cubicBezTo>
                  <a:cubicBezTo>
                    <a:pt x="328" y="428"/>
                    <a:pt x="336" y="450"/>
                    <a:pt x="316" y="465"/>
                  </a:cubicBezTo>
                  <a:cubicBezTo>
                    <a:pt x="304" y="474"/>
                    <a:pt x="284" y="480"/>
                    <a:pt x="264" y="480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81" name="Freeform 145">
              <a:extLst>
                <a:ext uri="{FF2B5EF4-FFF2-40B4-BE49-F238E27FC236}">
                  <a16:creationId xmlns:a16="http://schemas.microsoft.com/office/drawing/2014/main" id="{41F38AB6-328B-2DB3-BF9F-2A3F4AE41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495" y="3419354"/>
              <a:ext cx="29251" cy="58691"/>
            </a:xfrm>
            <a:custGeom>
              <a:avLst/>
              <a:gdLst>
                <a:gd name="T0" fmla="*/ 71 w 496"/>
                <a:gd name="T1" fmla="*/ 992 h 992"/>
                <a:gd name="T2" fmla="*/ 71 w 496"/>
                <a:gd name="T3" fmla="*/ 992 h 992"/>
                <a:gd name="T4" fmla="*/ 24 w 496"/>
                <a:gd name="T5" fmla="*/ 981 h 992"/>
                <a:gd name="T6" fmla="*/ 32 w 496"/>
                <a:gd name="T7" fmla="*/ 932 h 992"/>
                <a:gd name="T8" fmla="*/ 374 w 496"/>
                <a:gd name="T9" fmla="*/ 498 h 992"/>
                <a:gd name="T10" fmla="*/ 32 w 496"/>
                <a:gd name="T11" fmla="*/ 65 h 992"/>
                <a:gd name="T12" fmla="*/ 24 w 496"/>
                <a:gd name="T13" fmla="*/ 16 h 992"/>
                <a:gd name="T14" fmla="*/ 111 w 496"/>
                <a:gd name="T15" fmla="*/ 12 h 992"/>
                <a:gd name="T16" fmla="*/ 496 w 496"/>
                <a:gd name="T17" fmla="*/ 498 h 992"/>
                <a:gd name="T18" fmla="*/ 111 w 496"/>
                <a:gd name="T19" fmla="*/ 984 h 992"/>
                <a:gd name="T20" fmla="*/ 71 w 496"/>
                <a:gd name="T21" fmla="*/ 9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6" h="992">
                  <a:moveTo>
                    <a:pt x="71" y="992"/>
                  </a:moveTo>
                  <a:lnTo>
                    <a:pt x="71" y="992"/>
                  </a:lnTo>
                  <a:cubicBezTo>
                    <a:pt x="56" y="992"/>
                    <a:pt x="36" y="988"/>
                    <a:pt x="24" y="981"/>
                  </a:cubicBezTo>
                  <a:cubicBezTo>
                    <a:pt x="0" y="966"/>
                    <a:pt x="4" y="943"/>
                    <a:pt x="32" y="932"/>
                  </a:cubicBezTo>
                  <a:cubicBezTo>
                    <a:pt x="248" y="825"/>
                    <a:pt x="374" y="667"/>
                    <a:pt x="374" y="498"/>
                  </a:cubicBezTo>
                  <a:cubicBezTo>
                    <a:pt x="374" y="330"/>
                    <a:pt x="248" y="172"/>
                    <a:pt x="32" y="65"/>
                  </a:cubicBezTo>
                  <a:cubicBezTo>
                    <a:pt x="4" y="52"/>
                    <a:pt x="0" y="32"/>
                    <a:pt x="24" y="16"/>
                  </a:cubicBezTo>
                  <a:cubicBezTo>
                    <a:pt x="48" y="0"/>
                    <a:pt x="87" y="0"/>
                    <a:pt x="111" y="12"/>
                  </a:cubicBezTo>
                  <a:cubicBezTo>
                    <a:pt x="359" y="132"/>
                    <a:pt x="496" y="310"/>
                    <a:pt x="496" y="498"/>
                  </a:cubicBezTo>
                  <a:cubicBezTo>
                    <a:pt x="496" y="687"/>
                    <a:pt x="359" y="863"/>
                    <a:pt x="111" y="984"/>
                  </a:cubicBezTo>
                  <a:cubicBezTo>
                    <a:pt x="99" y="990"/>
                    <a:pt x="87" y="992"/>
                    <a:pt x="71" y="992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82" name="Freeform 146">
              <a:extLst>
                <a:ext uri="{FF2B5EF4-FFF2-40B4-BE49-F238E27FC236}">
                  <a16:creationId xmlns:a16="http://schemas.microsoft.com/office/drawing/2014/main" id="{E1C63B14-331C-F37D-BACB-2710FBCA6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495" y="3419354"/>
              <a:ext cx="29251" cy="58691"/>
            </a:xfrm>
            <a:custGeom>
              <a:avLst/>
              <a:gdLst>
                <a:gd name="T0" fmla="*/ 71 w 496"/>
                <a:gd name="T1" fmla="*/ 992 h 992"/>
                <a:gd name="T2" fmla="*/ 71 w 496"/>
                <a:gd name="T3" fmla="*/ 992 h 992"/>
                <a:gd name="T4" fmla="*/ 24 w 496"/>
                <a:gd name="T5" fmla="*/ 981 h 992"/>
                <a:gd name="T6" fmla="*/ 32 w 496"/>
                <a:gd name="T7" fmla="*/ 932 h 992"/>
                <a:gd name="T8" fmla="*/ 374 w 496"/>
                <a:gd name="T9" fmla="*/ 498 h 992"/>
                <a:gd name="T10" fmla="*/ 32 w 496"/>
                <a:gd name="T11" fmla="*/ 65 h 992"/>
                <a:gd name="T12" fmla="*/ 24 w 496"/>
                <a:gd name="T13" fmla="*/ 16 h 992"/>
                <a:gd name="T14" fmla="*/ 111 w 496"/>
                <a:gd name="T15" fmla="*/ 12 h 992"/>
                <a:gd name="T16" fmla="*/ 496 w 496"/>
                <a:gd name="T17" fmla="*/ 498 h 992"/>
                <a:gd name="T18" fmla="*/ 111 w 496"/>
                <a:gd name="T19" fmla="*/ 984 h 992"/>
                <a:gd name="T20" fmla="*/ 71 w 496"/>
                <a:gd name="T21" fmla="*/ 992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6" h="992">
                  <a:moveTo>
                    <a:pt x="71" y="992"/>
                  </a:moveTo>
                  <a:lnTo>
                    <a:pt x="71" y="992"/>
                  </a:lnTo>
                  <a:cubicBezTo>
                    <a:pt x="56" y="992"/>
                    <a:pt x="36" y="988"/>
                    <a:pt x="24" y="981"/>
                  </a:cubicBezTo>
                  <a:cubicBezTo>
                    <a:pt x="0" y="966"/>
                    <a:pt x="4" y="943"/>
                    <a:pt x="32" y="932"/>
                  </a:cubicBezTo>
                  <a:cubicBezTo>
                    <a:pt x="248" y="825"/>
                    <a:pt x="374" y="667"/>
                    <a:pt x="374" y="498"/>
                  </a:cubicBezTo>
                  <a:cubicBezTo>
                    <a:pt x="374" y="330"/>
                    <a:pt x="248" y="172"/>
                    <a:pt x="32" y="65"/>
                  </a:cubicBezTo>
                  <a:cubicBezTo>
                    <a:pt x="4" y="52"/>
                    <a:pt x="0" y="32"/>
                    <a:pt x="24" y="16"/>
                  </a:cubicBezTo>
                  <a:cubicBezTo>
                    <a:pt x="48" y="0"/>
                    <a:pt x="87" y="0"/>
                    <a:pt x="111" y="12"/>
                  </a:cubicBezTo>
                  <a:cubicBezTo>
                    <a:pt x="359" y="132"/>
                    <a:pt x="496" y="310"/>
                    <a:pt x="496" y="498"/>
                  </a:cubicBezTo>
                  <a:cubicBezTo>
                    <a:pt x="496" y="687"/>
                    <a:pt x="359" y="863"/>
                    <a:pt x="111" y="984"/>
                  </a:cubicBezTo>
                  <a:cubicBezTo>
                    <a:pt x="99" y="990"/>
                    <a:pt x="87" y="992"/>
                    <a:pt x="71" y="992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83" name="Freeform 147">
              <a:extLst>
                <a:ext uri="{FF2B5EF4-FFF2-40B4-BE49-F238E27FC236}">
                  <a16:creationId xmlns:a16="http://schemas.microsoft.com/office/drawing/2014/main" id="{CF28D6A4-EEF4-A318-A8ED-FD8F72377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603" y="3427179"/>
              <a:ext cx="25072" cy="43040"/>
            </a:xfrm>
            <a:custGeom>
              <a:avLst/>
              <a:gdLst>
                <a:gd name="T0" fmla="*/ 68 w 400"/>
                <a:gd name="T1" fmla="*/ 736 h 736"/>
                <a:gd name="T2" fmla="*/ 68 w 400"/>
                <a:gd name="T3" fmla="*/ 736 h 736"/>
                <a:gd name="T4" fmla="*/ 20 w 400"/>
                <a:gd name="T5" fmla="*/ 725 h 736"/>
                <a:gd name="T6" fmla="*/ 28 w 400"/>
                <a:gd name="T7" fmla="*/ 676 h 736"/>
                <a:gd name="T8" fmla="*/ 272 w 400"/>
                <a:gd name="T9" fmla="*/ 370 h 736"/>
                <a:gd name="T10" fmla="*/ 28 w 400"/>
                <a:gd name="T11" fmla="*/ 65 h 736"/>
                <a:gd name="T12" fmla="*/ 20 w 400"/>
                <a:gd name="T13" fmla="*/ 16 h 736"/>
                <a:gd name="T14" fmla="*/ 108 w 400"/>
                <a:gd name="T15" fmla="*/ 12 h 736"/>
                <a:gd name="T16" fmla="*/ 400 w 400"/>
                <a:gd name="T17" fmla="*/ 370 h 736"/>
                <a:gd name="T18" fmla="*/ 108 w 400"/>
                <a:gd name="T19" fmla="*/ 728 h 736"/>
                <a:gd name="T20" fmla="*/ 68 w 400"/>
                <a:gd name="T21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0" h="736">
                  <a:moveTo>
                    <a:pt x="68" y="736"/>
                  </a:moveTo>
                  <a:lnTo>
                    <a:pt x="68" y="736"/>
                  </a:lnTo>
                  <a:cubicBezTo>
                    <a:pt x="52" y="736"/>
                    <a:pt x="32" y="732"/>
                    <a:pt x="20" y="725"/>
                  </a:cubicBezTo>
                  <a:cubicBezTo>
                    <a:pt x="0" y="710"/>
                    <a:pt x="0" y="687"/>
                    <a:pt x="28" y="676"/>
                  </a:cubicBezTo>
                  <a:cubicBezTo>
                    <a:pt x="184" y="600"/>
                    <a:pt x="272" y="488"/>
                    <a:pt x="272" y="370"/>
                  </a:cubicBezTo>
                  <a:cubicBezTo>
                    <a:pt x="272" y="251"/>
                    <a:pt x="184" y="141"/>
                    <a:pt x="28" y="65"/>
                  </a:cubicBezTo>
                  <a:cubicBezTo>
                    <a:pt x="0" y="52"/>
                    <a:pt x="0" y="30"/>
                    <a:pt x="20" y="16"/>
                  </a:cubicBezTo>
                  <a:cubicBezTo>
                    <a:pt x="44" y="0"/>
                    <a:pt x="84" y="0"/>
                    <a:pt x="108" y="12"/>
                  </a:cubicBezTo>
                  <a:cubicBezTo>
                    <a:pt x="292" y="101"/>
                    <a:pt x="400" y="231"/>
                    <a:pt x="400" y="370"/>
                  </a:cubicBezTo>
                  <a:cubicBezTo>
                    <a:pt x="400" y="508"/>
                    <a:pt x="292" y="640"/>
                    <a:pt x="108" y="728"/>
                  </a:cubicBezTo>
                  <a:cubicBezTo>
                    <a:pt x="96" y="734"/>
                    <a:pt x="84" y="736"/>
                    <a:pt x="68" y="736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84" name="Freeform 148">
              <a:extLst>
                <a:ext uri="{FF2B5EF4-FFF2-40B4-BE49-F238E27FC236}">
                  <a16:creationId xmlns:a16="http://schemas.microsoft.com/office/drawing/2014/main" id="{647CFBD9-99E9-CE31-9763-712E242AA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3603" y="3427179"/>
              <a:ext cx="25072" cy="43040"/>
            </a:xfrm>
            <a:custGeom>
              <a:avLst/>
              <a:gdLst>
                <a:gd name="T0" fmla="*/ 68 w 400"/>
                <a:gd name="T1" fmla="*/ 736 h 736"/>
                <a:gd name="T2" fmla="*/ 68 w 400"/>
                <a:gd name="T3" fmla="*/ 736 h 736"/>
                <a:gd name="T4" fmla="*/ 20 w 400"/>
                <a:gd name="T5" fmla="*/ 725 h 736"/>
                <a:gd name="T6" fmla="*/ 28 w 400"/>
                <a:gd name="T7" fmla="*/ 676 h 736"/>
                <a:gd name="T8" fmla="*/ 272 w 400"/>
                <a:gd name="T9" fmla="*/ 370 h 736"/>
                <a:gd name="T10" fmla="*/ 28 w 400"/>
                <a:gd name="T11" fmla="*/ 65 h 736"/>
                <a:gd name="T12" fmla="*/ 20 w 400"/>
                <a:gd name="T13" fmla="*/ 16 h 736"/>
                <a:gd name="T14" fmla="*/ 108 w 400"/>
                <a:gd name="T15" fmla="*/ 12 h 736"/>
                <a:gd name="T16" fmla="*/ 400 w 400"/>
                <a:gd name="T17" fmla="*/ 370 h 736"/>
                <a:gd name="T18" fmla="*/ 108 w 400"/>
                <a:gd name="T19" fmla="*/ 728 h 736"/>
                <a:gd name="T20" fmla="*/ 68 w 400"/>
                <a:gd name="T21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0" h="736">
                  <a:moveTo>
                    <a:pt x="68" y="736"/>
                  </a:moveTo>
                  <a:lnTo>
                    <a:pt x="68" y="736"/>
                  </a:lnTo>
                  <a:cubicBezTo>
                    <a:pt x="52" y="736"/>
                    <a:pt x="32" y="732"/>
                    <a:pt x="20" y="725"/>
                  </a:cubicBezTo>
                  <a:cubicBezTo>
                    <a:pt x="0" y="710"/>
                    <a:pt x="0" y="687"/>
                    <a:pt x="28" y="676"/>
                  </a:cubicBezTo>
                  <a:cubicBezTo>
                    <a:pt x="184" y="600"/>
                    <a:pt x="272" y="488"/>
                    <a:pt x="272" y="370"/>
                  </a:cubicBezTo>
                  <a:cubicBezTo>
                    <a:pt x="272" y="251"/>
                    <a:pt x="184" y="141"/>
                    <a:pt x="28" y="65"/>
                  </a:cubicBezTo>
                  <a:cubicBezTo>
                    <a:pt x="0" y="52"/>
                    <a:pt x="0" y="30"/>
                    <a:pt x="20" y="16"/>
                  </a:cubicBezTo>
                  <a:cubicBezTo>
                    <a:pt x="44" y="0"/>
                    <a:pt x="84" y="0"/>
                    <a:pt x="108" y="12"/>
                  </a:cubicBezTo>
                  <a:cubicBezTo>
                    <a:pt x="292" y="101"/>
                    <a:pt x="400" y="231"/>
                    <a:pt x="400" y="370"/>
                  </a:cubicBezTo>
                  <a:cubicBezTo>
                    <a:pt x="400" y="508"/>
                    <a:pt x="292" y="640"/>
                    <a:pt x="108" y="728"/>
                  </a:cubicBezTo>
                  <a:cubicBezTo>
                    <a:pt x="96" y="734"/>
                    <a:pt x="84" y="736"/>
                    <a:pt x="68" y="736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85" name="Freeform 149">
              <a:extLst>
                <a:ext uri="{FF2B5EF4-FFF2-40B4-BE49-F238E27FC236}">
                  <a16:creationId xmlns:a16="http://schemas.microsoft.com/office/drawing/2014/main" id="{99D301BB-0449-904F-96C6-5EA9D5E49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0619" y="3435005"/>
              <a:ext cx="20894" cy="27389"/>
            </a:xfrm>
            <a:custGeom>
              <a:avLst/>
              <a:gdLst>
                <a:gd name="T0" fmla="*/ 73 w 336"/>
                <a:gd name="T1" fmla="*/ 480 h 480"/>
                <a:gd name="T2" fmla="*/ 73 w 336"/>
                <a:gd name="T3" fmla="*/ 480 h 480"/>
                <a:gd name="T4" fmla="*/ 21 w 336"/>
                <a:gd name="T5" fmla="*/ 465 h 480"/>
                <a:gd name="T6" fmla="*/ 37 w 336"/>
                <a:gd name="T7" fmla="*/ 417 h 480"/>
                <a:gd name="T8" fmla="*/ 211 w 336"/>
                <a:gd name="T9" fmla="*/ 242 h 480"/>
                <a:gd name="T10" fmla="*/ 37 w 336"/>
                <a:gd name="T11" fmla="*/ 66 h 480"/>
                <a:gd name="T12" fmla="*/ 21 w 336"/>
                <a:gd name="T13" fmla="*/ 20 h 480"/>
                <a:gd name="T14" fmla="*/ 106 w 336"/>
                <a:gd name="T15" fmla="*/ 9 h 480"/>
                <a:gd name="T16" fmla="*/ 336 w 336"/>
                <a:gd name="T17" fmla="*/ 242 h 480"/>
                <a:gd name="T18" fmla="*/ 106 w 336"/>
                <a:gd name="T19" fmla="*/ 474 h 480"/>
                <a:gd name="T20" fmla="*/ 73 w 336"/>
                <a:gd name="T21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6" h="480">
                  <a:moveTo>
                    <a:pt x="73" y="480"/>
                  </a:moveTo>
                  <a:lnTo>
                    <a:pt x="73" y="480"/>
                  </a:lnTo>
                  <a:cubicBezTo>
                    <a:pt x="53" y="480"/>
                    <a:pt x="33" y="474"/>
                    <a:pt x="21" y="465"/>
                  </a:cubicBezTo>
                  <a:cubicBezTo>
                    <a:pt x="0" y="450"/>
                    <a:pt x="9" y="428"/>
                    <a:pt x="37" y="417"/>
                  </a:cubicBezTo>
                  <a:cubicBezTo>
                    <a:pt x="146" y="381"/>
                    <a:pt x="211" y="313"/>
                    <a:pt x="211" y="242"/>
                  </a:cubicBezTo>
                  <a:cubicBezTo>
                    <a:pt x="211" y="170"/>
                    <a:pt x="146" y="105"/>
                    <a:pt x="37" y="66"/>
                  </a:cubicBezTo>
                  <a:cubicBezTo>
                    <a:pt x="9" y="57"/>
                    <a:pt x="0" y="35"/>
                    <a:pt x="21" y="20"/>
                  </a:cubicBezTo>
                  <a:cubicBezTo>
                    <a:pt x="41" y="5"/>
                    <a:pt x="77" y="0"/>
                    <a:pt x="106" y="9"/>
                  </a:cubicBezTo>
                  <a:cubicBezTo>
                    <a:pt x="251" y="61"/>
                    <a:pt x="336" y="148"/>
                    <a:pt x="336" y="242"/>
                  </a:cubicBezTo>
                  <a:cubicBezTo>
                    <a:pt x="336" y="337"/>
                    <a:pt x="251" y="424"/>
                    <a:pt x="106" y="474"/>
                  </a:cubicBezTo>
                  <a:cubicBezTo>
                    <a:pt x="98" y="478"/>
                    <a:pt x="85" y="480"/>
                    <a:pt x="73" y="48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86" name="Freeform 150">
              <a:extLst>
                <a:ext uri="{FF2B5EF4-FFF2-40B4-BE49-F238E27FC236}">
                  <a16:creationId xmlns:a16="http://schemas.microsoft.com/office/drawing/2014/main" id="{884F9BD2-6185-6401-09BB-A7B1D102C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0619" y="3435005"/>
              <a:ext cx="20894" cy="27389"/>
            </a:xfrm>
            <a:custGeom>
              <a:avLst/>
              <a:gdLst>
                <a:gd name="T0" fmla="*/ 73 w 336"/>
                <a:gd name="T1" fmla="*/ 480 h 480"/>
                <a:gd name="T2" fmla="*/ 73 w 336"/>
                <a:gd name="T3" fmla="*/ 480 h 480"/>
                <a:gd name="T4" fmla="*/ 21 w 336"/>
                <a:gd name="T5" fmla="*/ 465 h 480"/>
                <a:gd name="T6" fmla="*/ 37 w 336"/>
                <a:gd name="T7" fmla="*/ 417 h 480"/>
                <a:gd name="T8" fmla="*/ 211 w 336"/>
                <a:gd name="T9" fmla="*/ 242 h 480"/>
                <a:gd name="T10" fmla="*/ 37 w 336"/>
                <a:gd name="T11" fmla="*/ 66 h 480"/>
                <a:gd name="T12" fmla="*/ 21 w 336"/>
                <a:gd name="T13" fmla="*/ 20 h 480"/>
                <a:gd name="T14" fmla="*/ 106 w 336"/>
                <a:gd name="T15" fmla="*/ 9 h 480"/>
                <a:gd name="T16" fmla="*/ 336 w 336"/>
                <a:gd name="T17" fmla="*/ 242 h 480"/>
                <a:gd name="T18" fmla="*/ 106 w 336"/>
                <a:gd name="T19" fmla="*/ 474 h 480"/>
                <a:gd name="T20" fmla="*/ 73 w 336"/>
                <a:gd name="T21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6" h="480">
                  <a:moveTo>
                    <a:pt x="73" y="480"/>
                  </a:moveTo>
                  <a:lnTo>
                    <a:pt x="73" y="480"/>
                  </a:lnTo>
                  <a:cubicBezTo>
                    <a:pt x="53" y="480"/>
                    <a:pt x="33" y="474"/>
                    <a:pt x="21" y="465"/>
                  </a:cubicBezTo>
                  <a:cubicBezTo>
                    <a:pt x="0" y="450"/>
                    <a:pt x="9" y="428"/>
                    <a:pt x="37" y="417"/>
                  </a:cubicBezTo>
                  <a:cubicBezTo>
                    <a:pt x="146" y="381"/>
                    <a:pt x="211" y="313"/>
                    <a:pt x="211" y="242"/>
                  </a:cubicBezTo>
                  <a:cubicBezTo>
                    <a:pt x="211" y="170"/>
                    <a:pt x="146" y="105"/>
                    <a:pt x="37" y="66"/>
                  </a:cubicBezTo>
                  <a:cubicBezTo>
                    <a:pt x="9" y="57"/>
                    <a:pt x="0" y="35"/>
                    <a:pt x="21" y="20"/>
                  </a:cubicBezTo>
                  <a:cubicBezTo>
                    <a:pt x="41" y="5"/>
                    <a:pt x="77" y="0"/>
                    <a:pt x="106" y="9"/>
                  </a:cubicBezTo>
                  <a:cubicBezTo>
                    <a:pt x="251" y="61"/>
                    <a:pt x="336" y="148"/>
                    <a:pt x="336" y="242"/>
                  </a:cubicBezTo>
                  <a:cubicBezTo>
                    <a:pt x="336" y="337"/>
                    <a:pt x="251" y="424"/>
                    <a:pt x="106" y="474"/>
                  </a:cubicBezTo>
                  <a:cubicBezTo>
                    <a:pt x="98" y="478"/>
                    <a:pt x="85" y="480"/>
                    <a:pt x="73" y="480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87" name="Freeform 151">
              <a:extLst>
                <a:ext uri="{FF2B5EF4-FFF2-40B4-BE49-F238E27FC236}">
                  <a16:creationId xmlns:a16="http://schemas.microsoft.com/office/drawing/2014/main" id="{E0FA3F12-72F5-4F89-7397-35556EF1F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119" y="3481958"/>
              <a:ext cx="54322" cy="3912"/>
            </a:xfrm>
            <a:custGeom>
              <a:avLst/>
              <a:gdLst>
                <a:gd name="T0" fmla="*/ 800 w 864"/>
                <a:gd name="T1" fmla="*/ 80 h 80"/>
                <a:gd name="T2" fmla="*/ 800 w 864"/>
                <a:gd name="T3" fmla="*/ 80 h 80"/>
                <a:gd name="T4" fmla="*/ 60 w 864"/>
                <a:gd name="T5" fmla="*/ 80 h 80"/>
                <a:gd name="T6" fmla="*/ 0 w 864"/>
                <a:gd name="T7" fmla="*/ 42 h 80"/>
                <a:gd name="T8" fmla="*/ 60 w 864"/>
                <a:gd name="T9" fmla="*/ 0 h 80"/>
                <a:gd name="T10" fmla="*/ 800 w 864"/>
                <a:gd name="T11" fmla="*/ 0 h 80"/>
                <a:gd name="T12" fmla="*/ 864 w 864"/>
                <a:gd name="T13" fmla="*/ 42 h 80"/>
                <a:gd name="T14" fmla="*/ 800 w 864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4" h="80">
                  <a:moveTo>
                    <a:pt x="800" y="80"/>
                  </a:moveTo>
                  <a:lnTo>
                    <a:pt x="800" y="80"/>
                  </a:lnTo>
                  <a:lnTo>
                    <a:pt x="60" y="80"/>
                  </a:lnTo>
                  <a:cubicBezTo>
                    <a:pt x="28" y="80"/>
                    <a:pt x="0" y="62"/>
                    <a:pt x="0" y="42"/>
                  </a:cubicBezTo>
                  <a:cubicBezTo>
                    <a:pt x="0" y="19"/>
                    <a:pt x="28" y="0"/>
                    <a:pt x="60" y="0"/>
                  </a:cubicBezTo>
                  <a:lnTo>
                    <a:pt x="800" y="0"/>
                  </a:lnTo>
                  <a:cubicBezTo>
                    <a:pt x="836" y="0"/>
                    <a:pt x="864" y="19"/>
                    <a:pt x="864" y="42"/>
                  </a:cubicBezTo>
                  <a:cubicBezTo>
                    <a:pt x="864" y="62"/>
                    <a:pt x="836" y="80"/>
                    <a:pt x="800" y="8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88" name="Freeform 152">
              <a:extLst>
                <a:ext uri="{FF2B5EF4-FFF2-40B4-BE49-F238E27FC236}">
                  <a16:creationId xmlns:a16="http://schemas.microsoft.com/office/drawing/2014/main" id="{3682E9A9-4D51-7867-F9FD-CBA62906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119" y="3481958"/>
              <a:ext cx="54322" cy="3912"/>
            </a:xfrm>
            <a:custGeom>
              <a:avLst/>
              <a:gdLst>
                <a:gd name="T0" fmla="*/ 800 w 864"/>
                <a:gd name="T1" fmla="*/ 80 h 80"/>
                <a:gd name="T2" fmla="*/ 800 w 864"/>
                <a:gd name="T3" fmla="*/ 80 h 80"/>
                <a:gd name="T4" fmla="*/ 60 w 864"/>
                <a:gd name="T5" fmla="*/ 80 h 80"/>
                <a:gd name="T6" fmla="*/ 0 w 864"/>
                <a:gd name="T7" fmla="*/ 42 h 80"/>
                <a:gd name="T8" fmla="*/ 60 w 864"/>
                <a:gd name="T9" fmla="*/ 0 h 80"/>
                <a:gd name="T10" fmla="*/ 800 w 864"/>
                <a:gd name="T11" fmla="*/ 0 h 80"/>
                <a:gd name="T12" fmla="*/ 864 w 864"/>
                <a:gd name="T13" fmla="*/ 42 h 80"/>
                <a:gd name="T14" fmla="*/ 800 w 864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4" h="80">
                  <a:moveTo>
                    <a:pt x="800" y="80"/>
                  </a:moveTo>
                  <a:lnTo>
                    <a:pt x="800" y="80"/>
                  </a:lnTo>
                  <a:lnTo>
                    <a:pt x="60" y="80"/>
                  </a:lnTo>
                  <a:cubicBezTo>
                    <a:pt x="28" y="80"/>
                    <a:pt x="0" y="62"/>
                    <a:pt x="0" y="42"/>
                  </a:cubicBezTo>
                  <a:cubicBezTo>
                    <a:pt x="0" y="19"/>
                    <a:pt x="28" y="0"/>
                    <a:pt x="60" y="0"/>
                  </a:cubicBezTo>
                  <a:lnTo>
                    <a:pt x="800" y="0"/>
                  </a:lnTo>
                  <a:cubicBezTo>
                    <a:pt x="836" y="0"/>
                    <a:pt x="864" y="19"/>
                    <a:pt x="864" y="42"/>
                  </a:cubicBezTo>
                  <a:cubicBezTo>
                    <a:pt x="864" y="62"/>
                    <a:pt x="836" y="80"/>
                    <a:pt x="800" y="80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89" name="Freeform 153">
              <a:extLst>
                <a:ext uri="{FF2B5EF4-FFF2-40B4-BE49-F238E27FC236}">
                  <a16:creationId xmlns:a16="http://schemas.microsoft.com/office/drawing/2014/main" id="{27E760C4-127B-4775-10D8-E7F88A590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817" y="3505434"/>
              <a:ext cx="33429" cy="5870"/>
            </a:xfrm>
            <a:custGeom>
              <a:avLst/>
              <a:gdLst>
                <a:gd name="T0" fmla="*/ 482 w 544"/>
                <a:gd name="T1" fmla="*/ 80 h 80"/>
                <a:gd name="T2" fmla="*/ 482 w 544"/>
                <a:gd name="T3" fmla="*/ 80 h 80"/>
                <a:gd name="T4" fmla="*/ 63 w 544"/>
                <a:gd name="T5" fmla="*/ 80 h 80"/>
                <a:gd name="T6" fmla="*/ 0 w 544"/>
                <a:gd name="T7" fmla="*/ 40 h 80"/>
                <a:gd name="T8" fmla="*/ 63 w 544"/>
                <a:gd name="T9" fmla="*/ 0 h 80"/>
                <a:gd name="T10" fmla="*/ 482 w 544"/>
                <a:gd name="T11" fmla="*/ 0 h 80"/>
                <a:gd name="T12" fmla="*/ 544 w 544"/>
                <a:gd name="T13" fmla="*/ 40 h 80"/>
                <a:gd name="T14" fmla="*/ 482 w 544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" h="80">
                  <a:moveTo>
                    <a:pt x="482" y="80"/>
                  </a:moveTo>
                  <a:lnTo>
                    <a:pt x="482" y="80"/>
                  </a:lnTo>
                  <a:lnTo>
                    <a:pt x="63" y="80"/>
                  </a:lnTo>
                  <a:cubicBezTo>
                    <a:pt x="28" y="80"/>
                    <a:pt x="0" y="60"/>
                    <a:pt x="0" y="40"/>
                  </a:cubicBezTo>
                  <a:cubicBezTo>
                    <a:pt x="0" y="18"/>
                    <a:pt x="28" y="0"/>
                    <a:pt x="63" y="0"/>
                  </a:cubicBezTo>
                  <a:lnTo>
                    <a:pt x="482" y="0"/>
                  </a:lnTo>
                  <a:cubicBezTo>
                    <a:pt x="517" y="0"/>
                    <a:pt x="544" y="18"/>
                    <a:pt x="544" y="40"/>
                  </a:cubicBezTo>
                  <a:cubicBezTo>
                    <a:pt x="544" y="60"/>
                    <a:pt x="517" y="80"/>
                    <a:pt x="482" y="8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90" name="Freeform 154">
              <a:extLst>
                <a:ext uri="{FF2B5EF4-FFF2-40B4-BE49-F238E27FC236}">
                  <a16:creationId xmlns:a16="http://schemas.microsoft.com/office/drawing/2014/main" id="{E33A16A2-E3B1-5172-B831-A1411AF60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817" y="3505434"/>
              <a:ext cx="33429" cy="5870"/>
            </a:xfrm>
            <a:custGeom>
              <a:avLst/>
              <a:gdLst>
                <a:gd name="T0" fmla="*/ 482 w 544"/>
                <a:gd name="T1" fmla="*/ 80 h 80"/>
                <a:gd name="T2" fmla="*/ 482 w 544"/>
                <a:gd name="T3" fmla="*/ 80 h 80"/>
                <a:gd name="T4" fmla="*/ 63 w 544"/>
                <a:gd name="T5" fmla="*/ 80 h 80"/>
                <a:gd name="T6" fmla="*/ 0 w 544"/>
                <a:gd name="T7" fmla="*/ 40 h 80"/>
                <a:gd name="T8" fmla="*/ 63 w 544"/>
                <a:gd name="T9" fmla="*/ 0 h 80"/>
                <a:gd name="T10" fmla="*/ 482 w 544"/>
                <a:gd name="T11" fmla="*/ 0 h 80"/>
                <a:gd name="T12" fmla="*/ 544 w 544"/>
                <a:gd name="T13" fmla="*/ 40 h 80"/>
                <a:gd name="T14" fmla="*/ 482 w 544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" h="80">
                  <a:moveTo>
                    <a:pt x="482" y="80"/>
                  </a:moveTo>
                  <a:lnTo>
                    <a:pt x="482" y="80"/>
                  </a:lnTo>
                  <a:lnTo>
                    <a:pt x="63" y="80"/>
                  </a:lnTo>
                  <a:cubicBezTo>
                    <a:pt x="28" y="80"/>
                    <a:pt x="0" y="60"/>
                    <a:pt x="0" y="40"/>
                  </a:cubicBezTo>
                  <a:cubicBezTo>
                    <a:pt x="0" y="18"/>
                    <a:pt x="28" y="0"/>
                    <a:pt x="63" y="0"/>
                  </a:cubicBezTo>
                  <a:lnTo>
                    <a:pt x="482" y="0"/>
                  </a:lnTo>
                  <a:cubicBezTo>
                    <a:pt x="517" y="0"/>
                    <a:pt x="544" y="18"/>
                    <a:pt x="544" y="40"/>
                  </a:cubicBezTo>
                  <a:cubicBezTo>
                    <a:pt x="544" y="60"/>
                    <a:pt x="517" y="80"/>
                    <a:pt x="482" y="80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91" name="Freeform 155">
              <a:extLst>
                <a:ext uri="{FF2B5EF4-FFF2-40B4-BE49-F238E27FC236}">
                  <a16:creationId xmlns:a16="http://schemas.microsoft.com/office/drawing/2014/main" id="{4BB733AB-9FF4-7EC3-3326-195D7F54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225" y="3505434"/>
              <a:ext cx="39698" cy="5870"/>
            </a:xfrm>
            <a:custGeom>
              <a:avLst/>
              <a:gdLst>
                <a:gd name="T0" fmla="*/ 545 w 608"/>
                <a:gd name="T1" fmla="*/ 80 h 80"/>
                <a:gd name="T2" fmla="*/ 545 w 608"/>
                <a:gd name="T3" fmla="*/ 80 h 80"/>
                <a:gd name="T4" fmla="*/ 64 w 608"/>
                <a:gd name="T5" fmla="*/ 80 h 80"/>
                <a:gd name="T6" fmla="*/ 0 w 608"/>
                <a:gd name="T7" fmla="*/ 40 h 80"/>
                <a:gd name="T8" fmla="*/ 64 w 608"/>
                <a:gd name="T9" fmla="*/ 0 h 80"/>
                <a:gd name="T10" fmla="*/ 545 w 608"/>
                <a:gd name="T11" fmla="*/ 0 h 80"/>
                <a:gd name="T12" fmla="*/ 608 w 608"/>
                <a:gd name="T13" fmla="*/ 40 h 80"/>
                <a:gd name="T14" fmla="*/ 545 w 608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8" h="80">
                  <a:moveTo>
                    <a:pt x="545" y="80"/>
                  </a:moveTo>
                  <a:lnTo>
                    <a:pt x="545" y="80"/>
                  </a:lnTo>
                  <a:lnTo>
                    <a:pt x="64" y="80"/>
                  </a:lnTo>
                  <a:cubicBezTo>
                    <a:pt x="28" y="80"/>
                    <a:pt x="0" y="60"/>
                    <a:pt x="0" y="40"/>
                  </a:cubicBezTo>
                  <a:cubicBezTo>
                    <a:pt x="0" y="18"/>
                    <a:pt x="28" y="0"/>
                    <a:pt x="64" y="0"/>
                  </a:cubicBezTo>
                  <a:lnTo>
                    <a:pt x="545" y="0"/>
                  </a:lnTo>
                  <a:cubicBezTo>
                    <a:pt x="577" y="0"/>
                    <a:pt x="608" y="18"/>
                    <a:pt x="608" y="40"/>
                  </a:cubicBezTo>
                  <a:cubicBezTo>
                    <a:pt x="608" y="60"/>
                    <a:pt x="577" y="80"/>
                    <a:pt x="545" y="8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92" name="Freeform 156">
              <a:extLst>
                <a:ext uri="{FF2B5EF4-FFF2-40B4-BE49-F238E27FC236}">
                  <a16:creationId xmlns:a16="http://schemas.microsoft.com/office/drawing/2014/main" id="{0014AB69-A1BD-20BF-A7A6-192873680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225" y="3505434"/>
              <a:ext cx="39698" cy="5870"/>
            </a:xfrm>
            <a:custGeom>
              <a:avLst/>
              <a:gdLst>
                <a:gd name="T0" fmla="*/ 545 w 608"/>
                <a:gd name="T1" fmla="*/ 80 h 80"/>
                <a:gd name="T2" fmla="*/ 545 w 608"/>
                <a:gd name="T3" fmla="*/ 80 h 80"/>
                <a:gd name="T4" fmla="*/ 64 w 608"/>
                <a:gd name="T5" fmla="*/ 80 h 80"/>
                <a:gd name="T6" fmla="*/ 0 w 608"/>
                <a:gd name="T7" fmla="*/ 40 h 80"/>
                <a:gd name="T8" fmla="*/ 64 w 608"/>
                <a:gd name="T9" fmla="*/ 0 h 80"/>
                <a:gd name="T10" fmla="*/ 545 w 608"/>
                <a:gd name="T11" fmla="*/ 0 h 80"/>
                <a:gd name="T12" fmla="*/ 608 w 608"/>
                <a:gd name="T13" fmla="*/ 40 h 80"/>
                <a:gd name="T14" fmla="*/ 545 w 608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8" h="80">
                  <a:moveTo>
                    <a:pt x="545" y="80"/>
                  </a:moveTo>
                  <a:lnTo>
                    <a:pt x="545" y="80"/>
                  </a:lnTo>
                  <a:lnTo>
                    <a:pt x="64" y="80"/>
                  </a:lnTo>
                  <a:cubicBezTo>
                    <a:pt x="28" y="80"/>
                    <a:pt x="0" y="60"/>
                    <a:pt x="0" y="40"/>
                  </a:cubicBezTo>
                  <a:cubicBezTo>
                    <a:pt x="0" y="18"/>
                    <a:pt x="28" y="0"/>
                    <a:pt x="64" y="0"/>
                  </a:cubicBezTo>
                  <a:lnTo>
                    <a:pt x="545" y="0"/>
                  </a:lnTo>
                  <a:cubicBezTo>
                    <a:pt x="577" y="0"/>
                    <a:pt x="608" y="18"/>
                    <a:pt x="608" y="40"/>
                  </a:cubicBezTo>
                  <a:cubicBezTo>
                    <a:pt x="608" y="60"/>
                    <a:pt x="577" y="80"/>
                    <a:pt x="545" y="80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93" name="Freeform 157">
              <a:extLst>
                <a:ext uri="{FF2B5EF4-FFF2-40B4-BE49-F238E27FC236}">
                  <a16:creationId xmlns:a16="http://schemas.microsoft.com/office/drawing/2014/main" id="{7B0E5A32-3E6F-2906-FBB5-4D97FF435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566" y="3503478"/>
              <a:ext cx="14626" cy="9782"/>
            </a:xfrm>
            <a:custGeom>
              <a:avLst/>
              <a:gdLst>
                <a:gd name="T0" fmla="*/ 119 w 240"/>
                <a:gd name="T1" fmla="*/ 144 h 144"/>
                <a:gd name="T2" fmla="*/ 119 w 240"/>
                <a:gd name="T3" fmla="*/ 144 h 144"/>
                <a:gd name="T4" fmla="*/ 0 w 240"/>
                <a:gd name="T5" fmla="*/ 72 h 144"/>
                <a:gd name="T6" fmla="*/ 119 w 240"/>
                <a:gd name="T7" fmla="*/ 0 h 144"/>
                <a:gd name="T8" fmla="*/ 240 w 240"/>
                <a:gd name="T9" fmla="*/ 72 h 144"/>
                <a:gd name="T10" fmla="*/ 119 w 240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144">
                  <a:moveTo>
                    <a:pt x="119" y="144"/>
                  </a:moveTo>
                  <a:lnTo>
                    <a:pt x="119" y="144"/>
                  </a:lnTo>
                  <a:cubicBezTo>
                    <a:pt x="52" y="144"/>
                    <a:pt x="0" y="112"/>
                    <a:pt x="0" y="72"/>
                  </a:cubicBezTo>
                  <a:cubicBezTo>
                    <a:pt x="0" y="33"/>
                    <a:pt x="52" y="0"/>
                    <a:pt x="119" y="0"/>
                  </a:cubicBezTo>
                  <a:cubicBezTo>
                    <a:pt x="185" y="0"/>
                    <a:pt x="240" y="33"/>
                    <a:pt x="240" y="72"/>
                  </a:cubicBezTo>
                  <a:cubicBezTo>
                    <a:pt x="240" y="112"/>
                    <a:pt x="185" y="144"/>
                    <a:pt x="119" y="14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94" name="Freeform 158">
              <a:extLst>
                <a:ext uri="{FF2B5EF4-FFF2-40B4-BE49-F238E27FC236}">
                  <a16:creationId xmlns:a16="http://schemas.microsoft.com/office/drawing/2014/main" id="{AB3BE136-1BCF-99AA-41BA-51AC063D0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566" y="3503478"/>
              <a:ext cx="14626" cy="9782"/>
            </a:xfrm>
            <a:custGeom>
              <a:avLst/>
              <a:gdLst>
                <a:gd name="T0" fmla="*/ 119 w 240"/>
                <a:gd name="T1" fmla="*/ 144 h 144"/>
                <a:gd name="T2" fmla="*/ 119 w 240"/>
                <a:gd name="T3" fmla="*/ 144 h 144"/>
                <a:gd name="T4" fmla="*/ 0 w 240"/>
                <a:gd name="T5" fmla="*/ 72 h 144"/>
                <a:gd name="T6" fmla="*/ 119 w 240"/>
                <a:gd name="T7" fmla="*/ 0 h 144"/>
                <a:gd name="T8" fmla="*/ 240 w 240"/>
                <a:gd name="T9" fmla="*/ 72 h 144"/>
                <a:gd name="T10" fmla="*/ 119 w 240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144">
                  <a:moveTo>
                    <a:pt x="119" y="144"/>
                  </a:moveTo>
                  <a:lnTo>
                    <a:pt x="119" y="144"/>
                  </a:lnTo>
                  <a:cubicBezTo>
                    <a:pt x="52" y="144"/>
                    <a:pt x="0" y="112"/>
                    <a:pt x="0" y="72"/>
                  </a:cubicBezTo>
                  <a:cubicBezTo>
                    <a:pt x="0" y="33"/>
                    <a:pt x="52" y="0"/>
                    <a:pt x="119" y="0"/>
                  </a:cubicBezTo>
                  <a:cubicBezTo>
                    <a:pt x="185" y="0"/>
                    <a:pt x="240" y="33"/>
                    <a:pt x="240" y="72"/>
                  </a:cubicBezTo>
                  <a:cubicBezTo>
                    <a:pt x="240" y="112"/>
                    <a:pt x="185" y="144"/>
                    <a:pt x="119" y="144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95" name="Freeform 159">
              <a:extLst>
                <a:ext uri="{FF2B5EF4-FFF2-40B4-BE49-F238E27FC236}">
                  <a16:creationId xmlns:a16="http://schemas.microsoft.com/office/drawing/2014/main" id="{62D686A5-36F4-4CF7-4DD0-0B308DEE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548" y="3503478"/>
              <a:ext cx="16714" cy="9782"/>
            </a:xfrm>
            <a:custGeom>
              <a:avLst/>
              <a:gdLst>
                <a:gd name="T0" fmla="*/ 139 w 272"/>
                <a:gd name="T1" fmla="*/ 144 h 144"/>
                <a:gd name="T2" fmla="*/ 139 w 272"/>
                <a:gd name="T3" fmla="*/ 144 h 144"/>
                <a:gd name="T4" fmla="*/ 0 w 272"/>
                <a:gd name="T5" fmla="*/ 74 h 144"/>
                <a:gd name="T6" fmla="*/ 139 w 272"/>
                <a:gd name="T7" fmla="*/ 0 h 144"/>
                <a:gd name="T8" fmla="*/ 272 w 272"/>
                <a:gd name="T9" fmla="*/ 74 h 144"/>
                <a:gd name="T10" fmla="*/ 139 w 272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144">
                  <a:moveTo>
                    <a:pt x="139" y="144"/>
                  </a:moveTo>
                  <a:lnTo>
                    <a:pt x="139" y="144"/>
                  </a:lnTo>
                  <a:cubicBezTo>
                    <a:pt x="63" y="144"/>
                    <a:pt x="0" y="113"/>
                    <a:pt x="0" y="74"/>
                  </a:cubicBezTo>
                  <a:cubicBezTo>
                    <a:pt x="0" y="34"/>
                    <a:pt x="63" y="0"/>
                    <a:pt x="139" y="0"/>
                  </a:cubicBezTo>
                  <a:cubicBezTo>
                    <a:pt x="214" y="0"/>
                    <a:pt x="272" y="34"/>
                    <a:pt x="272" y="74"/>
                  </a:cubicBezTo>
                  <a:cubicBezTo>
                    <a:pt x="272" y="113"/>
                    <a:pt x="214" y="144"/>
                    <a:pt x="139" y="14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96" name="Freeform 160">
              <a:extLst>
                <a:ext uri="{FF2B5EF4-FFF2-40B4-BE49-F238E27FC236}">
                  <a16:creationId xmlns:a16="http://schemas.microsoft.com/office/drawing/2014/main" id="{06AEF412-C3DA-9802-5F92-F15ED0219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548" y="3503478"/>
              <a:ext cx="16714" cy="9782"/>
            </a:xfrm>
            <a:custGeom>
              <a:avLst/>
              <a:gdLst>
                <a:gd name="T0" fmla="*/ 139 w 272"/>
                <a:gd name="T1" fmla="*/ 144 h 144"/>
                <a:gd name="T2" fmla="*/ 139 w 272"/>
                <a:gd name="T3" fmla="*/ 144 h 144"/>
                <a:gd name="T4" fmla="*/ 0 w 272"/>
                <a:gd name="T5" fmla="*/ 74 h 144"/>
                <a:gd name="T6" fmla="*/ 139 w 272"/>
                <a:gd name="T7" fmla="*/ 0 h 144"/>
                <a:gd name="T8" fmla="*/ 272 w 272"/>
                <a:gd name="T9" fmla="*/ 74 h 144"/>
                <a:gd name="T10" fmla="*/ 139 w 272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144">
                  <a:moveTo>
                    <a:pt x="139" y="144"/>
                  </a:moveTo>
                  <a:lnTo>
                    <a:pt x="139" y="144"/>
                  </a:lnTo>
                  <a:cubicBezTo>
                    <a:pt x="63" y="144"/>
                    <a:pt x="0" y="113"/>
                    <a:pt x="0" y="74"/>
                  </a:cubicBezTo>
                  <a:cubicBezTo>
                    <a:pt x="0" y="34"/>
                    <a:pt x="63" y="0"/>
                    <a:pt x="139" y="0"/>
                  </a:cubicBezTo>
                  <a:cubicBezTo>
                    <a:pt x="214" y="0"/>
                    <a:pt x="272" y="34"/>
                    <a:pt x="272" y="74"/>
                  </a:cubicBezTo>
                  <a:cubicBezTo>
                    <a:pt x="272" y="113"/>
                    <a:pt x="214" y="144"/>
                    <a:pt x="139" y="144"/>
                  </a:cubicBezTo>
                  <a:close/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97" name="Freeform 178">
              <a:extLst>
                <a:ext uri="{FF2B5EF4-FFF2-40B4-BE49-F238E27FC236}">
                  <a16:creationId xmlns:a16="http://schemas.microsoft.com/office/drawing/2014/main" id="{BB164F33-A403-CF50-DB57-4AD3D2E7A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64" y="4121686"/>
              <a:ext cx="85662" cy="121295"/>
            </a:xfrm>
            <a:custGeom>
              <a:avLst/>
              <a:gdLst>
                <a:gd name="T0" fmla="*/ 0 w 41"/>
                <a:gd name="T1" fmla="*/ 0 h 62"/>
                <a:gd name="T2" fmla="*/ 41 w 41"/>
                <a:gd name="T3" fmla="*/ 31 h 62"/>
                <a:gd name="T4" fmla="*/ 0 w 41"/>
                <a:gd name="T5" fmla="*/ 62 h 62"/>
                <a:gd name="T6" fmla="*/ 0 w 41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62">
                  <a:moveTo>
                    <a:pt x="0" y="0"/>
                  </a:moveTo>
                  <a:lnTo>
                    <a:pt x="41" y="3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98" name="Line 179">
              <a:extLst>
                <a:ext uri="{FF2B5EF4-FFF2-40B4-BE49-F238E27FC236}">
                  <a16:creationId xmlns:a16="http://schemas.microsoft.com/office/drawing/2014/main" id="{5127095D-F364-BDCE-618F-4521AA598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0172" y="3890837"/>
              <a:ext cx="498807" cy="27388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99" name="Line 180">
              <a:extLst>
                <a:ext uri="{FF2B5EF4-FFF2-40B4-BE49-F238E27FC236}">
                  <a16:creationId xmlns:a16="http://schemas.microsoft.com/office/drawing/2014/main" id="{971F4C83-721C-5B15-12CC-1CBD91D8A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0173" y="4211679"/>
              <a:ext cx="500388" cy="8999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00" name="Line 181">
              <a:extLst>
                <a:ext uri="{FF2B5EF4-FFF2-40B4-BE49-F238E27FC236}">
                  <a16:creationId xmlns:a16="http://schemas.microsoft.com/office/drawing/2014/main" id="{2C16F123-2890-33B2-BA44-4DB610964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2245" y="3908444"/>
              <a:ext cx="236093" cy="391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E900F45E-2422-33F1-73C7-9E5AA23C7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011" y="3890837"/>
              <a:ext cx="41786" cy="5870"/>
            </a:xfrm>
            <a:custGeom>
              <a:avLst/>
              <a:gdLst>
                <a:gd name="T0" fmla="*/ 0 w 20"/>
                <a:gd name="T1" fmla="*/ 3 h 3"/>
                <a:gd name="T2" fmla="*/ 0 w 20"/>
                <a:gd name="T3" fmla="*/ 3 h 3"/>
                <a:gd name="T4" fmla="*/ 20 w 20"/>
                <a:gd name="T5" fmla="*/ 3 h 3"/>
                <a:gd name="T6" fmla="*/ 20 w 20"/>
                <a:gd name="T7" fmla="*/ 0 h 3"/>
                <a:gd name="T8" fmla="*/ 0 w 20"/>
                <a:gd name="T9" fmla="*/ 0 h 3"/>
                <a:gd name="T10" fmla="*/ 0 w 20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">
                  <a:moveTo>
                    <a:pt x="0" y="3"/>
                  </a:moveTo>
                  <a:lnTo>
                    <a:pt x="0" y="3"/>
                  </a:lnTo>
                  <a:lnTo>
                    <a:pt x="20" y="3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02" name="Freeform 183">
              <a:extLst>
                <a:ext uri="{FF2B5EF4-FFF2-40B4-BE49-F238E27FC236}">
                  <a16:creationId xmlns:a16="http://schemas.microsoft.com/office/drawing/2014/main" id="{C938E0CD-5AE2-7DA4-45F2-055DE12B9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011" y="3904531"/>
              <a:ext cx="41786" cy="7826"/>
            </a:xfrm>
            <a:custGeom>
              <a:avLst/>
              <a:gdLst>
                <a:gd name="T0" fmla="*/ 0 w 20"/>
                <a:gd name="T1" fmla="*/ 4 h 4"/>
                <a:gd name="T2" fmla="*/ 0 w 20"/>
                <a:gd name="T3" fmla="*/ 4 h 4"/>
                <a:gd name="T4" fmla="*/ 20 w 20"/>
                <a:gd name="T5" fmla="*/ 4 h 4"/>
                <a:gd name="T6" fmla="*/ 20 w 20"/>
                <a:gd name="T7" fmla="*/ 0 h 4"/>
                <a:gd name="T8" fmla="*/ 0 w 20"/>
                <a:gd name="T9" fmla="*/ 0 h 4"/>
                <a:gd name="T10" fmla="*/ 0 w 20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">
                  <a:moveTo>
                    <a:pt x="0" y="4"/>
                  </a:moveTo>
                  <a:lnTo>
                    <a:pt x="0" y="4"/>
                  </a:lnTo>
                  <a:lnTo>
                    <a:pt x="20" y="4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03" name="Freeform 184">
              <a:extLst>
                <a:ext uri="{FF2B5EF4-FFF2-40B4-BE49-F238E27FC236}">
                  <a16:creationId xmlns:a16="http://schemas.microsoft.com/office/drawing/2014/main" id="{C15309D7-CB5E-1BEA-C4FA-F5EEE24A5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011" y="3918226"/>
              <a:ext cx="41786" cy="7826"/>
            </a:xfrm>
            <a:custGeom>
              <a:avLst/>
              <a:gdLst>
                <a:gd name="T0" fmla="*/ 0 w 20"/>
                <a:gd name="T1" fmla="*/ 4 h 4"/>
                <a:gd name="T2" fmla="*/ 0 w 20"/>
                <a:gd name="T3" fmla="*/ 4 h 4"/>
                <a:gd name="T4" fmla="*/ 20 w 20"/>
                <a:gd name="T5" fmla="*/ 4 h 4"/>
                <a:gd name="T6" fmla="*/ 20 w 20"/>
                <a:gd name="T7" fmla="*/ 0 h 4"/>
                <a:gd name="T8" fmla="*/ 0 w 20"/>
                <a:gd name="T9" fmla="*/ 0 h 4"/>
                <a:gd name="T10" fmla="*/ 0 w 20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">
                  <a:moveTo>
                    <a:pt x="0" y="4"/>
                  </a:moveTo>
                  <a:lnTo>
                    <a:pt x="0" y="4"/>
                  </a:lnTo>
                  <a:lnTo>
                    <a:pt x="20" y="4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04" name="Freeform 185">
              <a:extLst>
                <a:ext uri="{FF2B5EF4-FFF2-40B4-BE49-F238E27FC236}">
                  <a16:creationId xmlns:a16="http://schemas.microsoft.com/office/drawing/2014/main" id="{FB45B139-2A12-85C5-EC2D-FFEA54B01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011" y="3933877"/>
              <a:ext cx="41786" cy="7826"/>
            </a:xfrm>
            <a:custGeom>
              <a:avLst/>
              <a:gdLst>
                <a:gd name="T0" fmla="*/ 0 w 20"/>
                <a:gd name="T1" fmla="*/ 4 h 4"/>
                <a:gd name="T2" fmla="*/ 0 w 20"/>
                <a:gd name="T3" fmla="*/ 4 h 4"/>
                <a:gd name="T4" fmla="*/ 20 w 20"/>
                <a:gd name="T5" fmla="*/ 4 h 4"/>
                <a:gd name="T6" fmla="*/ 20 w 20"/>
                <a:gd name="T7" fmla="*/ 0 h 4"/>
                <a:gd name="T8" fmla="*/ 0 w 20"/>
                <a:gd name="T9" fmla="*/ 0 h 4"/>
                <a:gd name="T10" fmla="*/ 0 w 20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">
                  <a:moveTo>
                    <a:pt x="0" y="4"/>
                  </a:moveTo>
                  <a:lnTo>
                    <a:pt x="0" y="4"/>
                  </a:lnTo>
                  <a:lnTo>
                    <a:pt x="20" y="4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05" name="Freeform 186">
              <a:extLst>
                <a:ext uri="{FF2B5EF4-FFF2-40B4-BE49-F238E27FC236}">
                  <a16:creationId xmlns:a16="http://schemas.microsoft.com/office/drawing/2014/main" id="{2833097A-CD11-1991-9592-C9DAE7D9B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011" y="3947571"/>
              <a:ext cx="41786" cy="7826"/>
            </a:xfrm>
            <a:custGeom>
              <a:avLst/>
              <a:gdLst>
                <a:gd name="T0" fmla="*/ 0 w 20"/>
                <a:gd name="T1" fmla="*/ 4 h 4"/>
                <a:gd name="T2" fmla="*/ 0 w 20"/>
                <a:gd name="T3" fmla="*/ 4 h 4"/>
                <a:gd name="T4" fmla="*/ 20 w 20"/>
                <a:gd name="T5" fmla="*/ 4 h 4"/>
                <a:gd name="T6" fmla="*/ 20 w 20"/>
                <a:gd name="T7" fmla="*/ 0 h 4"/>
                <a:gd name="T8" fmla="*/ 0 w 20"/>
                <a:gd name="T9" fmla="*/ 0 h 4"/>
                <a:gd name="T10" fmla="*/ 0 w 20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">
                  <a:moveTo>
                    <a:pt x="0" y="4"/>
                  </a:moveTo>
                  <a:lnTo>
                    <a:pt x="0" y="4"/>
                  </a:lnTo>
                  <a:lnTo>
                    <a:pt x="20" y="4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06" name="Freeform 187">
              <a:extLst>
                <a:ext uri="{FF2B5EF4-FFF2-40B4-BE49-F238E27FC236}">
                  <a16:creationId xmlns:a16="http://schemas.microsoft.com/office/drawing/2014/main" id="{57B70592-CB69-BAE8-F5E6-6F447051D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726" y="3822364"/>
              <a:ext cx="10447" cy="39127"/>
            </a:xfrm>
            <a:custGeom>
              <a:avLst/>
              <a:gdLst>
                <a:gd name="T0" fmla="*/ 71 w 144"/>
                <a:gd name="T1" fmla="*/ 688 h 688"/>
                <a:gd name="T2" fmla="*/ 71 w 144"/>
                <a:gd name="T3" fmla="*/ 688 h 688"/>
                <a:gd name="T4" fmla="*/ 0 w 144"/>
                <a:gd name="T5" fmla="*/ 628 h 688"/>
                <a:gd name="T6" fmla="*/ 0 w 144"/>
                <a:gd name="T7" fmla="*/ 59 h 688"/>
                <a:gd name="T8" fmla="*/ 71 w 144"/>
                <a:gd name="T9" fmla="*/ 0 h 688"/>
                <a:gd name="T10" fmla="*/ 144 w 144"/>
                <a:gd name="T11" fmla="*/ 59 h 688"/>
                <a:gd name="T12" fmla="*/ 144 w 144"/>
                <a:gd name="T13" fmla="*/ 628 h 688"/>
                <a:gd name="T14" fmla="*/ 71 w 144"/>
                <a:gd name="T1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688">
                  <a:moveTo>
                    <a:pt x="71" y="688"/>
                  </a:moveTo>
                  <a:lnTo>
                    <a:pt x="71" y="688"/>
                  </a:lnTo>
                  <a:cubicBezTo>
                    <a:pt x="33" y="688"/>
                    <a:pt x="0" y="662"/>
                    <a:pt x="0" y="628"/>
                  </a:cubicBezTo>
                  <a:lnTo>
                    <a:pt x="0" y="59"/>
                  </a:lnTo>
                  <a:cubicBezTo>
                    <a:pt x="0" y="27"/>
                    <a:pt x="33" y="0"/>
                    <a:pt x="71" y="0"/>
                  </a:cubicBezTo>
                  <a:cubicBezTo>
                    <a:pt x="112" y="0"/>
                    <a:pt x="144" y="27"/>
                    <a:pt x="144" y="59"/>
                  </a:cubicBezTo>
                  <a:lnTo>
                    <a:pt x="144" y="628"/>
                  </a:lnTo>
                  <a:cubicBezTo>
                    <a:pt x="144" y="662"/>
                    <a:pt x="112" y="688"/>
                    <a:pt x="71" y="688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07" name="Freeform 188">
              <a:extLst>
                <a:ext uri="{FF2B5EF4-FFF2-40B4-BE49-F238E27FC236}">
                  <a16:creationId xmlns:a16="http://schemas.microsoft.com/office/drawing/2014/main" id="{212F3AA6-D99E-4895-20AE-14D5680F5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2851" y="3920182"/>
              <a:ext cx="10447" cy="9782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5 h 5"/>
                <a:gd name="T4" fmla="*/ 0 w 5"/>
                <a:gd name="T5" fmla="*/ 5 h 5"/>
                <a:gd name="T6" fmla="*/ 0 w 5"/>
                <a:gd name="T7" fmla="*/ 0 h 5"/>
                <a:gd name="T8" fmla="*/ 5 w 5"/>
                <a:gd name="T9" fmla="*/ 0 h 5"/>
                <a:gd name="T10" fmla="*/ 5 w 5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08" name="Freeform 189">
              <a:extLst>
                <a:ext uri="{FF2B5EF4-FFF2-40B4-BE49-F238E27FC236}">
                  <a16:creationId xmlns:a16="http://schemas.microsoft.com/office/drawing/2014/main" id="{9A3F898E-C889-FC01-1B34-08208310E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923" y="3920182"/>
              <a:ext cx="10447" cy="9782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5 h 5"/>
                <a:gd name="T4" fmla="*/ 0 w 5"/>
                <a:gd name="T5" fmla="*/ 5 h 5"/>
                <a:gd name="T6" fmla="*/ 0 w 5"/>
                <a:gd name="T7" fmla="*/ 0 h 5"/>
                <a:gd name="T8" fmla="*/ 5 w 5"/>
                <a:gd name="T9" fmla="*/ 0 h 5"/>
                <a:gd name="T10" fmla="*/ 5 w 5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09" name="Freeform 190">
              <a:extLst>
                <a:ext uri="{FF2B5EF4-FFF2-40B4-BE49-F238E27FC236}">
                  <a16:creationId xmlns:a16="http://schemas.microsoft.com/office/drawing/2014/main" id="{CD71E62E-F619-D0C1-4C64-103C84FC8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2851" y="3935833"/>
              <a:ext cx="10447" cy="9782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5 h 5"/>
                <a:gd name="T4" fmla="*/ 0 w 5"/>
                <a:gd name="T5" fmla="*/ 5 h 5"/>
                <a:gd name="T6" fmla="*/ 0 w 5"/>
                <a:gd name="T7" fmla="*/ 0 h 5"/>
                <a:gd name="T8" fmla="*/ 5 w 5"/>
                <a:gd name="T9" fmla="*/ 0 h 5"/>
                <a:gd name="T10" fmla="*/ 5 w 5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10" name="Freeform 191">
              <a:extLst>
                <a:ext uri="{FF2B5EF4-FFF2-40B4-BE49-F238E27FC236}">
                  <a16:creationId xmlns:a16="http://schemas.microsoft.com/office/drawing/2014/main" id="{3BA54367-B23D-9FD3-F63B-C80E71221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923" y="3935833"/>
              <a:ext cx="10447" cy="9782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5 h 5"/>
                <a:gd name="T4" fmla="*/ 0 w 5"/>
                <a:gd name="T5" fmla="*/ 5 h 5"/>
                <a:gd name="T6" fmla="*/ 0 w 5"/>
                <a:gd name="T7" fmla="*/ 0 h 5"/>
                <a:gd name="T8" fmla="*/ 5 w 5"/>
                <a:gd name="T9" fmla="*/ 0 h 5"/>
                <a:gd name="T10" fmla="*/ 5 w 5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11" name="Freeform 192">
              <a:extLst>
                <a:ext uri="{FF2B5EF4-FFF2-40B4-BE49-F238E27FC236}">
                  <a16:creationId xmlns:a16="http://schemas.microsoft.com/office/drawing/2014/main" id="{E4531755-5D7E-427F-5F1C-AC474E5A1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2851" y="3951483"/>
              <a:ext cx="10447" cy="7826"/>
            </a:xfrm>
            <a:custGeom>
              <a:avLst/>
              <a:gdLst>
                <a:gd name="T0" fmla="*/ 5 w 5"/>
                <a:gd name="T1" fmla="*/ 4 h 4"/>
                <a:gd name="T2" fmla="*/ 5 w 5"/>
                <a:gd name="T3" fmla="*/ 4 h 4"/>
                <a:gd name="T4" fmla="*/ 0 w 5"/>
                <a:gd name="T5" fmla="*/ 4 h 4"/>
                <a:gd name="T6" fmla="*/ 0 w 5"/>
                <a:gd name="T7" fmla="*/ 0 h 4"/>
                <a:gd name="T8" fmla="*/ 5 w 5"/>
                <a:gd name="T9" fmla="*/ 0 h 4"/>
                <a:gd name="T10" fmla="*/ 5 w 5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12" name="Freeform 193">
              <a:extLst>
                <a:ext uri="{FF2B5EF4-FFF2-40B4-BE49-F238E27FC236}">
                  <a16:creationId xmlns:a16="http://schemas.microsoft.com/office/drawing/2014/main" id="{EFBF5A7E-528B-2808-81A0-1852EAAF6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923" y="3951483"/>
              <a:ext cx="10447" cy="7826"/>
            </a:xfrm>
            <a:custGeom>
              <a:avLst/>
              <a:gdLst>
                <a:gd name="T0" fmla="*/ 5 w 5"/>
                <a:gd name="T1" fmla="*/ 4 h 4"/>
                <a:gd name="T2" fmla="*/ 5 w 5"/>
                <a:gd name="T3" fmla="*/ 4 h 4"/>
                <a:gd name="T4" fmla="*/ 0 w 5"/>
                <a:gd name="T5" fmla="*/ 4 h 4"/>
                <a:gd name="T6" fmla="*/ 0 w 5"/>
                <a:gd name="T7" fmla="*/ 0 h 4"/>
                <a:gd name="T8" fmla="*/ 5 w 5"/>
                <a:gd name="T9" fmla="*/ 0 h 4"/>
                <a:gd name="T10" fmla="*/ 5 w 5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13" name="Freeform 194">
              <a:extLst>
                <a:ext uri="{FF2B5EF4-FFF2-40B4-BE49-F238E27FC236}">
                  <a16:creationId xmlns:a16="http://schemas.microsoft.com/office/drawing/2014/main" id="{98EECE14-9608-D9E9-585B-F42B66E01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118" y="3855622"/>
              <a:ext cx="165056" cy="138902"/>
            </a:xfrm>
            <a:custGeom>
              <a:avLst/>
              <a:gdLst>
                <a:gd name="T0" fmla="*/ 1200 w 1320"/>
                <a:gd name="T1" fmla="*/ 1192 h 1192"/>
                <a:gd name="T2" fmla="*/ 1200 w 1320"/>
                <a:gd name="T3" fmla="*/ 1192 h 1192"/>
                <a:gd name="T4" fmla="*/ 1007 w 1320"/>
                <a:gd name="T5" fmla="*/ 1192 h 1192"/>
                <a:gd name="T6" fmla="*/ 973 w 1320"/>
                <a:gd name="T7" fmla="*/ 1164 h 1192"/>
                <a:gd name="T8" fmla="*/ 1007 w 1320"/>
                <a:gd name="T9" fmla="*/ 1134 h 1192"/>
                <a:gd name="T10" fmla="*/ 1200 w 1320"/>
                <a:gd name="T11" fmla="*/ 1134 h 1192"/>
                <a:gd name="T12" fmla="*/ 1253 w 1320"/>
                <a:gd name="T13" fmla="*/ 1090 h 1192"/>
                <a:gd name="T14" fmla="*/ 1253 w 1320"/>
                <a:gd name="T15" fmla="*/ 525 h 1192"/>
                <a:gd name="T16" fmla="*/ 1200 w 1320"/>
                <a:gd name="T17" fmla="*/ 479 h 1192"/>
                <a:gd name="T18" fmla="*/ 857 w 1320"/>
                <a:gd name="T19" fmla="*/ 479 h 1192"/>
                <a:gd name="T20" fmla="*/ 805 w 1320"/>
                <a:gd name="T21" fmla="*/ 525 h 1192"/>
                <a:gd name="T22" fmla="*/ 805 w 1320"/>
                <a:gd name="T23" fmla="*/ 1065 h 1192"/>
                <a:gd name="T24" fmla="*/ 611 w 1320"/>
                <a:gd name="T25" fmla="*/ 1065 h 1192"/>
                <a:gd name="T26" fmla="*/ 611 w 1320"/>
                <a:gd name="T27" fmla="*/ 253 h 1192"/>
                <a:gd name="T28" fmla="*/ 559 w 1320"/>
                <a:gd name="T29" fmla="*/ 209 h 1192"/>
                <a:gd name="T30" fmla="*/ 503 w 1320"/>
                <a:gd name="T31" fmla="*/ 209 h 1192"/>
                <a:gd name="T32" fmla="*/ 503 w 1320"/>
                <a:gd name="T33" fmla="*/ 103 h 1192"/>
                <a:gd name="T34" fmla="*/ 451 w 1320"/>
                <a:gd name="T35" fmla="*/ 59 h 1192"/>
                <a:gd name="T36" fmla="*/ 228 w 1320"/>
                <a:gd name="T37" fmla="*/ 59 h 1192"/>
                <a:gd name="T38" fmla="*/ 175 w 1320"/>
                <a:gd name="T39" fmla="*/ 103 h 1192"/>
                <a:gd name="T40" fmla="*/ 175 w 1320"/>
                <a:gd name="T41" fmla="*/ 209 h 1192"/>
                <a:gd name="T42" fmla="*/ 120 w 1320"/>
                <a:gd name="T43" fmla="*/ 209 h 1192"/>
                <a:gd name="T44" fmla="*/ 69 w 1320"/>
                <a:gd name="T45" fmla="*/ 253 h 1192"/>
                <a:gd name="T46" fmla="*/ 69 w 1320"/>
                <a:gd name="T47" fmla="*/ 1090 h 1192"/>
                <a:gd name="T48" fmla="*/ 120 w 1320"/>
                <a:gd name="T49" fmla="*/ 1134 h 1192"/>
                <a:gd name="T50" fmla="*/ 559 w 1320"/>
                <a:gd name="T51" fmla="*/ 1134 h 1192"/>
                <a:gd name="T52" fmla="*/ 563 w 1320"/>
                <a:gd name="T53" fmla="*/ 1134 h 1192"/>
                <a:gd name="T54" fmla="*/ 566 w 1320"/>
                <a:gd name="T55" fmla="*/ 1134 h 1192"/>
                <a:gd name="T56" fmla="*/ 773 w 1320"/>
                <a:gd name="T57" fmla="*/ 1134 h 1192"/>
                <a:gd name="T58" fmla="*/ 807 w 1320"/>
                <a:gd name="T59" fmla="*/ 1163 h 1192"/>
                <a:gd name="T60" fmla="*/ 773 w 1320"/>
                <a:gd name="T61" fmla="*/ 1192 h 1192"/>
                <a:gd name="T62" fmla="*/ 567 w 1320"/>
                <a:gd name="T63" fmla="*/ 1192 h 1192"/>
                <a:gd name="T64" fmla="*/ 559 w 1320"/>
                <a:gd name="T65" fmla="*/ 1192 h 1192"/>
                <a:gd name="T66" fmla="*/ 120 w 1320"/>
                <a:gd name="T67" fmla="*/ 1192 h 1192"/>
                <a:gd name="T68" fmla="*/ 0 w 1320"/>
                <a:gd name="T69" fmla="*/ 1090 h 1192"/>
                <a:gd name="T70" fmla="*/ 0 w 1320"/>
                <a:gd name="T71" fmla="*/ 253 h 1192"/>
                <a:gd name="T72" fmla="*/ 108 w 1320"/>
                <a:gd name="T73" fmla="*/ 151 h 1192"/>
                <a:gd name="T74" fmla="*/ 108 w 1320"/>
                <a:gd name="T75" fmla="*/ 103 h 1192"/>
                <a:gd name="T76" fmla="*/ 228 w 1320"/>
                <a:gd name="T77" fmla="*/ 0 h 1192"/>
                <a:gd name="T78" fmla="*/ 451 w 1320"/>
                <a:gd name="T79" fmla="*/ 0 h 1192"/>
                <a:gd name="T80" fmla="*/ 571 w 1320"/>
                <a:gd name="T81" fmla="*/ 103 h 1192"/>
                <a:gd name="T82" fmla="*/ 571 w 1320"/>
                <a:gd name="T83" fmla="*/ 151 h 1192"/>
                <a:gd name="T84" fmla="*/ 679 w 1320"/>
                <a:gd name="T85" fmla="*/ 253 h 1192"/>
                <a:gd name="T86" fmla="*/ 679 w 1320"/>
                <a:gd name="T87" fmla="*/ 1007 h 1192"/>
                <a:gd name="T88" fmla="*/ 737 w 1320"/>
                <a:gd name="T89" fmla="*/ 1007 h 1192"/>
                <a:gd name="T90" fmla="*/ 737 w 1320"/>
                <a:gd name="T91" fmla="*/ 525 h 1192"/>
                <a:gd name="T92" fmla="*/ 857 w 1320"/>
                <a:gd name="T93" fmla="*/ 422 h 1192"/>
                <a:gd name="T94" fmla="*/ 1200 w 1320"/>
                <a:gd name="T95" fmla="*/ 422 h 1192"/>
                <a:gd name="T96" fmla="*/ 1320 w 1320"/>
                <a:gd name="T97" fmla="*/ 525 h 1192"/>
                <a:gd name="T98" fmla="*/ 1320 w 1320"/>
                <a:gd name="T99" fmla="*/ 1090 h 1192"/>
                <a:gd name="T100" fmla="*/ 1200 w 1320"/>
                <a:gd name="T101" fmla="*/ 119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20" h="1192">
                  <a:moveTo>
                    <a:pt x="1200" y="1192"/>
                  </a:moveTo>
                  <a:lnTo>
                    <a:pt x="1200" y="1192"/>
                  </a:lnTo>
                  <a:lnTo>
                    <a:pt x="1007" y="1192"/>
                  </a:lnTo>
                  <a:cubicBezTo>
                    <a:pt x="988" y="1192"/>
                    <a:pt x="973" y="1179"/>
                    <a:pt x="973" y="1164"/>
                  </a:cubicBezTo>
                  <a:cubicBezTo>
                    <a:pt x="973" y="1147"/>
                    <a:pt x="988" y="1134"/>
                    <a:pt x="1007" y="1134"/>
                  </a:cubicBezTo>
                  <a:lnTo>
                    <a:pt x="1200" y="1134"/>
                  </a:lnTo>
                  <a:cubicBezTo>
                    <a:pt x="1230" y="1134"/>
                    <a:pt x="1253" y="1114"/>
                    <a:pt x="1253" y="1090"/>
                  </a:cubicBezTo>
                  <a:lnTo>
                    <a:pt x="1253" y="525"/>
                  </a:lnTo>
                  <a:cubicBezTo>
                    <a:pt x="1253" y="499"/>
                    <a:pt x="1230" y="479"/>
                    <a:pt x="1200" y="479"/>
                  </a:cubicBezTo>
                  <a:lnTo>
                    <a:pt x="857" y="479"/>
                  </a:lnTo>
                  <a:cubicBezTo>
                    <a:pt x="828" y="479"/>
                    <a:pt x="805" y="499"/>
                    <a:pt x="805" y="525"/>
                  </a:cubicBezTo>
                  <a:lnTo>
                    <a:pt x="805" y="1065"/>
                  </a:lnTo>
                  <a:lnTo>
                    <a:pt x="611" y="1065"/>
                  </a:lnTo>
                  <a:lnTo>
                    <a:pt x="611" y="253"/>
                  </a:lnTo>
                  <a:cubicBezTo>
                    <a:pt x="611" y="229"/>
                    <a:pt x="587" y="209"/>
                    <a:pt x="559" y="209"/>
                  </a:cubicBezTo>
                  <a:lnTo>
                    <a:pt x="503" y="209"/>
                  </a:lnTo>
                  <a:lnTo>
                    <a:pt x="503" y="103"/>
                  </a:lnTo>
                  <a:cubicBezTo>
                    <a:pt x="503" y="79"/>
                    <a:pt x="479" y="59"/>
                    <a:pt x="451" y="59"/>
                  </a:cubicBezTo>
                  <a:lnTo>
                    <a:pt x="228" y="59"/>
                  </a:lnTo>
                  <a:cubicBezTo>
                    <a:pt x="199" y="59"/>
                    <a:pt x="175" y="79"/>
                    <a:pt x="175" y="103"/>
                  </a:cubicBezTo>
                  <a:lnTo>
                    <a:pt x="175" y="209"/>
                  </a:lnTo>
                  <a:lnTo>
                    <a:pt x="120" y="209"/>
                  </a:lnTo>
                  <a:cubicBezTo>
                    <a:pt x="92" y="209"/>
                    <a:pt x="69" y="229"/>
                    <a:pt x="69" y="253"/>
                  </a:cubicBezTo>
                  <a:lnTo>
                    <a:pt x="69" y="1090"/>
                  </a:lnTo>
                  <a:cubicBezTo>
                    <a:pt x="69" y="1114"/>
                    <a:pt x="92" y="1134"/>
                    <a:pt x="120" y="1134"/>
                  </a:cubicBezTo>
                  <a:lnTo>
                    <a:pt x="559" y="1134"/>
                  </a:lnTo>
                  <a:cubicBezTo>
                    <a:pt x="560" y="1134"/>
                    <a:pt x="562" y="1134"/>
                    <a:pt x="563" y="1134"/>
                  </a:cubicBezTo>
                  <a:lnTo>
                    <a:pt x="566" y="1134"/>
                  </a:lnTo>
                  <a:lnTo>
                    <a:pt x="773" y="1134"/>
                  </a:lnTo>
                  <a:cubicBezTo>
                    <a:pt x="792" y="1134"/>
                    <a:pt x="807" y="1147"/>
                    <a:pt x="807" y="1163"/>
                  </a:cubicBezTo>
                  <a:cubicBezTo>
                    <a:pt x="807" y="1179"/>
                    <a:pt x="792" y="1192"/>
                    <a:pt x="773" y="1192"/>
                  </a:cubicBezTo>
                  <a:lnTo>
                    <a:pt x="567" y="1192"/>
                  </a:lnTo>
                  <a:cubicBezTo>
                    <a:pt x="565" y="1192"/>
                    <a:pt x="562" y="1192"/>
                    <a:pt x="559" y="1192"/>
                  </a:cubicBezTo>
                  <a:lnTo>
                    <a:pt x="120" y="1192"/>
                  </a:lnTo>
                  <a:cubicBezTo>
                    <a:pt x="54" y="1192"/>
                    <a:pt x="0" y="1146"/>
                    <a:pt x="0" y="1090"/>
                  </a:cubicBezTo>
                  <a:lnTo>
                    <a:pt x="0" y="253"/>
                  </a:lnTo>
                  <a:cubicBezTo>
                    <a:pt x="0" y="200"/>
                    <a:pt x="47" y="157"/>
                    <a:pt x="108" y="151"/>
                  </a:cubicBezTo>
                  <a:lnTo>
                    <a:pt x="108" y="103"/>
                  </a:lnTo>
                  <a:cubicBezTo>
                    <a:pt x="108" y="47"/>
                    <a:pt x="162" y="0"/>
                    <a:pt x="228" y="0"/>
                  </a:cubicBezTo>
                  <a:lnTo>
                    <a:pt x="451" y="0"/>
                  </a:lnTo>
                  <a:cubicBezTo>
                    <a:pt x="517" y="0"/>
                    <a:pt x="571" y="47"/>
                    <a:pt x="571" y="103"/>
                  </a:cubicBezTo>
                  <a:lnTo>
                    <a:pt x="571" y="151"/>
                  </a:lnTo>
                  <a:cubicBezTo>
                    <a:pt x="631" y="157"/>
                    <a:pt x="679" y="200"/>
                    <a:pt x="679" y="253"/>
                  </a:cubicBezTo>
                  <a:lnTo>
                    <a:pt x="679" y="1007"/>
                  </a:lnTo>
                  <a:lnTo>
                    <a:pt x="737" y="1007"/>
                  </a:lnTo>
                  <a:lnTo>
                    <a:pt x="737" y="525"/>
                  </a:lnTo>
                  <a:cubicBezTo>
                    <a:pt x="737" y="468"/>
                    <a:pt x="791" y="422"/>
                    <a:pt x="857" y="422"/>
                  </a:cubicBezTo>
                  <a:lnTo>
                    <a:pt x="1200" y="422"/>
                  </a:lnTo>
                  <a:cubicBezTo>
                    <a:pt x="1267" y="422"/>
                    <a:pt x="1320" y="468"/>
                    <a:pt x="1320" y="525"/>
                  </a:cubicBezTo>
                  <a:lnTo>
                    <a:pt x="1320" y="1090"/>
                  </a:lnTo>
                  <a:cubicBezTo>
                    <a:pt x="1320" y="1146"/>
                    <a:pt x="1267" y="1192"/>
                    <a:pt x="1200" y="1192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14" name="Freeform 195">
              <a:extLst>
                <a:ext uri="{FF2B5EF4-FFF2-40B4-BE49-F238E27FC236}">
                  <a16:creationId xmlns:a16="http://schemas.microsoft.com/office/drawing/2014/main" id="{FFA62856-C104-0FD3-4B70-07F8B9B96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9869" y="3984742"/>
              <a:ext cx="16714" cy="13695"/>
            </a:xfrm>
            <a:custGeom>
              <a:avLst/>
              <a:gdLst>
                <a:gd name="T0" fmla="*/ 136 w 136"/>
                <a:gd name="T1" fmla="*/ 61 h 120"/>
                <a:gd name="T2" fmla="*/ 136 w 136"/>
                <a:gd name="T3" fmla="*/ 61 h 120"/>
                <a:gd name="T4" fmla="*/ 68 w 136"/>
                <a:gd name="T5" fmla="*/ 120 h 120"/>
                <a:gd name="T6" fmla="*/ 0 w 136"/>
                <a:gd name="T7" fmla="*/ 61 h 120"/>
                <a:gd name="T8" fmla="*/ 68 w 136"/>
                <a:gd name="T9" fmla="*/ 0 h 120"/>
                <a:gd name="T10" fmla="*/ 136 w 136"/>
                <a:gd name="T11" fmla="*/ 6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20">
                  <a:moveTo>
                    <a:pt x="136" y="61"/>
                  </a:moveTo>
                  <a:lnTo>
                    <a:pt x="136" y="61"/>
                  </a:lnTo>
                  <a:cubicBezTo>
                    <a:pt x="136" y="94"/>
                    <a:pt x="106" y="120"/>
                    <a:pt x="68" y="120"/>
                  </a:cubicBezTo>
                  <a:cubicBezTo>
                    <a:pt x="31" y="120"/>
                    <a:pt x="0" y="94"/>
                    <a:pt x="0" y="61"/>
                  </a:cubicBezTo>
                  <a:cubicBezTo>
                    <a:pt x="0" y="27"/>
                    <a:pt x="31" y="0"/>
                    <a:pt x="68" y="0"/>
                  </a:cubicBezTo>
                  <a:cubicBezTo>
                    <a:pt x="106" y="0"/>
                    <a:pt x="136" y="27"/>
                    <a:pt x="136" y="61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15" name="Freeform 196">
              <a:extLst>
                <a:ext uri="{FF2B5EF4-FFF2-40B4-BE49-F238E27FC236}">
                  <a16:creationId xmlns:a16="http://schemas.microsoft.com/office/drawing/2014/main" id="{CED5C793-2A70-D074-FCA5-B0B97CDFB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119" y="3984742"/>
              <a:ext cx="18804" cy="13695"/>
            </a:xfrm>
            <a:custGeom>
              <a:avLst/>
              <a:gdLst>
                <a:gd name="T0" fmla="*/ 144 w 144"/>
                <a:gd name="T1" fmla="*/ 61 h 120"/>
                <a:gd name="T2" fmla="*/ 144 w 144"/>
                <a:gd name="T3" fmla="*/ 61 h 120"/>
                <a:gd name="T4" fmla="*/ 72 w 144"/>
                <a:gd name="T5" fmla="*/ 120 h 120"/>
                <a:gd name="T6" fmla="*/ 0 w 144"/>
                <a:gd name="T7" fmla="*/ 61 h 120"/>
                <a:gd name="T8" fmla="*/ 72 w 144"/>
                <a:gd name="T9" fmla="*/ 0 h 120"/>
                <a:gd name="T10" fmla="*/ 144 w 144"/>
                <a:gd name="T11" fmla="*/ 6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20">
                  <a:moveTo>
                    <a:pt x="144" y="61"/>
                  </a:moveTo>
                  <a:lnTo>
                    <a:pt x="144" y="61"/>
                  </a:lnTo>
                  <a:cubicBezTo>
                    <a:pt x="144" y="94"/>
                    <a:pt x="112" y="120"/>
                    <a:pt x="72" y="120"/>
                  </a:cubicBezTo>
                  <a:cubicBezTo>
                    <a:pt x="33" y="120"/>
                    <a:pt x="0" y="94"/>
                    <a:pt x="0" y="61"/>
                  </a:cubicBezTo>
                  <a:cubicBezTo>
                    <a:pt x="0" y="27"/>
                    <a:pt x="33" y="0"/>
                    <a:pt x="72" y="0"/>
                  </a:cubicBezTo>
                  <a:cubicBezTo>
                    <a:pt x="112" y="0"/>
                    <a:pt x="144" y="27"/>
                    <a:pt x="144" y="61"/>
                  </a:cubicBezTo>
                  <a:close/>
                </a:path>
              </a:pathLst>
            </a:custGeom>
            <a:solidFill>
              <a:srgbClr val="47474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pic>
          <p:nvPicPr>
            <p:cNvPr id="116" name="Picture 207">
              <a:extLst>
                <a:ext uri="{FF2B5EF4-FFF2-40B4-BE49-F238E27FC236}">
                  <a16:creationId xmlns:a16="http://schemas.microsoft.com/office/drawing/2014/main" id="{5F4377B9-AC70-94D5-135F-5F9AE8890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526" y="2552686"/>
              <a:ext cx="353094" cy="293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Line 208">
              <a:extLst>
                <a:ext uri="{FF2B5EF4-FFF2-40B4-BE49-F238E27FC236}">
                  <a16:creationId xmlns:a16="http://schemas.microsoft.com/office/drawing/2014/main" id="{A47054D2-A8B4-D303-5EA4-34DA0259C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7795" y="2531166"/>
              <a:ext cx="94019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18" name="Freeform 209">
              <a:extLst>
                <a:ext uri="{FF2B5EF4-FFF2-40B4-BE49-F238E27FC236}">
                  <a16:creationId xmlns:a16="http://schemas.microsoft.com/office/drawing/2014/main" id="{522B94CF-69E7-4F05-1478-68FB22D8D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33" y="2470519"/>
              <a:ext cx="85662" cy="121295"/>
            </a:xfrm>
            <a:custGeom>
              <a:avLst/>
              <a:gdLst>
                <a:gd name="T0" fmla="*/ 0 w 41"/>
                <a:gd name="T1" fmla="*/ 0 h 62"/>
                <a:gd name="T2" fmla="*/ 41 w 41"/>
                <a:gd name="T3" fmla="*/ 31 h 62"/>
                <a:gd name="T4" fmla="*/ 0 w 41"/>
                <a:gd name="T5" fmla="*/ 62 h 62"/>
                <a:gd name="T6" fmla="*/ 0 w 41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62">
                  <a:moveTo>
                    <a:pt x="0" y="0"/>
                  </a:moveTo>
                  <a:lnTo>
                    <a:pt x="41" y="31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19" name="Line 210">
              <a:extLst>
                <a:ext uri="{FF2B5EF4-FFF2-40B4-BE49-F238E27FC236}">
                  <a16:creationId xmlns:a16="http://schemas.microsoft.com/office/drawing/2014/main" id="{1A681054-D337-EA9B-F994-E2973E633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0985" y="2368788"/>
              <a:ext cx="401148" cy="101731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20" name="Line 211">
              <a:extLst>
                <a:ext uri="{FF2B5EF4-FFF2-40B4-BE49-F238E27FC236}">
                  <a16:creationId xmlns:a16="http://schemas.microsoft.com/office/drawing/2014/main" id="{F8607DD9-8284-17F4-65D3-426FD7305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6807" y="2591813"/>
              <a:ext cx="405327" cy="29346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21" name="Freeform 212">
              <a:extLst>
                <a:ext uri="{FF2B5EF4-FFF2-40B4-BE49-F238E27FC236}">
                  <a16:creationId xmlns:a16="http://schemas.microsoft.com/office/drawing/2014/main" id="{7DDD0F88-EADA-4B0A-805A-3236EBFEF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624" y="2568337"/>
              <a:ext cx="376076" cy="181942"/>
            </a:xfrm>
            <a:custGeom>
              <a:avLst/>
              <a:gdLst>
                <a:gd name="T0" fmla="*/ 0 w 6048"/>
                <a:gd name="T1" fmla="*/ 523 h 3136"/>
                <a:gd name="T2" fmla="*/ 523 w 6048"/>
                <a:gd name="T3" fmla="*/ 0 h 3136"/>
                <a:gd name="T4" fmla="*/ 5526 w 6048"/>
                <a:gd name="T5" fmla="*/ 0 h 3136"/>
                <a:gd name="T6" fmla="*/ 6048 w 6048"/>
                <a:gd name="T7" fmla="*/ 523 h 3136"/>
                <a:gd name="T8" fmla="*/ 6048 w 6048"/>
                <a:gd name="T9" fmla="*/ 2614 h 3136"/>
                <a:gd name="T10" fmla="*/ 5526 w 6048"/>
                <a:gd name="T11" fmla="*/ 3136 h 3136"/>
                <a:gd name="T12" fmla="*/ 523 w 6048"/>
                <a:gd name="T13" fmla="*/ 3136 h 3136"/>
                <a:gd name="T14" fmla="*/ 0 w 6048"/>
                <a:gd name="T15" fmla="*/ 2614 h 3136"/>
                <a:gd name="T16" fmla="*/ 0 w 6048"/>
                <a:gd name="T17" fmla="*/ 523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48" h="3136">
                  <a:moveTo>
                    <a:pt x="0" y="523"/>
                  </a:moveTo>
                  <a:cubicBezTo>
                    <a:pt x="0" y="234"/>
                    <a:pt x="234" y="0"/>
                    <a:pt x="523" y="0"/>
                  </a:cubicBezTo>
                  <a:lnTo>
                    <a:pt x="5526" y="0"/>
                  </a:lnTo>
                  <a:cubicBezTo>
                    <a:pt x="5814" y="0"/>
                    <a:pt x="6048" y="234"/>
                    <a:pt x="6048" y="523"/>
                  </a:cubicBezTo>
                  <a:lnTo>
                    <a:pt x="6048" y="2614"/>
                  </a:lnTo>
                  <a:cubicBezTo>
                    <a:pt x="6048" y="2902"/>
                    <a:pt x="5814" y="3136"/>
                    <a:pt x="5526" y="3136"/>
                  </a:cubicBezTo>
                  <a:lnTo>
                    <a:pt x="523" y="3136"/>
                  </a:lnTo>
                  <a:cubicBezTo>
                    <a:pt x="234" y="3136"/>
                    <a:pt x="0" y="2902"/>
                    <a:pt x="0" y="2614"/>
                  </a:cubicBezTo>
                  <a:lnTo>
                    <a:pt x="0" y="52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22" name="Freeform 213">
              <a:extLst>
                <a:ext uri="{FF2B5EF4-FFF2-40B4-BE49-F238E27FC236}">
                  <a16:creationId xmlns:a16="http://schemas.microsoft.com/office/drawing/2014/main" id="{95BB88B6-2107-8B82-B0D5-FA7FF36C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624" y="2568337"/>
              <a:ext cx="376076" cy="181942"/>
            </a:xfrm>
            <a:custGeom>
              <a:avLst/>
              <a:gdLst>
                <a:gd name="T0" fmla="*/ 0 w 6048"/>
                <a:gd name="T1" fmla="*/ 523 h 3136"/>
                <a:gd name="T2" fmla="*/ 523 w 6048"/>
                <a:gd name="T3" fmla="*/ 0 h 3136"/>
                <a:gd name="T4" fmla="*/ 5526 w 6048"/>
                <a:gd name="T5" fmla="*/ 0 h 3136"/>
                <a:gd name="T6" fmla="*/ 6048 w 6048"/>
                <a:gd name="T7" fmla="*/ 523 h 3136"/>
                <a:gd name="T8" fmla="*/ 6048 w 6048"/>
                <a:gd name="T9" fmla="*/ 2614 h 3136"/>
                <a:gd name="T10" fmla="*/ 5526 w 6048"/>
                <a:gd name="T11" fmla="*/ 3136 h 3136"/>
                <a:gd name="T12" fmla="*/ 523 w 6048"/>
                <a:gd name="T13" fmla="*/ 3136 h 3136"/>
                <a:gd name="T14" fmla="*/ 0 w 6048"/>
                <a:gd name="T15" fmla="*/ 2614 h 3136"/>
                <a:gd name="T16" fmla="*/ 0 w 6048"/>
                <a:gd name="T17" fmla="*/ 523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48" h="3136">
                  <a:moveTo>
                    <a:pt x="0" y="523"/>
                  </a:moveTo>
                  <a:cubicBezTo>
                    <a:pt x="0" y="234"/>
                    <a:pt x="234" y="0"/>
                    <a:pt x="523" y="0"/>
                  </a:cubicBezTo>
                  <a:lnTo>
                    <a:pt x="5526" y="0"/>
                  </a:lnTo>
                  <a:cubicBezTo>
                    <a:pt x="5814" y="0"/>
                    <a:pt x="6048" y="234"/>
                    <a:pt x="6048" y="523"/>
                  </a:cubicBezTo>
                  <a:lnTo>
                    <a:pt x="6048" y="2614"/>
                  </a:lnTo>
                  <a:cubicBezTo>
                    <a:pt x="6048" y="2902"/>
                    <a:pt x="5814" y="3136"/>
                    <a:pt x="5526" y="3136"/>
                  </a:cubicBezTo>
                  <a:lnTo>
                    <a:pt x="523" y="3136"/>
                  </a:lnTo>
                  <a:cubicBezTo>
                    <a:pt x="234" y="3136"/>
                    <a:pt x="0" y="2902"/>
                    <a:pt x="0" y="2614"/>
                  </a:cubicBezTo>
                  <a:lnTo>
                    <a:pt x="0" y="523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23" name="Rectangle 214">
              <a:extLst>
                <a:ext uri="{FF2B5EF4-FFF2-40B4-BE49-F238E27FC236}">
                  <a16:creationId xmlns:a16="http://schemas.microsoft.com/office/drawing/2014/main" id="{2ECB000C-21C0-DD34-A0C0-FFAEF0F69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159" y="2572249"/>
              <a:ext cx="769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E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24" name="Rectangle 215">
              <a:extLst>
                <a:ext uri="{FF2B5EF4-FFF2-40B4-BE49-F238E27FC236}">
                  <a16:creationId xmlns:a16="http://schemas.microsoft.com/office/drawing/2014/main" id="{31EE4FBC-052E-2F3C-94ED-E8491D30A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285" y="2572249"/>
              <a:ext cx="3847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-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25" name="Rectangle 216">
              <a:extLst>
                <a:ext uri="{FF2B5EF4-FFF2-40B4-BE49-F238E27FC236}">
                  <a16:creationId xmlns:a16="http://schemas.microsoft.com/office/drawing/2014/main" id="{A824BD20-BDD4-1A44-20DA-6470C355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249" y="2572249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CPE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26" name="Freeform 217">
              <a:extLst>
                <a:ext uri="{FF2B5EF4-FFF2-40B4-BE49-F238E27FC236}">
                  <a16:creationId xmlns:a16="http://schemas.microsoft.com/office/drawing/2014/main" id="{568AF29D-A02B-EE53-FCE3-AAEEF6AAA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712" y="2315966"/>
              <a:ext cx="378166" cy="181942"/>
            </a:xfrm>
            <a:custGeom>
              <a:avLst/>
              <a:gdLst>
                <a:gd name="T0" fmla="*/ 0 w 6048"/>
                <a:gd name="T1" fmla="*/ 520 h 3120"/>
                <a:gd name="T2" fmla="*/ 520 w 6048"/>
                <a:gd name="T3" fmla="*/ 0 h 3120"/>
                <a:gd name="T4" fmla="*/ 5528 w 6048"/>
                <a:gd name="T5" fmla="*/ 0 h 3120"/>
                <a:gd name="T6" fmla="*/ 6048 w 6048"/>
                <a:gd name="T7" fmla="*/ 520 h 3120"/>
                <a:gd name="T8" fmla="*/ 6048 w 6048"/>
                <a:gd name="T9" fmla="*/ 2600 h 3120"/>
                <a:gd name="T10" fmla="*/ 5528 w 6048"/>
                <a:gd name="T11" fmla="*/ 3120 h 3120"/>
                <a:gd name="T12" fmla="*/ 520 w 6048"/>
                <a:gd name="T13" fmla="*/ 3120 h 3120"/>
                <a:gd name="T14" fmla="*/ 0 w 6048"/>
                <a:gd name="T15" fmla="*/ 2600 h 3120"/>
                <a:gd name="T16" fmla="*/ 0 w 6048"/>
                <a:gd name="T17" fmla="*/ 520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48" h="3120">
                  <a:moveTo>
                    <a:pt x="0" y="520"/>
                  </a:moveTo>
                  <a:cubicBezTo>
                    <a:pt x="0" y="233"/>
                    <a:pt x="233" y="0"/>
                    <a:pt x="520" y="0"/>
                  </a:cubicBezTo>
                  <a:lnTo>
                    <a:pt x="5528" y="0"/>
                  </a:lnTo>
                  <a:cubicBezTo>
                    <a:pt x="5816" y="0"/>
                    <a:pt x="6048" y="233"/>
                    <a:pt x="6048" y="520"/>
                  </a:cubicBezTo>
                  <a:lnTo>
                    <a:pt x="6048" y="2600"/>
                  </a:lnTo>
                  <a:cubicBezTo>
                    <a:pt x="6048" y="2888"/>
                    <a:pt x="5816" y="3120"/>
                    <a:pt x="5528" y="3120"/>
                  </a:cubicBezTo>
                  <a:lnTo>
                    <a:pt x="520" y="3120"/>
                  </a:lnTo>
                  <a:cubicBezTo>
                    <a:pt x="233" y="3120"/>
                    <a:pt x="0" y="2888"/>
                    <a:pt x="0" y="2600"/>
                  </a:cubicBezTo>
                  <a:lnTo>
                    <a:pt x="0" y="52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27" name="Freeform 218">
              <a:extLst>
                <a:ext uri="{FF2B5EF4-FFF2-40B4-BE49-F238E27FC236}">
                  <a16:creationId xmlns:a16="http://schemas.microsoft.com/office/drawing/2014/main" id="{DD4B555C-FF86-1C1D-E360-77EC2937D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712" y="2315966"/>
              <a:ext cx="378166" cy="181942"/>
            </a:xfrm>
            <a:custGeom>
              <a:avLst/>
              <a:gdLst>
                <a:gd name="T0" fmla="*/ 0 w 6048"/>
                <a:gd name="T1" fmla="*/ 520 h 3120"/>
                <a:gd name="T2" fmla="*/ 520 w 6048"/>
                <a:gd name="T3" fmla="*/ 0 h 3120"/>
                <a:gd name="T4" fmla="*/ 5528 w 6048"/>
                <a:gd name="T5" fmla="*/ 0 h 3120"/>
                <a:gd name="T6" fmla="*/ 6048 w 6048"/>
                <a:gd name="T7" fmla="*/ 520 h 3120"/>
                <a:gd name="T8" fmla="*/ 6048 w 6048"/>
                <a:gd name="T9" fmla="*/ 2600 h 3120"/>
                <a:gd name="T10" fmla="*/ 5528 w 6048"/>
                <a:gd name="T11" fmla="*/ 3120 h 3120"/>
                <a:gd name="T12" fmla="*/ 520 w 6048"/>
                <a:gd name="T13" fmla="*/ 3120 h 3120"/>
                <a:gd name="T14" fmla="*/ 0 w 6048"/>
                <a:gd name="T15" fmla="*/ 2600 h 3120"/>
                <a:gd name="T16" fmla="*/ 0 w 6048"/>
                <a:gd name="T17" fmla="*/ 520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48" h="3120">
                  <a:moveTo>
                    <a:pt x="0" y="520"/>
                  </a:moveTo>
                  <a:cubicBezTo>
                    <a:pt x="0" y="233"/>
                    <a:pt x="233" y="0"/>
                    <a:pt x="520" y="0"/>
                  </a:cubicBezTo>
                  <a:lnTo>
                    <a:pt x="5528" y="0"/>
                  </a:lnTo>
                  <a:cubicBezTo>
                    <a:pt x="5816" y="0"/>
                    <a:pt x="6048" y="233"/>
                    <a:pt x="6048" y="520"/>
                  </a:cubicBezTo>
                  <a:lnTo>
                    <a:pt x="6048" y="2600"/>
                  </a:lnTo>
                  <a:cubicBezTo>
                    <a:pt x="6048" y="2888"/>
                    <a:pt x="5816" y="3120"/>
                    <a:pt x="5528" y="3120"/>
                  </a:cubicBezTo>
                  <a:lnTo>
                    <a:pt x="520" y="3120"/>
                  </a:lnTo>
                  <a:cubicBezTo>
                    <a:pt x="233" y="3120"/>
                    <a:pt x="0" y="2888"/>
                    <a:pt x="0" y="2600"/>
                  </a:cubicBezTo>
                  <a:lnTo>
                    <a:pt x="0" y="520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28" name="Rectangle 219">
              <a:extLst>
                <a:ext uri="{FF2B5EF4-FFF2-40B4-BE49-F238E27FC236}">
                  <a16:creationId xmlns:a16="http://schemas.microsoft.com/office/drawing/2014/main" id="{C151E009-D3E3-76CC-2B72-99C058732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338" y="2319879"/>
              <a:ext cx="769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E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29" name="Rectangle 220">
              <a:extLst>
                <a:ext uri="{FF2B5EF4-FFF2-40B4-BE49-F238E27FC236}">
                  <a16:creationId xmlns:a16="http://schemas.microsoft.com/office/drawing/2014/main" id="{9458539B-DAC7-04ED-D0CB-8B3FA35B0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463" y="2319879"/>
              <a:ext cx="3847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-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30" name="Rectangle 221">
              <a:extLst>
                <a:ext uri="{FF2B5EF4-FFF2-40B4-BE49-F238E27FC236}">
                  <a16:creationId xmlns:a16="http://schemas.microsoft.com/office/drawing/2014/main" id="{4289C6D1-FB9A-3AC6-E20D-375308D39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7429" y="2319879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CPE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31" name="Line 222">
              <a:extLst>
                <a:ext uri="{FF2B5EF4-FFF2-40B4-BE49-F238E27FC236}">
                  <a16:creationId xmlns:a16="http://schemas.microsoft.com/office/drawing/2014/main" id="{B2B75638-FEFC-0CCA-4DC6-378EADAA4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3744" y="2405959"/>
              <a:ext cx="27996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32" name="Line 223">
              <a:extLst>
                <a:ext uri="{FF2B5EF4-FFF2-40B4-BE49-F238E27FC236}">
                  <a16:creationId xmlns:a16="http://schemas.microsoft.com/office/drawing/2014/main" id="{470ADD64-EC79-2535-1907-5F457E80E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9565" y="2658329"/>
              <a:ext cx="28205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33" name="Freeform 224">
              <a:extLst>
                <a:ext uri="{FF2B5EF4-FFF2-40B4-BE49-F238E27FC236}">
                  <a16:creationId xmlns:a16="http://schemas.microsoft.com/office/drawing/2014/main" id="{313EE13F-5183-F4DB-BC06-D5255DCB2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848" y="2368788"/>
              <a:ext cx="60591" cy="35215"/>
            </a:xfrm>
            <a:custGeom>
              <a:avLst/>
              <a:gdLst>
                <a:gd name="T0" fmla="*/ 992 w 992"/>
                <a:gd name="T1" fmla="*/ 0 h 592"/>
                <a:gd name="T2" fmla="*/ 152 w 992"/>
                <a:gd name="T3" fmla="*/ 0 h 592"/>
                <a:gd name="T4" fmla="*/ 34 w 992"/>
                <a:gd name="T5" fmla="*/ 96 h 592"/>
                <a:gd name="T6" fmla="*/ 0 w 992"/>
                <a:gd name="T7" fmla="*/ 288 h 592"/>
                <a:gd name="T8" fmla="*/ 34 w 992"/>
                <a:gd name="T9" fmla="*/ 496 h 592"/>
                <a:gd name="T10" fmla="*/ 152 w 992"/>
                <a:gd name="T11" fmla="*/ 592 h 592"/>
                <a:gd name="T12" fmla="*/ 992 w 992"/>
                <a:gd name="T13" fmla="*/ 592 h 592"/>
                <a:gd name="T14" fmla="*/ 992 w 992"/>
                <a:gd name="T15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2" h="592">
                  <a:moveTo>
                    <a:pt x="99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01" y="0"/>
                    <a:pt x="34" y="32"/>
                    <a:pt x="34" y="96"/>
                  </a:cubicBezTo>
                  <a:cubicBezTo>
                    <a:pt x="17" y="144"/>
                    <a:pt x="0" y="208"/>
                    <a:pt x="0" y="288"/>
                  </a:cubicBezTo>
                  <a:cubicBezTo>
                    <a:pt x="0" y="368"/>
                    <a:pt x="17" y="432"/>
                    <a:pt x="34" y="496"/>
                  </a:cubicBezTo>
                  <a:cubicBezTo>
                    <a:pt x="34" y="544"/>
                    <a:pt x="101" y="592"/>
                    <a:pt x="152" y="592"/>
                  </a:cubicBezTo>
                  <a:cubicBezTo>
                    <a:pt x="992" y="592"/>
                    <a:pt x="992" y="592"/>
                    <a:pt x="992" y="592"/>
                  </a:cubicBezTo>
                  <a:lnTo>
                    <a:pt x="99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34" name="Freeform 225">
              <a:extLst>
                <a:ext uri="{FF2B5EF4-FFF2-40B4-BE49-F238E27FC236}">
                  <a16:creationId xmlns:a16="http://schemas.microsoft.com/office/drawing/2014/main" id="{35F54407-300D-C668-B841-8A6946932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848" y="2368788"/>
              <a:ext cx="60591" cy="35215"/>
            </a:xfrm>
            <a:custGeom>
              <a:avLst/>
              <a:gdLst>
                <a:gd name="T0" fmla="*/ 992 w 992"/>
                <a:gd name="T1" fmla="*/ 0 h 592"/>
                <a:gd name="T2" fmla="*/ 152 w 992"/>
                <a:gd name="T3" fmla="*/ 0 h 592"/>
                <a:gd name="T4" fmla="*/ 34 w 992"/>
                <a:gd name="T5" fmla="*/ 96 h 592"/>
                <a:gd name="T6" fmla="*/ 0 w 992"/>
                <a:gd name="T7" fmla="*/ 288 h 592"/>
                <a:gd name="T8" fmla="*/ 34 w 992"/>
                <a:gd name="T9" fmla="*/ 496 h 592"/>
                <a:gd name="T10" fmla="*/ 152 w 992"/>
                <a:gd name="T11" fmla="*/ 592 h 592"/>
                <a:gd name="T12" fmla="*/ 992 w 992"/>
                <a:gd name="T13" fmla="*/ 592 h 592"/>
                <a:gd name="T14" fmla="*/ 992 w 992"/>
                <a:gd name="T15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2" h="592">
                  <a:moveTo>
                    <a:pt x="992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01" y="0"/>
                    <a:pt x="34" y="32"/>
                    <a:pt x="34" y="96"/>
                  </a:cubicBezTo>
                  <a:cubicBezTo>
                    <a:pt x="17" y="144"/>
                    <a:pt x="0" y="208"/>
                    <a:pt x="0" y="288"/>
                  </a:cubicBezTo>
                  <a:cubicBezTo>
                    <a:pt x="0" y="368"/>
                    <a:pt x="17" y="432"/>
                    <a:pt x="34" y="496"/>
                  </a:cubicBezTo>
                  <a:cubicBezTo>
                    <a:pt x="34" y="544"/>
                    <a:pt x="101" y="592"/>
                    <a:pt x="152" y="592"/>
                  </a:cubicBezTo>
                  <a:cubicBezTo>
                    <a:pt x="992" y="592"/>
                    <a:pt x="992" y="592"/>
                    <a:pt x="992" y="592"/>
                  </a:cubicBezTo>
                  <a:lnTo>
                    <a:pt x="992" y="0"/>
                  </a:ln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35" name="Freeform 226">
              <a:extLst>
                <a:ext uri="{FF2B5EF4-FFF2-40B4-BE49-F238E27FC236}">
                  <a16:creationId xmlns:a16="http://schemas.microsoft.com/office/drawing/2014/main" id="{1C492A48-A575-797A-A5A9-F0CFF2030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635" y="2413784"/>
              <a:ext cx="108644" cy="60647"/>
            </a:xfrm>
            <a:custGeom>
              <a:avLst/>
              <a:gdLst>
                <a:gd name="T0" fmla="*/ 1325 w 1744"/>
                <a:gd name="T1" fmla="*/ 1040 h 1040"/>
                <a:gd name="T2" fmla="*/ 654 w 1744"/>
                <a:gd name="T3" fmla="*/ 978 h 1040"/>
                <a:gd name="T4" fmla="*/ 286 w 1744"/>
                <a:gd name="T5" fmla="*/ 777 h 1040"/>
                <a:gd name="T6" fmla="*/ 17 w 1744"/>
                <a:gd name="T7" fmla="*/ 451 h 1040"/>
                <a:gd name="T8" fmla="*/ 51 w 1744"/>
                <a:gd name="T9" fmla="*/ 326 h 1040"/>
                <a:gd name="T10" fmla="*/ 202 w 1744"/>
                <a:gd name="T11" fmla="*/ 357 h 1040"/>
                <a:gd name="T12" fmla="*/ 403 w 1744"/>
                <a:gd name="T13" fmla="*/ 621 h 1040"/>
                <a:gd name="T14" fmla="*/ 738 w 1744"/>
                <a:gd name="T15" fmla="*/ 808 h 1040"/>
                <a:gd name="T16" fmla="*/ 1325 w 1744"/>
                <a:gd name="T17" fmla="*/ 854 h 1040"/>
                <a:gd name="T18" fmla="*/ 1426 w 1744"/>
                <a:gd name="T19" fmla="*/ 761 h 1040"/>
                <a:gd name="T20" fmla="*/ 1459 w 1744"/>
                <a:gd name="T21" fmla="*/ 575 h 1040"/>
                <a:gd name="T22" fmla="*/ 1543 w 1744"/>
                <a:gd name="T23" fmla="*/ 94 h 1040"/>
                <a:gd name="T24" fmla="*/ 1644 w 1744"/>
                <a:gd name="T25" fmla="*/ 0 h 1040"/>
                <a:gd name="T26" fmla="*/ 1744 w 1744"/>
                <a:gd name="T27" fmla="*/ 94 h 1040"/>
                <a:gd name="T28" fmla="*/ 1661 w 1744"/>
                <a:gd name="T29" fmla="*/ 637 h 1040"/>
                <a:gd name="T30" fmla="*/ 1627 w 1744"/>
                <a:gd name="T31" fmla="*/ 761 h 1040"/>
                <a:gd name="T32" fmla="*/ 1325 w 1744"/>
                <a:gd name="T33" fmla="*/ 1040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44" h="1040">
                  <a:moveTo>
                    <a:pt x="1325" y="1040"/>
                  </a:moveTo>
                  <a:cubicBezTo>
                    <a:pt x="1090" y="1040"/>
                    <a:pt x="822" y="1040"/>
                    <a:pt x="654" y="978"/>
                  </a:cubicBezTo>
                  <a:cubicBezTo>
                    <a:pt x="504" y="932"/>
                    <a:pt x="420" y="870"/>
                    <a:pt x="286" y="777"/>
                  </a:cubicBezTo>
                  <a:cubicBezTo>
                    <a:pt x="202" y="730"/>
                    <a:pt x="68" y="528"/>
                    <a:pt x="17" y="451"/>
                  </a:cubicBezTo>
                  <a:cubicBezTo>
                    <a:pt x="0" y="404"/>
                    <a:pt x="17" y="357"/>
                    <a:pt x="51" y="326"/>
                  </a:cubicBezTo>
                  <a:cubicBezTo>
                    <a:pt x="101" y="295"/>
                    <a:pt x="168" y="311"/>
                    <a:pt x="202" y="357"/>
                  </a:cubicBezTo>
                  <a:cubicBezTo>
                    <a:pt x="269" y="466"/>
                    <a:pt x="369" y="606"/>
                    <a:pt x="403" y="621"/>
                  </a:cubicBezTo>
                  <a:cubicBezTo>
                    <a:pt x="537" y="714"/>
                    <a:pt x="604" y="761"/>
                    <a:pt x="738" y="808"/>
                  </a:cubicBezTo>
                  <a:cubicBezTo>
                    <a:pt x="872" y="854"/>
                    <a:pt x="1124" y="854"/>
                    <a:pt x="1325" y="854"/>
                  </a:cubicBezTo>
                  <a:cubicBezTo>
                    <a:pt x="1409" y="854"/>
                    <a:pt x="1426" y="792"/>
                    <a:pt x="1426" y="761"/>
                  </a:cubicBezTo>
                  <a:cubicBezTo>
                    <a:pt x="1426" y="699"/>
                    <a:pt x="1443" y="637"/>
                    <a:pt x="1459" y="575"/>
                  </a:cubicBezTo>
                  <a:cubicBezTo>
                    <a:pt x="1526" y="420"/>
                    <a:pt x="1543" y="187"/>
                    <a:pt x="1543" y="94"/>
                  </a:cubicBezTo>
                  <a:cubicBezTo>
                    <a:pt x="1543" y="47"/>
                    <a:pt x="1594" y="0"/>
                    <a:pt x="1644" y="0"/>
                  </a:cubicBezTo>
                  <a:cubicBezTo>
                    <a:pt x="1694" y="0"/>
                    <a:pt x="1744" y="47"/>
                    <a:pt x="1744" y="94"/>
                  </a:cubicBezTo>
                  <a:cubicBezTo>
                    <a:pt x="1744" y="202"/>
                    <a:pt x="1728" y="451"/>
                    <a:pt x="1661" y="637"/>
                  </a:cubicBezTo>
                  <a:cubicBezTo>
                    <a:pt x="1644" y="683"/>
                    <a:pt x="1627" y="730"/>
                    <a:pt x="1627" y="761"/>
                  </a:cubicBezTo>
                  <a:cubicBezTo>
                    <a:pt x="1627" y="932"/>
                    <a:pt x="1510" y="1040"/>
                    <a:pt x="1325" y="1040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36" name="Freeform 227">
              <a:extLst>
                <a:ext uri="{FF2B5EF4-FFF2-40B4-BE49-F238E27FC236}">
                  <a16:creationId xmlns:a16="http://schemas.microsoft.com/office/drawing/2014/main" id="{965BB89F-F56A-9090-A91A-08CBCC91C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635" y="2413784"/>
              <a:ext cx="108644" cy="60647"/>
            </a:xfrm>
            <a:custGeom>
              <a:avLst/>
              <a:gdLst>
                <a:gd name="T0" fmla="*/ 39 w 52"/>
                <a:gd name="T1" fmla="*/ 31 h 31"/>
                <a:gd name="T2" fmla="*/ 19 w 52"/>
                <a:gd name="T3" fmla="*/ 29 h 31"/>
                <a:gd name="T4" fmla="*/ 8 w 52"/>
                <a:gd name="T5" fmla="*/ 23 h 31"/>
                <a:gd name="T6" fmla="*/ 0 w 52"/>
                <a:gd name="T7" fmla="*/ 14 h 31"/>
                <a:gd name="T8" fmla="*/ 1 w 52"/>
                <a:gd name="T9" fmla="*/ 10 h 31"/>
                <a:gd name="T10" fmla="*/ 6 w 52"/>
                <a:gd name="T11" fmla="*/ 11 h 31"/>
                <a:gd name="T12" fmla="*/ 12 w 52"/>
                <a:gd name="T13" fmla="*/ 19 h 31"/>
                <a:gd name="T14" fmla="*/ 22 w 52"/>
                <a:gd name="T15" fmla="*/ 24 h 31"/>
                <a:gd name="T16" fmla="*/ 39 w 52"/>
                <a:gd name="T17" fmla="*/ 26 h 31"/>
                <a:gd name="T18" fmla="*/ 42 w 52"/>
                <a:gd name="T19" fmla="*/ 23 h 31"/>
                <a:gd name="T20" fmla="*/ 43 w 52"/>
                <a:gd name="T21" fmla="*/ 17 h 31"/>
                <a:gd name="T22" fmla="*/ 46 w 52"/>
                <a:gd name="T23" fmla="*/ 3 h 31"/>
                <a:gd name="T24" fmla="*/ 49 w 52"/>
                <a:gd name="T25" fmla="*/ 0 h 31"/>
                <a:gd name="T26" fmla="*/ 52 w 52"/>
                <a:gd name="T27" fmla="*/ 3 h 31"/>
                <a:gd name="T28" fmla="*/ 49 w 52"/>
                <a:gd name="T29" fmla="*/ 19 h 31"/>
                <a:gd name="T30" fmla="*/ 48 w 52"/>
                <a:gd name="T31" fmla="*/ 23 h 31"/>
                <a:gd name="T32" fmla="*/ 39 w 52"/>
                <a:gd name="T3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31">
                  <a:moveTo>
                    <a:pt x="39" y="31"/>
                  </a:moveTo>
                  <a:cubicBezTo>
                    <a:pt x="32" y="31"/>
                    <a:pt x="24" y="31"/>
                    <a:pt x="19" y="29"/>
                  </a:cubicBezTo>
                  <a:cubicBezTo>
                    <a:pt x="15" y="28"/>
                    <a:pt x="12" y="26"/>
                    <a:pt x="8" y="23"/>
                  </a:cubicBezTo>
                  <a:cubicBezTo>
                    <a:pt x="6" y="22"/>
                    <a:pt x="2" y="16"/>
                    <a:pt x="0" y="14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3" y="9"/>
                    <a:pt x="5" y="9"/>
                    <a:pt x="6" y="11"/>
                  </a:cubicBezTo>
                  <a:cubicBezTo>
                    <a:pt x="8" y="14"/>
                    <a:pt x="11" y="18"/>
                    <a:pt x="12" y="19"/>
                  </a:cubicBezTo>
                  <a:cubicBezTo>
                    <a:pt x="16" y="21"/>
                    <a:pt x="18" y="23"/>
                    <a:pt x="22" y="24"/>
                  </a:cubicBezTo>
                  <a:cubicBezTo>
                    <a:pt x="26" y="26"/>
                    <a:pt x="33" y="26"/>
                    <a:pt x="39" y="26"/>
                  </a:cubicBezTo>
                  <a:cubicBezTo>
                    <a:pt x="42" y="26"/>
                    <a:pt x="42" y="24"/>
                    <a:pt x="42" y="23"/>
                  </a:cubicBezTo>
                  <a:cubicBezTo>
                    <a:pt x="42" y="21"/>
                    <a:pt x="43" y="19"/>
                    <a:pt x="43" y="17"/>
                  </a:cubicBezTo>
                  <a:cubicBezTo>
                    <a:pt x="45" y="13"/>
                    <a:pt x="46" y="6"/>
                    <a:pt x="46" y="3"/>
                  </a:cubicBezTo>
                  <a:cubicBezTo>
                    <a:pt x="46" y="2"/>
                    <a:pt x="47" y="0"/>
                    <a:pt x="49" y="0"/>
                  </a:cubicBezTo>
                  <a:cubicBezTo>
                    <a:pt x="50" y="0"/>
                    <a:pt x="52" y="2"/>
                    <a:pt x="52" y="3"/>
                  </a:cubicBezTo>
                  <a:cubicBezTo>
                    <a:pt x="52" y="6"/>
                    <a:pt x="51" y="14"/>
                    <a:pt x="49" y="19"/>
                  </a:cubicBezTo>
                  <a:cubicBezTo>
                    <a:pt x="49" y="21"/>
                    <a:pt x="48" y="22"/>
                    <a:pt x="48" y="23"/>
                  </a:cubicBezTo>
                  <a:cubicBezTo>
                    <a:pt x="48" y="28"/>
                    <a:pt x="45" y="31"/>
                    <a:pt x="39" y="31"/>
                  </a:cubicBez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37" name="Freeform 228">
              <a:extLst>
                <a:ext uri="{FF2B5EF4-FFF2-40B4-BE49-F238E27FC236}">
                  <a16:creationId xmlns:a16="http://schemas.microsoft.com/office/drawing/2014/main" id="{8566BF9D-792A-DBE9-565B-FA69589BB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7047" y="2464649"/>
              <a:ext cx="12536" cy="19564"/>
            </a:xfrm>
            <a:custGeom>
              <a:avLst/>
              <a:gdLst>
                <a:gd name="T0" fmla="*/ 96 w 192"/>
                <a:gd name="T1" fmla="*/ 352 h 352"/>
                <a:gd name="T2" fmla="*/ 0 w 192"/>
                <a:gd name="T3" fmla="*/ 261 h 352"/>
                <a:gd name="T4" fmla="*/ 0 w 192"/>
                <a:gd name="T5" fmla="*/ 92 h 352"/>
                <a:gd name="T6" fmla="*/ 96 w 192"/>
                <a:gd name="T7" fmla="*/ 0 h 352"/>
                <a:gd name="T8" fmla="*/ 192 w 192"/>
                <a:gd name="T9" fmla="*/ 92 h 352"/>
                <a:gd name="T10" fmla="*/ 192 w 192"/>
                <a:gd name="T11" fmla="*/ 261 h 352"/>
                <a:gd name="T12" fmla="*/ 96 w 192"/>
                <a:gd name="T13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52">
                  <a:moveTo>
                    <a:pt x="96" y="352"/>
                  </a:moveTo>
                  <a:cubicBezTo>
                    <a:pt x="48" y="352"/>
                    <a:pt x="0" y="322"/>
                    <a:pt x="0" y="261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31"/>
                    <a:pt x="48" y="0"/>
                    <a:pt x="96" y="0"/>
                  </a:cubicBezTo>
                  <a:cubicBezTo>
                    <a:pt x="144" y="0"/>
                    <a:pt x="192" y="31"/>
                    <a:pt x="192" y="92"/>
                  </a:cubicBezTo>
                  <a:cubicBezTo>
                    <a:pt x="192" y="261"/>
                    <a:pt x="192" y="261"/>
                    <a:pt x="192" y="261"/>
                  </a:cubicBezTo>
                  <a:cubicBezTo>
                    <a:pt x="192" y="322"/>
                    <a:pt x="144" y="352"/>
                    <a:pt x="96" y="352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38" name="Freeform 229">
              <a:extLst>
                <a:ext uri="{FF2B5EF4-FFF2-40B4-BE49-F238E27FC236}">
                  <a16:creationId xmlns:a16="http://schemas.microsoft.com/office/drawing/2014/main" id="{018A1BF2-A15E-0C86-D813-A7022CBF2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7047" y="2464649"/>
              <a:ext cx="12536" cy="19564"/>
            </a:xfrm>
            <a:custGeom>
              <a:avLst/>
              <a:gdLst>
                <a:gd name="T0" fmla="*/ 3 w 6"/>
                <a:gd name="T1" fmla="*/ 10 h 10"/>
                <a:gd name="T2" fmla="*/ 0 w 6"/>
                <a:gd name="T3" fmla="*/ 8 h 10"/>
                <a:gd name="T4" fmla="*/ 0 w 6"/>
                <a:gd name="T5" fmla="*/ 3 h 10"/>
                <a:gd name="T6" fmla="*/ 3 w 6"/>
                <a:gd name="T7" fmla="*/ 0 h 10"/>
                <a:gd name="T8" fmla="*/ 6 w 6"/>
                <a:gd name="T9" fmla="*/ 3 h 10"/>
                <a:gd name="T10" fmla="*/ 6 w 6"/>
                <a:gd name="T11" fmla="*/ 8 h 10"/>
                <a:gd name="T12" fmla="*/ 3 w 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0">
                  <a:moveTo>
                    <a:pt x="3" y="10"/>
                  </a:moveTo>
                  <a:cubicBezTo>
                    <a:pt x="1" y="10"/>
                    <a:pt x="0" y="10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10"/>
                    <a:pt x="4" y="10"/>
                    <a:pt x="3" y="10"/>
                  </a:cubicBez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39" name="Freeform 230">
              <a:extLst>
                <a:ext uri="{FF2B5EF4-FFF2-40B4-BE49-F238E27FC236}">
                  <a16:creationId xmlns:a16="http://schemas.microsoft.com/office/drawing/2014/main" id="{C9203E4E-9D69-66C4-6EF9-0628A8709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938" y="2390307"/>
              <a:ext cx="20894" cy="78254"/>
            </a:xfrm>
            <a:custGeom>
              <a:avLst/>
              <a:gdLst>
                <a:gd name="T0" fmla="*/ 236 w 336"/>
                <a:gd name="T1" fmla="*/ 1328 h 1328"/>
                <a:gd name="T2" fmla="*/ 135 w 336"/>
                <a:gd name="T3" fmla="*/ 1234 h 1328"/>
                <a:gd name="T4" fmla="*/ 135 w 336"/>
                <a:gd name="T5" fmla="*/ 870 h 1328"/>
                <a:gd name="T6" fmla="*/ 101 w 336"/>
                <a:gd name="T7" fmla="*/ 728 h 1328"/>
                <a:gd name="T8" fmla="*/ 0 w 336"/>
                <a:gd name="T9" fmla="*/ 174 h 1328"/>
                <a:gd name="T10" fmla="*/ 0 w 336"/>
                <a:gd name="T11" fmla="*/ 95 h 1328"/>
                <a:gd name="T12" fmla="*/ 101 w 336"/>
                <a:gd name="T13" fmla="*/ 0 h 1328"/>
                <a:gd name="T14" fmla="*/ 202 w 336"/>
                <a:gd name="T15" fmla="*/ 95 h 1328"/>
                <a:gd name="T16" fmla="*/ 202 w 336"/>
                <a:gd name="T17" fmla="*/ 174 h 1328"/>
                <a:gd name="T18" fmla="*/ 286 w 336"/>
                <a:gd name="T19" fmla="*/ 664 h 1328"/>
                <a:gd name="T20" fmla="*/ 336 w 336"/>
                <a:gd name="T21" fmla="*/ 870 h 1328"/>
                <a:gd name="T22" fmla="*/ 336 w 336"/>
                <a:gd name="T23" fmla="*/ 1234 h 1328"/>
                <a:gd name="T24" fmla="*/ 236 w 336"/>
                <a:gd name="T25" fmla="*/ 1328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6" h="1328">
                  <a:moveTo>
                    <a:pt x="236" y="1328"/>
                  </a:moveTo>
                  <a:cubicBezTo>
                    <a:pt x="168" y="1328"/>
                    <a:pt x="135" y="1281"/>
                    <a:pt x="135" y="1234"/>
                  </a:cubicBezTo>
                  <a:cubicBezTo>
                    <a:pt x="135" y="870"/>
                    <a:pt x="135" y="870"/>
                    <a:pt x="135" y="870"/>
                  </a:cubicBezTo>
                  <a:cubicBezTo>
                    <a:pt x="135" y="838"/>
                    <a:pt x="118" y="791"/>
                    <a:pt x="101" y="728"/>
                  </a:cubicBezTo>
                  <a:cubicBezTo>
                    <a:pt x="51" y="601"/>
                    <a:pt x="0" y="443"/>
                    <a:pt x="0" y="17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48"/>
                    <a:pt x="51" y="0"/>
                    <a:pt x="101" y="0"/>
                  </a:cubicBezTo>
                  <a:cubicBezTo>
                    <a:pt x="152" y="0"/>
                    <a:pt x="202" y="48"/>
                    <a:pt x="202" y="95"/>
                  </a:cubicBezTo>
                  <a:cubicBezTo>
                    <a:pt x="202" y="174"/>
                    <a:pt x="202" y="174"/>
                    <a:pt x="202" y="174"/>
                  </a:cubicBezTo>
                  <a:cubicBezTo>
                    <a:pt x="202" y="412"/>
                    <a:pt x="252" y="554"/>
                    <a:pt x="286" y="664"/>
                  </a:cubicBezTo>
                  <a:cubicBezTo>
                    <a:pt x="320" y="744"/>
                    <a:pt x="336" y="807"/>
                    <a:pt x="336" y="870"/>
                  </a:cubicBezTo>
                  <a:cubicBezTo>
                    <a:pt x="336" y="1234"/>
                    <a:pt x="336" y="1234"/>
                    <a:pt x="336" y="1234"/>
                  </a:cubicBezTo>
                  <a:cubicBezTo>
                    <a:pt x="336" y="1281"/>
                    <a:pt x="286" y="1328"/>
                    <a:pt x="236" y="1328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40" name="Freeform 231">
              <a:extLst>
                <a:ext uri="{FF2B5EF4-FFF2-40B4-BE49-F238E27FC236}">
                  <a16:creationId xmlns:a16="http://schemas.microsoft.com/office/drawing/2014/main" id="{3618D20D-74D7-D272-1365-C6C5285A9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938" y="2390307"/>
              <a:ext cx="20894" cy="78254"/>
            </a:xfrm>
            <a:custGeom>
              <a:avLst/>
              <a:gdLst>
                <a:gd name="T0" fmla="*/ 7 w 10"/>
                <a:gd name="T1" fmla="*/ 40 h 40"/>
                <a:gd name="T2" fmla="*/ 4 w 10"/>
                <a:gd name="T3" fmla="*/ 37 h 40"/>
                <a:gd name="T4" fmla="*/ 4 w 10"/>
                <a:gd name="T5" fmla="*/ 26 h 40"/>
                <a:gd name="T6" fmla="*/ 3 w 10"/>
                <a:gd name="T7" fmla="*/ 22 h 40"/>
                <a:gd name="T8" fmla="*/ 0 w 10"/>
                <a:gd name="T9" fmla="*/ 6 h 40"/>
                <a:gd name="T10" fmla="*/ 0 w 10"/>
                <a:gd name="T11" fmla="*/ 3 h 40"/>
                <a:gd name="T12" fmla="*/ 3 w 10"/>
                <a:gd name="T13" fmla="*/ 0 h 40"/>
                <a:gd name="T14" fmla="*/ 6 w 10"/>
                <a:gd name="T15" fmla="*/ 3 h 40"/>
                <a:gd name="T16" fmla="*/ 6 w 10"/>
                <a:gd name="T17" fmla="*/ 6 h 40"/>
                <a:gd name="T18" fmla="*/ 8 w 10"/>
                <a:gd name="T19" fmla="*/ 20 h 40"/>
                <a:gd name="T20" fmla="*/ 10 w 10"/>
                <a:gd name="T21" fmla="*/ 26 h 40"/>
                <a:gd name="T22" fmla="*/ 10 w 10"/>
                <a:gd name="T23" fmla="*/ 37 h 40"/>
                <a:gd name="T24" fmla="*/ 7 w 10"/>
                <a:gd name="T2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40">
                  <a:moveTo>
                    <a:pt x="7" y="40"/>
                  </a:moveTo>
                  <a:cubicBezTo>
                    <a:pt x="5" y="40"/>
                    <a:pt x="4" y="38"/>
                    <a:pt x="4" y="3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5"/>
                    <a:pt x="3" y="24"/>
                    <a:pt x="3" y="22"/>
                  </a:cubicBezTo>
                  <a:cubicBezTo>
                    <a:pt x="1" y="18"/>
                    <a:pt x="0" y="14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2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3"/>
                    <a:pt x="7" y="17"/>
                    <a:pt x="8" y="20"/>
                  </a:cubicBezTo>
                  <a:cubicBezTo>
                    <a:pt x="9" y="22"/>
                    <a:pt x="10" y="24"/>
                    <a:pt x="10" y="26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8"/>
                    <a:pt x="8" y="40"/>
                    <a:pt x="7" y="40"/>
                  </a:cubicBez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41" name="Freeform 232">
              <a:extLst>
                <a:ext uri="{FF2B5EF4-FFF2-40B4-BE49-F238E27FC236}">
                  <a16:creationId xmlns:a16="http://schemas.microsoft.com/office/drawing/2014/main" id="{3296541C-CF3F-C918-D50A-F10609FFA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938" y="2308141"/>
              <a:ext cx="152521" cy="86080"/>
            </a:xfrm>
            <a:custGeom>
              <a:avLst/>
              <a:gdLst>
                <a:gd name="T0" fmla="*/ 102 w 2464"/>
                <a:gd name="T1" fmla="*/ 1456 h 1456"/>
                <a:gd name="T2" fmla="*/ 0 w 2464"/>
                <a:gd name="T3" fmla="*/ 1362 h 1456"/>
                <a:gd name="T4" fmla="*/ 0 w 2464"/>
                <a:gd name="T5" fmla="*/ 1061 h 1456"/>
                <a:gd name="T6" fmla="*/ 1148 w 2464"/>
                <a:gd name="T7" fmla="*/ 0 h 1456"/>
                <a:gd name="T8" fmla="*/ 1334 w 2464"/>
                <a:gd name="T9" fmla="*/ 0 h 1456"/>
                <a:gd name="T10" fmla="*/ 2464 w 2464"/>
                <a:gd name="T11" fmla="*/ 998 h 1456"/>
                <a:gd name="T12" fmla="*/ 2363 w 2464"/>
                <a:gd name="T13" fmla="*/ 1092 h 1456"/>
                <a:gd name="T14" fmla="*/ 2262 w 2464"/>
                <a:gd name="T15" fmla="*/ 998 h 1456"/>
                <a:gd name="T16" fmla="*/ 1334 w 2464"/>
                <a:gd name="T17" fmla="*/ 190 h 1456"/>
                <a:gd name="T18" fmla="*/ 1148 w 2464"/>
                <a:gd name="T19" fmla="*/ 190 h 1456"/>
                <a:gd name="T20" fmla="*/ 203 w 2464"/>
                <a:gd name="T21" fmla="*/ 1061 h 1456"/>
                <a:gd name="T22" fmla="*/ 203 w 2464"/>
                <a:gd name="T23" fmla="*/ 1362 h 1456"/>
                <a:gd name="T24" fmla="*/ 102 w 2464"/>
                <a:gd name="T25" fmla="*/ 1456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4" h="1456">
                  <a:moveTo>
                    <a:pt x="102" y="1456"/>
                  </a:moveTo>
                  <a:cubicBezTo>
                    <a:pt x="51" y="1456"/>
                    <a:pt x="0" y="1425"/>
                    <a:pt x="0" y="1362"/>
                  </a:cubicBezTo>
                  <a:cubicBezTo>
                    <a:pt x="0" y="1061"/>
                    <a:pt x="0" y="1061"/>
                    <a:pt x="0" y="1061"/>
                  </a:cubicBezTo>
                  <a:cubicBezTo>
                    <a:pt x="0" y="475"/>
                    <a:pt x="524" y="0"/>
                    <a:pt x="1148" y="0"/>
                  </a:cubicBezTo>
                  <a:cubicBezTo>
                    <a:pt x="1334" y="0"/>
                    <a:pt x="1334" y="0"/>
                    <a:pt x="1334" y="0"/>
                  </a:cubicBezTo>
                  <a:cubicBezTo>
                    <a:pt x="1975" y="0"/>
                    <a:pt x="2464" y="428"/>
                    <a:pt x="2464" y="998"/>
                  </a:cubicBezTo>
                  <a:cubicBezTo>
                    <a:pt x="2464" y="1061"/>
                    <a:pt x="2431" y="1092"/>
                    <a:pt x="2363" y="1092"/>
                  </a:cubicBezTo>
                  <a:cubicBezTo>
                    <a:pt x="2313" y="1092"/>
                    <a:pt x="2262" y="1061"/>
                    <a:pt x="2262" y="998"/>
                  </a:cubicBezTo>
                  <a:cubicBezTo>
                    <a:pt x="2262" y="523"/>
                    <a:pt x="1874" y="190"/>
                    <a:pt x="1334" y="190"/>
                  </a:cubicBezTo>
                  <a:cubicBezTo>
                    <a:pt x="1148" y="190"/>
                    <a:pt x="1148" y="190"/>
                    <a:pt x="1148" y="190"/>
                  </a:cubicBezTo>
                  <a:cubicBezTo>
                    <a:pt x="625" y="190"/>
                    <a:pt x="203" y="586"/>
                    <a:pt x="203" y="1061"/>
                  </a:cubicBezTo>
                  <a:cubicBezTo>
                    <a:pt x="203" y="1362"/>
                    <a:pt x="203" y="1362"/>
                    <a:pt x="203" y="1362"/>
                  </a:cubicBezTo>
                  <a:cubicBezTo>
                    <a:pt x="203" y="1425"/>
                    <a:pt x="152" y="1456"/>
                    <a:pt x="102" y="1456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42" name="Freeform 233">
              <a:extLst>
                <a:ext uri="{FF2B5EF4-FFF2-40B4-BE49-F238E27FC236}">
                  <a16:creationId xmlns:a16="http://schemas.microsoft.com/office/drawing/2014/main" id="{C7B9B286-7C71-2148-47C6-A36979A9E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938" y="2308141"/>
              <a:ext cx="152521" cy="86080"/>
            </a:xfrm>
            <a:custGeom>
              <a:avLst/>
              <a:gdLst>
                <a:gd name="T0" fmla="*/ 3 w 73"/>
                <a:gd name="T1" fmla="*/ 44 h 44"/>
                <a:gd name="T2" fmla="*/ 0 w 73"/>
                <a:gd name="T3" fmla="*/ 41 h 44"/>
                <a:gd name="T4" fmla="*/ 0 w 73"/>
                <a:gd name="T5" fmla="*/ 32 h 44"/>
                <a:gd name="T6" fmla="*/ 34 w 73"/>
                <a:gd name="T7" fmla="*/ 0 h 44"/>
                <a:gd name="T8" fmla="*/ 39 w 73"/>
                <a:gd name="T9" fmla="*/ 0 h 44"/>
                <a:gd name="T10" fmla="*/ 73 w 73"/>
                <a:gd name="T11" fmla="*/ 30 h 44"/>
                <a:gd name="T12" fmla="*/ 70 w 73"/>
                <a:gd name="T13" fmla="*/ 33 h 44"/>
                <a:gd name="T14" fmla="*/ 67 w 73"/>
                <a:gd name="T15" fmla="*/ 30 h 44"/>
                <a:gd name="T16" fmla="*/ 39 w 73"/>
                <a:gd name="T17" fmla="*/ 6 h 44"/>
                <a:gd name="T18" fmla="*/ 34 w 73"/>
                <a:gd name="T19" fmla="*/ 6 h 44"/>
                <a:gd name="T20" fmla="*/ 6 w 73"/>
                <a:gd name="T21" fmla="*/ 32 h 44"/>
                <a:gd name="T22" fmla="*/ 6 w 73"/>
                <a:gd name="T23" fmla="*/ 41 h 44"/>
                <a:gd name="T24" fmla="*/ 3 w 73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44">
                  <a:moveTo>
                    <a:pt x="3" y="44"/>
                  </a:moveTo>
                  <a:cubicBezTo>
                    <a:pt x="1" y="44"/>
                    <a:pt x="0" y="43"/>
                    <a:pt x="0" y="4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58" y="0"/>
                    <a:pt x="73" y="13"/>
                    <a:pt x="73" y="30"/>
                  </a:cubicBezTo>
                  <a:cubicBezTo>
                    <a:pt x="73" y="32"/>
                    <a:pt x="72" y="33"/>
                    <a:pt x="70" y="33"/>
                  </a:cubicBezTo>
                  <a:cubicBezTo>
                    <a:pt x="69" y="33"/>
                    <a:pt x="67" y="32"/>
                    <a:pt x="67" y="30"/>
                  </a:cubicBezTo>
                  <a:cubicBezTo>
                    <a:pt x="67" y="16"/>
                    <a:pt x="55" y="6"/>
                    <a:pt x="39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18" y="6"/>
                    <a:pt x="6" y="18"/>
                    <a:pt x="6" y="3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3"/>
                    <a:pt x="4" y="44"/>
                    <a:pt x="3" y="44"/>
                  </a:cubicBez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43" name="Freeform 234">
              <a:extLst>
                <a:ext uri="{FF2B5EF4-FFF2-40B4-BE49-F238E27FC236}">
                  <a16:creationId xmlns:a16="http://schemas.microsoft.com/office/drawing/2014/main" id="{5999E540-FDE7-827F-95BC-6E7150FA9B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2725" y="2345312"/>
              <a:ext cx="144163" cy="80212"/>
            </a:xfrm>
            <a:custGeom>
              <a:avLst/>
              <a:gdLst>
                <a:gd name="T0" fmla="*/ 2271 w 2304"/>
                <a:gd name="T1" fmla="*/ 297 h 1360"/>
                <a:gd name="T2" fmla="*/ 2002 w 2304"/>
                <a:gd name="T3" fmla="*/ 79 h 1360"/>
                <a:gd name="T4" fmla="*/ 1413 w 2304"/>
                <a:gd name="T5" fmla="*/ 0 h 1360"/>
                <a:gd name="T6" fmla="*/ 572 w 2304"/>
                <a:gd name="T7" fmla="*/ 63 h 1360"/>
                <a:gd name="T8" fmla="*/ 169 w 2304"/>
                <a:gd name="T9" fmla="*/ 251 h 1360"/>
                <a:gd name="T10" fmla="*/ 0 w 2304"/>
                <a:gd name="T11" fmla="*/ 469 h 1360"/>
                <a:gd name="T12" fmla="*/ 0 w 2304"/>
                <a:gd name="T13" fmla="*/ 860 h 1360"/>
                <a:gd name="T14" fmla="*/ 169 w 2304"/>
                <a:gd name="T15" fmla="*/ 1079 h 1360"/>
                <a:gd name="T16" fmla="*/ 606 w 2304"/>
                <a:gd name="T17" fmla="*/ 1282 h 1360"/>
                <a:gd name="T18" fmla="*/ 1413 w 2304"/>
                <a:gd name="T19" fmla="*/ 1360 h 1360"/>
                <a:gd name="T20" fmla="*/ 2069 w 2304"/>
                <a:gd name="T21" fmla="*/ 1251 h 1360"/>
                <a:gd name="T22" fmla="*/ 2271 w 2304"/>
                <a:gd name="T23" fmla="*/ 845 h 1360"/>
                <a:gd name="T24" fmla="*/ 2271 w 2304"/>
                <a:gd name="T25" fmla="*/ 297 h 1360"/>
                <a:gd name="T26" fmla="*/ 589 w 2304"/>
                <a:gd name="T27" fmla="*/ 1095 h 1360"/>
                <a:gd name="T28" fmla="*/ 539 w 2304"/>
                <a:gd name="T29" fmla="*/ 1079 h 1360"/>
                <a:gd name="T30" fmla="*/ 539 w 2304"/>
                <a:gd name="T31" fmla="*/ 266 h 1360"/>
                <a:gd name="T32" fmla="*/ 589 w 2304"/>
                <a:gd name="T33" fmla="*/ 251 h 1360"/>
                <a:gd name="T34" fmla="*/ 589 w 2304"/>
                <a:gd name="T35" fmla="*/ 251 h 1360"/>
                <a:gd name="T36" fmla="*/ 623 w 2304"/>
                <a:gd name="T37" fmla="*/ 282 h 1360"/>
                <a:gd name="T38" fmla="*/ 623 w 2304"/>
                <a:gd name="T39" fmla="*/ 1063 h 1360"/>
                <a:gd name="T40" fmla="*/ 589 w 2304"/>
                <a:gd name="T41" fmla="*/ 1095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4" h="1360">
                  <a:moveTo>
                    <a:pt x="2271" y="297"/>
                  </a:moveTo>
                  <a:cubicBezTo>
                    <a:pt x="2254" y="172"/>
                    <a:pt x="2204" y="126"/>
                    <a:pt x="2002" y="79"/>
                  </a:cubicBezTo>
                  <a:cubicBezTo>
                    <a:pt x="2002" y="79"/>
                    <a:pt x="1749" y="0"/>
                    <a:pt x="1413" y="0"/>
                  </a:cubicBezTo>
                  <a:cubicBezTo>
                    <a:pt x="1043" y="0"/>
                    <a:pt x="707" y="32"/>
                    <a:pt x="572" y="63"/>
                  </a:cubicBezTo>
                  <a:cubicBezTo>
                    <a:pt x="438" y="79"/>
                    <a:pt x="236" y="204"/>
                    <a:pt x="169" y="251"/>
                  </a:cubicBezTo>
                  <a:cubicBezTo>
                    <a:pt x="101" y="297"/>
                    <a:pt x="0" y="360"/>
                    <a:pt x="0" y="469"/>
                  </a:cubicBezTo>
                  <a:cubicBezTo>
                    <a:pt x="0" y="860"/>
                    <a:pt x="0" y="860"/>
                    <a:pt x="0" y="860"/>
                  </a:cubicBezTo>
                  <a:cubicBezTo>
                    <a:pt x="0" y="970"/>
                    <a:pt x="101" y="1032"/>
                    <a:pt x="169" y="1079"/>
                  </a:cubicBezTo>
                  <a:cubicBezTo>
                    <a:pt x="253" y="1126"/>
                    <a:pt x="471" y="1251"/>
                    <a:pt x="606" y="1282"/>
                  </a:cubicBezTo>
                  <a:cubicBezTo>
                    <a:pt x="757" y="1314"/>
                    <a:pt x="1060" y="1360"/>
                    <a:pt x="1413" y="1360"/>
                  </a:cubicBezTo>
                  <a:cubicBezTo>
                    <a:pt x="1766" y="1360"/>
                    <a:pt x="1934" y="1314"/>
                    <a:pt x="2069" y="1251"/>
                  </a:cubicBezTo>
                  <a:cubicBezTo>
                    <a:pt x="2204" y="1189"/>
                    <a:pt x="2237" y="954"/>
                    <a:pt x="2271" y="845"/>
                  </a:cubicBezTo>
                  <a:cubicBezTo>
                    <a:pt x="2304" y="720"/>
                    <a:pt x="2304" y="438"/>
                    <a:pt x="2271" y="297"/>
                  </a:cubicBezTo>
                  <a:close/>
                  <a:moveTo>
                    <a:pt x="589" y="1095"/>
                  </a:moveTo>
                  <a:cubicBezTo>
                    <a:pt x="572" y="1095"/>
                    <a:pt x="555" y="1095"/>
                    <a:pt x="539" y="1079"/>
                  </a:cubicBezTo>
                  <a:cubicBezTo>
                    <a:pt x="455" y="907"/>
                    <a:pt x="421" y="516"/>
                    <a:pt x="539" y="266"/>
                  </a:cubicBezTo>
                  <a:cubicBezTo>
                    <a:pt x="555" y="251"/>
                    <a:pt x="572" y="251"/>
                    <a:pt x="589" y="251"/>
                  </a:cubicBezTo>
                  <a:cubicBezTo>
                    <a:pt x="589" y="251"/>
                    <a:pt x="589" y="251"/>
                    <a:pt x="589" y="251"/>
                  </a:cubicBezTo>
                  <a:cubicBezTo>
                    <a:pt x="606" y="251"/>
                    <a:pt x="623" y="266"/>
                    <a:pt x="623" y="282"/>
                  </a:cubicBezTo>
                  <a:cubicBezTo>
                    <a:pt x="589" y="532"/>
                    <a:pt x="606" y="876"/>
                    <a:pt x="623" y="1063"/>
                  </a:cubicBezTo>
                  <a:cubicBezTo>
                    <a:pt x="623" y="1079"/>
                    <a:pt x="606" y="1095"/>
                    <a:pt x="589" y="1095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44" name="Freeform 235">
              <a:extLst>
                <a:ext uri="{FF2B5EF4-FFF2-40B4-BE49-F238E27FC236}">
                  <a16:creationId xmlns:a16="http://schemas.microsoft.com/office/drawing/2014/main" id="{8A7A2EDD-C760-57E5-2426-4696379EF7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2725" y="2345312"/>
              <a:ext cx="144163" cy="80212"/>
            </a:xfrm>
            <a:custGeom>
              <a:avLst/>
              <a:gdLst>
                <a:gd name="T0" fmla="*/ 2271 w 2304"/>
                <a:gd name="T1" fmla="*/ 297 h 1360"/>
                <a:gd name="T2" fmla="*/ 2002 w 2304"/>
                <a:gd name="T3" fmla="*/ 79 h 1360"/>
                <a:gd name="T4" fmla="*/ 1413 w 2304"/>
                <a:gd name="T5" fmla="*/ 0 h 1360"/>
                <a:gd name="T6" fmla="*/ 572 w 2304"/>
                <a:gd name="T7" fmla="*/ 63 h 1360"/>
                <a:gd name="T8" fmla="*/ 169 w 2304"/>
                <a:gd name="T9" fmla="*/ 251 h 1360"/>
                <a:gd name="T10" fmla="*/ 0 w 2304"/>
                <a:gd name="T11" fmla="*/ 469 h 1360"/>
                <a:gd name="T12" fmla="*/ 0 w 2304"/>
                <a:gd name="T13" fmla="*/ 860 h 1360"/>
                <a:gd name="T14" fmla="*/ 169 w 2304"/>
                <a:gd name="T15" fmla="*/ 1079 h 1360"/>
                <a:gd name="T16" fmla="*/ 606 w 2304"/>
                <a:gd name="T17" fmla="*/ 1282 h 1360"/>
                <a:gd name="T18" fmla="*/ 1413 w 2304"/>
                <a:gd name="T19" fmla="*/ 1360 h 1360"/>
                <a:gd name="T20" fmla="*/ 2069 w 2304"/>
                <a:gd name="T21" fmla="*/ 1251 h 1360"/>
                <a:gd name="T22" fmla="*/ 2271 w 2304"/>
                <a:gd name="T23" fmla="*/ 845 h 1360"/>
                <a:gd name="T24" fmla="*/ 2271 w 2304"/>
                <a:gd name="T25" fmla="*/ 297 h 1360"/>
                <a:gd name="T26" fmla="*/ 589 w 2304"/>
                <a:gd name="T27" fmla="*/ 1095 h 1360"/>
                <a:gd name="T28" fmla="*/ 539 w 2304"/>
                <a:gd name="T29" fmla="*/ 1079 h 1360"/>
                <a:gd name="T30" fmla="*/ 539 w 2304"/>
                <a:gd name="T31" fmla="*/ 266 h 1360"/>
                <a:gd name="T32" fmla="*/ 589 w 2304"/>
                <a:gd name="T33" fmla="*/ 251 h 1360"/>
                <a:gd name="T34" fmla="*/ 589 w 2304"/>
                <a:gd name="T35" fmla="*/ 251 h 1360"/>
                <a:gd name="T36" fmla="*/ 623 w 2304"/>
                <a:gd name="T37" fmla="*/ 282 h 1360"/>
                <a:gd name="T38" fmla="*/ 623 w 2304"/>
                <a:gd name="T39" fmla="*/ 1063 h 1360"/>
                <a:gd name="T40" fmla="*/ 589 w 2304"/>
                <a:gd name="T41" fmla="*/ 1095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4" h="1360">
                  <a:moveTo>
                    <a:pt x="2271" y="297"/>
                  </a:moveTo>
                  <a:cubicBezTo>
                    <a:pt x="2254" y="172"/>
                    <a:pt x="2204" y="126"/>
                    <a:pt x="2002" y="79"/>
                  </a:cubicBezTo>
                  <a:cubicBezTo>
                    <a:pt x="2002" y="79"/>
                    <a:pt x="1749" y="0"/>
                    <a:pt x="1413" y="0"/>
                  </a:cubicBezTo>
                  <a:cubicBezTo>
                    <a:pt x="1043" y="0"/>
                    <a:pt x="707" y="32"/>
                    <a:pt x="572" y="63"/>
                  </a:cubicBezTo>
                  <a:cubicBezTo>
                    <a:pt x="438" y="79"/>
                    <a:pt x="236" y="204"/>
                    <a:pt x="169" y="251"/>
                  </a:cubicBezTo>
                  <a:cubicBezTo>
                    <a:pt x="101" y="297"/>
                    <a:pt x="0" y="360"/>
                    <a:pt x="0" y="469"/>
                  </a:cubicBezTo>
                  <a:cubicBezTo>
                    <a:pt x="0" y="860"/>
                    <a:pt x="0" y="860"/>
                    <a:pt x="0" y="860"/>
                  </a:cubicBezTo>
                  <a:cubicBezTo>
                    <a:pt x="0" y="970"/>
                    <a:pt x="101" y="1032"/>
                    <a:pt x="169" y="1079"/>
                  </a:cubicBezTo>
                  <a:cubicBezTo>
                    <a:pt x="253" y="1126"/>
                    <a:pt x="471" y="1251"/>
                    <a:pt x="606" y="1282"/>
                  </a:cubicBezTo>
                  <a:cubicBezTo>
                    <a:pt x="757" y="1314"/>
                    <a:pt x="1060" y="1360"/>
                    <a:pt x="1413" y="1360"/>
                  </a:cubicBezTo>
                  <a:cubicBezTo>
                    <a:pt x="1766" y="1360"/>
                    <a:pt x="1934" y="1314"/>
                    <a:pt x="2069" y="1251"/>
                  </a:cubicBezTo>
                  <a:cubicBezTo>
                    <a:pt x="2204" y="1189"/>
                    <a:pt x="2237" y="954"/>
                    <a:pt x="2271" y="845"/>
                  </a:cubicBezTo>
                  <a:cubicBezTo>
                    <a:pt x="2304" y="720"/>
                    <a:pt x="2304" y="438"/>
                    <a:pt x="2271" y="297"/>
                  </a:cubicBezTo>
                  <a:close/>
                  <a:moveTo>
                    <a:pt x="589" y="1095"/>
                  </a:moveTo>
                  <a:cubicBezTo>
                    <a:pt x="572" y="1095"/>
                    <a:pt x="555" y="1095"/>
                    <a:pt x="539" y="1079"/>
                  </a:cubicBezTo>
                  <a:cubicBezTo>
                    <a:pt x="455" y="907"/>
                    <a:pt x="421" y="516"/>
                    <a:pt x="539" y="266"/>
                  </a:cubicBezTo>
                  <a:cubicBezTo>
                    <a:pt x="555" y="251"/>
                    <a:pt x="572" y="251"/>
                    <a:pt x="589" y="251"/>
                  </a:cubicBezTo>
                  <a:cubicBezTo>
                    <a:pt x="589" y="251"/>
                    <a:pt x="589" y="251"/>
                    <a:pt x="589" y="251"/>
                  </a:cubicBezTo>
                  <a:cubicBezTo>
                    <a:pt x="606" y="251"/>
                    <a:pt x="623" y="266"/>
                    <a:pt x="623" y="282"/>
                  </a:cubicBezTo>
                  <a:cubicBezTo>
                    <a:pt x="589" y="532"/>
                    <a:pt x="606" y="876"/>
                    <a:pt x="623" y="1063"/>
                  </a:cubicBezTo>
                  <a:cubicBezTo>
                    <a:pt x="623" y="1079"/>
                    <a:pt x="606" y="1095"/>
                    <a:pt x="589" y="1095"/>
                  </a:cubicBez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45" name="Freeform 236">
              <a:extLst>
                <a:ext uri="{FF2B5EF4-FFF2-40B4-BE49-F238E27FC236}">
                  <a16:creationId xmlns:a16="http://schemas.microsoft.com/office/drawing/2014/main" id="{EC269A9D-351A-5C70-20E1-52F6E9021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814" y="2439218"/>
              <a:ext cx="419952" cy="183898"/>
            </a:xfrm>
            <a:custGeom>
              <a:avLst/>
              <a:gdLst>
                <a:gd name="T0" fmla="*/ 0 w 6736"/>
                <a:gd name="T1" fmla="*/ 523 h 3136"/>
                <a:gd name="T2" fmla="*/ 523 w 6736"/>
                <a:gd name="T3" fmla="*/ 0 h 3136"/>
                <a:gd name="T4" fmla="*/ 6214 w 6736"/>
                <a:gd name="T5" fmla="*/ 0 h 3136"/>
                <a:gd name="T6" fmla="*/ 6736 w 6736"/>
                <a:gd name="T7" fmla="*/ 523 h 3136"/>
                <a:gd name="T8" fmla="*/ 6736 w 6736"/>
                <a:gd name="T9" fmla="*/ 2614 h 3136"/>
                <a:gd name="T10" fmla="*/ 6214 w 6736"/>
                <a:gd name="T11" fmla="*/ 3136 h 3136"/>
                <a:gd name="T12" fmla="*/ 523 w 6736"/>
                <a:gd name="T13" fmla="*/ 3136 h 3136"/>
                <a:gd name="T14" fmla="*/ 0 w 6736"/>
                <a:gd name="T15" fmla="*/ 2614 h 3136"/>
                <a:gd name="T16" fmla="*/ 0 w 6736"/>
                <a:gd name="T17" fmla="*/ 523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36" h="3136">
                  <a:moveTo>
                    <a:pt x="0" y="523"/>
                  </a:moveTo>
                  <a:cubicBezTo>
                    <a:pt x="0" y="234"/>
                    <a:pt x="234" y="0"/>
                    <a:pt x="523" y="0"/>
                  </a:cubicBezTo>
                  <a:lnTo>
                    <a:pt x="6214" y="0"/>
                  </a:lnTo>
                  <a:cubicBezTo>
                    <a:pt x="6502" y="0"/>
                    <a:pt x="6736" y="234"/>
                    <a:pt x="6736" y="523"/>
                  </a:cubicBezTo>
                  <a:lnTo>
                    <a:pt x="6736" y="2614"/>
                  </a:lnTo>
                  <a:cubicBezTo>
                    <a:pt x="6736" y="2902"/>
                    <a:pt x="6502" y="3136"/>
                    <a:pt x="6214" y="3136"/>
                  </a:cubicBezTo>
                  <a:lnTo>
                    <a:pt x="523" y="3136"/>
                  </a:lnTo>
                  <a:cubicBezTo>
                    <a:pt x="234" y="3136"/>
                    <a:pt x="0" y="2902"/>
                    <a:pt x="0" y="2614"/>
                  </a:cubicBezTo>
                  <a:lnTo>
                    <a:pt x="0" y="52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46" name="Freeform 237">
              <a:extLst>
                <a:ext uri="{FF2B5EF4-FFF2-40B4-BE49-F238E27FC236}">
                  <a16:creationId xmlns:a16="http://schemas.microsoft.com/office/drawing/2014/main" id="{EA8FA1E5-DAB4-9D37-7418-7CC6B5E4B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1814" y="2439218"/>
              <a:ext cx="419952" cy="183898"/>
            </a:xfrm>
            <a:custGeom>
              <a:avLst/>
              <a:gdLst>
                <a:gd name="T0" fmla="*/ 0 w 6736"/>
                <a:gd name="T1" fmla="*/ 523 h 3136"/>
                <a:gd name="T2" fmla="*/ 523 w 6736"/>
                <a:gd name="T3" fmla="*/ 0 h 3136"/>
                <a:gd name="T4" fmla="*/ 6214 w 6736"/>
                <a:gd name="T5" fmla="*/ 0 h 3136"/>
                <a:gd name="T6" fmla="*/ 6736 w 6736"/>
                <a:gd name="T7" fmla="*/ 523 h 3136"/>
                <a:gd name="T8" fmla="*/ 6736 w 6736"/>
                <a:gd name="T9" fmla="*/ 2614 h 3136"/>
                <a:gd name="T10" fmla="*/ 6214 w 6736"/>
                <a:gd name="T11" fmla="*/ 3136 h 3136"/>
                <a:gd name="T12" fmla="*/ 523 w 6736"/>
                <a:gd name="T13" fmla="*/ 3136 h 3136"/>
                <a:gd name="T14" fmla="*/ 0 w 6736"/>
                <a:gd name="T15" fmla="*/ 2614 h 3136"/>
                <a:gd name="T16" fmla="*/ 0 w 6736"/>
                <a:gd name="T17" fmla="*/ 523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36" h="3136">
                  <a:moveTo>
                    <a:pt x="0" y="523"/>
                  </a:moveTo>
                  <a:cubicBezTo>
                    <a:pt x="0" y="234"/>
                    <a:pt x="234" y="0"/>
                    <a:pt x="523" y="0"/>
                  </a:cubicBezTo>
                  <a:lnTo>
                    <a:pt x="6214" y="0"/>
                  </a:lnTo>
                  <a:cubicBezTo>
                    <a:pt x="6502" y="0"/>
                    <a:pt x="6736" y="234"/>
                    <a:pt x="6736" y="523"/>
                  </a:cubicBezTo>
                  <a:lnTo>
                    <a:pt x="6736" y="2614"/>
                  </a:lnTo>
                  <a:cubicBezTo>
                    <a:pt x="6736" y="2902"/>
                    <a:pt x="6502" y="3136"/>
                    <a:pt x="6214" y="3136"/>
                  </a:cubicBezTo>
                  <a:lnTo>
                    <a:pt x="523" y="3136"/>
                  </a:lnTo>
                  <a:cubicBezTo>
                    <a:pt x="234" y="3136"/>
                    <a:pt x="0" y="2902"/>
                    <a:pt x="0" y="2614"/>
                  </a:cubicBezTo>
                  <a:lnTo>
                    <a:pt x="0" y="523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47" name="Rectangle 238">
              <a:extLst>
                <a:ext uri="{FF2B5EF4-FFF2-40B4-BE49-F238E27FC236}">
                  <a16:creationId xmlns:a16="http://schemas.microsoft.com/office/drawing/2014/main" id="{E116708D-423B-AC25-F2DE-B9F3BD674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8530" y="2445086"/>
              <a:ext cx="24365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CPN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48" name="Rectangle 239">
              <a:extLst>
                <a:ext uri="{FF2B5EF4-FFF2-40B4-BE49-F238E27FC236}">
                  <a16:creationId xmlns:a16="http://schemas.microsoft.com/office/drawing/2014/main" id="{6A386C2B-8FB8-6650-92CB-EC00FED34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336" y="2445086"/>
              <a:ext cx="3847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-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49" name="Rectangle 240">
              <a:extLst>
                <a:ext uri="{FF2B5EF4-FFF2-40B4-BE49-F238E27FC236}">
                  <a16:creationId xmlns:a16="http://schemas.microsoft.com/office/drawing/2014/main" id="{31B45B30-C4B5-C7B3-1F34-1CC221324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301" y="2445086"/>
              <a:ext cx="769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A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50" name="Freeform 241">
              <a:extLst>
                <a:ext uri="{FF2B5EF4-FFF2-40B4-BE49-F238E27FC236}">
                  <a16:creationId xmlns:a16="http://schemas.microsoft.com/office/drawing/2014/main" id="{741C66A6-F36A-C76A-E290-164823A938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6105" y="2272926"/>
              <a:ext cx="1441626" cy="514523"/>
            </a:xfrm>
            <a:custGeom>
              <a:avLst/>
              <a:gdLst>
                <a:gd name="T0" fmla="*/ 0 w 690"/>
                <a:gd name="T1" fmla="*/ 216 h 263"/>
                <a:gd name="T2" fmla="*/ 0 w 690"/>
                <a:gd name="T3" fmla="*/ 153 h 263"/>
                <a:gd name="T4" fmla="*/ 0 w 690"/>
                <a:gd name="T5" fmla="*/ 90 h 263"/>
                <a:gd name="T6" fmla="*/ 14 w 690"/>
                <a:gd name="T7" fmla="*/ 14 h 263"/>
                <a:gd name="T8" fmla="*/ 33 w 690"/>
                <a:gd name="T9" fmla="*/ 2 h 263"/>
                <a:gd name="T10" fmla="*/ 32 w 690"/>
                <a:gd name="T11" fmla="*/ 12 h 263"/>
                <a:gd name="T12" fmla="*/ 26 w 690"/>
                <a:gd name="T13" fmla="*/ 16 h 263"/>
                <a:gd name="T14" fmla="*/ 17 w 690"/>
                <a:gd name="T15" fmla="*/ 23 h 263"/>
                <a:gd name="T16" fmla="*/ 14 w 690"/>
                <a:gd name="T17" fmla="*/ 29 h 263"/>
                <a:gd name="T18" fmla="*/ 101 w 690"/>
                <a:gd name="T19" fmla="*/ 9 h 263"/>
                <a:gd name="T20" fmla="*/ 164 w 690"/>
                <a:gd name="T21" fmla="*/ 9 h 263"/>
                <a:gd name="T22" fmla="*/ 228 w 690"/>
                <a:gd name="T23" fmla="*/ 9 h 263"/>
                <a:gd name="T24" fmla="*/ 291 w 690"/>
                <a:gd name="T25" fmla="*/ 9 h 263"/>
                <a:gd name="T26" fmla="*/ 355 w 690"/>
                <a:gd name="T27" fmla="*/ 9 h 263"/>
                <a:gd name="T28" fmla="*/ 418 w 690"/>
                <a:gd name="T29" fmla="*/ 9 h 263"/>
                <a:gd name="T30" fmla="*/ 482 w 690"/>
                <a:gd name="T31" fmla="*/ 9 h 263"/>
                <a:gd name="T32" fmla="*/ 545 w 690"/>
                <a:gd name="T33" fmla="*/ 9 h 263"/>
                <a:gd name="T34" fmla="*/ 609 w 690"/>
                <a:gd name="T35" fmla="*/ 9 h 263"/>
                <a:gd name="T36" fmla="*/ 648 w 690"/>
                <a:gd name="T37" fmla="*/ 1 h 263"/>
                <a:gd name="T38" fmla="*/ 669 w 690"/>
                <a:gd name="T39" fmla="*/ 8 h 263"/>
                <a:gd name="T40" fmla="*/ 661 w 690"/>
                <a:gd name="T41" fmla="*/ 14 h 263"/>
                <a:gd name="T42" fmla="*/ 655 w 690"/>
                <a:gd name="T43" fmla="*/ 11 h 263"/>
                <a:gd name="T44" fmla="*/ 643 w 690"/>
                <a:gd name="T45" fmla="*/ 9 h 263"/>
                <a:gd name="T46" fmla="*/ 689 w 690"/>
                <a:gd name="T47" fmla="*/ 38 h 263"/>
                <a:gd name="T48" fmla="*/ 681 w 690"/>
                <a:gd name="T49" fmla="*/ 47 h 263"/>
                <a:gd name="T50" fmla="*/ 680 w 690"/>
                <a:gd name="T51" fmla="*/ 40 h 263"/>
                <a:gd name="T52" fmla="*/ 681 w 690"/>
                <a:gd name="T53" fmla="*/ 136 h 263"/>
                <a:gd name="T54" fmla="*/ 681 w 690"/>
                <a:gd name="T55" fmla="*/ 200 h 263"/>
                <a:gd name="T56" fmla="*/ 686 w 690"/>
                <a:gd name="T57" fmla="*/ 235 h 263"/>
                <a:gd name="T58" fmla="*/ 673 w 690"/>
                <a:gd name="T59" fmla="*/ 253 h 263"/>
                <a:gd name="T60" fmla="*/ 661 w 690"/>
                <a:gd name="T61" fmla="*/ 250 h 263"/>
                <a:gd name="T62" fmla="*/ 667 w 690"/>
                <a:gd name="T63" fmla="*/ 246 h 263"/>
                <a:gd name="T64" fmla="*/ 675 w 690"/>
                <a:gd name="T65" fmla="*/ 237 h 263"/>
                <a:gd name="T66" fmla="*/ 678 w 690"/>
                <a:gd name="T67" fmla="*/ 231 h 263"/>
                <a:gd name="T68" fmla="*/ 636 w 690"/>
                <a:gd name="T69" fmla="*/ 263 h 263"/>
                <a:gd name="T70" fmla="*/ 572 w 690"/>
                <a:gd name="T71" fmla="*/ 263 h 263"/>
                <a:gd name="T72" fmla="*/ 509 w 690"/>
                <a:gd name="T73" fmla="*/ 263 h 263"/>
                <a:gd name="T74" fmla="*/ 445 w 690"/>
                <a:gd name="T75" fmla="*/ 263 h 263"/>
                <a:gd name="T76" fmla="*/ 382 w 690"/>
                <a:gd name="T77" fmla="*/ 263 h 263"/>
                <a:gd name="T78" fmla="*/ 318 w 690"/>
                <a:gd name="T79" fmla="*/ 263 h 263"/>
                <a:gd name="T80" fmla="*/ 255 w 690"/>
                <a:gd name="T81" fmla="*/ 263 h 263"/>
                <a:gd name="T82" fmla="*/ 191 w 690"/>
                <a:gd name="T83" fmla="*/ 263 h 263"/>
                <a:gd name="T84" fmla="*/ 128 w 690"/>
                <a:gd name="T85" fmla="*/ 263 h 263"/>
                <a:gd name="T86" fmla="*/ 64 w 690"/>
                <a:gd name="T87" fmla="*/ 263 h 263"/>
                <a:gd name="T88" fmla="*/ 28 w 690"/>
                <a:gd name="T89" fmla="*/ 260 h 263"/>
                <a:gd name="T90" fmla="*/ 36 w 690"/>
                <a:gd name="T91" fmla="*/ 253 h 263"/>
                <a:gd name="T92" fmla="*/ 43 w 690"/>
                <a:gd name="T93" fmla="*/ 254 h 263"/>
                <a:gd name="T94" fmla="*/ 5 w 690"/>
                <a:gd name="T95" fmla="*/ 238 h 263"/>
                <a:gd name="T96" fmla="*/ 0 w 690"/>
                <a:gd name="T97" fmla="*/ 217 h 263"/>
                <a:gd name="T98" fmla="*/ 10 w 690"/>
                <a:gd name="T99" fmla="*/ 224 h 263"/>
                <a:gd name="T100" fmla="*/ 13 w 690"/>
                <a:gd name="T101" fmla="*/ 23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90" h="263">
                  <a:moveTo>
                    <a:pt x="0" y="216"/>
                  </a:moveTo>
                  <a:lnTo>
                    <a:pt x="0" y="180"/>
                  </a:lnTo>
                  <a:lnTo>
                    <a:pt x="9" y="180"/>
                  </a:lnTo>
                  <a:lnTo>
                    <a:pt x="9" y="216"/>
                  </a:lnTo>
                  <a:lnTo>
                    <a:pt x="0" y="216"/>
                  </a:lnTo>
                  <a:close/>
                  <a:moveTo>
                    <a:pt x="0" y="153"/>
                  </a:moveTo>
                  <a:lnTo>
                    <a:pt x="0" y="117"/>
                  </a:lnTo>
                  <a:lnTo>
                    <a:pt x="9" y="117"/>
                  </a:lnTo>
                  <a:lnTo>
                    <a:pt x="9" y="153"/>
                  </a:lnTo>
                  <a:lnTo>
                    <a:pt x="0" y="153"/>
                  </a:lnTo>
                  <a:close/>
                  <a:moveTo>
                    <a:pt x="0" y="90"/>
                  </a:moveTo>
                  <a:lnTo>
                    <a:pt x="0" y="54"/>
                  </a:lnTo>
                  <a:lnTo>
                    <a:pt x="9" y="54"/>
                  </a:lnTo>
                  <a:lnTo>
                    <a:pt x="9" y="90"/>
                  </a:lnTo>
                  <a:lnTo>
                    <a:pt x="0" y="90"/>
                  </a:lnTo>
                  <a:close/>
                  <a:moveTo>
                    <a:pt x="5" y="25"/>
                  </a:moveTo>
                  <a:lnTo>
                    <a:pt x="5" y="25"/>
                  </a:lnTo>
                  <a:lnTo>
                    <a:pt x="8" y="21"/>
                  </a:lnTo>
                  <a:lnTo>
                    <a:pt x="10" y="17"/>
                  </a:lnTo>
                  <a:lnTo>
                    <a:pt x="14" y="14"/>
                  </a:lnTo>
                  <a:lnTo>
                    <a:pt x="17" y="11"/>
                  </a:lnTo>
                  <a:lnTo>
                    <a:pt x="20" y="8"/>
                  </a:lnTo>
                  <a:lnTo>
                    <a:pt x="24" y="6"/>
                  </a:lnTo>
                  <a:lnTo>
                    <a:pt x="28" y="4"/>
                  </a:lnTo>
                  <a:lnTo>
                    <a:pt x="33" y="2"/>
                  </a:lnTo>
                  <a:lnTo>
                    <a:pt x="36" y="2"/>
                  </a:lnTo>
                  <a:lnTo>
                    <a:pt x="38" y="10"/>
                  </a:lnTo>
                  <a:lnTo>
                    <a:pt x="35" y="11"/>
                  </a:lnTo>
                  <a:lnTo>
                    <a:pt x="36" y="11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28" y="14"/>
                  </a:lnTo>
                  <a:lnTo>
                    <a:pt x="29" y="14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2" y="18"/>
                  </a:lnTo>
                  <a:lnTo>
                    <a:pt x="23" y="18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17" y="23"/>
                  </a:lnTo>
                  <a:lnTo>
                    <a:pt x="18" y="23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3" y="29"/>
                  </a:lnTo>
                  <a:lnTo>
                    <a:pt x="5" y="25"/>
                  </a:lnTo>
                  <a:close/>
                  <a:moveTo>
                    <a:pt x="64" y="0"/>
                  </a:moveTo>
                  <a:lnTo>
                    <a:pt x="101" y="0"/>
                  </a:lnTo>
                  <a:lnTo>
                    <a:pt x="101" y="9"/>
                  </a:lnTo>
                  <a:lnTo>
                    <a:pt x="64" y="9"/>
                  </a:lnTo>
                  <a:lnTo>
                    <a:pt x="64" y="0"/>
                  </a:lnTo>
                  <a:close/>
                  <a:moveTo>
                    <a:pt x="128" y="0"/>
                  </a:moveTo>
                  <a:lnTo>
                    <a:pt x="164" y="0"/>
                  </a:lnTo>
                  <a:lnTo>
                    <a:pt x="164" y="9"/>
                  </a:lnTo>
                  <a:lnTo>
                    <a:pt x="128" y="9"/>
                  </a:lnTo>
                  <a:lnTo>
                    <a:pt x="128" y="0"/>
                  </a:lnTo>
                  <a:close/>
                  <a:moveTo>
                    <a:pt x="191" y="0"/>
                  </a:moveTo>
                  <a:lnTo>
                    <a:pt x="228" y="0"/>
                  </a:lnTo>
                  <a:lnTo>
                    <a:pt x="228" y="9"/>
                  </a:lnTo>
                  <a:lnTo>
                    <a:pt x="191" y="9"/>
                  </a:lnTo>
                  <a:lnTo>
                    <a:pt x="191" y="0"/>
                  </a:lnTo>
                  <a:close/>
                  <a:moveTo>
                    <a:pt x="255" y="0"/>
                  </a:moveTo>
                  <a:lnTo>
                    <a:pt x="291" y="0"/>
                  </a:lnTo>
                  <a:lnTo>
                    <a:pt x="291" y="9"/>
                  </a:lnTo>
                  <a:lnTo>
                    <a:pt x="255" y="9"/>
                  </a:lnTo>
                  <a:lnTo>
                    <a:pt x="255" y="0"/>
                  </a:lnTo>
                  <a:close/>
                  <a:moveTo>
                    <a:pt x="318" y="0"/>
                  </a:moveTo>
                  <a:lnTo>
                    <a:pt x="355" y="0"/>
                  </a:lnTo>
                  <a:lnTo>
                    <a:pt x="355" y="9"/>
                  </a:lnTo>
                  <a:lnTo>
                    <a:pt x="318" y="9"/>
                  </a:lnTo>
                  <a:lnTo>
                    <a:pt x="318" y="0"/>
                  </a:lnTo>
                  <a:close/>
                  <a:moveTo>
                    <a:pt x="382" y="0"/>
                  </a:moveTo>
                  <a:lnTo>
                    <a:pt x="418" y="0"/>
                  </a:lnTo>
                  <a:lnTo>
                    <a:pt x="418" y="9"/>
                  </a:lnTo>
                  <a:lnTo>
                    <a:pt x="382" y="9"/>
                  </a:lnTo>
                  <a:lnTo>
                    <a:pt x="382" y="0"/>
                  </a:lnTo>
                  <a:close/>
                  <a:moveTo>
                    <a:pt x="445" y="0"/>
                  </a:moveTo>
                  <a:lnTo>
                    <a:pt x="482" y="0"/>
                  </a:lnTo>
                  <a:lnTo>
                    <a:pt x="482" y="9"/>
                  </a:lnTo>
                  <a:lnTo>
                    <a:pt x="445" y="9"/>
                  </a:lnTo>
                  <a:lnTo>
                    <a:pt x="445" y="0"/>
                  </a:lnTo>
                  <a:close/>
                  <a:moveTo>
                    <a:pt x="509" y="0"/>
                  </a:moveTo>
                  <a:lnTo>
                    <a:pt x="545" y="0"/>
                  </a:lnTo>
                  <a:lnTo>
                    <a:pt x="545" y="9"/>
                  </a:lnTo>
                  <a:lnTo>
                    <a:pt x="509" y="9"/>
                  </a:lnTo>
                  <a:lnTo>
                    <a:pt x="509" y="0"/>
                  </a:lnTo>
                  <a:close/>
                  <a:moveTo>
                    <a:pt x="572" y="0"/>
                  </a:moveTo>
                  <a:lnTo>
                    <a:pt x="609" y="0"/>
                  </a:lnTo>
                  <a:lnTo>
                    <a:pt x="609" y="9"/>
                  </a:lnTo>
                  <a:lnTo>
                    <a:pt x="572" y="9"/>
                  </a:lnTo>
                  <a:lnTo>
                    <a:pt x="572" y="0"/>
                  </a:lnTo>
                  <a:close/>
                  <a:moveTo>
                    <a:pt x="636" y="0"/>
                  </a:moveTo>
                  <a:lnTo>
                    <a:pt x="643" y="0"/>
                  </a:lnTo>
                  <a:lnTo>
                    <a:pt x="648" y="1"/>
                  </a:lnTo>
                  <a:lnTo>
                    <a:pt x="652" y="1"/>
                  </a:lnTo>
                  <a:lnTo>
                    <a:pt x="657" y="2"/>
                  </a:lnTo>
                  <a:lnTo>
                    <a:pt x="661" y="4"/>
                  </a:lnTo>
                  <a:lnTo>
                    <a:pt x="665" y="6"/>
                  </a:lnTo>
                  <a:lnTo>
                    <a:pt x="669" y="8"/>
                  </a:lnTo>
                  <a:lnTo>
                    <a:pt x="673" y="11"/>
                  </a:lnTo>
                  <a:lnTo>
                    <a:pt x="667" y="18"/>
                  </a:lnTo>
                  <a:lnTo>
                    <a:pt x="664" y="16"/>
                  </a:lnTo>
                  <a:lnTo>
                    <a:pt x="664" y="16"/>
                  </a:lnTo>
                  <a:lnTo>
                    <a:pt x="661" y="14"/>
                  </a:lnTo>
                  <a:lnTo>
                    <a:pt x="661" y="14"/>
                  </a:lnTo>
                  <a:lnTo>
                    <a:pt x="658" y="12"/>
                  </a:lnTo>
                  <a:lnTo>
                    <a:pt x="658" y="12"/>
                  </a:lnTo>
                  <a:lnTo>
                    <a:pt x="654" y="11"/>
                  </a:lnTo>
                  <a:lnTo>
                    <a:pt x="655" y="11"/>
                  </a:lnTo>
                  <a:lnTo>
                    <a:pt x="650" y="10"/>
                  </a:lnTo>
                  <a:lnTo>
                    <a:pt x="651" y="10"/>
                  </a:lnTo>
                  <a:lnTo>
                    <a:pt x="647" y="10"/>
                  </a:lnTo>
                  <a:lnTo>
                    <a:pt x="647" y="10"/>
                  </a:lnTo>
                  <a:lnTo>
                    <a:pt x="643" y="9"/>
                  </a:lnTo>
                  <a:lnTo>
                    <a:pt x="643" y="9"/>
                  </a:lnTo>
                  <a:lnTo>
                    <a:pt x="636" y="9"/>
                  </a:lnTo>
                  <a:lnTo>
                    <a:pt x="636" y="0"/>
                  </a:lnTo>
                  <a:close/>
                  <a:moveTo>
                    <a:pt x="688" y="36"/>
                  </a:moveTo>
                  <a:lnTo>
                    <a:pt x="689" y="38"/>
                  </a:lnTo>
                  <a:lnTo>
                    <a:pt x="690" y="42"/>
                  </a:lnTo>
                  <a:lnTo>
                    <a:pt x="690" y="47"/>
                  </a:lnTo>
                  <a:lnTo>
                    <a:pt x="690" y="73"/>
                  </a:lnTo>
                  <a:lnTo>
                    <a:pt x="681" y="73"/>
                  </a:lnTo>
                  <a:lnTo>
                    <a:pt x="681" y="47"/>
                  </a:lnTo>
                  <a:lnTo>
                    <a:pt x="681" y="47"/>
                  </a:lnTo>
                  <a:lnTo>
                    <a:pt x="681" y="43"/>
                  </a:lnTo>
                  <a:lnTo>
                    <a:pt x="681" y="44"/>
                  </a:lnTo>
                  <a:lnTo>
                    <a:pt x="680" y="39"/>
                  </a:lnTo>
                  <a:lnTo>
                    <a:pt x="680" y="40"/>
                  </a:lnTo>
                  <a:lnTo>
                    <a:pt x="680" y="38"/>
                  </a:lnTo>
                  <a:lnTo>
                    <a:pt x="688" y="36"/>
                  </a:lnTo>
                  <a:close/>
                  <a:moveTo>
                    <a:pt x="690" y="100"/>
                  </a:moveTo>
                  <a:lnTo>
                    <a:pt x="690" y="136"/>
                  </a:lnTo>
                  <a:lnTo>
                    <a:pt x="681" y="136"/>
                  </a:lnTo>
                  <a:lnTo>
                    <a:pt x="681" y="100"/>
                  </a:lnTo>
                  <a:lnTo>
                    <a:pt x="690" y="100"/>
                  </a:lnTo>
                  <a:close/>
                  <a:moveTo>
                    <a:pt x="690" y="164"/>
                  </a:moveTo>
                  <a:lnTo>
                    <a:pt x="690" y="200"/>
                  </a:lnTo>
                  <a:lnTo>
                    <a:pt x="681" y="200"/>
                  </a:lnTo>
                  <a:lnTo>
                    <a:pt x="681" y="164"/>
                  </a:lnTo>
                  <a:lnTo>
                    <a:pt x="690" y="164"/>
                  </a:lnTo>
                  <a:close/>
                  <a:moveTo>
                    <a:pt x="688" y="228"/>
                  </a:moveTo>
                  <a:lnTo>
                    <a:pt x="688" y="230"/>
                  </a:lnTo>
                  <a:lnTo>
                    <a:pt x="686" y="235"/>
                  </a:lnTo>
                  <a:lnTo>
                    <a:pt x="684" y="239"/>
                  </a:lnTo>
                  <a:lnTo>
                    <a:pt x="682" y="243"/>
                  </a:lnTo>
                  <a:lnTo>
                    <a:pt x="679" y="246"/>
                  </a:lnTo>
                  <a:lnTo>
                    <a:pt x="676" y="250"/>
                  </a:lnTo>
                  <a:lnTo>
                    <a:pt x="673" y="253"/>
                  </a:lnTo>
                  <a:lnTo>
                    <a:pt x="669" y="255"/>
                  </a:lnTo>
                  <a:lnTo>
                    <a:pt x="665" y="258"/>
                  </a:lnTo>
                  <a:lnTo>
                    <a:pt x="664" y="258"/>
                  </a:lnTo>
                  <a:lnTo>
                    <a:pt x="660" y="250"/>
                  </a:lnTo>
                  <a:lnTo>
                    <a:pt x="661" y="250"/>
                  </a:lnTo>
                  <a:lnTo>
                    <a:pt x="661" y="250"/>
                  </a:lnTo>
                  <a:lnTo>
                    <a:pt x="664" y="248"/>
                  </a:lnTo>
                  <a:lnTo>
                    <a:pt x="664" y="248"/>
                  </a:lnTo>
                  <a:lnTo>
                    <a:pt x="667" y="245"/>
                  </a:lnTo>
                  <a:lnTo>
                    <a:pt x="667" y="246"/>
                  </a:lnTo>
                  <a:lnTo>
                    <a:pt x="670" y="243"/>
                  </a:lnTo>
                  <a:lnTo>
                    <a:pt x="670" y="243"/>
                  </a:lnTo>
                  <a:lnTo>
                    <a:pt x="672" y="240"/>
                  </a:lnTo>
                  <a:lnTo>
                    <a:pt x="672" y="241"/>
                  </a:lnTo>
                  <a:lnTo>
                    <a:pt x="675" y="237"/>
                  </a:lnTo>
                  <a:lnTo>
                    <a:pt x="674" y="238"/>
                  </a:lnTo>
                  <a:lnTo>
                    <a:pt x="676" y="234"/>
                  </a:lnTo>
                  <a:lnTo>
                    <a:pt x="676" y="235"/>
                  </a:lnTo>
                  <a:lnTo>
                    <a:pt x="678" y="231"/>
                  </a:lnTo>
                  <a:lnTo>
                    <a:pt x="678" y="231"/>
                  </a:lnTo>
                  <a:lnTo>
                    <a:pt x="679" y="227"/>
                  </a:lnTo>
                  <a:lnTo>
                    <a:pt x="679" y="228"/>
                  </a:lnTo>
                  <a:lnTo>
                    <a:pt x="680" y="226"/>
                  </a:lnTo>
                  <a:lnTo>
                    <a:pt x="688" y="228"/>
                  </a:lnTo>
                  <a:close/>
                  <a:moveTo>
                    <a:pt x="636" y="263"/>
                  </a:moveTo>
                  <a:lnTo>
                    <a:pt x="599" y="263"/>
                  </a:lnTo>
                  <a:lnTo>
                    <a:pt x="599" y="254"/>
                  </a:lnTo>
                  <a:lnTo>
                    <a:pt x="636" y="254"/>
                  </a:lnTo>
                  <a:lnTo>
                    <a:pt x="636" y="263"/>
                  </a:lnTo>
                  <a:close/>
                  <a:moveTo>
                    <a:pt x="572" y="263"/>
                  </a:moveTo>
                  <a:lnTo>
                    <a:pt x="536" y="263"/>
                  </a:lnTo>
                  <a:lnTo>
                    <a:pt x="536" y="254"/>
                  </a:lnTo>
                  <a:lnTo>
                    <a:pt x="572" y="254"/>
                  </a:lnTo>
                  <a:lnTo>
                    <a:pt x="572" y="263"/>
                  </a:lnTo>
                  <a:close/>
                  <a:moveTo>
                    <a:pt x="509" y="263"/>
                  </a:moveTo>
                  <a:lnTo>
                    <a:pt x="472" y="263"/>
                  </a:lnTo>
                  <a:lnTo>
                    <a:pt x="472" y="254"/>
                  </a:lnTo>
                  <a:lnTo>
                    <a:pt x="509" y="254"/>
                  </a:lnTo>
                  <a:lnTo>
                    <a:pt x="509" y="263"/>
                  </a:lnTo>
                  <a:close/>
                  <a:moveTo>
                    <a:pt x="445" y="263"/>
                  </a:moveTo>
                  <a:lnTo>
                    <a:pt x="409" y="263"/>
                  </a:lnTo>
                  <a:lnTo>
                    <a:pt x="409" y="254"/>
                  </a:lnTo>
                  <a:lnTo>
                    <a:pt x="445" y="254"/>
                  </a:lnTo>
                  <a:lnTo>
                    <a:pt x="445" y="263"/>
                  </a:lnTo>
                  <a:close/>
                  <a:moveTo>
                    <a:pt x="382" y="263"/>
                  </a:moveTo>
                  <a:lnTo>
                    <a:pt x="345" y="263"/>
                  </a:lnTo>
                  <a:lnTo>
                    <a:pt x="345" y="254"/>
                  </a:lnTo>
                  <a:lnTo>
                    <a:pt x="382" y="254"/>
                  </a:lnTo>
                  <a:lnTo>
                    <a:pt x="382" y="263"/>
                  </a:lnTo>
                  <a:close/>
                  <a:moveTo>
                    <a:pt x="318" y="263"/>
                  </a:moveTo>
                  <a:lnTo>
                    <a:pt x="282" y="263"/>
                  </a:lnTo>
                  <a:lnTo>
                    <a:pt x="282" y="254"/>
                  </a:lnTo>
                  <a:lnTo>
                    <a:pt x="318" y="254"/>
                  </a:lnTo>
                  <a:lnTo>
                    <a:pt x="318" y="263"/>
                  </a:lnTo>
                  <a:close/>
                  <a:moveTo>
                    <a:pt x="255" y="263"/>
                  </a:moveTo>
                  <a:lnTo>
                    <a:pt x="218" y="263"/>
                  </a:lnTo>
                  <a:lnTo>
                    <a:pt x="218" y="254"/>
                  </a:lnTo>
                  <a:lnTo>
                    <a:pt x="255" y="254"/>
                  </a:lnTo>
                  <a:lnTo>
                    <a:pt x="255" y="263"/>
                  </a:lnTo>
                  <a:close/>
                  <a:moveTo>
                    <a:pt x="191" y="263"/>
                  </a:moveTo>
                  <a:lnTo>
                    <a:pt x="155" y="263"/>
                  </a:lnTo>
                  <a:lnTo>
                    <a:pt x="155" y="254"/>
                  </a:lnTo>
                  <a:lnTo>
                    <a:pt x="191" y="254"/>
                  </a:lnTo>
                  <a:lnTo>
                    <a:pt x="191" y="263"/>
                  </a:lnTo>
                  <a:close/>
                  <a:moveTo>
                    <a:pt x="128" y="263"/>
                  </a:moveTo>
                  <a:lnTo>
                    <a:pt x="92" y="263"/>
                  </a:lnTo>
                  <a:lnTo>
                    <a:pt x="92" y="254"/>
                  </a:lnTo>
                  <a:lnTo>
                    <a:pt x="128" y="254"/>
                  </a:lnTo>
                  <a:lnTo>
                    <a:pt x="128" y="263"/>
                  </a:lnTo>
                  <a:close/>
                  <a:moveTo>
                    <a:pt x="64" y="263"/>
                  </a:moveTo>
                  <a:lnTo>
                    <a:pt x="47" y="263"/>
                  </a:lnTo>
                  <a:lnTo>
                    <a:pt x="42" y="263"/>
                  </a:lnTo>
                  <a:lnTo>
                    <a:pt x="37" y="262"/>
                  </a:lnTo>
                  <a:lnTo>
                    <a:pt x="33" y="261"/>
                  </a:lnTo>
                  <a:lnTo>
                    <a:pt x="28" y="260"/>
                  </a:lnTo>
                  <a:lnTo>
                    <a:pt x="27" y="259"/>
                  </a:lnTo>
                  <a:lnTo>
                    <a:pt x="31" y="251"/>
                  </a:lnTo>
                  <a:lnTo>
                    <a:pt x="32" y="251"/>
                  </a:lnTo>
                  <a:lnTo>
                    <a:pt x="32" y="251"/>
                  </a:lnTo>
                  <a:lnTo>
                    <a:pt x="36" y="253"/>
                  </a:lnTo>
                  <a:lnTo>
                    <a:pt x="35" y="252"/>
                  </a:lnTo>
                  <a:lnTo>
                    <a:pt x="39" y="254"/>
                  </a:lnTo>
                  <a:lnTo>
                    <a:pt x="39" y="253"/>
                  </a:lnTo>
                  <a:lnTo>
                    <a:pt x="43" y="254"/>
                  </a:lnTo>
                  <a:lnTo>
                    <a:pt x="43" y="254"/>
                  </a:lnTo>
                  <a:lnTo>
                    <a:pt x="47" y="254"/>
                  </a:lnTo>
                  <a:lnTo>
                    <a:pt x="47" y="254"/>
                  </a:lnTo>
                  <a:lnTo>
                    <a:pt x="64" y="254"/>
                  </a:lnTo>
                  <a:lnTo>
                    <a:pt x="64" y="263"/>
                  </a:lnTo>
                  <a:close/>
                  <a:moveTo>
                    <a:pt x="5" y="238"/>
                  </a:moveTo>
                  <a:lnTo>
                    <a:pt x="3" y="235"/>
                  </a:lnTo>
                  <a:lnTo>
                    <a:pt x="2" y="230"/>
                  </a:lnTo>
                  <a:lnTo>
                    <a:pt x="1" y="226"/>
                  </a:lnTo>
                  <a:lnTo>
                    <a:pt x="0" y="221"/>
                  </a:lnTo>
                  <a:lnTo>
                    <a:pt x="0" y="217"/>
                  </a:lnTo>
                  <a:lnTo>
                    <a:pt x="9" y="216"/>
                  </a:lnTo>
                  <a:lnTo>
                    <a:pt x="9" y="221"/>
                  </a:lnTo>
                  <a:lnTo>
                    <a:pt x="9" y="220"/>
                  </a:lnTo>
                  <a:lnTo>
                    <a:pt x="10" y="224"/>
                  </a:lnTo>
                  <a:lnTo>
                    <a:pt x="10" y="224"/>
                  </a:lnTo>
                  <a:lnTo>
                    <a:pt x="11" y="228"/>
                  </a:lnTo>
                  <a:lnTo>
                    <a:pt x="10" y="227"/>
                  </a:lnTo>
                  <a:lnTo>
                    <a:pt x="12" y="231"/>
                  </a:lnTo>
                  <a:lnTo>
                    <a:pt x="12" y="231"/>
                  </a:lnTo>
                  <a:lnTo>
                    <a:pt x="13" y="234"/>
                  </a:lnTo>
                  <a:lnTo>
                    <a:pt x="5" y="238"/>
                  </a:lnTo>
                  <a:close/>
                </a:path>
              </a:pathLst>
            </a:custGeom>
            <a:solidFill>
              <a:srgbClr val="2E75B6"/>
            </a:solidFill>
            <a:ln w="0" cap="flat">
              <a:solidFill>
                <a:srgbClr val="2E75B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51" name="Freeform 245">
              <a:extLst>
                <a:ext uri="{FF2B5EF4-FFF2-40B4-BE49-F238E27FC236}">
                  <a16:creationId xmlns:a16="http://schemas.microsoft.com/office/drawing/2014/main" id="{E137A051-9872-967C-3B99-09D015B4F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159" y="2996779"/>
              <a:ext cx="940191" cy="183898"/>
            </a:xfrm>
            <a:custGeom>
              <a:avLst/>
              <a:gdLst>
                <a:gd name="T0" fmla="*/ 0 w 15072"/>
                <a:gd name="T1" fmla="*/ 526 h 3152"/>
                <a:gd name="T2" fmla="*/ 526 w 15072"/>
                <a:gd name="T3" fmla="*/ 0 h 3152"/>
                <a:gd name="T4" fmla="*/ 14547 w 15072"/>
                <a:gd name="T5" fmla="*/ 0 h 3152"/>
                <a:gd name="T6" fmla="*/ 15072 w 15072"/>
                <a:gd name="T7" fmla="*/ 526 h 3152"/>
                <a:gd name="T8" fmla="*/ 15072 w 15072"/>
                <a:gd name="T9" fmla="*/ 2627 h 3152"/>
                <a:gd name="T10" fmla="*/ 14547 w 15072"/>
                <a:gd name="T11" fmla="*/ 3152 h 3152"/>
                <a:gd name="T12" fmla="*/ 526 w 15072"/>
                <a:gd name="T13" fmla="*/ 3152 h 3152"/>
                <a:gd name="T14" fmla="*/ 0 w 15072"/>
                <a:gd name="T15" fmla="*/ 2627 h 3152"/>
                <a:gd name="T16" fmla="*/ 0 w 15072"/>
                <a:gd name="T17" fmla="*/ 526 h 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72" h="3152">
                  <a:moveTo>
                    <a:pt x="0" y="526"/>
                  </a:moveTo>
                  <a:cubicBezTo>
                    <a:pt x="0" y="236"/>
                    <a:pt x="236" y="0"/>
                    <a:pt x="526" y="0"/>
                  </a:cubicBezTo>
                  <a:lnTo>
                    <a:pt x="14547" y="0"/>
                  </a:lnTo>
                  <a:cubicBezTo>
                    <a:pt x="14837" y="0"/>
                    <a:pt x="15072" y="236"/>
                    <a:pt x="15072" y="526"/>
                  </a:cubicBezTo>
                  <a:lnTo>
                    <a:pt x="15072" y="2627"/>
                  </a:lnTo>
                  <a:cubicBezTo>
                    <a:pt x="15072" y="2917"/>
                    <a:pt x="14837" y="3152"/>
                    <a:pt x="14547" y="3152"/>
                  </a:cubicBezTo>
                  <a:lnTo>
                    <a:pt x="526" y="3152"/>
                  </a:lnTo>
                  <a:cubicBezTo>
                    <a:pt x="236" y="3152"/>
                    <a:pt x="0" y="2917"/>
                    <a:pt x="0" y="2627"/>
                  </a:cubicBezTo>
                  <a:lnTo>
                    <a:pt x="0" y="52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52" name="Freeform 246">
              <a:extLst>
                <a:ext uri="{FF2B5EF4-FFF2-40B4-BE49-F238E27FC236}">
                  <a16:creationId xmlns:a16="http://schemas.microsoft.com/office/drawing/2014/main" id="{60A851F9-2E89-3AB9-F536-E90E6991D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159" y="2996779"/>
              <a:ext cx="940191" cy="183898"/>
            </a:xfrm>
            <a:custGeom>
              <a:avLst/>
              <a:gdLst>
                <a:gd name="T0" fmla="*/ 0 w 15072"/>
                <a:gd name="T1" fmla="*/ 526 h 3152"/>
                <a:gd name="T2" fmla="*/ 526 w 15072"/>
                <a:gd name="T3" fmla="*/ 0 h 3152"/>
                <a:gd name="T4" fmla="*/ 14547 w 15072"/>
                <a:gd name="T5" fmla="*/ 0 h 3152"/>
                <a:gd name="T6" fmla="*/ 15072 w 15072"/>
                <a:gd name="T7" fmla="*/ 526 h 3152"/>
                <a:gd name="T8" fmla="*/ 15072 w 15072"/>
                <a:gd name="T9" fmla="*/ 2627 h 3152"/>
                <a:gd name="T10" fmla="*/ 14547 w 15072"/>
                <a:gd name="T11" fmla="*/ 3152 h 3152"/>
                <a:gd name="T12" fmla="*/ 526 w 15072"/>
                <a:gd name="T13" fmla="*/ 3152 h 3152"/>
                <a:gd name="T14" fmla="*/ 0 w 15072"/>
                <a:gd name="T15" fmla="*/ 2627 h 3152"/>
                <a:gd name="T16" fmla="*/ 0 w 15072"/>
                <a:gd name="T17" fmla="*/ 526 h 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72" h="3152">
                  <a:moveTo>
                    <a:pt x="0" y="526"/>
                  </a:moveTo>
                  <a:cubicBezTo>
                    <a:pt x="0" y="236"/>
                    <a:pt x="236" y="0"/>
                    <a:pt x="526" y="0"/>
                  </a:cubicBezTo>
                  <a:lnTo>
                    <a:pt x="14547" y="0"/>
                  </a:lnTo>
                  <a:cubicBezTo>
                    <a:pt x="14837" y="0"/>
                    <a:pt x="15072" y="236"/>
                    <a:pt x="15072" y="526"/>
                  </a:cubicBezTo>
                  <a:lnTo>
                    <a:pt x="15072" y="2627"/>
                  </a:lnTo>
                  <a:cubicBezTo>
                    <a:pt x="15072" y="2917"/>
                    <a:pt x="14837" y="3152"/>
                    <a:pt x="14547" y="3152"/>
                  </a:cubicBezTo>
                  <a:lnTo>
                    <a:pt x="526" y="3152"/>
                  </a:lnTo>
                  <a:cubicBezTo>
                    <a:pt x="236" y="3152"/>
                    <a:pt x="0" y="2917"/>
                    <a:pt x="0" y="2627"/>
                  </a:cubicBezTo>
                  <a:lnTo>
                    <a:pt x="0" y="526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53" name="Freeform 247">
              <a:extLst>
                <a:ext uri="{FF2B5EF4-FFF2-40B4-BE49-F238E27FC236}">
                  <a16:creationId xmlns:a16="http://schemas.microsoft.com/office/drawing/2014/main" id="{7AD8B002-2E50-7BD3-65CC-BED30D151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589" y="3022212"/>
              <a:ext cx="234003" cy="133033"/>
            </a:xfrm>
            <a:custGeom>
              <a:avLst/>
              <a:gdLst>
                <a:gd name="T0" fmla="*/ 0 w 3776"/>
                <a:gd name="T1" fmla="*/ 379 h 2272"/>
                <a:gd name="T2" fmla="*/ 379 w 3776"/>
                <a:gd name="T3" fmla="*/ 0 h 2272"/>
                <a:gd name="T4" fmla="*/ 3398 w 3776"/>
                <a:gd name="T5" fmla="*/ 0 h 2272"/>
                <a:gd name="T6" fmla="*/ 3776 w 3776"/>
                <a:gd name="T7" fmla="*/ 379 h 2272"/>
                <a:gd name="T8" fmla="*/ 3776 w 3776"/>
                <a:gd name="T9" fmla="*/ 1894 h 2272"/>
                <a:gd name="T10" fmla="*/ 3398 w 3776"/>
                <a:gd name="T11" fmla="*/ 2272 h 2272"/>
                <a:gd name="T12" fmla="*/ 379 w 3776"/>
                <a:gd name="T13" fmla="*/ 2272 h 2272"/>
                <a:gd name="T14" fmla="*/ 0 w 3776"/>
                <a:gd name="T15" fmla="*/ 1894 h 2272"/>
                <a:gd name="T16" fmla="*/ 0 w 3776"/>
                <a:gd name="T17" fmla="*/ 379 h 2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6" h="2272">
                  <a:moveTo>
                    <a:pt x="0" y="379"/>
                  </a:moveTo>
                  <a:cubicBezTo>
                    <a:pt x="0" y="170"/>
                    <a:pt x="170" y="0"/>
                    <a:pt x="379" y="0"/>
                  </a:cubicBezTo>
                  <a:lnTo>
                    <a:pt x="3398" y="0"/>
                  </a:lnTo>
                  <a:cubicBezTo>
                    <a:pt x="3607" y="0"/>
                    <a:pt x="3776" y="170"/>
                    <a:pt x="3776" y="379"/>
                  </a:cubicBezTo>
                  <a:lnTo>
                    <a:pt x="3776" y="1894"/>
                  </a:lnTo>
                  <a:cubicBezTo>
                    <a:pt x="3776" y="2103"/>
                    <a:pt x="3607" y="2272"/>
                    <a:pt x="3398" y="2272"/>
                  </a:cubicBezTo>
                  <a:lnTo>
                    <a:pt x="379" y="2272"/>
                  </a:lnTo>
                  <a:cubicBezTo>
                    <a:pt x="170" y="2272"/>
                    <a:pt x="0" y="2103"/>
                    <a:pt x="0" y="1894"/>
                  </a:cubicBezTo>
                  <a:lnTo>
                    <a:pt x="0" y="37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54" name="Freeform 248">
              <a:extLst>
                <a:ext uri="{FF2B5EF4-FFF2-40B4-BE49-F238E27FC236}">
                  <a16:creationId xmlns:a16="http://schemas.microsoft.com/office/drawing/2014/main" id="{2AA42EDB-156B-D4B8-CEB2-10990A952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589" y="3022212"/>
              <a:ext cx="234003" cy="133033"/>
            </a:xfrm>
            <a:custGeom>
              <a:avLst/>
              <a:gdLst>
                <a:gd name="T0" fmla="*/ 0 w 3776"/>
                <a:gd name="T1" fmla="*/ 379 h 2272"/>
                <a:gd name="T2" fmla="*/ 379 w 3776"/>
                <a:gd name="T3" fmla="*/ 0 h 2272"/>
                <a:gd name="T4" fmla="*/ 3398 w 3776"/>
                <a:gd name="T5" fmla="*/ 0 h 2272"/>
                <a:gd name="T6" fmla="*/ 3776 w 3776"/>
                <a:gd name="T7" fmla="*/ 379 h 2272"/>
                <a:gd name="T8" fmla="*/ 3776 w 3776"/>
                <a:gd name="T9" fmla="*/ 1894 h 2272"/>
                <a:gd name="T10" fmla="*/ 3398 w 3776"/>
                <a:gd name="T11" fmla="*/ 2272 h 2272"/>
                <a:gd name="T12" fmla="*/ 379 w 3776"/>
                <a:gd name="T13" fmla="*/ 2272 h 2272"/>
                <a:gd name="T14" fmla="*/ 0 w 3776"/>
                <a:gd name="T15" fmla="*/ 1894 h 2272"/>
                <a:gd name="T16" fmla="*/ 0 w 3776"/>
                <a:gd name="T17" fmla="*/ 379 h 2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6" h="2272">
                  <a:moveTo>
                    <a:pt x="0" y="379"/>
                  </a:moveTo>
                  <a:cubicBezTo>
                    <a:pt x="0" y="170"/>
                    <a:pt x="170" y="0"/>
                    <a:pt x="379" y="0"/>
                  </a:cubicBezTo>
                  <a:lnTo>
                    <a:pt x="3398" y="0"/>
                  </a:lnTo>
                  <a:cubicBezTo>
                    <a:pt x="3607" y="0"/>
                    <a:pt x="3776" y="170"/>
                    <a:pt x="3776" y="379"/>
                  </a:cubicBezTo>
                  <a:lnTo>
                    <a:pt x="3776" y="1894"/>
                  </a:lnTo>
                  <a:cubicBezTo>
                    <a:pt x="3776" y="2103"/>
                    <a:pt x="3607" y="2272"/>
                    <a:pt x="3398" y="2272"/>
                  </a:cubicBezTo>
                  <a:lnTo>
                    <a:pt x="379" y="2272"/>
                  </a:lnTo>
                  <a:cubicBezTo>
                    <a:pt x="170" y="2272"/>
                    <a:pt x="0" y="2103"/>
                    <a:pt x="0" y="1894"/>
                  </a:cubicBezTo>
                  <a:lnTo>
                    <a:pt x="0" y="379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55" name="Rectangle 249">
              <a:extLst>
                <a:ext uri="{FF2B5EF4-FFF2-40B4-BE49-F238E27FC236}">
                  <a16:creationId xmlns:a16="http://schemas.microsoft.com/office/drawing/2014/main" id="{2B775FFB-0875-4D52-ADAB-7CC22A882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839" y="3002649"/>
              <a:ext cx="17312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RG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56" name="Freeform 250">
              <a:extLst>
                <a:ext uri="{FF2B5EF4-FFF2-40B4-BE49-F238E27FC236}">
                  <a16:creationId xmlns:a16="http://schemas.microsoft.com/office/drawing/2014/main" id="{682D522C-2CA0-3543-C8C4-06CE079CC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881" y="3024168"/>
              <a:ext cx="307130" cy="131077"/>
            </a:xfrm>
            <a:custGeom>
              <a:avLst/>
              <a:gdLst>
                <a:gd name="T0" fmla="*/ 0 w 4912"/>
                <a:gd name="T1" fmla="*/ 376 h 2256"/>
                <a:gd name="T2" fmla="*/ 376 w 4912"/>
                <a:gd name="T3" fmla="*/ 0 h 2256"/>
                <a:gd name="T4" fmla="*/ 4536 w 4912"/>
                <a:gd name="T5" fmla="*/ 0 h 2256"/>
                <a:gd name="T6" fmla="*/ 4912 w 4912"/>
                <a:gd name="T7" fmla="*/ 376 h 2256"/>
                <a:gd name="T8" fmla="*/ 4912 w 4912"/>
                <a:gd name="T9" fmla="*/ 1880 h 2256"/>
                <a:gd name="T10" fmla="*/ 4536 w 4912"/>
                <a:gd name="T11" fmla="*/ 2256 h 2256"/>
                <a:gd name="T12" fmla="*/ 376 w 4912"/>
                <a:gd name="T13" fmla="*/ 2256 h 2256"/>
                <a:gd name="T14" fmla="*/ 0 w 4912"/>
                <a:gd name="T15" fmla="*/ 1880 h 2256"/>
                <a:gd name="T16" fmla="*/ 0 w 4912"/>
                <a:gd name="T17" fmla="*/ 376 h 2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2" h="2256">
                  <a:moveTo>
                    <a:pt x="0" y="376"/>
                  </a:moveTo>
                  <a:cubicBezTo>
                    <a:pt x="0" y="169"/>
                    <a:pt x="169" y="0"/>
                    <a:pt x="376" y="0"/>
                  </a:cubicBezTo>
                  <a:lnTo>
                    <a:pt x="4536" y="0"/>
                  </a:lnTo>
                  <a:cubicBezTo>
                    <a:pt x="4744" y="0"/>
                    <a:pt x="4912" y="169"/>
                    <a:pt x="4912" y="376"/>
                  </a:cubicBezTo>
                  <a:lnTo>
                    <a:pt x="4912" y="1880"/>
                  </a:lnTo>
                  <a:cubicBezTo>
                    <a:pt x="4912" y="2088"/>
                    <a:pt x="4744" y="2256"/>
                    <a:pt x="4536" y="2256"/>
                  </a:cubicBezTo>
                  <a:lnTo>
                    <a:pt x="376" y="2256"/>
                  </a:lnTo>
                  <a:cubicBezTo>
                    <a:pt x="169" y="2256"/>
                    <a:pt x="0" y="2088"/>
                    <a:pt x="0" y="1880"/>
                  </a:cubicBezTo>
                  <a:lnTo>
                    <a:pt x="0" y="37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57" name="Freeform 251">
              <a:extLst>
                <a:ext uri="{FF2B5EF4-FFF2-40B4-BE49-F238E27FC236}">
                  <a16:creationId xmlns:a16="http://schemas.microsoft.com/office/drawing/2014/main" id="{6001DFAD-8CCB-B342-A004-1E5364C3A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881" y="3024168"/>
              <a:ext cx="307130" cy="131077"/>
            </a:xfrm>
            <a:custGeom>
              <a:avLst/>
              <a:gdLst>
                <a:gd name="T0" fmla="*/ 0 w 4912"/>
                <a:gd name="T1" fmla="*/ 376 h 2256"/>
                <a:gd name="T2" fmla="*/ 376 w 4912"/>
                <a:gd name="T3" fmla="*/ 0 h 2256"/>
                <a:gd name="T4" fmla="*/ 4536 w 4912"/>
                <a:gd name="T5" fmla="*/ 0 h 2256"/>
                <a:gd name="T6" fmla="*/ 4912 w 4912"/>
                <a:gd name="T7" fmla="*/ 376 h 2256"/>
                <a:gd name="T8" fmla="*/ 4912 w 4912"/>
                <a:gd name="T9" fmla="*/ 1880 h 2256"/>
                <a:gd name="T10" fmla="*/ 4536 w 4912"/>
                <a:gd name="T11" fmla="*/ 2256 h 2256"/>
                <a:gd name="T12" fmla="*/ 376 w 4912"/>
                <a:gd name="T13" fmla="*/ 2256 h 2256"/>
                <a:gd name="T14" fmla="*/ 0 w 4912"/>
                <a:gd name="T15" fmla="*/ 1880 h 2256"/>
                <a:gd name="T16" fmla="*/ 0 w 4912"/>
                <a:gd name="T17" fmla="*/ 376 h 2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2" h="2256">
                  <a:moveTo>
                    <a:pt x="0" y="376"/>
                  </a:moveTo>
                  <a:cubicBezTo>
                    <a:pt x="0" y="169"/>
                    <a:pt x="169" y="0"/>
                    <a:pt x="376" y="0"/>
                  </a:cubicBezTo>
                  <a:lnTo>
                    <a:pt x="4536" y="0"/>
                  </a:lnTo>
                  <a:cubicBezTo>
                    <a:pt x="4744" y="0"/>
                    <a:pt x="4912" y="169"/>
                    <a:pt x="4912" y="376"/>
                  </a:cubicBezTo>
                  <a:lnTo>
                    <a:pt x="4912" y="1880"/>
                  </a:lnTo>
                  <a:cubicBezTo>
                    <a:pt x="4912" y="2088"/>
                    <a:pt x="4744" y="2256"/>
                    <a:pt x="4536" y="2256"/>
                  </a:cubicBezTo>
                  <a:lnTo>
                    <a:pt x="376" y="2256"/>
                  </a:lnTo>
                  <a:cubicBezTo>
                    <a:pt x="169" y="2256"/>
                    <a:pt x="0" y="2088"/>
                    <a:pt x="0" y="1880"/>
                  </a:cubicBezTo>
                  <a:lnTo>
                    <a:pt x="0" y="376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58" name="Rectangle 252">
              <a:extLst>
                <a:ext uri="{FF2B5EF4-FFF2-40B4-BE49-F238E27FC236}">
                  <a16:creationId xmlns:a16="http://schemas.microsoft.com/office/drawing/2014/main" id="{F1AEB86A-AADA-91BA-C48E-198F29AC4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39" y="3002649"/>
              <a:ext cx="25648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ONU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59" name="Freeform 254">
              <a:extLst>
                <a:ext uri="{FF2B5EF4-FFF2-40B4-BE49-F238E27FC236}">
                  <a16:creationId xmlns:a16="http://schemas.microsoft.com/office/drawing/2014/main" id="{0B4E3D95-9765-3DD3-33FC-48413FE65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679" y="3388052"/>
              <a:ext cx="259075" cy="183898"/>
            </a:xfrm>
            <a:custGeom>
              <a:avLst/>
              <a:gdLst>
                <a:gd name="T0" fmla="*/ 0 w 4160"/>
                <a:gd name="T1" fmla="*/ 523 h 3136"/>
                <a:gd name="T2" fmla="*/ 523 w 4160"/>
                <a:gd name="T3" fmla="*/ 0 h 3136"/>
                <a:gd name="T4" fmla="*/ 3638 w 4160"/>
                <a:gd name="T5" fmla="*/ 0 h 3136"/>
                <a:gd name="T6" fmla="*/ 4160 w 4160"/>
                <a:gd name="T7" fmla="*/ 523 h 3136"/>
                <a:gd name="T8" fmla="*/ 4160 w 4160"/>
                <a:gd name="T9" fmla="*/ 2614 h 3136"/>
                <a:gd name="T10" fmla="*/ 3638 w 4160"/>
                <a:gd name="T11" fmla="*/ 3136 h 3136"/>
                <a:gd name="T12" fmla="*/ 523 w 4160"/>
                <a:gd name="T13" fmla="*/ 3136 h 3136"/>
                <a:gd name="T14" fmla="*/ 0 w 4160"/>
                <a:gd name="T15" fmla="*/ 2614 h 3136"/>
                <a:gd name="T16" fmla="*/ 0 w 4160"/>
                <a:gd name="T17" fmla="*/ 523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0" h="3136">
                  <a:moveTo>
                    <a:pt x="0" y="523"/>
                  </a:moveTo>
                  <a:cubicBezTo>
                    <a:pt x="0" y="234"/>
                    <a:pt x="234" y="0"/>
                    <a:pt x="523" y="0"/>
                  </a:cubicBezTo>
                  <a:lnTo>
                    <a:pt x="3638" y="0"/>
                  </a:lnTo>
                  <a:cubicBezTo>
                    <a:pt x="3926" y="0"/>
                    <a:pt x="4160" y="234"/>
                    <a:pt x="4160" y="523"/>
                  </a:cubicBezTo>
                  <a:lnTo>
                    <a:pt x="4160" y="2614"/>
                  </a:lnTo>
                  <a:cubicBezTo>
                    <a:pt x="4160" y="2902"/>
                    <a:pt x="3926" y="3136"/>
                    <a:pt x="3638" y="3136"/>
                  </a:cubicBezTo>
                  <a:lnTo>
                    <a:pt x="523" y="3136"/>
                  </a:lnTo>
                  <a:cubicBezTo>
                    <a:pt x="234" y="3136"/>
                    <a:pt x="0" y="2902"/>
                    <a:pt x="0" y="2614"/>
                  </a:cubicBezTo>
                  <a:lnTo>
                    <a:pt x="0" y="523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60" name="Rectangle 255">
              <a:extLst>
                <a:ext uri="{FF2B5EF4-FFF2-40B4-BE49-F238E27FC236}">
                  <a16:creationId xmlns:a16="http://schemas.microsoft.com/office/drawing/2014/main" id="{0500153F-26FE-74E9-7EC3-A7E870291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393" y="3393920"/>
              <a:ext cx="19877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WG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61" name="Freeform 256">
              <a:extLst>
                <a:ext uri="{FF2B5EF4-FFF2-40B4-BE49-F238E27FC236}">
                  <a16:creationId xmlns:a16="http://schemas.microsoft.com/office/drawing/2014/main" id="{B8BDFCEA-9AB1-86F9-CA2E-6AEFA1558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488" y="3393920"/>
              <a:ext cx="422041" cy="181942"/>
            </a:xfrm>
            <a:custGeom>
              <a:avLst/>
              <a:gdLst>
                <a:gd name="T0" fmla="*/ 0 w 6800"/>
                <a:gd name="T1" fmla="*/ 523 h 3136"/>
                <a:gd name="T2" fmla="*/ 523 w 6800"/>
                <a:gd name="T3" fmla="*/ 0 h 3136"/>
                <a:gd name="T4" fmla="*/ 6278 w 6800"/>
                <a:gd name="T5" fmla="*/ 0 h 3136"/>
                <a:gd name="T6" fmla="*/ 6800 w 6800"/>
                <a:gd name="T7" fmla="*/ 523 h 3136"/>
                <a:gd name="T8" fmla="*/ 6800 w 6800"/>
                <a:gd name="T9" fmla="*/ 2614 h 3136"/>
                <a:gd name="T10" fmla="*/ 6278 w 6800"/>
                <a:gd name="T11" fmla="*/ 3136 h 3136"/>
                <a:gd name="T12" fmla="*/ 523 w 6800"/>
                <a:gd name="T13" fmla="*/ 3136 h 3136"/>
                <a:gd name="T14" fmla="*/ 0 w 6800"/>
                <a:gd name="T15" fmla="*/ 2614 h 3136"/>
                <a:gd name="T16" fmla="*/ 0 w 6800"/>
                <a:gd name="T17" fmla="*/ 523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00" h="3136">
                  <a:moveTo>
                    <a:pt x="0" y="523"/>
                  </a:moveTo>
                  <a:cubicBezTo>
                    <a:pt x="0" y="234"/>
                    <a:pt x="234" y="0"/>
                    <a:pt x="523" y="0"/>
                  </a:cubicBezTo>
                  <a:lnTo>
                    <a:pt x="6278" y="0"/>
                  </a:lnTo>
                  <a:cubicBezTo>
                    <a:pt x="6566" y="0"/>
                    <a:pt x="6800" y="234"/>
                    <a:pt x="6800" y="523"/>
                  </a:cubicBezTo>
                  <a:lnTo>
                    <a:pt x="6800" y="2614"/>
                  </a:lnTo>
                  <a:cubicBezTo>
                    <a:pt x="6800" y="2902"/>
                    <a:pt x="6566" y="3136"/>
                    <a:pt x="6278" y="3136"/>
                  </a:cubicBezTo>
                  <a:lnTo>
                    <a:pt x="523" y="3136"/>
                  </a:lnTo>
                  <a:cubicBezTo>
                    <a:pt x="234" y="3136"/>
                    <a:pt x="0" y="2902"/>
                    <a:pt x="0" y="2614"/>
                  </a:cubicBezTo>
                  <a:lnTo>
                    <a:pt x="0" y="52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62" name="Freeform 257">
              <a:extLst>
                <a:ext uri="{FF2B5EF4-FFF2-40B4-BE49-F238E27FC236}">
                  <a16:creationId xmlns:a16="http://schemas.microsoft.com/office/drawing/2014/main" id="{49B95AB2-701E-F9D1-53C3-03F7FEBF6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488" y="3393920"/>
              <a:ext cx="422041" cy="181942"/>
            </a:xfrm>
            <a:custGeom>
              <a:avLst/>
              <a:gdLst>
                <a:gd name="T0" fmla="*/ 0 w 6800"/>
                <a:gd name="T1" fmla="*/ 523 h 3136"/>
                <a:gd name="T2" fmla="*/ 523 w 6800"/>
                <a:gd name="T3" fmla="*/ 0 h 3136"/>
                <a:gd name="T4" fmla="*/ 6278 w 6800"/>
                <a:gd name="T5" fmla="*/ 0 h 3136"/>
                <a:gd name="T6" fmla="*/ 6800 w 6800"/>
                <a:gd name="T7" fmla="*/ 523 h 3136"/>
                <a:gd name="T8" fmla="*/ 6800 w 6800"/>
                <a:gd name="T9" fmla="*/ 2614 h 3136"/>
                <a:gd name="T10" fmla="*/ 6278 w 6800"/>
                <a:gd name="T11" fmla="*/ 3136 h 3136"/>
                <a:gd name="T12" fmla="*/ 523 w 6800"/>
                <a:gd name="T13" fmla="*/ 3136 h 3136"/>
                <a:gd name="T14" fmla="*/ 0 w 6800"/>
                <a:gd name="T15" fmla="*/ 2614 h 3136"/>
                <a:gd name="T16" fmla="*/ 0 w 6800"/>
                <a:gd name="T17" fmla="*/ 523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00" h="3136">
                  <a:moveTo>
                    <a:pt x="0" y="523"/>
                  </a:moveTo>
                  <a:cubicBezTo>
                    <a:pt x="0" y="234"/>
                    <a:pt x="234" y="0"/>
                    <a:pt x="523" y="0"/>
                  </a:cubicBezTo>
                  <a:lnTo>
                    <a:pt x="6278" y="0"/>
                  </a:lnTo>
                  <a:cubicBezTo>
                    <a:pt x="6566" y="0"/>
                    <a:pt x="6800" y="234"/>
                    <a:pt x="6800" y="523"/>
                  </a:cubicBezTo>
                  <a:lnTo>
                    <a:pt x="6800" y="2614"/>
                  </a:lnTo>
                  <a:cubicBezTo>
                    <a:pt x="6800" y="2902"/>
                    <a:pt x="6566" y="3136"/>
                    <a:pt x="6278" y="3136"/>
                  </a:cubicBezTo>
                  <a:lnTo>
                    <a:pt x="523" y="3136"/>
                  </a:lnTo>
                  <a:cubicBezTo>
                    <a:pt x="234" y="3136"/>
                    <a:pt x="0" y="2902"/>
                    <a:pt x="0" y="2614"/>
                  </a:cubicBezTo>
                  <a:lnTo>
                    <a:pt x="0" y="523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63" name="Rectangle 258">
              <a:extLst>
                <a:ext uri="{FF2B5EF4-FFF2-40B4-BE49-F238E27FC236}">
                  <a16:creationId xmlns:a16="http://schemas.microsoft.com/office/drawing/2014/main" id="{329A9BE9-AB73-B397-7E46-61D890D37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258" y="3397833"/>
              <a:ext cx="25648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ONU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64" name="Freeform 264">
              <a:extLst>
                <a:ext uri="{FF2B5EF4-FFF2-40B4-BE49-F238E27FC236}">
                  <a16:creationId xmlns:a16="http://schemas.microsoft.com/office/drawing/2014/main" id="{E5C15484-6ABA-260B-EB73-786CF1519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159" y="4967811"/>
              <a:ext cx="236093" cy="181942"/>
            </a:xfrm>
            <a:custGeom>
              <a:avLst/>
              <a:gdLst>
                <a:gd name="T0" fmla="*/ 0 w 1888"/>
                <a:gd name="T1" fmla="*/ 260 h 1560"/>
                <a:gd name="T2" fmla="*/ 260 w 1888"/>
                <a:gd name="T3" fmla="*/ 0 h 1560"/>
                <a:gd name="T4" fmla="*/ 1628 w 1888"/>
                <a:gd name="T5" fmla="*/ 0 h 1560"/>
                <a:gd name="T6" fmla="*/ 1888 w 1888"/>
                <a:gd name="T7" fmla="*/ 260 h 1560"/>
                <a:gd name="T8" fmla="*/ 1888 w 1888"/>
                <a:gd name="T9" fmla="*/ 1300 h 1560"/>
                <a:gd name="T10" fmla="*/ 1628 w 1888"/>
                <a:gd name="T11" fmla="*/ 1560 h 1560"/>
                <a:gd name="T12" fmla="*/ 260 w 1888"/>
                <a:gd name="T13" fmla="*/ 1560 h 1560"/>
                <a:gd name="T14" fmla="*/ 0 w 1888"/>
                <a:gd name="T15" fmla="*/ 1300 h 1560"/>
                <a:gd name="T16" fmla="*/ 0 w 1888"/>
                <a:gd name="T17" fmla="*/ 26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8" h="1560">
                  <a:moveTo>
                    <a:pt x="0" y="260"/>
                  </a:moveTo>
                  <a:cubicBezTo>
                    <a:pt x="0" y="117"/>
                    <a:pt x="117" y="0"/>
                    <a:pt x="260" y="0"/>
                  </a:cubicBezTo>
                  <a:lnTo>
                    <a:pt x="1628" y="0"/>
                  </a:lnTo>
                  <a:cubicBezTo>
                    <a:pt x="1772" y="0"/>
                    <a:pt x="1888" y="117"/>
                    <a:pt x="1888" y="260"/>
                  </a:cubicBezTo>
                  <a:lnTo>
                    <a:pt x="1888" y="1300"/>
                  </a:lnTo>
                  <a:cubicBezTo>
                    <a:pt x="1888" y="1444"/>
                    <a:pt x="1772" y="1560"/>
                    <a:pt x="1628" y="1560"/>
                  </a:cubicBezTo>
                  <a:lnTo>
                    <a:pt x="260" y="1560"/>
                  </a:lnTo>
                  <a:cubicBezTo>
                    <a:pt x="117" y="1560"/>
                    <a:pt x="0" y="1444"/>
                    <a:pt x="0" y="1300"/>
                  </a:cubicBezTo>
                  <a:lnTo>
                    <a:pt x="0" y="260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CE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65" name="Line 266">
              <a:extLst>
                <a:ext uri="{FF2B5EF4-FFF2-40B4-BE49-F238E27FC236}">
                  <a16:creationId xmlns:a16="http://schemas.microsoft.com/office/drawing/2014/main" id="{7CE39BE1-33C5-476A-F490-F453DE247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0252" y="5058782"/>
              <a:ext cx="261165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66" name="Freeform 267">
              <a:extLst>
                <a:ext uri="{FF2B5EF4-FFF2-40B4-BE49-F238E27FC236}">
                  <a16:creationId xmlns:a16="http://schemas.microsoft.com/office/drawing/2014/main" id="{D87C01D1-1174-0C32-75B6-0F5C5B152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5595" y="3820407"/>
              <a:ext cx="438756" cy="181942"/>
            </a:xfrm>
            <a:custGeom>
              <a:avLst/>
              <a:gdLst>
                <a:gd name="T0" fmla="*/ 0 w 3520"/>
                <a:gd name="T1" fmla="*/ 262 h 1568"/>
                <a:gd name="T2" fmla="*/ 262 w 3520"/>
                <a:gd name="T3" fmla="*/ 0 h 1568"/>
                <a:gd name="T4" fmla="*/ 3259 w 3520"/>
                <a:gd name="T5" fmla="*/ 0 h 1568"/>
                <a:gd name="T6" fmla="*/ 3520 w 3520"/>
                <a:gd name="T7" fmla="*/ 262 h 1568"/>
                <a:gd name="T8" fmla="*/ 3520 w 3520"/>
                <a:gd name="T9" fmla="*/ 1307 h 1568"/>
                <a:gd name="T10" fmla="*/ 3259 w 3520"/>
                <a:gd name="T11" fmla="*/ 1568 h 1568"/>
                <a:gd name="T12" fmla="*/ 262 w 3520"/>
                <a:gd name="T13" fmla="*/ 1568 h 1568"/>
                <a:gd name="T14" fmla="*/ 0 w 3520"/>
                <a:gd name="T15" fmla="*/ 1307 h 1568"/>
                <a:gd name="T16" fmla="*/ 0 w 3520"/>
                <a:gd name="T17" fmla="*/ 262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0" h="1568">
                  <a:moveTo>
                    <a:pt x="0" y="262"/>
                  </a:moveTo>
                  <a:cubicBezTo>
                    <a:pt x="0" y="117"/>
                    <a:pt x="117" y="0"/>
                    <a:pt x="262" y="0"/>
                  </a:cubicBezTo>
                  <a:lnTo>
                    <a:pt x="3259" y="0"/>
                  </a:lnTo>
                  <a:cubicBezTo>
                    <a:pt x="3403" y="0"/>
                    <a:pt x="3520" y="117"/>
                    <a:pt x="3520" y="262"/>
                  </a:cubicBezTo>
                  <a:lnTo>
                    <a:pt x="3520" y="1307"/>
                  </a:lnTo>
                  <a:cubicBezTo>
                    <a:pt x="3520" y="1451"/>
                    <a:pt x="3403" y="1568"/>
                    <a:pt x="3259" y="1568"/>
                  </a:cubicBezTo>
                  <a:lnTo>
                    <a:pt x="262" y="1568"/>
                  </a:lnTo>
                  <a:cubicBezTo>
                    <a:pt x="117" y="1568"/>
                    <a:pt x="0" y="1451"/>
                    <a:pt x="0" y="1307"/>
                  </a:cubicBezTo>
                  <a:lnTo>
                    <a:pt x="0" y="2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67" name="Freeform 268">
              <a:extLst>
                <a:ext uri="{FF2B5EF4-FFF2-40B4-BE49-F238E27FC236}">
                  <a16:creationId xmlns:a16="http://schemas.microsoft.com/office/drawing/2014/main" id="{705AA9EC-E860-7EE5-37E5-E26AFE66B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5595" y="3820407"/>
              <a:ext cx="438756" cy="181942"/>
            </a:xfrm>
            <a:custGeom>
              <a:avLst/>
              <a:gdLst>
                <a:gd name="T0" fmla="*/ 0 w 3520"/>
                <a:gd name="T1" fmla="*/ 262 h 1568"/>
                <a:gd name="T2" fmla="*/ 262 w 3520"/>
                <a:gd name="T3" fmla="*/ 0 h 1568"/>
                <a:gd name="T4" fmla="*/ 3259 w 3520"/>
                <a:gd name="T5" fmla="*/ 0 h 1568"/>
                <a:gd name="T6" fmla="*/ 3520 w 3520"/>
                <a:gd name="T7" fmla="*/ 262 h 1568"/>
                <a:gd name="T8" fmla="*/ 3520 w 3520"/>
                <a:gd name="T9" fmla="*/ 1307 h 1568"/>
                <a:gd name="T10" fmla="*/ 3259 w 3520"/>
                <a:gd name="T11" fmla="*/ 1568 h 1568"/>
                <a:gd name="T12" fmla="*/ 262 w 3520"/>
                <a:gd name="T13" fmla="*/ 1568 h 1568"/>
                <a:gd name="T14" fmla="*/ 0 w 3520"/>
                <a:gd name="T15" fmla="*/ 1307 h 1568"/>
                <a:gd name="T16" fmla="*/ 0 w 3520"/>
                <a:gd name="T17" fmla="*/ 262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0" h="1568">
                  <a:moveTo>
                    <a:pt x="0" y="262"/>
                  </a:moveTo>
                  <a:cubicBezTo>
                    <a:pt x="0" y="117"/>
                    <a:pt x="117" y="0"/>
                    <a:pt x="262" y="0"/>
                  </a:cubicBezTo>
                  <a:lnTo>
                    <a:pt x="3259" y="0"/>
                  </a:lnTo>
                  <a:cubicBezTo>
                    <a:pt x="3403" y="0"/>
                    <a:pt x="3520" y="117"/>
                    <a:pt x="3520" y="262"/>
                  </a:cubicBezTo>
                  <a:lnTo>
                    <a:pt x="3520" y="1307"/>
                  </a:lnTo>
                  <a:cubicBezTo>
                    <a:pt x="3520" y="1451"/>
                    <a:pt x="3403" y="1568"/>
                    <a:pt x="3259" y="1568"/>
                  </a:cubicBezTo>
                  <a:lnTo>
                    <a:pt x="262" y="1568"/>
                  </a:lnTo>
                  <a:cubicBezTo>
                    <a:pt x="117" y="1568"/>
                    <a:pt x="0" y="1451"/>
                    <a:pt x="0" y="1307"/>
                  </a:cubicBezTo>
                  <a:lnTo>
                    <a:pt x="0" y="262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68" name="Rectangle 269">
              <a:extLst>
                <a:ext uri="{FF2B5EF4-FFF2-40B4-BE49-F238E27FC236}">
                  <a16:creationId xmlns:a16="http://schemas.microsoft.com/office/drawing/2014/main" id="{E3A7F37E-3CF4-204F-56A7-64673690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720" y="3824322"/>
              <a:ext cx="25648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ONU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69" name="Freeform 270">
              <a:extLst>
                <a:ext uri="{FF2B5EF4-FFF2-40B4-BE49-F238E27FC236}">
                  <a16:creationId xmlns:a16="http://schemas.microsoft.com/office/drawing/2014/main" id="{F3C4831E-BAF6-1ED2-4C6E-68F403CB8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337" y="3820407"/>
              <a:ext cx="236093" cy="181942"/>
            </a:xfrm>
            <a:custGeom>
              <a:avLst/>
              <a:gdLst>
                <a:gd name="T0" fmla="*/ 0 w 1888"/>
                <a:gd name="T1" fmla="*/ 260 h 1560"/>
                <a:gd name="T2" fmla="*/ 260 w 1888"/>
                <a:gd name="T3" fmla="*/ 0 h 1560"/>
                <a:gd name="T4" fmla="*/ 1628 w 1888"/>
                <a:gd name="T5" fmla="*/ 0 h 1560"/>
                <a:gd name="T6" fmla="*/ 1888 w 1888"/>
                <a:gd name="T7" fmla="*/ 260 h 1560"/>
                <a:gd name="T8" fmla="*/ 1888 w 1888"/>
                <a:gd name="T9" fmla="*/ 1300 h 1560"/>
                <a:gd name="T10" fmla="*/ 1628 w 1888"/>
                <a:gd name="T11" fmla="*/ 1560 h 1560"/>
                <a:gd name="T12" fmla="*/ 260 w 1888"/>
                <a:gd name="T13" fmla="*/ 1560 h 1560"/>
                <a:gd name="T14" fmla="*/ 0 w 1888"/>
                <a:gd name="T15" fmla="*/ 1300 h 1560"/>
                <a:gd name="T16" fmla="*/ 0 w 1888"/>
                <a:gd name="T17" fmla="*/ 26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8" h="1560">
                  <a:moveTo>
                    <a:pt x="0" y="260"/>
                  </a:moveTo>
                  <a:cubicBezTo>
                    <a:pt x="0" y="117"/>
                    <a:pt x="117" y="0"/>
                    <a:pt x="260" y="0"/>
                  </a:cubicBezTo>
                  <a:lnTo>
                    <a:pt x="1628" y="0"/>
                  </a:lnTo>
                  <a:cubicBezTo>
                    <a:pt x="1772" y="0"/>
                    <a:pt x="1888" y="117"/>
                    <a:pt x="1888" y="260"/>
                  </a:cubicBezTo>
                  <a:lnTo>
                    <a:pt x="1888" y="1300"/>
                  </a:lnTo>
                  <a:cubicBezTo>
                    <a:pt x="1888" y="1444"/>
                    <a:pt x="1772" y="1560"/>
                    <a:pt x="1628" y="1560"/>
                  </a:cubicBezTo>
                  <a:lnTo>
                    <a:pt x="260" y="1560"/>
                  </a:lnTo>
                  <a:cubicBezTo>
                    <a:pt x="117" y="1560"/>
                    <a:pt x="0" y="1444"/>
                    <a:pt x="0" y="1300"/>
                  </a:cubicBezTo>
                  <a:lnTo>
                    <a:pt x="0" y="2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70" name="Freeform 271">
              <a:extLst>
                <a:ext uri="{FF2B5EF4-FFF2-40B4-BE49-F238E27FC236}">
                  <a16:creationId xmlns:a16="http://schemas.microsoft.com/office/drawing/2014/main" id="{7C0E62E7-4A33-3265-9945-5F4F97D9F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337" y="3820407"/>
              <a:ext cx="236093" cy="181942"/>
            </a:xfrm>
            <a:custGeom>
              <a:avLst/>
              <a:gdLst>
                <a:gd name="T0" fmla="*/ 0 w 1888"/>
                <a:gd name="T1" fmla="*/ 260 h 1560"/>
                <a:gd name="T2" fmla="*/ 260 w 1888"/>
                <a:gd name="T3" fmla="*/ 0 h 1560"/>
                <a:gd name="T4" fmla="*/ 1628 w 1888"/>
                <a:gd name="T5" fmla="*/ 0 h 1560"/>
                <a:gd name="T6" fmla="*/ 1888 w 1888"/>
                <a:gd name="T7" fmla="*/ 260 h 1560"/>
                <a:gd name="T8" fmla="*/ 1888 w 1888"/>
                <a:gd name="T9" fmla="*/ 1300 h 1560"/>
                <a:gd name="T10" fmla="*/ 1628 w 1888"/>
                <a:gd name="T11" fmla="*/ 1560 h 1560"/>
                <a:gd name="T12" fmla="*/ 260 w 1888"/>
                <a:gd name="T13" fmla="*/ 1560 h 1560"/>
                <a:gd name="T14" fmla="*/ 0 w 1888"/>
                <a:gd name="T15" fmla="*/ 1300 h 1560"/>
                <a:gd name="T16" fmla="*/ 0 w 1888"/>
                <a:gd name="T17" fmla="*/ 26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8" h="1560">
                  <a:moveTo>
                    <a:pt x="0" y="260"/>
                  </a:moveTo>
                  <a:cubicBezTo>
                    <a:pt x="0" y="117"/>
                    <a:pt x="117" y="0"/>
                    <a:pt x="260" y="0"/>
                  </a:cubicBezTo>
                  <a:lnTo>
                    <a:pt x="1628" y="0"/>
                  </a:lnTo>
                  <a:cubicBezTo>
                    <a:pt x="1772" y="0"/>
                    <a:pt x="1888" y="117"/>
                    <a:pt x="1888" y="260"/>
                  </a:cubicBezTo>
                  <a:lnTo>
                    <a:pt x="1888" y="1300"/>
                  </a:lnTo>
                  <a:cubicBezTo>
                    <a:pt x="1888" y="1444"/>
                    <a:pt x="1772" y="1560"/>
                    <a:pt x="1628" y="1560"/>
                  </a:cubicBezTo>
                  <a:lnTo>
                    <a:pt x="260" y="1560"/>
                  </a:lnTo>
                  <a:cubicBezTo>
                    <a:pt x="117" y="1560"/>
                    <a:pt x="0" y="1444"/>
                    <a:pt x="0" y="1300"/>
                  </a:cubicBezTo>
                  <a:lnTo>
                    <a:pt x="0" y="260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71" name="Rectangle 272">
              <a:extLst>
                <a:ext uri="{FF2B5EF4-FFF2-40B4-BE49-F238E27FC236}">
                  <a16:creationId xmlns:a16="http://schemas.microsoft.com/office/drawing/2014/main" id="{A32B111E-771B-DFE3-4B0D-08FE88279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24" y="3822364"/>
              <a:ext cx="16030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CE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72" name="Freeform 273">
              <a:extLst>
                <a:ext uri="{FF2B5EF4-FFF2-40B4-BE49-F238E27FC236}">
                  <a16:creationId xmlns:a16="http://schemas.microsoft.com/office/drawing/2014/main" id="{CAF3584B-BC8B-CACE-0305-9286D73F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416" y="4211679"/>
              <a:ext cx="438756" cy="181942"/>
            </a:xfrm>
            <a:custGeom>
              <a:avLst/>
              <a:gdLst>
                <a:gd name="T0" fmla="*/ 0 w 3520"/>
                <a:gd name="T1" fmla="*/ 262 h 1568"/>
                <a:gd name="T2" fmla="*/ 262 w 3520"/>
                <a:gd name="T3" fmla="*/ 0 h 1568"/>
                <a:gd name="T4" fmla="*/ 3259 w 3520"/>
                <a:gd name="T5" fmla="*/ 0 h 1568"/>
                <a:gd name="T6" fmla="*/ 3520 w 3520"/>
                <a:gd name="T7" fmla="*/ 262 h 1568"/>
                <a:gd name="T8" fmla="*/ 3520 w 3520"/>
                <a:gd name="T9" fmla="*/ 1307 h 1568"/>
                <a:gd name="T10" fmla="*/ 3259 w 3520"/>
                <a:gd name="T11" fmla="*/ 1568 h 1568"/>
                <a:gd name="T12" fmla="*/ 262 w 3520"/>
                <a:gd name="T13" fmla="*/ 1568 h 1568"/>
                <a:gd name="T14" fmla="*/ 0 w 3520"/>
                <a:gd name="T15" fmla="*/ 1307 h 1568"/>
                <a:gd name="T16" fmla="*/ 0 w 3520"/>
                <a:gd name="T17" fmla="*/ 262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0" h="1568">
                  <a:moveTo>
                    <a:pt x="0" y="262"/>
                  </a:moveTo>
                  <a:cubicBezTo>
                    <a:pt x="0" y="117"/>
                    <a:pt x="117" y="0"/>
                    <a:pt x="262" y="0"/>
                  </a:cubicBezTo>
                  <a:lnTo>
                    <a:pt x="3259" y="0"/>
                  </a:lnTo>
                  <a:cubicBezTo>
                    <a:pt x="3403" y="0"/>
                    <a:pt x="3520" y="117"/>
                    <a:pt x="3520" y="262"/>
                  </a:cubicBezTo>
                  <a:lnTo>
                    <a:pt x="3520" y="1307"/>
                  </a:lnTo>
                  <a:cubicBezTo>
                    <a:pt x="3520" y="1451"/>
                    <a:pt x="3403" y="1568"/>
                    <a:pt x="3259" y="1568"/>
                  </a:cubicBezTo>
                  <a:lnTo>
                    <a:pt x="262" y="1568"/>
                  </a:lnTo>
                  <a:cubicBezTo>
                    <a:pt x="117" y="1568"/>
                    <a:pt x="0" y="1451"/>
                    <a:pt x="0" y="1307"/>
                  </a:cubicBezTo>
                  <a:lnTo>
                    <a:pt x="0" y="2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73" name="Freeform 274">
              <a:extLst>
                <a:ext uri="{FF2B5EF4-FFF2-40B4-BE49-F238E27FC236}">
                  <a16:creationId xmlns:a16="http://schemas.microsoft.com/office/drawing/2014/main" id="{76C53838-433E-2234-5A1E-6592ECA25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416" y="4211679"/>
              <a:ext cx="438756" cy="181942"/>
            </a:xfrm>
            <a:custGeom>
              <a:avLst/>
              <a:gdLst>
                <a:gd name="T0" fmla="*/ 0 w 3520"/>
                <a:gd name="T1" fmla="*/ 262 h 1568"/>
                <a:gd name="T2" fmla="*/ 262 w 3520"/>
                <a:gd name="T3" fmla="*/ 0 h 1568"/>
                <a:gd name="T4" fmla="*/ 3259 w 3520"/>
                <a:gd name="T5" fmla="*/ 0 h 1568"/>
                <a:gd name="T6" fmla="*/ 3520 w 3520"/>
                <a:gd name="T7" fmla="*/ 262 h 1568"/>
                <a:gd name="T8" fmla="*/ 3520 w 3520"/>
                <a:gd name="T9" fmla="*/ 1307 h 1568"/>
                <a:gd name="T10" fmla="*/ 3259 w 3520"/>
                <a:gd name="T11" fmla="*/ 1568 h 1568"/>
                <a:gd name="T12" fmla="*/ 262 w 3520"/>
                <a:gd name="T13" fmla="*/ 1568 h 1568"/>
                <a:gd name="T14" fmla="*/ 0 w 3520"/>
                <a:gd name="T15" fmla="*/ 1307 h 1568"/>
                <a:gd name="T16" fmla="*/ 0 w 3520"/>
                <a:gd name="T17" fmla="*/ 262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0" h="1568">
                  <a:moveTo>
                    <a:pt x="0" y="262"/>
                  </a:moveTo>
                  <a:cubicBezTo>
                    <a:pt x="0" y="117"/>
                    <a:pt x="117" y="0"/>
                    <a:pt x="262" y="0"/>
                  </a:cubicBezTo>
                  <a:lnTo>
                    <a:pt x="3259" y="0"/>
                  </a:lnTo>
                  <a:cubicBezTo>
                    <a:pt x="3403" y="0"/>
                    <a:pt x="3520" y="117"/>
                    <a:pt x="3520" y="262"/>
                  </a:cubicBezTo>
                  <a:lnTo>
                    <a:pt x="3520" y="1307"/>
                  </a:lnTo>
                  <a:cubicBezTo>
                    <a:pt x="3520" y="1451"/>
                    <a:pt x="3403" y="1568"/>
                    <a:pt x="3259" y="1568"/>
                  </a:cubicBezTo>
                  <a:lnTo>
                    <a:pt x="262" y="1568"/>
                  </a:lnTo>
                  <a:cubicBezTo>
                    <a:pt x="117" y="1568"/>
                    <a:pt x="0" y="1451"/>
                    <a:pt x="0" y="1307"/>
                  </a:cubicBezTo>
                  <a:lnTo>
                    <a:pt x="0" y="262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74" name="Rectangle 275">
              <a:extLst>
                <a:ext uri="{FF2B5EF4-FFF2-40B4-BE49-F238E27FC236}">
                  <a16:creationId xmlns:a16="http://schemas.microsoft.com/office/drawing/2014/main" id="{1605F790-C614-DD2E-99C2-8EB47A9A8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542" y="4217547"/>
              <a:ext cx="25648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ONU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75" name="Freeform 276">
              <a:extLst>
                <a:ext uri="{FF2B5EF4-FFF2-40B4-BE49-F238E27FC236}">
                  <a16:creationId xmlns:a16="http://schemas.microsoft.com/office/drawing/2014/main" id="{4E72D16A-A3C1-7815-AC00-135BD3A56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159" y="4211679"/>
              <a:ext cx="236093" cy="181942"/>
            </a:xfrm>
            <a:custGeom>
              <a:avLst/>
              <a:gdLst>
                <a:gd name="T0" fmla="*/ 0 w 1888"/>
                <a:gd name="T1" fmla="*/ 260 h 1560"/>
                <a:gd name="T2" fmla="*/ 260 w 1888"/>
                <a:gd name="T3" fmla="*/ 0 h 1560"/>
                <a:gd name="T4" fmla="*/ 1628 w 1888"/>
                <a:gd name="T5" fmla="*/ 0 h 1560"/>
                <a:gd name="T6" fmla="*/ 1888 w 1888"/>
                <a:gd name="T7" fmla="*/ 260 h 1560"/>
                <a:gd name="T8" fmla="*/ 1888 w 1888"/>
                <a:gd name="T9" fmla="*/ 1300 h 1560"/>
                <a:gd name="T10" fmla="*/ 1628 w 1888"/>
                <a:gd name="T11" fmla="*/ 1560 h 1560"/>
                <a:gd name="T12" fmla="*/ 260 w 1888"/>
                <a:gd name="T13" fmla="*/ 1560 h 1560"/>
                <a:gd name="T14" fmla="*/ 0 w 1888"/>
                <a:gd name="T15" fmla="*/ 1300 h 1560"/>
                <a:gd name="T16" fmla="*/ 0 w 1888"/>
                <a:gd name="T17" fmla="*/ 26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8" h="1560">
                  <a:moveTo>
                    <a:pt x="0" y="260"/>
                  </a:moveTo>
                  <a:cubicBezTo>
                    <a:pt x="0" y="117"/>
                    <a:pt x="117" y="0"/>
                    <a:pt x="260" y="0"/>
                  </a:cubicBezTo>
                  <a:lnTo>
                    <a:pt x="1628" y="0"/>
                  </a:lnTo>
                  <a:cubicBezTo>
                    <a:pt x="1772" y="0"/>
                    <a:pt x="1888" y="117"/>
                    <a:pt x="1888" y="260"/>
                  </a:cubicBezTo>
                  <a:lnTo>
                    <a:pt x="1888" y="1300"/>
                  </a:lnTo>
                  <a:cubicBezTo>
                    <a:pt x="1888" y="1444"/>
                    <a:pt x="1772" y="1560"/>
                    <a:pt x="1628" y="1560"/>
                  </a:cubicBezTo>
                  <a:lnTo>
                    <a:pt x="260" y="1560"/>
                  </a:lnTo>
                  <a:cubicBezTo>
                    <a:pt x="117" y="1560"/>
                    <a:pt x="0" y="1444"/>
                    <a:pt x="0" y="1300"/>
                  </a:cubicBezTo>
                  <a:lnTo>
                    <a:pt x="0" y="2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76" name="Freeform 277">
              <a:extLst>
                <a:ext uri="{FF2B5EF4-FFF2-40B4-BE49-F238E27FC236}">
                  <a16:creationId xmlns:a16="http://schemas.microsoft.com/office/drawing/2014/main" id="{B36D99ED-01D4-2D7B-1D96-4D66B379F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159" y="4211679"/>
              <a:ext cx="236093" cy="181942"/>
            </a:xfrm>
            <a:custGeom>
              <a:avLst/>
              <a:gdLst>
                <a:gd name="T0" fmla="*/ 0 w 1888"/>
                <a:gd name="T1" fmla="*/ 260 h 1560"/>
                <a:gd name="T2" fmla="*/ 260 w 1888"/>
                <a:gd name="T3" fmla="*/ 0 h 1560"/>
                <a:gd name="T4" fmla="*/ 1628 w 1888"/>
                <a:gd name="T5" fmla="*/ 0 h 1560"/>
                <a:gd name="T6" fmla="*/ 1888 w 1888"/>
                <a:gd name="T7" fmla="*/ 260 h 1560"/>
                <a:gd name="T8" fmla="*/ 1888 w 1888"/>
                <a:gd name="T9" fmla="*/ 1300 h 1560"/>
                <a:gd name="T10" fmla="*/ 1628 w 1888"/>
                <a:gd name="T11" fmla="*/ 1560 h 1560"/>
                <a:gd name="T12" fmla="*/ 260 w 1888"/>
                <a:gd name="T13" fmla="*/ 1560 h 1560"/>
                <a:gd name="T14" fmla="*/ 0 w 1888"/>
                <a:gd name="T15" fmla="*/ 1300 h 1560"/>
                <a:gd name="T16" fmla="*/ 0 w 1888"/>
                <a:gd name="T17" fmla="*/ 26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8" h="1560">
                  <a:moveTo>
                    <a:pt x="0" y="260"/>
                  </a:moveTo>
                  <a:cubicBezTo>
                    <a:pt x="0" y="117"/>
                    <a:pt x="117" y="0"/>
                    <a:pt x="260" y="0"/>
                  </a:cubicBezTo>
                  <a:lnTo>
                    <a:pt x="1628" y="0"/>
                  </a:lnTo>
                  <a:cubicBezTo>
                    <a:pt x="1772" y="0"/>
                    <a:pt x="1888" y="117"/>
                    <a:pt x="1888" y="260"/>
                  </a:cubicBezTo>
                  <a:lnTo>
                    <a:pt x="1888" y="1300"/>
                  </a:lnTo>
                  <a:cubicBezTo>
                    <a:pt x="1888" y="1444"/>
                    <a:pt x="1772" y="1560"/>
                    <a:pt x="1628" y="1560"/>
                  </a:cubicBezTo>
                  <a:lnTo>
                    <a:pt x="260" y="1560"/>
                  </a:lnTo>
                  <a:cubicBezTo>
                    <a:pt x="117" y="1560"/>
                    <a:pt x="0" y="1444"/>
                    <a:pt x="0" y="1300"/>
                  </a:cubicBezTo>
                  <a:lnTo>
                    <a:pt x="0" y="260"/>
                  </a:lnTo>
                  <a:close/>
                </a:path>
              </a:pathLst>
            </a:custGeom>
            <a:noFill/>
            <a:ln w="14288" cap="flat">
              <a:solidFill>
                <a:srgbClr val="2E75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77" name="Rectangle 278">
              <a:extLst>
                <a:ext uri="{FF2B5EF4-FFF2-40B4-BE49-F238E27FC236}">
                  <a16:creationId xmlns:a16="http://schemas.microsoft.com/office/drawing/2014/main" id="{52826BD9-80DB-20A5-EC97-65DE0B181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839" y="4217547"/>
              <a:ext cx="10900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IE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78" name="Line 279">
              <a:extLst>
                <a:ext uri="{FF2B5EF4-FFF2-40B4-BE49-F238E27FC236}">
                  <a16:creationId xmlns:a16="http://schemas.microsoft.com/office/drawing/2014/main" id="{EDF7C843-E9FD-385E-4EFD-3932F5596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4430" y="3910400"/>
              <a:ext cx="261165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79" name="Line 280">
              <a:extLst>
                <a:ext uri="{FF2B5EF4-FFF2-40B4-BE49-F238E27FC236}">
                  <a16:creationId xmlns:a16="http://schemas.microsoft.com/office/drawing/2014/main" id="{CE06B887-DEB3-DC88-D56E-39C2CD3ADB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0252" y="4301671"/>
              <a:ext cx="261165" cy="1957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80" name="Line 281">
              <a:extLst>
                <a:ext uri="{FF2B5EF4-FFF2-40B4-BE49-F238E27FC236}">
                  <a16:creationId xmlns:a16="http://schemas.microsoft.com/office/drawing/2014/main" id="{C2DD286D-E2AB-7FCB-D1BA-4B5916FD5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591" y="3088729"/>
              <a:ext cx="334290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81" name="Line 282">
              <a:extLst>
                <a:ext uri="{FF2B5EF4-FFF2-40B4-BE49-F238E27FC236}">
                  <a16:creationId xmlns:a16="http://schemas.microsoft.com/office/drawing/2014/main" id="{89D9CD7D-ADFA-15F2-07BC-1A6A273DC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664" y="3480000"/>
              <a:ext cx="227736" cy="391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82" name="Rectangle 286">
              <a:extLst>
                <a:ext uri="{FF2B5EF4-FFF2-40B4-BE49-F238E27FC236}">
                  <a16:creationId xmlns:a16="http://schemas.microsoft.com/office/drawing/2014/main" id="{7116ECD6-2D0B-9C3E-05CA-B0AB71E1A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079" y="2316822"/>
              <a:ext cx="227626" cy="107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 panose="020B0503020204020204" pitchFamily="34" charset="-122"/>
                </a:rPr>
                <a:t>FTTR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183" name="Line 122">
              <a:extLst>
                <a:ext uri="{FF2B5EF4-FFF2-40B4-BE49-F238E27FC236}">
                  <a16:creationId xmlns:a16="http://schemas.microsoft.com/office/drawing/2014/main" id="{25574ABF-BC2C-266D-4D60-1C0DA13E1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37" y="5060378"/>
              <a:ext cx="1220155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grpSp>
          <p:nvGrpSpPr>
            <p:cNvPr id="184" name="组合 28913">
              <a:extLst>
                <a:ext uri="{FF2B5EF4-FFF2-40B4-BE49-F238E27FC236}">
                  <a16:creationId xmlns:a16="http://schemas.microsoft.com/office/drawing/2014/main" id="{180A5EB4-70D0-6DB9-9AA2-951C0A2379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9165" y="4916093"/>
              <a:ext cx="196474" cy="210254"/>
              <a:chOff x="4435475" y="2460626"/>
              <a:chExt cx="544513" cy="723900"/>
            </a:xfrm>
          </p:grpSpPr>
          <p:sp>
            <p:nvSpPr>
              <p:cNvPr id="206" name="Freeform 173">
                <a:extLst>
                  <a:ext uri="{FF2B5EF4-FFF2-40B4-BE49-F238E27FC236}">
                    <a16:creationId xmlns:a16="http://schemas.microsoft.com/office/drawing/2014/main" id="{C0FFD6E7-9C32-0ADD-26E6-8736DBC21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3" y="2738438"/>
                <a:ext cx="136525" cy="31750"/>
              </a:xfrm>
              <a:custGeom>
                <a:avLst/>
                <a:gdLst>
                  <a:gd name="T0" fmla="*/ 0 w 327"/>
                  <a:gd name="T1" fmla="*/ 2147483646 h 73"/>
                  <a:gd name="T2" fmla="*/ 0 w 327"/>
                  <a:gd name="T3" fmla="*/ 2147483646 h 73"/>
                  <a:gd name="T4" fmla="*/ 2147483646 w 327"/>
                  <a:gd name="T5" fmla="*/ 2147483646 h 73"/>
                  <a:gd name="T6" fmla="*/ 2147483646 w 327"/>
                  <a:gd name="T7" fmla="*/ 0 h 73"/>
                  <a:gd name="T8" fmla="*/ 0 w 327"/>
                  <a:gd name="T9" fmla="*/ 0 h 73"/>
                  <a:gd name="T10" fmla="*/ 0 w 327"/>
                  <a:gd name="T11" fmla="*/ 2147483646 h 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27" h="73">
                    <a:moveTo>
                      <a:pt x="0" y="73"/>
                    </a:moveTo>
                    <a:lnTo>
                      <a:pt x="0" y="73"/>
                    </a:lnTo>
                    <a:lnTo>
                      <a:pt x="327" y="73"/>
                    </a:lnTo>
                    <a:lnTo>
                      <a:pt x="327" y="0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207" name="Freeform 174">
                <a:extLst>
                  <a:ext uri="{FF2B5EF4-FFF2-40B4-BE49-F238E27FC236}">
                    <a16:creationId xmlns:a16="http://schemas.microsoft.com/office/drawing/2014/main" id="{97FDFA00-9B52-288A-7A1B-19CA1FCAB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3" y="2798763"/>
                <a:ext cx="136525" cy="30163"/>
              </a:xfrm>
              <a:custGeom>
                <a:avLst/>
                <a:gdLst>
                  <a:gd name="T0" fmla="*/ 0 w 327"/>
                  <a:gd name="T1" fmla="*/ 2147483646 h 73"/>
                  <a:gd name="T2" fmla="*/ 0 w 327"/>
                  <a:gd name="T3" fmla="*/ 2147483646 h 73"/>
                  <a:gd name="T4" fmla="*/ 2147483646 w 327"/>
                  <a:gd name="T5" fmla="*/ 2147483646 h 73"/>
                  <a:gd name="T6" fmla="*/ 2147483646 w 327"/>
                  <a:gd name="T7" fmla="*/ 0 h 73"/>
                  <a:gd name="T8" fmla="*/ 0 w 327"/>
                  <a:gd name="T9" fmla="*/ 0 h 73"/>
                  <a:gd name="T10" fmla="*/ 0 w 327"/>
                  <a:gd name="T11" fmla="*/ 2147483646 h 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27" h="73">
                    <a:moveTo>
                      <a:pt x="0" y="73"/>
                    </a:moveTo>
                    <a:lnTo>
                      <a:pt x="0" y="73"/>
                    </a:lnTo>
                    <a:lnTo>
                      <a:pt x="327" y="73"/>
                    </a:lnTo>
                    <a:lnTo>
                      <a:pt x="327" y="0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208" name="Freeform 175">
                <a:extLst>
                  <a:ext uri="{FF2B5EF4-FFF2-40B4-BE49-F238E27FC236}">
                    <a16:creationId xmlns:a16="http://schemas.microsoft.com/office/drawing/2014/main" id="{FB869B54-C3D5-47BE-E482-96D717628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3" y="2857501"/>
                <a:ext cx="136525" cy="31750"/>
              </a:xfrm>
              <a:custGeom>
                <a:avLst/>
                <a:gdLst>
                  <a:gd name="T0" fmla="*/ 0 w 327"/>
                  <a:gd name="T1" fmla="*/ 2147483646 h 73"/>
                  <a:gd name="T2" fmla="*/ 0 w 327"/>
                  <a:gd name="T3" fmla="*/ 2147483646 h 73"/>
                  <a:gd name="T4" fmla="*/ 2147483646 w 327"/>
                  <a:gd name="T5" fmla="*/ 2147483646 h 73"/>
                  <a:gd name="T6" fmla="*/ 2147483646 w 327"/>
                  <a:gd name="T7" fmla="*/ 0 h 73"/>
                  <a:gd name="T8" fmla="*/ 0 w 327"/>
                  <a:gd name="T9" fmla="*/ 0 h 73"/>
                  <a:gd name="T10" fmla="*/ 0 w 327"/>
                  <a:gd name="T11" fmla="*/ 2147483646 h 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27" h="73">
                    <a:moveTo>
                      <a:pt x="0" y="73"/>
                    </a:moveTo>
                    <a:lnTo>
                      <a:pt x="0" y="73"/>
                    </a:lnTo>
                    <a:lnTo>
                      <a:pt x="327" y="73"/>
                    </a:lnTo>
                    <a:lnTo>
                      <a:pt x="327" y="0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209" name="Freeform 176">
                <a:extLst>
                  <a:ext uri="{FF2B5EF4-FFF2-40B4-BE49-F238E27FC236}">
                    <a16:creationId xmlns:a16="http://schemas.microsoft.com/office/drawing/2014/main" id="{3B99C3B5-7316-E703-B901-01A431C1E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3" y="2917826"/>
                <a:ext cx="136525" cy="30163"/>
              </a:xfrm>
              <a:custGeom>
                <a:avLst/>
                <a:gdLst>
                  <a:gd name="T0" fmla="*/ 0 w 327"/>
                  <a:gd name="T1" fmla="*/ 2147483646 h 73"/>
                  <a:gd name="T2" fmla="*/ 0 w 327"/>
                  <a:gd name="T3" fmla="*/ 2147483646 h 73"/>
                  <a:gd name="T4" fmla="*/ 2147483646 w 327"/>
                  <a:gd name="T5" fmla="*/ 2147483646 h 73"/>
                  <a:gd name="T6" fmla="*/ 2147483646 w 327"/>
                  <a:gd name="T7" fmla="*/ 0 h 73"/>
                  <a:gd name="T8" fmla="*/ 0 w 327"/>
                  <a:gd name="T9" fmla="*/ 0 h 73"/>
                  <a:gd name="T10" fmla="*/ 0 w 327"/>
                  <a:gd name="T11" fmla="*/ 2147483646 h 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27" h="73">
                    <a:moveTo>
                      <a:pt x="0" y="73"/>
                    </a:moveTo>
                    <a:lnTo>
                      <a:pt x="0" y="73"/>
                    </a:lnTo>
                    <a:lnTo>
                      <a:pt x="327" y="73"/>
                    </a:lnTo>
                    <a:lnTo>
                      <a:pt x="327" y="0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210" name="Freeform 177">
                <a:extLst>
                  <a:ext uri="{FF2B5EF4-FFF2-40B4-BE49-F238E27FC236}">
                    <a16:creationId xmlns:a16="http://schemas.microsoft.com/office/drawing/2014/main" id="{DFF19573-C8E7-5B4A-3C4C-EC2407CB4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3" y="2978151"/>
                <a:ext cx="136525" cy="30163"/>
              </a:xfrm>
              <a:custGeom>
                <a:avLst/>
                <a:gdLst>
                  <a:gd name="T0" fmla="*/ 0 w 327"/>
                  <a:gd name="T1" fmla="*/ 2147483646 h 73"/>
                  <a:gd name="T2" fmla="*/ 0 w 327"/>
                  <a:gd name="T3" fmla="*/ 2147483646 h 73"/>
                  <a:gd name="T4" fmla="*/ 2147483646 w 327"/>
                  <a:gd name="T5" fmla="*/ 2147483646 h 73"/>
                  <a:gd name="T6" fmla="*/ 2147483646 w 327"/>
                  <a:gd name="T7" fmla="*/ 0 h 73"/>
                  <a:gd name="T8" fmla="*/ 0 w 327"/>
                  <a:gd name="T9" fmla="*/ 0 h 73"/>
                  <a:gd name="T10" fmla="*/ 0 w 327"/>
                  <a:gd name="T11" fmla="*/ 2147483646 h 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27" h="73">
                    <a:moveTo>
                      <a:pt x="0" y="73"/>
                    </a:moveTo>
                    <a:lnTo>
                      <a:pt x="0" y="73"/>
                    </a:lnTo>
                    <a:lnTo>
                      <a:pt x="327" y="73"/>
                    </a:lnTo>
                    <a:lnTo>
                      <a:pt x="327" y="0"/>
                    </a:lnTo>
                    <a:lnTo>
                      <a:pt x="0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211" name="Freeform 178">
                <a:extLst>
                  <a:ext uri="{FF2B5EF4-FFF2-40B4-BE49-F238E27FC236}">
                    <a16:creationId xmlns:a16="http://schemas.microsoft.com/office/drawing/2014/main" id="{F0D10EF6-1C2B-349C-F9F5-BB393C14F6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888" y="2460626"/>
                <a:ext cx="28575" cy="161925"/>
              </a:xfrm>
              <a:custGeom>
                <a:avLst/>
                <a:gdLst>
                  <a:gd name="T0" fmla="*/ 2147483646 w 67"/>
                  <a:gd name="T1" fmla="*/ 2147483646 h 387"/>
                  <a:gd name="T2" fmla="*/ 2147483646 w 67"/>
                  <a:gd name="T3" fmla="*/ 2147483646 h 387"/>
                  <a:gd name="T4" fmla="*/ 0 w 67"/>
                  <a:gd name="T5" fmla="*/ 2147483646 h 387"/>
                  <a:gd name="T6" fmla="*/ 0 w 67"/>
                  <a:gd name="T7" fmla="*/ 2147483646 h 387"/>
                  <a:gd name="T8" fmla="*/ 2147483646 w 67"/>
                  <a:gd name="T9" fmla="*/ 0 h 387"/>
                  <a:gd name="T10" fmla="*/ 2147483646 w 67"/>
                  <a:gd name="T11" fmla="*/ 2147483646 h 387"/>
                  <a:gd name="T12" fmla="*/ 2147483646 w 67"/>
                  <a:gd name="T13" fmla="*/ 2147483646 h 387"/>
                  <a:gd name="T14" fmla="*/ 2147483646 w 67"/>
                  <a:gd name="T15" fmla="*/ 2147483646 h 3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7" h="387">
                    <a:moveTo>
                      <a:pt x="33" y="387"/>
                    </a:moveTo>
                    <a:lnTo>
                      <a:pt x="33" y="387"/>
                    </a:lnTo>
                    <a:cubicBezTo>
                      <a:pt x="15" y="387"/>
                      <a:pt x="0" y="372"/>
                      <a:pt x="0" y="353"/>
                    </a:cubicBez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cubicBezTo>
                      <a:pt x="52" y="0"/>
                      <a:pt x="67" y="15"/>
                      <a:pt x="67" y="33"/>
                    </a:cubicBezTo>
                    <a:lnTo>
                      <a:pt x="67" y="353"/>
                    </a:lnTo>
                    <a:cubicBezTo>
                      <a:pt x="67" y="372"/>
                      <a:pt x="52" y="387"/>
                      <a:pt x="33" y="387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212" name="Freeform 179">
                <a:extLst>
                  <a:ext uri="{FF2B5EF4-FFF2-40B4-BE49-F238E27FC236}">
                    <a16:creationId xmlns:a16="http://schemas.microsoft.com/office/drawing/2014/main" id="{43C5CB45-ECDB-88E5-8D7C-90BC08752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2863851"/>
                <a:ext cx="36513" cy="36513"/>
              </a:xfrm>
              <a:custGeom>
                <a:avLst/>
                <a:gdLst>
                  <a:gd name="T0" fmla="*/ 2147483646 w 87"/>
                  <a:gd name="T1" fmla="*/ 2147483646 h 87"/>
                  <a:gd name="T2" fmla="*/ 2147483646 w 87"/>
                  <a:gd name="T3" fmla="*/ 2147483646 h 87"/>
                  <a:gd name="T4" fmla="*/ 0 w 87"/>
                  <a:gd name="T5" fmla="*/ 2147483646 h 87"/>
                  <a:gd name="T6" fmla="*/ 0 w 87"/>
                  <a:gd name="T7" fmla="*/ 0 h 87"/>
                  <a:gd name="T8" fmla="*/ 2147483646 w 87"/>
                  <a:gd name="T9" fmla="*/ 0 h 87"/>
                  <a:gd name="T10" fmla="*/ 2147483646 w 87"/>
                  <a:gd name="T11" fmla="*/ 2147483646 h 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7" h="87">
                    <a:moveTo>
                      <a:pt x="87" y="87"/>
                    </a:moveTo>
                    <a:lnTo>
                      <a:pt x="87" y="87"/>
                    </a:lnTo>
                    <a:lnTo>
                      <a:pt x="0" y="87"/>
                    </a:lnTo>
                    <a:lnTo>
                      <a:pt x="0" y="0"/>
                    </a:lnTo>
                    <a:lnTo>
                      <a:pt x="87" y="0"/>
                    </a:lnTo>
                    <a:lnTo>
                      <a:pt x="87" y="87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213" name="Freeform 180">
                <a:extLst>
                  <a:ext uri="{FF2B5EF4-FFF2-40B4-BE49-F238E27FC236}">
                    <a16:creationId xmlns:a16="http://schemas.microsoft.com/office/drawing/2014/main" id="{C004ADCC-47AC-663D-5D7C-6D58D1F5C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63851"/>
                <a:ext cx="34925" cy="36513"/>
              </a:xfrm>
              <a:custGeom>
                <a:avLst/>
                <a:gdLst>
                  <a:gd name="T0" fmla="*/ 2147483646 w 86"/>
                  <a:gd name="T1" fmla="*/ 2147483646 h 87"/>
                  <a:gd name="T2" fmla="*/ 2147483646 w 86"/>
                  <a:gd name="T3" fmla="*/ 2147483646 h 87"/>
                  <a:gd name="T4" fmla="*/ 0 w 86"/>
                  <a:gd name="T5" fmla="*/ 2147483646 h 87"/>
                  <a:gd name="T6" fmla="*/ 0 w 86"/>
                  <a:gd name="T7" fmla="*/ 0 h 87"/>
                  <a:gd name="T8" fmla="*/ 2147483646 w 86"/>
                  <a:gd name="T9" fmla="*/ 0 h 87"/>
                  <a:gd name="T10" fmla="*/ 2147483646 w 86"/>
                  <a:gd name="T11" fmla="*/ 2147483646 h 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6" h="87">
                    <a:moveTo>
                      <a:pt x="86" y="87"/>
                    </a:moveTo>
                    <a:lnTo>
                      <a:pt x="86" y="87"/>
                    </a:lnTo>
                    <a:lnTo>
                      <a:pt x="0" y="87"/>
                    </a:lnTo>
                    <a:lnTo>
                      <a:pt x="0" y="0"/>
                    </a:lnTo>
                    <a:lnTo>
                      <a:pt x="86" y="0"/>
                    </a:lnTo>
                    <a:lnTo>
                      <a:pt x="86" y="87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214" name="Freeform 181">
                <a:extLst>
                  <a:ext uri="{FF2B5EF4-FFF2-40B4-BE49-F238E27FC236}">
                    <a16:creationId xmlns:a16="http://schemas.microsoft.com/office/drawing/2014/main" id="{77E70CAC-2587-C945-172D-320D1822B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2927351"/>
                <a:ext cx="36513" cy="36513"/>
              </a:xfrm>
              <a:custGeom>
                <a:avLst/>
                <a:gdLst>
                  <a:gd name="T0" fmla="*/ 2147483646 w 87"/>
                  <a:gd name="T1" fmla="*/ 2147483646 h 86"/>
                  <a:gd name="T2" fmla="*/ 2147483646 w 87"/>
                  <a:gd name="T3" fmla="*/ 2147483646 h 86"/>
                  <a:gd name="T4" fmla="*/ 0 w 87"/>
                  <a:gd name="T5" fmla="*/ 2147483646 h 86"/>
                  <a:gd name="T6" fmla="*/ 0 w 87"/>
                  <a:gd name="T7" fmla="*/ 0 h 86"/>
                  <a:gd name="T8" fmla="*/ 2147483646 w 87"/>
                  <a:gd name="T9" fmla="*/ 0 h 86"/>
                  <a:gd name="T10" fmla="*/ 2147483646 w 87"/>
                  <a:gd name="T11" fmla="*/ 2147483646 h 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7" h="86">
                    <a:moveTo>
                      <a:pt x="87" y="86"/>
                    </a:moveTo>
                    <a:lnTo>
                      <a:pt x="87" y="86"/>
                    </a:lnTo>
                    <a:lnTo>
                      <a:pt x="0" y="86"/>
                    </a:lnTo>
                    <a:lnTo>
                      <a:pt x="0" y="0"/>
                    </a:lnTo>
                    <a:lnTo>
                      <a:pt x="87" y="0"/>
                    </a:lnTo>
                    <a:lnTo>
                      <a:pt x="87" y="86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215" name="Freeform 182">
                <a:extLst>
                  <a:ext uri="{FF2B5EF4-FFF2-40B4-BE49-F238E27FC236}">
                    <a16:creationId xmlns:a16="http://schemas.microsoft.com/office/drawing/2014/main" id="{2D7EDAB5-4F23-97CC-7510-DF37D89F6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927351"/>
                <a:ext cx="34925" cy="36513"/>
              </a:xfrm>
              <a:custGeom>
                <a:avLst/>
                <a:gdLst>
                  <a:gd name="T0" fmla="*/ 2147483646 w 86"/>
                  <a:gd name="T1" fmla="*/ 2147483646 h 86"/>
                  <a:gd name="T2" fmla="*/ 2147483646 w 86"/>
                  <a:gd name="T3" fmla="*/ 2147483646 h 86"/>
                  <a:gd name="T4" fmla="*/ 0 w 86"/>
                  <a:gd name="T5" fmla="*/ 2147483646 h 86"/>
                  <a:gd name="T6" fmla="*/ 0 w 86"/>
                  <a:gd name="T7" fmla="*/ 0 h 86"/>
                  <a:gd name="T8" fmla="*/ 2147483646 w 86"/>
                  <a:gd name="T9" fmla="*/ 0 h 86"/>
                  <a:gd name="T10" fmla="*/ 2147483646 w 86"/>
                  <a:gd name="T11" fmla="*/ 2147483646 h 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6" h="86">
                    <a:moveTo>
                      <a:pt x="86" y="86"/>
                    </a:moveTo>
                    <a:lnTo>
                      <a:pt x="86" y="86"/>
                    </a:lnTo>
                    <a:lnTo>
                      <a:pt x="0" y="86"/>
                    </a:lnTo>
                    <a:lnTo>
                      <a:pt x="0" y="0"/>
                    </a:lnTo>
                    <a:lnTo>
                      <a:pt x="86" y="0"/>
                    </a:lnTo>
                    <a:lnTo>
                      <a:pt x="86" y="86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216" name="Freeform 183">
                <a:extLst>
                  <a:ext uri="{FF2B5EF4-FFF2-40B4-BE49-F238E27FC236}">
                    <a16:creationId xmlns:a16="http://schemas.microsoft.com/office/drawing/2014/main" id="{14DE423D-1FDB-363E-ADAB-C813E43B6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2992438"/>
                <a:ext cx="36513" cy="34925"/>
              </a:xfrm>
              <a:custGeom>
                <a:avLst/>
                <a:gdLst>
                  <a:gd name="T0" fmla="*/ 2147483646 w 87"/>
                  <a:gd name="T1" fmla="*/ 2147483646 h 86"/>
                  <a:gd name="T2" fmla="*/ 2147483646 w 87"/>
                  <a:gd name="T3" fmla="*/ 2147483646 h 86"/>
                  <a:gd name="T4" fmla="*/ 0 w 87"/>
                  <a:gd name="T5" fmla="*/ 2147483646 h 86"/>
                  <a:gd name="T6" fmla="*/ 0 w 87"/>
                  <a:gd name="T7" fmla="*/ 0 h 86"/>
                  <a:gd name="T8" fmla="*/ 2147483646 w 87"/>
                  <a:gd name="T9" fmla="*/ 0 h 86"/>
                  <a:gd name="T10" fmla="*/ 2147483646 w 87"/>
                  <a:gd name="T11" fmla="*/ 2147483646 h 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7" h="86">
                    <a:moveTo>
                      <a:pt x="87" y="86"/>
                    </a:moveTo>
                    <a:lnTo>
                      <a:pt x="87" y="86"/>
                    </a:lnTo>
                    <a:lnTo>
                      <a:pt x="0" y="86"/>
                    </a:lnTo>
                    <a:lnTo>
                      <a:pt x="0" y="0"/>
                    </a:lnTo>
                    <a:lnTo>
                      <a:pt x="87" y="0"/>
                    </a:lnTo>
                    <a:lnTo>
                      <a:pt x="87" y="86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217" name="Freeform 184">
                <a:extLst>
                  <a:ext uri="{FF2B5EF4-FFF2-40B4-BE49-F238E27FC236}">
                    <a16:creationId xmlns:a16="http://schemas.microsoft.com/office/drawing/2014/main" id="{9B8B14CA-AC41-8CF7-126E-A65D133BD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992438"/>
                <a:ext cx="34925" cy="34925"/>
              </a:xfrm>
              <a:custGeom>
                <a:avLst/>
                <a:gdLst>
                  <a:gd name="T0" fmla="*/ 2147483646 w 86"/>
                  <a:gd name="T1" fmla="*/ 2147483646 h 86"/>
                  <a:gd name="T2" fmla="*/ 2147483646 w 86"/>
                  <a:gd name="T3" fmla="*/ 2147483646 h 86"/>
                  <a:gd name="T4" fmla="*/ 0 w 86"/>
                  <a:gd name="T5" fmla="*/ 2147483646 h 86"/>
                  <a:gd name="T6" fmla="*/ 0 w 86"/>
                  <a:gd name="T7" fmla="*/ 0 h 86"/>
                  <a:gd name="T8" fmla="*/ 2147483646 w 86"/>
                  <a:gd name="T9" fmla="*/ 0 h 86"/>
                  <a:gd name="T10" fmla="*/ 2147483646 w 86"/>
                  <a:gd name="T11" fmla="*/ 2147483646 h 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6" h="86">
                    <a:moveTo>
                      <a:pt x="86" y="86"/>
                    </a:moveTo>
                    <a:lnTo>
                      <a:pt x="86" y="86"/>
                    </a:lnTo>
                    <a:lnTo>
                      <a:pt x="0" y="86"/>
                    </a:lnTo>
                    <a:lnTo>
                      <a:pt x="0" y="0"/>
                    </a:lnTo>
                    <a:lnTo>
                      <a:pt x="86" y="0"/>
                    </a:lnTo>
                    <a:lnTo>
                      <a:pt x="86" y="86"/>
                    </a:ln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218" name="Freeform 185">
                <a:extLst>
                  <a:ext uri="{FF2B5EF4-FFF2-40B4-BE49-F238E27FC236}">
                    <a16:creationId xmlns:a16="http://schemas.microsoft.com/office/drawing/2014/main" id="{01C26E08-E5B4-F11C-B1A6-88E8EF57E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5475" y="2595563"/>
                <a:ext cx="544513" cy="573088"/>
              </a:xfrm>
              <a:custGeom>
                <a:avLst/>
                <a:gdLst>
                  <a:gd name="T0" fmla="*/ 2147483646 w 1298"/>
                  <a:gd name="T1" fmla="*/ 2147483646 h 1367"/>
                  <a:gd name="T2" fmla="*/ 2147483646 w 1298"/>
                  <a:gd name="T3" fmla="*/ 2147483646 h 1367"/>
                  <a:gd name="T4" fmla="*/ 2147483646 w 1298"/>
                  <a:gd name="T5" fmla="*/ 2147483646 h 1367"/>
                  <a:gd name="T6" fmla="*/ 2147483646 w 1298"/>
                  <a:gd name="T7" fmla="*/ 2147483646 h 1367"/>
                  <a:gd name="T8" fmla="*/ 2147483646 w 1298"/>
                  <a:gd name="T9" fmla="*/ 2147483646 h 1367"/>
                  <a:gd name="T10" fmla="*/ 2147483646 w 1298"/>
                  <a:gd name="T11" fmla="*/ 2147483646 h 1367"/>
                  <a:gd name="T12" fmla="*/ 2147483646 w 1298"/>
                  <a:gd name="T13" fmla="*/ 2147483646 h 1367"/>
                  <a:gd name="T14" fmla="*/ 2147483646 w 1298"/>
                  <a:gd name="T15" fmla="*/ 2147483646 h 1367"/>
                  <a:gd name="T16" fmla="*/ 2147483646 w 1298"/>
                  <a:gd name="T17" fmla="*/ 2147483646 h 1367"/>
                  <a:gd name="T18" fmla="*/ 2147483646 w 1298"/>
                  <a:gd name="T19" fmla="*/ 2147483646 h 1367"/>
                  <a:gd name="T20" fmla="*/ 2147483646 w 1298"/>
                  <a:gd name="T21" fmla="*/ 2147483646 h 1367"/>
                  <a:gd name="T22" fmla="*/ 2147483646 w 1298"/>
                  <a:gd name="T23" fmla="*/ 2147483646 h 1367"/>
                  <a:gd name="T24" fmla="*/ 2147483646 w 1298"/>
                  <a:gd name="T25" fmla="*/ 2147483646 h 1367"/>
                  <a:gd name="T26" fmla="*/ 2147483646 w 1298"/>
                  <a:gd name="T27" fmla="*/ 2147483646 h 1367"/>
                  <a:gd name="T28" fmla="*/ 2147483646 w 1298"/>
                  <a:gd name="T29" fmla="*/ 2147483646 h 1367"/>
                  <a:gd name="T30" fmla="*/ 2147483646 w 1298"/>
                  <a:gd name="T31" fmla="*/ 2147483646 h 1367"/>
                  <a:gd name="T32" fmla="*/ 2147483646 w 1298"/>
                  <a:gd name="T33" fmla="*/ 2147483646 h 1367"/>
                  <a:gd name="T34" fmla="*/ 2147483646 w 1298"/>
                  <a:gd name="T35" fmla="*/ 2147483646 h 1367"/>
                  <a:gd name="T36" fmla="*/ 2147483646 w 1298"/>
                  <a:gd name="T37" fmla="*/ 2147483646 h 1367"/>
                  <a:gd name="T38" fmla="*/ 2147483646 w 1298"/>
                  <a:gd name="T39" fmla="*/ 2147483646 h 1367"/>
                  <a:gd name="T40" fmla="*/ 2147483646 w 1298"/>
                  <a:gd name="T41" fmla="*/ 2147483646 h 1367"/>
                  <a:gd name="T42" fmla="*/ 2147483646 w 1298"/>
                  <a:gd name="T43" fmla="*/ 2147483646 h 1367"/>
                  <a:gd name="T44" fmla="*/ 2147483646 w 1298"/>
                  <a:gd name="T45" fmla="*/ 2147483646 h 1367"/>
                  <a:gd name="T46" fmla="*/ 2147483646 w 1298"/>
                  <a:gd name="T47" fmla="*/ 2147483646 h 1367"/>
                  <a:gd name="T48" fmla="*/ 2147483646 w 1298"/>
                  <a:gd name="T49" fmla="*/ 2147483646 h 1367"/>
                  <a:gd name="T50" fmla="*/ 2147483646 w 1298"/>
                  <a:gd name="T51" fmla="*/ 2147483646 h 1367"/>
                  <a:gd name="T52" fmla="*/ 2147483646 w 1298"/>
                  <a:gd name="T53" fmla="*/ 2147483646 h 1367"/>
                  <a:gd name="T54" fmla="*/ 2147483646 w 1298"/>
                  <a:gd name="T55" fmla="*/ 2147483646 h 1367"/>
                  <a:gd name="T56" fmla="*/ 2147483646 w 1298"/>
                  <a:gd name="T57" fmla="*/ 2147483646 h 1367"/>
                  <a:gd name="T58" fmla="*/ 2147483646 w 1298"/>
                  <a:gd name="T59" fmla="*/ 2147483646 h 1367"/>
                  <a:gd name="T60" fmla="*/ 2147483646 w 1298"/>
                  <a:gd name="T61" fmla="*/ 2147483646 h 1367"/>
                  <a:gd name="T62" fmla="*/ 2147483646 w 1298"/>
                  <a:gd name="T63" fmla="*/ 2147483646 h 1367"/>
                  <a:gd name="T64" fmla="*/ 2147483646 w 1298"/>
                  <a:gd name="T65" fmla="*/ 2147483646 h 1367"/>
                  <a:gd name="T66" fmla="*/ 2147483646 w 1298"/>
                  <a:gd name="T67" fmla="*/ 2147483646 h 1367"/>
                  <a:gd name="T68" fmla="*/ 0 w 1298"/>
                  <a:gd name="T69" fmla="*/ 2147483646 h 1367"/>
                  <a:gd name="T70" fmla="*/ 0 w 1298"/>
                  <a:gd name="T71" fmla="*/ 2147483646 h 1367"/>
                  <a:gd name="T72" fmla="*/ 2147483646 w 1298"/>
                  <a:gd name="T73" fmla="*/ 2147483646 h 1367"/>
                  <a:gd name="T74" fmla="*/ 2147483646 w 1298"/>
                  <a:gd name="T75" fmla="*/ 2147483646 h 1367"/>
                  <a:gd name="T76" fmla="*/ 2147483646 w 1298"/>
                  <a:gd name="T77" fmla="*/ 0 h 1367"/>
                  <a:gd name="T78" fmla="*/ 2147483646 w 1298"/>
                  <a:gd name="T79" fmla="*/ 0 h 1367"/>
                  <a:gd name="T80" fmla="*/ 2147483646 w 1298"/>
                  <a:gd name="T81" fmla="*/ 2147483646 h 1367"/>
                  <a:gd name="T82" fmla="*/ 2147483646 w 1298"/>
                  <a:gd name="T83" fmla="*/ 2147483646 h 1367"/>
                  <a:gd name="T84" fmla="*/ 2147483646 w 1298"/>
                  <a:gd name="T85" fmla="*/ 2147483646 h 1367"/>
                  <a:gd name="T86" fmla="*/ 2147483646 w 1298"/>
                  <a:gd name="T87" fmla="*/ 2147483646 h 1367"/>
                  <a:gd name="T88" fmla="*/ 2147483646 w 1298"/>
                  <a:gd name="T89" fmla="*/ 2147483646 h 1367"/>
                  <a:gd name="T90" fmla="*/ 2147483646 w 1298"/>
                  <a:gd name="T91" fmla="*/ 2147483646 h 1367"/>
                  <a:gd name="T92" fmla="*/ 2147483646 w 1298"/>
                  <a:gd name="T93" fmla="*/ 2147483646 h 1367"/>
                  <a:gd name="T94" fmla="*/ 2147483646 w 1298"/>
                  <a:gd name="T95" fmla="*/ 2147483646 h 1367"/>
                  <a:gd name="T96" fmla="*/ 2147483646 w 1298"/>
                  <a:gd name="T97" fmla="*/ 2147483646 h 1367"/>
                  <a:gd name="T98" fmla="*/ 2147483646 w 1298"/>
                  <a:gd name="T99" fmla="*/ 2147483646 h 1367"/>
                  <a:gd name="T100" fmla="*/ 2147483646 w 1298"/>
                  <a:gd name="T101" fmla="*/ 2147483646 h 136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298" h="1367">
                    <a:moveTo>
                      <a:pt x="1180" y="1367"/>
                    </a:moveTo>
                    <a:lnTo>
                      <a:pt x="1180" y="1367"/>
                    </a:lnTo>
                    <a:lnTo>
                      <a:pt x="990" y="1367"/>
                    </a:lnTo>
                    <a:cubicBezTo>
                      <a:pt x="971" y="1367"/>
                      <a:pt x="956" y="1352"/>
                      <a:pt x="956" y="1334"/>
                    </a:cubicBezTo>
                    <a:cubicBezTo>
                      <a:pt x="956" y="1315"/>
                      <a:pt x="971" y="1300"/>
                      <a:pt x="990" y="1300"/>
                    </a:cubicBezTo>
                    <a:lnTo>
                      <a:pt x="1180" y="1300"/>
                    </a:lnTo>
                    <a:cubicBezTo>
                      <a:pt x="1209" y="1300"/>
                      <a:pt x="1232" y="1277"/>
                      <a:pt x="1232" y="1249"/>
                    </a:cubicBezTo>
                    <a:lnTo>
                      <a:pt x="1232" y="601"/>
                    </a:lnTo>
                    <a:cubicBezTo>
                      <a:pt x="1232" y="572"/>
                      <a:pt x="1209" y="549"/>
                      <a:pt x="1180" y="549"/>
                    </a:cubicBezTo>
                    <a:lnTo>
                      <a:pt x="842" y="549"/>
                    </a:lnTo>
                    <a:cubicBezTo>
                      <a:pt x="814" y="549"/>
                      <a:pt x="791" y="572"/>
                      <a:pt x="791" y="601"/>
                    </a:cubicBezTo>
                    <a:lnTo>
                      <a:pt x="791" y="1221"/>
                    </a:lnTo>
                    <a:lnTo>
                      <a:pt x="600" y="1221"/>
                    </a:lnTo>
                    <a:lnTo>
                      <a:pt x="600" y="290"/>
                    </a:lnTo>
                    <a:cubicBezTo>
                      <a:pt x="600" y="262"/>
                      <a:pt x="577" y="239"/>
                      <a:pt x="549" y="239"/>
                    </a:cubicBezTo>
                    <a:lnTo>
                      <a:pt x="494" y="239"/>
                    </a:lnTo>
                    <a:lnTo>
                      <a:pt x="494" y="118"/>
                    </a:lnTo>
                    <a:cubicBezTo>
                      <a:pt x="494" y="90"/>
                      <a:pt x="471" y="67"/>
                      <a:pt x="443" y="67"/>
                    </a:cubicBezTo>
                    <a:lnTo>
                      <a:pt x="224" y="67"/>
                    </a:lnTo>
                    <a:cubicBezTo>
                      <a:pt x="195" y="67"/>
                      <a:pt x="172" y="90"/>
                      <a:pt x="172" y="118"/>
                    </a:cubicBezTo>
                    <a:lnTo>
                      <a:pt x="172" y="239"/>
                    </a:lnTo>
                    <a:lnTo>
                      <a:pt x="118" y="239"/>
                    </a:lnTo>
                    <a:cubicBezTo>
                      <a:pt x="90" y="239"/>
                      <a:pt x="67" y="262"/>
                      <a:pt x="67" y="290"/>
                    </a:cubicBezTo>
                    <a:lnTo>
                      <a:pt x="67" y="1249"/>
                    </a:lnTo>
                    <a:cubicBezTo>
                      <a:pt x="67" y="1277"/>
                      <a:pt x="90" y="1300"/>
                      <a:pt x="118" y="1300"/>
                    </a:cubicBezTo>
                    <a:lnTo>
                      <a:pt x="549" y="1300"/>
                    </a:lnTo>
                    <a:cubicBezTo>
                      <a:pt x="550" y="1300"/>
                      <a:pt x="552" y="1300"/>
                      <a:pt x="553" y="1300"/>
                    </a:cubicBezTo>
                    <a:lnTo>
                      <a:pt x="556" y="1300"/>
                    </a:lnTo>
                    <a:lnTo>
                      <a:pt x="760" y="1300"/>
                    </a:lnTo>
                    <a:cubicBezTo>
                      <a:pt x="778" y="1300"/>
                      <a:pt x="793" y="1315"/>
                      <a:pt x="793" y="1333"/>
                    </a:cubicBezTo>
                    <a:cubicBezTo>
                      <a:pt x="793" y="1352"/>
                      <a:pt x="778" y="1367"/>
                      <a:pt x="760" y="1367"/>
                    </a:cubicBezTo>
                    <a:lnTo>
                      <a:pt x="557" y="1367"/>
                    </a:lnTo>
                    <a:cubicBezTo>
                      <a:pt x="555" y="1367"/>
                      <a:pt x="552" y="1367"/>
                      <a:pt x="549" y="1367"/>
                    </a:cubicBezTo>
                    <a:lnTo>
                      <a:pt x="118" y="1367"/>
                    </a:lnTo>
                    <a:cubicBezTo>
                      <a:pt x="53" y="1367"/>
                      <a:pt x="0" y="1314"/>
                      <a:pt x="0" y="1249"/>
                    </a:cubicBezTo>
                    <a:lnTo>
                      <a:pt x="0" y="290"/>
                    </a:lnTo>
                    <a:cubicBezTo>
                      <a:pt x="0" y="229"/>
                      <a:pt x="46" y="179"/>
                      <a:pt x="106" y="173"/>
                    </a:cubicBezTo>
                    <a:lnTo>
                      <a:pt x="106" y="118"/>
                    </a:lnTo>
                    <a:cubicBezTo>
                      <a:pt x="106" y="53"/>
                      <a:pt x="159" y="0"/>
                      <a:pt x="224" y="0"/>
                    </a:cubicBezTo>
                    <a:lnTo>
                      <a:pt x="443" y="0"/>
                    </a:lnTo>
                    <a:cubicBezTo>
                      <a:pt x="508" y="0"/>
                      <a:pt x="561" y="53"/>
                      <a:pt x="561" y="118"/>
                    </a:cubicBezTo>
                    <a:lnTo>
                      <a:pt x="561" y="173"/>
                    </a:lnTo>
                    <a:cubicBezTo>
                      <a:pt x="620" y="179"/>
                      <a:pt x="667" y="229"/>
                      <a:pt x="667" y="290"/>
                    </a:cubicBezTo>
                    <a:lnTo>
                      <a:pt x="667" y="1154"/>
                    </a:lnTo>
                    <a:lnTo>
                      <a:pt x="724" y="1154"/>
                    </a:lnTo>
                    <a:lnTo>
                      <a:pt x="724" y="601"/>
                    </a:lnTo>
                    <a:cubicBezTo>
                      <a:pt x="724" y="536"/>
                      <a:pt x="777" y="483"/>
                      <a:pt x="842" y="483"/>
                    </a:cubicBezTo>
                    <a:lnTo>
                      <a:pt x="1180" y="483"/>
                    </a:lnTo>
                    <a:cubicBezTo>
                      <a:pt x="1245" y="483"/>
                      <a:pt x="1298" y="536"/>
                      <a:pt x="1298" y="601"/>
                    </a:cubicBezTo>
                    <a:lnTo>
                      <a:pt x="1298" y="1249"/>
                    </a:lnTo>
                    <a:cubicBezTo>
                      <a:pt x="1298" y="1314"/>
                      <a:pt x="1245" y="1367"/>
                      <a:pt x="1180" y="1367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219" name="Freeform 186">
                <a:extLst>
                  <a:ext uri="{FF2B5EF4-FFF2-40B4-BE49-F238E27FC236}">
                    <a16:creationId xmlns:a16="http://schemas.microsoft.com/office/drawing/2014/main" id="{A3B36F5D-A6FB-46B8-A815-B5C8D3251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4400" y="3125788"/>
                <a:ext cx="58738" cy="58738"/>
              </a:xfrm>
              <a:custGeom>
                <a:avLst/>
                <a:gdLst>
                  <a:gd name="T0" fmla="*/ 2147483646 w 139"/>
                  <a:gd name="T1" fmla="*/ 2147483646 h 139"/>
                  <a:gd name="T2" fmla="*/ 2147483646 w 139"/>
                  <a:gd name="T3" fmla="*/ 2147483646 h 139"/>
                  <a:gd name="T4" fmla="*/ 2147483646 w 139"/>
                  <a:gd name="T5" fmla="*/ 2147483646 h 139"/>
                  <a:gd name="T6" fmla="*/ 0 w 139"/>
                  <a:gd name="T7" fmla="*/ 2147483646 h 139"/>
                  <a:gd name="T8" fmla="*/ 2147483646 w 139"/>
                  <a:gd name="T9" fmla="*/ 0 h 139"/>
                  <a:gd name="T10" fmla="*/ 2147483646 w 139"/>
                  <a:gd name="T11" fmla="*/ 2147483646 h 1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9" h="139">
                    <a:moveTo>
                      <a:pt x="139" y="70"/>
                    </a:moveTo>
                    <a:lnTo>
                      <a:pt x="139" y="70"/>
                    </a:lnTo>
                    <a:cubicBezTo>
                      <a:pt x="139" y="108"/>
                      <a:pt x="108" y="139"/>
                      <a:pt x="69" y="139"/>
                    </a:cubicBezTo>
                    <a:cubicBezTo>
                      <a:pt x="31" y="139"/>
                      <a:pt x="0" y="108"/>
                      <a:pt x="0" y="70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108" y="0"/>
                      <a:pt x="139" y="31"/>
                      <a:pt x="139" y="70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  <p:sp>
            <p:nvSpPr>
              <p:cNvPr id="220" name="Freeform 187">
                <a:extLst>
                  <a:ext uri="{FF2B5EF4-FFF2-40B4-BE49-F238E27FC236}">
                    <a16:creationId xmlns:a16="http://schemas.microsoft.com/office/drawing/2014/main" id="{3F6D08D6-D1B6-6325-9AD5-89917D337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1238" y="3125788"/>
                <a:ext cx="58738" cy="58738"/>
              </a:xfrm>
              <a:custGeom>
                <a:avLst/>
                <a:gdLst>
                  <a:gd name="T0" fmla="*/ 2147483646 w 139"/>
                  <a:gd name="T1" fmla="*/ 2147483646 h 139"/>
                  <a:gd name="T2" fmla="*/ 2147483646 w 139"/>
                  <a:gd name="T3" fmla="*/ 2147483646 h 139"/>
                  <a:gd name="T4" fmla="*/ 2147483646 w 139"/>
                  <a:gd name="T5" fmla="*/ 2147483646 h 139"/>
                  <a:gd name="T6" fmla="*/ 0 w 139"/>
                  <a:gd name="T7" fmla="*/ 2147483646 h 139"/>
                  <a:gd name="T8" fmla="*/ 2147483646 w 139"/>
                  <a:gd name="T9" fmla="*/ 0 h 139"/>
                  <a:gd name="T10" fmla="*/ 2147483646 w 139"/>
                  <a:gd name="T11" fmla="*/ 2147483646 h 1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39" h="139">
                    <a:moveTo>
                      <a:pt x="139" y="70"/>
                    </a:moveTo>
                    <a:lnTo>
                      <a:pt x="139" y="70"/>
                    </a:lnTo>
                    <a:cubicBezTo>
                      <a:pt x="139" y="108"/>
                      <a:pt x="108" y="139"/>
                      <a:pt x="69" y="139"/>
                    </a:cubicBezTo>
                    <a:cubicBezTo>
                      <a:pt x="31" y="139"/>
                      <a:pt x="0" y="108"/>
                      <a:pt x="0" y="70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108" y="0"/>
                      <a:pt x="139" y="31"/>
                      <a:pt x="139" y="70"/>
                    </a:cubicBezTo>
                    <a:close/>
                  </a:path>
                </a:pathLst>
              </a:custGeom>
              <a:solidFill>
                <a:srgbClr val="4747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 anchorCtr="0">
                <a:noAutofit/>
              </a:bodyPr>
              <a:lstStyle/>
              <a:p>
                <a:pPr marL="0" marR="0" lvl="0" indent="0" defTabSz="9141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ea typeface="微软雅黑"/>
                </a:endParaRPr>
              </a:p>
            </p:txBody>
          </p:sp>
        </p:grpSp>
        <p:sp>
          <p:nvSpPr>
            <p:cNvPr id="185" name="Line 266">
              <a:extLst>
                <a:ext uri="{FF2B5EF4-FFF2-40B4-BE49-F238E27FC236}">
                  <a16:creationId xmlns:a16="http://schemas.microsoft.com/office/drawing/2014/main" id="{F8E75D17-CC0A-5E9F-39D8-D56E61E5AC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3046" y="5058783"/>
              <a:ext cx="366421" cy="1595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grpSp>
          <p:nvGrpSpPr>
            <p:cNvPr id="186" name="组合 1594">
              <a:extLst>
                <a:ext uri="{FF2B5EF4-FFF2-40B4-BE49-F238E27FC236}">
                  <a16:creationId xmlns:a16="http://schemas.microsoft.com/office/drawing/2014/main" id="{A0F30EF4-A67C-99BF-CE2D-EF0603F7DF6F}"/>
                </a:ext>
              </a:extLst>
            </p:cNvPr>
            <p:cNvGrpSpPr/>
            <p:nvPr/>
          </p:nvGrpSpPr>
          <p:grpSpPr>
            <a:xfrm>
              <a:off x="7689457" y="3061338"/>
              <a:ext cx="2354657" cy="982094"/>
              <a:chOff x="9598025" y="903288"/>
              <a:chExt cx="1789113" cy="796926"/>
            </a:xfrm>
          </p:grpSpPr>
          <p:sp>
            <p:nvSpPr>
              <p:cNvPr id="198" name="Line 37">
                <a:extLst>
                  <a:ext uri="{FF2B5EF4-FFF2-40B4-BE49-F238E27FC236}">
                    <a16:creationId xmlns:a16="http://schemas.microsoft.com/office/drawing/2014/main" id="{A326BCA9-6215-5FE4-2FA1-AF3BE9D33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598025" y="1063626"/>
                <a:ext cx="466725" cy="636588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endParaRPr>
              </a:p>
            </p:txBody>
          </p:sp>
          <p:sp>
            <p:nvSpPr>
              <p:cNvPr id="199" name="Freeform 171">
                <a:extLst>
                  <a:ext uri="{FF2B5EF4-FFF2-40B4-BE49-F238E27FC236}">
                    <a16:creationId xmlns:a16="http://schemas.microsoft.com/office/drawing/2014/main" id="{5B32E319-D6A5-4CBF-7894-593B560F4F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0988" y="903288"/>
                <a:ext cx="946150" cy="306388"/>
              </a:xfrm>
              <a:custGeom>
                <a:avLst/>
                <a:gdLst>
                  <a:gd name="T0" fmla="*/ 508 w 4997"/>
                  <a:gd name="T1" fmla="*/ 540 h 1618"/>
                  <a:gd name="T2" fmla="*/ 1154 w 4997"/>
                  <a:gd name="T3" fmla="*/ 170 h 1618"/>
                  <a:gd name="T4" fmla="*/ 1636 w 4997"/>
                  <a:gd name="T5" fmla="*/ 212 h 1618"/>
                  <a:gd name="T6" fmla="*/ 2442 w 4997"/>
                  <a:gd name="T7" fmla="*/ 104 h 1618"/>
                  <a:gd name="T8" fmla="*/ 2580 w 4997"/>
                  <a:gd name="T9" fmla="*/ 148 h 1618"/>
                  <a:gd name="T10" fmla="*/ 3234 w 4997"/>
                  <a:gd name="T11" fmla="*/ 53 h 1618"/>
                  <a:gd name="T12" fmla="*/ 3404 w 4997"/>
                  <a:gd name="T13" fmla="*/ 114 h 1618"/>
                  <a:gd name="T14" fmla="*/ 4168 w 4997"/>
                  <a:gd name="T15" fmla="*/ 87 h 1618"/>
                  <a:gd name="T16" fmla="*/ 4351 w 4997"/>
                  <a:gd name="T17" fmla="*/ 225 h 1618"/>
                  <a:gd name="T18" fmla="*/ 4769 w 4997"/>
                  <a:gd name="T19" fmla="*/ 545 h 1618"/>
                  <a:gd name="T20" fmla="*/ 4742 w 4997"/>
                  <a:gd name="T21" fmla="*/ 579 h 1618"/>
                  <a:gd name="T22" fmla="*/ 4603 w 4997"/>
                  <a:gd name="T23" fmla="*/ 1043 h 1618"/>
                  <a:gd name="T24" fmla="*/ 4249 w 4997"/>
                  <a:gd name="T25" fmla="*/ 1108 h 1618"/>
                  <a:gd name="T26" fmla="*/ 3598 w 4997"/>
                  <a:gd name="T27" fmla="*/ 1387 h 1618"/>
                  <a:gd name="T28" fmla="*/ 3261 w 4997"/>
                  <a:gd name="T29" fmla="*/ 1345 h 1618"/>
                  <a:gd name="T30" fmla="*/ 2321 w 4997"/>
                  <a:gd name="T31" fmla="*/ 1565 h 1618"/>
                  <a:gd name="T32" fmla="*/ 1913 w 4997"/>
                  <a:gd name="T33" fmla="*/ 1432 h 1618"/>
                  <a:gd name="T34" fmla="*/ 730 w 4997"/>
                  <a:gd name="T35" fmla="*/ 1303 h 1618"/>
                  <a:gd name="T36" fmla="*/ 721 w 4997"/>
                  <a:gd name="T37" fmla="*/ 1296 h 1618"/>
                  <a:gd name="T38" fmla="*/ 180 w 4997"/>
                  <a:gd name="T39" fmla="*/ 1111 h 1618"/>
                  <a:gd name="T40" fmla="*/ 308 w 4997"/>
                  <a:gd name="T41" fmla="*/ 941 h 1618"/>
                  <a:gd name="T42" fmla="*/ 135 w 4997"/>
                  <a:gd name="T43" fmla="*/ 649 h 1618"/>
                  <a:gd name="T44" fmla="*/ 504 w 4997"/>
                  <a:gd name="T45" fmla="*/ 545 h 1618"/>
                  <a:gd name="T46" fmla="*/ 508 w 4997"/>
                  <a:gd name="T47" fmla="*/ 54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97" h="1618">
                    <a:moveTo>
                      <a:pt x="508" y="540"/>
                    </a:moveTo>
                    <a:cubicBezTo>
                      <a:pt x="452" y="360"/>
                      <a:pt x="741" y="194"/>
                      <a:pt x="1154" y="170"/>
                    </a:cubicBezTo>
                    <a:cubicBezTo>
                      <a:pt x="1321" y="160"/>
                      <a:pt x="1491" y="175"/>
                      <a:pt x="1636" y="212"/>
                    </a:cubicBezTo>
                    <a:cubicBezTo>
                      <a:pt x="1791" y="85"/>
                      <a:pt x="2151" y="37"/>
                      <a:pt x="2442" y="104"/>
                    </a:cubicBezTo>
                    <a:cubicBezTo>
                      <a:pt x="2492" y="116"/>
                      <a:pt x="2539" y="131"/>
                      <a:pt x="2580" y="148"/>
                    </a:cubicBezTo>
                    <a:cubicBezTo>
                      <a:pt x="2700" y="43"/>
                      <a:pt x="2993" y="0"/>
                      <a:pt x="3234" y="53"/>
                    </a:cubicBezTo>
                    <a:cubicBezTo>
                      <a:pt x="3300" y="67"/>
                      <a:pt x="3359" y="88"/>
                      <a:pt x="3404" y="114"/>
                    </a:cubicBezTo>
                    <a:cubicBezTo>
                      <a:pt x="3597" y="15"/>
                      <a:pt x="3940" y="3"/>
                      <a:pt x="4168" y="87"/>
                    </a:cubicBezTo>
                    <a:cubicBezTo>
                      <a:pt x="4264" y="122"/>
                      <a:pt x="4329" y="171"/>
                      <a:pt x="4351" y="225"/>
                    </a:cubicBezTo>
                    <a:cubicBezTo>
                      <a:pt x="4669" y="263"/>
                      <a:pt x="4856" y="406"/>
                      <a:pt x="4769" y="545"/>
                    </a:cubicBezTo>
                    <a:cubicBezTo>
                      <a:pt x="4762" y="557"/>
                      <a:pt x="4753" y="568"/>
                      <a:pt x="4742" y="579"/>
                    </a:cubicBezTo>
                    <a:cubicBezTo>
                      <a:pt x="4997" y="724"/>
                      <a:pt x="4934" y="932"/>
                      <a:pt x="4603" y="1043"/>
                    </a:cubicBezTo>
                    <a:cubicBezTo>
                      <a:pt x="4500" y="1077"/>
                      <a:pt x="4378" y="1100"/>
                      <a:pt x="4249" y="1108"/>
                    </a:cubicBezTo>
                    <a:cubicBezTo>
                      <a:pt x="4246" y="1263"/>
                      <a:pt x="3955" y="1389"/>
                      <a:pt x="3598" y="1387"/>
                    </a:cubicBezTo>
                    <a:cubicBezTo>
                      <a:pt x="3479" y="1387"/>
                      <a:pt x="3362" y="1372"/>
                      <a:pt x="3261" y="1345"/>
                    </a:cubicBezTo>
                    <a:cubicBezTo>
                      <a:pt x="3141" y="1519"/>
                      <a:pt x="2720" y="1618"/>
                      <a:pt x="2321" y="1565"/>
                    </a:cubicBezTo>
                    <a:cubicBezTo>
                      <a:pt x="2154" y="1543"/>
                      <a:pt x="2010" y="1496"/>
                      <a:pt x="1913" y="1432"/>
                    </a:cubicBezTo>
                    <a:cubicBezTo>
                      <a:pt x="1505" y="1540"/>
                      <a:pt x="975" y="1482"/>
                      <a:pt x="730" y="1303"/>
                    </a:cubicBezTo>
                    <a:cubicBezTo>
                      <a:pt x="727" y="1301"/>
                      <a:pt x="724" y="1299"/>
                      <a:pt x="721" y="1296"/>
                    </a:cubicBezTo>
                    <a:cubicBezTo>
                      <a:pt x="454" y="1310"/>
                      <a:pt x="212" y="1227"/>
                      <a:pt x="180" y="1111"/>
                    </a:cubicBezTo>
                    <a:cubicBezTo>
                      <a:pt x="164" y="1049"/>
                      <a:pt x="211" y="987"/>
                      <a:pt x="308" y="941"/>
                    </a:cubicBezTo>
                    <a:cubicBezTo>
                      <a:pt x="77" y="881"/>
                      <a:pt x="0" y="751"/>
                      <a:pt x="135" y="649"/>
                    </a:cubicBezTo>
                    <a:cubicBezTo>
                      <a:pt x="213" y="591"/>
                      <a:pt x="350" y="552"/>
                      <a:pt x="504" y="545"/>
                    </a:cubicBezTo>
                    <a:lnTo>
                      <a:pt x="508" y="540"/>
                    </a:lnTo>
                    <a:close/>
                  </a:path>
                </a:pathLst>
              </a:custGeom>
              <a:noFill/>
              <a:ln w="14288" cap="flat">
                <a:solidFill>
                  <a:srgbClr val="2E75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endParaRPr>
              </a:p>
            </p:txBody>
          </p:sp>
          <p:sp>
            <p:nvSpPr>
              <p:cNvPr id="200" name="Freeform 172">
                <a:extLst>
                  <a:ext uri="{FF2B5EF4-FFF2-40B4-BE49-F238E27FC236}">
                    <a16:creationId xmlns:a16="http://schemas.microsoft.com/office/drawing/2014/main" id="{84B678F8-4C35-8198-F55B-2E6F9F2977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9725" y="923926"/>
                <a:ext cx="839788" cy="249238"/>
              </a:xfrm>
              <a:custGeom>
                <a:avLst/>
                <a:gdLst>
                  <a:gd name="T0" fmla="*/ 283 w 4426"/>
                  <a:gd name="T1" fmla="*/ 854 h 1317"/>
                  <a:gd name="T2" fmla="*/ 0 w 4426"/>
                  <a:gd name="T3" fmla="*/ 826 h 1317"/>
                  <a:gd name="T4" fmla="*/ 532 w 4426"/>
                  <a:gd name="T5" fmla="*/ 1167 h 1317"/>
                  <a:gd name="T6" fmla="*/ 408 w 4426"/>
                  <a:gd name="T7" fmla="*/ 1181 h 1317"/>
                  <a:gd name="T8" fmla="*/ 1599 w 4426"/>
                  <a:gd name="T9" fmla="*/ 1317 h 1317"/>
                  <a:gd name="T10" fmla="*/ 1524 w 4426"/>
                  <a:gd name="T11" fmla="*/ 1255 h 1317"/>
                  <a:gd name="T12" fmla="*/ 2977 w 4426"/>
                  <a:gd name="T13" fmla="*/ 1162 h 1317"/>
                  <a:gd name="T14" fmla="*/ 2948 w 4426"/>
                  <a:gd name="T15" fmla="*/ 1230 h 1317"/>
                  <a:gd name="T16" fmla="*/ 3570 w 4426"/>
                  <a:gd name="T17" fmla="*/ 739 h 1317"/>
                  <a:gd name="T18" fmla="*/ 3933 w 4426"/>
                  <a:gd name="T19" fmla="*/ 995 h 1317"/>
                  <a:gd name="T20" fmla="*/ 4426 w 4426"/>
                  <a:gd name="T21" fmla="*/ 467 h 1317"/>
                  <a:gd name="T22" fmla="*/ 4264 w 4426"/>
                  <a:gd name="T23" fmla="*/ 563 h 1317"/>
                  <a:gd name="T24" fmla="*/ 4038 w 4426"/>
                  <a:gd name="T25" fmla="*/ 111 h 1317"/>
                  <a:gd name="T26" fmla="*/ 4047 w 4426"/>
                  <a:gd name="T27" fmla="*/ 156 h 1317"/>
                  <a:gd name="T28" fmla="*/ 3006 w 4426"/>
                  <a:gd name="T29" fmla="*/ 58 h 1317"/>
                  <a:gd name="T30" fmla="*/ 3088 w 4426"/>
                  <a:gd name="T31" fmla="*/ 0 h 1317"/>
                  <a:gd name="T32" fmla="*/ 2231 w 4426"/>
                  <a:gd name="T33" fmla="*/ 86 h 1317"/>
                  <a:gd name="T34" fmla="*/ 2271 w 4426"/>
                  <a:gd name="T35" fmla="*/ 36 h 1317"/>
                  <a:gd name="T36" fmla="*/ 1322 w 4426"/>
                  <a:gd name="T37" fmla="*/ 103 h 1317"/>
                  <a:gd name="T38" fmla="*/ 1467 w 4426"/>
                  <a:gd name="T39" fmla="*/ 151 h 1317"/>
                  <a:gd name="T40" fmla="*/ 219 w 4426"/>
                  <a:gd name="T41" fmla="*/ 482 h 1317"/>
                  <a:gd name="T42" fmla="*/ 194 w 4426"/>
                  <a:gd name="T43" fmla="*/ 431 h 1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26" h="1317">
                    <a:moveTo>
                      <a:pt x="283" y="854"/>
                    </a:moveTo>
                    <a:cubicBezTo>
                      <a:pt x="184" y="858"/>
                      <a:pt x="85" y="848"/>
                      <a:pt x="0" y="826"/>
                    </a:cubicBezTo>
                    <a:moveTo>
                      <a:pt x="532" y="1167"/>
                    </a:moveTo>
                    <a:cubicBezTo>
                      <a:pt x="492" y="1174"/>
                      <a:pt x="451" y="1179"/>
                      <a:pt x="408" y="1181"/>
                    </a:cubicBezTo>
                    <a:moveTo>
                      <a:pt x="1599" y="1317"/>
                    </a:moveTo>
                    <a:cubicBezTo>
                      <a:pt x="1569" y="1298"/>
                      <a:pt x="1544" y="1277"/>
                      <a:pt x="1524" y="1255"/>
                    </a:cubicBezTo>
                    <a:moveTo>
                      <a:pt x="2977" y="1162"/>
                    </a:moveTo>
                    <a:cubicBezTo>
                      <a:pt x="2973" y="1185"/>
                      <a:pt x="2963" y="1208"/>
                      <a:pt x="2948" y="1230"/>
                    </a:cubicBezTo>
                    <a:moveTo>
                      <a:pt x="3570" y="739"/>
                    </a:moveTo>
                    <a:cubicBezTo>
                      <a:pt x="3793" y="787"/>
                      <a:pt x="3935" y="886"/>
                      <a:pt x="3933" y="995"/>
                    </a:cubicBezTo>
                    <a:moveTo>
                      <a:pt x="4426" y="467"/>
                    </a:moveTo>
                    <a:cubicBezTo>
                      <a:pt x="4390" y="504"/>
                      <a:pt x="4334" y="536"/>
                      <a:pt x="4264" y="563"/>
                    </a:cubicBezTo>
                    <a:moveTo>
                      <a:pt x="4038" y="111"/>
                    </a:moveTo>
                    <a:cubicBezTo>
                      <a:pt x="4044" y="126"/>
                      <a:pt x="4047" y="141"/>
                      <a:pt x="4047" y="156"/>
                    </a:cubicBezTo>
                    <a:moveTo>
                      <a:pt x="3006" y="58"/>
                    </a:moveTo>
                    <a:cubicBezTo>
                      <a:pt x="3027" y="37"/>
                      <a:pt x="3054" y="18"/>
                      <a:pt x="3088" y="0"/>
                    </a:cubicBezTo>
                    <a:moveTo>
                      <a:pt x="2231" y="86"/>
                    </a:moveTo>
                    <a:cubicBezTo>
                      <a:pt x="2239" y="68"/>
                      <a:pt x="2253" y="52"/>
                      <a:pt x="2271" y="36"/>
                    </a:cubicBezTo>
                    <a:moveTo>
                      <a:pt x="1322" y="103"/>
                    </a:moveTo>
                    <a:cubicBezTo>
                      <a:pt x="1374" y="116"/>
                      <a:pt x="1423" y="132"/>
                      <a:pt x="1467" y="151"/>
                    </a:cubicBezTo>
                    <a:moveTo>
                      <a:pt x="219" y="482"/>
                    </a:moveTo>
                    <a:cubicBezTo>
                      <a:pt x="208" y="466"/>
                      <a:pt x="199" y="449"/>
                      <a:pt x="194" y="431"/>
                    </a:cubicBezTo>
                  </a:path>
                </a:pathLst>
              </a:custGeom>
              <a:solidFill>
                <a:srgbClr val="27CED7">
                  <a:lumMod val="20000"/>
                  <a:lumOff val="80000"/>
                </a:srgbClr>
              </a:solidFill>
              <a:ln w="14288" cap="flat">
                <a:solidFill>
                  <a:srgbClr val="2E75B6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endParaRPr>
              </a:p>
            </p:txBody>
          </p:sp>
          <p:sp>
            <p:nvSpPr>
              <p:cNvPr id="201" name="Rectangle 173">
                <a:extLst>
                  <a:ext uri="{FF2B5EF4-FFF2-40B4-BE49-F238E27FC236}">
                    <a16:creationId xmlns:a16="http://schemas.microsoft.com/office/drawing/2014/main" id="{F0697E2A-180A-D820-C88C-46356369E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3888" y="925513"/>
                <a:ext cx="169301" cy="998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黑体" panose="02010609060101010101" pitchFamily="49" charset="-122"/>
                  </a:rPr>
                  <a:t>Core</a:t>
                </a: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endParaRPr>
              </a:p>
            </p:txBody>
          </p:sp>
          <p:sp>
            <p:nvSpPr>
              <p:cNvPr id="202" name="Rectangle 174">
                <a:extLst>
                  <a:ext uri="{FF2B5EF4-FFF2-40B4-BE49-F238E27FC236}">
                    <a16:creationId xmlns:a16="http://schemas.microsoft.com/office/drawing/2014/main" id="{C1AF9A71-FCBF-5AE5-FFA0-D1C8EA47A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2925" y="1046163"/>
                <a:ext cx="286228" cy="998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黑体" panose="02010609060101010101" pitchFamily="49" charset="-122"/>
                  </a:rPr>
                  <a:t>Network</a:t>
                </a: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endParaRPr>
              </a:p>
            </p:txBody>
          </p:sp>
          <p:sp>
            <p:nvSpPr>
              <p:cNvPr id="203" name="Freeform 175">
                <a:extLst>
                  <a:ext uri="{FF2B5EF4-FFF2-40B4-BE49-F238E27FC236}">
                    <a16:creationId xmlns:a16="http://schemas.microsoft.com/office/drawing/2014/main" id="{3D43617D-527E-F78B-0564-82BFE70CC4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64750" y="974726"/>
                <a:ext cx="465138" cy="177800"/>
              </a:xfrm>
              <a:custGeom>
                <a:avLst/>
                <a:gdLst>
                  <a:gd name="T0" fmla="*/ 0 w 2452"/>
                  <a:gd name="T1" fmla="*/ 157 h 940"/>
                  <a:gd name="T2" fmla="*/ 157 w 2452"/>
                  <a:gd name="T3" fmla="*/ 0 h 940"/>
                  <a:gd name="T4" fmla="*/ 2296 w 2452"/>
                  <a:gd name="T5" fmla="*/ 0 h 940"/>
                  <a:gd name="T6" fmla="*/ 2452 w 2452"/>
                  <a:gd name="T7" fmla="*/ 157 h 940"/>
                  <a:gd name="T8" fmla="*/ 2452 w 2452"/>
                  <a:gd name="T9" fmla="*/ 784 h 940"/>
                  <a:gd name="T10" fmla="*/ 2296 w 2452"/>
                  <a:gd name="T11" fmla="*/ 940 h 940"/>
                  <a:gd name="T12" fmla="*/ 157 w 2452"/>
                  <a:gd name="T13" fmla="*/ 940 h 940"/>
                  <a:gd name="T14" fmla="*/ 0 w 2452"/>
                  <a:gd name="T15" fmla="*/ 784 h 940"/>
                  <a:gd name="T16" fmla="*/ 0 w 2452"/>
                  <a:gd name="T17" fmla="*/ 157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52" h="940">
                    <a:moveTo>
                      <a:pt x="0" y="157"/>
                    </a:moveTo>
                    <a:cubicBezTo>
                      <a:pt x="0" y="71"/>
                      <a:pt x="71" y="0"/>
                      <a:pt x="157" y="0"/>
                    </a:cubicBezTo>
                    <a:lnTo>
                      <a:pt x="2296" y="0"/>
                    </a:lnTo>
                    <a:cubicBezTo>
                      <a:pt x="2382" y="0"/>
                      <a:pt x="2452" y="71"/>
                      <a:pt x="2452" y="157"/>
                    </a:cubicBezTo>
                    <a:lnTo>
                      <a:pt x="2452" y="784"/>
                    </a:lnTo>
                    <a:cubicBezTo>
                      <a:pt x="2452" y="870"/>
                      <a:pt x="2382" y="940"/>
                      <a:pt x="2296" y="940"/>
                    </a:cubicBezTo>
                    <a:lnTo>
                      <a:pt x="157" y="940"/>
                    </a:lnTo>
                    <a:cubicBezTo>
                      <a:pt x="71" y="940"/>
                      <a:pt x="0" y="870"/>
                      <a:pt x="0" y="784"/>
                    </a:cubicBez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endParaRPr>
              </a:p>
            </p:txBody>
          </p:sp>
          <p:sp>
            <p:nvSpPr>
              <p:cNvPr id="204" name="Freeform 176">
                <a:extLst>
                  <a:ext uri="{FF2B5EF4-FFF2-40B4-BE49-F238E27FC236}">
                    <a16:creationId xmlns:a16="http://schemas.microsoft.com/office/drawing/2014/main" id="{3E9A711B-848C-55F0-3D3F-016784F21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64750" y="974726"/>
                <a:ext cx="465138" cy="177800"/>
              </a:xfrm>
              <a:custGeom>
                <a:avLst/>
                <a:gdLst>
                  <a:gd name="T0" fmla="*/ 0 w 2452"/>
                  <a:gd name="T1" fmla="*/ 157 h 940"/>
                  <a:gd name="T2" fmla="*/ 157 w 2452"/>
                  <a:gd name="T3" fmla="*/ 0 h 940"/>
                  <a:gd name="T4" fmla="*/ 2296 w 2452"/>
                  <a:gd name="T5" fmla="*/ 0 h 940"/>
                  <a:gd name="T6" fmla="*/ 2452 w 2452"/>
                  <a:gd name="T7" fmla="*/ 157 h 940"/>
                  <a:gd name="T8" fmla="*/ 2452 w 2452"/>
                  <a:gd name="T9" fmla="*/ 784 h 940"/>
                  <a:gd name="T10" fmla="*/ 2296 w 2452"/>
                  <a:gd name="T11" fmla="*/ 940 h 940"/>
                  <a:gd name="T12" fmla="*/ 157 w 2452"/>
                  <a:gd name="T13" fmla="*/ 940 h 940"/>
                  <a:gd name="T14" fmla="*/ 0 w 2452"/>
                  <a:gd name="T15" fmla="*/ 784 h 940"/>
                  <a:gd name="T16" fmla="*/ 0 w 2452"/>
                  <a:gd name="T17" fmla="*/ 157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52" h="940">
                    <a:moveTo>
                      <a:pt x="0" y="157"/>
                    </a:moveTo>
                    <a:cubicBezTo>
                      <a:pt x="0" y="71"/>
                      <a:pt x="71" y="0"/>
                      <a:pt x="157" y="0"/>
                    </a:cubicBezTo>
                    <a:lnTo>
                      <a:pt x="2296" y="0"/>
                    </a:lnTo>
                    <a:cubicBezTo>
                      <a:pt x="2382" y="0"/>
                      <a:pt x="2452" y="71"/>
                      <a:pt x="2452" y="157"/>
                    </a:cubicBezTo>
                    <a:lnTo>
                      <a:pt x="2452" y="784"/>
                    </a:lnTo>
                    <a:cubicBezTo>
                      <a:pt x="2452" y="870"/>
                      <a:pt x="2382" y="940"/>
                      <a:pt x="2296" y="940"/>
                    </a:cubicBezTo>
                    <a:lnTo>
                      <a:pt x="157" y="940"/>
                    </a:lnTo>
                    <a:cubicBezTo>
                      <a:pt x="71" y="940"/>
                      <a:pt x="0" y="870"/>
                      <a:pt x="0" y="784"/>
                    </a:cubicBezTo>
                    <a:lnTo>
                      <a:pt x="0" y="157"/>
                    </a:lnTo>
                    <a:close/>
                  </a:path>
                </a:pathLst>
              </a:custGeom>
              <a:noFill/>
              <a:ln w="14288" cap="flat">
                <a:solidFill>
                  <a:srgbClr val="2E75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</a:endParaRPr>
              </a:p>
            </p:txBody>
          </p:sp>
          <p:sp>
            <p:nvSpPr>
              <p:cNvPr id="205" name="Rectangle 177">
                <a:extLst>
                  <a:ext uri="{FF2B5EF4-FFF2-40B4-BE49-F238E27FC236}">
                    <a16:creationId xmlns:a16="http://schemas.microsoft.com/office/drawing/2014/main" id="{0F93F859-DBFF-FD7D-E88C-2EC47F2EC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8725" y="993776"/>
                <a:ext cx="331294" cy="112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黑体" panose="02010609060101010101" pitchFamily="49" charset="-122"/>
                  </a:rPr>
                  <a:t>Core PE</a:t>
                </a: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87" name="Line 181">
              <a:extLst>
                <a:ext uri="{FF2B5EF4-FFF2-40B4-BE49-F238E27FC236}">
                  <a16:creationId xmlns:a16="http://schemas.microsoft.com/office/drawing/2014/main" id="{4AF13C4A-A1AD-8ED6-459D-93EF094CE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056" y="3471126"/>
              <a:ext cx="236093" cy="391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88" name="Line 181">
              <a:extLst>
                <a:ext uri="{FF2B5EF4-FFF2-40B4-BE49-F238E27FC236}">
                  <a16:creationId xmlns:a16="http://schemas.microsoft.com/office/drawing/2014/main" id="{10337761-72C0-AC99-723A-9D5343F70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5639" y="3070419"/>
              <a:ext cx="236093" cy="3912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462E87CE-5C01-89BC-1D11-008FDF0AE8E0}"/>
                </a:ext>
              </a:extLst>
            </p:cNvPr>
            <p:cNvCxnSpPr>
              <a:cxnSpLocks/>
            </p:cNvCxnSpPr>
            <p:nvPr/>
          </p:nvCxnSpPr>
          <p:spPr>
            <a:xfrm>
              <a:off x="2397158" y="2302271"/>
              <a:ext cx="0" cy="2866068"/>
            </a:xfrm>
            <a:prstGeom prst="line">
              <a:avLst/>
            </a:prstGeom>
            <a:noFill/>
            <a:ln w="12700" cap="flat" cmpd="sng" algn="ctr">
              <a:solidFill>
                <a:srgbClr val="002060"/>
              </a:solidFill>
              <a:prstDash val="dash"/>
              <a:miter lim="800000"/>
            </a:ln>
            <a:effectLst/>
          </p:spPr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B903B1E-BA60-5B1C-B420-FC7048EA3CBA}"/>
                </a:ext>
              </a:extLst>
            </p:cNvPr>
            <p:cNvCxnSpPr>
              <a:cxnSpLocks/>
            </p:cNvCxnSpPr>
            <p:nvPr/>
          </p:nvCxnSpPr>
          <p:spPr>
            <a:xfrm>
              <a:off x="3861766" y="2935823"/>
              <a:ext cx="0" cy="2288070"/>
            </a:xfrm>
            <a:prstGeom prst="line">
              <a:avLst/>
            </a:prstGeom>
            <a:noFill/>
            <a:ln w="12700" cap="flat" cmpd="sng" algn="ctr">
              <a:solidFill>
                <a:srgbClr val="002060"/>
              </a:solidFill>
              <a:prstDash val="dash"/>
              <a:miter lim="800000"/>
            </a:ln>
            <a:effectLst/>
          </p:spPr>
        </p:cxnSp>
        <p:sp>
          <p:nvSpPr>
            <p:cNvPr id="191" name="Line 266">
              <a:extLst>
                <a:ext uri="{FF2B5EF4-FFF2-40B4-BE49-F238E27FC236}">
                  <a16:creationId xmlns:a16="http://schemas.microsoft.com/office/drawing/2014/main" id="{866E93D0-50C2-88BB-FEA5-63311ECB82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42604" y="3388052"/>
              <a:ext cx="248390" cy="54778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1F9EC6A-BB8B-E852-A34C-02BA92BE2B52}"/>
                </a:ext>
              </a:extLst>
            </p:cNvPr>
            <p:cNvCxnSpPr>
              <a:cxnSpLocks/>
            </p:cNvCxnSpPr>
            <p:nvPr/>
          </p:nvCxnSpPr>
          <p:spPr>
            <a:xfrm>
              <a:off x="7927720" y="2948306"/>
              <a:ext cx="0" cy="2288070"/>
            </a:xfrm>
            <a:prstGeom prst="line">
              <a:avLst/>
            </a:prstGeom>
            <a:noFill/>
            <a:ln w="12700" cap="flat" cmpd="sng" algn="ctr">
              <a:solidFill>
                <a:srgbClr val="002060"/>
              </a:solidFill>
              <a:prstDash val="dash"/>
              <a:miter lim="800000"/>
            </a:ln>
            <a:effectLst/>
          </p:spPr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D46123-1EB1-9E2B-8464-61A874E1E9C9}"/>
                </a:ext>
              </a:extLst>
            </p:cNvPr>
            <p:cNvCxnSpPr>
              <a:cxnSpLocks/>
            </p:cNvCxnSpPr>
            <p:nvPr/>
          </p:nvCxnSpPr>
          <p:spPr>
            <a:xfrm>
              <a:off x="5553774" y="2948306"/>
              <a:ext cx="0" cy="2288070"/>
            </a:xfrm>
            <a:prstGeom prst="line">
              <a:avLst/>
            </a:prstGeom>
            <a:noFill/>
            <a:ln w="12700" cap="flat" cmpd="sng" algn="ctr">
              <a:solidFill>
                <a:srgbClr val="002060"/>
              </a:solidFill>
              <a:prstDash val="dash"/>
              <a:miter lim="800000"/>
            </a:ln>
            <a:effectLst/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2FDA981-C64C-70E0-A21C-F5C938766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7010" y="3354765"/>
              <a:ext cx="10998" cy="1681210"/>
            </a:xfrm>
            <a:prstGeom prst="line">
              <a:avLst/>
            </a:prstGeom>
            <a:noFill/>
            <a:ln w="6350" cap="flat" cmpd="sng" algn="ctr">
              <a:solidFill>
                <a:srgbClr val="42BA97"/>
              </a:solidFill>
              <a:prstDash val="solid"/>
              <a:miter lim="800000"/>
            </a:ln>
            <a:effectLst/>
          </p:spPr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E024339-FF23-A7E8-2CAA-A4CD6D355975}"/>
                </a:ext>
              </a:extLst>
            </p:cNvPr>
            <p:cNvCxnSpPr>
              <a:cxnSpLocks/>
            </p:cNvCxnSpPr>
            <p:nvPr/>
          </p:nvCxnSpPr>
          <p:spPr>
            <a:xfrm>
              <a:off x="6415114" y="3494484"/>
              <a:ext cx="4064" cy="1503877"/>
            </a:xfrm>
            <a:prstGeom prst="line">
              <a:avLst/>
            </a:prstGeom>
            <a:noFill/>
            <a:ln w="6350" cap="flat" cmpd="sng" algn="ctr">
              <a:solidFill>
                <a:srgbClr val="42BA97"/>
              </a:solidFill>
              <a:prstDash val="solid"/>
              <a:miter lim="800000"/>
            </a:ln>
            <a:effectLst/>
          </p:spPr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CFCFA15-143E-468A-CAD4-FA5590F68B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2572" y="3317151"/>
              <a:ext cx="10998" cy="1681210"/>
            </a:xfrm>
            <a:prstGeom prst="line">
              <a:avLst/>
            </a:prstGeom>
            <a:noFill/>
            <a:ln w="6350" cap="flat" cmpd="sng" algn="ctr">
              <a:solidFill>
                <a:srgbClr val="42BA97"/>
              </a:solidFill>
              <a:prstDash val="solid"/>
              <a:miter lim="800000"/>
            </a:ln>
            <a:effectLst/>
          </p:spPr>
        </p:cxnSp>
        <p:sp>
          <p:nvSpPr>
            <p:cNvPr id="197" name="云形 68">
              <a:extLst>
                <a:ext uri="{FF2B5EF4-FFF2-40B4-BE49-F238E27FC236}">
                  <a16:creationId xmlns:a16="http://schemas.microsoft.com/office/drawing/2014/main" id="{1A82FEDF-858F-5322-EF4B-DF90942A8E98}"/>
                </a:ext>
              </a:extLst>
            </p:cNvPr>
            <p:cNvSpPr/>
            <p:nvPr/>
          </p:nvSpPr>
          <p:spPr>
            <a:xfrm>
              <a:off x="5629645" y="3240348"/>
              <a:ext cx="1519666" cy="243564"/>
            </a:xfrm>
            <a:prstGeom prst="cloud">
              <a:avLst/>
            </a:prstGeom>
            <a:solidFill>
              <a:srgbClr val="42BA97">
                <a:lumMod val="20000"/>
                <a:lumOff val="80000"/>
              </a:srgbClr>
            </a:solidFill>
            <a:ln w="28575" cap="flat" cmpd="sng" algn="ctr">
              <a:solidFill>
                <a:srgbClr val="6197C8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华文细黑" panose="02010600040101010101" pitchFamily="2" charset="-122"/>
                  <a:cs typeface="+mn-cs"/>
                </a:rPr>
                <a:t>IP/Eth AggN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华文细黑" panose="02010600040101010101" pitchFamily="2" charset="-122"/>
                <a:cs typeface="+mn-cs"/>
              </a:endParaRPr>
            </a:p>
          </p:txBody>
        </p:sp>
      </p:grpSp>
      <p:cxnSp>
        <p:nvCxnSpPr>
          <p:cNvPr id="221" name="直接箭头连接符 19">
            <a:extLst>
              <a:ext uri="{FF2B5EF4-FFF2-40B4-BE49-F238E27FC236}">
                <a16:creationId xmlns:a16="http://schemas.microsoft.com/office/drawing/2014/main" id="{EE18DC32-D4DD-9BA9-448E-4814C31AA2CC}"/>
              </a:ext>
            </a:extLst>
          </p:cNvPr>
          <p:cNvCxnSpPr>
            <a:cxnSpLocks/>
          </p:cNvCxnSpPr>
          <p:nvPr/>
        </p:nvCxnSpPr>
        <p:spPr>
          <a:xfrm>
            <a:off x="6991893" y="2852931"/>
            <a:ext cx="0" cy="2576007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22" name="圆角矩形 6">
            <a:extLst>
              <a:ext uri="{FF2B5EF4-FFF2-40B4-BE49-F238E27FC236}">
                <a16:creationId xmlns:a16="http://schemas.microsoft.com/office/drawing/2014/main" id="{AD603627-835B-A035-2C1B-C4D06878565D}"/>
              </a:ext>
            </a:extLst>
          </p:cNvPr>
          <p:cNvSpPr/>
          <p:nvPr/>
        </p:nvSpPr>
        <p:spPr>
          <a:xfrm>
            <a:off x="6036492" y="2514525"/>
            <a:ext cx="1186248" cy="321276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IP Controller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3" name="圆角矩形 5">
            <a:extLst>
              <a:ext uri="{FF2B5EF4-FFF2-40B4-BE49-F238E27FC236}">
                <a16:creationId xmlns:a16="http://schemas.microsoft.com/office/drawing/2014/main" id="{2070C885-F475-5A31-283D-378CD7FB5DBD}"/>
              </a:ext>
            </a:extLst>
          </p:cNvPr>
          <p:cNvSpPr/>
          <p:nvPr/>
        </p:nvSpPr>
        <p:spPr>
          <a:xfrm>
            <a:off x="4406954" y="2531879"/>
            <a:ext cx="1186248" cy="321276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AN Controller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4" name="圆角矩形 4">
            <a:extLst>
              <a:ext uri="{FF2B5EF4-FFF2-40B4-BE49-F238E27FC236}">
                <a16:creationId xmlns:a16="http://schemas.microsoft.com/office/drawing/2014/main" id="{6F7315E0-A07A-8628-59F4-D8553872BBFF}"/>
              </a:ext>
            </a:extLst>
          </p:cNvPr>
          <p:cNvSpPr/>
          <p:nvPr/>
        </p:nvSpPr>
        <p:spPr>
          <a:xfrm>
            <a:off x="2839474" y="2527358"/>
            <a:ext cx="1186248" cy="321276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5" name="圆角矩形 4">
            <a:extLst>
              <a:ext uri="{FF2B5EF4-FFF2-40B4-BE49-F238E27FC236}">
                <a16:creationId xmlns:a16="http://schemas.microsoft.com/office/drawing/2014/main" id="{D12287CB-9099-6155-76C1-A32F0806F16F}"/>
              </a:ext>
            </a:extLst>
          </p:cNvPr>
          <p:cNvSpPr/>
          <p:nvPr/>
        </p:nvSpPr>
        <p:spPr>
          <a:xfrm>
            <a:off x="2797179" y="2451130"/>
            <a:ext cx="1186248" cy="321276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CPN Controller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6" name="圆角矩形 5">
            <a:extLst>
              <a:ext uri="{FF2B5EF4-FFF2-40B4-BE49-F238E27FC236}">
                <a16:creationId xmlns:a16="http://schemas.microsoft.com/office/drawing/2014/main" id="{9DA5C9DE-926F-7E65-2FAA-90B2D7F25794}"/>
              </a:ext>
            </a:extLst>
          </p:cNvPr>
          <p:cNvSpPr/>
          <p:nvPr/>
        </p:nvSpPr>
        <p:spPr>
          <a:xfrm>
            <a:off x="4361811" y="2455651"/>
            <a:ext cx="1186248" cy="321276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AN Controller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7" name="圆角矩形 6">
            <a:extLst>
              <a:ext uri="{FF2B5EF4-FFF2-40B4-BE49-F238E27FC236}">
                <a16:creationId xmlns:a16="http://schemas.microsoft.com/office/drawing/2014/main" id="{AF287BDA-0727-1BAA-DDB9-9F772B329FCB}"/>
              </a:ext>
            </a:extLst>
          </p:cNvPr>
          <p:cNvSpPr/>
          <p:nvPr/>
        </p:nvSpPr>
        <p:spPr>
          <a:xfrm>
            <a:off x="6001078" y="2447587"/>
            <a:ext cx="1186248" cy="321276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AggN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Controller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8" name="圆角矩形 7">
            <a:extLst>
              <a:ext uri="{FF2B5EF4-FFF2-40B4-BE49-F238E27FC236}">
                <a16:creationId xmlns:a16="http://schemas.microsoft.com/office/drawing/2014/main" id="{EC671978-7357-130E-AEB0-1697233D0D6B}"/>
              </a:ext>
            </a:extLst>
          </p:cNvPr>
          <p:cNvSpPr/>
          <p:nvPr/>
        </p:nvSpPr>
        <p:spPr>
          <a:xfrm>
            <a:off x="8253644" y="2474617"/>
            <a:ext cx="1186248" cy="321276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CN Controller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9" name="圆角矩形 14">
            <a:extLst>
              <a:ext uri="{FF2B5EF4-FFF2-40B4-BE49-F238E27FC236}">
                <a16:creationId xmlns:a16="http://schemas.microsoft.com/office/drawing/2014/main" id="{1DA81F81-D521-5169-0DD1-461978E0FFD0}"/>
              </a:ext>
            </a:extLst>
          </p:cNvPr>
          <p:cNvSpPr/>
          <p:nvPr/>
        </p:nvSpPr>
        <p:spPr>
          <a:xfrm>
            <a:off x="2804060" y="1756832"/>
            <a:ext cx="6635832" cy="321276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E2E Service Orchestrator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230" name="直接箭头连接符 19">
            <a:extLst>
              <a:ext uri="{FF2B5EF4-FFF2-40B4-BE49-F238E27FC236}">
                <a16:creationId xmlns:a16="http://schemas.microsoft.com/office/drawing/2014/main" id="{9C2873D0-6A90-E577-7A8D-B268B2C3DD97}"/>
              </a:ext>
            </a:extLst>
          </p:cNvPr>
          <p:cNvCxnSpPr/>
          <p:nvPr/>
        </p:nvCxnSpPr>
        <p:spPr>
          <a:xfrm>
            <a:off x="3538249" y="2078108"/>
            <a:ext cx="0" cy="356192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31" name="直接箭头连接符 23">
            <a:extLst>
              <a:ext uri="{FF2B5EF4-FFF2-40B4-BE49-F238E27FC236}">
                <a16:creationId xmlns:a16="http://schemas.microsoft.com/office/drawing/2014/main" id="{42543CEA-4001-B377-972D-0EDF4AC11753}"/>
              </a:ext>
            </a:extLst>
          </p:cNvPr>
          <p:cNvCxnSpPr/>
          <p:nvPr/>
        </p:nvCxnSpPr>
        <p:spPr>
          <a:xfrm>
            <a:off x="4985906" y="2078108"/>
            <a:ext cx="0" cy="356192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32" name="直接箭头连接符 24">
            <a:extLst>
              <a:ext uri="{FF2B5EF4-FFF2-40B4-BE49-F238E27FC236}">
                <a16:creationId xmlns:a16="http://schemas.microsoft.com/office/drawing/2014/main" id="{A5EDA54F-E972-DB40-1C8F-A423A3E83138}"/>
              </a:ext>
            </a:extLst>
          </p:cNvPr>
          <p:cNvCxnSpPr/>
          <p:nvPr/>
        </p:nvCxnSpPr>
        <p:spPr>
          <a:xfrm>
            <a:off x="6555408" y="2078108"/>
            <a:ext cx="0" cy="356192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33" name="直接箭头连接符 25">
            <a:extLst>
              <a:ext uri="{FF2B5EF4-FFF2-40B4-BE49-F238E27FC236}">
                <a16:creationId xmlns:a16="http://schemas.microsoft.com/office/drawing/2014/main" id="{67B25CC4-21C7-B594-AE12-984AA1702F25}"/>
              </a:ext>
            </a:extLst>
          </p:cNvPr>
          <p:cNvCxnSpPr/>
          <p:nvPr/>
        </p:nvCxnSpPr>
        <p:spPr>
          <a:xfrm>
            <a:off x="8455389" y="2078108"/>
            <a:ext cx="0" cy="356192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34" name="文本框 27">
            <a:extLst>
              <a:ext uri="{FF2B5EF4-FFF2-40B4-BE49-F238E27FC236}">
                <a16:creationId xmlns:a16="http://schemas.microsoft.com/office/drawing/2014/main" id="{F96A21C1-9B1C-D2E6-CCCE-8383759BDE21}"/>
              </a:ext>
            </a:extLst>
          </p:cNvPr>
          <p:cNvSpPr txBox="1"/>
          <p:nvPr/>
        </p:nvSpPr>
        <p:spPr>
          <a:xfrm>
            <a:off x="2761765" y="2117705"/>
            <a:ext cx="8850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CPN NBI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sp>
        <p:nvSpPr>
          <p:cNvPr id="235" name="文本框 28">
            <a:extLst>
              <a:ext uri="{FF2B5EF4-FFF2-40B4-BE49-F238E27FC236}">
                <a16:creationId xmlns:a16="http://schemas.microsoft.com/office/drawing/2014/main" id="{580E138E-90D1-C39C-152E-657E1501D54D}"/>
              </a:ext>
            </a:extLst>
          </p:cNvPr>
          <p:cNvSpPr txBox="1"/>
          <p:nvPr/>
        </p:nvSpPr>
        <p:spPr>
          <a:xfrm>
            <a:off x="4371540" y="2117705"/>
            <a:ext cx="72655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AN NBI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sp>
        <p:nvSpPr>
          <p:cNvPr id="236" name="文本框 29">
            <a:extLst>
              <a:ext uri="{FF2B5EF4-FFF2-40B4-BE49-F238E27FC236}">
                <a16:creationId xmlns:a16="http://schemas.microsoft.com/office/drawing/2014/main" id="{13F0E1E1-7F1A-6E66-EEAD-5DDFDC27165C}"/>
              </a:ext>
            </a:extLst>
          </p:cNvPr>
          <p:cNvSpPr txBox="1"/>
          <p:nvPr/>
        </p:nvSpPr>
        <p:spPr>
          <a:xfrm>
            <a:off x="5712462" y="2117705"/>
            <a:ext cx="96030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AggrN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 NBI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sp>
        <p:nvSpPr>
          <p:cNvPr id="237" name="文本框 30">
            <a:extLst>
              <a:ext uri="{FF2B5EF4-FFF2-40B4-BE49-F238E27FC236}">
                <a16:creationId xmlns:a16="http://schemas.microsoft.com/office/drawing/2014/main" id="{41AF280D-DD68-9679-4E7B-2ABAE89F78D5}"/>
              </a:ext>
            </a:extLst>
          </p:cNvPr>
          <p:cNvSpPr txBox="1"/>
          <p:nvPr/>
        </p:nvSpPr>
        <p:spPr>
          <a:xfrm>
            <a:off x="7815892" y="2117705"/>
            <a:ext cx="7129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CN NBI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cxnSp>
        <p:nvCxnSpPr>
          <p:cNvPr id="238" name="直接箭头连接符 31">
            <a:extLst>
              <a:ext uri="{FF2B5EF4-FFF2-40B4-BE49-F238E27FC236}">
                <a16:creationId xmlns:a16="http://schemas.microsoft.com/office/drawing/2014/main" id="{6A08A3E8-B20B-604E-5BB3-BBA5063BEA50}"/>
              </a:ext>
            </a:extLst>
          </p:cNvPr>
          <p:cNvCxnSpPr/>
          <p:nvPr/>
        </p:nvCxnSpPr>
        <p:spPr>
          <a:xfrm>
            <a:off x="5836320" y="1400640"/>
            <a:ext cx="0" cy="356192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39" name="文本框 32">
            <a:extLst>
              <a:ext uri="{FF2B5EF4-FFF2-40B4-BE49-F238E27FC236}">
                <a16:creationId xmlns:a16="http://schemas.microsoft.com/office/drawing/2014/main" id="{A3A1314F-1E09-A077-339D-9E3128B4A27A}"/>
              </a:ext>
            </a:extLst>
          </p:cNvPr>
          <p:cNvSpPr txBox="1"/>
          <p:nvPr/>
        </p:nvSpPr>
        <p:spPr>
          <a:xfrm>
            <a:off x="4643375" y="1380964"/>
            <a:ext cx="16739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Intent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cxnSp>
        <p:nvCxnSpPr>
          <p:cNvPr id="240" name="直接箭头连接符 19">
            <a:extLst>
              <a:ext uri="{FF2B5EF4-FFF2-40B4-BE49-F238E27FC236}">
                <a16:creationId xmlns:a16="http://schemas.microsoft.com/office/drawing/2014/main" id="{39EE33D9-AB4A-A681-95AE-8A58AFF08B23}"/>
              </a:ext>
            </a:extLst>
          </p:cNvPr>
          <p:cNvCxnSpPr/>
          <p:nvPr/>
        </p:nvCxnSpPr>
        <p:spPr>
          <a:xfrm>
            <a:off x="3519332" y="2856473"/>
            <a:ext cx="0" cy="356192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41" name="文本框 27">
            <a:extLst>
              <a:ext uri="{FF2B5EF4-FFF2-40B4-BE49-F238E27FC236}">
                <a16:creationId xmlns:a16="http://schemas.microsoft.com/office/drawing/2014/main" id="{A5D090E7-5DFC-8151-0CE6-A06DDBCFE4C9}"/>
              </a:ext>
            </a:extLst>
          </p:cNvPr>
          <p:cNvSpPr txBox="1"/>
          <p:nvPr/>
        </p:nvSpPr>
        <p:spPr>
          <a:xfrm>
            <a:off x="2635747" y="2903428"/>
            <a:ext cx="104198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 CPN SBI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cxnSp>
        <p:nvCxnSpPr>
          <p:cNvPr id="242" name="直接箭头连接符 19">
            <a:extLst>
              <a:ext uri="{FF2B5EF4-FFF2-40B4-BE49-F238E27FC236}">
                <a16:creationId xmlns:a16="http://schemas.microsoft.com/office/drawing/2014/main" id="{75D664C1-B463-9D85-69F5-C0FE8337E57C}"/>
              </a:ext>
            </a:extLst>
          </p:cNvPr>
          <p:cNvCxnSpPr>
            <a:cxnSpLocks/>
          </p:cNvCxnSpPr>
          <p:nvPr/>
        </p:nvCxnSpPr>
        <p:spPr>
          <a:xfrm>
            <a:off x="4960650" y="2842045"/>
            <a:ext cx="0" cy="703004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43" name="文本框 27">
            <a:extLst>
              <a:ext uri="{FF2B5EF4-FFF2-40B4-BE49-F238E27FC236}">
                <a16:creationId xmlns:a16="http://schemas.microsoft.com/office/drawing/2014/main" id="{1E3D9006-D822-8B4A-52A6-55AD511186F8}"/>
              </a:ext>
            </a:extLst>
          </p:cNvPr>
          <p:cNvSpPr txBox="1"/>
          <p:nvPr/>
        </p:nvSpPr>
        <p:spPr>
          <a:xfrm>
            <a:off x="4130395" y="2932366"/>
            <a:ext cx="104198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 AN SBI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cxnSp>
        <p:nvCxnSpPr>
          <p:cNvPr id="244" name="直接箭头连接符 19">
            <a:extLst>
              <a:ext uri="{FF2B5EF4-FFF2-40B4-BE49-F238E27FC236}">
                <a16:creationId xmlns:a16="http://schemas.microsoft.com/office/drawing/2014/main" id="{9AAE20EA-73EE-70F3-E941-19FA0BFC47A2}"/>
              </a:ext>
            </a:extLst>
          </p:cNvPr>
          <p:cNvCxnSpPr>
            <a:cxnSpLocks/>
          </p:cNvCxnSpPr>
          <p:nvPr/>
        </p:nvCxnSpPr>
        <p:spPr>
          <a:xfrm>
            <a:off x="6360001" y="2785993"/>
            <a:ext cx="0" cy="1158742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45" name="文本框 27">
            <a:extLst>
              <a:ext uri="{FF2B5EF4-FFF2-40B4-BE49-F238E27FC236}">
                <a16:creationId xmlns:a16="http://schemas.microsoft.com/office/drawing/2014/main" id="{8F95CE9C-5C89-B01B-BFB3-4B28465AA859}"/>
              </a:ext>
            </a:extLst>
          </p:cNvPr>
          <p:cNvSpPr txBox="1"/>
          <p:nvPr/>
        </p:nvSpPr>
        <p:spPr>
          <a:xfrm>
            <a:off x="5611737" y="2925390"/>
            <a:ext cx="104198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 IP SBI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sp>
        <p:nvSpPr>
          <p:cNvPr id="246" name="文本框 27">
            <a:extLst>
              <a:ext uri="{FF2B5EF4-FFF2-40B4-BE49-F238E27FC236}">
                <a16:creationId xmlns:a16="http://schemas.microsoft.com/office/drawing/2014/main" id="{2F3CA7E9-BA4F-12D8-1C13-078589CF45E5}"/>
              </a:ext>
            </a:extLst>
          </p:cNvPr>
          <p:cNvSpPr txBox="1"/>
          <p:nvPr/>
        </p:nvSpPr>
        <p:spPr>
          <a:xfrm>
            <a:off x="6160680" y="3333832"/>
            <a:ext cx="104198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 OTN SBI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cxnSp>
        <p:nvCxnSpPr>
          <p:cNvPr id="247" name="直接箭头连接符 19">
            <a:extLst>
              <a:ext uri="{FF2B5EF4-FFF2-40B4-BE49-F238E27FC236}">
                <a16:creationId xmlns:a16="http://schemas.microsoft.com/office/drawing/2014/main" id="{BA847555-278C-268E-0389-E168CD189C2C}"/>
              </a:ext>
            </a:extLst>
          </p:cNvPr>
          <p:cNvCxnSpPr>
            <a:cxnSpLocks/>
          </p:cNvCxnSpPr>
          <p:nvPr/>
        </p:nvCxnSpPr>
        <p:spPr>
          <a:xfrm>
            <a:off x="8861304" y="2785993"/>
            <a:ext cx="0" cy="1158742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48" name="文本框 27">
            <a:extLst>
              <a:ext uri="{FF2B5EF4-FFF2-40B4-BE49-F238E27FC236}">
                <a16:creationId xmlns:a16="http://schemas.microsoft.com/office/drawing/2014/main" id="{CFA4716F-C324-3371-7353-B71B86D67D80}"/>
              </a:ext>
            </a:extLst>
          </p:cNvPr>
          <p:cNvSpPr txBox="1"/>
          <p:nvPr/>
        </p:nvSpPr>
        <p:spPr>
          <a:xfrm>
            <a:off x="8113040" y="2925390"/>
            <a:ext cx="104198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CN SBI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sp>
        <p:nvSpPr>
          <p:cNvPr id="249" name="文本框 32">
            <a:extLst>
              <a:ext uri="{FF2B5EF4-FFF2-40B4-BE49-F238E27FC236}">
                <a16:creationId xmlns:a16="http://schemas.microsoft.com/office/drawing/2014/main" id="{14E48C63-F997-B498-901B-E0B4AC5B7B79}"/>
              </a:ext>
            </a:extLst>
          </p:cNvPr>
          <p:cNvSpPr txBox="1"/>
          <p:nvPr/>
        </p:nvSpPr>
        <p:spPr>
          <a:xfrm>
            <a:off x="605466" y="2308103"/>
            <a:ext cx="16739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Management, Control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sp>
        <p:nvSpPr>
          <p:cNvPr id="250" name="文本框 32">
            <a:extLst>
              <a:ext uri="{FF2B5EF4-FFF2-40B4-BE49-F238E27FC236}">
                <a16:creationId xmlns:a16="http://schemas.microsoft.com/office/drawing/2014/main" id="{1DDB55EE-90CF-A36A-990C-9764275CF99A}"/>
              </a:ext>
            </a:extLst>
          </p:cNvPr>
          <p:cNvSpPr txBox="1"/>
          <p:nvPr/>
        </p:nvSpPr>
        <p:spPr>
          <a:xfrm>
            <a:off x="560347" y="1719530"/>
            <a:ext cx="16739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Orchestration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CC8C3BD2-9CE8-895A-CA07-B23C977D1AB4}"/>
              </a:ext>
            </a:extLst>
          </p:cNvPr>
          <p:cNvSpPr/>
          <p:nvPr/>
        </p:nvSpPr>
        <p:spPr>
          <a:xfrm>
            <a:off x="5344510" y="3964806"/>
            <a:ext cx="3373821" cy="1667960"/>
          </a:xfrm>
          <a:custGeom>
            <a:avLst/>
            <a:gdLst>
              <a:gd name="connsiteX0" fmla="*/ 0 w 3373821"/>
              <a:gd name="connsiteY0" fmla="*/ 213056 h 1667960"/>
              <a:gd name="connsiteX1" fmla="*/ 922283 w 3373821"/>
              <a:gd name="connsiteY1" fmla="*/ 102697 h 1667960"/>
              <a:gd name="connsiteX2" fmla="*/ 930166 w 3373821"/>
              <a:gd name="connsiteY2" fmla="*/ 1497946 h 1667960"/>
              <a:gd name="connsiteX3" fmla="*/ 1749973 w 3373821"/>
              <a:gd name="connsiteY3" fmla="*/ 1490063 h 1667960"/>
              <a:gd name="connsiteX4" fmla="*/ 1726324 w 3373821"/>
              <a:gd name="connsiteY4" fmla="*/ 102697 h 1667960"/>
              <a:gd name="connsiteX5" fmla="*/ 2514600 w 3373821"/>
              <a:gd name="connsiteY5" fmla="*/ 575663 h 1667960"/>
              <a:gd name="connsiteX6" fmla="*/ 3373821 w 3373821"/>
              <a:gd name="connsiteY6" fmla="*/ 173642 h 166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3821" h="1667960">
                <a:moveTo>
                  <a:pt x="0" y="213056"/>
                </a:moveTo>
                <a:cubicBezTo>
                  <a:pt x="383627" y="50802"/>
                  <a:pt x="767255" y="-111451"/>
                  <a:pt x="922283" y="102697"/>
                </a:cubicBezTo>
                <a:cubicBezTo>
                  <a:pt x="1077311" y="316845"/>
                  <a:pt x="792218" y="1266718"/>
                  <a:pt x="930166" y="1497946"/>
                </a:cubicBezTo>
                <a:cubicBezTo>
                  <a:pt x="1068114" y="1729174"/>
                  <a:pt x="1617280" y="1722604"/>
                  <a:pt x="1749973" y="1490063"/>
                </a:cubicBezTo>
                <a:cubicBezTo>
                  <a:pt x="1882666" y="1257522"/>
                  <a:pt x="1598886" y="255097"/>
                  <a:pt x="1726324" y="102697"/>
                </a:cubicBezTo>
                <a:cubicBezTo>
                  <a:pt x="1853762" y="-49703"/>
                  <a:pt x="2240017" y="563839"/>
                  <a:pt x="2514600" y="575663"/>
                </a:cubicBezTo>
                <a:cubicBezTo>
                  <a:pt x="2789183" y="587487"/>
                  <a:pt x="3081502" y="380564"/>
                  <a:pt x="3373821" y="173642"/>
                </a:cubicBezTo>
              </a:path>
            </a:pathLst>
          </a:custGeom>
          <a:ln w="38100">
            <a:solidFill>
              <a:schemeClr val="accent3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EE171209-2955-09A5-6B5E-A21DA7CAD3FD}"/>
              </a:ext>
            </a:extLst>
          </p:cNvPr>
          <p:cNvSpPr/>
          <p:nvPr/>
        </p:nvSpPr>
        <p:spPr>
          <a:xfrm>
            <a:off x="5328047" y="4524703"/>
            <a:ext cx="3453346" cy="1198348"/>
          </a:xfrm>
          <a:custGeom>
            <a:avLst/>
            <a:gdLst>
              <a:gd name="connsiteX0" fmla="*/ 8581 w 3453346"/>
              <a:gd name="connsiteY0" fmla="*/ 0 h 1198348"/>
              <a:gd name="connsiteX1" fmla="*/ 698 w 3453346"/>
              <a:gd name="connsiteY1" fmla="*/ 906518 h 1198348"/>
              <a:gd name="connsiteX2" fmla="*/ 24346 w 3453346"/>
              <a:gd name="connsiteY2" fmla="*/ 1079938 h 1198348"/>
              <a:gd name="connsiteX3" fmla="*/ 150470 w 3453346"/>
              <a:gd name="connsiteY3" fmla="*/ 1166649 h 1198348"/>
              <a:gd name="connsiteX4" fmla="*/ 386953 w 3453346"/>
              <a:gd name="connsiteY4" fmla="*/ 1166649 h 1198348"/>
              <a:gd name="connsiteX5" fmla="*/ 1301353 w 3453346"/>
              <a:gd name="connsiteY5" fmla="*/ 1198180 h 1198348"/>
              <a:gd name="connsiteX6" fmla="*/ 2097512 w 3453346"/>
              <a:gd name="connsiteY6" fmla="*/ 1150883 h 1198348"/>
              <a:gd name="connsiteX7" fmla="*/ 2357643 w 3453346"/>
              <a:gd name="connsiteY7" fmla="*/ 1127235 h 1198348"/>
              <a:gd name="connsiteX8" fmla="*/ 2444353 w 3453346"/>
              <a:gd name="connsiteY8" fmla="*/ 1032642 h 1198348"/>
              <a:gd name="connsiteX9" fmla="*/ 2436470 w 3453346"/>
              <a:gd name="connsiteY9" fmla="*/ 654269 h 1198348"/>
              <a:gd name="connsiteX10" fmla="*/ 2444353 w 3453346"/>
              <a:gd name="connsiteY10" fmla="*/ 331076 h 1198348"/>
              <a:gd name="connsiteX11" fmla="*/ 2562594 w 3453346"/>
              <a:gd name="connsiteY11" fmla="*/ 204952 h 1198348"/>
              <a:gd name="connsiteX12" fmla="*/ 2704484 w 3453346"/>
              <a:gd name="connsiteY12" fmla="*/ 220718 h 1198348"/>
              <a:gd name="connsiteX13" fmla="*/ 2893670 w 3453346"/>
              <a:gd name="connsiteY13" fmla="*/ 417787 h 1198348"/>
              <a:gd name="connsiteX14" fmla="*/ 3193215 w 3453346"/>
              <a:gd name="connsiteY14" fmla="*/ 725214 h 1198348"/>
              <a:gd name="connsiteX15" fmla="*/ 3453346 w 3453346"/>
              <a:gd name="connsiteY15" fmla="*/ 811925 h 119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53346" h="1198348">
                <a:moveTo>
                  <a:pt x="8581" y="0"/>
                </a:moveTo>
                <a:cubicBezTo>
                  <a:pt x="3326" y="363264"/>
                  <a:pt x="-1929" y="726528"/>
                  <a:pt x="698" y="906518"/>
                </a:cubicBezTo>
                <a:cubicBezTo>
                  <a:pt x="3325" y="1086508"/>
                  <a:pt x="-616" y="1036583"/>
                  <a:pt x="24346" y="1079938"/>
                </a:cubicBezTo>
                <a:cubicBezTo>
                  <a:pt x="49308" y="1123293"/>
                  <a:pt x="90036" y="1152197"/>
                  <a:pt x="150470" y="1166649"/>
                </a:cubicBezTo>
                <a:cubicBezTo>
                  <a:pt x="210904" y="1181101"/>
                  <a:pt x="386953" y="1166649"/>
                  <a:pt x="386953" y="1166649"/>
                </a:cubicBezTo>
                <a:cubicBezTo>
                  <a:pt x="578767" y="1171904"/>
                  <a:pt x="1016260" y="1200808"/>
                  <a:pt x="1301353" y="1198180"/>
                </a:cubicBezTo>
                <a:cubicBezTo>
                  <a:pt x="1586446" y="1195552"/>
                  <a:pt x="1921464" y="1162707"/>
                  <a:pt x="2097512" y="1150883"/>
                </a:cubicBezTo>
                <a:cubicBezTo>
                  <a:pt x="2273560" y="1139059"/>
                  <a:pt x="2299836" y="1146942"/>
                  <a:pt x="2357643" y="1127235"/>
                </a:cubicBezTo>
                <a:cubicBezTo>
                  <a:pt x="2415450" y="1107528"/>
                  <a:pt x="2431215" y="1111470"/>
                  <a:pt x="2444353" y="1032642"/>
                </a:cubicBezTo>
                <a:cubicBezTo>
                  <a:pt x="2457491" y="953814"/>
                  <a:pt x="2436470" y="771197"/>
                  <a:pt x="2436470" y="654269"/>
                </a:cubicBezTo>
                <a:cubicBezTo>
                  <a:pt x="2436470" y="537341"/>
                  <a:pt x="2423332" y="405962"/>
                  <a:pt x="2444353" y="331076"/>
                </a:cubicBezTo>
                <a:cubicBezTo>
                  <a:pt x="2465374" y="256190"/>
                  <a:pt x="2519239" y="223345"/>
                  <a:pt x="2562594" y="204952"/>
                </a:cubicBezTo>
                <a:cubicBezTo>
                  <a:pt x="2605949" y="186559"/>
                  <a:pt x="2649305" y="185246"/>
                  <a:pt x="2704484" y="220718"/>
                </a:cubicBezTo>
                <a:cubicBezTo>
                  <a:pt x="2759663" y="256190"/>
                  <a:pt x="2893670" y="417787"/>
                  <a:pt x="2893670" y="417787"/>
                </a:cubicBezTo>
                <a:cubicBezTo>
                  <a:pt x="2975125" y="501870"/>
                  <a:pt x="3099936" y="659524"/>
                  <a:pt x="3193215" y="725214"/>
                </a:cubicBezTo>
                <a:cubicBezTo>
                  <a:pt x="3286494" y="790904"/>
                  <a:pt x="3400795" y="797473"/>
                  <a:pt x="3453346" y="811925"/>
                </a:cubicBezTo>
              </a:path>
            </a:pathLst>
          </a:custGeom>
          <a:ln w="3810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文本框 32">
            <a:extLst>
              <a:ext uri="{FF2B5EF4-FFF2-40B4-BE49-F238E27FC236}">
                <a16:creationId xmlns:a16="http://schemas.microsoft.com/office/drawing/2014/main" id="{F23B8D2B-7C1F-5121-0516-3DC635BCFA69}"/>
              </a:ext>
            </a:extLst>
          </p:cNvPr>
          <p:cNvSpPr txBox="1"/>
          <p:nvPr/>
        </p:nvSpPr>
        <p:spPr>
          <a:xfrm>
            <a:off x="586674" y="4403071"/>
            <a:ext cx="16739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Control Plane &amp; Protocols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32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F4B5-C255-9CAE-BE02-44AF0099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Slicing-enabled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5391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rallelogram 54">
            <a:extLst>
              <a:ext uri="{FF2B5EF4-FFF2-40B4-BE49-F238E27FC236}">
                <a16:creationId xmlns:a16="http://schemas.microsoft.com/office/drawing/2014/main" id="{3D627E25-84B0-6BB9-BF2C-010D6341A0F7}"/>
              </a:ext>
            </a:extLst>
          </p:cNvPr>
          <p:cNvSpPr/>
          <p:nvPr/>
        </p:nvSpPr>
        <p:spPr>
          <a:xfrm>
            <a:off x="3628419" y="3747302"/>
            <a:ext cx="3365770" cy="324197"/>
          </a:xfrm>
          <a:prstGeom prst="parallelogram">
            <a:avLst>
              <a:gd name="adj" fmla="val 124999"/>
            </a:avLst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L0 Slice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6F4B5-C255-9CAE-BE02-44AF0099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4447" cy="1325563"/>
          </a:xfrm>
        </p:spPr>
        <p:txBody>
          <a:bodyPr/>
          <a:lstStyle/>
          <a:p>
            <a:r>
              <a:rPr lang="en-US" dirty="0"/>
              <a:t>Differentiated Services with End-to-end Slicing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B0A83-AC56-F68A-1AAA-D0678A7A2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421" y="4556169"/>
            <a:ext cx="7132938" cy="157747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2B04C93-3605-0BA3-9270-6E14960D391D}"/>
              </a:ext>
            </a:extLst>
          </p:cNvPr>
          <p:cNvSpPr/>
          <p:nvPr/>
        </p:nvSpPr>
        <p:spPr>
          <a:xfrm>
            <a:off x="7155209" y="5344907"/>
            <a:ext cx="1920240" cy="63689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690DE2-4501-34F7-0EE7-D27B15B10788}"/>
              </a:ext>
            </a:extLst>
          </p:cNvPr>
          <p:cNvSpPr txBox="1"/>
          <p:nvPr/>
        </p:nvSpPr>
        <p:spPr>
          <a:xfrm>
            <a:off x="4525698" y="5857112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Aggregation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8FB2C-B48D-D689-92EF-8346A5E333F0}"/>
              </a:ext>
            </a:extLst>
          </p:cNvPr>
          <p:cNvSpPr txBox="1"/>
          <p:nvPr/>
        </p:nvSpPr>
        <p:spPr>
          <a:xfrm>
            <a:off x="3441708" y="585711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D4D4C-DF26-478E-A684-FE9F525C5621}"/>
              </a:ext>
            </a:extLst>
          </p:cNvPr>
          <p:cNvSpPr txBox="1"/>
          <p:nvPr/>
        </p:nvSpPr>
        <p:spPr>
          <a:xfrm>
            <a:off x="2338341" y="585711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CPN</a:t>
            </a:r>
          </a:p>
        </p:txBody>
      </p:sp>
      <p:sp>
        <p:nvSpPr>
          <p:cNvPr id="21" name="文本框 27">
            <a:extLst>
              <a:ext uri="{FF2B5EF4-FFF2-40B4-BE49-F238E27FC236}">
                <a16:creationId xmlns:a16="http://schemas.microsoft.com/office/drawing/2014/main" id="{FA79E169-4001-D9DF-ABF8-DE161C489403}"/>
              </a:ext>
            </a:extLst>
          </p:cNvPr>
          <p:cNvSpPr txBox="1"/>
          <p:nvPr/>
        </p:nvSpPr>
        <p:spPr>
          <a:xfrm>
            <a:off x="5222632" y="4540180"/>
            <a:ext cx="104198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 IP SBI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5B7E3E-4A3C-217D-FF5B-3DD8CF2006DE}"/>
              </a:ext>
            </a:extLst>
          </p:cNvPr>
          <p:cNvSpPr/>
          <p:nvPr/>
        </p:nvSpPr>
        <p:spPr>
          <a:xfrm>
            <a:off x="2338341" y="5047323"/>
            <a:ext cx="7056634" cy="486005"/>
          </a:xfrm>
          <a:custGeom>
            <a:avLst/>
            <a:gdLst>
              <a:gd name="connsiteX0" fmla="*/ 0 w 7124007"/>
              <a:gd name="connsiteY0" fmla="*/ 128145 h 486005"/>
              <a:gd name="connsiteX1" fmla="*/ 698269 w 7124007"/>
              <a:gd name="connsiteY1" fmla="*/ 136458 h 486005"/>
              <a:gd name="connsiteX2" fmla="*/ 1537854 w 7124007"/>
              <a:gd name="connsiteY2" fmla="*/ 485592 h 486005"/>
              <a:gd name="connsiteX3" fmla="*/ 2319251 w 7124007"/>
              <a:gd name="connsiteY3" fmla="*/ 202959 h 486005"/>
              <a:gd name="connsiteX4" fmla="*/ 3325091 w 7124007"/>
              <a:gd name="connsiteY4" fmla="*/ 11767 h 486005"/>
              <a:gd name="connsiteX5" fmla="*/ 4572000 w 7124007"/>
              <a:gd name="connsiteY5" fmla="*/ 45018 h 486005"/>
              <a:gd name="connsiteX6" fmla="*/ 5818909 w 7124007"/>
              <a:gd name="connsiteY6" fmla="*/ 244523 h 486005"/>
              <a:gd name="connsiteX7" fmla="*/ 7124007 w 7124007"/>
              <a:gd name="connsiteY7" fmla="*/ 302712 h 48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24007" h="486005">
                <a:moveTo>
                  <a:pt x="0" y="128145"/>
                </a:moveTo>
                <a:cubicBezTo>
                  <a:pt x="220980" y="102514"/>
                  <a:pt x="441960" y="76884"/>
                  <a:pt x="698269" y="136458"/>
                </a:cubicBezTo>
                <a:cubicBezTo>
                  <a:pt x="954578" y="196032"/>
                  <a:pt x="1267690" y="474509"/>
                  <a:pt x="1537854" y="485592"/>
                </a:cubicBezTo>
                <a:cubicBezTo>
                  <a:pt x="1808018" y="496675"/>
                  <a:pt x="2021378" y="281930"/>
                  <a:pt x="2319251" y="202959"/>
                </a:cubicBezTo>
                <a:cubicBezTo>
                  <a:pt x="2617124" y="123988"/>
                  <a:pt x="2949633" y="38091"/>
                  <a:pt x="3325091" y="11767"/>
                </a:cubicBezTo>
                <a:cubicBezTo>
                  <a:pt x="3700549" y="-14557"/>
                  <a:pt x="4156364" y="6225"/>
                  <a:pt x="4572000" y="45018"/>
                </a:cubicBezTo>
                <a:cubicBezTo>
                  <a:pt x="4987636" y="83811"/>
                  <a:pt x="5393575" y="201574"/>
                  <a:pt x="5818909" y="244523"/>
                </a:cubicBezTo>
                <a:cubicBezTo>
                  <a:pt x="6244244" y="287472"/>
                  <a:pt x="6684125" y="295092"/>
                  <a:pt x="7124007" y="302712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C6BFF3B-7E1A-B379-4978-C19196521714}"/>
              </a:ext>
            </a:extLst>
          </p:cNvPr>
          <p:cNvSpPr/>
          <p:nvPr/>
        </p:nvSpPr>
        <p:spPr>
          <a:xfrm>
            <a:off x="2162902" y="5349933"/>
            <a:ext cx="7215448" cy="307619"/>
          </a:xfrm>
          <a:custGeom>
            <a:avLst/>
            <a:gdLst>
              <a:gd name="connsiteX0" fmla="*/ 0 w 7215448"/>
              <a:gd name="connsiteY0" fmla="*/ 232858 h 307619"/>
              <a:gd name="connsiteX1" fmla="*/ 731520 w 7215448"/>
              <a:gd name="connsiteY1" fmla="*/ 224546 h 307619"/>
              <a:gd name="connsiteX2" fmla="*/ 2111433 w 7215448"/>
              <a:gd name="connsiteY2" fmla="*/ 299360 h 307619"/>
              <a:gd name="connsiteX3" fmla="*/ 3807229 w 7215448"/>
              <a:gd name="connsiteY3" fmla="*/ 102 h 307619"/>
              <a:gd name="connsiteX4" fmla="*/ 6151418 w 7215448"/>
              <a:gd name="connsiteY4" fmla="*/ 266109 h 307619"/>
              <a:gd name="connsiteX5" fmla="*/ 7215448 w 7215448"/>
              <a:gd name="connsiteY5" fmla="*/ 299360 h 30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15448" h="307619">
                <a:moveTo>
                  <a:pt x="0" y="232858"/>
                </a:moveTo>
                <a:cubicBezTo>
                  <a:pt x="189807" y="223160"/>
                  <a:pt x="379614" y="213462"/>
                  <a:pt x="731520" y="224546"/>
                </a:cubicBezTo>
                <a:cubicBezTo>
                  <a:pt x="1083426" y="235630"/>
                  <a:pt x="1598815" y="336767"/>
                  <a:pt x="2111433" y="299360"/>
                </a:cubicBezTo>
                <a:cubicBezTo>
                  <a:pt x="2624051" y="261953"/>
                  <a:pt x="3133898" y="5644"/>
                  <a:pt x="3807229" y="102"/>
                </a:cubicBezTo>
                <a:cubicBezTo>
                  <a:pt x="4480560" y="-5440"/>
                  <a:pt x="5583382" y="216233"/>
                  <a:pt x="6151418" y="266109"/>
                </a:cubicBezTo>
                <a:cubicBezTo>
                  <a:pt x="6719454" y="315985"/>
                  <a:pt x="6967451" y="307672"/>
                  <a:pt x="7215448" y="299360"/>
                </a:cubicBezTo>
              </a:path>
            </a:pathLst>
          </a:cu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FC85107-5F65-F5AA-5A1F-999D303869C1}"/>
              </a:ext>
            </a:extLst>
          </p:cNvPr>
          <p:cNvSpPr/>
          <p:nvPr/>
        </p:nvSpPr>
        <p:spPr>
          <a:xfrm>
            <a:off x="1996648" y="5879483"/>
            <a:ext cx="7484212" cy="218729"/>
          </a:xfrm>
          <a:custGeom>
            <a:avLst/>
            <a:gdLst>
              <a:gd name="connsiteX0" fmla="*/ 0 w 7484212"/>
              <a:gd name="connsiteY0" fmla="*/ 102319 h 218729"/>
              <a:gd name="connsiteX1" fmla="*/ 1113905 w 7484212"/>
              <a:gd name="connsiteY1" fmla="*/ 102319 h 218729"/>
              <a:gd name="connsiteX2" fmla="*/ 2003367 w 7484212"/>
              <a:gd name="connsiteY2" fmla="*/ 2567 h 218729"/>
              <a:gd name="connsiteX3" fmla="*/ 2917767 w 7484212"/>
              <a:gd name="connsiteY3" fmla="*/ 94007 h 218729"/>
              <a:gd name="connsiteX4" fmla="*/ 3749040 w 7484212"/>
              <a:gd name="connsiteY4" fmla="*/ 2567 h 218729"/>
              <a:gd name="connsiteX5" fmla="*/ 4854632 w 7484212"/>
              <a:gd name="connsiteY5" fmla="*/ 218698 h 218729"/>
              <a:gd name="connsiteX6" fmla="*/ 5511338 w 7484212"/>
              <a:gd name="connsiteY6" fmla="*/ 19192 h 218729"/>
              <a:gd name="connsiteX7" fmla="*/ 7265323 w 7484212"/>
              <a:gd name="connsiteY7" fmla="*/ 94007 h 218729"/>
              <a:gd name="connsiteX8" fmla="*/ 7398327 w 7484212"/>
              <a:gd name="connsiteY8" fmla="*/ 94007 h 21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4212" h="218729">
                <a:moveTo>
                  <a:pt x="0" y="102319"/>
                </a:moveTo>
                <a:cubicBezTo>
                  <a:pt x="390005" y="110631"/>
                  <a:pt x="780011" y="118944"/>
                  <a:pt x="1113905" y="102319"/>
                </a:cubicBezTo>
                <a:cubicBezTo>
                  <a:pt x="1447800" y="85694"/>
                  <a:pt x="1702723" y="3952"/>
                  <a:pt x="2003367" y="2567"/>
                </a:cubicBezTo>
                <a:cubicBezTo>
                  <a:pt x="2304011" y="1182"/>
                  <a:pt x="2626822" y="94007"/>
                  <a:pt x="2917767" y="94007"/>
                </a:cubicBezTo>
                <a:cubicBezTo>
                  <a:pt x="3208712" y="94007"/>
                  <a:pt x="3426229" y="-18215"/>
                  <a:pt x="3749040" y="2567"/>
                </a:cubicBezTo>
                <a:cubicBezTo>
                  <a:pt x="4071851" y="23349"/>
                  <a:pt x="4560916" y="215927"/>
                  <a:pt x="4854632" y="218698"/>
                </a:cubicBezTo>
                <a:cubicBezTo>
                  <a:pt x="5148348" y="221469"/>
                  <a:pt x="5109556" y="39974"/>
                  <a:pt x="5511338" y="19192"/>
                </a:cubicBezTo>
                <a:lnTo>
                  <a:pt x="7265323" y="94007"/>
                </a:lnTo>
                <a:cubicBezTo>
                  <a:pt x="7579821" y="106476"/>
                  <a:pt x="7489074" y="100241"/>
                  <a:pt x="7398327" y="94007"/>
                </a:cubicBezTo>
              </a:path>
            </a:pathLst>
          </a:cu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4DD471-A283-32EC-4B2C-6A4435BAD6B3}"/>
              </a:ext>
            </a:extLst>
          </p:cNvPr>
          <p:cNvSpPr txBox="1"/>
          <p:nvPr/>
        </p:nvSpPr>
        <p:spPr>
          <a:xfrm>
            <a:off x="1169944" y="4969808"/>
            <a:ext cx="11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effort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3BBB42-E275-132F-3587-1B133B97E76D}"/>
              </a:ext>
            </a:extLst>
          </p:cNvPr>
          <p:cNvSpPr txBox="1"/>
          <p:nvPr/>
        </p:nvSpPr>
        <p:spPr>
          <a:xfrm>
            <a:off x="852124" y="533707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Quality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960C8F-DB5A-D077-44A2-091945EB90A9}"/>
              </a:ext>
            </a:extLst>
          </p:cNvPr>
          <p:cNvSpPr txBox="1"/>
          <p:nvPr/>
        </p:nvSpPr>
        <p:spPr>
          <a:xfrm>
            <a:off x="674367" y="5728880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Premium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8FFEFE01-884D-7917-1C3E-AA1185140188}"/>
              </a:ext>
            </a:extLst>
          </p:cNvPr>
          <p:cNvSpPr/>
          <p:nvPr/>
        </p:nvSpPr>
        <p:spPr>
          <a:xfrm>
            <a:off x="1911848" y="3228535"/>
            <a:ext cx="2470146" cy="836093"/>
          </a:xfrm>
          <a:prstGeom prst="parallelogram">
            <a:avLst>
              <a:gd name="adj" fmla="val 124999"/>
            </a:avLst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 Slice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7E8A5B-C3AF-FD8B-A413-18F7B953FBCF}"/>
              </a:ext>
            </a:extLst>
          </p:cNvPr>
          <p:cNvSpPr txBox="1"/>
          <p:nvPr/>
        </p:nvSpPr>
        <p:spPr>
          <a:xfrm>
            <a:off x="743451" y="3117870"/>
            <a:ext cx="11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effort</a:t>
            </a:r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BCE33C5C-5919-D47B-8C76-7D16DFB209BF}"/>
              </a:ext>
            </a:extLst>
          </p:cNvPr>
          <p:cNvSpPr/>
          <p:nvPr/>
        </p:nvSpPr>
        <p:spPr>
          <a:xfrm>
            <a:off x="3871610" y="3491039"/>
            <a:ext cx="3560323" cy="324197"/>
          </a:xfrm>
          <a:prstGeom prst="parallelogram">
            <a:avLst>
              <a:gd name="adj" fmla="val 124999"/>
            </a:avLst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OTN Slice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5B99568B-DE75-762A-3801-C1EFD226BCB1}"/>
              </a:ext>
            </a:extLst>
          </p:cNvPr>
          <p:cNvSpPr/>
          <p:nvPr/>
        </p:nvSpPr>
        <p:spPr>
          <a:xfrm>
            <a:off x="4137650" y="3211419"/>
            <a:ext cx="3712572" cy="324197"/>
          </a:xfrm>
          <a:prstGeom prst="parallelogram">
            <a:avLst>
              <a:gd name="adj" fmla="val 124999"/>
            </a:avLst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Slice</a:t>
            </a:r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86B7F8CC-F55C-0026-0EF0-9759451F7CFB}"/>
              </a:ext>
            </a:extLst>
          </p:cNvPr>
          <p:cNvSpPr/>
          <p:nvPr/>
        </p:nvSpPr>
        <p:spPr>
          <a:xfrm>
            <a:off x="6908204" y="3217688"/>
            <a:ext cx="2470146" cy="836093"/>
          </a:xfrm>
          <a:prstGeom prst="parallelogram">
            <a:avLst>
              <a:gd name="adj" fmla="val 124999"/>
            </a:avLst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DC Slice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9531F9-469A-6C99-2311-5E1659886591}"/>
              </a:ext>
            </a:extLst>
          </p:cNvPr>
          <p:cNvCxnSpPr>
            <a:cxnSpLocks/>
          </p:cNvCxnSpPr>
          <p:nvPr/>
        </p:nvCxnSpPr>
        <p:spPr>
          <a:xfrm>
            <a:off x="1996648" y="3302536"/>
            <a:ext cx="7867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1DC929C-0221-D508-C769-5DB1F58A962E}"/>
              </a:ext>
            </a:extLst>
          </p:cNvPr>
          <p:cNvSpPr txBox="1"/>
          <p:nvPr/>
        </p:nvSpPr>
        <p:spPr>
          <a:xfrm>
            <a:off x="383347" y="3447151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Quality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529187-3657-E026-0951-1BCE99D55984}"/>
              </a:ext>
            </a:extLst>
          </p:cNvPr>
          <p:cNvSpPr txBox="1"/>
          <p:nvPr/>
        </p:nvSpPr>
        <p:spPr>
          <a:xfrm>
            <a:off x="281642" y="37204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Premium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DD0A91-4755-B2C7-C3DA-9559ECB7FB46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1723779" y="3611789"/>
            <a:ext cx="7654571" cy="2002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96CC4-2614-2D0D-7FCF-17B5507892C4}"/>
              </a:ext>
            </a:extLst>
          </p:cNvPr>
          <p:cNvCxnSpPr>
            <a:cxnSpLocks/>
          </p:cNvCxnSpPr>
          <p:nvPr/>
        </p:nvCxnSpPr>
        <p:spPr>
          <a:xfrm flipV="1">
            <a:off x="1522340" y="3885044"/>
            <a:ext cx="7654571" cy="2002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371F17B-F9F4-2B2E-76B8-FFBCD20AF341}"/>
              </a:ext>
            </a:extLst>
          </p:cNvPr>
          <p:cNvCxnSpPr/>
          <p:nvPr/>
        </p:nvCxnSpPr>
        <p:spPr>
          <a:xfrm>
            <a:off x="2338341" y="3895058"/>
            <a:ext cx="0" cy="209378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6FE17A0-4F95-A68C-EC25-A358C0FD8D05}"/>
              </a:ext>
            </a:extLst>
          </p:cNvPr>
          <p:cNvCxnSpPr>
            <a:cxnSpLocks/>
          </p:cNvCxnSpPr>
          <p:nvPr/>
        </p:nvCxnSpPr>
        <p:spPr>
          <a:xfrm>
            <a:off x="2629942" y="3631817"/>
            <a:ext cx="0" cy="2025735"/>
          </a:xfrm>
          <a:prstGeom prst="straightConnector1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78F398D-A65F-E2DA-632E-505CCBC90345}"/>
              </a:ext>
            </a:extLst>
          </p:cNvPr>
          <p:cNvCxnSpPr>
            <a:cxnSpLocks/>
          </p:cNvCxnSpPr>
          <p:nvPr/>
        </p:nvCxnSpPr>
        <p:spPr>
          <a:xfrm>
            <a:off x="2907885" y="3264590"/>
            <a:ext cx="0" cy="1889884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圆角矩形 6">
            <a:extLst>
              <a:ext uri="{FF2B5EF4-FFF2-40B4-BE49-F238E27FC236}">
                <a16:creationId xmlns:a16="http://schemas.microsoft.com/office/drawing/2014/main" id="{4A8979CD-C222-D640-9529-66D107DD69DA}"/>
              </a:ext>
            </a:extLst>
          </p:cNvPr>
          <p:cNvSpPr/>
          <p:nvPr/>
        </p:nvSpPr>
        <p:spPr>
          <a:xfrm>
            <a:off x="5003184" y="2676953"/>
            <a:ext cx="2309389" cy="321276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OTN Slice Controller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9" name="圆角矩形 4">
            <a:extLst>
              <a:ext uri="{FF2B5EF4-FFF2-40B4-BE49-F238E27FC236}">
                <a16:creationId xmlns:a16="http://schemas.microsoft.com/office/drawing/2014/main" id="{15664371-FEAB-9833-3A07-4A99CFC6E9DC}"/>
              </a:ext>
            </a:extLst>
          </p:cNvPr>
          <p:cNvSpPr/>
          <p:nvPr/>
        </p:nvSpPr>
        <p:spPr>
          <a:xfrm>
            <a:off x="2610462" y="2421228"/>
            <a:ext cx="929637" cy="434728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CPN Slice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Controller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0" name="圆角矩形 5">
            <a:extLst>
              <a:ext uri="{FF2B5EF4-FFF2-40B4-BE49-F238E27FC236}">
                <a16:creationId xmlns:a16="http://schemas.microsoft.com/office/drawing/2014/main" id="{DCA53333-2243-9A22-7C57-FD4298A2F045}"/>
              </a:ext>
            </a:extLst>
          </p:cNvPr>
          <p:cNvSpPr/>
          <p:nvPr/>
        </p:nvSpPr>
        <p:spPr>
          <a:xfrm>
            <a:off x="3661140" y="2416206"/>
            <a:ext cx="863051" cy="433266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AN Slice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Controller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1" name="圆角矩形 6">
            <a:extLst>
              <a:ext uri="{FF2B5EF4-FFF2-40B4-BE49-F238E27FC236}">
                <a16:creationId xmlns:a16="http://schemas.microsoft.com/office/drawing/2014/main" id="{9BE6129B-05DF-FEA9-07AC-B80B5CBF5CB9}"/>
              </a:ext>
            </a:extLst>
          </p:cNvPr>
          <p:cNvSpPr/>
          <p:nvPr/>
        </p:nvSpPr>
        <p:spPr>
          <a:xfrm>
            <a:off x="4904433" y="2405804"/>
            <a:ext cx="2131415" cy="321276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IP Slice Controller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2" name="圆角矩形 7">
            <a:extLst>
              <a:ext uri="{FF2B5EF4-FFF2-40B4-BE49-F238E27FC236}">
                <a16:creationId xmlns:a16="http://schemas.microsoft.com/office/drawing/2014/main" id="{51D0C5FE-7BCD-01B1-5296-854DD21B2F3E}"/>
              </a:ext>
            </a:extLst>
          </p:cNvPr>
          <p:cNvSpPr/>
          <p:nvPr/>
        </p:nvSpPr>
        <p:spPr>
          <a:xfrm>
            <a:off x="8066928" y="2444715"/>
            <a:ext cx="1186248" cy="321276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CN Controller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3" name="圆角矩形 14">
            <a:extLst>
              <a:ext uri="{FF2B5EF4-FFF2-40B4-BE49-F238E27FC236}">
                <a16:creationId xmlns:a16="http://schemas.microsoft.com/office/drawing/2014/main" id="{5180FDB7-31B0-65E6-7D32-02383313E05F}"/>
              </a:ext>
            </a:extLst>
          </p:cNvPr>
          <p:cNvSpPr/>
          <p:nvPr/>
        </p:nvSpPr>
        <p:spPr>
          <a:xfrm>
            <a:off x="2617344" y="1726930"/>
            <a:ext cx="6635832" cy="321276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E2E Slice Orchestrator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84" name="直接箭头连接符 19">
            <a:extLst>
              <a:ext uri="{FF2B5EF4-FFF2-40B4-BE49-F238E27FC236}">
                <a16:creationId xmlns:a16="http://schemas.microsoft.com/office/drawing/2014/main" id="{E08B6C40-344F-1EF4-E328-A4E65096DD9D}"/>
              </a:ext>
            </a:extLst>
          </p:cNvPr>
          <p:cNvCxnSpPr/>
          <p:nvPr/>
        </p:nvCxnSpPr>
        <p:spPr>
          <a:xfrm>
            <a:off x="3351533" y="2048206"/>
            <a:ext cx="0" cy="356192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85" name="直接箭头连接符 23">
            <a:extLst>
              <a:ext uri="{FF2B5EF4-FFF2-40B4-BE49-F238E27FC236}">
                <a16:creationId xmlns:a16="http://schemas.microsoft.com/office/drawing/2014/main" id="{AF45FB1B-1597-DCFF-D6F0-876558307B29}"/>
              </a:ext>
            </a:extLst>
          </p:cNvPr>
          <p:cNvCxnSpPr/>
          <p:nvPr/>
        </p:nvCxnSpPr>
        <p:spPr>
          <a:xfrm>
            <a:off x="4127983" y="2048206"/>
            <a:ext cx="0" cy="356192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86" name="直接箭头连接符 24">
            <a:extLst>
              <a:ext uri="{FF2B5EF4-FFF2-40B4-BE49-F238E27FC236}">
                <a16:creationId xmlns:a16="http://schemas.microsoft.com/office/drawing/2014/main" id="{661154AA-D05D-0A9B-8D6D-EADB386C3A4D}"/>
              </a:ext>
            </a:extLst>
          </p:cNvPr>
          <p:cNvCxnSpPr>
            <a:cxnSpLocks/>
          </p:cNvCxnSpPr>
          <p:nvPr/>
        </p:nvCxnSpPr>
        <p:spPr>
          <a:xfrm>
            <a:off x="6249332" y="2036325"/>
            <a:ext cx="0" cy="356192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87" name="直接箭头连接符 25">
            <a:extLst>
              <a:ext uri="{FF2B5EF4-FFF2-40B4-BE49-F238E27FC236}">
                <a16:creationId xmlns:a16="http://schemas.microsoft.com/office/drawing/2014/main" id="{2A413DB9-87B5-E6EE-E66E-A78F93A7B9C7}"/>
              </a:ext>
            </a:extLst>
          </p:cNvPr>
          <p:cNvCxnSpPr/>
          <p:nvPr/>
        </p:nvCxnSpPr>
        <p:spPr>
          <a:xfrm>
            <a:off x="8268673" y="2048206"/>
            <a:ext cx="0" cy="356192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88" name="文本框 27">
            <a:extLst>
              <a:ext uri="{FF2B5EF4-FFF2-40B4-BE49-F238E27FC236}">
                <a16:creationId xmlns:a16="http://schemas.microsoft.com/office/drawing/2014/main" id="{50192DCE-1E34-1E0F-D50E-CC291A88C97C}"/>
              </a:ext>
            </a:extLst>
          </p:cNvPr>
          <p:cNvSpPr txBox="1"/>
          <p:nvPr/>
        </p:nvSpPr>
        <p:spPr>
          <a:xfrm>
            <a:off x="2575049" y="2087803"/>
            <a:ext cx="8850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CPN NBI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sp>
        <p:nvSpPr>
          <p:cNvPr id="89" name="文本框 28">
            <a:extLst>
              <a:ext uri="{FF2B5EF4-FFF2-40B4-BE49-F238E27FC236}">
                <a16:creationId xmlns:a16="http://schemas.microsoft.com/office/drawing/2014/main" id="{F349EC2E-4936-B2F2-993C-1331861EC376}"/>
              </a:ext>
            </a:extLst>
          </p:cNvPr>
          <p:cNvSpPr txBox="1"/>
          <p:nvPr/>
        </p:nvSpPr>
        <p:spPr>
          <a:xfrm>
            <a:off x="3513617" y="2087803"/>
            <a:ext cx="72655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AN NBI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sp>
        <p:nvSpPr>
          <p:cNvPr id="90" name="文本框 29">
            <a:extLst>
              <a:ext uri="{FF2B5EF4-FFF2-40B4-BE49-F238E27FC236}">
                <a16:creationId xmlns:a16="http://schemas.microsoft.com/office/drawing/2014/main" id="{F557DD1A-5470-5850-8784-14BD6854FF9C}"/>
              </a:ext>
            </a:extLst>
          </p:cNvPr>
          <p:cNvSpPr txBox="1"/>
          <p:nvPr/>
        </p:nvSpPr>
        <p:spPr>
          <a:xfrm>
            <a:off x="5211753" y="2075923"/>
            <a:ext cx="1154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IP NBI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sp>
        <p:nvSpPr>
          <p:cNvPr id="91" name="文本框 30">
            <a:extLst>
              <a:ext uri="{FF2B5EF4-FFF2-40B4-BE49-F238E27FC236}">
                <a16:creationId xmlns:a16="http://schemas.microsoft.com/office/drawing/2014/main" id="{2BF87E8F-9CB9-816E-D630-476324EB0583}"/>
              </a:ext>
            </a:extLst>
          </p:cNvPr>
          <p:cNvSpPr txBox="1"/>
          <p:nvPr/>
        </p:nvSpPr>
        <p:spPr>
          <a:xfrm>
            <a:off x="7629176" y="2087803"/>
            <a:ext cx="7129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CN NBI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cxnSp>
        <p:nvCxnSpPr>
          <p:cNvPr id="92" name="直接箭头连接符 31">
            <a:extLst>
              <a:ext uri="{FF2B5EF4-FFF2-40B4-BE49-F238E27FC236}">
                <a16:creationId xmlns:a16="http://schemas.microsoft.com/office/drawing/2014/main" id="{0D719B7C-6E0D-EC6C-41F2-98925380F75B}"/>
              </a:ext>
            </a:extLst>
          </p:cNvPr>
          <p:cNvCxnSpPr/>
          <p:nvPr/>
        </p:nvCxnSpPr>
        <p:spPr>
          <a:xfrm>
            <a:off x="5649604" y="1370738"/>
            <a:ext cx="0" cy="356192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93" name="文本框 32">
            <a:extLst>
              <a:ext uri="{FF2B5EF4-FFF2-40B4-BE49-F238E27FC236}">
                <a16:creationId xmlns:a16="http://schemas.microsoft.com/office/drawing/2014/main" id="{6DC87F4C-D1F9-3C5D-9A96-337CAE3245AE}"/>
              </a:ext>
            </a:extLst>
          </p:cNvPr>
          <p:cNvSpPr txBox="1"/>
          <p:nvPr/>
        </p:nvSpPr>
        <p:spPr>
          <a:xfrm>
            <a:off x="4456659" y="1351062"/>
            <a:ext cx="16739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Intent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sp>
        <p:nvSpPr>
          <p:cNvPr id="94" name="文本框 29">
            <a:extLst>
              <a:ext uri="{FF2B5EF4-FFF2-40B4-BE49-F238E27FC236}">
                <a16:creationId xmlns:a16="http://schemas.microsoft.com/office/drawing/2014/main" id="{44BEDFB4-45BD-B833-BAC9-C3E28BAEA5EC}"/>
              </a:ext>
            </a:extLst>
          </p:cNvPr>
          <p:cNvSpPr txBox="1"/>
          <p:nvPr/>
        </p:nvSpPr>
        <p:spPr>
          <a:xfrm>
            <a:off x="6311351" y="2083708"/>
            <a:ext cx="11549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>
                <a:solidFill>
                  <a:prstClr val="black"/>
                </a:solidFill>
                <a:ea typeface="黑体" panose="02010609060101010101" pitchFamily="49" charset="-122"/>
              </a:rPr>
              <a:t>OTN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 NBI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p:cxnSp>
        <p:nvCxnSpPr>
          <p:cNvPr id="95" name="直接箭头连接符 31">
            <a:extLst>
              <a:ext uri="{FF2B5EF4-FFF2-40B4-BE49-F238E27FC236}">
                <a16:creationId xmlns:a16="http://schemas.microsoft.com/office/drawing/2014/main" id="{BF93666A-EDA9-7D39-52CA-403EE4D9DAC8}"/>
              </a:ext>
            </a:extLst>
          </p:cNvPr>
          <p:cNvCxnSpPr>
            <a:cxnSpLocks/>
          </p:cNvCxnSpPr>
          <p:nvPr/>
        </p:nvCxnSpPr>
        <p:spPr>
          <a:xfrm>
            <a:off x="7125920" y="2041210"/>
            <a:ext cx="0" cy="653776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DEB9C7B-05D9-48F8-5063-6589484726DC}"/>
              </a:ext>
            </a:extLst>
          </p:cNvPr>
          <p:cNvSpPr txBox="1"/>
          <p:nvPr/>
        </p:nvSpPr>
        <p:spPr>
          <a:xfrm>
            <a:off x="9915346" y="1779042"/>
            <a:ext cx="21885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Intent-oriented Slice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Standard, open interfaces to ensure interoperability across different providers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Multi-layer, multi-domain for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5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F4B5-C255-9CAE-BE02-44AF0099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4447" cy="1325563"/>
          </a:xfrm>
        </p:spPr>
        <p:txBody>
          <a:bodyPr/>
          <a:lstStyle/>
          <a:p>
            <a:r>
              <a:rPr lang="en-US" dirty="0"/>
              <a:t>Open, Standard Interfaces for E2E Network Slicing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2CFCA6-4D3E-FC63-E27E-9CB002860F74}"/>
              </a:ext>
            </a:extLst>
          </p:cNvPr>
          <p:cNvSpPr/>
          <p:nvPr/>
        </p:nvSpPr>
        <p:spPr>
          <a:xfrm>
            <a:off x="982493" y="2183855"/>
            <a:ext cx="2996119" cy="3477803"/>
          </a:xfrm>
          <a:prstGeom prst="roundRect">
            <a:avLst>
              <a:gd name="adj" fmla="val 7178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54CE7E-A582-76DE-3198-54703B98130C}"/>
              </a:ext>
            </a:extLst>
          </p:cNvPr>
          <p:cNvSpPr/>
          <p:nvPr/>
        </p:nvSpPr>
        <p:spPr>
          <a:xfrm>
            <a:off x="1332689" y="1957769"/>
            <a:ext cx="2227634" cy="4521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16855E-A9EB-320C-A875-167211789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41" y="2658275"/>
            <a:ext cx="1350270" cy="3427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939FA4-91D8-948A-2185-023D0E0C6A40}"/>
              </a:ext>
            </a:extLst>
          </p:cNvPr>
          <p:cNvSpPr txBox="1"/>
          <p:nvPr/>
        </p:nvSpPr>
        <p:spPr>
          <a:xfrm>
            <a:off x="2736029" y="2597726"/>
            <a:ext cx="1371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FAN Sharing and Data Models (WT-370, 386i2)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30E256-E751-89E6-7A98-63D85996D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459" y="4055913"/>
            <a:ext cx="539217" cy="5508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2B8C918-DD4A-B212-C029-19B0967D4EF0}"/>
              </a:ext>
            </a:extLst>
          </p:cNvPr>
          <p:cNvSpPr txBox="1"/>
          <p:nvPr/>
        </p:nvSpPr>
        <p:spPr>
          <a:xfrm>
            <a:off x="2736029" y="4146654"/>
            <a:ext cx="137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SG15?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7D3D8A-F594-4CC7-139E-362EC855962B}"/>
              </a:ext>
            </a:extLst>
          </p:cNvPr>
          <p:cNvSpPr txBox="1"/>
          <p:nvPr/>
        </p:nvSpPr>
        <p:spPr>
          <a:xfrm>
            <a:off x="2687201" y="4738328"/>
            <a:ext cx="1371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F5G E2E Management &amp; Control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6FC49E7-B286-5071-7A8F-E60ED36C1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713" y="4774439"/>
            <a:ext cx="1447925" cy="495343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A2BF72B-C5AB-FB7B-0193-68BBC72562D4}"/>
              </a:ext>
            </a:extLst>
          </p:cNvPr>
          <p:cNvSpPr/>
          <p:nvPr/>
        </p:nvSpPr>
        <p:spPr>
          <a:xfrm>
            <a:off x="4672889" y="2183855"/>
            <a:ext cx="2996119" cy="3477803"/>
          </a:xfrm>
          <a:prstGeom prst="roundRect">
            <a:avLst>
              <a:gd name="adj" fmla="val 7178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ABAA97-ABCB-7409-77D9-1847C8BB9541}"/>
              </a:ext>
            </a:extLst>
          </p:cNvPr>
          <p:cNvSpPr/>
          <p:nvPr/>
        </p:nvSpPr>
        <p:spPr>
          <a:xfrm>
            <a:off x="5300136" y="1957769"/>
            <a:ext cx="1935804" cy="4521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IP/Transport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7A9FDC3-06F7-82FF-1FF9-2409A2B4D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1937" y="2597726"/>
            <a:ext cx="927455" cy="49271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BB10677-8CA8-3786-9367-F631F6EF6FC0}"/>
              </a:ext>
            </a:extLst>
          </p:cNvPr>
          <p:cNvSpPr txBox="1"/>
          <p:nvPr/>
        </p:nvSpPr>
        <p:spPr>
          <a:xfrm>
            <a:off x="5973821" y="2597726"/>
            <a:ext cx="17766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TEAS WG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ACTN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Network Slicing</a:t>
            </a:r>
          </a:p>
          <a:p>
            <a:r>
              <a:rPr lang="en-US" altLang="zh-CN" sz="1600" dirty="0"/>
              <a:t>CCAMP WG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OTN Slicing</a:t>
            </a:r>
          </a:p>
        </p:txBody>
      </p:sp>
      <p:pic>
        <p:nvPicPr>
          <p:cNvPr id="1030" name="Picture 6" descr="MEF - Accelerating Enterprise Digital Transformation">
            <a:extLst>
              <a:ext uri="{FF2B5EF4-FFF2-40B4-BE49-F238E27FC236}">
                <a16:creationId xmlns:a16="http://schemas.microsoft.com/office/drawing/2014/main" id="{3B3B2244-EEAF-1669-412D-F45820524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63" y="4078072"/>
            <a:ext cx="879735" cy="54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A203EF6-5F57-1D5C-D173-4D2341A06283}"/>
              </a:ext>
            </a:extLst>
          </p:cNvPr>
          <p:cNvSpPr txBox="1"/>
          <p:nvPr/>
        </p:nvSpPr>
        <p:spPr>
          <a:xfrm>
            <a:off x="5973821" y="4133004"/>
            <a:ext cx="1776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MEF LSO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slicing for 5G based on MEF 3.0 standards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E83922E-D965-D146-EAEC-0EA17717A3E1}"/>
              </a:ext>
            </a:extLst>
          </p:cNvPr>
          <p:cNvSpPr/>
          <p:nvPr/>
        </p:nvSpPr>
        <p:spPr>
          <a:xfrm>
            <a:off x="8315714" y="2183855"/>
            <a:ext cx="2996119" cy="3477803"/>
          </a:xfrm>
          <a:prstGeom prst="roundRect">
            <a:avLst>
              <a:gd name="adj" fmla="val 7178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49FA07-8420-629E-B621-5953CD66C3A2}"/>
              </a:ext>
            </a:extLst>
          </p:cNvPr>
          <p:cNvSpPr/>
          <p:nvPr/>
        </p:nvSpPr>
        <p:spPr>
          <a:xfrm>
            <a:off x="8942961" y="1957769"/>
            <a:ext cx="1935804" cy="4521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</p:spTree>
    <p:extLst>
      <p:ext uri="{BB962C8B-B14F-4D97-AF65-F5344CB8AC3E}">
        <p14:creationId xmlns:p14="http://schemas.microsoft.com/office/powerpoint/2010/main" val="164427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7C5E2DA-9816-36D2-E1AA-86C75CD618D8}"/>
              </a:ext>
            </a:extLst>
          </p:cNvPr>
          <p:cNvSpPr/>
          <p:nvPr/>
        </p:nvSpPr>
        <p:spPr>
          <a:xfrm>
            <a:off x="2024320" y="3233652"/>
            <a:ext cx="1428703" cy="665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A333AC-F425-0932-E925-BFA5ADE7078E}"/>
              </a:ext>
            </a:extLst>
          </p:cNvPr>
          <p:cNvSpPr/>
          <p:nvPr/>
        </p:nvSpPr>
        <p:spPr>
          <a:xfrm>
            <a:off x="4227991" y="3215034"/>
            <a:ext cx="1428703" cy="665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6F4B5-C255-9CAE-BE02-44AF0099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E2E </a:t>
            </a:r>
            <a:r>
              <a:rPr lang="en-US" dirty="0" err="1"/>
              <a:t>Mgmt</a:t>
            </a:r>
            <a:r>
              <a:rPr lang="en-US" dirty="0"/>
              <a:t> &amp; Ctrl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503E40-E235-FC6A-5430-597C3B801BEA}"/>
              </a:ext>
            </a:extLst>
          </p:cNvPr>
          <p:cNvSpPr/>
          <p:nvPr/>
        </p:nvSpPr>
        <p:spPr>
          <a:xfrm>
            <a:off x="2028305" y="3973484"/>
            <a:ext cx="1354975" cy="9060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1C81ED-B463-3D25-CD02-DB1358CF82F4}"/>
              </a:ext>
            </a:extLst>
          </p:cNvPr>
          <p:cNvSpPr/>
          <p:nvPr/>
        </p:nvSpPr>
        <p:spPr>
          <a:xfrm>
            <a:off x="4189615" y="4317904"/>
            <a:ext cx="1354975" cy="9060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25C402-FE9B-A5A3-8819-6700C87C2F10}"/>
              </a:ext>
            </a:extLst>
          </p:cNvPr>
          <p:cNvSpPr/>
          <p:nvPr/>
        </p:nvSpPr>
        <p:spPr>
          <a:xfrm>
            <a:off x="6159731" y="3973483"/>
            <a:ext cx="1354975" cy="9060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3DB61-E7D0-5692-61AA-677FDD104878}"/>
              </a:ext>
            </a:extLst>
          </p:cNvPr>
          <p:cNvSpPr txBox="1"/>
          <p:nvPr/>
        </p:nvSpPr>
        <p:spPr>
          <a:xfrm>
            <a:off x="2305740" y="424186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FC679-2FFD-EDFB-7F1F-AAAC7ACC14B4}"/>
              </a:ext>
            </a:extLst>
          </p:cNvPr>
          <p:cNvSpPr txBox="1"/>
          <p:nvPr/>
        </p:nvSpPr>
        <p:spPr>
          <a:xfrm>
            <a:off x="4564774" y="4807457"/>
            <a:ext cx="59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938E5-7184-B4DA-45A0-12AAD6A90CF2}"/>
              </a:ext>
            </a:extLst>
          </p:cNvPr>
          <p:cNvSpPr txBox="1"/>
          <p:nvPr/>
        </p:nvSpPr>
        <p:spPr>
          <a:xfrm>
            <a:off x="6626331" y="426264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BA5B2-5538-AF40-8505-14B6C63C9BC8}"/>
              </a:ext>
            </a:extLst>
          </p:cNvPr>
          <p:cNvSpPr/>
          <p:nvPr/>
        </p:nvSpPr>
        <p:spPr>
          <a:xfrm>
            <a:off x="1969023" y="2093253"/>
            <a:ext cx="5545683" cy="665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10357D-3642-D1F5-06B3-452AC20935B9}"/>
              </a:ext>
            </a:extLst>
          </p:cNvPr>
          <p:cNvSpPr txBox="1"/>
          <p:nvPr/>
        </p:nvSpPr>
        <p:spPr>
          <a:xfrm>
            <a:off x="3958879" y="2055116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E2E </a:t>
            </a:r>
            <a:r>
              <a:rPr lang="en-US" dirty="0" err="1"/>
              <a:t>Mgmt</a:t>
            </a:r>
            <a:r>
              <a:rPr lang="en-US" dirty="0"/>
              <a:t> &amp; Ctrl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0EF8D8-8D1E-9460-C533-7F01738DA733}"/>
              </a:ext>
            </a:extLst>
          </p:cNvPr>
          <p:cNvSpPr/>
          <p:nvPr/>
        </p:nvSpPr>
        <p:spPr>
          <a:xfrm>
            <a:off x="1969023" y="1390101"/>
            <a:ext cx="5545683" cy="665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BB161E-3A45-0ED0-7334-26C78AD34CFB}"/>
              </a:ext>
            </a:extLst>
          </p:cNvPr>
          <p:cNvSpPr txBox="1"/>
          <p:nvPr/>
        </p:nvSpPr>
        <p:spPr>
          <a:xfrm>
            <a:off x="3958878" y="1455545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Orchestration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7CE13C-77D3-4996-2A3E-78D2DE9ED347}"/>
              </a:ext>
            </a:extLst>
          </p:cNvPr>
          <p:cNvSpPr/>
          <p:nvPr/>
        </p:nvSpPr>
        <p:spPr>
          <a:xfrm>
            <a:off x="1940176" y="3082188"/>
            <a:ext cx="1428703" cy="665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50295C-FEC0-6300-9F4F-CD0D14C50EA9}"/>
              </a:ext>
            </a:extLst>
          </p:cNvPr>
          <p:cNvSpPr txBox="1"/>
          <p:nvPr/>
        </p:nvSpPr>
        <p:spPr>
          <a:xfrm>
            <a:off x="2187885" y="324433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PON Ctrl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81A36E-60EA-A3D7-3878-F04651B1F6E5}"/>
              </a:ext>
            </a:extLst>
          </p:cNvPr>
          <p:cNvSpPr/>
          <p:nvPr/>
        </p:nvSpPr>
        <p:spPr>
          <a:xfrm>
            <a:off x="4115887" y="3099217"/>
            <a:ext cx="1428703" cy="665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5C2D55-68A3-D068-3DAF-AEFEEA024C74}"/>
              </a:ext>
            </a:extLst>
          </p:cNvPr>
          <p:cNvSpPr txBox="1"/>
          <p:nvPr/>
        </p:nvSpPr>
        <p:spPr>
          <a:xfrm>
            <a:off x="4334749" y="3195644"/>
            <a:ext cx="10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OTN / IP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9807A5-CF4A-0D99-109D-666650B8C0CE}"/>
              </a:ext>
            </a:extLst>
          </p:cNvPr>
          <p:cNvSpPr/>
          <p:nvPr/>
        </p:nvSpPr>
        <p:spPr>
          <a:xfrm>
            <a:off x="4189615" y="3866900"/>
            <a:ext cx="1354975" cy="9060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09D4C-E32A-29D5-3D04-C1E85DC5AE27}"/>
              </a:ext>
            </a:extLst>
          </p:cNvPr>
          <p:cNvSpPr txBox="1"/>
          <p:nvPr/>
        </p:nvSpPr>
        <p:spPr>
          <a:xfrm>
            <a:off x="4564775" y="413527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F8CC2F-6431-3093-1AF8-BFF342D2C6D9}"/>
              </a:ext>
            </a:extLst>
          </p:cNvPr>
          <p:cNvSpPr/>
          <p:nvPr/>
        </p:nvSpPr>
        <p:spPr>
          <a:xfrm>
            <a:off x="6159731" y="3226485"/>
            <a:ext cx="1428703" cy="665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7F11C-1345-CA20-5827-C815BDB0710B}"/>
              </a:ext>
            </a:extLst>
          </p:cNvPr>
          <p:cNvSpPr txBox="1"/>
          <p:nvPr/>
        </p:nvSpPr>
        <p:spPr>
          <a:xfrm>
            <a:off x="6378593" y="3322912"/>
            <a:ext cx="10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OTN / IP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C480EF-F046-DA27-5B2D-D0D1BD31856B}"/>
              </a:ext>
            </a:extLst>
          </p:cNvPr>
          <p:cNvSpPr/>
          <p:nvPr/>
        </p:nvSpPr>
        <p:spPr>
          <a:xfrm>
            <a:off x="6115250" y="3094434"/>
            <a:ext cx="1428703" cy="665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A28C16-3B5D-097A-B61A-E4E0FD4FFC38}"/>
              </a:ext>
            </a:extLst>
          </p:cNvPr>
          <p:cNvSpPr txBox="1"/>
          <p:nvPr/>
        </p:nvSpPr>
        <p:spPr>
          <a:xfrm>
            <a:off x="6334112" y="319086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Ctrl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B61E7C-FA9E-0F5E-5813-E8975DC8A14C}"/>
              </a:ext>
            </a:extLst>
          </p:cNvPr>
          <p:cNvSpPr/>
          <p:nvPr/>
        </p:nvSpPr>
        <p:spPr>
          <a:xfrm>
            <a:off x="8504310" y="1460449"/>
            <a:ext cx="2386653" cy="594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977C3F-43C4-5BA1-3957-44CB5622C37F}"/>
              </a:ext>
            </a:extLst>
          </p:cNvPr>
          <p:cNvSpPr txBox="1"/>
          <p:nvPr/>
        </p:nvSpPr>
        <p:spPr>
          <a:xfrm>
            <a:off x="9446831" y="153794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30FB4C-7987-A880-871C-E86812C7AC36}"/>
              </a:ext>
            </a:extLst>
          </p:cNvPr>
          <p:cNvSpPr txBox="1"/>
          <p:nvPr/>
        </p:nvSpPr>
        <p:spPr>
          <a:xfrm>
            <a:off x="9165760" y="4620212"/>
            <a:ext cx="11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IETF ACTN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53F190-85D1-3457-DF5D-FBC0A2AFB0FF}"/>
              </a:ext>
            </a:extLst>
          </p:cNvPr>
          <p:cNvSpPr/>
          <p:nvPr/>
        </p:nvSpPr>
        <p:spPr>
          <a:xfrm>
            <a:off x="8519026" y="2263742"/>
            <a:ext cx="2386653" cy="594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7695D3-3E8B-007E-FB26-4F54E53C29D5}"/>
              </a:ext>
            </a:extLst>
          </p:cNvPr>
          <p:cNvSpPr txBox="1"/>
          <p:nvPr/>
        </p:nvSpPr>
        <p:spPr>
          <a:xfrm>
            <a:off x="9395022" y="226374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MDSC-H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49A687-3F2F-87BF-16A3-C35994191670}"/>
              </a:ext>
            </a:extLst>
          </p:cNvPr>
          <p:cNvSpPr/>
          <p:nvPr/>
        </p:nvSpPr>
        <p:spPr>
          <a:xfrm>
            <a:off x="8403066" y="3747120"/>
            <a:ext cx="932128" cy="594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DBFDEB-3481-FC84-604A-89CF9DBB94AC}"/>
              </a:ext>
            </a:extLst>
          </p:cNvPr>
          <p:cNvSpPr txBox="1"/>
          <p:nvPr/>
        </p:nvSpPr>
        <p:spPr>
          <a:xfrm>
            <a:off x="8672255" y="38915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6B782D-CAF6-D99F-58EC-A39576E950D4}"/>
              </a:ext>
            </a:extLst>
          </p:cNvPr>
          <p:cNvSpPr/>
          <p:nvPr/>
        </p:nvSpPr>
        <p:spPr>
          <a:xfrm>
            <a:off x="10027439" y="3759449"/>
            <a:ext cx="932128" cy="594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2B21DC-85B9-ABDB-762E-C7ECC94AB271}"/>
              </a:ext>
            </a:extLst>
          </p:cNvPr>
          <p:cNvSpPr txBox="1"/>
          <p:nvPr/>
        </p:nvSpPr>
        <p:spPr>
          <a:xfrm>
            <a:off x="10296628" y="3903829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1D7E11-C07D-AFD0-23C5-1B9064BC72F1}"/>
              </a:ext>
            </a:extLst>
          </p:cNvPr>
          <p:cNvSpPr/>
          <p:nvPr/>
        </p:nvSpPr>
        <p:spPr>
          <a:xfrm>
            <a:off x="8504310" y="2853107"/>
            <a:ext cx="2386653" cy="594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BDEF8C-3118-FF35-3F3F-5FCB67D48CD7}"/>
              </a:ext>
            </a:extLst>
          </p:cNvPr>
          <p:cNvSpPr txBox="1"/>
          <p:nvPr/>
        </p:nvSpPr>
        <p:spPr>
          <a:xfrm>
            <a:off x="9380306" y="285310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MDSC-L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29B1F8B-5E39-4CF5-788C-365728B09C51}"/>
              </a:ext>
            </a:extLst>
          </p:cNvPr>
          <p:cNvSpPr/>
          <p:nvPr/>
        </p:nvSpPr>
        <p:spPr>
          <a:xfrm>
            <a:off x="1895302" y="1571105"/>
            <a:ext cx="5199141" cy="1853739"/>
          </a:xfrm>
          <a:custGeom>
            <a:avLst/>
            <a:gdLst>
              <a:gd name="connsiteX0" fmla="*/ 1088967 w 5199141"/>
              <a:gd name="connsiteY0" fmla="*/ 166255 h 1853739"/>
              <a:gd name="connsiteX1" fmla="*/ 1039091 w 5199141"/>
              <a:gd name="connsiteY1" fmla="*/ 174568 h 1853739"/>
              <a:gd name="connsiteX2" fmla="*/ 540327 w 5199141"/>
              <a:gd name="connsiteY2" fmla="*/ 274320 h 1853739"/>
              <a:gd name="connsiteX3" fmla="*/ 174567 w 5199141"/>
              <a:gd name="connsiteY3" fmla="*/ 282633 h 1853739"/>
              <a:gd name="connsiteX4" fmla="*/ 8313 w 5199141"/>
              <a:gd name="connsiteY4" fmla="*/ 357448 h 1853739"/>
              <a:gd name="connsiteX5" fmla="*/ 0 w 5199141"/>
              <a:gd name="connsiteY5" fmla="*/ 382386 h 1853739"/>
              <a:gd name="connsiteX6" fmla="*/ 24938 w 5199141"/>
              <a:gd name="connsiteY6" fmla="*/ 482139 h 1853739"/>
              <a:gd name="connsiteX7" fmla="*/ 116378 w 5199141"/>
              <a:gd name="connsiteY7" fmla="*/ 581891 h 1853739"/>
              <a:gd name="connsiteX8" fmla="*/ 274320 w 5199141"/>
              <a:gd name="connsiteY8" fmla="*/ 623455 h 1853739"/>
              <a:gd name="connsiteX9" fmla="*/ 340822 w 5199141"/>
              <a:gd name="connsiteY9" fmla="*/ 640080 h 1853739"/>
              <a:gd name="connsiteX10" fmla="*/ 457200 w 5199141"/>
              <a:gd name="connsiteY10" fmla="*/ 739833 h 1853739"/>
              <a:gd name="connsiteX11" fmla="*/ 640080 w 5199141"/>
              <a:gd name="connsiteY11" fmla="*/ 814648 h 1853739"/>
              <a:gd name="connsiteX12" fmla="*/ 673331 w 5199141"/>
              <a:gd name="connsiteY12" fmla="*/ 839586 h 1853739"/>
              <a:gd name="connsiteX13" fmla="*/ 739833 w 5199141"/>
              <a:gd name="connsiteY13" fmla="*/ 914400 h 1853739"/>
              <a:gd name="connsiteX14" fmla="*/ 756458 w 5199141"/>
              <a:gd name="connsiteY14" fmla="*/ 939339 h 1853739"/>
              <a:gd name="connsiteX15" fmla="*/ 731520 w 5199141"/>
              <a:gd name="connsiteY15" fmla="*/ 1022466 h 1853739"/>
              <a:gd name="connsiteX16" fmla="*/ 631767 w 5199141"/>
              <a:gd name="connsiteY16" fmla="*/ 1113906 h 1853739"/>
              <a:gd name="connsiteX17" fmla="*/ 598516 w 5199141"/>
              <a:gd name="connsiteY17" fmla="*/ 1155470 h 1853739"/>
              <a:gd name="connsiteX18" fmla="*/ 623454 w 5199141"/>
              <a:gd name="connsiteY18" fmla="*/ 1255222 h 1853739"/>
              <a:gd name="connsiteX19" fmla="*/ 631767 w 5199141"/>
              <a:gd name="connsiteY19" fmla="*/ 1554480 h 1853739"/>
              <a:gd name="connsiteX20" fmla="*/ 656705 w 5199141"/>
              <a:gd name="connsiteY20" fmla="*/ 1587731 h 1853739"/>
              <a:gd name="connsiteX21" fmla="*/ 731520 w 5199141"/>
              <a:gd name="connsiteY21" fmla="*/ 1612670 h 1853739"/>
              <a:gd name="connsiteX22" fmla="*/ 939338 w 5199141"/>
              <a:gd name="connsiteY22" fmla="*/ 1596044 h 1853739"/>
              <a:gd name="connsiteX23" fmla="*/ 1072342 w 5199141"/>
              <a:gd name="connsiteY23" fmla="*/ 1587731 h 1853739"/>
              <a:gd name="connsiteX24" fmla="*/ 1180407 w 5199141"/>
              <a:gd name="connsiteY24" fmla="*/ 1579419 h 1853739"/>
              <a:gd name="connsiteX25" fmla="*/ 2219498 w 5199141"/>
              <a:gd name="connsiteY25" fmla="*/ 1579419 h 1853739"/>
              <a:gd name="connsiteX26" fmla="*/ 2518756 w 5199141"/>
              <a:gd name="connsiteY26" fmla="*/ 1629295 h 1853739"/>
              <a:gd name="connsiteX27" fmla="*/ 2709949 w 5199141"/>
              <a:gd name="connsiteY27" fmla="*/ 1662546 h 1853739"/>
              <a:gd name="connsiteX28" fmla="*/ 2859578 w 5199141"/>
              <a:gd name="connsiteY28" fmla="*/ 1695797 h 1853739"/>
              <a:gd name="connsiteX29" fmla="*/ 3000894 w 5199141"/>
              <a:gd name="connsiteY29" fmla="*/ 1720735 h 1853739"/>
              <a:gd name="connsiteX30" fmla="*/ 3640974 w 5199141"/>
              <a:gd name="connsiteY30" fmla="*/ 1837113 h 1853739"/>
              <a:gd name="connsiteX31" fmla="*/ 3940233 w 5199141"/>
              <a:gd name="connsiteY31" fmla="*/ 1853739 h 1853739"/>
              <a:gd name="connsiteX32" fmla="*/ 4098174 w 5199141"/>
              <a:gd name="connsiteY32" fmla="*/ 1812175 h 1853739"/>
              <a:gd name="connsiteX33" fmla="*/ 4430683 w 5199141"/>
              <a:gd name="connsiteY33" fmla="*/ 1729048 h 1853739"/>
              <a:gd name="connsiteX34" fmla="*/ 4563687 w 5199141"/>
              <a:gd name="connsiteY34" fmla="*/ 1679171 h 1853739"/>
              <a:gd name="connsiteX35" fmla="*/ 4829694 w 5199141"/>
              <a:gd name="connsiteY35" fmla="*/ 1604357 h 1853739"/>
              <a:gd name="connsiteX36" fmla="*/ 4937760 w 5199141"/>
              <a:gd name="connsiteY36" fmla="*/ 1571106 h 1853739"/>
              <a:gd name="connsiteX37" fmla="*/ 5104014 w 5199141"/>
              <a:gd name="connsiteY37" fmla="*/ 1388226 h 1853739"/>
              <a:gd name="connsiteX38" fmla="*/ 5187142 w 5199141"/>
              <a:gd name="connsiteY38" fmla="*/ 1147157 h 1853739"/>
              <a:gd name="connsiteX39" fmla="*/ 5195454 w 5199141"/>
              <a:gd name="connsiteY39" fmla="*/ 939339 h 1853739"/>
              <a:gd name="connsiteX40" fmla="*/ 5012574 w 5199141"/>
              <a:gd name="connsiteY40" fmla="*/ 573579 h 1853739"/>
              <a:gd name="connsiteX41" fmla="*/ 4937760 w 5199141"/>
              <a:gd name="connsiteY41" fmla="*/ 465513 h 1853739"/>
              <a:gd name="connsiteX42" fmla="*/ 4638502 w 5199141"/>
              <a:gd name="connsiteY42" fmla="*/ 207819 h 1853739"/>
              <a:gd name="connsiteX43" fmla="*/ 4430683 w 5199141"/>
              <a:gd name="connsiteY43" fmla="*/ 124691 h 1853739"/>
              <a:gd name="connsiteX44" fmla="*/ 4031673 w 5199141"/>
              <a:gd name="connsiteY44" fmla="*/ 66502 h 1853739"/>
              <a:gd name="connsiteX45" fmla="*/ 3474720 w 5199141"/>
              <a:gd name="connsiteY45" fmla="*/ 91440 h 1853739"/>
              <a:gd name="connsiteX46" fmla="*/ 2917767 w 5199141"/>
              <a:gd name="connsiteY46" fmla="*/ 41564 h 1853739"/>
              <a:gd name="connsiteX47" fmla="*/ 2310938 w 5199141"/>
              <a:gd name="connsiteY47" fmla="*/ 0 h 1853739"/>
              <a:gd name="connsiteX48" fmla="*/ 1945178 w 5199141"/>
              <a:gd name="connsiteY48" fmla="*/ 8313 h 1853739"/>
              <a:gd name="connsiteX49" fmla="*/ 1197033 w 5199141"/>
              <a:gd name="connsiteY49" fmla="*/ 157942 h 1853739"/>
              <a:gd name="connsiteX50" fmla="*/ 931025 w 5199141"/>
              <a:gd name="connsiteY50" fmla="*/ 266008 h 1853739"/>
              <a:gd name="connsiteX51" fmla="*/ 781396 w 5199141"/>
              <a:gd name="connsiteY51" fmla="*/ 340822 h 1853739"/>
              <a:gd name="connsiteX52" fmla="*/ 847898 w 5199141"/>
              <a:gd name="connsiteY52" fmla="*/ 307571 h 1853739"/>
              <a:gd name="connsiteX53" fmla="*/ 931025 w 5199141"/>
              <a:gd name="connsiteY53" fmla="*/ 232757 h 1853739"/>
              <a:gd name="connsiteX54" fmla="*/ 964276 w 5199141"/>
              <a:gd name="connsiteY54" fmla="*/ 216131 h 1853739"/>
              <a:gd name="connsiteX55" fmla="*/ 1080654 w 5199141"/>
              <a:gd name="connsiteY55" fmla="*/ 174568 h 1853739"/>
              <a:gd name="connsiteX56" fmla="*/ 1088967 w 5199141"/>
              <a:gd name="connsiteY56" fmla="*/ 166255 h 185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199141" h="1853739">
                <a:moveTo>
                  <a:pt x="1088967" y="166255"/>
                </a:moveTo>
                <a:cubicBezTo>
                  <a:pt x="1072342" y="169026"/>
                  <a:pt x="1055628" y="171311"/>
                  <a:pt x="1039091" y="174568"/>
                </a:cubicBezTo>
                <a:cubicBezTo>
                  <a:pt x="872740" y="207334"/>
                  <a:pt x="708565" y="253290"/>
                  <a:pt x="540327" y="274320"/>
                </a:cubicBezTo>
                <a:cubicBezTo>
                  <a:pt x="419317" y="289446"/>
                  <a:pt x="296487" y="279862"/>
                  <a:pt x="174567" y="282633"/>
                </a:cubicBezTo>
                <a:cubicBezTo>
                  <a:pt x="162309" y="287741"/>
                  <a:pt x="31096" y="339728"/>
                  <a:pt x="8313" y="357448"/>
                </a:cubicBezTo>
                <a:cubicBezTo>
                  <a:pt x="1396" y="362828"/>
                  <a:pt x="2771" y="374073"/>
                  <a:pt x="0" y="382386"/>
                </a:cubicBezTo>
                <a:cubicBezTo>
                  <a:pt x="8313" y="415637"/>
                  <a:pt x="10873" y="450883"/>
                  <a:pt x="24938" y="482139"/>
                </a:cubicBezTo>
                <a:cubicBezTo>
                  <a:pt x="37030" y="509009"/>
                  <a:pt x="84188" y="565796"/>
                  <a:pt x="116378" y="581891"/>
                </a:cubicBezTo>
                <a:cubicBezTo>
                  <a:pt x="165135" y="606270"/>
                  <a:pt x="222244" y="611883"/>
                  <a:pt x="274320" y="623455"/>
                </a:cubicBezTo>
                <a:cubicBezTo>
                  <a:pt x="296625" y="628412"/>
                  <a:pt x="318655" y="634538"/>
                  <a:pt x="340822" y="640080"/>
                </a:cubicBezTo>
                <a:cubicBezTo>
                  <a:pt x="494617" y="727963"/>
                  <a:pt x="291963" y="603754"/>
                  <a:pt x="457200" y="739833"/>
                </a:cubicBezTo>
                <a:cubicBezTo>
                  <a:pt x="525865" y="796381"/>
                  <a:pt x="555489" y="793501"/>
                  <a:pt x="640080" y="814648"/>
                </a:cubicBezTo>
                <a:cubicBezTo>
                  <a:pt x="651164" y="822961"/>
                  <a:pt x="662904" y="830463"/>
                  <a:pt x="673331" y="839586"/>
                </a:cubicBezTo>
                <a:cubicBezTo>
                  <a:pt x="699721" y="862677"/>
                  <a:pt x="718757" y="886298"/>
                  <a:pt x="739833" y="914400"/>
                </a:cubicBezTo>
                <a:cubicBezTo>
                  <a:pt x="745827" y="922393"/>
                  <a:pt x="750916" y="931026"/>
                  <a:pt x="756458" y="939339"/>
                </a:cubicBezTo>
                <a:cubicBezTo>
                  <a:pt x="748145" y="967048"/>
                  <a:pt x="743754" y="996251"/>
                  <a:pt x="731520" y="1022466"/>
                </a:cubicBezTo>
                <a:cubicBezTo>
                  <a:pt x="710752" y="1066970"/>
                  <a:pt x="665936" y="1082585"/>
                  <a:pt x="631767" y="1113906"/>
                </a:cubicBezTo>
                <a:cubicBezTo>
                  <a:pt x="618688" y="1125895"/>
                  <a:pt x="609600" y="1141615"/>
                  <a:pt x="598516" y="1155470"/>
                </a:cubicBezTo>
                <a:cubicBezTo>
                  <a:pt x="610774" y="1192243"/>
                  <a:pt x="621588" y="1216040"/>
                  <a:pt x="623454" y="1255222"/>
                </a:cubicBezTo>
                <a:cubicBezTo>
                  <a:pt x="628200" y="1354900"/>
                  <a:pt x="621837" y="1455184"/>
                  <a:pt x="631767" y="1554480"/>
                </a:cubicBezTo>
                <a:cubicBezTo>
                  <a:pt x="633146" y="1568266"/>
                  <a:pt x="644738" y="1580750"/>
                  <a:pt x="656705" y="1587731"/>
                </a:cubicBezTo>
                <a:cubicBezTo>
                  <a:pt x="679411" y="1600977"/>
                  <a:pt x="706582" y="1604357"/>
                  <a:pt x="731520" y="1612670"/>
                </a:cubicBezTo>
                <a:lnTo>
                  <a:pt x="939338" y="1596044"/>
                </a:lnTo>
                <a:cubicBezTo>
                  <a:pt x="983641" y="1592802"/>
                  <a:pt x="1028026" y="1590787"/>
                  <a:pt x="1072342" y="1587731"/>
                </a:cubicBezTo>
                <a:lnTo>
                  <a:pt x="1180407" y="1579419"/>
                </a:lnTo>
                <a:cubicBezTo>
                  <a:pt x="1720954" y="1622662"/>
                  <a:pt x="1093557" y="1579419"/>
                  <a:pt x="2219498" y="1579419"/>
                </a:cubicBezTo>
                <a:cubicBezTo>
                  <a:pt x="2312928" y="1579419"/>
                  <a:pt x="2429330" y="1612262"/>
                  <a:pt x="2518756" y="1629295"/>
                </a:cubicBezTo>
                <a:cubicBezTo>
                  <a:pt x="2582301" y="1641399"/>
                  <a:pt x="2646802" y="1648513"/>
                  <a:pt x="2709949" y="1662546"/>
                </a:cubicBezTo>
                <a:cubicBezTo>
                  <a:pt x="2759825" y="1673630"/>
                  <a:pt x="2809477" y="1685777"/>
                  <a:pt x="2859578" y="1695797"/>
                </a:cubicBezTo>
                <a:cubicBezTo>
                  <a:pt x="2906482" y="1705178"/>
                  <a:pt x="2953951" y="1711551"/>
                  <a:pt x="3000894" y="1720735"/>
                </a:cubicBezTo>
                <a:cubicBezTo>
                  <a:pt x="3247204" y="1768926"/>
                  <a:pt x="3369382" y="1804780"/>
                  <a:pt x="3640974" y="1837113"/>
                </a:cubicBezTo>
                <a:cubicBezTo>
                  <a:pt x="3740180" y="1848923"/>
                  <a:pt x="3840480" y="1848197"/>
                  <a:pt x="3940233" y="1853739"/>
                </a:cubicBezTo>
                <a:lnTo>
                  <a:pt x="4098174" y="1812175"/>
                </a:lnTo>
                <a:cubicBezTo>
                  <a:pt x="4234631" y="1778892"/>
                  <a:pt x="4301058" y="1770985"/>
                  <a:pt x="4430683" y="1729048"/>
                </a:cubicBezTo>
                <a:cubicBezTo>
                  <a:pt x="4475733" y="1714473"/>
                  <a:pt x="4518493" y="1693294"/>
                  <a:pt x="4563687" y="1679171"/>
                </a:cubicBezTo>
                <a:cubicBezTo>
                  <a:pt x="4651603" y="1651697"/>
                  <a:pt x="4741658" y="1631445"/>
                  <a:pt x="4829694" y="1604357"/>
                </a:cubicBezTo>
                <a:lnTo>
                  <a:pt x="4937760" y="1571106"/>
                </a:lnTo>
                <a:cubicBezTo>
                  <a:pt x="4989724" y="1519142"/>
                  <a:pt x="5081818" y="1428350"/>
                  <a:pt x="5104014" y="1388226"/>
                </a:cubicBezTo>
                <a:cubicBezTo>
                  <a:pt x="5145159" y="1313848"/>
                  <a:pt x="5159433" y="1227513"/>
                  <a:pt x="5187142" y="1147157"/>
                </a:cubicBezTo>
                <a:cubicBezTo>
                  <a:pt x="5189913" y="1077884"/>
                  <a:pt x="5206346" y="1007806"/>
                  <a:pt x="5195454" y="939339"/>
                </a:cubicBezTo>
                <a:cubicBezTo>
                  <a:pt x="5183265" y="862720"/>
                  <a:pt x="5038556" y="616505"/>
                  <a:pt x="5012574" y="573579"/>
                </a:cubicBezTo>
                <a:cubicBezTo>
                  <a:pt x="4989888" y="536098"/>
                  <a:pt x="4966348" y="498712"/>
                  <a:pt x="4937760" y="465513"/>
                </a:cubicBezTo>
                <a:cubicBezTo>
                  <a:pt x="4819191" y="327819"/>
                  <a:pt x="4783225" y="274614"/>
                  <a:pt x="4638502" y="207819"/>
                </a:cubicBezTo>
                <a:cubicBezTo>
                  <a:pt x="4570760" y="176553"/>
                  <a:pt x="4502473" y="145009"/>
                  <a:pt x="4430683" y="124691"/>
                </a:cubicBezTo>
                <a:cubicBezTo>
                  <a:pt x="4307228" y="89751"/>
                  <a:pt x="4160364" y="79372"/>
                  <a:pt x="4031673" y="66502"/>
                </a:cubicBezTo>
                <a:cubicBezTo>
                  <a:pt x="3846022" y="74815"/>
                  <a:pt x="3660510" y="95599"/>
                  <a:pt x="3474720" y="91440"/>
                </a:cubicBezTo>
                <a:cubicBezTo>
                  <a:pt x="3288373" y="87268"/>
                  <a:pt x="3103652" y="55333"/>
                  <a:pt x="2917767" y="41564"/>
                </a:cubicBezTo>
                <a:cubicBezTo>
                  <a:pt x="2416304" y="4418"/>
                  <a:pt x="2618712" y="16199"/>
                  <a:pt x="2310938" y="0"/>
                </a:cubicBezTo>
                <a:lnTo>
                  <a:pt x="1945178" y="8313"/>
                </a:lnTo>
                <a:cubicBezTo>
                  <a:pt x="1856407" y="18363"/>
                  <a:pt x="1367425" y="101145"/>
                  <a:pt x="1197033" y="157942"/>
                </a:cubicBezTo>
                <a:cubicBezTo>
                  <a:pt x="1106237" y="188207"/>
                  <a:pt x="1014688" y="219529"/>
                  <a:pt x="931025" y="266008"/>
                </a:cubicBezTo>
                <a:cubicBezTo>
                  <a:pt x="916722" y="273954"/>
                  <a:pt x="801572" y="340822"/>
                  <a:pt x="781396" y="340822"/>
                </a:cubicBezTo>
                <a:cubicBezTo>
                  <a:pt x="756612" y="340822"/>
                  <a:pt x="826791" y="320560"/>
                  <a:pt x="847898" y="307571"/>
                </a:cubicBezTo>
                <a:cubicBezTo>
                  <a:pt x="907167" y="271098"/>
                  <a:pt x="874259" y="276908"/>
                  <a:pt x="931025" y="232757"/>
                </a:cubicBezTo>
                <a:cubicBezTo>
                  <a:pt x="940807" y="225149"/>
                  <a:pt x="952727" y="220622"/>
                  <a:pt x="964276" y="216131"/>
                </a:cubicBezTo>
                <a:cubicBezTo>
                  <a:pt x="1002668" y="201201"/>
                  <a:pt x="1121846" y="174568"/>
                  <a:pt x="1080654" y="174568"/>
                </a:cubicBezTo>
                <a:lnTo>
                  <a:pt x="1088967" y="166255"/>
                </a:lnTo>
                <a:close/>
              </a:path>
            </a:pathLst>
          </a:cu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DF7D78-BBA1-9BBB-C77F-5BE70F6A7F1F}"/>
              </a:ext>
            </a:extLst>
          </p:cNvPr>
          <p:cNvSpPr txBox="1"/>
          <p:nvPr/>
        </p:nvSpPr>
        <p:spPr>
          <a:xfrm>
            <a:off x="5888137" y="2212310"/>
            <a:ext cx="230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loop automation</a:t>
            </a:r>
          </a:p>
        </p:txBody>
      </p:sp>
    </p:spTree>
    <p:extLst>
      <p:ext uri="{BB962C8B-B14F-4D97-AF65-F5344CB8AC3E}">
        <p14:creationId xmlns:p14="http://schemas.microsoft.com/office/powerpoint/2010/main" val="190075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F4B5-C255-9CAE-BE02-44AF0099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interface for network slicing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87FA63-3D5E-E8CF-2720-F57894834DF3}"/>
              </a:ext>
            </a:extLst>
          </p:cNvPr>
          <p:cNvSpPr/>
          <p:nvPr/>
        </p:nvSpPr>
        <p:spPr>
          <a:xfrm>
            <a:off x="1471743" y="1626704"/>
            <a:ext cx="2386653" cy="594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9FDDD0-E8A9-FFC8-7A9B-74CBB898EA1A}"/>
              </a:ext>
            </a:extLst>
          </p:cNvPr>
          <p:cNvSpPr txBox="1"/>
          <p:nvPr/>
        </p:nvSpPr>
        <p:spPr>
          <a:xfrm>
            <a:off x="2374765" y="177136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44691B-5061-5F88-3906-0037C5119E05}"/>
              </a:ext>
            </a:extLst>
          </p:cNvPr>
          <p:cNvSpPr/>
          <p:nvPr/>
        </p:nvSpPr>
        <p:spPr>
          <a:xfrm>
            <a:off x="4761418" y="1626703"/>
            <a:ext cx="2623204" cy="2230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F5F150-999E-68E2-DA1D-7A702F8A9FC8}"/>
              </a:ext>
            </a:extLst>
          </p:cNvPr>
          <p:cNvSpPr txBox="1"/>
          <p:nvPr/>
        </p:nvSpPr>
        <p:spPr>
          <a:xfrm>
            <a:off x="5664440" y="177136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IETF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4362C4-6712-6010-574E-25B342D5215E}"/>
              </a:ext>
            </a:extLst>
          </p:cNvPr>
          <p:cNvSpPr txBox="1"/>
          <p:nvPr/>
        </p:nvSpPr>
        <p:spPr>
          <a:xfrm>
            <a:off x="4807378" y="2284922"/>
            <a:ext cx="25772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OTN slicing (tech specific)</a:t>
            </a:r>
          </a:p>
          <a:p>
            <a:r>
              <a:rPr lang="en-US" dirty="0"/>
              <a:t>IP network slicing</a:t>
            </a:r>
          </a:p>
          <a:p>
            <a:r>
              <a:rPr lang="en-US" dirty="0"/>
              <a:t>ACTN TE models</a:t>
            </a:r>
          </a:p>
          <a:p>
            <a:r>
              <a:rPr lang="en-US" dirty="0"/>
              <a:t>PCE</a:t>
            </a:r>
          </a:p>
          <a:p>
            <a:r>
              <a:rPr lang="en-US" dirty="0"/>
              <a:t>GMPLS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DA9335-E1BD-2B23-2534-AFADA8A12CA0}"/>
              </a:ext>
            </a:extLst>
          </p:cNvPr>
          <p:cNvSpPr/>
          <p:nvPr/>
        </p:nvSpPr>
        <p:spPr>
          <a:xfrm>
            <a:off x="8225332" y="1626703"/>
            <a:ext cx="2386653" cy="1390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9B4C7A-093C-9218-C9F0-1DE941443642}"/>
              </a:ext>
            </a:extLst>
          </p:cNvPr>
          <p:cNvSpPr txBox="1"/>
          <p:nvPr/>
        </p:nvSpPr>
        <p:spPr>
          <a:xfrm>
            <a:off x="9128354" y="177136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09876F-976A-A029-85C9-CBBBF2BBA300}"/>
              </a:ext>
            </a:extLst>
          </p:cNvPr>
          <p:cNvSpPr txBox="1"/>
          <p:nvPr/>
        </p:nvSpPr>
        <p:spPr>
          <a:xfrm>
            <a:off x="8780430" y="247705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B9948A-1E3F-D229-5346-D72AF946E3F9}"/>
              </a:ext>
            </a:extLst>
          </p:cNvPr>
          <p:cNvSpPr/>
          <p:nvPr/>
        </p:nvSpPr>
        <p:spPr>
          <a:xfrm>
            <a:off x="2374765" y="4423273"/>
            <a:ext cx="2386653" cy="1390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CC1684-70F9-002D-3935-4FBA773BE51A}"/>
              </a:ext>
            </a:extLst>
          </p:cNvPr>
          <p:cNvSpPr txBox="1"/>
          <p:nvPr/>
        </p:nvSpPr>
        <p:spPr>
          <a:xfrm>
            <a:off x="3277787" y="4567934"/>
            <a:ext cx="99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ETSI F5G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1E4EAE-104C-5977-165C-0A51B7C80DCF}"/>
              </a:ext>
            </a:extLst>
          </p:cNvPr>
          <p:cNvSpPr txBox="1"/>
          <p:nvPr/>
        </p:nvSpPr>
        <p:spPr>
          <a:xfrm>
            <a:off x="2829794" y="5225574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F5G framework</a:t>
            </a:r>
          </a:p>
        </p:txBody>
      </p:sp>
    </p:spTree>
    <p:extLst>
      <p:ext uri="{BB962C8B-B14F-4D97-AF65-F5344CB8AC3E}">
        <p14:creationId xmlns:p14="http://schemas.microsoft.com/office/powerpoint/2010/main" val="124053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745</Words>
  <Application>Microsoft Office PowerPoint</Application>
  <PresentationFormat>Widescreen</PresentationFormat>
  <Paragraphs>211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inherit</vt:lpstr>
      <vt:lpstr>宋体</vt:lpstr>
      <vt:lpstr>Arial</vt:lpstr>
      <vt:lpstr>Calibri</vt:lpstr>
      <vt:lpstr>Calibri Light</vt:lpstr>
      <vt:lpstr>Office Theme</vt:lpstr>
      <vt:lpstr>UFBB 2022</vt:lpstr>
      <vt:lpstr>Supporting Solutions</vt:lpstr>
      <vt:lpstr>Network Technologies Supporting Premium Services</vt:lpstr>
      <vt:lpstr>End-to-end Management &amp; Control</vt:lpstr>
      <vt:lpstr>Slicing-enabled applications</vt:lpstr>
      <vt:lpstr>Differentiated Services with End-to-end Slicing</vt:lpstr>
      <vt:lpstr>Open, Standard Interfaces for E2E Network Slicing</vt:lpstr>
      <vt:lpstr>E2E Mgmt &amp; Ctrl</vt:lpstr>
      <vt:lpstr>Open interface for network slicing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UFBB 2022</dc:title>
  <dc:creator>Aihua Guo</dc:creator>
  <cp:lastModifiedBy>Aihua Guo</cp:lastModifiedBy>
  <cp:revision>3</cp:revision>
  <dcterms:created xsi:type="dcterms:W3CDTF">2022-08-25T15:32:52Z</dcterms:created>
  <dcterms:modified xsi:type="dcterms:W3CDTF">2022-08-26T22:52:25Z</dcterms:modified>
</cp:coreProperties>
</file>