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775" r:id="rId2"/>
    <p:sldId id="776" r:id="rId3"/>
    <p:sldId id="778" r:id="rId4"/>
    <p:sldId id="786" r:id="rId5"/>
    <p:sldId id="781" r:id="rId6"/>
    <p:sldId id="787" r:id="rId7"/>
    <p:sldId id="788" r:id="rId8"/>
    <p:sldId id="789" r:id="rId9"/>
    <p:sldId id="7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64B80B-25A7-9185-8F19-05765B37C3AF}" name="Norbert Voigt" initials="NV" userId="S::NORBERT.VOIGT@adtran.com::573ca435-50b3-449a-b359-c0c7fa4df698" providerId="AD"/>
  <p188:author id="{FB39D730-BBA1-6565-2768-41B7A462D360}" name="Jan Diestelmans (Nokia)" initials="JD(" userId="S::jan.diestelmans@nokia.com::4852e5a4-7ca6-481c-88b8-995b0244188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k Hancock" initials="NH" lastIdx="1" clrIdx="0">
    <p:extLst>
      <p:ext uri="{19B8F6BF-5375-455C-9EA6-DF929625EA0E}">
        <p15:presenceInfo xmlns:p15="http://schemas.microsoft.com/office/powerpoint/2012/main" userId="Nick Hanco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B3FD"/>
    <a:srgbClr val="E8E6FE"/>
    <a:srgbClr val="7086A4"/>
    <a:srgbClr val="556A85"/>
    <a:srgbClr val="3333FF"/>
    <a:srgbClr val="CC00CC"/>
    <a:srgbClr val="CCFFCC"/>
    <a:srgbClr val="D1CCFE"/>
    <a:srgbClr val="FFFF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1" autoAdjust="0"/>
    <p:restoredTop sz="95572" autoAdjust="0"/>
  </p:normalViewPr>
  <p:slideViewPr>
    <p:cSldViewPr snapToGrid="0" snapToObjects="1">
      <p:cViewPr varScale="1">
        <p:scale>
          <a:sx n="102" d="100"/>
          <a:sy n="102" d="100"/>
        </p:scale>
        <p:origin x="27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1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van Caenegem (Nokia)" userId="0e2e7dc8-4df9-4764-8145-95964adb0048" providerId="ADAL" clId="{25F3DBA9-6899-462A-9D52-65D767FBA395}"/>
    <pc:docChg chg="custSel addSld delSld modSld">
      <pc:chgData name="Tom van Caenegem (Nokia)" userId="0e2e7dc8-4df9-4764-8145-95964adb0048" providerId="ADAL" clId="{25F3DBA9-6899-462A-9D52-65D767FBA395}" dt="2023-04-19T12:11:55.116" v="25" actId="20577"/>
      <pc:docMkLst>
        <pc:docMk/>
      </pc:docMkLst>
      <pc:sldChg chg="addSp modSp mod">
        <pc:chgData name="Tom van Caenegem (Nokia)" userId="0e2e7dc8-4df9-4764-8145-95964adb0048" providerId="ADAL" clId="{25F3DBA9-6899-462A-9D52-65D767FBA395}" dt="2023-04-19T12:11:55.116" v="25" actId="20577"/>
        <pc:sldMkLst>
          <pc:docMk/>
          <pc:sldMk cId="1841289157" sldId="258"/>
        </pc:sldMkLst>
        <pc:spChg chg="add mod">
          <ac:chgData name="Tom van Caenegem (Nokia)" userId="0e2e7dc8-4df9-4764-8145-95964adb0048" providerId="ADAL" clId="{25F3DBA9-6899-462A-9D52-65D767FBA395}" dt="2023-04-19T12:11:55.116" v="25" actId="20577"/>
          <ac:spMkLst>
            <pc:docMk/>
            <pc:sldMk cId="1841289157" sldId="258"/>
            <ac:spMk id="2" creationId="{52E982F4-6D46-76AA-16B3-B1D0774FC154}"/>
          </ac:spMkLst>
        </pc:spChg>
      </pc:sldChg>
      <pc:sldChg chg="addSp delSp modSp new mod">
        <pc:chgData name="Tom van Caenegem (Nokia)" userId="0e2e7dc8-4df9-4764-8145-95964adb0048" providerId="ADAL" clId="{25F3DBA9-6899-462A-9D52-65D767FBA395}" dt="2023-04-19T12:11:00.739" v="13" actId="20577"/>
        <pc:sldMkLst>
          <pc:docMk/>
          <pc:sldMk cId="3622081894" sldId="777"/>
        </pc:sldMkLst>
        <pc:spChg chg="mod">
          <ac:chgData name="Tom van Caenegem (Nokia)" userId="0e2e7dc8-4df9-4764-8145-95964adb0048" providerId="ADAL" clId="{25F3DBA9-6899-462A-9D52-65D767FBA395}" dt="2023-04-19T12:11:00.739" v="13" actId="20577"/>
          <ac:spMkLst>
            <pc:docMk/>
            <pc:sldMk cId="3622081894" sldId="777"/>
            <ac:spMk id="2" creationId="{6727FC44-8A79-B4CF-E78D-BEC4F2987EEA}"/>
          </ac:spMkLst>
        </pc:spChg>
        <pc:spChg chg="del">
          <ac:chgData name="Tom van Caenegem (Nokia)" userId="0e2e7dc8-4df9-4764-8145-95964adb0048" providerId="ADAL" clId="{25F3DBA9-6899-462A-9D52-65D767FBA395}" dt="2023-04-19T12:10:38.032" v="2" actId="478"/>
          <ac:spMkLst>
            <pc:docMk/>
            <pc:sldMk cId="3622081894" sldId="777"/>
            <ac:spMk id="3" creationId="{D4448A4F-6477-3F1F-D371-B679323D3092}"/>
          </ac:spMkLst>
        </pc:spChg>
        <pc:picChg chg="add mod">
          <ac:chgData name="Tom van Caenegem (Nokia)" userId="0e2e7dc8-4df9-4764-8145-95964adb0048" providerId="ADAL" clId="{25F3DBA9-6899-462A-9D52-65D767FBA395}" dt="2023-04-19T12:10:44.708" v="5" actId="1076"/>
          <ac:picMkLst>
            <pc:docMk/>
            <pc:sldMk cId="3622081894" sldId="777"/>
            <ac:picMk id="5" creationId="{6B9FDEFC-D112-18AC-DD5E-E8586F4F449B}"/>
          </ac:picMkLst>
        </pc:picChg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455639887" sldId="779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9299693" sldId="785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3945084959" sldId="786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2835966641" sldId="788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712314678" sldId="790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705153084" sldId="791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1245634402" sldId="793"/>
        </pc:sldMkLst>
      </pc:sldChg>
      <pc:sldChg chg="del">
        <pc:chgData name="Tom van Caenegem (Nokia)" userId="0e2e7dc8-4df9-4764-8145-95964adb0048" providerId="ADAL" clId="{25F3DBA9-6899-462A-9D52-65D767FBA395}" dt="2023-04-19T12:09:30.863" v="0" actId="47"/>
        <pc:sldMkLst>
          <pc:docMk/>
          <pc:sldMk cId="82354174" sldId="79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6F76BA-D7BA-7142-9C9E-46D7B0AE9D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A58FC-6F3A-9E41-B059-888197254B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093E4-B536-2948-B9CB-B40DF7DC4643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B3945-ECE1-0C45-BD87-C7E59EC39A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33E2A-5317-7340-92DE-D6E086B73C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9CFA7-A1A1-FF4C-A13F-0D450D6C5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08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37912-96D5-1547-AE1F-A142F0C0CD91}" type="datetimeFigureOut">
              <a:rPr lang="en-US" smtClean="0"/>
              <a:t>5/25/23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8B75C-BCCA-B34B-810A-B606FA62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8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8B75C-BCCA-B34B-810A-B606FA6213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0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40EE22-9B12-3D4F-9003-AC3560DA21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0334" y="-1396131"/>
            <a:ext cx="8950813" cy="86339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0296184-7ADC-8D49-9939-20BB5CA0F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79" y="364164"/>
            <a:ext cx="3839167" cy="374756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Name, Speaker Title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9DA9FE12-8A85-6C4A-B4B7-DDDF84181E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8775" y="738188"/>
            <a:ext cx="3838575" cy="371084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69092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_Content_Slide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A5E127-4ABF-CF46-9462-4CDAEAD9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A2C40-AAC0-1243-BE83-DDBC86860D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4400" y="1044000"/>
            <a:ext cx="10541000" cy="5045650"/>
          </a:xfrm>
        </p:spPr>
        <p:txBody>
          <a:bodyPr/>
          <a:lstStyle>
            <a:lvl2pPr marL="685800" indent="-22860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6DAF43A-9793-1640-A4F3-09B22E27ED72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72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45966" y="2253221"/>
            <a:ext cx="5552603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36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6564D5-E5A1-B24D-AACF-E1110B2780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535CF4-D4D2-0C43-95F4-A82F84F424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83F550D-938D-9540-8318-B32C2DA8F6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7480093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CDD7E7-4530-BC4B-94DF-75D18D8BB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2253221"/>
            <a:ext cx="3469247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1DE76EF-08DC-354D-92E6-6C02F8938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9931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23D66D68-B7C5-AF43-9BAB-F0AAA3FCEB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2770" y="904990"/>
            <a:ext cx="10874375" cy="1291098"/>
          </a:xfrm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0423E-3C52-1340-964F-FA7EF8E0AA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6C7760-49DB-3644-926B-A35942EFAA9E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62A15-842D-C146-A132-1A8C02968E9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33995" y="2253221"/>
            <a:ext cx="3488365" cy="3357990"/>
          </a:xfrm>
        </p:spPr>
        <p:txBody>
          <a:bodyPr/>
          <a:lstStyle>
            <a:lvl1pPr marL="2286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1"/>
              </a:buClr>
              <a:buSzPct val="100000"/>
              <a:buFont typeface="System Font Regular"/>
              <a:buChar char="-"/>
              <a:defRPr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3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67C4-BE28-8846-9838-A63D1F7D4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6"/>
            <a:ext cx="10515600" cy="503999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en-US" dirty="0"/>
              <a:t>Title of slide goes here and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B05B-5F8A-E94B-A6B6-D4FCDC3A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56932"/>
            <a:ext cx="5157787" cy="441604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0A150-D0B5-734E-8658-E9D974CAD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398536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C6163-8E90-D943-B588-472E4DB7C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49844"/>
            <a:ext cx="5183188" cy="44869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0303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F9006-2EFA-2046-AD4A-ADCC1AEE5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98536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03030"/>
                </a:solidFill>
              </a:defRPr>
            </a:lvl1pPr>
            <a:lvl2pPr marL="685800" indent="-228600">
              <a:buClr>
                <a:schemeClr val="accent1"/>
              </a:buClr>
              <a:buFont typeface="System Font Regular"/>
              <a:buChar char="-"/>
              <a:defRPr sz="1800">
                <a:solidFill>
                  <a:srgbClr val="303030"/>
                </a:solidFill>
              </a:defRPr>
            </a:lvl2pPr>
            <a:lvl3pPr marL="1143000" indent="-228600">
              <a:buClr>
                <a:schemeClr val="accent1"/>
              </a:buClr>
              <a:buFont typeface="Wingdings" pitchFamily="2" charset="2"/>
              <a:buChar char="§"/>
              <a:defRPr sz="1600">
                <a:solidFill>
                  <a:srgbClr val="303030"/>
                </a:solidFill>
              </a:defRPr>
            </a:lvl3pPr>
            <a:lvl4pPr marL="16002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4pPr>
            <a:lvl5pPr marL="2057400" indent="-228600">
              <a:buFont typeface="Wingdings" pitchFamily="2" charset="2"/>
              <a:buChar char="§"/>
              <a:defRPr sz="1400">
                <a:solidFill>
                  <a:srgbClr val="30303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CF8EDA-DCE9-6745-986F-F867FC8EFE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166C4-D076-B64D-9D15-CCC7475D4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DB4C8-9BF7-A64A-B0B0-E5F20E17D59D}"/>
              </a:ext>
            </a:extLst>
          </p:cNvPr>
          <p:cNvPicPr>
            <a:picLocks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4073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0F58DF-5D48-6D4B-915D-747971F597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6F641A70-6138-0142-9EB8-DCACFE99F8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7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eft_Picture_Right_ONE-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9818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Left_Picture_Right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9A507B-410A-204F-9196-DDB160F361F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350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98003F-E0A7-4440-BDAA-CC9AB53F8F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FB4D-D4FC-904B-9677-439A95BEB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20">
            <a:extLst>
              <a:ext uri="{FF2B5EF4-FFF2-40B4-BE49-F238E27FC236}">
                <a16:creationId xmlns:a16="http://schemas.microsoft.com/office/drawing/2014/main" id="{4233490A-EBC7-C147-B6CB-DF99E84757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4989" y="0"/>
            <a:ext cx="4957011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9F8E4E-C079-594C-ABC2-F9DB246140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9" y="365125"/>
            <a:ext cx="6130978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152FE4-014F-EE49-8236-71F72E45C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57" y="1062447"/>
            <a:ext cx="5552603" cy="4836186"/>
          </a:xfrm>
        </p:spPr>
        <p:txBody>
          <a:bodyPr/>
          <a:lstStyle>
            <a:lvl1pPr marL="2286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SzPct val="75000"/>
              <a:buFont typeface="Arial" panose="020B0604020202020204" pitchFamily="34" charset="0"/>
              <a:buChar char="‒"/>
              <a:defRPr baseline="0"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A136F-FD6A-BF41-89B4-9FF78FBE0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68000" y="3240000"/>
            <a:ext cx="2160000" cy="21600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8076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0B961-17E5-8F46-83A7-F940DFFF12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5E030B3-40AD-7740-9FAE-D2265B5A7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Diagram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4158013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alpha val="7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52595DA5-035E-5D45-A4E4-A4AAB7EB4C6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E963-D47A-0348-942C-840F2A0742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159000"/>
            <a:ext cx="12192000" cy="4699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2DCDB163-CB23-1440-91AA-76955ED06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94166" y="4871744"/>
            <a:ext cx="8656154" cy="156343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2pPr>
            <a:lvl3pPr marL="9144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3pPr>
            <a:lvl4pPr marL="13716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4pPr>
            <a:lvl5pPr marL="1828800" indent="0">
              <a:buFontTx/>
              <a:buNone/>
              <a:defRPr sz="3800"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and</a:t>
            </a:r>
          </a:p>
          <a:p>
            <a:pPr lvl="0"/>
            <a:r>
              <a:rPr lang="en-US" dirty="0"/>
              <a:t>Here and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F48EC7-D751-E74D-87DF-18B9970C0E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5700" y="4851400"/>
            <a:ext cx="1536700" cy="1536700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842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0"/>
            <a:ext cx="12533585" cy="31487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9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27C80B4-57B3-AD43-90F8-ED975E5390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4" y="0"/>
            <a:ext cx="12189611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EB6FE-4EE8-894D-A125-5F76D1FD7B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4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Slide_W-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A1F8-4584-5C4F-BC7A-9CB4B391C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5AB40D-B2AB-1B42-ACBA-54DE3F3013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7655" y="-3358713"/>
            <a:ext cx="12533585" cy="3148798"/>
          </a:xfrm>
          <a:prstGeom prst="rect">
            <a:avLst/>
          </a:prstGeom>
        </p:spPr>
      </p:pic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10B964E-9AE3-404B-B653-7D6E1ACD8D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782435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571413-FEE1-2A40-9C3D-ACFCAF6D2B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049115"/>
            <a:ext cx="12192000" cy="14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12D38E-5C26-A44F-A7EC-A1A48861D9D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1111 L -0.00091 0.485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82D04E-29F3-8241-B482-E8E0046BEDA3}"/>
              </a:ext>
            </a:extLst>
          </p:cNvPr>
          <p:cNvSpPr/>
          <p:nvPr userDrawn="1"/>
        </p:nvSpPr>
        <p:spPr>
          <a:xfrm>
            <a:off x="0" y="0"/>
            <a:ext cx="12192000" cy="5256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271CB-6D5F-1A41-A516-7A9790467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53600" y="0"/>
            <a:ext cx="4538400" cy="4538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1350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7BB2867-F6BC-5147-B247-AA8FBA62A6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6633"/>
            <a:ext cx="6120000" cy="3960000"/>
          </a:xfrm>
        </p:spPr>
        <p:txBody>
          <a:bodyPr anchor="ctr"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System Font Regular"/>
              <a:buChar char="-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31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Section_Layout-D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03C09D-B3A2-0946-A75D-556010FD77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2407"/>
          <a:stretch/>
        </p:blipFill>
        <p:spPr>
          <a:xfrm>
            <a:off x="1194" y="0"/>
            <a:ext cx="12189611" cy="5321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10097B-7680-7A4A-A788-F721E0A8F2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65999" y="1"/>
            <a:ext cx="4826000" cy="482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5AD7CA-05E2-B444-BDFA-A5500444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0800"/>
            <a:ext cx="3755400" cy="2059200"/>
          </a:xfrm>
        </p:spPr>
        <p:txBody>
          <a:bodyPr/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387B62-913F-FC43-9A96-0C40DEDCC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4A4CC-343A-3A40-A321-964EF20A7B0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679A44-9F99-1642-901B-9BE639A7B0CC}"/>
              </a:ext>
            </a:extLst>
          </p:cNvPr>
          <p:cNvCxnSpPr/>
          <p:nvPr userDrawn="1"/>
        </p:nvCxnSpPr>
        <p:spPr>
          <a:xfrm>
            <a:off x="4894420" y="1695776"/>
            <a:ext cx="0" cy="2754351"/>
          </a:xfrm>
          <a:prstGeom prst="line">
            <a:avLst/>
          </a:prstGeom>
          <a:ln w="38100" cap="rnd">
            <a:solidFill>
              <a:srgbClr val="00C7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655EBA0-C07D-3942-BBF9-6B3602AFD12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5243675"/>
            <a:ext cx="12192000" cy="14696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074DF8C-61E0-2F48-9999-86F626EDE3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000" y="828000"/>
            <a:ext cx="6120000" cy="3960000"/>
          </a:xfrm>
        </p:spPr>
        <p:txBody>
          <a:bodyPr anchor="ctr"/>
          <a:lstStyle>
            <a:lvl1pPr marL="2286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bg1"/>
              </a:buClr>
              <a:buFont typeface="System Font Regular"/>
              <a:buChar char="-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3pPr>
            <a:lvl4pPr marL="16002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4pPr>
            <a:lvl5pPr marL="2057400" indent="-228600">
              <a:buClr>
                <a:schemeClr val="bg1"/>
              </a:buClr>
              <a:buFont typeface="Wingdings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85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EC0BEF6-E2A5-6248-BF0A-091EC82A1D8E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3200" cy="6858000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9C2BEE2B-E076-434D-8D93-67DF89A0CB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621849"/>
            <a:ext cx="10874375" cy="2054043"/>
          </a:xfrm>
        </p:spPr>
        <p:txBody>
          <a:bodyPr anchor="b">
            <a:normAutofit/>
          </a:bodyPr>
          <a:lstStyle>
            <a:lvl1pPr marL="0" indent="0" algn="ctr">
              <a:buFontTx/>
              <a:buNone/>
              <a:defRPr sz="48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FF950E-FADF-5649-9845-365F42E4DF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2770" y="3868667"/>
            <a:ext cx="10874375" cy="13108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D606E7-E61B-1B4F-9F00-D04C1B120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0E39A-36F6-5A4F-857D-D8A40F1BD6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76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23077-C140-40E2-BDDC-63D37892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A8F8-4D88-4F7C-AEC1-3F0A417B8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52D77-BF0C-48F6-8687-72ACC704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933-FC57-4F6A-A17A-E0B74E1E025E}" type="datetimeFigureOut">
              <a:rPr lang="en-US" smtClean="0"/>
              <a:t>5/25/23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73A2-80A8-4C19-9FB2-ED1E9945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82DD-B0B9-4D3C-B4E2-4ECF8EE9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1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6C87B39-5926-9D4C-884A-EB9DD84917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8000"/>
          </a:blip>
          <a:srcRect t="16110" b="4973"/>
          <a:stretch/>
        </p:blipFill>
        <p:spPr>
          <a:xfrm>
            <a:off x="4489552" y="0"/>
            <a:ext cx="9009087" cy="6858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3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-Optio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35056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2D255B-629E-1E4A-9C98-DFC5F34D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8078" y="5916699"/>
            <a:ext cx="3223946" cy="656497"/>
          </a:xfrm>
          <a:prstGeom prst="rect">
            <a:avLst/>
          </a:prstGeom>
        </p:spPr>
      </p:pic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DB428F6-BABD-DA47-B8CA-865AB332A9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85300" y="0"/>
            <a:ext cx="2806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8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DC24D8-90CC-5141-B102-D2FC285699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41B64C"/>
              </a:gs>
              <a:gs pos="100000">
                <a:srgbClr val="00C749"/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E63C7-4C51-154E-9A3F-40A1E884BF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0000">
                  <a:lumMod val="0"/>
                  <a:alpha val="26000"/>
                </a:srgbClr>
              </a:gs>
              <a:gs pos="100000">
                <a:srgbClr val="00C749">
                  <a:alpha val="0"/>
                </a:srgbClr>
              </a:gs>
            </a:gsLst>
            <a:lin ang="27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854B10-86F6-DA4F-8962-BF1C728D8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1000"/>
          </a:blip>
          <a:stretch>
            <a:fillRect/>
          </a:stretch>
        </p:blipFill>
        <p:spPr>
          <a:xfrm>
            <a:off x="5731238" y="0"/>
            <a:ext cx="6460761" cy="64607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80656E-4342-A645-890F-FB63235A97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8078" y="5914715"/>
            <a:ext cx="3223946" cy="6564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67E1A39-A7F2-084D-8C82-32D251513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B0FB77-39F3-0748-9A7E-0810604EE0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078" y="1903751"/>
            <a:ext cx="9144000" cy="2338465"/>
          </a:xfrm>
        </p:spPr>
        <p:txBody>
          <a:bodyPr anchor="b"/>
          <a:lstStyle>
            <a:lvl1pPr algn="l" fontAlgn="t">
              <a:defRPr sz="6000" b="0" i="0" spc="-1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40398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10675" y="1548115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1. 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10675" y="217704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2. 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10675" y="2814432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3. 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10675" y="3451824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4. 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10675" y="4089216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5. 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10675" y="4726608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6. 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10675" y="5364000"/>
            <a:ext cx="9539288" cy="582612"/>
          </a:xfrm>
          <a:noFill/>
        </p:spPr>
        <p:txBody>
          <a:bodyPr anchor="ctr"/>
          <a:lstStyle>
            <a:lvl1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7.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192D38-2D85-AC4A-8AED-9E30B18DFEA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570886" y="2189254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D9291B7B-A7DE-2044-B880-29A4F1BB85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63071" y="2831443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F46D01A-1ADF-9E4E-8203-11FE0E0D796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70886" y="3473632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DB0E2FEC-65BF-7345-B053-E44593531D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70886" y="4111028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1621C4FA-7BC7-534D-A536-AF01626EA3F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63071" y="4748425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20E22EAD-089C-1546-B08C-95E9AA196DA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63071" y="5385821"/>
            <a:ext cx="845246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rgbClr val="41B64C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73E0136B-BC47-A44A-A845-CA4484F198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0886" y="1547065"/>
            <a:ext cx="837431" cy="582612"/>
          </a:xfrm>
          <a:noFill/>
        </p:spPr>
        <p:txBody>
          <a:bodyPr anchor="ctr"/>
          <a:lstStyle>
            <a:lvl1pPr marL="342900" indent="-342900" algn="ctr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Tx/>
              <a:buBlip>
                <a:blip r:embed="rId2"/>
              </a:buBlip>
              <a:defRPr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4670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1C76E8-DD86-EB41-81BB-E5442F6D4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DFF6512-04E3-4C47-863E-2D1E75DF2E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16875" y="1548115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B9D78B1-F476-7C49-A08E-7124C1BFDE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16875" y="217704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2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99016FBA-51A1-0645-AE56-25E2D2883F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16875" y="2814432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3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25D50F4D-ECE4-CA44-BF28-055C5C2EA6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216875" y="3451824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4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E7DE0C5B-DEBF-5149-8CB6-5AAA6B45BE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6875" y="4089216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5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45C694B2-9E1A-CD4F-8B6A-2C98FE8C35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16875" y="4726608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6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93722492-B2FD-834F-9FD5-31C727CC91B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6875" y="5364000"/>
            <a:ext cx="9539288" cy="582612"/>
          </a:xfrm>
          <a:noFill/>
        </p:spPr>
        <p:txBody>
          <a:bodyPr anchor="ctr"/>
          <a:lstStyle>
            <a:lvl1pPr marL="457200" indent="-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+mj-lt"/>
              <a:buAutoNum type="arabicPeriod" startAt="7"/>
              <a:defRPr sz="2400" b="0">
                <a:solidFill>
                  <a:srgbClr val="404040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6CF387C-25AB-5942-8DC0-E3AC0E9114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C6FF4A-C81C-6A49-A592-EEDF22AB3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22241" y="138108"/>
            <a:ext cx="997965" cy="9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4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Key Descrip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4B80A-5705-EE4C-97B6-FCC8BA53F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7E11A5A-9E9E-9943-AC14-3DFD29517C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180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Page Theme / Context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4E015E-5406-7A42-B833-F18CAC3D7B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3417757"/>
            <a:ext cx="10844134" cy="2398427"/>
          </a:xfrm>
        </p:spPr>
        <p:txBody>
          <a:bodyPr/>
          <a:lstStyle>
            <a:lvl1pPr marL="0" indent="0">
              <a:buClr>
                <a:schemeClr val="accent5"/>
              </a:buClr>
              <a:buSzPct val="75000"/>
              <a:buFont typeface="Arial" panose="020B0604020202020204" pitchFamily="34" charset="0"/>
              <a:buNone/>
              <a:defRPr sz="2400" baseline="0">
                <a:solidFill>
                  <a:srgbClr val="404040"/>
                </a:solidFill>
              </a:defRPr>
            </a:lvl1pPr>
            <a:lvl2pPr marL="6858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buClr>
                <a:schemeClr val="accent2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4pPr>
            <a:lvl5pPr marL="2057400" indent="-228600">
              <a:buClr>
                <a:schemeClr val="accent5"/>
              </a:buClr>
              <a:buSzPct val="75000"/>
              <a:buFont typeface="Wingdings" pitchFamily="2" charset="2"/>
              <a:buChar char="§"/>
              <a:defRPr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98B66F-B136-0349-8C97-39D798C31B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01DEF8-8285-A548-A94C-8E9613143C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9882" y="5985462"/>
            <a:ext cx="3072983" cy="625756"/>
          </a:xfrm>
          <a:prstGeom prst="rect">
            <a:avLst/>
          </a:prstGeom>
        </p:spPr>
      </p:pic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F7D2E246-F94D-EB49-9A85-69C09A42C0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770" y="1249545"/>
            <a:ext cx="10874375" cy="2054043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sz="4800">
                <a:solidFill>
                  <a:srgbClr val="41B64C"/>
                </a:solidFill>
              </a:defRPr>
            </a:lvl1pPr>
            <a:lvl2pPr>
              <a:defRPr>
                <a:solidFill>
                  <a:schemeClr val="accent4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 of slide goes here </a:t>
            </a:r>
            <a:br>
              <a:rPr lang="en-US" dirty="0"/>
            </a:br>
            <a:r>
              <a:rPr lang="en-US" dirty="0"/>
              <a:t>and here</a:t>
            </a:r>
          </a:p>
        </p:txBody>
      </p:sp>
    </p:spTree>
    <p:extLst>
      <p:ext uri="{BB962C8B-B14F-4D97-AF65-F5344CB8AC3E}">
        <p14:creationId xmlns:p14="http://schemas.microsoft.com/office/powerpoint/2010/main" val="88625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2CDD-912C-7642-BC64-EFB89B5AF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963ECF-AE8F-3246-B567-D0675C4451C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0D51DB-A336-7143-B114-E543008AB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4458" y="365125"/>
            <a:ext cx="10844134" cy="519295"/>
          </a:xfrm>
        </p:spPr>
        <p:txBody>
          <a:bodyPr>
            <a:normAutofit/>
          </a:bodyPr>
          <a:lstStyle>
            <a:lvl1pPr marL="14288" indent="0">
              <a:tabLst/>
              <a:defRPr sz="2800" b="1" baseline="0">
                <a:solidFill>
                  <a:srgbClr val="41B64C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Bullet slide headline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8F9F8E4-4106-1C4D-85F6-13555BFB1C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4458" y="1045029"/>
            <a:ext cx="10844134" cy="4336439"/>
          </a:xfrm>
        </p:spPr>
        <p:txBody>
          <a:bodyPr/>
          <a:lstStyle>
            <a:lvl1pPr marL="0" indent="0">
              <a:buClr>
                <a:schemeClr val="accent2"/>
              </a:buClr>
              <a:buSzPct val="75000"/>
              <a:buFont typeface="Wingdings" pitchFamily="2" charset="2"/>
              <a:buNone/>
              <a:defRPr lang="en-CA" b="0" i="0" smtClean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41B64C"/>
              </a:buClr>
              <a:buSzPct val="75000"/>
              <a:buFont typeface="Wingdings" pitchFamily="2" charset="2"/>
              <a:buChar char="§"/>
              <a:defRPr sz="2000" baseline="0">
                <a:solidFill>
                  <a:srgbClr val="404040"/>
                </a:solidFill>
              </a:defRPr>
            </a:lvl2pPr>
            <a:lvl3pPr marL="1143000" indent="-228600">
              <a:buClr>
                <a:schemeClr val="accent1"/>
              </a:buClr>
              <a:buSzPct val="100000"/>
              <a:buFont typeface="System Font Regular"/>
              <a:buChar char="-"/>
              <a:defRPr sz="1800" baseline="0">
                <a:solidFill>
                  <a:srgbClr val="404040"/>
                </a:solidFill>
              </a:defRPr>
            </a:lvl3pPr>
            <a:lvl4pPr marL="16002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4pPr>
            <a:lvl5pPr marL="2057400" indent="-228600">
              <a:buClr>
                <a:schemeClr val="accent1"/>
              </a:buClr>
              <a:buSzPct val="75000"/>
              <a:buFont typeface="Wingdings" pitchFamily="2" charset="2"/>
              <a:buChar char="§"/>
              <a:defRPr baseline="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 dirty="0"/>
              <a:t>Lorem ipsum </a:t>
            </a:r>
            <a:r>
              <a:rPr lang="en-US" dirty="0" err="1"/>
              <a:t>dolar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44AE6E-3026-3745-A7B8-F94693E46B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45180" y="0"/>
            <a:ext cx="4846820" cy="4846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0D24CB-C271-564A-96E4-2C055E696F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3429" y="6387769"/>
            <a:ext cx="1793808" cy="365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B5C4E6-0305-6141-BC53-511DFBDCA13C}"/>
              </a:ext>
            </a:extLst>
          </p:cNvPr>
          <p:cNvPicPr>
            <a:picLocks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44978" y="6505232"/>
            <a:ext cx="8424000" cy="72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76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F5AAF3-C121-824E-A30F-72C5D41A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9CBC-6BDA-A24D-ABA5-8173E6DB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43B0E-B071-5649-9007-2AD62D44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A1310-6BEB-504A-BB27-545FE9350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49" r:id="rId3"/>
    <p:sldLayoutId id="2147483666" r:id="rId4"/>
    <p:sldLayoutId id="2147483665" r:id="rId5"/>
    <p:sldLayoutId id="2147483663" r:id="rId6"/>
    <p:sldLayoutId id="2147483664" r:id="rId7"/>
    <p:sldLayoutId id="2147483650" r:id="rId8"/>
    <p:sldLayoutId id="2147483651" r:id="rId9"/>
    <p:sldLayoutId id="2147483669" r:id="rId10"/>
    <p:sldLayoutId id="2147483652" r:id="rId11"/>
    <p:sldLayoutId id="2147483672" r:id="rId12"/>
    <p:sldLayoutId id="2147483653" r:id="rId13"/>
    <p:sldLayoutId id="2147483654" r:id="rId14"/>
    <p:sldLayoutId id="2147483673" r:id="rId15"/>
    <p:sldLayoutId id="2147483668" r:id="rId16"/>
    <p:sldLayoutId id="2147483655" r:id="rId17"/>
    <p:sldLayoutId id="2147483656" r:id="rId18"/>
    <p:sldLayoutId id="2147483662" r:id="rId19"/>
    <p:sldLayoutId id="2147483670" r:id="rId20"/>
    <p:sldLayoutId id="2147483671" r:id="rId21"/>
    <p:sldLayoutId id="2147483674" r:id="rId22"/>
    <p:sldLayoutId id="2147483657" r:id="rId23"/>
    <p:sldLayoutId id="2147483675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1B64C"/>
        </a:buClr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broadband-forum.org/download/attachments/204472806/Inventory-Topology_4_17_2023.pptx?version=1&amp;modificationDate=1681906477816&amp;api=v2" TargetMode="Externa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78D9-9F26-4B43-8899-B398395CA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078" y="1903751"/>
            <a:ext cx="10665522" cy="2338465"/>
          </a:xfrm>
        </p:spPr>
        <p:txBody>
          <a:bodyPr/>
          <a:lstStyle/>
          <a:p>
            <a:r>
              <a:rPr lang="en-US" sz="4400" dirty="0"/>
              <a:t>WT-411i2 &amp; WT-454i2 Considerations on </a:t>
            </a:r>
            <a:br>
              <a:rPr lang="en-US" sz="4400" dirty="0"/>
            </a:br>
            <a:r>
              <a:rPr lang="en-US" sz="4400" dirty="0"/>
              <a:t>Inventory </a:t>
            </a:r>
            <a:r>
              <a:rPr lang="en-US" sz="4400"/>
              <a:t>&amp; Topology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7050-FB63-4F11-B251-282E62386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079" y="364164"/>
            <a:ext cx="5241055" cy="374756"/>
          </a:xfrm>
        </p:spPr>
        <p:txBody>
          <a:bodyPr>
            <a:normAutofit/>
          </a:bodyPr>
          <a:lstStyle/>
          <a:p>
            <a:r>
              <a:rPr lang="en-US" dirty="0"/>
              <a:t>Haomian Zheng, </a:t>
            </a:r>
            <a:r>
              <a:rPr lang="en-US" dirty="0" err="1"/>
              <a:t>Guoxiang</a:t>
            </a:r>
            <a:r>
              <a:rPr lang="en-US" dirty="0"/>
              <a:t> Liu, Aihua Guo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A41AE-F66C-4AEE-8211-4FCC4A6B0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30, 2023</a:t>
            </a:r>
          </a:p>
        </p:txBody>
      </p:sp>
    </p:spTree>
    <p:extLst>
      <p:ext uri="{BB962C8B-B14F-4D97-AF65-F5344CB8AC3E}">
        <p14:creationId xmlns:p14="http://schemas.microsoft.com/office/powerpoint/2010/main" val="423495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</a:t>
            </a:r>
            <a:r>
              <a:rPr lang="en-US" dirty="0" err="1"/>
              <a:t>aways</a:t>
            </a:r>
            <a:r>
              <a:rPr lang="en-US" dirty="0"/>
              <a:t>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AE4-ACEA-0D0F-9AC9-335771D2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906760" cy="51292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Several sources suggest to reference a network equipment inventory from the network topology physical infrastructure layer</a:t>
            </a:r>
          </a:p>
          <a:p>
            <a:r>
              <a:rPr lang="en-US" dirty="0"/>
              <a:t>IETF Network HW inventory looks like a good reference for BBF equipment inventory TR 454 i2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Support and would like to start with “</a:t>
            </a:r>
            <a:r>
              <a:rPr lang="en-US" altLang="zh-CN" dirty="0">
                <a:solidFill>
                  <a:srgbClr val="FF0000"/>
                </a:solidFill>
              </a:rPr>
              <a:t>draft-</a:t>
            </a:r>
            <a:r>
              <a:rPr lang="en-US" altLang="zh-CN" dirty="0" err="1">
                <a:solidFill>
                  <a:srgbClr val="FF0000"/>
                </a:solidFill>
              </a:rPr>
              <a:t>ietf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ccamp</a:t>
            </a:r>
            <a:r>
              <a:rPr lang="en-US" altLang="zh-CN" dirty="0">
                <a:solidFill>
                  <a:srgbClr val="FF0000"/>
                </a:solidFill>
              </a:rPr>
              <a:t>-network-inventory-yang</a:t>
            </a:r>
            <a:r>
              <a:rPr lang="en-US" dirty="0">
                <a:solidFill>
                  <a:srgbClr val="FF0000"/>
                </a:solidFill>
              </a:rPr>
              <a:t>”, and feedback to IETF if we find any comments;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 clarify the relationship with the current ‘</a:t>
            </a:r>
            <a:r>
              <a:rPr lang="en-US" dirty="0" err="1">
                <a:solidFill>
                  <a:srgbClr val="FF0000"/>
                </a:solidFill>
              </a:rPr>
              <a:t>bbf</a:t>
            </a:r>
            <a:r>
              <a:rPr lang="en-US" dirty="0">
                <a:solidFill>
                  <a:srgbClr val="FF0000"/>
                </a:solidFill>
              </a:rPr>
              <a:t>-equipment-inventory’ and ‘</a:t>
            </a:r>
            <a:r>
              <a:rPr lang="en-US" dirty="0" err="1">
                <a:solidFill>
                  <a:srgbClr val="FF0000"/>
                </a:solidFill>
              </a:rPr>
              <a:t>bbf</a:t>
            </a:r>
            <a:r>
              <a:rPr lang="en-US" dirty="0">
                <a:solidFill>
                  <a:srgbClr val="FF0000"/>
                </a:solidFill>
              </a:rPr>
              <a:t>-network-map’, an overwrite?; </a:t>
            </a:r>
          </a:p>
          <a:p>
            <a:pPr lvl="1"/>
            <a:r>
              <a:rPr lang="en-US" dirty="0"/>
              <a:t>Only network HW  (</a:t>
            </a:r>
            <a:r>
              <a:rPr lang="en-US" dirty="0">
                <a:sym typeface="Wingdings" panose="05000000000000000000" pitchFamily="2" charset="2"/>
              </a:rPr>
              <a:t> TR 454 EI also include </a:t>
            </a:r>
            <a:r>
              <a:rPr lang="en-US" dirty="0" err="1">
                <a:sym typeface="Wingdings" panose="05000000000000000000" pitchFamily="2" charset="2"/>
              </a:rPr>
              <a:t>pAN</a:t>
            </a:r>
            <a:r>
              <a:rPr lang="en-US" dirty="0">
                <a:sym typeface="Wingdings" panose="05000000000000000000" pitchFamily="2" charset="2"/>
              </a:rPr>
              <a:t>, (=PMA for access node))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Includes also node HW sub-components (chassis, slots, boards, cages)  ( TR 454 EI)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include home devices ( TR 454 EI)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draft-</a:t>
            </a:r>
            <a:r>
              <a:rPr lang="en-US" altLang="zh-CN" dirty="0" err="1">
                <a:solidFill>
                  <a:srgbClr val="FF0000"/>
                </a:solidFill>
              </a:rPr>
              <a:t>ietf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err="1">
                <a:solidFill>
                  <a:srgbClr val="FF0000"/>
                </a:solidFill>
              </a:rPr>
              <a:t>ccamp</a:t>
            </a:r>
            <a:r>
              <a:rPr lang="en-US" altLang="zh-CN" dirty="0">
                <a:solidFill>
                  <a:srgbClr val="FF0000"/>
                </a:solidFill>
              </a:rPr>
              <a:t>-network-inventory-yang defines a generic and hierarchical definition which in general also support home devices with new type definition. Technology-specific inventory attributes can be extended for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ONU, AP, STA, ODN, see more details in the following pages.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We might also refer to multiple OSS subsystems NB of Access SDN M&amp;C which represents reality (not </a:t>
            </a:r>
            <a:r>
              <a:rPr lang="en-US" u="sng" dirty="0"/>
              <a:t>only</a:t>
            </a:r>
            <a:r>
              <a:rPr lang="en-US" dirty="0"/>
              <a:t> </a:t>
            </a:r>
            <a:r>
              <a:rPr lang="en-US" dirty="0" err="1"/>
              <a:t>CloudCO</a:t>
            </a:r>
            <a:r>
              <a:rPr lang="en-US" dirty="0"/>
              <a:t> DO)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Clarification: any example scenario? </a:t>
            </a:r>
          </a:p>
          <a:p>
            <a:r>
              <a:rPr lang="en-US" dirty="0">
                <a:solidFill>
                  <a:srgbClr val="FF0000"/>
                </a:solidFill>
              </a:rPr>
              <a:t>Reference: 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https://wiki.broadband-forum.org/download/attachments/204472806/Inventory-Topology_4_17_2023.pptx?version=1&amp;modificationDate=1681906477816&amp;api=v2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0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Proposed Model Structures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3</a:t>
            </a:fld>
            <a:endParaRPr 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119948" y="3090442"/>
            <a:ext cx="10515600" cy="2986504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/>
              <a:t>ietf</a:t>
            </a:r>
            <a:r>
              <a:rPr lang="en-US" altLang="zh-CN" dirty="0"/>
              <a:t>-network-hardware-inventory defines a network-scope inventory model. It contains generic definitions for inventory objects as well as their hierarchical parent-child relationships.</a:t>
            </a:r>
          </a:p>
          <a:p>
            <a:pPr lvl="1"/>
            <a:r>
              <a:rPr lang="en-US" altLang="zh-CN" dirty="0"/>
              <a:t>Network element, chassis, card, port, link can be reused for access networks</a:t>
            </a:r>
          </a:p>
          <a:p>
            <a:endParaRPr lang="en-US" altLang="zh-CN" b="1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Augmented inventory models for PON and home devices:</a:t>
            </a:r>
          </a:p>
          <a:p>
            <a:r>
              <a:rPr lang="en-US" altLang="zh-CN" dirty="0"/>
              <a:t>Inventory YANG model for ONU – defines ONU network-level inventory parameters for multiple PON types</a:t>
            </a:r>
          </a:p>
          <a:p>
            <a:r>
              <a:rPr lang="en-US" altLang="zh-CN" dirty="0"/>
              <a:t>Home gateway YANG model – defines service-level inventory parameters for home gateways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Used when the home gateway is separate from the ONU</a:t>
            </a:r>
          </a:p>
          <a:p>
            <a:r>
              <a:rPr lang="en-US" altLang="zh-CN" dirty="0"/>
              <a:t>Access point YANG model – defines inventory YANG models for Wi-Fi AP</a:t>
            </a:r>
          </a:p>
          <a:p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9D3DBE-33B2-4B1F-9E94-34E5AEFA61C1}"/>
              </a:ext>
            </a:extLst>
          </p:cNvPr>
          <p:cNvSpPr/>
          <p:nvPr/>
        </p:nvSpPr>
        <p:spPr>
          <a:xfrm>
            <a:off x="4138064" y="1203494"/>
            <a:ext cx="1734415" cy="497407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ietf</a:t>
            </a:r>
            <a:r>
              <a:rPr lang="en-US" altLang="zh-CN" sz="1200" dirty="0">
                <a:solidFill>
                  <a:schemeClr val="tx1"/>
                </a:solidFill>
              </a:rPr>
              <a:t>-network-hardware-inventory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1F7DF8-0182-40B8-97B6-14816F4CD854}"/>
              </a:ext>
            </a:extLst>
          </p:cNvPr>
          <p:cNvSpPr/>
          <p:nvPr/>
        </p:nvSpPr>
        <p:spPr>
          <a:xfrm>
            <a:off x="1381760" y="2129268"/>
            <a:ext cx="1730448" cy="497404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ONU Augmentation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C84E4E-5CFC-487A-90FB-4B12BDD30350}"/>
              </a:ext>
            </a:extLst>
          </p:cNvPr>
          <p:cNvSpPr/>
          <p:nvPr/>
        </p:nvSpPr>
        <p:spPr>
          <a:xfrm>
            <a:off x="8396367" y="2129268"/>
            <a:ext cx="2002819" cy="313038"/>
          </a:xfrm>
          <a:prstGeom prst="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Others...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039C519-3A5B-4129-AFEA-5FD0172B3CB8}"/>
              </a:ext>
            </a:extLst>
          </p:cNvPr>
          <p:cNvSpPr/>
          <p:nvPr/>
        </p:nvSpPr>
        <p:spPr>
          <a:xfrm>
            <a:off x="4138065" y="2129268"/>
            <a:ext cx="1441622" cy="49740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Home Gateway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Augmentation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F6FDD4-A956-4FE5-AB13-DADE5C199D4F}"/>
              </a:ext>
            </a:extLst>
          </p:cNvPr>
          <p:cNvSpPr/>
          <p:nvPr/>
        </p:nvSpPr>
        <p:spPr>
          <a:xfrm>
            <a:off x="6267216" y="2129268"/>
            <a:ext cx="1441622" cy="497404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Access Point</a:t>
            </a:r>
          </a:p>
          <a:p>
            <a:pPr algn="ctr"/>
            <a:r>
              <a:rPr lang="en-US" altLang="zh-CN" sz="1200" dirty="0">
                <a:solidFill>
                  <a:schemeClr val="bg1">
                    <a:lumMod val="95000"/>
                  </a:schemeClr>
                </a:solidFill>
              </a:rPr>
              <a:t>Augmentation</a:t>
            </a:r>
            <a:endParaRPr lang="zh-CN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肘形连接符 18">
            <a:extLst>
              <a:ext uri="{FF2B5EF4-FFF2-40B4-BE49-F238E27FC236}">
                <a16:creationId xmlns:a16="http://schemas.microsoft.com/office/drawing/2014/main" id="{52CE68D2-28DA-463C-B9B0-E667C7E9A8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411945" y="535940"/>
            <a:ext cx="428367" cy="275828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20">
            <a:extLst>
              <a:ext uri="{FF2B5EF4-FFF2-40B4-BE49-F238E27FC236}">
                <a16:creationId xmlns:a16="http://schemas.microsoft.com/office/drawing/2014/main" id="{4F3BDD2D-735D-46A4-A898-6803604CD65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5782466" y="923706"/>
            <a:ext cx="428367" cy="198275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20">
            <a:extLst>
              <a:ext uri="{FF2B5EF4-FFF2-40B4-BE49-F238E27FC236}">
                <a16:creationId xmlns:a16="http://schemas.microsoft.com/office/drawing/2014/main" id="{4F3BDD2D-735D-46A4-A898-6803604CD65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6987341" y="-281169"/>
            <a:ext cx="428367" cy="43925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20">
            <a:extLst>
              <a:ext uri="{FF2B5EF4-FFF2-40B4-BE49-F238E27FC236}">
                <a16:creationId xmlns:a16="http://schemas.microsoft.com/office/drawing/2014/main" id="{4F3BDD2D-735D-46A4-A898-6803604CD65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5400000">
            <a:off x="4717891" y="1841886"/>
            <a:ext cx="428367" cy="14639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625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ONU Inventory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AE4-ACEA-0D0F-9AC9-335771D2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255180" cy="567372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Augments the </a:t>
            </a:r>
            <a:r>
              <a:rPr lang="en-US" dirty="0" err="1">
                <a:sym typeface="Wingdings" panose="05000000000000000000" pitchFamily="2" charset="2"/>
              </a:rPr>
              <a:t>ietf</a:t>
            </a:r>
            <a:r>
              <a:rPr lang="en-US" dirty="0">
                <a:sym typeface="Wingdings" panose="05000000000000000000" pitchFamily="2" charset="2"/>
              </a:rPr>
              <a:t>-network-hardware-inventory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Inherits common/generic attributes for inventory objects from the base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Reuses common ONU attributes defined in the common YANG models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Consideration: need to align common attributes defined in the above two models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Key features in ONU Augmentations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Add ONU specific attributes for different PON types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Consideration: evaluate whether these ONU attributes are defined in separate containers or defined under the common container in </a:t>
            </a:r>
            <a:r>
              <a:rPr lang="en-US" dirty="0" err="1">
                <a:sym typeface="Wingdings" panose="05000000000000000000" pitchFamily="2" charset="2"/>
              </a:rPr>
              <a:t>ietf</a:t>
            </a:r>
            <a:r>
              <a:rPr lang="en-US" dirty="0">
                <a:sym typeface="Wingdings" panose="05000000000000000000" pitchFamily="2" charset="2"/>
              </a:rPr>
              <a:t>-network-hardware-inventory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Supports …</a:t>
            </a:r>
          </a:p>
          <a:p>
            <a:pPr lvl="1"/>
            <a:endParaRPr lang="en-US" altLang="zh-CN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2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ONU Model Tree (Sample)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C9A9C2-CB75-710D-549B-78DA1F2F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3178"/>
            <a:ext cx="4127876" cy="5610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EF364-E138-92D0-4549-3D2FA4A9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38" y="1033178"/>
            <a:ext cx="4473328" cy="1409822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1F3DA1-E8E0-495F-6CF7-6AFA97DB987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 flipH="1" flipV="1">
            <a:off x="3096785" y="838531"/>
            <a:ext cx="5610569" cy="5999864"/>
          </a:xfrm>
          <a:prstGeom prst="bentConnector5">
            <a:avLst>
              <a:gd name="adj1" fmla="val -2104"/>
              <a:gd name="adj2" fmla="val 59447"/>
              <a:gd name="adj3" fmla="val 104074"/>
            </a:avLst>
          </a:prstGeom>
          <a:ln w="19050">
            <a:solidFill>
              <a:srgbClr val="336699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8322D5-AF20-EABD-F1D2-837900664F48}"/>
              </a:ext>
            </a:extLst>
          </p:cNvPr>
          <p:cNvSpPr txBox="1"/>
          <p:nvPr/>
        </p:nvSpPr>
        <p:spPr>
          <a:xfrm>
            <a:off x="3400500" y="1524051"/>
            <a:ext cx="1736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network-element : OLT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08D14D-812F-BE5C-D186-2DFA77B0E5F7}"/>
              </a:ext>
            </a:extLst>
          </p:cNvPr>
          <p:cNvSpPr txBox="1"/>
          <p:nvPr/>
        </p:nvSpPr>
        <p:spPr>
          <a:xfrm>
            <a:off x="3400500" y="343139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ONU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30066-5A9C-A137-C1B4-8A08195696C6}"/>
              </a:ext>
            </a:extLst>
          </p:cNvPr>
          <p:cNvSpPr txBox="1"/>
          <p:nvPr/>
        </p:nvSpPr>
        <p:spPr>
          <a:xfrm>
            <a:off x="7932306" y="2443000"/>
            <a:ext cx="2569934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+--:(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-port)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-port-specific-info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+--:(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down-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ref-parent-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ltp</a:t>
            </a:r>
            <a:endParaRPr lang="en-US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loid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voip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-address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-id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fttx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-mode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mac-address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-class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onu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-type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bandwidth-type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terminal-type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tags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</a:rPr>
              <a:t> 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2353EC-F84D-A246-B743-6E278AF1EEAE}"/>
              </a:ext>
            </a:extLst>
          </p:cNvPr>
          <p:cNvCxnSpPr/>
          <p:nvPr/>
        </p:nvCxnSpPr>
        <p:spPr>
          <a:xfrm>
            <a:off x="7506119" y="2443000"/>
            <a:ext cx="0" cy="98600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3FA29D-9DEC-A9ED-7AB0-FF2DB0276937}"/>
              </a:ext>
            </a:extLst>
          </p:cNvPr>
          <p:cNvSpPr txBox="1"/>
          <p:nvPr/>
        </p:nvSpPr>
        <p:spPr>
          <a:xfrm>
            <a:off x="10467690" y="3580160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Sample : </a:t>
            </a:r>
          </a:p>
          <a:p>
            <a:pPr algn="l"/>
            <a:r>
              <a:rPr lang="en-US" sz="1200" dirty="0">
                <a:solidFill>
                  <a:srgbClr val="FF0000"/>
                </a:solidFill>
              </a:rPr>
              <a:t>ONU specific attributes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8986CD-16A0-C57A-631B-EDA5C596D3DB}"/>
              </a:ext>
            </a:extLst>
          </p:cNvPr>
          <p:cNvSpPr txBox="1"/>
          <p:nvPr/>
        </p:nvSpPr>
        <p:spPr>
          <a:xfrm>
            <a:off x="10928426" y="2544975"/>
            <a:ext cx="1244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ONU component attributes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D1B90-1CD5-52B3-1ECE-5D80D0CE3C22}"/>
              </a:ext>
            </a:extLst>
          </p:cNvPr>
          <p:cNvSpPr txBox="1"/>
          <p:nvPr/>
        </p:nvSpPr>
        <p:spPr>
          <a:xfrm>
            <a:off x="4268590" y="4729327"/>
            <a:ext cx="2154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Common reusable attributes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20C13-0114-BE12-AACD-CD7200007D1F}"/>
              </a:ext>
            </a:extLst>
          </p:cNvPr>
          <p:cNvSpPr txBox="1"/>
          <p:nvPr/>
        </p:nvSpPr>
        <p:spPr>
          <a:xfrm>
            <a:off x="3851461" y="3097046"/>
            <a:ext cx="2340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err="1">
                <a:solidFill>
                  <a:srgbClr val="FF0000"/>
                </a:solidFill>
              </a:rPr>
              <a:t>OLT</a:t>
            </a:r>
            <a:r>
              <a:rPr lang="en-US" sz="1200" dirty="0" err="1">
                <a:solidFill>
                  <a:srgbClr val="FF0000"/>
                </a:solidFill>
                <a:sym typeface="Wingdings" pitchFamily="2" charset="2"/>
              </a:rPr>
              <a:t>boardPON</a:t>
            </a:r>
            <a:r>
              <a:rPr lang="en-US" sz="1200" dirty="0">
                <a:solidFill>
                  <a:srgbClr val="FF0000"/>
                </a:solidFill>
                <a:sym typeface="Wingdings" pitchFamily="2" charset="2"/>
              </a:rPr>
              <a:t> port--&gt;ONU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913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Gateway Inventory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AE4-ACEA-0D0F-9AC9-335771D2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255180" cy="567372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Augments the </a:t>
            </a:r>
            <a:r>
              <a:rPr lang="en-US" dirty="0" err="1">
                <a:sym typeface="Wingdings" panose="05000000000000000000" pitchFamily="2" charset="2"/>
              </a:rPr>
              <a:t>ietf</a:t>
            </a:r>
            <a:r>
              <a:rPr lang="en-US" dirty="0">
                <a:sym typeface="Wingdings" panose="05000000000000000000" pitchFamily="2" charset="2"/>
              </a:rPr>
              <a:t>-network-hardware-inventory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Inherits common/generic attributes for inventory objects from the base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Reuses common ONU attributes defined in the common YANG models per TR-383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Consideration: need to align common attributes defined in the above two models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Key features in home gateway augmentations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Definition of home gateway models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Gateway Model Tree (Sample)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C9A9C2-CB75-710D-549B-78DA1F2F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33178"/>
            <a:ext cx="4127876" cy="56105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EEF364-E138-92D0-4549-3D2FA4A9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338" y="1033178"/>
            <a:ext cx="4473328" cy="1409822"/>
          </a:xfrm>
          <a:prstGeom prst="rect">
            <a:avLst/>
          </a:prstGeom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1F3DA1-E8E0-495F-6CF7-6AFA97DB9875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5400000" flipH="1" flipV="1">
            <a:off x="3096785" y="838531"/>
            <a:ext cx="5610569" cy="5999864"/>
          </a:xfrm>
          <a:prstGeom prst="bentConnector5">
            <a:avLst>
              <a:gd name="adj1" fmla="val -2104"/>
              <a:gd name="adj2" fmla="val 59447"/>
              <a:gd name="adj3" fmla="val 104074"/>
            </a:avLst>
          </a:prstGeom>
          <a:ln w="19050">
            <a:solidFill>
              <a:srgbClr val="336699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0A8796-0440-63B0-DDA2-06F1B9CFC2E4}"/>
              </a:ext>
            </a:extLst>
          </p:cNvPr>
          <p:cNvSpPr txBox="1"/>
          <p:nvPr/>
        </p:nvSpPr>
        <p:spPr>
          <a:xfrm>
            <a:off x="6800182" y="3337846"/>
            <a:ext cx="133882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home-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</a:t>
            </a:r>
            <a:endParaRPr lang="en-US" sz="1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+--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model?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2353EC-F84D-A246-B743-6E278AF1EEAE}"/>
              </a:ext>
            </a:extLst>
          </p:cNvPr>
          <p:cNvCxnSpPr/>
          <p:nvPr/>
        </p:nvCxnSpPr>
        <p:spPr>
          <a:xfrm>
            <a:off x="6942448" y="2443000"/>
            <a:ext cx="0" cy="986000"/>
          </a:xfrm>
          <a:prstGeom prst="line">
            <a:avLst/>
          </a:prstGeom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3FA29D-9DEC-A9ED-7AB0-FF2DB0276937}"/>
              </a:ext>
            </a:extLst>
          </p:cNvPr>
          <p:cNvSpPr txBox="1"/>
          <p:nvPr/>
        </p:nvSpPr>
        <p:spPr>
          <a:xfrm>
            <a:off x="8139010" y="3646454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solidFill>
                  <a:srgbClr val="FF0000"/>
                </a:solidFill>
              </a:rPr>
              <a:t>Specific attributes for home gateways</a:t>
            </a:r>
          </a:p>
        </p:txBody>
      </p:sp>
    </p:spTree>
    <p:extLst>
      <p:ext uri="{BB962C8B-B14F-4D97-AF65-F5344CB8AC3E}">
        <p14:creationId xmlns:p14="http://schemas.microsoft.com/office/powerpoint/2010/main" val="20053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AP Inventory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AE4-ACEA-0D0F-9AC9-335771D2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255180" cy="5673725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Augments the </a:t>
            </a:r>
            <a:r>
              <a:rPr lang="en-US" dirty="0" err="1">
                <a:sym typeface="Wingdings" panose="05000000000000000000" pitchFamily="2" charset="2"/>
              </a:rPr>
              <a:t>ietf</a:t>
            </a:r>
            <a:r>
              <a:rPr lang="en-US" dirty="0">
                <a:sym typeface="Wingdings" panose="05000000000000000000" pitchFamily="2" charset="2"/>
              </a:rPr>
              <a:t>-network-hardware-inventory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Inherits common/generic attributes for inventory objects from the base model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Reuses common ONU attributes defined in the common YANG models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Consideration: need to align common attributes defined in the above two models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Key features in the augmentations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Common reusable grouping definition for APs</a:t>
            </a:r>
          </a:p>
          <a:p>
            <a:pPr lvl="2"/>
            <a:r>
              <a:rPr lang="en-US" altLang="zh-CN" dirty="0" err="1">
                <a:solidFill>
                  <a:srgbClr val="FF0000"/>
                </a:solidFill>
                <a:sym typeface="Wingdings" panose="05000000000000000000" pitchFamily="2" charset="2"/>
              </a:rPr>
              <a:t>ssid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-info, neighbor-</a:t>
            </a:r>
            <a:r>
              <a:rPr lang="en-US" altLang="zh-CN" dirty="0" err="1">
                <a:solidFill>
                  <a:srgbClr val="FF0000"/>
                </a:solidFill>
                <a:sym typeface="Wingdings" panose="05000000000000000000" pitchFamily="2" charset="2"/>
              </a:rPr>
              <a:t>ssid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-info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uplink-</a:t>
            </a:r>
            <a:r>
              <a:rPr lang="en-US" altLang="zh-CN" dirty="0" err="1">
                <a:solidFill>
                  <a:srgbClr val="FF0000"/>
                </a:solidFill>
                <a:sym typeface="Wingdings" panose="05000000000000000000" pitchFamily="2" charset="2"/>
              </a:rPr>
              <a:t>pon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-info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common-error-info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Extensible opaque attribute for vendor implementation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 for supported Wi-Fi bands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Definition for connected home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98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2427-0DED-9B4B-2C3E-7A6EF895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CAE4-ACEA-0D0F-9AC9-335771D2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Augmented inventory data models for ONUs based on </a:t>
            </a:r>
            <a:r>
              <a:rPr lang="en-US" dirty="0" err="1"/>
              <a:t>ietf</a:t>
            </a:r>
            <a:r>
              <a:rPr lang="en-US" dirty="0"/>
              <a:t>-network-hardware-inventory</a:t>
            </a:r>
          </a:p>
          <a:p>
            <a:r>
              <a:rPr lang="en-US" dirty="0"/>
              <a:t>Reuse common attributes from the IETF base model and common YANG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02AAB-A40C-9DAA-5E1D-616CD120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3652-B740-4D28-B860-7338E273B3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oadband ForumOpen Broadband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C749"/>
      </a:accent1>
      <a:accent2>
        <a:srgbClr val="135056"/>
      </a:accent2>
      <a:accent3>
        <a:srgbClr val="2B2B2B"/>
      </a:accent3>
      <a:accent4>
        <a:srgbClr val="CCD3E1"/>
      </a:accent4>
      <a:accent5>
        <a:srgbClr val="8D80FC"/>
      </a:accent5>
      <a:accent6>
        <a:srgbClr val="1E1E5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 w="19050">
          <a:solidFill>
            <a:srgbClr val="336699"/>
          </a:solidFill>
          <a:headEnd type="none" w="med" len="med"/>
          <a:tailEnd type="triangle" w="med" len="med"/>
        </a:ln>
      </a:spPr>
      <a:bodyPr rtlCol="0" anchor="ctr"/>
      <a:lstStyle>
        <a:defPPr algn="l">
          <a:defRPr sz="1200" dirty="0" smtClean="0"/>
        </a:defPPr>
      </a:lstStyle>
    </a:spDef>
    <a:lnDef>
      <a:spPr>
        <a:ln w="19050">
          <a:solidFill>
            <a:srgbClr val="336699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52833</TotalTime>
  <Words>708</Words>
  <Application>Microsoft Macintosh PowerPoint</Application>
  <PresentationFormat>Widescreen</PresentationFormat>
  <Paragraphs>106</Paragraphs>
  <Slides>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System Font Regular</vt:lpstr>
      <vt:lpstr>Wingdings</vt:lpstr>
      <vt:lpstr>Office Theme</vt:lpstr>
      <vt:lpstr>WT-411i2 &amp; WT-454i2 Considerations on  Inventory &amp; Topology</vt:lpstr>
      <vt:lpstr>Take-aways in C</vt:lpstr>
      <vt:lpstr>Proposed Model Structures</vt:lpstr>
      <vt:lpstr>ONU Inventory Model</vt:lpstr>
      <vt:lpstr>ONU Model Tree (Sample)</vt:lpstr>
      <vt:lpstr>Home Gateway Inventory Model</vt:lpstr>
      <vt:lpstr>Home Gateway Model Tree (Sample)</vt:lpstr>
      <vt:lpstr>Wi-Fi AP Inventory Model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Norbert Voigt</dc:creator>
  <cp:lastModifiedBy>Aihua Guo</cp:lastModifiedBy>
  <cp:revision>1548</cp:revision>
  <dcterms:created xsi:type="dcterms:W3CDTF">2018-11-16T17:16:29Z</dcterms:created>
  <dcterms:modified xsi:type="dcterms:W3CDTF">2023-05-26T03:34:00Z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(3)4HgY5ObF90wlSJ9A4KWLu9jYpXP4ttJ8TAIyuLeywsoe/HeMgfTZt6FH1HSwGFTkwZWEJzW8
twk72RRDHgtQScURvVbHGi9UEkK1Hhb04C+xI2YGJx9xNo+2M0DUo3rBGJjmfIZNnSCU63zU
hnMbQjxcYrDMkUCIYtY7dJJ0Lx7HaD6IooaK45PTjs23aGAxtaI/sjef3nngwlwpQET/3TAQ
JjEzje/OWEcrW9Fhcz</vt:lpwstr>
  </property>
  <property fmtid="{D5CDD505-2E9C-101B-9397-08002B2CF9AE}" pid="3" name="_2015_ms_pID_7253431">
    <vt:lpwstr>ua/IkEsRCqPmjw3RAna1wyN2/mZ5aoxrsxFAhx+LsqQCXuNhDTxMkc
AB454b8rfTwYnFrLBgYmv+Pf+F4hLN24VtxVBFqrNGsPUL6ajhTrStF5YW1kZMUfhIien/jP
RQgp7qXluJDHytySgfKGpiIQtPvzxARTVe79IevPxS565k0ITjn6F3MFj20w11BDPgmy5nrJ
D0GOd+0IQvlaa93I//o1+wnV5v9+nhxlw0oL</vt:lpwstr>
  </property>
  <property fmtid="{D5CDD505-2E9C-101B-9397-08002B2CF9AE}" pid="4" name="_2015_ms_pID_7253432">
    <vt:lpwstr>ZA==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1683681514</vt:lpwstr>
  </property>
</Properties>
</file>