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372" r:id="rId3"/>
    <p:sldId id="376" r:id="rId4"/>
    <p:sldId id="2076136906" r:id="rId5"/>
    <p:sldId id="2076136907" r:id="rId6"/>
    <p:sldId id="2076136908" r:id="rId7"/>
    <p:sldId id="2076136909" r:id="rId8"/>
    <p:sldId id="477" r:id="rId9"/>
    <p:sldId id="385" r:id="rId10"/>
    <p:sldId id="2076136910" r:id="rId11"/>
    <p:sldId id="2076136911" r:id="rId12"/>
    <p:sldId id="207613690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84D0A2"/>
    <a:srgbClr val="FF0000"/>
    <a:srgbClr val="C80000"/>
    <a:srgbClr val="96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85155" autoAdjust="0"/>
  </p:normalViewPr>
  <p:slideViewPr>
    <p:cSldViewPr snapToGrid="0">
      <p:cViewPr varScale="1">
        <p:scale>
          <a:sx n="57" d="100"/>
          <a:sy n="57" d="100"/>
        </p:scale>
        <p:origin x="1016" y="3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8/28/2022</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8/25/2022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AutoNum type="arabicPeriod"/>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78" rtl="0" eaLnBrk="1" fontAlgn="auto" latinLnBrk="0" hangingPunct="1">
              <a:lnSpc>
                <a:spcPct val="100000"/>
              </a:lnSpc>
              <a:spcBef>
                <a:spcPts val="0"/>
              </a:spcBef>
              <a:spcAft>
                <a:spcPts val="0"/>
              </a:spcAft>
              <a:buClrTx/>
              <a:buSzTx/>
              <a:buFontTx/>
              <a:buNone/>
              <a:tabLst/>
              <a:defRPr/>
            </a:pPr>
            <a:fld id="{F07326F3-4732-B74B-9C70-D0992466E4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7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1958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78" rtl="0" eaLnBrk="1" fontAlgn="auto" latinLnBrk="0" hangingPunct="1">
              <a:lnSpc>
                <a:spcPct val="100000"/>
              </a:lnSpc>
              <a:spcBef>
                <a:spcPts val="0"/>
              </a:spcBef>
              <a:spcAft>
                <a:spcPts val="0"/>
              </a:spcAft>
              <a:buClrTx/>
              <a:buSzTx/>
              <a:buFontTx/>
              <a:buNone/>
              <a:tabLst/>
              <a:defRPr/>
            </a:pPr>
            <a:fld id="{F07326F3-4732-B74B-9C70-D0992466E4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78"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225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AA6347-9C5C-4498-B753-1DF27CA46170}" type="slidenum">
              <a:rPr lang="en-US" smtClean="0"/>
              <a:t>13</a:t>
            </a:fld>
            <a:endParaRPr lang="en-US"/>
          </a:p>
        </p:txBody>
      </p:sp>
    </p:spTree>
    <p:extLst>
      <p:ext uri="{BB962C8B-B14F-4D97-AF65-F5344CB8AC3E}">
        <p14:creationId xmlns:p14="http://schemas.microsoft.com/office/powerpoint/2010/main" val="3394165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78" rtl="0" eaLnBrk="1" fontAlgn="auto" latinLnBrk="0" hangingPunct="1">
              <a:lnSpc>
                <a:spcPct val="100000"/>
              </a:lnSpc>
              <a:spcBef>
                <a:spcPts val="0"/>
              </a:spcBef>
              <a:spcAft>
                <a:spcPts val="0"/>
              </a:spcAft>
              <a:buClrTx/>
              <a:buSzTx/>
              <a:buFontTx/>
              <a:buNone/>
              <a:tabLst/>
              <a:defRPr/>
            </a:pPr>
            <a:fld id="{F07326F3-4732-B74B-9C70-D0992466E4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7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027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78" rtl="0" eaLnBrk="1" fontAlgn="auto" latinLnBrk="0" hangingPunct="1">
              <a:lnSpc>
                <a:spcPct val="100000"/>
              </a:lnSpc>
              <a:spcBef>
                <a:spcPts val="0"/>
              </a:spcBef>
              <a:spcAft>
                <a:spcPts val="0"/>
              </a:spcAft>
              <a:buClrTx/>
              <a:buSzTx/>
              <a:buFontTx/>
              <a:buNone/>
              <a:tabLst/>
              <a:defRPr/>
            </a:pPr>
            <a:fld id="{F07326F3-4732-B74B-9C70-D0992466E4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7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663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78" rtl="0" eaLnBrk="1" fontAlgn="auto" latinLnBrk="0" hangingPunct="1">
              <a:lnSpc>
                <a:spcPct val="100000"/>
              </a:lnSpc>
              <a:spcBef>
                <a:spcPts val="0"/>
              </a:spcBef>
              <a:spcAft>
                <a:spcPts val="0"/>
              </a:spcAft>
              <a:buClrTx/>
              <a:buSzTx/>
              <a:buFontTx/>
              <a:buNone/>
              <a:tabLst/>
              <a:defRPr/>
            </a:pPr>
            <a:fld id="{F07326F3-4732-B74B-9C70-D0992466E4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7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1325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78" rtl="0" eaLnBrk="1" fontAlgn="auto" latinLnBrk="0" hangingPunct="1">
              <a:lnSpc>
                <a:spcPct val="100000"/>
              </a:lnSpc>
              <a:spcBef>
                <a:spcPts val="0"/>
              </a:spcBef>
              <a:spcAft>
                <a:spcPts val="0"/>
              </a:spcAft>
              <a:buClrTx/>
              <a:buSzTx/>
              <a:buFontTx/>
              <a:buNone/>
              <a:tabLst/>
              <a:defRPr/>
            </a:pPr>
            <a:fld id="{F07326F3-4732-B74B-9C70-D0992466E4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78"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2100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AutoNum type="arabicPeriod"/>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78" rtl="0" eaLnBrk="1" fontAlgn="auto" latinLnBrk="0" hangingPunct="1">
              <a:lnSpc>
                <a:spcPct val="100000"/>
              </a:lnSpc>
              <a:spcBef>
                <a:spcPts val="0"/>
              </a:spcBef>
              <a:spcAft>
                <a:spcPts val="0"/>
              </a:spcAft>
              <a:buClrTx/>
              <a:buSzTx/>
              <a:buFontTx/>
              <a:buNone/>
              <a:tabLst/>
              <a:defRPr/>
            </a:pPr>
            <a:fld id="{F07326F3-4732-B74B-9C70-D0992466E4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78"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7933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AA6347-9C5C-4498-B753-1DF27CA46170}" type="slidenum">
              <a:rPr lang="en-US" smtClean="0"/>
              <a:t>8</a:t>
            </a:fld>
            <a:endParaRPr lang="en-US"/>
          </a:p>
        </p:txBody>
      </p:sp>
    </p:spTree>
    <p:extLst>
      <p:ext uri="{BB962C8B-B14F-4D97-AF65-F5344CB8AC3E}">
        <p14:creationId xmlns:p14="http://schemas.microsoft.com/office/powerpoint/2010/main" val="27822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78" rtl="0" eaLnBrk="1" fontAlgn="auto" latinLnBrk="0" hangingPunct="1">
              <a:lnSpc>
                <a:spcPct val="100000"/>
              </a:lnSpc>
              <a:spcBef>
                <a:spcPts val="0"/>
              </a:spcBef>
              <a:spcAft>
                <a:spcPts val="0"/>
              </a:spcAft>
              <a:buClrTx/>
              <a:buSzTx/>
              <a:buFontTx/>
              <a:buNone/>
              <a:tabLst/>
              <a:defRPr/>
            </a:pPr>
            <a:fld id="{F07326F3-4732-B74B-9C70-D0992466E4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7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0906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78" rtl="0" eaLnBrk="1" fontAlgn="auto" latinLnBrk="0" hangingPunct="1">
              <a:lnSpc>
                <a:spcPct val="100000"/>
              </a:lnSpc>
              <a:spcBef>
                <a:spcPts val="0"/>
              </a:spcBef>
              <a:spcAft>
                <a:spcPts val="0"/>
              </a:spcAft>
              <a:buClrTx/>
              <a:buSzTx/>
              <a:buFontTx/>
              <a:buNone/>
              <a:tabLst/>
              <a:defRPr/>
            </a:pPr>
            <a:fld id="{F07326F3-4732-B74B-9C70-D0992466E4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7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22055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2"/>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solidFill>
              </a:rPr>
              <a:t>Thank You.</a:t>
            </a:r>
            <a:endParaRPr lang="zh-CN" altLang="zh-CN" sz="4800" dirty="0">
              <a:solidFill>
                <a:schemeClr val="tx2"/>
              </a:solidFill>
            </a:endParaRPr>
          </a:p>
        </p:txBody>
      </p:sp>
      <p:sp>
        <p:nvSpPr>
          <p:cNvPr id="10" name="TextBox 9">
            <a:extLst>
              <a:ext uri="{FF2B5EF4-FFF2-40B4-BE49-F238E27FC236}">
                <a16:creationId xmlns:a16="http://schemas.microsoft.com/office/drawing/2014/main" id="{ECBD5311-5A41-4702-A9C2-A44B292D3D2D}"/>
              </a:ext>
            </a:extLst>
          </p:cNvPr>
          <p:cNvSpPr txBox="1"/>
          <p:nvPr/>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solidFill>
              </a:rPr>
              <a:t>Copyright © 2019 Futurewei Technologies, Inc. </a:t>
            </a:r>
          </a:p>
          <a:p>
            <a:pPr algn="l">
              <a:defRPr/>
            </a:pPr>
            <a:r>
              <a:rPr lang="en-US" altLang="zh-CN" sz="900" b="1" dirty="0">
                <a:solidFill>
                  <a:schemeClr val="tx2"/>
                </a:solidFill>
              </a:rPr>
              <a:t>All Rights Reserved.</a:t>
            </a:r>
          </a:p>
          <a:p>
            <a:pPr algn="l">
              <a:defRPr/>
            </a:pPr>
            <a:endParaRPr lang="en-US" altLang="zh-CN" sz="900" b="1" dirty="0">
              <a:solidFill>
                <a:schemeClr val="tx2"/>
              </a:solidFill>
            </a:endParaRPr>
          </a:p>
          <a:p>
            <a:pPr algn="l">
              <a:defRPr/>
            </a:pPr>
            <a:r>
              <a:rPr lang="en-US" altLang="zh-CN" sz="900" dirty="0">
                <a:solidFill>
                  <a:schemeClr val="tx2"/>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章节页">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8890" y="196554"/>
            <a:ext cx="10736446" cy="589660"/>
          </a:xfrm>
          <a:prstGeom prst="rect">
            <a:avLst/>
          </a:prstGeom>
        </p:spPr>
        <p:txBody>
          <a:bodyPr lIns="0" tIns="0" rIns="0" bIns="0" anchor="ctr">
            <a:normAutofit/>
          </a:bodyPr>
          <a:lstStyle>
            <a:lvl1pPr marL="0" indent="0" algn="l">
              <a:lnSpc>
                <a:spcPts val="3428"/>
              </a:lnSpc>
              <a:spcBef>
                <a:spcPts val="0"/>
              </a:spcBef>
              <a:buNone/>
              <a:defRPr sz="3198" b="1" baseline="0">
                <a:solidFill>
                  <a:srgbClr val="C00000"/>
                </a:solidFill>
                <a:latin typeface="Microsoft YaHei" panose="020B0503020204020204" pitchFamily="34" charset="-122"/>
                <a:ea typeface="Microsoft YaHei" panose="020B0503020204020204" pitchFamily="34" charset="-122"/>
              </a:defRPr>
            </a:lvl1pPr>
            <a:lvl2pPr marL="593425" indent="0" algn="ctr">
              <a:buNone/>
              <a:defRPr sz="2596"/>
            </a:lvl2pPr>
            <a:lvl3pPr marL="1186848" indent="0" algn="ctr">
              <a:buNone/>
              <a:defRPr sz="2336"/>
            </a:lvl3pPr>
            <a:lvl4pPr marL="1780274" indent="0" algn="ctr">
              <a:buNone/>
              <a:defRPr sz="2077"/>
            </a:lvl4pPr>
            <a:lvl5pPr marL="2373698" indent="0" algn="ctr">
              <a:buNone/>
              <a:defRPr sz="2077"/>
            </a:lvl5pPr>
            <a:lvl6pPr marL="2967122" indent="0" algn="ctr">
              <a:buNone/>
              <a:defRPr sz="2077"/>
            </a:lvl6pPr>
            <a:lvl7pPr marL="3560546" indent="0" algn="ctr">
              <a:buNone/>
              <a:defRPr sz="2077"/>
            </a:lvl7pPr>
            <a:lvl8pPr marL="4153972" indent="0" algn="ctr">
              <a:buNone/>
              <a:defRPr sz="2077"/>
            </a:lvl8pPr>
            <a:lvl9pPr marL="4747395" indent="0" algn="ctr">
              <a:buNone/>
              <a:defRPr sz="2077"/>
            </a:lvl9pPr>
          </a:lstStyle>
          <a:p>
            <a:r>
              <a:rPr lang="zh-CN" altLang="en-US" dirty="0"/>
              <a:t>单击此处添加标题</a:t>
            </a:r>
            <a:endParaRPr lang="en-US" dirty="0"/>
          </a:p>
        </p:txBody>
      </p:sp>
    </p:spTree>
    <p:extLst>
      <p:ext uri="{BB962C8B-B14F-4D97-AF65-F5344CB8AC3E}">
        <p14:creationId xmlns:p14="http://schemas.microsoft.com/office/powerpoint/2010/main" val="326927951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solidFill>
                  <a:schemeClr val="tx2"/>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endParaRPr lang="en-US" dirty="0"/>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08" r:id="rId2"/>
    <p:sldLayoutId id="2147483650" r:id="rId3"/>
    <p:sldLayoutId id="2147483651" r:id="rId4"/>
    <p:sldLayoutId id="2147483652" r:id="rId5"/>
    <p:sldLayoutId id="2147483653" r:id="rId6"/>
    <p:sldLayoutId id="2147483654" r:id="rId7"/>
    <p:sldLayoutId id="2147483655" r:id="rId8"/>
    <p:sldLayoutId id="2147483702" r:id="rId9"/>
    <p:sldLayoutId id="2147483658" r:id="rId10"/>
    <p:sldLayoutId id="2147483717" r:id="rId11"/>
  </p:sldLayoutIdLst>
  <p:hf hd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hyperlink" Target="https://tools.ietf.org/html/rfc8346" TargetMode="External"/><Relationship Id="rId13" Type="http://schemas.openxmlformats.org/officeDocument/2006/relationships/hyperlink" Target="https://tools.ietf.org/html/draft-ietf-teas-yang-te" TargetMode="External"/><Relationship Id="rId18" Type="http://schemas.openxmlformats.org/officeDocument/2006/relationships/hyperlink" Target="https://tools.ietf.org/html/draft-ye-ccamp-mw-topo-yang" TargetMode="External"/><Relationship Id="rId26" Type="http://schemas.openxmlformats.org/officeDocument/2006/relationships/hyperlink" Target="https://tools.ietf.org/html/draft-ietf-teas-yang-te-topo" TargetMode="External"/><Relationship Id="rId3" Type="http://schemas.openxmlformats.org/officeDocument/2006/relationships/hyperlink" Target="https://tools.ietf.org/html/rfc8345" TargetMode="External"/><Relationship Id="rId21" Type="http://schemas.openxmlformats.org/officeDocument/2006/relationships/hyperlink" Target="https://tools.ietf.org/html/draft-zheng-ccamp-client-topo-yang" TargetMode="External"/><Relationship Id="rId7" Type="http://schemas.openxmlformats.org/officeDocument/2006/relationships/hyperlink" Target="https://tools.ietf.org/html/draft-ietf-i2rs-yang-l2-network-topology" TargetMode="External"/><Relationship Id="rId12" Type="http://schemas.openxmlformats.org/officeDocument/2006/relationships/hyperlink" Target="https://tools.ietf.org/html/draft-ietf-l2sm-l2vpn-service-model" TargetMode="External"/><Relationship Id="rId17" Type="http://schemas.openxmlformats.org/officeDocument/2006/relationships/hyperlink" Target="https://tools.ietf.org/html/draft-lee-teas-actn-pm-telemetry-autonomics" TargetMode="External"/><Relationship Id="rId25" Type="http://schemas.openxmlformats.org/officeDocument/2006/relationships/hyperlink" Target="https://tools.ietf.org/html/draft-ietf-teas-yang-path-computation" TargetMode="External"/><Relationship Id="rId2" Type="http://schemas.openxmlformats.org/officeDocument/2006/relationships/notesSlide" Target="../notesSlides/notesSlide7.xml"/><Relationship Id="rId16" Type="http://schemas.openxmlformats.org/officeDocument/2006/relationships/hyperlink" Target="https://tools.ietf.org/html/draft-ietf-ccamp-alarm-module" TargetMode="External"/><Relationship Id="rId20" Type="http://schemas.openxmlformats.org/officeDocument/2006/relationships/hyperlink" Target="https://tools.ietf.org/html/draft-zheng-ccamp-client-tunnel-yang" TargetMode="External"/><Relationship Id="rId1" Type="http://schemas.openxmlformats.org/officeDocument/2006/relationships/slideLayout" Target="../slideLayouts/slideLayout3.xml"/><Relationship Id="rId6" Type="http://schemas.openxmlformats.org/officeDocument/2006/relationships/hyperlink" Target="https://tools.ietf.org/html/draft-ietf-ccamp-otn-topo-yang" TargetMode="External"/><Relationship Id="rId11" Type="http://schemas.openxmlformats.org/officeDocument/2006/relationships/hyperlink" Target="https://tools.ietf.org/wg/ccamp/draft-ietf-ccamp-otn-tunnel-model/" TargetMode="External"/><Relationship Id="rId24" Type="http://schemas.openxmlformats.org/officeDocument/2006/relationships/hyperlink" Target="https://tools.ietf.org/html/draft-lee-teas-te-service-mapping-yang" TargetMode="External"/><Relationship Id="rId5" Type="http://schemas.openxmlformats.org/officeDocument/2006/relationships/hyperlink" Target="https://tools.ietf.org/html/draft-ietf-ccamp-flexigrid-yang" TargetMode="External"/><Relationship Id="rId15" Type="http://schemas.openxmlformats.org/officeDocument/2006/relationships/hyperlink" Target="https://tools.ietf.org/html/rfc8049" TargetMode="External"/><Relationship Id="rId23" Type="http://schemas.openxmlformats.org/officeDocument/2006/relationships/hyperlink" Target="https://tools.ietf.org/html/draft-zheng-ccamp-otn-client-signal-yang" TargetMode="External"/><Relationship Id="rId10" Type="http://schemas.openxmlformats.org/officeDocument/2006/relationships/hyperlink" Target="https://tools.ietf.org/html/draft-vergara-ccamp-flexigrid-media-channel-yang" TargetMode="External"/><Relationship Id="rId19" Type="http://schemas.openxmlformats.org/officeDocument/2006/relationships/hyperlink" Target="https://tools.ietf.org/html/draft-ietf-ccamp-mw-yang" TargetMode="External"/><Relationship Id="rId4" Type="http://schemas.openxmlformats.org/officeDocument/2006/relationships/hyperlink" Target="https://tools.ietf.org/html/draft-ietf-ccamp-wson-yang" TargetMode="External"/><Relationship Id="rId9" Type="http://schemas.openxmlformats.org/officeDocument/2006/relationships/hyperlink" Target="https://tools.ietf.org/html/draft-lee-ccamp-wson-tunnel-model" TargetMode="External"/><Relationship Id="rId14" Type="http://schemas.openxmlformats.org/officeDocument/2006/relationships/hyperlink" Target="https://tools.ietf.org/html/draft-lee-teas-actn-vn-yang" TargetMode="External"/><Relationship Id="rId22" Type="http://schemas.openxmlformats.org/officeDocument/2006/relationships/hyperlink" Target="https://tools.ietf.org/html/draft-ietf-ccamp-l1csm-ya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1282012" y="2827209"/>
            <a:ext cx="9081188" cy="1203582"/>
          </a:xfrm>
        </p:spPr>
        <p:txBody>
          <a:bodyPr/>
          <a:lstStyle/>
          <a:p>
            <a:r>
              <a:rPr lang="en-US" dirty="0"/>
              <a:t>Delivery of Premium Services with Multi-technology Network Slicing</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a:xfrm>
            <a:off x="1282012" y="4991099"/>
            <a:ext cx="7432728" cy="1114426"/>
          </a:xfrm>
        </p:spPr>
        <p:txBody>
          <a:bodyPr>
            <a:normAutofit lnSpcReduction="10000"/>
          </a:bodyPr>
          <a:lstStyle/>
          <a:p>
            <a:r>
              <a:rPr lang="en-US" sz="2400" dirty="0"/>
              <a:t>Aihua Guo, Principal Architect</a:t>
            </a:r>
          </a:p>
          <a:p>
            <a:r>
              <a:rPr lang="en-US" sz="2400" dirty="0"/>
              <a:t>UFBB </a:t>
            </a:r>
            <a:r>
              <a:rPr lang="en-US" sz="2400" dirty="0" err="1"/>
              <a:t>BASe</a:t>
            </a:r>
            <a:r>
              <a:rPr lang="en-US" sz="2400" dirty="0"/>
              <a:t> 2022</a:t>
            </a:r>
          </a:p>
          <a:p>
            <a:r>
              <a:rPr lang="en-US" sz="2400" dirty="0"/>
              <a:t>2022-09-09</a:t>
            </a:r>
          </a:p>
        </p:txBody>
      </p:sp>
    </p:spTree>
    <p:extLst>
      <p:ext uri="{BB962C8B-B14F-4D97-AF65-F5344CB8AC3E}">
        <p14:creationId xmlns:p14="http://schemas.microsoft.com/office/powerpoint/2010/main" val="408149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ADB1D9-336D-594D-9418-4BC486843D21}"/>
              </a:ext>
            </a:extLst>
          </p:cNvPr>
          <p:cNvSpPr>
            <a:spLocks noGrp="1"/>
          </p:cNvSpPr>
          <p:nvPr>
            <p:ph type="subTitle" idx="1"/>
          </p:nvPr>
        </p:nvSpPr>
        <p:spPr>
          <a:xfrm>
            <a:off x="506116" y="128810"/>
            <a:ext cx="11179764" cy="589430"/>
          </a:xfrm>
        </p:spPr>
        <p:txBody>
          <a:bodyPr anchor="ctr">
            <a:noAutofit/>
          </a:bodyPr>
          <a:lstStyle/>
          <a:p>
            <a:pPr defTabSz="914112">
              <a:lnSpc>
                <a:spcPct val="100000"/>
              </a:lnSpc>
              <a:defRPr/>
            </a:pPr>
            <a:r>
              <a:rPr lang="en-US" altLang="zh-CN" sz="3200" b="0" dirty="0">
                <a:solidFill>
                  <a:schemeClr val="tx2"/>
                </a:solidFill>
                <a:latin typeface="Arial" panose="020B0604020202020204" pitchFamily="34" charset="0"/>
                <a:ea typeface="Microsoft YaHei"/>
                <a:cs typeface="Arial" panose="020B0604020202020204" pitchFamily="34" charset="0"/>
              </a:rPr>
              <a:t>PoC Demo: Cloud VR Premium Services</a:t>
            </a:r>
            <a:endParaRPr lang="zh-CN" altLang="en-US" sz="3200" b="0" dirty="0">
              <a:solidFill>
                <a:schemeClr val="tx2"/>
              </a:solidFill>
              <a:latin typeface="Arial" panose="020B0604020202020204" pitchFamily="34" charset="0"/>
              <a:ea typeface="Microsoft YaHei"/>
              <a:cs typeface="Arial" panose="020B0604020202020204" pitchFamily="34" charset="0"/>
            </a:endParaRPr>
          </a:p>
        </p:txBody>
      </p:sp>
      <p:grpSp>
        <p:nvGrpSpPr>
          <p:cNvPr id="214" name="Group 213">
            <a:extLst>
              <a:ext uri="{FF2B5EF4-FFF2-40B4-BE49-F238E27FC236}">
                <a16:creationId xmlns:a16="http://schemas.microsoft.com/office/drawing/2014/main" id="{CB0B4E7D-18B5-9913-BF14-B0530973ED92}"/>
              </a:ext>
            </a:extLst>
          </p:cNvPr>
          <p:cNvGrpSpPr/>
          <p:nvPr/>
        </p:nvGrpSpPr>
        <p:grpSpPr>
          <a:xfrm>
            <a:off x="58381" y="847148"/>
            <a:ext cx="11941114" cy="5633050"/>
            <a:chOff x="58381" y="1041458"/>
            <a:chExt cx="11941114" cy="5633050"/>
          </a:xfrm>
        </p:grpSpPr>
        <p:grpSp>
          <p:nvGrpSpPr>
            <p:cNvPr id="213" name="Group 212">
              <a:extLst>
                <a:ext uri="{FF2B5EF4-FFF2-40B4-BE49-F238E27FC236}">
                  <a16:creationId xmlns:a16="http://schemas.microsoft.com/office/drawing/2014/main" id="{32269C09-4988-D2E8-7370-E54F4CD78DAF}"/>
                </a:ext>
              </a:extLst>
            </p:cNvPr>
            <p:cNvGrpSpPr/>
            <p:nvPr/>
          </p:nvGrpSpPr>
          <p:grpSpPr>
            <a:xfrm>
              <a:off x="58381" y="1273066"/>
              <a:ext cx="11941114" cy="5401442"/>
              <a:chOff x="58381" y="1273066"/>
              <a:chExt cx="11941114" cy="5401442"/>
            </a:xfrm>
          </p:grpSpPr>
          <p:cxnSp>
            <p:nvCxnSpPr>
              <p:cNvPr id="265" name="直接连接符 3">
                <a:extLst>
                  <a:ext uri="{FF2B5EF4-FFF2-40B4-BE49-F238E27FC236}">
                    <a16:creationId xmlns:a16="http://schemas.microsoft.com/office/drawing/2014/main" id="{7C1F78C4-F0F2-A6C3-EA34-5A5C25B550B4}"/>
                  </a:ext>
                </a:extLst>
              </p:cNvPr>
              <p:cNvCxnSpPr/>
              <p:nvPr/>
            </p:nvCxnSpPr>
            <p:spPr>
              <a:xfrm>
                <a:off x="10089570" y="2451278"/>
                <a:ext cx="463429" cy="0"/>
              </a:xfrm>
              <a:prstGeom prst="line">
                <a:avLst/>
              </a:prstGeom>
              <a:ln w="952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6" name="直接连接符 91">
                <a:extLst>
                  <a:ext uri="{FF2B5EF4-FFF2-40B4-BE49-F238E27FC236}">
                    <a16:creationId xmlns:a16="http://schemas.microsoft.com/office/drawing/2014/main" id="{A8743CAB-94B7-C158-639B-F0EDB1D99682}"/>
                  </a:ext>
                </a:extLst>
              </p:cNvPr>
              <p:cNvCxnSpPr>
                <a:stCxn id="286" idx="3"/>
                <a:endCxn id="274" idx="1"/>
              </p:cNvCxnSpPr>
              <p:nvPr/>
            </p:nvCxnSpPr>
            <p:spPr>
              <a:xfrm>
                <a:off x="2783063" y="2058811"/>
                <a:ext cx="598241" cy="392467"/>
              </a:xfrm>
              <a:prstGeom prst="line">
                <a:avLst/>
              </a:prstGeom>
              <a:ln w="9525">
                <a:solidFill>
                  <a:srgbClr val="0070C0"/>
                </a:solidFill>
              </a:ln>
            </p:spPr>
            <p:style>
              <a:lnRef idx="1">
                <a:schemeClr val="accent1"/>
              </a:lnRef>
              <a:fillRef idx="0">
                <a:schemeClr val="accent1"/>
              </a:fillRef>
              <a:effectRef idx="0">
                <a:schemeClr val="accent1"/>
              </a:effectRef>
              <a:fontRef idx="minor">
                <a:schemeClr val="tx1"/>
              </a:fontRef>
            </p:style>
          </p:cxnSp>
          <p:sp>
            <p:nvSpPr>
              <p:cNvPr id="267" name="椭圆 8">
                <a:extLst>
                  <a:ext uri="{FF2B5EF4-FFF2-40B4-BE49-F238E27FC236}">
                    <a16:creationId xmlns:a16="http://schemas.microsoft.com/office/drawing/2014/main" id="{58018F9B-BA5E-E9F7-64D3-70C059CEE5F5}"/>
                  </a:ext>
                </a:extLst>
              </p:cNvPr>
              <p:cNvSpPr/>
              <p:nvPr/>
            </p:nvSpPr>
            <p:spPr bwMode="auto">
              <a:xfrm>
                <a:off x="5832897" y="2142106"/>
                <a:ext cx="3258998" cy="618343"/>
              </a:xfrm>
              <a:prstGeom prst="ellipse">
                <a:avLst/>
              </a:prstGeom>
              <a:noFill/>
              <a:ln w="25400" cap="flat" cmpd="sng" algn="ctr">
                <a:gradFill flip="none" rotWithShape="1">
                  <a:gsLst>
                    <a:gs pos="0">
                      <a:srgbClr val="FF3399"/>
                    </a:gs>
                    <a:gs pos="27000">
                      <a:srgbClr val="FF6633"/>
                    </a:gs>
                    <a:gs pos="51000">
                      <a:srgbClr val="FFFF00"/>
                    </a:gs>
                    <a:gs pos="92000">
                      <a:srgbClr val="3366FF"/>
                    </a:gs>
                    <a:gs pos="74000">
                      <a:srgbClr val="01A78F"/>
                    </a:gs>
                  </a:gsLst>
                  <a:lin ang="0" scaled="1"/>
                </a:gradFill>
                <a:prstDash val="solid"/>
                <a:round/>
                <a:headEnd type="none" w="med" len="med"/>
                <a:tailEnd type="none" w="med" len="med"/>
              </a:ln>
              <a:effectLst/>
            </p:spPr>
            <p:txBody>
              <a:bodyPr vert="horz" wrap="square" lIns="91320" tIns="45660" rIns="91320" bIns="45660" numCol="1" rtlCol="0" anchor="t" anchorCtr="0" compatLnSpc="1">
                <a:prstTxWarp prst="textNoShape">
                  <a:avLst/>
                </a:prstTxWarp>
              </a:bodyPr>
              <a:lstStyle/>
              <a:p>
                <a:pPr defTabSz="913291"/>
                <a:endParaRPr lang="en-US" sz="1200" kern="0">
                  <a:solidFill>
                    <a:prstClr val="black"/>
                  </a:solidFill>
                  <a:latin typeface="微软雅黑" panose="020B0503020204020204" pitchFamily="34" charset="-122"/>
                  <a:ea typeface="微软雅黑" panose="020B0503020204020204" pitchFamily="34" charset="-122"/>
                  <a:sym typeface="+mn-lt"/>
                </a:endParaRPr>
              </a:p>
            </p:txBody>
          </p:sp>
          <p:pic>
            <p:nvPicPr>
              <p:cNvPr id="269" name="Picture 16" descr="图片24">
                <a:extLst>
                  <a:ext uri="{FF2B5EF4-FFF2-40B4-BE49-F238E27FC236}">
                    <a16:creationId xmlns:a16="http://schemas.microsoft.com/office/drawing/2014/main" id="{35E9F153-F3BE-1A86-F7D2-7BF6420183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7300" y="2297264"/>
                <a:ext cx="318319" cy="308027"/>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70" name="Picture 16" descr="图片24">
                <a:extLst>
                  <a:ext uri="{FF2B5EF4-FFF2-40B4-BE49-F238E27FC236}">
                    <a16:creationId xmlns:a16="http://schemas.microsoft.com/office/drawing/2014/main" id="{88BCA846-6F52-261D-A6FF-E012D3B36D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30211" y="2297264"/>
                <a:ext cx="318319" cy="308027"/>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272" name="直接连接符 63">
                <a:extLst>
                  <a:ext uri="{FF2B5EF4-FFF2-40B4-BE49-F238E27FC236}">
                    <a16:creationId xmlns:a16="http://schemas.microsoft.com/office/drawing/2014/main" id="{A4531C6D-6D5E-62FF-1B4E-A3B0EA59ADBC}"/>
                  </a:ext>
                </a:extLst>
              </p:cNvPr>
              <p:cNvCxnSpPr>
                <a:stCxn id="289" idx="3"/>
                <a:endCxn id="269" idx="1"/>
              </p:cNvCxnSpPr>
              <p:nvPr/>
            </p:nvCxnSpPr>
            <p:spPr>
              <a:xfrm>
                <a:off x="4537597" y="2451278"/>
                <a:ext cx="1189703" cy="0"/>
              </a:xfrm>
              <a:prstGeom prst="line">
                <a:avLst/>
              </a:prstGeom>
              <a:ln w="9525">
                <a:solidFill>
                  <a:srgbClr val="0070C0"/>
                </a:solidFill>
              </a:ln>
            </p:spPr>
            <p:style>
              <a:lnRef idx="1">
                <a:schemeClr val="accent1"/>
              </a:lnRef>
              <a:fillRef idx="0">
                <a:schemeClr val="accent1"/>
              </a:fillRef>
              <a:effectRef idx="0">
                <a:schemeClr val="accent1"/>
              </a:effectRef>
              <a:fontRef idx="minor">
                <a:schemeClr val="tx1"/>
              </a:fontRef>
            </p:style>
          </p:cxnSp>
          <p:pic>
            <p:nvPicPr>
              <p:cNvPr id="273" name="Picture 716" descr="图片316">
                <a:extLst>
                  <a:ext uri="{FF2B5EF4-FFF2-40B4-BE49-F238E27FC236}">
                    <a16:creationId xmlns:a16="http://schemas.microsoft.com/office/drawing/2014/main" id="{48018CC9-F674-E483-C011-7DD6CA5F9B6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31355" y="2157234"/>
                <a:ext cx="766337" cy="41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4" name="Picture 465" descr="图片155">
                <a:extLst>
                  <a:ext uri="{FF2B5EF4-FFF2-40B4-BE49-F238E27FC236}">
                    <a16:creationId xmlns:a16="http://schemas.microsoft.com/office/drawing/2014/main" id="{F4B76924-D5F4-64F9-41FA-EDD86FFB9A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81304" y="2311753"/>
                <a:ext cx="283863" cy="27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5" name="直接连接符 7">
                <a:extLst>
                  <a:ext uri="{FF2B5EF4-FFF2-40B4-BE49-F238E27FC236}">
                    <a16:creationId xmlns:a16="http://schemas.microsoft.com/office/drawing/2014/main" id="{811A35E8-6A3B-2F12-E5A3-464B94107E74}"/>
                  </a:ext>
                </a:extLst>
              </p:cNvPr>
              <p:cNvCxnSpPr>
                <a:stCxn id="274" idx="3"/>
                <a:endCxn id="289" idx="1"/>
              </p:cNvCxnSpPr>
              <p:nvPr/>
            </p:nvCxnSpPr>
            <p:spPr>
              <a:xfrm>
                <a:off x="3665167" y="2451278"/>
                <a:ext cx="548823" cy="0"/>
              </a:xfrm>
              <a:prstGeom prst="line">
                <a:avLst/>
              </a:prstGeom>
              <a:ln w="9525">
                <a:solidFill>
                  <a:srgbClr val="0070C0"/>
                </a:solidFill>
              </a:ln>
            </p:spPr>
            <p:style>
              <a:lnRef idx="1">
                <a:schemeClr val="accent1"/>
              </a:lnRef>
              <a:fillRef idx="0">
                <a:schemeClr val="accent1"/>
              </a:fillRef>
              <a:effectRef idx="0">
                <a:schemeClr val="accent1"/>
              </a:effectRef>
              <a:fontRef idx="minor">
                <a:schemeClr val="tx1"/>
              </a:fontRef>
            </p:style>
          </p:cxnSp>
          <p:sp>
            <p:nvSpPr>
              <p:cNvPr id="276" name="文本框 67">
                <a:extLst>
                  <a:ext uri="{FF2B5EF4-FFF2-40B4-BE49-F238E27FC236}">
                    <a16:creationId xmlns:a16="http://schemas.microsoft.com/office/drawing/2014/main" id="{FA254B47-A9EC-8011-B207-9392C1CD316E}"/>
                  </a:ext>
                </a:extLst>
              </p:cNvPr>
              <p:cNvSpPr txBox="1"/>
              <p:nvPr/>
            </p:nvSpPr>
            <p:spPr>
              <a:xfrm>
                <a:off x="3951876" y="1981746"/>
                <a:ext cx="847835" cy="307777"/>
              </a:xfrm>
              <a:prstGeom prst="rect">
                <a:avLst/>
              </a:prstGeom>
              <a:noFill/>
            </p:spPr>
            <p:txBody>
              <a:bodyPr wrap="square" rtlCol="0">
                <a:spAutoFit/>
              </a:bodyPr>
              <a:lstStyle/>
              <a:p>
                <a:pPr algn="ctr"/>
                <a:r>
                  <a:rPr lang="en-GB" altLang="zh-CN" sz="1400" b="1" dirty="0"/>
                  <a:t>MA5800</a:t>
                </a:r>
                <a:endParaRPr lang="en-US" altLang="zh-CN" sz="1400" b="1" dirty="0"/>
              </a:p>
            </p:txBody>
          </p:sp>
          <p:sp>
            <p:nvSpPr>
              <p:cNvPr id="277" name="文本框 79">
                <a:extLst>
                  <a:ext uri="{FF2B5EF4-FFF2-40B4-BE49-F238E27FC236}">
                    <a16:creationId xmlns:a16="http://schemas.microsoft.com/office/drawing/2014/main" id="{0777D3A2-D210-771E-72CC-4C02D9CE3914}"/>
                  </a:ext>
                </a:extLst>
              </p:cNvPr>
              <p:cNvSpPr txBox="1"/>
              <p:nvPr/>
            </p:nvSpPr>
            <p:spPr>
              <a:xfrm>
                <a:off x="5388726" y="2057269"/>
                <a:ext cx="1103303" cy="307777"/>
              </a:xfrm>
              <a:prstGeom prst="rect">
                <a:avLst/>
              </a:prstGeom>
              <a:noFill/>
            </p:spPr>
            <p:txBody>
              <a:bodyPr wrap="square" rtlCol="0">
                <a:spAutoFit/>
              </a:bodyPr>
              <a:lstStyle>
                <a:defPPr>
                  <a:defRPr lang="en-US"/>
                </a:defPPr>
                <a:lvl1pPr algn="ctr">
                  <a:defRPr sz="1050" b="1"/>
                </a:lvl1pPr>
              </a:lstStyle>
              <a:p>
                <a:r>
                  <a:rPr lang="en-US" altLang="zh-CN" sz="1400" dirty="0"/>
                  <a:t>OSN9800</a:t>
                </a:r>
              </a:p>
            </p:txBody>
          </p:sp>
          <p:sp>
            <p:nvSpPr>
              <p:cNvPr id="278" name="文本框 117">
                <a:extLst>
                  <a:ext uri="{FF2B5EF4-FFF2-40B4-BE49-F238E27FC236}">
                    <a16:creationId xmlns:a16="http://schemas.microsoft.com/office/drawing/2014/main" id="{DC03D1DA-F1CE-06E8-486C-4F2CB5BBF258}"/>
                  </a:ext>
                </a:extLst>
              </p:cNvPr>
              <p:cNvSpPr txBox="1"/>
              <p:nvPr/>
            </p:nvSpPr>
            <p:spPr>
              <a:xfrm>
                <a:off x="8586850" y="2057269"/>
                <a:ext cx="1103303" cy="307777"/>
              </a:xfrm>
              <a:prstGeom prst="rect">
                <a:avLst/>
              </a:prstGeom>
              <a:noFill/>
            </p:spPr>
            <p:txBody>
              <a:bodyPr wrap="square" rtlCol="0">
                <a:spAutoFit/>
              </a:bodyPr>
              <a:lstStyle>
                <a:defPPr>
                  <a:defRPr lang="en-US"/>
                </a:defPPr>
                <a:lvl1pPr algn="ctr">
                  <a:defRPr sz="1050" b="1"/>
                </a:lvl1pPr>
              </a:lstStyle>
              <a:p>
                <a:r>
                  <a:rPr lang="en-US" altLang="zh-CN" sz="1400" dirty="0"/>
                  <a:t>OSN9800</a:t>
                </a:r>
              </a:p>
            </p:txBody>
          </p:sp>
          <p:sp>
            <p:nvSpPr>
              <p:cNvPr id="279" name="Freeform 58">
                <a:extLst>
                  <a:ext uri="{FF2B5EF4-FFF2-40B4-BE49-F238E27FC236}">
                    <a16:creationId xmlns:a16="http://schemas.microsoft.com/office/drawing/2014/main" id="{E2C2E6C7-5088-B92A-5185-833216307F8C}"/>
                  </a:ext>
                </a:extLst>
              </p:cNvPr>
              <p:cNvSpPr>
                <a:spLocks noEditPoints="1"/>
              </p:cNvSpPr>
              <p:nvPr/>
            </p:nvSpPr>
            <p:spPr bwMode="auto">
              <a:xfrm rot="13891667">
                <a:off x="2049648" y="2021016"/>
                <a:ext cx="208699" cy="218928"/>
              </a:xfrm>
              <a:custGeom>
                <a:avLst/>
                <a:gdLst>
                  <a:gd name="T0" fmla="*/ 77 w 1307"/>
                  <a:gd name="T1" fmla="*/ 1035 h 1307"/>
                  <a:gd name="T2" fmla="*/ 12 w 1307"/>
                  <a:gd name="T3" fmla="*/ 1105 h 1307"/>
                  <a:gd name="T4" fmla="*/ 3 w 1307"/>
                  <a:gd name="T5" fmla="*/ 1192 h 1307"/>
                  <a:gd name="T6" fmla="*/ 54 w 1307"/>
                  <a:gd name="T7" fmla="*/ 1274 h 1307"/>
                  <a:gd name="T8" fmla="*/ 146 w 1307"/>
                  <a:gd name="T9" fmla="*/ 1307 h 1307"/>
                  <a:gd name="T10" fmla="*/ 226 w 1307"/>
                  <a:gd name="T11" fmla="*/ 1283 h 1307"/>
                  <a:gd name="T12" fmla="*/ 284 w 1307"/>
                  <a:gd name="T13" fmla="*/ 1205 h 1307"/>
                  <a:gd name="T14" fmla="*/ 284 w 1307"/>
                  <a:gd name="T15" fmla="*/ 1118 h 1307"/>
                  <a:gd name="T16" fmla="*/ 226 w 1307"/>
                  <a:gd name="T17" fmla="*/ 1042 h 1307"/>
                  <a:gd name="T18" fmla="*/ 146 w 1307"/>
                  <a:gd name="T19" fmla="*/ 1017 h 1307"/>
                  <a:gd name="T20" fmla="*/ 108 w 1307"/>
                  <a:gd name="T21" fmla="*/ 146 h 1307"/>
                  <a:gd name="T22" fmla="*/ 399 w 1307"/>
                  <a:gd name="T23" fmla="*/ 177 h 1307"/>
                  <a:gd name="T24" fmla="*/ 713 w 1307"/>
                  <a:gd name="T25" fmla="*/ 319 h 1307"/>
                  <a:gd name="T26" fmla="*/ 930 w 1307"/>
                  <a:gd name="T27" fmla="*/ 516 h 1307"/>
                  <a:gd name="T28" fmla="*/ 1100 w 1307"/>
                  <a:gd name="T29" fmla="*/ 813 h 1307"/>
                  <a:gd name="T30" fmla="*/ 1161 w 1307"/>
                  <a:gd name="T31" fmla="*/ 1161 h 1307"/>
                  <a:gd name="T32" fmla="*/ 1307 w 1307"/>
                  <a:gd name="T33" fmla="*/ 1161 h 1307"/>
                  <a:gd name="T34" fmla="*/ 1255 w 1307"/>
                  <a:gd name="T35" fmla="*/ 817 h 1307"/>
                  <a:gd name="T36" fmla="*/ 1076 w 1307"/>
                  <a:gd name="T37" fmla="*/ 467 h 1307"/>
                  <a:gd name="T38" fmla="*/ 796 w 1307"/>
                  <a:gd name="T39" fmla="*/ 199 h 1307"/>
                  <a:gd name="T40" fmla="*/ 435 w 1307"/>
                  <a:gd name="T41" fmla="*/ 36 h 1307"/>
                  <a:gd name="T42" fmla="*/ 146 w 1307"/>
                  <a:gd name="T43" fmla="*/ 509 h 1307"/>
                  <a:gd name="T44" fmla="*/ 146 w 1307"/>
                  <a:gd name="T45" fmla="*/ 654 h 1307"/>
                  <a:gd name="T46" fmla="*/ 297 w 1307"/>
                  <a:gd name="T47" fmla="*/ 676 h 1307"/>
                  <a:gd name="T48" fmla="*/ 450 w 1307"/>
                  <a:gd name="T49" fmla="*/ 755 h 1307"/>
                  <a:gd name="T50" fmla="*/ 552 w 1307"/>
                  <a:gd name="T51" fmla="*/ 857 h 1307"/>
                  <a:gd name="T52" fmla="*/ 631 w 1307"/>
                  <a:gd name="T53" fmla="*/ 1010 h 1307"/>
                  <a:gd name="T54" fmla="*/ 653 w 1307"/>
                  <a:gd name="T55" fmla="*/ 1161 h 1307"/>
                  <a:gd name="T56" fmla="*/ 798 w 1307"/>
                  <a:gd name="T57" fmla="*/ 1161 h 1307"/>
                  <a:gd name="T58" fmla="*/ 760 w 1307"/>
                  <a:gd name="T59" fmla="*/ 937 h 1307"/>
                  <a:gd name="T60" fmla="*/ 650 w 1307"/>
                  <a:gd name="T61" fmla="*/ 746 h 1307"/>
                  <a:gd name="T62" fmla="*/ 484 w 1307"/>
                  <a:gd name="T63" fmla="*/ 602 h 1307"/>
                  <a:gd name="T64" fmla="*/ 277 w 1307"/>
                  <a:gd name="T65" fmla="*/ 522 h 1307"/>
                  <a:gd name="T66" fmla="*/ 146 w 1307"/>
                  <a:gd name="T67" fmla="*/ 254 h 1307"/>
                  <a:gd name="T68" fmla="*/ 146 w 1307"/>
                  <a:gd name="T69" fmla="*/ 399 h 1307"/>
                  <a:gd name="T70" fmla="*/ 408 w 1307"/>
                  <a:gd name="T71" fmla="*/ 445 h 1307"/>
                  <a:gd name="T72" fmla="*/ 630 w 1307"/>
                  <a:gd name="T73" fmla="*/ 574 h 1307"/>
                  <a:gd name="T74" fmla="*/ 778 w 1307"/>
                  <a:gd name="T75" fmla="*/ 736 h 1307"/>
                  <a:gd name="T76" fmla="*/ 883 w 1307"/>
                  <a:gd name="T77" fmla="*/ 971 h 1307"/>
                  <a:gd name="T78" fmla="*/ 906 w 1307"/>
                  <a:gd name="T79" fmla="*/ 1199 h 1307"/>
                  <a:gd name="T80" fmla="*/ 1052 w 1307"/>
                  <a:gd name="T81" fmla="*/ 1115 h 1307"/>
                  <a:gd name="T82" fmla="*/ 981 w 1307"/>
                  <a:gd name="T83" fmla="*/ 808 h 1307"/>
                  <a:gd name="T84" fmla="*/ 817 w 1307"/>
                  <a:gd name="T85" fmla="*/ 552 h 1307"/>
                  <a:gd name="T86" fmla="*/ 578 w 1307"/>
                  <a:gd name="T87" fmla="*/ 363 h 1307"/>
                  <a:gd name="T88" fmla="*/ 284 w 1307"/>
                  <a:gd name="T89" fmla="*/ 265 h 1307"/>
                  <a:gd name="T90" fmla="*/ 127 w 1307"/>
                  <a:gd name="T91" fmla="*/ 762 h 1307"/>
                  <a:gd name="T92" fmla="*/ 127 w 1307"/>
                  <a:gd name="T93" fmla="*/ 908 h 1307"/>
                  <a:gd name="T94" fmla="*/ 267 w 1307"/>
                  <a:gd name="T95" fmla="*/ 938 h 1307"/>
                  <a:gd name="T96" fmla="*/ 379 w 1307"/>
                  <a:gd name="T97" fmla="*/ 1063 h 1307"/>
                  <a:gd name="T98" fmla="*/ 396 w 1307"/>
                  <a:gd name="T99" fmla="*/ 1199 h 1307"/>
                  <a:gd name="T100" fmla="*/ 545 w 1307"/>
                  <a:gd name="T101" fmla="*/ 1161 h 1307"/>
                  <a:gd name="T102" fmla="*/ 526 w 1307"/>
                  <a:gd name="T103" fmla="*/ 1043 h 1307"/>
                  <a:gd name="T104" fmla="*/ 466 w 1307"/>
                  <a:gd name="T105" fmla="*/ 922 h 1307"/>
                  <a:gd name="T106" fmla="*/ 369 w 1307"/>
                  <a:gd name="T107" fmla="*/ 830 h 1307"/>
                  <a:gd name="T108" fmla="*/ 245 w 1307"/>
                  <a:gd name="T109" fmla="*/ 775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7" h="1307">
                    <a:moveTo>
                      <a:pt x="146" y="1017"/>
                    </a:moveTo>
                    <a:lnTo>
                      <a:pt x="146" y="1017"/>
                    </a:lnTo>
                    <a:lnTo>
                      <a:pt x="130" y="1017"/>
                    </a:lnTo>
                    <a:lnTo>
                      <a:pt x="116" y="1020"/>
                    </a:lnTo>
                    <a:lnTo>
                      <a:pt x="103" y="1023"/>
                    </a:lnTo>
                    <a:lnTo>
                      <a:pt x="88" y="1027"/>
                    </a:lnTo>
                    <a:lnTo>
                      <a:pt x="77" y="1035"/>
                    </a:lnTo>
                    <a:lnTo>
                      <a:pt x="64" y="1042"/>
                    </a:lnTo>
                    <a:lnTo>
                      <a:pt x="54" y="1051"/>
                    </a:lnTo>
                    <a:lnTo>
                      <a:pt x="42" y="1059"/>
                    </a:lnTo>
                    <a:lnTo>
                      <a:pt x="33" y="1069"/>
                    </a:lnTo>
                    <a:lnTo>
                      <a:pt x="25" y="1081"/>
                    </a:lnTo>
                    <a:lnTo>
                      <a:pt x="18" y="1092"/>
                    </a:lnTo>
                    <a:lnTo>
                      <a:pt x="12" y="1105"/>
                    </a:lnTo>
                    <a:lnTo>
                      <a:pt x="6" y="1118"/>
                    </a:lnTo>
                    <a:lnTo>
                      <a:pt x="3" y="1133"/>
                    </a:lnTo>
                    <a:lnTo>
                      <a:pt x="0" y="1147"/>
                    </a:lnTo>
                    <a:lnTo>
                      <a:pt x="0" y="1161"/>
                    </a:lnTo>
                    <a:lnTo>
                      <a:pt x="0" y="1161"/>
                    </a:lnTo>
                    <a:lnTo>
                      <a:pt x="0" y="1177"/>
                    </a:lnTo>
                    <a:lnTo>
                      <a:pt x="3" y="1192"/>
                    </a:lnTo>
                    <a:lnTo>
                      <a:pt x="6" y="1205"/>
                    </a:lnTo>
                    <a:lnTo>
                      <a:pt x="12" y="1219"/>
                    </a:lnTo>
                    <a:lnTo>
                      <a:pt x="18" y="1231"/>
                    </a:lnTo>
                    <a:lnTo>
                      <a:pt x="25" y="1244"/>
                    </a:lnTo>
                    <a:lnTo>
                      <a:pt x="33" y="1254"/>
                    </a:lnTo>
                    <a:lnTo>
                      <a:pt x="42" y="1265"/>
                    </a:lnTo>
                    <a:lnTo>
                      <a:pt x="54" y="1274"/>
                    </a:lnTo>
                    <a:lnTo>
                      <a:pt x="64" y="1283"/>
                    </a:lnTo>
                    <a:lnTo>
                      <a:pt x="77" y="1290"/>
                    </a:lnTo>
                    <a:lnTo>
                      <a:pt x="88" y="1295"/>
                    </a:lnTo>
                    <a:lnTo>
                      <a:pt x="103" y="1301"/>
                    </a:lnTo>
                    <a:lnTo>
                      <a:pt x="116" y="1304"/>
                    </a:lnTo>
                    <a:lnTo>
                      <a:pt x="130" y="1307"/>
                    </a:lnTo>
                    <a:lnTo>
                      <a:pt x="146" y="1307"/>
                    </a:lnTo>
                    <a:lnTo>
                      <a:pt x="146" y="1307"/>
                    </a:lnTo>
                    <a:lnTo>
                      <a:pt x="160" y="1307"/>
                    </a:lnTo>
                    <a:lnTo>
                      <a:pt x="175" y="1304"/>
                    </a:lnTo>
                    <a:lnTo>
                      <a:pt x="189" y="1301"/>
                    </a:lnTo>
                    <a:lnTo>
                      <a:pt x="202" y="1295"/>
                    </a:lnTo>
                    <a:lnTo>
                      <a:pt x="215" y="1290"/>
                    </a:lnTo>
                    <a:lnTo>
                      <a:pt x="226" y="1283"/>
                    </a:lnTo>
                    <a:lnTo>
                      <a:pt x="238" y="1274"/>
                    </a:lnTo>
                    <a:lnTo>
                      <a:pt x="248" y="1265"/>
                    </a:lnTo>
                    <a:lnTo>
                      <a:pt x="257" y="1254"/>
                    </a:lnTo>
                    <a:lnTo>
                      <a:pt x="265" y="1244"/>
                    </a:lnTo>
                    <a:lnTo>
                      <a:pt x="273" y="1231"/>
                    </a:lnTo>
                    <a:lnTo>
                      <a:pt x="280" y="1219"/>
                    </a:lnTo>
                    <a:lnTo>
                      <a:pt x="284" y="1205"/>
                    </a:lnTo>
                    <a:lnTo>
                      <a:pt x="287" y="1192"/>
                    </a:lnTo>
                    <a:lnTo>
                      <a:pt x="290" y="1177"/>
                    </a:lnTo>
                    <a:lnTo>
                      <a:pt x="291" y="1161"/>
                    </a:lnTo>
                    <a:lnTo>
                      <a:pt x="291" y="1161"/>
                    </a:lnTo>
                    <a:lnTo>
                      <a:pt x="290" y="1147"/>
                    </a:lnTo>
                    <a:lnTo>
                      <a:pt x="287" y="1133"/>
                    </a:lnTo>
                    <a:lnTo>
                      <a:pt x="284" y="1118"/>
                    </a:lnTo>
                    <a:lnTo>
                      <a:pt x="280" y="1105"/>
                    </a:lnTo>
                    <a:lnTo>
                      <a:pt x="273" y="1092"/>
                    </a:lnTo>
                    <a:lnTo>
                      <a:pt x="265" y="1081"/>
                    </a:lnTo>
                    <a:lnTo>
                      <a:pt x="257" y="1069"/>
                    </a:lnTo>
                    <a:lnTo>
                      <a:pt x="248" y="1059"/>
                    </a:lnTo>
                    <a:lnTo>
                      <a:pt x="238" y="1051"/>
                    </a:lnTo>
                    <a:lnTo>
                      <a:pt x="226" y="1042"/>
                    </a:lnTo>
                    <a:lnTo>
                      <a:pt x="215" y="1035"/>
                    </a:lnTo>
                    <a:lnTo>
                      <a:pt x="202" y="1027"/>
                    </a:lnTo>
                    <a:lnTo>
                      <a:pt x="189" y="1023"/>
                    </a:lnTo>
                    <a:lnTo>
                      <a:pt x="175" y="1020"/>
                    </a:lnTo>
                    <a:lnTo>
                      <a:pt x="160" y="1017"/>
                    </a:lnTo>
                    <a:lnTo>
                      <a:pt x="146" y="1017"/>
                    </a:lnTo>
                    <a:lnTo>
                      <a:pt x="146" y="1017"/>
                    </a:lnTo>
                    <a:close/>
                    <a:moveTo>
                      <a:pt x="146" y="0"/>
                    </a:moveTo>
                    <a:lnTo>
                      <a:pt x="146" y="0"/>
                    </a:lnTo>
                    <a:lnTo>
                      <a:pt x="108" y="0"/>
                    </a:lnTo>
                    <a:lnTo>
                      <a:pt x="72" y="3"/>
                    </a:lnTo>
                    <a:lnTo>
                      <a:pt x="72" y="149"/>
                    </a:lnTo>
                    <a:lnTo>
                      <a:pt x="72" y="149"/>
                    </a:lnTo>
                    <a:lnTo>
                      <a:pt x="108" y="146"/>
                    </a:lnTo>
                    <a:lnTo>
                      <a:pt x="146" y="146"/>
                    </a:lnTo>
                    <a:lnTo>
                      <a:pt x="146" y="146"/>
                    </a:lnTo>
                    <a:lnTo>
                      <a:pt x="198" y="147"/>
                    </a:lnTo>
                    <a:lnTo>
                      <a:pt x="250" y="150"/>
                    </a:lnTo>
                    <a:lnTo>
                      <a:pt x="300" y="157"/>
                    </a:lnTo>
                    <a:lnTo>
                      <a:pt x="350" y="166"/>
                    </a:lnTo>
                    <a:lnTo>
                      <a:pt x="399" y="177"/>
                    </a:lnTo>
                    <a:lnTo>
                      <a:pt x="448" y="190"/>
                    </a:lnTo>
                    <a:lnTo>
                      <a:pt x="494" y="208"/>
                    </a:lnTo>
                    <a:lnTo>
                      <a:pt x="541" y="225"/>
                    </a:lnTo>
                    <a:lnTo>
                      <a:pt x="587" y="245"/>
                    </a:lnTo>
                    <a:lnTo>
                      <a:pt x="630" y="268"/>
                    </a:lnTo>
                    <a:lnTo>
                      <a:pt x="673" y="293"/>
                    </a:lnTo>
                    <a:lnTo>
                      <a:pt x="713" y="319"/>
                    </a:lnTo>
                    <a:lnTo>
                      <a:pt x="754" y="347"/>
                    </a:lnTo>
                    <a:lnTo>
                      <a:pt x="791" y="378"/>
                    </a:lnTo>
                    <a:lnTo>
                      <a:pt x="829" y="409"/>
                    </a:lnTo>
                    <a:lnTo>
                      <a:pt x="865" y="442"/>
                    </a:lnTo>
                    <a:lnTo>
                      <a:pt x="865" y="442"/>
                    </a:lnTo>
                    <a:lnTo>
                      <a:pt x="898" y="478"/>
                    </a:lnTo>
                    <a:lnTo>
                      <a:pt x="930" y="516"/>
                    </a:lnTo>
                    <a:lnTo>
                      <a:pt x="960" y="553"/>
                    </a:lnTo>
                    <a:lnTo>
                      <a:pt x="989" y="594"/>
                    </a:lnTo>
                    <a:lnTo>
                      <a:pt x="1015" y="636"/>
                    </a:lnTo>
                    <a:lnTo>
                      <a:pt x="1039" y="677"/>
                    </a:lnTo>
                    <a:lnTo>
                      <a:pt x="1062" y="721"/>
                    </a:lnTo>
                    <a:lnTo>
                      <a:pt x="1082" y="767"/>
                    </a:lnTo>
                    <a:lnTo>
                      <a:pt x="1100" y="813"/>
                    </a:lnTo>
                    <a:lnTo>
                      <a:pt x="1117" y="859"/>
                    </a:lnTo>
                    <a:lnTo>
                      <a:pt x="1130" y="908"/>
                    </a:lnTo>
                    <a:lnTo>
                      <a:pt x="1141" y="957"/>
                    </a:lnTo>
                    <a:lnTo>
                      <a:pt x="1150" y="1007"/>
                    </a:lnTo>
                    <a:lnTo>
                      <a:pt x="1157" y="1058"/>
                    </a:lnTo>
                    <a:lnTo>
                      <a:pt x="1160" y="1110"/>
                    </a:lnTo>
                    <a:lnTo>
                      <a:pt x="1161" y="1161"/>
                    </a:lnTo>
                    <a:lnTo>
                      <a:pt x="1161" y="1161"/>
                    </a:lnTo>
                    <a:lnTo>
                      <a:pt x="1161" y="1199"/>
                    </a:lnTo>
                    <a:lnTo>
                      <a:pt x="1159" y="1235"/>
                    </a:lnTo>
                    <a:lnTo>
                      <a:pt x="1304" y="1235"/>
                    </a:lnTo>
                    <a:lnTo>
                      <a:pt x="1304" y="1235"/>
                    </a:lnTo>
                    <a:lnTo>
                      <a:pt x="1307" y="1199"/>
                    </a:lnTo>
                    <a:lnTo>
                      <a:pt x="1307" y="1161"/>
                    </a:lnTo>
                    <a:lnTo>
                      <a:pt x="1307" y="1161"/>
                    </a:lnTo>
                    <a:lnTo>
                      <a:pt x="1306" y="1102"/>
                    </a:lnTo>
                    <a:lnTo>
                      <a:pt x="1301" y="1043"/>
                    </a:lnTo>
                    <a:lnTo>
                      <a:pt x="1294" y="986"/>
                    </a:lnTo>
                    <a:lnTo>
                      <a:pt x="1284" y="928"/>
                    </a:lnTo>
                    <a:lnTo>
                      <a:pt x="1271" y="872"/>
                    </a:lnTo>
                    <a:lnTo>
                      <a:pt x="1255" y="817"/>
                    </a:lnTo>
                    <a:lnTo>
                      <a:pt x="1236" y="762"/>
                    </a:lnTo>
                    <a:lnTo>
                      <a:pt x="1216" y="709"/>
                    </a:lnTo>
                    <a:lnTo>
                      <a:pt x="1192" y="659"/>
                    </a:lnTo>
                    <a:lnTo>
                      <a:pt x="1167" y="608"/>
                    </a:lnTo>
                    <a:lnTo>
                      <a:pt x="1138" y="559"/>
                    </a:lnTo>
                    <a:lnTo>
                      <a:pt x="1108" y="513"/>
                    </a:lnTo>
                    <a:lnTo>
                      <a:pt x="1076" y="467"/>
                    </a:lnTo>
                    <a:lnTo>
                      <a:pt x="1042" y="422"/>
                    </a:lnTo>
                    <a:lnTo>
                      <a:pt x="1006" y="380"/>
                    </a:lnTo>
                    <a:lnTo>
                      <a:pt x="967" y="340"/>
                    </a:lnTo>
                    <a:lnTo>
                      <a:pt x="927" y="301"/>
                    </a:lnTo>
                    <a:lnTo>
                      <a:pt x="885" y="265"/>
                    </a:lnTo>
                    <a:lnTo>
                      <a:pt x="840" y="231"/>
                    </a:lnTo>
                    <a:lnTo>
                      <a:pt x="796" y="199"/>
                    </a:lnTo>
                    <a:lnTo>
                      <a:pt x="748" y="169"/>
                    </a:lnTo>
                    <a:lnTo>
                      <a:pt x="699" y="140"/>
                    </a:lnTo>
                    <a:lnTo>
                      <a:pt x="649" y="115"/>
                    </a:lnTo>
                    <a:lnTo>
                      <a:pt x="598" y="91"/>
                    </a:lnTo>
                    <a:lnTo>
                      <a:pt x="545" y="71"/>
                    </a:lnTo>
                    <a:lnTo>
                      <a:pt x="490" y="52"/>
                    </a:lnTo>
                    <a:lnTo>
                      <a:pt x="435" y="36"/>
                    </a:lnTo>
                    <a:lnTo>
                      <a:pt x="379" y="23"/>
                    </a:lnTo>
                    <a:lnTo>
                      <a:pt x="323" y="13"/>
                    </a:lnTo>
                    <a:lnTo>
                      <a:pt x="264" y="6"/>
                    </a:lnTo>
                    <a:lnTo>
                      <a:pt x="205" y="2"/>
                    </a:lnTo>
                    <a:lnTo>
                      <a:pt x="146" y="0"/>
                    </a:lnTo>
                    <a:lnTo>
                      <a:pt x="146" y="0"/>
                    </a:lnTo>
                    <a:close/>
                    <a:moveTo>
                      <a:pt x="146" y="509"/>
                    </a:moveTo>
                    <a:lnTo>
                      <a:pt x="146" y="509"/>
                    </a:lnTo>
                    <a:lnTo>
                      <a:pt x="108" y="509"/>
                    </a:lnTo>
                    <a:lnTo>
                      <a:pt x="72" y="513"/>
                    </a:lnTo>
                    <a:lnTo>
                      <a:pt x="72" y="659"/>
                    </a:lnTo>
                    <a:lnTo>
                      <a:pt x="72" y="659"/>
                    </a:lnTo>
                    <a:lnTo>
                      <a:pt x="108" y="654"/>
                    </a:lnTo>
                    <a:lnTo>
                      <a:pt x="146" y="654"/>
                    </a:lnTo>
                    <a:lnTo>
                      <a:pt x="146" y="654"/>
                    </a:lnTo>
                    <a:lnTo>
                      <a:pt x="172" y="654"/>
                    </a:lnTo>
                    <a:lnTo>
                      <a:pt x="198" y="656"/>
                    </a:lnTo>
                    <a:lnTo>
                      <a:pt x="222" y="660"/>
                    </a:lnTo>
                    <a:lnTo>
                      <a:pt x="248" y="664"/>
                    </a:lnTo>
                    <a:lnTo>
                      <a:pt x="273" y="670"/>
                    </a:lnTo>
                    <a:lnTo>
                      <a:pt x="297" y="676"/>
                    </a:lnTo>
                    <a:lnTo>
                      <a:pt x="320" y="685"/>
                    </a:lnTo>
                    <a:lnTo>
                      <a:pt x="343" y="693"/>
                    </a:lnTo>
                    <a:lnTo>
                      <a:pt x="366" y="703"/>
                    </a:lnTo>
                    <a:lnTo>
                      <a:pt x="388" y="715"/>
                    </a:lnTo>
                    <a:lnTo>
                      <a:pt x="409" y="728"/>
                    </a:lnTo>
                    <a:lnTo>
                      <a:pt x="430" y="741"/>
                    </a:lnTo>
                    <a:lnTo>
                      <a:pt x="450" y="755"/>
                    </a:lnTo>
                    <a:lnTo>
                      <a:pt x="469" y="770"/>
                    </a:lnTo>
                    <a:lnTo>
                      <a:pt x="487" y="785"/>
                    </a:lnTo>
                    <a:lnTo>
                      <a:pt x="505" y="803"/>
                    </a:lnTo>
                    <a:lnTo>
                      <a:pt x="505" y="803"/>
                    </a:lnTo>
                    <a:lnTo>
                      <a:pt x="522" y="820"/>
                    </a:lnTo>
                    <a:lnTo>
                      <a:pt x="538" y="839"/>
                    </a:lnTo>
                    <a:lnTo>
                      <a:pt x="552" y="857"/>
                    </a:lnTo>
                    <a:lnTo>
                      <a:pt x="566" y="878"/>
                    </a:lnTo>
                    <a:lnTo>
                      <a:pt x="579" y="898"/>
                    </a:lnTo>
                    <a:lnTo>
                      <a:pt x="592" y="919"/>
                    </a:lnTo>
                    <a:lnTo>
                      <a:pt x="604" y="941"/>
                    </a:lnTo>
                    <a:lnTo>
                      <a:pt x="614" y="964"/>
                    </a:lnTo>
                    <a:lnTo>
                      <a:pt x="623" y="987"/>
                    </a:lnTo>
                    <a:lnTo>
                      <a:pt x="631" y="1010"/>
                    </a:lnTo>
                    <a:lnTo>
                      <a:pt x="637" y="1035"/>
                    </a:lnTo>
                    <a:lnTo>
                      <a:pt x="643" y="1059"/>
                    </a:lnTo>
                    <a:lnTo>
                      <a:pt x="647" y="1085"/>
                    </a:lnTo>
                    <a:lnTo>
                      <a:pt x="651" y="1110"/>
                    </a:lnTo>
                    <a:lnTo>
                      <a:pt x="653" y="1136"/>
                    </a:lnTo>
                    <a:lnTo>
                      <a:pt x="653" y="1161"/>
                    </a:lnTo>
                    <a:lnTo>
                      <a:pt x="653" y="1161"/>
                    </a:lnTo>
                    <a:lnTo>
                      <a:pt x="653" y="1199"/>
                    </a:lnTo>
                    <a:lnTo>
                      <a:pt x="649" y="1235"/>
                    </a:lnTo>
                    <a:lnTo>
                      <a:pt x="794" y="1235"/>
                    </a:lnTo>
                    <a:lnTo>
                      <a:pt x="794" y="1235"/>
                    </a:lnTo>
                    <a:lnTo>
                      <a:pt x="798" y="1199"/>
                    </a:lnTo>
                    <a:lnTo>
                      <a:pt x="798" y="1161"/>
                    </a:lnTo>
                    <a:lnTo>
                      <a:pt x="798" y="1161"/>
                    </a:lnTo>
                    <a:lnTo>
                      <a:pt x="798" y="1128"/>
                    </a:lnTo>
                    <a:lnTo>
                      <a:pt x="796" y="1095"/>
                    </a:lnTo>
                    <a:lnTo>
                      <a:pt x="791" y="1062"/>
                    </a:lnTo>
                    <a:lnTo>
                      <a:pt x="785" y="1030"/>
                    </a:lnTo>
                    <a:lnTo>
                      <a:pt x="778" y="999"/>
                    </a:lnTo>
                    <a:lnTo>
                      <a:pt x="770" y="967"/>
                    </a:lnTo>
                    <a:lnTo>
                      <a:pt x="760" y="937"/>
                    </a:lnTo>
                    <a:lnTo>
                      <a:pt x="748" y="908"/>
                    </a:lnTo>
                    <a:lnTo>
                      <a:pt x="735" y="879"/>
                    </a:lnTo>
                    <a:lnTo>
                      <a:pt x="721" y="850"/>
                    </a:lnTo>
                    <a:lnTo>
                      <a:pt x="705" y="823"/>
                    </a:lnTo>
                    <a:lnTo>
                      <a:pt x="687" y="797"/>
                    </a:lnTo>
                    <a:lnTo>
                      <a:pt x="669" y="771"/>
                    </a:lnTo>
                    <a:lnTo>
                      <a:pt x="650" y="746"/>
                    </a:lnTo>
                    <a:lnTo>
                      <a:pt x="628" y="722"/>
                    </a:lnTo>
                    <a:lnTo>
                      <a:pt x="607" y="700"/>
                    </a:lnTo>
                    <a:lnTo>
                      <a:pt x="585" y="679"/>
                    </a:lnTo>
                    <a:lnTo>
                      <a:pt x="561" y="657"/>
                    </a:lnTo>
                    <a:lnTo>
                      <a:pt x="536" y="638"/>
                    </a:lnTo>
                    <a:lnTo>
                      <a:pt x="510" y="620"/>
                    </a:lnTo>
                    <a:lnTo>
                      <a:pt x="484" y="602"/>
                    </a:lnTo>
                    <a:lnTo>
                      <a:pt x="457" y="587"/>
                    </a:lnTo>
                    <a:lnTo>
                      <a:pt x="428" y="572"/>
                    </a:lnTo>
                    <a:lnTo>
                      <a:pt x="399" y="559"/>
                    </a:lnTo>
                    <a:lnTo>
                      <a:pt x="371" y="548"/>
                    </a:lnTo>
                    <a:lnTo>
                      <a:pt x="340" y="538"/>
                    </a:lnTo>
                    <a:lnTo>
                      <a:pt x="309" y="529"/>
                    </a:lnTo>
                    <a:lnTo>
                      <a:pt x="277" y="522"/>
                    </a:lnTo>
                    <a:lnTo>
                      <a:pt x="245" y="516"/>
                    </a:lnTo>
                    <a:lnTo>
                      <a:pt x="212" y="512"/>
                    </a:lnTo>
                    <a:lnTo>
                      <a:pt x="179" y="509"/>
                    </a:lnTo>
                    <a:lnTo>
                      <a:pt x="146" y="509"/>
                    </a:lnTo>
                    <a:lnTo>
                      <a:pt x="146" y="509"/>
                    </a:lnTo>
                    <a:close/>
                    <a:moveTo>
                      <a:pt x="146" y="254"/>
                    </a:moveTo>
                    <a:lnTo>
                      <a:pt x="146" y="254"/>
                    </a:lnTo>
                    <a:lnTo>
                      <a:pt x="108" y="255"/>
                    </a:lnTo>
                    <a:lnTo>
                      <a:pt x="72" y="258"/>
                    </a:lnTo>
                    <a:lnTo>
                      <a:pt x="72" y="404"/>
                    </a:lnTo>
                    <a:lnTo>
                      <a:pt x="72" y="404"/>
                    </a:lnTo>
                    <a:lnTo>
                      <a:pt x="108" y="401"/>
                    </a:lnTo>
                    <a:lnTo>
                      <a:pt x="146" y="399"/>
                    </a:lnTo>
                    <a:lnTo>
                      <a:pt x="146" y="399"/>
                    </a:lnTo>
                    <a:lnTo>
                      <a:pt x="185" y="401"/>
                    </a:lnTo>
                    <a:lnTo>
                      <a:pt x="224" y="404"/>
                    </a:lnTo>
                    <a:lnTo>
                      <a:pt x="261" y="408"/>
                    </a:lnTo>
                    <a:lnTo>
                      <a:pt x="298" y="415"/>
                    </a:lnTo>
                    <a:lnTo>
                      <a:pt x="336" y="424"/>
                    </a:lnTo>
                    <a:lnTo>
                      <a:pt x="372" y="434"/>
                    </a:lnTo>
                    <a:lnTo>
                      <a:pt x="408" y="445"/>
                    </a:lnTo>
                    <a:lnTo>
                      <a:pt x="443" y="460"/>
                    </a:lnTo>
                    <a:lnTo>
                      <a:pt x="476" y="474"/>
                    </a:lnTo>
                    <a:lnTo>
                      <a:pt x="509" y="491"/>
                    </a:lnTo>
                    <a:lnTo>
                      <a:pt x="541" y="510"/>
                    </a:lnTo>
                    <a:lnTo>
                      <a:pt x="572" y="530"/>
                    </a:lnTo>
                    <a:lnTo>
                      <a:pt x="601" y="551"/>
                    </a:lnTo>
                    <a:lnTo>
                      <a:pt x="630" y="574"/>
                    </a:lnTo>
                    <a:lnTo>
                      <a:pt x="657" y="598"/>
                    </a:lnTo>
                    <a:lnTo>
                      <a:pt x="685" y="623"/>
                    </a:lnTo>
                    <a:lnTo>
                      <a:pt x="685" y="623"/>
                    </a:lnTo>
                    <a:lnTo>
                      <a:pt x="709" y="650"/>
                    </a:lnTo>
                    <a:lnTo>
                      <a:pt x="734" y="677"/>
                    </a:lnTo>
                    <a:lnTo>
                      <a:pt x="757" y="706"/>
                    </a:lnTo>
                    <a:lnTo>
                      <a:pt x="778" y="736"/>
                    </a:lnTo>
                    <a:lnTo>
                      <a:pt x="797" y="767"/>
                    </a:lnTo>
                    <a:lnTo>
                      <a:pt x="816" y="798"/>
                    </a:lnTo>
                    <a:lnTo>
                      <a:pt x="833" y="831"/>
                    </a:lnTo>
                    <a:lnTo>
                      <a:pt x="847" y="865"/>
                    </a:lnTo>
                    <a:lnTo>
                      <a:pt x="862" y="899"/>
                    </a:lnTo>
                    <a:lnTo>
                      <a:pt x="873" y="935"/>
                    </a:lnTo>
                    <a:lnTo>
                      <a:pt x="883" y="971"/>
                    </a:lnTo>
                    <a:lnTo>
                      <a:pt x="892" y="1009"/>
                    </a:lnTo>
                    <a:lnTo>
                      <a:pt x="899" y="1046"/>
                    </a:lnTo>
                    <a:lnTo>
                      <a:pt x="904" y="1084"/>
                    </a:lnTo>
                    <a:lnTo>
                      <a:pt x="906" y="1123"/>
                    </a:lnTo>
                    <a:lnTo>
                      <a:pt x="908" y="1161"/>
                    </a:lnTo>
                    <a:lnTo>
                      <a:pt x="908" y="1161"/>
                    </a:lnTo>
                    <a:lnTo>
                      <a:pt x="906" y="1199"/>
                    </a:lnTo>
                    <a:lnTo>
                      <a:pt x="904" y="1235"/>
                    </a:lnTo>
                    <a:lnTo>
                      <a:pt x="1049" y="1235"/>
                    </a:lnTo>
                    <a:lnTo>
                      <a:pt x="1049" y="1235"/>
                    </a:lnTo>
                    <a:lnTo>
                      <a:pt x="1052" y="1199"/>
                    </a:lnTo>
                    <a:lnTo>
                      <a:pt x="1053" y="1161"/>
                    </a:lnTo>
                    <a:lnTo>
                      <a:pt x="1053" y="1161"/>
                    </a:lnTo>
                    <a:lnTo>
                      <a:pt x="1052" y="1115"/>
                    </a:lnTo>
                    <a:lnTo>
                      <a:pt x="1048" y="1069"/>
                    </a:lnTo>
                    <a:lnTo>
                      <a:pt x="1042" y="1023"/>
                    </a:lnTo>
                    <a:lnTo>
                      <a:pt x="1035" y="978"/>
                    </a:lnTo>
                    <a:lnTo>
                      <a:pt x="1025" y="935"/>
                    </a:lnTo>
                    <a:lnTo>
                      <a:pt x="1012" y="892"/>
                    </a:lnTo>
                    <a:lnTo>
                      <a:pt x="997" y="850"/>
                    </a:lnTo>
                    <a:lnTo>
                      <a:pt x="981" y="808"/>
                    </a:lnTo>
                    <a:lnTo>
                      <a:pt x="964" y="768"/>
                    </a:lnTo>
                    <a:lnTo>
                      <a:pt x="944" y="729"/>
                    </a:lnTo>
                    <a:lnTo>
                      <a:pt x="921" y="692"/>
                    </a:lnTo>
                    <a:lnTo>
                      <a:pt x="898" y="654"/>
                    </a:lnTo>
                    <a:lnTo>
                      <a:pt x="872" y="618"/>
                    </a:lnTo>
                    <a:lnTo>
                      <a:pt x="846" y="585"/>
                    </a:lnTo>
                    <a:lnTo>
                      <a:pt x="817" y="552"/>
                    </a:lnTo>
                    <a:lnTo>
                      <a:pt x="787" y="520"/>
                    </a:lnTo>
                    <a:lnTo>
                      <a:pt x="755" y="490"/>
                    </a:lnTo>
                    <a:lnTo>
                      <a:pt x="722" y="461"/>
                    </a:lnTo>
                    <a:lnTo>
                      <a:pt x="689" y="435"/>
                    </a:lnTo>
                    <a:lnTo>
                      <a:pt x="653" y="409"/>
                    </a:lnTo>
                    <a:lnTo>
                      <a:pt x="615" y="386"/>
                    </a:lnTo>
                    <a:lnTo>
                      <a:pt x="578" y="363"/>
                    </a:lnTo>
                    <a:lnTo>
                      <a:pt x="539" y="344"/>
                    </a:lnTo>
                    <a:lnTo>
                      <a:pt x="499" y="326"/>
                    </a:lnTo>
                    <a:lnTo>
                      <a:pt x="457" y="310"/>
                    </a:lnTo>
                    <a:lnTo>
                      <a:pt x="415" y="295"/>
                    </a:lnTo>
                    <a:lnTo>
                      <a:pt x="372" y="283"/>
                    </a:lnTo>
                    <a:lnTo>
                      <a:pt x="329" y="272"/>
                    </a:lnTo>
                    <a:lnTo>
                      <a:pt x="284" y="265"/>
                    </a:lnTo>
                    <a:lnTo>
                      <a:pt x="238" y="259"/>
                    </a:lnTo>
                    <a:lnTo>
                      <a:pt x="192" y="255"/>
                    </a:lnTo>
                    <a:lnTo>
                      <a:pt x="146" y="254"/>
                    </a:lnTo>
                    <a:lnTo>
                      <a:pt x="146" y="254"/>
                    </a:lnTo>
                    <a:close/>
                    <a:moveTo>
                      <a:pt x="146" y="762"/>
                    </a:moveTo>
                    <a:lnTo>
                      <a:pt x="146" y="762"/>
                    </a:lnTo>
                    <a:lnTo>
                      <a:pt x="127" y="762"/>
                    </a:lnTo>
                    <a:lnTo>
                      <a:pt x="108" y="764"/>
                    </a:lnTo>
                    <a:lnTo>
                      <a:pt x="72" y="770"/>
                    </a:lnTo>
                    <a:lnTo>
                      <a:pt x="72" y="918"/>
                    </a:lnTo>
                    <a:lnTo>
                      <a:pt x="72" y="918"/>
                    </a:lnTo>
                    <a:lnTo>
                      <a:pt x="90" y="914"/>
                    </a:lnTo>
                    <a:lnTo>
                      <a:pt x="108" y="911"/>
                    </a:lnTo>
                    <a:lnTo>
                      <a:pt x="127" y="908"/>
                    </a:lnTo>
                    <a:lnTo>
                      <a:pt x="146" y="908"/>
                    </a:lnTo>
                    <a:lnTo>
                      <a:pt x="146" y="908"/>
                    </a:lnTo>
                    <a:lnTo>
                      <a:pt x="172" y="909"/>
                    </a:lnTo>
                    <a:lnTo>
                      <a:pt x="196" y="914"/>
                    </a:lnTo>
                    <a:lnTo>
                      <a:pt x="221" y="919"/>
                    </a:lnTo>
                    <a:lnTo>
                      <a:pt x="244" y="928"/>
                    </a:lnTo>
                    <a:lnTo>
                      <a:pt x="267" y="938"/>
                    </a:lnTo>
                    <a:lnTo>
                      <a:pt x="287" y="951"/>
                    </a:lnTo>
                    <a:lnTo>
                      <a:pt x="307" y="966"/>
                    </a:lnTo>
                    <a:lnTo>
                      <a:pt x="324" y="983"/>
                    </a:lnTo>
                    <a:lnTo>
                      <a:pt x="342" y="1000"/>
                    </a:lnTo>
                    <a:lnTo>
                      <a:pt x="356" y="1020"/>
                    </a:lnTo>
                    <a:lnTo>
                      <a:pt x="369" y="1040"/>
                    </a:lnTo>
                    <a:lnTo>
                      <a:pt x="379" y="1063"/>
                    </a:lnTo>
                    <a:lnTo>
                      <a:pt x="388" y="1087"/>
                    </a:lnTo>
                    <a:lnTo>
                      <a:pt x="394" y="1111"/>
                    </a:lnTo>
                    <a:lnTo>
                      <a:pt x="398" y="1136"/>
                    </a:lnTo>
                    <a:lnTo>
                      <a:pt x="399" y="1161"/>
                    </a:lnTo>
                    <a:lnTo>
                      <a:pt x="399" y="1161"/>
                    </a:lnTo>
                    <a:lnTo>
                      <a:pt x="399" y="1180"/>
                    </a:lnTo>
                    <a:lnTo>
                      <a:pt x="396" y="1199"/>
                    </a:lnTo>
                    <a:lnTo>
                      <a:pt x="394" y="1218"/>
                    </a:lnTo>
                    <a:lnTo>
                      <a:pt x="389" y="1235"/>
                    </a:lnTo>
                    <a:lnTo>
                      <a:pt x="538" y="1235"/>
                    </a:lnTo>
                    <a:lnTo>
                      <a:pt x="538" y="1235"/>
                    </a:lnTo>
                    <a:lnTo>
                      <a:pt x="543" y="1199"/>
                    </a:lnTo>
                    <a:lnTo>
                      <a:pt x="545" y="1180"/>
                    </a:lnTo>
                    <a:lnTo>
                      <a:pt x="545" y="1161"/>
                    </a:lnTo>
                    <a:lnTo>
                      <a:pt x="545" y="1161"/>
                    </a:lnTo>
                    <a:lnTo>
                      <a:pt x="545" y="1141"/>
                    </a:lnTo>
                    <a:lnTo>
                      <a:pt x="542" y="1121"/>
                    </a:lnTo>
                    <a:lnTo>
                      <a:pt x="541" y="1101"/>
                    </a:lnTo>
                    <a:lnTo>
                      <a:pt x="536" y="1081"/>
                    </a:lnTo>
                    <a:lnTo>
                      <a:pt x="532" y="1062"/>
                    </a:lnTo>
                    <a:lnTo>
                      <a:pt x="526" y="1043"/>
                    </a:lnTo>
                    <a:lnTo>
                      <a:pt x="520" y="1025"/>
                    </a:lnTo>
                    <a:lnTo>
                      <a:pt x="513" y="1006"/>
                    </a:lnTo>
                    <a:lnTo>
                      <a:pt x="506" y="989"/>
                    </a:lnTo>
                    <a:lnTo>
                      <a:pt x="496" y="971"/>
                    </a:lnTo>
                    <a:lnTo>
                      <a:pt x="487" y="955"/>
                    </a:lnTo>
                    <a:lnTo>
                      <a:pt x="477" y="938"/>
                    </a:lnTo>
                    <a:lnTo>
                      <a:pt x="466" y="922"/>
                    </a:lnTo>
                    <a:lnTo>
                      <a:pt x="454" y="908"/>
                    </a:lnTo>
                    <a:lnTo>
                      <a:pt x="441" y="893"/>
                    </a:lnTo>
                    <a:lnTo>
                      <a:pt x="428" y="879"/>
                    </a:lnTo>
                    <a:lnTo>
                      <a:pt x="414" y="866"/>
                    </a:lnTo>
                    <a:lnTo>
                      <a:pt x="399" y="853"/>
                    </a:lnTo>
                    <a:lnTo>
                      <a:pt x="385" y="842"/>
                    </a:lnTo>
                    <a:lnTo>
                      <a:pt x="369" y="830"/>
                    </a:lnTo>
                    <a:lnTo>
                      <a:pt x="352" y="820"/>
                    </a:lnTo>
                    <a:lnTo>
                      <a:pt x="336" y="811"/>
                    </a:lnTo>
                    <a:lnTo>
                      <a:pt x="319" y="801"/>
                    </a:lnTo>
                    <a:lnTo>
                      <a:pt x="301" y="794"/>
                    </a:lnTo>
                    <a:lnTo>
                      <a:pt x="283" y="787"/>
                    </a:lnTo>
                    <a:lnTo>
                      <a:pt x="264" y="781"/>
                    </a:lnTo>
                    <a:lnTo>
                      <a:pt x="245" y="775"/>
                    </a:lnTo>
                    <a:lnTo>
                      <a:pt x="226" y="771"/>
                    </a:lnTo>
                    <a:lnTo>
                      <a:pt x="206" y="767"/>
                    </a:lnTo>
                    <a:lnTo>
                      <a:pt x="186" y="765"/>
                    </a:lnTo>
                    <a:lnTo>
                      <a:pt x="166" y="762"/>
                    </a:lnTo>
                    <a:lnTo>
                      <a:pt x="146" y="762"/>
                    </a:lnTo>
                    <a:lnTo>
                      <a:pt x="146" y="762"/>
                    </a:lnTo>
                    <a:close/>
                  </a:path>
                </a:pathLst>
              </a:custGeom>
              <a:solidFill>
                <a:srgbClr val="00B050"/>
              </a:solidFill>
              <a:ln>
                <a:noFill/>
              </a:ln>
            </p:spPr>
            <p:txBody>
              <a:bodyPr vert="horz" wrap="square" lIns="40706" tIns="20353" rIns="40706" bIns="20353" numCol="1" anchor="t" anchorCtr="0" compatLnSpc="1">
                <a:prstTxWarp prst="textNoShape">
                  <a:avLst/>
                </a:prstTxWarp>
              </a:bodyPr>
              <a:lstStyle/>
              <a:p>
                <a:pPr defTabSz="796584" fontAlgn="auto">
                  <a:spcBef>
                    <a:spcPts val="0"/>
                  </a:spcBef>
                  <a:spcAft>
                    <a:spcPts val="0"/>
                  </a:spcAft>
                  <a:defRPr/>
                </a:pPr>
                <a:endParaRPr lang="zh-CN" altLang="en-US" sz="900" kern="0" dirty="0">
                  <a:solidFill>
                    <a:prstClr val="black"/>
                  </a:solidFill>
                  <a:latin typeface="方正兰亭细黑_GBK" panose="02000000000000000000" pitchFamily="2" charset="-122"/>
                  <a:ea typeface="方正兰亭细黑_GBK" panose="02000000000000000000" pitchFamily="2" charset="-122"/>
                  <a:cs typeface="Arial" pitchFamily="34" charset="0"/>
                  <a:sym typeface="American Typewriter" charset="0"/>
                </a:endParaRPr>
              </a:p>
            </p:txBody>
          </p:sp>
          <p:sp>
            <p:nvSpPr>
              <p:cNvPr id="280" name="Freeform 58">
                <a:extLst>
                  <a:ext uri="{FF2B5EF4-FFF2-40B4-BE49-F238E27FC236}">
                    <a16:creationId xmlns:a16="http://schemas.microsoft.com/office/drawing/2014/main" id="{EF941DC9-F48B-B052-BC37-9192BF364526}"/>
                  </a:ext>
                </a:extLst>
              </p:cNvPr>
              <p:cNvSpPr>
                <a:spLocks noEditPoints="1"/>
              </p:cNvSpPr>
              <p:nvPr/>
            </p:nvSpPr>
            <p:spPr bwMode="auto">
              <a:xfrm rot="4877030">
                <a:off x="1688538" y="1948267"/>
                <a:ext cx="219135" cy="217535"/>
              </a:xfrm>
              <a:custGeom>
                <a:avLst/>
                <a:gdLst>
                  <a:gd name="T0" fmla="*/ 77 w 1307"/>
                  <a:gd name="T1" fmla="*/ 1035 h 1307"/>
                  <a:gd name="T2" fmla="*/ 12 w 1307"/>
                  <a:gd name="T3" fmla="*/ 1105 h 1307"/>
                  <a:gd name="T4" fmla="*/ 3 w 1307"/>
                  <a:gd name="T5" fmla="*/ 1192 h 1307"/>
                  <a:gd name="T6" fmla="*/ 54 w 1307"/>
                  <a:gd name="T7" fmla="*/ 1274 h 1307"/>
                  <a:gd name="T8" fmla="*/ 146 w 1307"/>
                  <a:gd name="T9" fmla="*/ 1307 h 1307"/>
                  <a:gd name="T10" fmla="*/ 226 w 1307"/>
                  <a:gd name="T11" fmla="*/ 1283 h 1307"/>
                  <a:gd name="T12" fmla="*/ 284 w 1307"/>
                  <a:gd name="T13" fmla="*/ 1205 h 1307"/>
                  <a:gd name="T14" fmla="*/ 284 w 1307"/>
                  <a:gd name="T15" fmla="*/ 1118 h 1307"/>
                  <a:gd name="T16" fmla="*/ 226 w 1307"/>
                  <a:gd name="T17" fmla="*/ 1042 h 1307"/>
                  <a:gd name="T18" fmla="*/ 146 w 1307"/>
                  <a:gd name="T19" fmla="*/ 1017 h 1307"/>
                  <a:gd name="T20" fmla="*/ 108 w 1307"/>
                  <a:gd name="T21" fmla="*/ 146 h 1307"/>
                  <a:gd name="T22" fmla="*/ 399 w 1307"/>
                  <a:gd name="T23" fmla="*/ 177 h 1307"/>
                  <a:gd name="T24" fmla="*/ 713 w 1307"/>
                  <a:gd name="T25" fmla="*/ 319 h 1307"/>
                  <a:gd name="T26" fmla="*/ 930 w 1307"/>
                  <a:gd name="T27" fmla="*/ 516 h 1307"/>
                  <a:gd name="T28" fmla="*/ 1100 w 1307"/>
                  <a:gd name="T29" fmla="*/ 813 h 1307"/>
                  <a:gd name="T30" fmla="*/ 1161 w 1307"/>
                  <a:gd name="T31" fmla="*/ 1161 h 1307"/>
                  <a:gd name="T32" fmla="*/ 1307 w 1307"/>
                  <a:gd name="T33" fmla="*/ 1161 h 1307"/>
                  <a:gd name="T34" fmla="*/ 1255 w 1307"/>
                  <a:gd name="T35" fmla="*/ 817 h 1307"/>
                  <a:gd name="T36" fmla="*/ 1076 w 1307"/>
                  <a:gd name="T37" fmla="*/ 467 h 1307"/>
                  <a:gd name="T38" fmla="*/ 796 w 1307"/>
                  <a:gd name="T39" fmla="*/ 199 h 1307"/>
                  <a:gd name="T40" fmla="*/ 435 w 1307"/>
                  <a:gd name="T41" fmla="*/ 36 h 1307"/>
                  <a:gd name="T42" fmla="*/ 146 w 1307"/>
                  <a:gd name="T43" fmla="*/ 509 h 1307"/>
                  <a:gd name="T44" fmla="*/ 146 w 1307"/>
                  <a:gd name="T45" fmla="*/ 654 h 1307"/>
                  <a:gd name="T46" fmla="*/ 297 w 1307"/>
                  <a:gd name="T47" fmla="*/ 676 h 1307"/>
                  <a:gd name="T48" fmla="*/ 450 w 1307"/>
                  <a:gd name="T49" fmla="*/ 755 h 1307"/>
                  <a:gd name="T50" fmla="*/ 552 w 1307"/>
                  <a:gd name="T51" fmla="*/ 857 h 1307"/>
                  <a:gd name="T52" fmla="*/ 631 w 1307"/>
                  <a:gd name="T53" fmla="*/ 1010 h 1307"/>
                  <a:gd name="T54" fmla="*/ 653 w 1307"/>
                  <a:gd name="T55" fmla="*/ 1161 h 1307"/>
                  <a:gd name="T56" fmla="*/ 798 w 1307"/>
                  <a:gd name="T57" fmla="*/ 1161 h 1307"/>
                  <a:gd name="T58" fmla="*/ 760 w 1307"/>
                  <a:gd name="T59" fmla="*/ 937 h 1307"/>
                  <a:gd name="T60" fmla="*/ 650 w 1307"/>
                  <a:gd name="T61" fmla="*/ 746 h 1307"/>
                  <a:gd name="T62" fmla="*/ 484 w 1307"/>
                  <a:gd name="T63" fmla="*/ 602 h 1307"/>
                  <a:gd name="T64" fmla="*/ 277 w 1307"/>
                  <a:gd name="T65" fmla="*/ 522 h 1307"/>
                  <a:gd name="T66" fmla="*/ 146 w 1307"/>
                  <a:gd name="T67" fmla="*/ 254 h 1307"/>
                  <a:gd name="T68" fmla="*/ 146 w 1307"/>
                  <a:gd name="T69" fmla="*/ 399 h 1307"/>
                  <a:gd name="T70" fmla="*/ 408 w 1307"/>
                  <a:gd name="T71" fmla="*/ 445 h 1307"/>
                  <a:gd name="T72" fmla="*/ 630 w 1307"/>
                  <a:gd name="T73" fmla="*/ 574 h 1307"/>
                  <a:gd name="T74" fmla="*/ 778 w 1307"/>
                  <a:gd name="T75" fmla="*/ 736 h 1307"/>
                  <a:gd name="T76" fmla="*/ 883 w 1307"/>
                  <a:gd name="T77" fmla="*/ 971 h 1307"/>
                  <a:gd name="T78" fmla="*/ 906 w 1307"/>
                  <a:gd name="T79" fmla="*/ 1199 h 1307"/>
                  <a:gd name="T80" fmla="*/ 1052 w 1307"/>
                  <a:gd name="T81" fmla="*/ 1115 h 1307"/>
                  <a:gd name="T82" fmla="*/ 981 w 1307"/>
                  <a:gd name="T83" fmla="*/ 808 h 1307"/>
                  <a:gd name="T84" fmla="*/ 817 w 1307"/>
                  <a:gd name="T85" fmla="*/ 552 h 1307"/>
                  <a:gd name="T86" fmla="*/ 578 w 1307"/>
                  <a:gd name="T87" fmla="*/ 363 h 1307"/>
                  <a:gd name="T88" fmla="*/ 284 w 1307"/>
                  <a:gd name="T89" fmla="*/ 265 h 1307"/>
                  <a:gd name="T90" fmla="*/ 127 w 1307"/>
                  <a:gd name="T91" fmla="*/ 762 h 1307"/>
                  <a:gd name="T92" fmla="*/ 127 w 1307"/>
                  <a:gd name="T93" fmla="*/ 908 h 1307"/>
                  <a:gd name="T94" fmla="*/ 267 w 1307"/>
                  <a:gd name="T95" fmla="*/ 938 h 1307"/>
                  <a:gd name="T96" fmla="*/ 379 w 1307"/>
                  <a:gd name="T97" fmla="*/ 1063 h 1307"/>
                  <a:gd name="T98" fmla="*/ 396 w 1307"/>
                  <a:gd name="T99" fmla="*/ 1199 h 1307"/>
                  <a:gd name="T100" fmla="*/ 545 w 1307"/>
                  <a:gd name="T101" fmla="*/ 1161 h 1307"/>
                  <a:gd name="T102" fmla="*/ 526 w 1307"/>
                  <a:gd name="T103" fmla="*/ 1043 h 1307"/>
                  <a:gd name="T104" fmla="*/ 466 w 1307"/>
                  <a:gd name="T105" fmla="*/ 922 h 1307"/>
                  <a:gd name="T106" fmla="*/ 369 w 1307"/>
                  <a:gd name="T107" fmla="*/ 830 h 1307"/>
                  <a:gd name="T108" fmla="*/ 245 w 1307"/>
                  <a:gd name="T109" fmla="*/ 775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7" h="1307">
                    <a:moveTo>
                      <a:pt x="146" y="1017"/>
                    </a:moveTo>
                    <a:lnTo>
                      <a:pt x="146" y="1017"/>
                    </a:lnTo>
                    <a:lnTo>
                      <a:pt x="130" y="1017"/>
                    </a:lnTo>
                    <a:lnTo>
                      <a:pt x="116" y="1020"/>
                    </a:lnTo>
                    <a:lnTo>
                      <a:pt x="103" y="1023"/>
                    </a:lnTo>
                    <a:lnTo>
                      <a:pt x="88" y="1027"/>
                    </a:lnTo>
                    <a:lnTo>
                      <a:pt x="77" y="1035"/>
                    </a:lnTo>
                    <a:lnTo>
                      <a:pt x="64" y="1042"/>
                    </a:lnTo>
                    <a:lnTo>
                      <a:pt x="54" y="1051"/>
                    </a:lnTo>
                    <a:lnTo>
                      <a:pt x="42" y="1059"/>
                    </a:lnTo>
                    <a:lnTo>
                      <a:pt x="33" y="1069"/>
                    </a:lnTo>
                    <a:lnTo>
                      <a:pt x="25" y="1081"/>
                    </a:lnTo>
                    <a:lnTo>
                      <a:pt x="18" y="1092"/>
                    </a:lnTo>
                    <a:lnTo>
                      <a:pt x="12" y="1105"/>
                    </a:lnTo>
                    <a:lnTo>
                      <a:pt x="6" y="1118"/>
                    </a:lnTo>
                    <a:lnTo>
                      <a:pt x="3" y="1133"/>
                    </a:lnTo>
                    <a:lnTo>
                      <a:pt x="0" y="1147"/>
                    </a:lnTo>
                    <a:lnTo>
                      <a:pt x="0" y="1161"/>
                    </a:lnTo>
                    <a:lnTo>
                      <a:pt x="0" y="1161"/>
                    </a:lnTo>
                    <a:lnTo>
                      <a:pt x="0" y="1177"/>
                    </a:lnTo>
                    <a:lnTo>
                      <a:pt x="3" y="1192"/>
                    </a:lnTo>
                    <a:lnTo>
                      <a:pt x="6" y="1205"/>
                    </a:lnTo>
                    <a:lnTo>
                      <a:pt x="12" y="1219"/>
                    </a:lnTo>
                    <a:lnTo>
                      <a:pt x="18" y="1231"/>
                    </a:lnTo>
                    <a:lnTo>
                      <a:pt x="25" y="1244"/>
                    </a:lnTo>
                    <a:lnTo>
                      <a:pt x="33" y="1254"/>
                    </a:lnTo>
                    <a:lnTo>
                      <a:pt x="42" y="1265"/>
                    </a:lnTo>
                    <a:lnTo>
                      <a:pt x="54" y="1274"/>
                    </a:lnTo>
                    <a:lnTo>
                      <a:pt x="64" y="1283"/>
                    </a:lnTo>
                    <a:lnTo>
                      <a:pt x="77" y="1290"/>
                    </a:lnTo>
                    <a:lnTo>
                      <a:pt x="88" y="1295"/>
                    </a:lnTo>
                    <a:lnTo>
                      <a:pt x="103" y="1301"/>
                    </a:lnTo>
                    <a:lnTo>
                      <a:pt x="116" y="1304"/>
                    </a:lnTo>
                    <a:lnTo>
                      <a:pt x="130" y="1307"/>
                    </a:lnTo>
                    <a:lnTo>
                      <a:pt x="146" y="1307"/>
                    </a:lnTo>
                    <a:lnTo>
                      <a:pt x="146" y="1307"/>
                    </a:lnTo>
                    <a:lnTo>
                      <a:pt x="160" y="1307"/>
                    </a:lnTo>
                    <a:lnTo>
                      <a:pt x="175" y="1304"/>
                    </a:lnTo>
                    <a:lnTo>
                      <a:pt x="189" y="1301"/>
                    </a:lnTo>
                    <a:lnTo>
                      <a:pt x="202" y="1295"/>
                    </a:lnTo>
                    <a:lnTo>
                      <a:pt x="215" y="1290"/>
                    </a:lnTo>
                    <a:lnTo>
                      <a:pt x="226" y="1283"/>
                    </a:lnTo>
                    <a:lnTo>
                      <a:pt x="238" y="1274"/>
                    </a:lnTo>
                    <a:lnTo>
                      <a:pt x="248" y="1265"/>
                    </a:lnTo>
                    <a:lnTo>
                      <a:pt x="257" y="1254"/>
                    </a:lnTo>
                    <a:lnTo>
                      <a:pt x="265" y="1244"/>
                    </a:lnTo>
                    <a:lnTo>
                      <a:pt x="273" y="1231"/>
                    </a:lnTo>
                    <a:lnTo>
                      <a:pt x="280" y="1219"/>
                    </a:lnTo>
                    <a:lnTo>
                      <a:pt x="284" y="1205"/>
                    </a:lnTo>
                    <a:lnTo>
                      <a:pt x="287" y="1192"/>
                    </a:lnTo>
                    <a:lnTo>
                      <a:pt x="290" y="1177"/>
                    </a:lnTo>
                    <a:lnTo>
                      <a:pt x="291" y="1161"/>
                    </a:lnTo>
                    <a:lnTo>
                      <a:pt x="291" y="1161"/>
                    </a:lnTo>
                    <a:lnTo>
                      <a:pt x="290" y="1147"/>
                    </a:lnTo>
                    <a:lnTo>
                      <a:pt x="287" y="1133"/>
                    </a:lnTo>
                    <a:lnTo>
                      <a:pt x="284" y="1118"/>
                    </a:lnTo>
                    <a:lnTo>
                      <a:pt x="280" y="1105"/>
                    </a:lnTo>
                    <a:lnTo>
                      <a:pt x="273" y="1092"/>
                    </a:lnTo>
                    <a:lnTo>
                      <a:pt x="265" y="1081"/>
                    </a:lnTo>
                    <a:lnTo>
                      <a:pt x="257" y="1069"/>
                    </a:lnTo>
                    <a:lnTo>
                      <a:pt x="248" y="1059"/>
                    </a:lnTo>
                    <a:lnTo>
                      <a:pt x="238" y="1051"/>
                    </a:lnTo>
                    <a:lnTo>
                      <a:pt x="226" y="1042"/>
                    </a:lnTo>
                    <a:lnTo>
                      <a:pt x="215" y="1035"/>
                    </a:lnTo>
                    <a:lnTo>
                      <a:pt x="202" y="1027"/>
                    </a:lnTo>
                    <a:lnTo>
                      <a:pt x="189" y="1023"/>
                    </a:lnTo>
                    <a:lnTo>
                      <a:pt x="175" y="1020"/>
                    </a:lnTo>
                    <a:lnTo>
                      <a:pt x="160" y="1017"/>
                    </a:lnTo>
                    <a:lnTo>
                      <a:pt x="146" y="1017"/>
                    </a:lnTo>
                    <a:lnTo>
                      <a:pt x="146" y="1017"/>
                    </a:lnTo>
                    <a:close/>
                    <a:moveTo>
                      <a:pt x="146" y="0"/>
                    </a:moveTo>
                    <a:lnTo>
                      <a:pt x="146" y="0"/>
                    </a:lnTo>
                    <a:lnTo>
                      <a:pt x="108" y="0"/>
                    </a:lnTo>
                    <a:lnTo>
                      <a:pt x="72" y="3"/>
                    </a:lnTo>
                    <a:lnTo>
                      <a:pt x="72" y="149"/>
                    </a:lnTo>
                    <a:lnTo>
                      <a:pt x="72" y="149"/>
                    </a:lnTo>
                    <a:lnTo>
                      <a:pt x="108" y="146"/>
                    </a:lnTo>
                    <a:lnTo>
                      <a:pt x="146" y="146"/>
                    </a:lnTo>
                    <a:lnTo>
                      <a:pt x="146" y="146"/>
                    </a:lnTo>
                    <a:lnTo>
                      <a:pt x="198" y="147"/>
                    </a:lnTo>
                    <a:lnTo>
                      <a:pt x="250" y="150"/>
                    </a:lnTo>
                    <a:lnTo>
                      <a:pt x="300" y="157"/>
                    </a:lnTo>
                    <a:lnTo>
                      <a:pt x="350" y="166"/>
                    </a:lnTo>
                    <a:lnTo>
                      <a:pt x="399" y="177"/>
                    </a:lnTo>
                    <a:lnTo>
                      <a:pt x="448" y="190"/>
                    </a:lnTo>
                    <a:lnTo>
                      <a:pt x="494" y="208"/>
                    </a:lnTo>
                    <a:lnTo>
                      <a:pt x="541" y="225"/>
                    </a:lnTo>
                    <a:lnTo>
                      <a:pt x="587" y="245"/>
                    </a:lnTo>
                    <a:lnTo>
                      <a:pt x="630" y="268"/>
                    </a:lnTo>
                    <a:lnTo>
                      <a:pt x="673" y="293"/>
                    </a:lnTo>
                    <a:lnTo>
                      <a:pt x="713" y="319"/>
                    </a:lnTo>
                    <a:lnTo>
                      <a:pt x="754" y="347"/>
                    </a:lnTo>
                    <a:lnTo>
                      <a:pt x="791" y="378"/>
                    </a:lnTo>
                    <a:lnTo>
                      <a:pt x="829" y="409"/>
                    </a:lnTo>
                    <a:lnTo>
                      <a:pt x="865" y="442"/>
                    </a:lnTo>
                    <a:lnTo>
                      <a:pt x="865" y="442"/>
                    </a:lnTo>
                    <a:lnTo>
                      <a:pt x="898" y="478"/>
                    </a:lnTo>
                    <a:lnTo>
                      <a:pt x="930" y="516"/>
                    </a:lnTo>
                    <a:lnTo>
                      <a:pt x="960" y="553"/>
                    </a:lnTo>
                    <a:lnTo>
                      <a:pt x="989" y="594"/>
                    </a:lnTo>
                    <a:lnTo>
                      <a:pt x="1015" y="636"/>
                    </a:lnTo>
                    <a:lnTo>
                      <a:pt x="1039" y="677"/>
                    </a:lnTo>
                    <a:lnTo>
                      <a:pt x="1062" y="721"/>
                    </a:lnTo>
                    <a:lnTo>
                      <a:pt x="1082" y="767"/>
                    </a:lnTo>
                    <a:lnTo>
                      <a:pt x="1100" y="813"/>
                    </a:lnTo>
                    <a:lnTo>
                      <a:pt x="1117" y="859"/>
                    </a:lnTo>
                    <a:lnTo>
                      <a:pt x="1130" y="908"/>
                    </a:lnTo>
                    <a:lnTo>
                      <a:pt x="1141" y="957"/>
                    </a:lnTo>
                    <a:lnTo>
                      <a:pt x="1150" y="1007"/>
                    </a:lnTo>
                    <a:lnTo>
                      <a:pt x="1157" y="1058"/>
                    </a:lnTo>
                    <a:lnTo>
                      <a:pt x="1160" y="1110"/>
                    </a:lnTo>
                    <a:lnTo>
                      <a:pt x="1161" y="1161"/>
                    </a:lnTo>
                    <a:lnTo>
                      <a:pt x="1161" y="1161"/>
                    </a:lnTo>
                    <a:lnTo>
                      <a:pt x="1161" y="1199"/>
                    </a:lnTo>
                    <a:lnTo>
                      <a:pt x="1159" y="1235"/>
                    </a:lnTo>
                    <a:lnTo>
                      <a:pt x="1304" y="1235"/>
                    </a:lnTo>
                    <a:lnTo>
                      <a:pt x="1304" y="1235"/>
                    </a:lnTo>
                    <a:lnTo>
                      <a:pt x="1307" y="1199"/>
                    </a:lnTo>
                    <a:lnTo>
                      <a:pt x="1307" y="1161"/>
                    </a:lnTo>
                    <a:lnTo>
                      <a:pt x="1307" y="1161"/>
                    </a:lnTo>
                    <a:lnTo>
                      <a:pt x="1306" y="1102"/>
                    </a:lnTo>
                    <a:lnTo>
                      <a:pt x="1301" y="1043"/>
                    </a:lnTo>
                    <a:lnTo>
                      <a:pt x="1294" y="986"/>
                    </a:lnTo>
                    <a:lnTo>
                      <a:pt x="1284" y="928"/>
                    </a:lnTo>
                    <a:lnTo>
                      <a:pt x="1271" y="872"/>
                    </a:lnTo>
                    <a:lnTo>
                      <a:pt x="1255" y="817"/>
                    </a:lnTo>
                    <a:lnTo>
                      <a:pt x="1236" y="762"/>
                    </a:lnTo>
                    <a:lnTo>
                      <a:pt x="1216" y="709"/>
                    </a:lnTo>
                    <a:lnTo>
                      <a:pt x="1192" y="659"/>
                    </a:lnTo>
                    <a:lnTo>
                      <a:pt x="1167" y="608"/>
                    </a:lnTo>
                    <a:lnTo>
                      <a:pt x="1138" y="559"/>
                    </a:lnTo>
                    <a:lnTo>
                      <a:pt x="1108" y="513"/>
                    </a:lnTo>
                    <a:lnTo>
                      <a:pt x="1076" y="467"/>
                    </a:lnTo>
                    <a:lnTo>
                      <a:pt x="1042" y="422"/>
                    </a:lnTo>
                    <a:lnTo>
                      <a:pt x="1006" y="380"/>
                    </a:lnTo>
                    <a:lnTo>
                      <a:pt x="967" y="340"/>
                    </a:lnTo>
                    <a:lnTo>
                      <a:pt x="927" y="301"/>
                    </a:lnTo>
                    <a:lnTo>
                      <a:pt x="885" y="265"/>
                    </a:lnTo>
                    <a:lnTo>
                      <a:pt x="840" y="231"/>
                    </a:lnTo>
                    <a:lnTo>
                      <a:pt x="796" y="199"/>
                    </a:lnTo>
                    <a:lnTo>
                      <a:pt x="748" y="169"/>
                    </a:lnTo>
                    <a:lnTo>
                      <a:pt x="699" y="140"/>
                    </a:lnTo>
                    <a:lnTo>
                      <a:pt x="649" y="115"/>
                    </a:lnTo>
                    <a:lnTo>
                      <a:pt x="598" y="91"/>
                    </a:lnTo>
                    <a:lnTo>
                      <a:pt x="545" y="71"/>
                    </a:lnTo>
                    <a:lnTo>
                      <a:pt x="490" y="52"/>
                    </a:lnTo>
                    <a:lnTo>
                      <a:pt x="435" y="36"/>
                    </a:lnTo>
                    <a:lnTo>
                      <a:pt x="379" y="23"/>
                    </a:lnTo>
                    <a:lnTo>
                      <a:pt x="323" y="13"/>
                    </a:lnTo>
                    <a:lnTo>
                      <a:pt x="264" y="6"/>
                    </a:lnTo>
                    <a:lnTo>
                      <a:pt x="205" y="2"/>
                    </a:lnTo>
                    <a:lnTo>
                      <a:pt x="146" y="0"/>
                    </a:lnTo>
                    <a:lnTo>
                      <a:pt x="146" y="0"/>
                    </a:lnTo>
                    <a:close/>
                    <a:moveTo>
                      <a:pt x="146" y="509"/>
                    </a:moveTo>
                    <a:lnTo>
                      <a:pt x="146" y="509"/>
                    </a:lnTo>
                    <a:lnTo>
                      <a:pt x="108" y="509"/>
                    </a:lnTo>
                    <a:lnTo>
                      <a:pt x="72" y="513"/>
                    </a:lnTo>
                    <a:lnTo>
                      <a:pt x="72" y="659"/>
                    </a:lnTo>
                    <a:lnTo>
                      <a:pt x="72" y="659"/>
                    </a:lnTo>
                    <a:lnTo>
                      <a:pt x="108" y="654"/>
                    </a:lnTo>
                    <a:lnTo>
                      <a:pt x="146" y="654"/>
                    </a:lnTo>
                    <a:lnTo>
                      <a:pt x="146" y="654"/>
                    </a:lnTo>
                    <a:lnTo>
                      <a:pt x="172" y="654"/>
                    </a:lnTo>
                    <a:lnTo>
                      <a:pt x="198" y="656"/>
                    </a:lnTo>
                    <a:lnTo>
                      <a:pt x="222" y="660"/>
                    </a:lnTo>
                    <a:lnTo>
                      <a:pt x="248" y="664"/>
                    </a:lnTo>
                    <a:lnTo>
                      <a:pt x="273" y="670"/>
                    </a:lnTo>
                    <a:lnTo>
                      <a:pt x="297" y="676"/>
                    </a:lnTo>
                    <a:lnTo>
                      <a:pt x="320" y="685"/>
                    </a:lnTo>
                    <a:lnTo>
                      <a:pt x="343" y="693"/>
                    </a:lnTo>
                    <a:lnTo>
                      <a:pt x="366" y="703"/>
                    </a:lnTo>
                    <a:lnTo>
                      <a:pt x="388" y="715"/>
                    </a:lnTo>
                    <a:lnTo>
                      <a:pt x="409" y="728"/>
                    </a:lnTo>
                    <a:lnTo>
                      <a:pt x="430" y="741"/>
                    </a:lnTo>
                    <a:lnTo>
                      <a:pt x="450" y="755"/>
                    </a:lnTo>
                    <a:lnTo>
                      <a:pt x="469" y="770"/>
                    </a:lnTo>
                    <a:lnTo>
                      <a:pt x="487" y="785"/>
                    </a:lnTo>
                    <a:lnTo>
                      <a:pt x="505" y="803"/>
                    </a:lnTo>
                    <a:lnTo>
                      <a:pt x="505" y="803"/>
                    </a:lnTo>
                    <a:lnTo>
                      <a:pt x="522" y="820"/>
                    </a:lnTo>
                    <a:lnTo>
                      <a:pt x="538" y="839"/>
                    </a:lnTo>
                    <a:lnTo>
                      <a:pt x="552" y="857"/>
                    </a:lnTo>
                    <a:lnTo>
                      <a:pt x="566" y="878"/>
                    </a:lnTo>
                    <a:lnTo>
                      <a:pt x="579" y="898"/>
                    </a:lnTo>
                    <a:lnTo>
                      <a:pt x="592" y="919"/>
                    </a:lnTo>
                    <a:lnTo>
                      <a:pt x="604" y="941"/>
                    </a:lnTo>
                    <a:lnTo>
                      <a:pt x="614" y="964"/>
                    </a:lnTo>
                    <a:lnTo>
                      <a:pt x="623" y="987"/>
                    </a:lnTo>
                    <a:lnTo>
                      <a:pt x="631" y="1010"/>
                    </a:lnTo>
                    <a:lnTo>
                      <a:pt x="637" y="1035"/>
                    </a:lnTo>
                    <a:lnTo>
                      <a:pt x="643" y="1059"/>
                    </a:lnTo>
                    <a:lnTo>
                      <a:pt x="647" y="1085"/>
                    </a:lnTo>
                    <a:lnTo>
                      <a:pt x="651" y="1110"/>
                    </a:lnTo>
                    <a:lnTo>
                      <a:pt x="653" y="1136"/>
                    </a:lnTo>
                    <a:lnTo>
                      <a:pt x="653" y="1161"/>
                    </a:lnTo>
                    <a:lnTo>
                      <a:pt x="653" y="1161"/>
                    </a:lnTo>
                    <a:lnTo>
                      <a:pt x="653" y="1199"/>
                    </a:lnTo>
                    <a:lnTo>
                      <a:pt x="649" y="1235"/>
                    </a:lnTo>
                    <a:lnTo>
                      <a:pt x="794" y="1235"/>
                    </a:lnTo>
                    <a:lnTo>
                      <a:pt x="794" y="1235"/>
                    </a:lnTo>
                    <a:lnTo>
                      <a:pt x="798" y="1199"/>
                    </a:lnTo>
                    <a:lnTo>
                      <a:pt x="798" y="1161"/>
                    </a:lnTo>
                    <a:lnTo>
                      <a:pt x="798" y="1161"/>
                    </a:lnTo>
                    <a:lnTo>
                      <a:pt x="798" y="1128"/>
                    </a:lnTo>
                    <a:lnTo>
                      <a:pt x="796" y="1095"/>
                    </a:lnTo>
                    <a:lnTo>
                      <a:pt x="791" y="1062"/>
                    </a:lnTo>
                    <a:lnTo>
                      <a:pt x="785" y="1030"/>
                    </a:lnTo>
                    <a:lnTo>
                      <a:pt x="778" y="999"/>
                    </a:lnTo>
                    <a:lnTo>
                      <a:pt x="770" y="967"/>
                    </a:lnTo>
                    <a:lnTo>
                      <a:pt x="760" y="937"/>
                    </a:lnTo>
                    <a:lnTo>
                      <a:pt x="748" y="908"/>
                    </a:lnTo>
                    <a:lnTo>
                      <a:pt x="735" y="879"/>
                    </a:lnTo>
                    <a:lnTo>
                      <a:pt x="721" y="850"/>
                    </a:lnTo>
                    <a:lnTo>
                      <a:pt x="705" y="823"/>
                    </a:lnTo>
                    <a:lnTo>
                      <a:pt x="687" y="797"/>
                    </a:lnTo>
                    <a:lnTo>
                      <a:pt x="669" y="771"/>
                    </a:lnTo>
                    <a:lnTo>
                      <a:pt x="650" y="746"/>
                    </a:lnTo>
                    <a:lnTo>
                      <a:pt x="628" y="722"/>
                    </a:lnTo>
                    <a:lnTo>
                      <a:pt x="607" y="700"/>
                    </a:lnTo>
                    <a:lnTo>
                      <a:pt x="585" y="679"/>
                    </a:lnTo>
                    <a:lnTo>
                      <a:pt x="561" y="657"/>
                    </a:lnTo>
                    <a:lnTo>
                      <a:pt x="536" y="638"/>
                    </a:lnTo>
                    <a:lnTo>
                      <a:pt x="510" y="620"/>
                    </a:lnTo>
                    <a:lnTo>
                      <a:pt x="484" y="602"/>
                    </a:lnTo>
                    <a:lnTo>
                      <a:pt x="457" y="587"/>
                    </a:lnTo>
                    <a:lnTo>
                      <a:pt x="428" y="572"/>
                    </a:lnTo>
                    <a:lnTo>
                      <a:pt x="399" y="559"/>
                    </a:lnTo>
                    <a:lnTo>
                      <a:pt x="371" y="548"/>
                    </a:lnTo>
                    <a:lnTo>
                      <a:pt x="340" y="538"/>
                    </a:lnTo>
                    <a:lnTo>
                      <a:pt x="309" y="529"/>
                    </a:lnTo>
                    <a:lnTo>
                      <a:pt x="277" y="522"/>
                    </a:lnTo>
                    <a:lnTo>
                      <a:pt x="245" y="516"/>
                    </a:lnTo>
                    <a:lnTo>
                      <a:pt x="212" y="512"/>
                    </a:lnTo>
                    <a:lnTo>
                      <a:pt x="179" y="509"/>
                    </a:lnTo>
                    <a:lnTo>
                      <a:pt x="146" y="509"/>
                    </a:lnTo>
                    <a:lnTo>
                      <a:pt x="146" y="509"/>
                    </a:lnTo>
                    <a:close/>
                    <a:moveTo>
                      <a:pt x="146" y="254"/>
                    </a:moveTo>
                    <a:lnTo>
                      <a:pt x="146" y="254"/>
                    </a:lnTo>
                    <a:lnTo>
                      <a:pt x="108" y="255"/>
                    </a:lnTo>
                    <a:lnTo>
                      <a:pt x="72" y="258"/>
                    </a:lnTo>
                    <a:lnTo>
                      <a:pt x="72" y="404"/>
                    </a:lnTo>
                    <a:lnTo>
                      <a:pt x="72" y="404"/>
                    </a:lnTo>
                    <a:lnTo>
                      <a:pt x="108" y="401"/>
                    </a:lnTo>
                    <a:lnTo>
                      <a:pt x="146" y="399"/>
                    </a:lnTo>
                    <a:lnTo>
                      <a:pt x="146" y="399"/>
                    </a:lnTo>
                    <a:lnTo>
                      <a:pt x="185" y="401"/>
                    </a:lnTo>
                    <a:lnTo>
                      <a:pt x="224" y="404"/>
                    </a:lnTo>
                    <a:lnTo>
                      <a:pt x="261" y="408"/>
                    </a:lnTo>
                    <a:lnTo>
                      <a:pt x="298" y="415"/>
                    </a:lnTo>
                    <a:lnTo>
                      <a:pt x="336" y="424"/>
                    </a:lnTo>
                    <a:lnTo>
                      <a:pt x="372" y="434"/>
                    </a:lnTo>
                    <a:lnTo>
                      <a:pt x="408" y="445"/>
                    </a:lnTo>
                    <a:lnTo>
                      <a:pt x="443" y="460"/>
                    </a:lnTo>
                    <a:lnTo>
                      <a:pt x="476" y="474"/>
                    </a:lnTo>
                    <a:lnTo>
                      <a:pt x="509" y="491"/>
                    </a:lnTo>
                    <a:lnTo>
                      <a:pt x="541" y="510"/>
                    </a:lnTo>
                    <a:lnTo>
                      <a:pt x="572" y="530"/>
                    </a:lnTo>
                    <a:lnTo>
                      <a:pt x="601" y="551"/>
                    </a:lnTo>
                    <a:lnTo>
                      <a:pt x="630" y="574"/>
                    </a:lnTo>
                    <a:lnTo>
                      <a:pt x="657" y="598"/>
                    </a:lnTo>
                    <a:lnTo>
                      <a:pt x="685" y="623"/>
                    </a:lnTo>
                    <a:lnTo>
                      <a:pt x="685" y="623"/>
                    </a:lnTo>
                    <a:lnTo>
                      <a:pt x="709" y="650"/>
                    </a:lnTo>
                    <a:lnTo>
                      <a:pt x="734" y="677"/>
                    </a:lnTo>
                    <a:lnTo>
                      <a:pt x="757" y="706"/>
                    </a:lnTo>
                    <a:lnTo>
                      <a:pt x="778" y="736"/>
                    </a:lnTo>
                    <a:lnTo>
                      <a:pt x="797" y="767"/>
                    </a:lnTo>
                    <a:lnTo>
                      <a:pt x="816" y="798"/>
                    </a:lnTo>
                    <a:lnTo>
                      <a:pt x="833" y="831"/>
                    </a:lnTo>
                    <a:lnTo>
                      <a:pt x="847" y="865"/>
                    </a:lnTo>
                    <a:lnTo>
                      <a:pt x="862" y="899"/>
                    </a:lnTo>
                    <a:lnTo>
                      <a:pt x="873" y="935"/>
                    </a:lnTo>
                    <a:lnTo>
                      <a:pt x="883" y="971"/>
                    </a:lnTo>
                    <a:lnTo>
                      <a:pt x="892" y="1009"/>
                    </a:lnTo>
                    <a:lnTo>
                      <a:pt x="899" y="1046"/>
                    </a:lnTo>
                    <a:lnTo>
                      <a:pt x="904" y="1084"/>
                    </a:lnTo>
                    <a:lnTo>
                      <a:pt x="906" y="1123"/>
                    </a:lnTo>
                    <a:lnTo>
                      <a:pt x="908" y="1161"/>
                    </a:lnTo>
                    <a:lnTo>
                      <a:pt x="908" y="1161"/>
                    </a:lnTo>
                    <a:lnTo>
                      <a:pt x="906" y="1199"/>
                    </a:lnTo>
                    <a:lnTo>
                      <a:pt x="904" y="1235"/>
                    </a:lnTo>
                    <a:lnTo>
                      <a:pt x="1049" y="1235"/>
                    </a:lnTo>
                    <a:lnTo>
                      <a:pt x="1049" y="1235"/>
                    </a:lnTo>
                    <a:lnTo>
                      <a:pt x="1052" y="1199"/>
                    </a:lnTo>
                    <a:lnTo>
                      <a:pt x="1053" y="1161"/>
                    </a:lnTo>
                    <a:lnTo>
                      <a:pt x="1053" y="1161"/>
                    </a:lnTo>
                    <a:lnTo>
                      <a:pt x="1052" y="1115"/>
                    </a:lnTo>
                    <a:lnTo>
                      <a:pt x="1048" y="1069"/>
                    </a:lnTo>
                    <a:lnTo>
                      <a:pt x="1042" y="1023"/>
                    </a:lnTo>
                    <a:lnTo>
                      <a:pt x="1035" y="978"/>
                    </a:lnTo>
                    <a:lnTo>
                      <a:pt x="1025" y="935"/>
                    </a:lnTo>
                    <a:lnTo>
                      <a:pt x="1012" y="892"/>
                    </a:lnTo>
                    <a:lnTo>
                      <a:pt x="997" y="850"/>
                    </a:lnTo>
                    <a:lnTo>
                      <a:pt x="981" y="808"/>
                    </a:lnTo>
                    <a:lnTo>
                      <a:pt x="964" y="768"/>
                    </a:lnTo>
                    <a:lnTo>
                      <a:pt x="944" y="729"/>
                    </a:lnTo>
                    <a:lnTo>
                      <a:pt x="921" y="692"/>
                    </a:lnTo>
                    <a:lnTo>
                      <a:pt x="898" y="654"/>
                    </a:lnTo>
                    <a:lnTo>
                      <a:pt x="872" y="618"/>
                    </a:lnTo>
                    <a:lnTo>
                      <a:pt x="846" y="585"/>
                    </a:lnTo>
                    <a:lnTo>
                      <a:pt x="817" y="552"/>
                    </a:lnTo>
                    <a:lnTo>
                      <a:pt x="787" y="520"/>
                    </a:lnTo>
                    <a:lnTo>
                      <a:pt x="755" y="490"/>
                    </a:lnTo>
                    <a:lnTo>
                      <a:pt x="722" y="461"/>
                    </a:lnTo>
                    <a:lnTo>
                      <a:pt x="689" y="435"/>
                    </a:lnTo>
                    <a:lnTo>
                      <a:pt x="653" y="409"/>
                    </a:lnTo>
                    <a:lnTo>
                      <a:pt x="615" y="386"/>
                    </a:lnTo>
                    <a:lnTo>
                      <a:pt x="578" y="363"/>
                    </a:lnTo>
                    <a:lnTo>
                      <a:pt x="539" y="344"/>
                    </a:lnTo>
                    <a:lnTo>
                      <a:pt x="499" y="326"/>
                    </a:lnTo>
                    <a:lnTo>
                      <a:pt x="457" y="310"/>
                    </a:lnTo>
                    <a:lnTo>
                      <a:pt x="415" y="295"/>
                    </a:lnTo>
                    <a:lnTo>
                      <a:pt x="372" y="283"/>
                    </a:lnTo>
                    <a:lnTo>
                      <a:pt x="329" y="272"/>
                    </a:lnTo>
                    <a:lnTo>
                      <a:pt x="284" y="265"/>
                    </a:lnTo>
                    <a:lnTo>
                      <a:pt x="238" y="259"/>
                    </a:lnTo>
                    <a:lnTo>
                      <a:pt x="192" y="255"/>
                    </a:lnTo>
                    <a:lnTo>
                      <a:pt x="146" y="254"/>
                    </a:lnTo>
                    <a:lnTo>
                      <a:pt x="146" y="254"/>
                    </a:lnTo>
                    <a:close/>
                    <a:moveTo>
                      <a:pt x="146" y="762"/>
                    </a:moveTo>
                    <a:lnTo>
                      <a:pt x="146" y="762"/>
                    </a:lnTo>
                    <a:lnTo>
                      <a:pt x="127" y="762"/>
                    </a:lnTo>
                    <a:lnTo>
                      <a:pt x="108" y="764"/>
                    </a:lnTo>
                    <a:lnTo>
                      <a:pt x="72" y="770"/>
                    </a:lnTo>
                    <a:lnTo>
                      <a:pt x="72" y="918"/>
                    </a:lnTo>
                    <a:lnTo>
                      <a:pt x="72" y="918"/>
                    </a:lnTo>
                    <a:lnTo>
                      <a:pt x="90" y="914"/>
                    </a:lnTo>
                    <a:lnTo>
                      <a:pt x="108" y="911"/>
                    </a:lnTo>
                    <a:lnTo>
                      <a:pt x="127" y="908"/>
                    </a:lnTo>
                    <a:lnTo>
                      <a:pt x="146" y="908"/>
                    </a:lnTo>
                    <a:lnTo>
                      <a:pt x="146" y="908"/>
                    </a:lnTo>
                    <a:lnTo>
                      <a:pt x="172" y="909"/>
                    </a:lnTo>
                    <a:lnTo>
                      <a:pt x="196" y="914"/>
                    </a:lnTo>
                    <a:lnTo>
                      <a:pt x="221" y="919"/>
                    </a:lnTo>
                    <a:lnTo>
                      <a:pt x="244" y="928"/>
                    </a:lnTo>
                    <a:lnTo>
                      <a:pt x="267" y="938"/>
                    </a:lnTo>
                    <a:lnTo>
                      <a:pt x="287" y="951"/>
                    </a:lnTo>
                    <a:lnTo>
                      <a:pt x="307" y="966"/>
                    </a:lnTo>
                    <a:lnTo>
                      <a:pt x="324" y="983"/>
                    </a:lnTo>
                    <a:lnTo>
                      <a:pt x="342" y="1000"/>
                    </a:lnTo>
                    <a:lnTo>
                      <a:pt x="356" y="1020"/>
                    </a:lnTo>
                    <a:lnTo>
                      <a:pt x="369" y="1040"/>
                    </a:lnTo>
                    <a:lnTo>
                      <a:pt x="379" y="1063"/>
                    </a:lnTo>
                    <a:lnTo>
                      <a:pt x="388" y="1087"/>
                    </a:lnTo>
                    <a:lnTo>
                      <a:pt x="394" y="1111"/>
                    </a:lnTo>
                    <a:lnTo>
                      <a:pt x="398" y="1136"/>
                    </a:lnTo>
                    <a:lnTo>
                      <a:pt x="399" y="1161"/>
                    </a:lnTo>
                    <a:lnTo>
                      <a:pt x="399" y="1161"/>
                    </a:lnTo>
                    <a:lnTo>
                      <a:pt x="399" y="1180"/>
                    </a:lnTo>
                    <a:lnTo>
                      <a:pt x="396" y="1199"/>
                    </a:lnTo>
                    <a:lnTo>
                      <a:pt x="394" y="1218"/>
                    </a:lnTo>
                    <a:lnTo>
                      <a:pt x="389" y="1235"/>
                    </a:lnTo>
                    <a:lnTo>
                      <a:pt x="538" y="1235"/>
                    </a:lnTo>
                    <a:lnTo>
                      <a:pt x="538" y="1235"/>
                    </a:lnTo>
                    <a:lnTo>
                      <a:pt x="543" y="1199"/>
                    </a:lnTo>
                    <a:lnTo>
                      <a:pt x="545" y="1180"/>
                    </a:lnTo>
                    <a:lnTo>
                      <a:pt x="545" y="1161"/>
                    </a:lnTo>
                    <a:lnTo>
                      <a:pt x="545" y="1161"/>
                    </a:lnTo>
                    <a:lnTo>
                      <a:pt x="545" y="1141"/>
                    </a:lnTo>
                    <a:lnTo>
                      <a:pt x="542" y="1121"/>
                    </a:lnTo>
                    <a:lnTo>
                      <a:pt x="541" y="1101"/>
                    </a:lnTo>
                    <a:lnTo>
                      <a:pt x="536" y="1081"/>
                    </a:lnTo>
                    <a:lnTo>
                      <a:pt x="532" y="1062"/>
                    </a:lnTo>
                    <a:lnTo>
                      <a:pt x="526" y="1043"/>
                    </a:lnTo>
                    <a:lnTo>
                      <a:pt x="520" y="1025"/>
                    </a:lnTo>
                    <a:lnTo>
                      <a:pt x="513" y="1006"/>
                    </a:lnTo>
                    <a:lnTo>
                      <a:pt x="506" y="989"/>
                    </a:lnTo>
                    <a:lnTo>
                      <a:pt x="496" y="971"/>
                    </a:lnTo>
                    <a:lnTo>
                      <a:pt x="487" y="955"/>
                    </a:lnTo>
                    <a:lnTo>
                      <a:pt x="477" y="938"/>
                    </a:lnTo>
                    <a:lnTo>
                      <a:pt x="466" y="922"/>
                    </a:lnTo>
                    <a:lnTo>
                      <a:pt x="454" y="908"/>
                    </a:lnTo>
                    <a:lnTo>
                      <a:pt x="441" y="893"/>
                    </a:lnTo>
                    <a:lnTo>
                      <a:pt x="428" y="879"/>
                    </a:lnTo>
                    <a:lnTo>
                      <a:pt x="414" y="866"/>
                    </a:lnTo>
                    <a:lnTo>
                      <a:pt x="399" y="853"/>
                    </a:lnTo>
                    <a:lnTo>
                      <a:pt x="385" y="842"/>
                    </a:lnTo>
                    <a:lnTo>
                      <a:pt x="369" y="830"/>
                    </a:lnTo>
                    <a:lnTo>
                      <a:pt x="352" y="820"/>
                    </a:lnTo>
                    <a:lnTo>
                      <a:pt x="336" y="811"/>
                    </a:lnTo>
                    <a:lnTo>
                      <a:pt x="319" y="801"/>
                    </a:lnTo>
                    <a:lnTo>
                      <a:pt x="301" y="794"/>
                    </a:lnTo>
                    <a:lnTo>
                      <a:pt x="283" y="787"/>
                    </a:lnTo>
                    <a:lnTo>
                      <a:pt x="264" y="781"/>
                    </a:lnTo>
                    <a:lnTo>
                      <a:pt x="245" y="775"/>
                    </a:lnTo>
                    <a:lnTo>
                      <a:pt x="226" y="771"/>
                    </a:lnTo>
                    <a:lnTo>
                      <a:pt x="206" y="767"/>
                    </a:lnTo>
                    <a:lnTo>
                      <a:pt x="186" y="765"/>
                    </a:lnTo>
                    <a:lnTo>
                      <a:pt x="166" y="762"/>
                    </a:lnTo>
                    <a:lnTo>
                      <a:pt x="146" y="762"/>
                    </a:lnTo>
                    <a:lnTo>
                      <a:pt x="146" y="762"/>
                    </a:lnTo>
                    <a:close/>
                  </a:path>
                </a:pathLst>
              </a:custGeom>
              <a:solidFill>
                <a:srgbClr val="00B050"/>
              </a:solidFill>
              <a:ln>
                <a:noFill/>
              </a:ln>
            </p:spPr>
            <p:txBody>
              <a:bodyPr vert="horz" wrap="square" lIns="40706" tIns="20353" rIns="40706" bIns="20353" numCol="1" anchor="t" anchorCtr="0" compatLnSpc="1">
                <a:prstTxWarp prst="textNoShape">
                  <a:avLst/>
                </a:prstTxWarp>
              </a:bodyPr>
              <a:lstStyle/>
              <a:p>
                <a:pPr defTabSz="796584" fontAlgn="auto">
                  <a:spcBef>
                    <a:spcPts val="0"/>
                  </a:spcBef>
                  <a:spcAft>
                    <a:spcPts val="0"/>
                  </a:spcAft>
                  <a:defRPr/>
                </a:pPr>
                <a:endParaRPr lang="zh-CN" altLang="en-US" sz="900" kern="0" dirty="0">
                  <a:solidFill>
                    <a:prstClr val="black"/>
                  </a:solidFill>
                  <a:latin typeface="方正兰亭细黑_GBK" panose="02000000000000000000" pitchFamily="2" charset="-122"/>
                  <a:ea typeface="方正兰亭细黑_GBK" panose="02000000000000000000" pitchFamily="2" charset="-122"/>
                  <a:cs typeface="Arial" pitchFamily="34" charset="0"/>
                  <a:sym typeface="American Typewriter" charset="0"/>
                </a:endParaRPr>
              </a:p>
            </p:txBody>
          </p:sp>
          <p:pic>
            <p:nvPicPr>
              <p:cNvPr id="281" name="图片 94">
                <a:extLst>
                  <a:ext uri="{FF2B5EF4-FFF2-40B4-BE49-F238E27FC236}">
                    <a16:creationId xmlns:a16="http://schemas.microsoft.com/office/drawing/2014/main" id="{B84E95CC-C83E-B910-4535-A1AF1171EE3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6489">
                <a:off x="1081024" y="1816314"/>
                <a:ext cx="551736" cy="296697"/>
              </a:xfrm>
              <a:prstGeom prst="rect">
                <a:avLst/>
              </a:prstGeom>
              <a:noFill/>
              <a:ln>
                <a:noFill/>
              </a:ln>
              <a:effectLst>
                <a:glow rad="101600">
                  <a:sysClr val="window" lastClr="FFFFFF">
                    <a:alpha val="60000"/>
                  </a:sysClr>
                </a:glow>
              </a:effectLst>
            </p:spPr>
          </p:pic>
          <p:sp>
            <p:nvSpPr>
              <p:cNvPr id="282" name="文本框 145">
                <a:extLst>
                  <a:ext uri="{FF2B5EF4-FFF2-40B4-BE49-F238E27FC236}">
                    <a16:creationId xmlns:a16="http://schemas.microsoft.com/office/drawing/2014/main" id="{9F22D98B-72A8-6ED8-7677-59FAFB180319}"/>
                  </a:ext>
                </a:extLst>
              </p:cNvPr>
              <p:cNvSpPr txBox="1"/>
              <p:nvPr/>
            </p:nvSpPr>
            <p:spPr>
              <a:xfrm>
                <a:off x="2170278" y="2166728"/>
                <a:ext cx="761070" cy="307777"/>
              </a:xfrm>
              <a:prstGeom prst="rect">
                <a:avLst/>
              </a:prstGeom>
              <a:noFill/>
            </p:spPr>
            <p:txBody>
              <a:bodyPr wrap="square" rtlCol="0">
                <a:spAutoFit/>
              </a:bodyPr>
              <a:lstStyle/>
              <a:p>
                <a:pPr algn="ctr"/>
                <a:r>
                  <a:rPr lang="en-US" altLang="zh-CN" sz="1400" b="1" dirty="0"/>
                  <a:t>ONT1</a:t>
                </a:r>
              </a:p>
            </p:txBody>
          </p:sp>
          <p:cxnSp>
            <p:nvCxnSpPr>
              <p:cNvPr id="283" name="直接连接符 6">
                <a:extLst>
                  <a:ext uri="{FF2B5EF4-FFF2-40B4-BE49-F238E27FC236}">
                    <a16:creationId xmlns:a16="http://schemas.microsoft.com/office/drawing/2014/main" id="{CB602AF6-C0CF-05AE-AD92-948BFDBD0DD1}"/>
                  </a:ext>
                </a:extLst>
              </p:cNvPr>
              <p:cNvCxnSpPr>
                <a:stCxn id="270" idx="3"/>
                <a:endCxn id="296" idx="1"/>
              </p:cNvCxnSpPr>
              <p:nvPr/>
            </p:nvCxnSpPr>
            <p:spPr>
              <a:xfrm>
                <a:off x="9248530" y="2451278"/>
                <a:ext cx="546084" cy="0"/>
              </a:xfrm>
              <a:prstGeom prst="line">
                <a:avLst/>
              </a:prstGeom>
              <a:ln w="952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4" name="直接连接符 109">
                <a:extLst>
                  <a:ext uri="{FF2B5EF4-FFF2-40B4-BE49-F238E27FC236}">
                    <a16:creationId xmlns:a16="http://schemas.microsoft.com/office/drawing/2014/main" id="{42528F31-59E2-9C87-BCB3-3424DAB97ECD}"/>
                  </a:ext>
                </a:extLst>
              </p:cNvPr>
              <p:cNvCxnSpPr>
                <a:stCxn id="287" idx="3"/>
                <a:endCxn id="274" idx="1"/>
              </p:cNvCxnSpPr>
              <p:nvPr/>
            </p:nvCxnSpPr>
            <p:spPr>
              <a:xfrm flipV="1">
                <a:off x="2783063" y="2451278"/>
                <a:ext cx="598241" cy="335317"/>
              </a:xfrm>
              <a:prstGeom prst="line">
                <a:avLst/>
              </a:prstGeom>
              <a:ln w="9525">
                <a:solidFill>
                  <a:srgbClr val="0070C0"/>
                </a:solidFill>
              </a:ln>
            </p:spPr>
            <p:style>
              <a:lnRef idx="1">
                <a:schemeClr val="accent1"/>
              </a:lnRef>
              <a:fillRef idx="0">
                <a:schemeClr val="accent1"/>
              </a:fillRef>
              <a:effectRef idx="0">
                <a:schemeClr val="accent1"/>
              </a:effectRef>
              <a:fontRef idx="minor">
                <a:schemeClr val="tx1"/>
              </a:fontRef>
            </p:style>
          </p:cxnSp>
          <p:sp>
            <p:nvSpPr>
              <p:cNvPr id="285" name="文本框 112">
                <a:extLst>
                  <a:ext uri="{FF2B5EF4-FFF2-40B4-BE49-F238E27FC236}">
                    <a16:creationId xmlns:a16="http://schemas.microsoft.com/office/drawing/2014/main" id="{148CC634-1871-5EB2-7497-74C8373C9A1C}"/>
                  </a:ext>
                </a:extLst>
              </p:cNvPr>
              <p:cNvSpPr txBox="1"/>
              <p:nvPr/>
            </p:nvSpPr>
            <p:spPr>
              <a:xfrm>
                <a:off x="2170278" y="2897896"/>
                <a:ext cx="761070" cy="307777"/>
              </a:xfrm>
              <a:prstGeom prst="rect">
                <a:avLst/>
              </a:prstGeom>
              <a:noFill/>
            </p:spPr>
            <p:txBody>
              <a:bodyPr wrap="square" rtlCol="0">
                <a:spAutoFit/>
              </a:bodyPr>
              <a:lstStyle/>
              <a:p>
                <a:pPr algn="ctr"/>
                <a:r>
                  <a:rPr lang="en-US" altLang="zh-CN" sz="1400" b="1" dirty="0"/>
                  <a:t>ONT2</a:t>
                </a:r>
              </a:p>
            </p:txBody>
          </p:sp>
          <p:pic>
            <p:nvPicPr>
              <p:cNvPr id="286" name="Picture 471" descr="图片656">
                <a:extLst>
                  <a:ext uri="{FF2B5EF4-FFF2-40B4-BE49-F238E27FC236}">
                    <a16:creationId xmlns:a16="http://schemas.microsoft.com/office/drawing/2014/main" id="{8DE0F022-3F0E-8E7F-66B1-B9B2D246F93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24037" y="1892515"/>
                <a:ext cx="459026" cy="33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 name="Picture 471" descr="图片656">
                <a:extLst>
                  <a:ext uri="{FF2B5EF4-FFF2-40B4-BE49-F238E27FC236}">
                    <a16:creationId xmlns:a16="http://schemas.microsoft.com/office/drawing/2014/main" id="{556DE085-3DA9-BA5D-7210-C585147721A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24037" y="2620299"/>
                <a:ext cx="459026" cy="33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8" name="Freeform 58">
                <a:extLst>
                  <a:ext uri="{FF2B5EF4-FFF2-40B4-BE49-F238E27FC236}">
                    <a16:creationId xmlns:a16="http://schemas.microsoft.com/office/drawing/2014/main" id="{CE895292-05D2-8C12-5BE0-0087E5B7538E}"/>
                  </a:ext>
                </a:extLst>
              </p:cNvPr>
              <p:cNvSpPr>
                <a:spLocks noEditPoints="1"/>
              </p:cNvSpPr>
              <p:nvPr/>
            </p:nvSpPr>
            <p:spPr bwMode="auto">
              <a:xfrm rot="13891667">
                <a:off x="2049648" y="2751382"/>
                <a:ext cx="208699" cy="218928"/>
              </a:xfrm>
              <a:custGeom>
                <a:avLst/>
                <a:gdLst>
                  <a:gd name="T0" fmla="*/ 77 w 1307"/>
                  <a:gd name="T1" fmla="*/ 1035 h 1307"/>
                  <a:gd name="T2" fmla="*/ 12 w 1307"/>
                  <a:gd name="T3" fmla="*/ 1105 h 1307"/>
                  <a:gd name="T4" fmla="*/ 3 w 1307"/>
                  <a:gd name="T5" fmla="*/ 1192 h 1307"/>
                  <a:gd name="T6" fmla="*/ 54 w 1307"/>
                  <a:gd name="T7" fmla="*/ 1274 h 1307"/>
                  <a:gd name="T8" fmla="*/ 146 w 1307"/>
                  <a:gd name="T9" fmla="*/ 1307 h 1307"/>
                  <a:gd name="T10" fmla="*/ 226 w 1307"/>
                  <a:gd name="T11" fmla="*/ 1283 h 1307"/>
                  <a:gd name="T12" fmla="*/ 284 w 1307"/>
                  <a:gd name="T13" fmla="*/ 1205 h 1307"/>
                  <a:gd name="T14" fmla="*/ 284 w 1307"/>
                  <a:gd name="T15" fmla="*/ 1118 h 1307"/>
                  <a:gd name="T16" fmla="*/ 226 w 1307"/>
                  <a:gd name="T17" fmla="*/ 1042 h 1307"/>
                  <a:gd name="T18" fmla="*/ 146 w 1307"/>
                  <a:gd name="T19" fmla="*/ 1017 h 1307"/>
                  <a:gd name="T20" fmla="*/ 108 w 1307"/>
                  <a:gd name="T21" fmla="*/ 146 h 1307"/>
                  <a:gd name="T22" fmla="*/ 399 w 1307"/>
                  <a:gd name="T23" fmla="*/ 177 h 1307"/>
                  <a:gd name="T24" fmla="*/ 713 w 1307"/>
                  <a:gd name="T25" fmla="*/ 319 h 1307"/>
                  <a:gd name="T26" fmla="*/ 930 w 1307"/>
                  <a:gd name="T27" fmla="*/ 516 h 1307"/>
                  <a:gd name="T28" fmla="*/ 1100 w 1307"/>
                  <a:gd name="T29" fmla="*/ 813 h 1307"/>
                  <a:gd name="T30" fmla="*/ 1161 w 1307"/>
                  <a:gd name="T31" fmla="*/ 1161 h 1307"/>
                  <a:gd name="T32" fmla="*/ 1307 w 1307"/>
                  <a:gd name="T33" fmla="*/ 1161 h 1307"/>
                  <a:gd name="T34" fmla="*/ 1255 w 1307"/>
                  <a:gd name="T35" fmla="*/ 817 h 1307"/>
                  <a:gd name="T36" fmla="*/ 1076 w 1307"/>
                  <a:gd name="T37" fmla="*/ 467 h 1307"/>
                  <a:gd name="T38" fmla="*/ 796 w 1307"/>
                  <a:gd name="T39" fmla="*/ 199 h 1307"/>
                  <a:gd name="T40" fmla="*/ 435 w 1307"/>
                  <a:gd name="T41" fmla="*/ 36 h 1307"/>
                  <a:gd name="T42" fmla="*/ 146 w 1307"/>
                  <a:gd name="T43" fmla="*/ 509 h 1307"/>
                  <a:gd name="T44" fmla="*/ 146 w 1307"/>
                  <a:gd name="T45" fmla="*/ 654 h 1307"/>
                  <a:gd name="T46" fmla="*/ 297 w 1307"/>
                  <a:gd name="T47" fmla="*/ 676 h 1307"/>
                  <a:gd name="T48" fmla="*/ 450 w 1307"/>
                  <a:gd name="T49" fmla="*/ 755 h 1307"/>
                  <a:gd name="T50" fmla="*/ 552 w 1307"/>
                  <a:gd name="T51" fmla="*/ 857 h 1307"/>
                  <a:gd name="T52" fmla="*/ 631 w 1307"/>
                  <a:gd name="T53" fmla="*/ 1010 h 1307"/>
                  <a:gd name="T54" fmla="*/ 653 w 1307"/>
                  <a:gd name="T55" fmla="*/ 1161 h 1307"/>
                  <a:gd name="T56" fmla="*/ 798 w 1307"/>
                  <a:gd name="T57" fmla="*/ 1161 h 1307"/>
                  <a:gd name="T58" fmla="*/ 760 w 1307"/>
                  <a:gd name="T59" fmla="*/ 937 h 1307"/>
                  <a:gd name="T60" fmla="*/ 650 w 1307"/>
                  <a:gd name="T61" fmla="*/ 746 h 1307"/>
                  <a:gd name="T62" fmla="*/ 484 w 1307"/>
                  <a:gd name="T63" fmla="*/ 602 h 1307"/>
                  <a:gd name="T64" fmla="*/ 277 w 1307"/>
                  <a:gd name="T65" fmla="*/ 522 h 1307"/>
                  <a:gd name="T66" fmla="*/ 146 w 1307"/>
                  <a:gd name="T67" fmla="*/ 254 h 1307"/>
                  <a:gd name="T68" fmla="*/ 146 w 1307"/>
                  <a:gd name="T69" fmla="*/ 399 h 1307"/>
                  <a:gd name="T70" fmla="*/ 408 w 1307"/>
                  <a:gd name="T71" fmla="*/ 445 h 1307"/>
                  <a:gd name="T72" fmla="*/ 630 w 1307"/>
                  <a:gd name="T73" fmla="*/ 574 h 1307"/>
                  <a:gd name="T74" fmla="*/ 778 w 1307"/>
                  <a:gd name="T75" fmla="*/ 736 h 1307"/>
                  <a:gd name="T76" fmla="*/ 883 w 1307"/>
                  <a:gd name="T77" fmla="*/ 971 h 1307"/>
                  <a:gd name="T78" fmla="*/ 906 w 1307"/>
                  <a:gd name="T79" fmla="*/ 1199 h 1307"/>
                  <a:gd name="T80" fmla="*/ 1052 w 1307"/>
                  <a:gd name="T81" fmla="*/ 1115 h 1307"/>
                  <a:gd name="T82" fmla="*/ 981 w 1307"/>
                  <a:gd name="T83" fmla="*/ 808 h 1307"/>
                  <a:gd name="T84" fmla="*/ 817 w 1307"/>
                  <a:gd name="T85" fmla="*/ 552 h 1307"/>
                  <a:gd name="T86" fmla="*/ 578 w 1307"/>
                  <a:gd name="T87" fmla="*/ 363 h 1307"/>
                  <a:gd name="T88" fmla="*/ 284 w 1307"/>
                  <a:gd name="T89" fmla="*/ 265 h 1307"/>
                  <a:gd name="T90" fmla="*/ 127 w 1307"/>
                  <a:gd name="T91" fmla="*/ 762 h 1307"/>
                  <a:gd name="T92" fmla="*/ 127 w 1307"/>
                  <a:gd name="T93" fmla="*/ 908 h 1307"/>
                  <a:gd name="T94" fmla="*/ 267 w 1307"/>
                  <a:gd name="T95" fmla="*/ 938 h 1307"/>
                  <a:gd name="T96" fmla="*/ 379 w 1307"/>
                  <a:gd name="T97" fmla="*/ 1063 h 1307"/>
                  <a:gd name="T98" fmla="*/ 396 w 1307"/>
                  <a:gd name="T99" fmla="*/ 1199 h 1307"/>
                  <a:gd name="T100" fmla="*/ 545 w 1307"/>
                  <a:gd name="T101" fmla="*/ 1161 h 1307"/>
                  <a:gd name="T102" fmla="*/ 526 w 1307"/>
                  <a:gd name="T103" fmla="*/ 1043 h 1307"/>
                  <a:gd name="T104" fmla="*/ 466 w 1307"/>
                  <a:gd name="T105" fmla="*/ 922 h 1307"/>
                  <a:gd name="T106" fmla="*/ 369 w 1307"/>
                  <a:gd name="T107" fmla="*/ 830 h 1307"/>
                  <a:gd name="T108" fmla="*/ 245 w 1307"/>
                  <a:gd name="T109" fmla="*/ 775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7" h="1307">
                    <a:moveTo>
                      <a:pt x="146" y="1017"/>
                    </a:moveTo>
                    <a:lnTo>
                      <a:pt x="146" y="1017"/>
                    </a:lnTo>
                    <a:lnTo>
                      <a:pt x="130" y="1017"/>
                    </a:lnTo>
                    <a:lnTo>
                      <a:pt x="116" y="1020"/>
                    </a:lnTo>
                    <a:lnTo>
                      <a:pt x="103" y="1023"/>
                    </a:lnTo>
                    <a:lnTo>
                      <a:pt x="88" y="1027"/>
                    </a:lnTo>
                    <a:lnTo>
                      <a:pt x="77" y="1035"/>
                    </a:lnTo>
                    <a:lnTo>
                      <a:pt x="64" y="1042"/>
                    </a:lnTo>
                    <a:lnTo>
                      <a:pt x="54" y="1051"/>
                    </a:lnTo>
                    <a:lnTo>
                      <a:pt x="42" y="1059"/>
                    </a:lnTo>
                    <a:lnTo>
                      <a:pt x="33" y="1069"/>
                    </a:lnTo>
                    <a:lnTo>
                      <a:pt x="25" y="1081"/>
                    </a:lnTo>
                    <a:lnTo>
                      <a:pt x="18" y="1092"/>
                    </a:lnTo>
                    <a:lnTo>
                      <a:pt x="12" y="1105"/>
                    </a:lnTo>
                    <a:lnTo>
                      <a:pt x="6" y="1118"/>
                    </a:lnTo>
                    <a:lnTo>
                      <a:pt x="3" y="1133"/>
                    </a:lnTo>
                    <a:lnTo>
                      <a:pt x="0" y="1147"/>
                    </a:lnTo>
                    <a:lnTo>
                      <a:pt x="0" y="1161"/>
                    </a:lnTo>
                    <a:lnTo>
                      <a:pt x="0" y="1161"/>
                    </a:lnTo>
                    <a:lnTo>
                      <a:pt x="0" y="1177"/>
                    </a:lnTo>
                    <a:lnTo>
                      <a:pt x="3" y="1192"/>
                    </a:lnTo>
                    <a:lnTo>
                      <a:pt x="6" y="1205"/>
                    </a:lnTo>
                    <a:lnTo>
                      <a:pt x="12" y="1219"/>
                    </a:lnTo>
                    <a:lnTo>
                      <a:pt x="18" y="1231"/>
                    </a:lnTo>
                    <a:lnTo>
                      <a:pt x="25" y="1244"/>
                    </a:lnTo>
                    <a:lnTo>
                      <a:pt x="33" y="1254"/>
                    </a:lnTo>
                    <a:lnTo>
                      <a:pt x="42" y="1265"/>
                    </a:lnTo>
                    <a:lnTo>
                      <a:pt x="54" y="1274"/>
                    </a:lnTo>
                    <a:lnTo>
                      <a:pt x="64" y="1283"/>
                    </a:lnTo>
                    <a:lnTo>
                      <a:pt x="77" y="1290"/>
                    </a:lnTo>
                    <a:lnTo>
                      <a:pt x="88" y="1295"/>
                    </a:lnTo>
                    <a:lnTo>
                      <a:pt x="103" y="1301"/>
                    </a:lnTo>
                    <a:lnTo>
                      <a:pt x="116" y="1304"/>
                    </a:lnTo>
                    <a:lnTo>
                      <a:pt x="130" y="1307"/>
                    </a:lnTo>
                    <a:lnTo>
                      <a:pt x="146" y="1307"/>
                    </a:lnTo>
                    <a:lnTo>
                      <a:pt x="146" y="1307"/>
                    </a:lnTo>
                    <a:lnTo>
                      <a:pt x="160" y="1307"/>
                    </a:lnTo>
                    <a:lnTo>
                      <a:pt x="175" y="1304"/>
                    </a:lnTo>
                    <a:lnTo>
                      <a:pt x="189" y="1301"/>
                    </a:lnTo>
                    <a:lnTo>
                      <a:pt x="202" y="1295"/>
                    </a:lnTo>
                    <a:lnTo>
                      <a:pt x="215" y="1290"/>
                    </a:lnTo>
                    <a:lnTo>
                      <a:pt x="226" y="1283"/>
                    </a:lnTo>
                    <a:lnTo>
                      <a:pt x="238" y="1274"/>
                    </a:lnTo>
                    <a:lnTo>
                      <a:pt x="248" y="1265"/>
                    </a:lnTo>
                    <a:lnTo>
                      <a:pt x="257" y="1254"/>
                    </a:lnTo>
                    <a:lnTo>
                      <a:pt x="265" y="1244"/>
                    </a:lnTo>
                    <a:lnTo>
                      <a:pt x="273" y="1231"/>
                    </a:lnTo>
                    <a:lnTo>
                      <a:pt x="280" y="1219"/>
                    </a:lnTo>
                    <a:lnTo>
                      <a:pt x="284" y="1205"/>
                    </a:lnTo>
                    <a:lnTo>
                      <a:pt x="287" y="1192"/>
                    </a:lnTo>
                    <a:lnTo>
                      <a:pt x="290" y="1177"/>
                    </a:lnTo>
                    <a:lnTo>
                      <a:pt x="291" y="1161"/>
                    </a:lnTo>
                    <a:lnTo>
                      <a:pt x="291" y="1161"/>
                    </a:lnTo>
                    <a:lnTo>
                      <a:pt x="290" y="1147"/>
                    </a:lnTo>
                    <a:lnTo>
                      <a:pt x="287" y="1133"/>
                    </a:lnTo>
                    <a:lnTo>
                      <a:pt x="284" y="1118"/>
                    </a:lnTo>
                    <a:lnTo>
                      <a:pt x="280" y="1105"/>
                    </a:lnTo>
                    <a:lnTo>
                      <a:pt x="273" y="1092"/>
                    </a:lnTo>
                    <a:lnTo>
                      <a:pt x="265" y="1081"/>
                    </a:lnTo>
                    <a:lnTo>
                      <a:pt x="257" y="1069"/>
                    </a:lnTo>
                    <a:lnTo>
                      <a:pt x="248" y="1059"/>
                    </a:lnTo>
                    <a:lnTo>
                      <a:pt x="238" y="1051"/>
                    </a:lnTo>
                    <a:lnTo>
                      <a:pt x="226" y="1042"/>
                    </a:lnTo>
                    <a:lnTo>
                      <a:pt x="215" y="1035"/>
                    </a:lnTo>
                    <a:lnTo>
                      <a:pt x="202" y="1027"/>
                    </a:lnTo>
                    <a:lnTo>
                      <a:pt x="189" y="1023"/>
                    </a:lnTo>
                    <a:lnTo>
                      <a:pt x="175" y="1020"/>
                    </a:lnTo>
                    <a:lnTo>
                      <a:pt x="160" y="1017"/>
                    </a:lnTo>
                    <a:lnTo>
                      <a:pt x="146" y="1017"/>
                    </a:lnTo>
                    <a:lnTo>
                      <a:pt x="146" y="1017"/>
                    </a:lnTo>
                    <a:close/>
                    <a:moveTo>
                      <a:pt x="146" y="0"/>
                    </a:moveTo>
                    <a:lnTo>
                      <a:pt x="146" y="0"/>
                    </a:lnTo>
                    <a:lnTo>
                      <a:pt x="108" y="0"/>
                    </a:lnTo>
                    <a:lnTo>
                      <a:pt x="72" y="3"/>
                    </a:lnTo>
                    <a:lnTo>
                      <a:pt x="72" y="149"/>
                    </a:lnTo>
                    <a:lnTo>
                      <a:pt x="72" y="149"/>
                    </a:lnTo>
                    <a:lnTo>
                      <a:pt x="108" y="146"/>
                    </a:lnTo>
                    <a:lnTo>
                      <a:pt x="146" y="146"/>
                    </a:lnTo>
                    <a:lnTo>
                      <a:pt x="146" y="146"/>
                    </a:lnTo>
                    <a:lnTo>
                      <a:pt x="198" y="147"/>
                    </a:lnTo>
                    <a:lnTo>
                      <a:pt x="250" y="150"/>
                    </a:lnTo>
                    <a:lnTo>
                      <a:pt x="300" y="157"/>
                    </a:lnTo>
                    <a:lnTo>
                      <a:pt x="350" y="166"/>
                    </a:lnTo>
                    <a:lnTo>
                      <a:pt x="399" y="177"/>
                    </a:lnTo>
                    <a:lnTo>
                      <a:pt x="448" y="190"/>
                    </a:lnTo>
                    <a:lnTo>
                      <a:pt x="494" y="208"/>
                    </a:lnTo>
                    <a:lnTo>
                      <a:pt x="541" y="225"/>
                    </a:lnTo>
                    <a:lnTo>
                      <a:pt x="587" y="245"/>
                    </a:lnTo>
                    <a:lnTo>
                      <a:pt x="630" y="268"/>
                    </a:lnTo>
                    <a:lnTo>
                      <a:pt x="673" y="293"/>
                    </a:lnTo>
                    <a:lnTo>
                      <a:pt x="713" y="319"/>
                    </a:lnTo>
                    <a:lnTo>
                      <a:pt x="754" y="347"/>
                    </a:lnTo>
                    <a:lnTo>
                      <a:pt x="791" y="378"/>
                    </a:lnTo>
                    <a:lnTo>
                      <a:pt x="829" y="409"/>
                    </a:lnTo>
                    <a:lnTo>
                      <a:pt x="865" y="442"/>
                    </a:lnTo>
                    <a:lnTo>
                      <a:pt x="865" y="442"/>
                    </a:lnTo>
                    <a:lnTo>
                      <a:pt x="898" y="478"/>
                    </a:lnTo>
                    <a:lnTo>
                      <a:pt x="930" y="516"/>
                    </a:lnTo>
                    <a:lnTo>
                      <a:pt x="960" y="553"/>
                    </a:lnTo>
                    <a:lnTo>
                      <a:pt x="989" y="594"/>
                    </a:lnTo>
                    <a:lnTo>
                      <a:pt x="1015" y="636"/>
                    </a:lnTo>
                    <a:lnTo>
                      <a:pt x="1039" y="677"/>
                    </a:lnTo>
                    <a:lnTo>
                      <a:pt x="1062" y="721"/>
                    </a:lnTo>
                    <a:lnTo>
                      <a:pt x="1082" y="767"/>
                    </a:lnTo>
                    <a:lnTo>
                      <a:pt x="1100" y="813"/>
                    </a:lnTo>
                    <a:lnTo>
                      <a:pt x="1117" y="859"/>
                    </a:lnTo>
                    <a:lnTo>
                      <a:pt x="1130" y="908"/>
                    </a:lnTo>
                    <a:lnTo>
                      <a:pt x="1141" y="957"/>
                    </a:lnTo>
                    <a:lnTo>
                      <a:pt x="1150" y="1007"/>
                    </a:lnTo>
                    <a:lnTo>
                      <a:pt x="1157" y="1058"/>
                    </a:lnTo>
                    <a:lnTo>
                      <a:pt x="1160" y="1110"/>
                    </a:lnTo>
                    <a:lnTo>
                      <a:pt x="1161" y="1161"/>
                    </a:lnTo>
                    <a:lnTo>
                      <a:pt x="1161" y="1161"/>
                    </a:lnTo>
                    <a:lnTo>
                      <a:pt x="1161" y="1199"/>
                    </a:lnTo>
                    <a:lnTo>
                      <a:pt x="1159" y="1235"/>
                    </a:lnTo>
                    <a:lnTo>
                      <a:pt x="1304" y="1235"/>
                    </a:lnTo>
                    <a:lnTo>
                      <a:pt x="1304" y="1235"/>
                    </a:lnTo>
                    <a:lnTo>
                      <a:pt x="1307" y="1199"/>
                    </a:lnTo>
                    <a:lnTo>
                      <a:pt x="1307" y="1161"/>
                    </a:lnTo>
                    <a:lnTo>
                      <a:pt x="1307" y="1161"/>
                    </a:lnTo>
                    <a:lnTo>
                      <a:pt x="1306" y="1102"/>
                    </a:lnTo>
                    <a:lnTo>
                      <a:pt x="1301" y="1043"/>
                    </a:lnTo>
                    <a:lnTo>
                      <a:pt x="1294" y="986"/>
                    </a:lnTo>
                    <a:lnTo>
                      <a:pt x="1284" y="928"/>
                    </a:lnTo>
                    <a:lnTo>
                      <a:pt x="1271" y="872"/>
                    </a:lnTo>
                    <a:lnTo>
                      <a:pt x="1255" y="817"/>
                    </a:lnTo>
                    <a:lnTo>
                      <a:pt x="1236" y="762"/>
                    </a:lnTo>
                    <a:lnTo>
                      <a:pt x="1216" y="709"/>
                    </a:lnTo>
                    <a:lnTo>
                      <a:pt x="1192" y="659"/>
                    </a:lnTo>
                    <a:lnTo>
                      <a:pt x="1167" y="608"/>
                    </a:lnTo>
                    <a:lnTo>
                      <a:pt x="1138" y="559"/>
                    </a:lnTo>
                    <a:lnTo>
                      <a:pt x="1108" y="513"/>
                    </a:lnTo>
                    <a:lnTo>
                      <a:pt x="1076" y="467"/>
                    </a:lnTo>
                    <a:lnTo>
                      <a:pt x="1042" y="422"/>
                    </a:lnTo>
                    <a:lnTo>
                      <a:pt x="1006" y="380"/>
                    </a:lnTo>
                    <a:lnTo>
                      <a:pt x="967" y="340"/>
                    </a:lnTo>
                    <a:lnTo>
                      <a:pt x="927" y="301"/>
                    </a:lnTo>
                    <a:lnTo>
                      <a:pt x="885" y="265"/>
                    </a:lnTo>
                    <a:lnTo>
                      <a:pt x="840" y="231"/>
                    </a:lnTo>
                    <a:lnTo>
                      <a:pt x="796" y="199"/>
                    </a:lnTo>
                    <a:lnTo>
                      <a:pt x="748" y="169"/>
                    </a:lnTo>
                    <a:lnTo>
                      <a:pt x="699" y="140"/>
                    </a:lnTo>
                    <a:lnTo>
                      <a:pt x="649" y="115"/>
                    </a:lnTo>
                    <a:lnTo>
                      <a:pt x="598" y="91"/>
                    </a:lnTo>
                    <a:lnTo>
                      <a:pt x="545" y="71"/>
                    </a:lnTo>
                    <a:lnTo>
                      <a:pt x="490" y="52"/>
                    </a:lnTo>
                    <a:lnTo>
                      <a:pt x="435" y="36"/>
                    </a:lnTo>
                    <a:lnTo>
                      <a:pt x="379" y="23"/>
                    </a:lnTo>
                    <a:lnTo>
                      <a:pt x="323" y="13"/>
                    </a:lnTo>
                    <a:lnTo>
                      <a:pt x="264" y="6"/>
                    </a:lnTo>
                    <a:lnTo>
                      <a:pt x="205" y="2"/>
                    </a:lnTo>
                    <a:lnTo>
                      <a:pt x="146" y="0"/>
                    </a:lnTo>
                    <a:lnTo>
                      <a:pt x="146" y="0"/>
                    </a:lnTo>
                    <a:close/>
                    <a:moveTo>
                      <a:pt x="146" y="509"/>
                    </a:moveTo>
                    <a:lnTo>
                      <a:pt x="146" y="509"/>
                    </a:lnTo>
                    <a:lnTo>
                      <a:pt x="108" y="509"/>
                    </a:lnTo>
                    <a:lnTo>
                      <a:pt x="72" y="513"/>
                    </a:lnTo>
                    <a:lnTo>
                      <a:pt x="72" y="659"/>
                    </a:lnTo>
                    <a:lnTo>
                      <a:pt x="72" y="659"/>
                    </a:lnTo>
                    <a:lnTo>
                      <a:pt x="108" y="654"/>
                    </a:lnTo>
                    <a:lnTo>
                      <a:pt x="146" y="654"/>
                    </a:lnTo>
                    <a:lnTo>
                      <a:pt x="146" y="654"/>
                    </a:lnTo>
                    <a:lnTo>
                      <a:pt x="172" y="654"/>
                    </a:lnTo>
                    <a:lnTo>
                      <a:pt x="198" y="656"/>
                    </a:lnTo>
                    <a:lnTo>
                      <a:pt x="222" y="660"/>
                    </a:lnTo>
                    <a:lnTo>
                      <a:pt x="248" y="664"/>
                    </a:lnTo>
                    <a:lnTo>
                      <a:pt x="273" y="670"/>
                    </a:lnTo>
                    <a:lnTo>
                      <a:pt x="297" y="676"/>
                    </a:lnTo>
                    <a:lnTo>
                      <a:pt x="320" y="685"/>
                    </a:lnTo>
                    <a:lnTo>
                      <a:pt x="343" y="693"/>
                    </a:lnTo>
                    <a:lnTo>
                      <a:pt x="366" y="703"/>
                    </a:lnTo>
                    <a:lnTo>
                      <a:pt x="388" y="715"/>
                    </a:lnTo>
                    <a:lnTo>
                      <a:pt x="409" y="728"/>
                    </a:lnTo>
                    <a:lnTo>
                      <a:pt x="430" y="741"/>
                    </a:lnTo>
                    <a:lnTo>
                      <a:pt x="450" y="755"/>
                    </a:lnTo>
                    <a:lnTo>
                      <a:pt x="469" y="770"/>
                    </a:lnTo>
                    <a:lnTo>
                      <a:pt x="487" y="785"/>
                    </a:lnTo>
                    <a:lnTo>
                      <a:pt x="505" y="803"/>
                    </a:lnTo>
                    <a:lnTo>
                      <a:pt x="505" y="803"/>
                    </a:lnTo>
                    <a:lnTo>
                      <a:pt x="522" y="820"/>
                    </a:lnTo>
                    <a:lnTo>
                      <a:pt x="538" y="839"/>
                    </a:lnTo>
                    <a:lnTo>
                      <a:pt x="552" y="857"/>
                    </a:lnTo>
                    <a:lnTo>
                      <a:pt x="566" y="878"/>
                    </a:lnTo>
                    <a:lnTo>
                      <a:pt x="579" y="898"/>
                    </a:lnTo>
                    <a:lnTo>
                      <a:pt x="592" y="919"/>
                    </a:lnTo>
                    <a:lnTo>
                      <a:pt x="604" y="941"/>
                    </a:lnTo>
                    <a:lnTo>
                      <a:pt x="614" y="964"/>
                    </a:lnTo>
                    <a:lnTo>
                      <a:pt x="623" y="987"/>
                    </a:lnTo>
                    <a:lnTo>
                      <a:pt x="631" y="1010"/>
                    </a:lnTo>
                    <a:lnTo>
                      <a:pt x="637" y="1035"/>
                    </a:lnTo>
                    <a:lnTo>
                      <a:pt x="643" y="1059"/>
                    </a:lnTo>
                    <a:lnTo>
                      <a:pt x="647" y="1085"/>
                    </a:lnTo>
                    <a:lnTo>
                      <a:pt x="651" y="1110"/>
                    </a:lnTo>
                    <a:lnTo>
                      <a:pt x="653" y="1136"/>
                    </a:lnTo>
                    <a:lnTo>
                      <a:pt x="653" y="1161"/>
                    </a:lnTo>
                    <a:lnTo>
                      <a:pt x="653" y="1161"/>
                    </a:lnTo>
                    <a:lnTo>
                      <a:pt x="653" y="1199"/>
                    </a:lnTo>
                    <a:lnTo>
                      <a:pt x="649" y="1235"/>
                    </a:lnTo>
                    <a:lnTo>
                      <a:pt x="794" y="1235"/>
                    </a:lnTo>
                    <a:lnTo>
                      <a:pt x="794" y="1235"/>
                    </a:lnTo>
                    <a:lnTo>
                      <a:pt x="798" y="1199"/>
                    </a:lnTo>
                    <a:lnTo>
                      <a:pt x="798" y="1161"/>
                    </a:lnTo>
                    <a:lnTo>
                      <a:pt x="798" y="1161"/>
                    </a:lnTo>
                    <a:lnTo>
                      <a:pt x="798" y="1128"/>
                    </a:lnTo>
                    <a:lnTo>
                      <a:pt x="796" y="1095"/>
                    </a:lnTo>
                    <a:lnTo>
                      <a:pt x="791" y="1062"/>
                    </a:lnTo>
                    <a:lnTo>
                      <a:pt x="785" y="1030"/>
                    </a:lnTo>
                    <a:lnTo>
                      <a:pt x="778" y="999"/>
                    </a:lnTo>
                    <a:lnTo>
                      <a:pt x="770" y="967"/>
                    </a:lnTo>
                    <a:lnTo>
                      <a:pt x="760" y="937"/>
                    </a:lnTo>
                    <a:lnTo>
                      <a:pt x="748" y="908"/>
                    </a:lnTo>
                    <a:lnTo>
                      <a:pt x="735" y="879"/>
                    </a:lnTo>
                    <a:lnTo>
                      <a:pt x="721" y="850"/>
                    </a:lnTo>
                    <a:lnTo>
                      <a:pt x="705" y="823"/>
                    </a:lnTo>
                    <a:lnTo>
                      <a:pt x="687" y="797"/>
                    </a:lnTo>
                    <a:lnTo>
                      <a:pt x="669" y="771"/>
                    </a:lnTo>
                    <a:lnTo>
                      <a:pt x="650" y="746"/>
                    </a:lnTo>
                    <a:lnTo>
                      <a:pt x="628" y="722"/>
                    </a:lnTo>
                    <a:lnTo>
                      <a:pt x="607" y="700"/>
                    </a:lnTo>
                    <a:lnTo>
                      <a:pt x="585" y="679"/>
                    </a:lnTo>
                    <a:lnTo>
                      <a:pt x="561" y="657"/>
                    </a:lnTo>
                    <a:lnTo>
                      <a:pt x="536" y="638"/>
                    </a:lnTo>
                    <a:lnTo>
                      <a:pt x="510" y="620"/>
                    </a:lnTo>
                    <a:lnTo>
                      <a:pt x="484" y="602"/>
                    </a:lnTo>
                    <a:lnTo>
                      <a:pt x="457" y="587"/>
                    </a:lnTo>
                    <a:lnTo>
                      <a:pt x="428" y="572"/>
                    </a:lnTo>
                    <a:lnTo>
                      <a:pt x="399" y="559"/>
                    </a:lnTo>
                    <a:lnTo>
                      <a:pt x="371" y="548"/>
                    </a:lnTo>
                    <a:lnTo>
                      <a:pt x="340" y="538"/>
                    </a:lnTo>
                    <a:lnTo>
                      <a:pt x="309" y="529"/>
                    </a:lnTo>
                    <a:lnTo>
                      <a:pt x="277" y="522"/>
                    </a:lnTo>
                    <a:lnTo>
                      <a:pt x="245" y="516"/>
                    </a:lnTo>
                    <a:lnTo>
                      <a:pt x="212" y="512"/>
                    </a:lnTo>
                    <a:lnTo>
                      <a:pt x="179" y="509"/>
                    </a:lnTo>
                    <a:lnTo>
                      <a:pt x="146" y="509"/>
                    </a:lnTo>
                    <a:lnTo>
                      <a:pt x="146" y="509"/>
                    </a:lnTo>
                    <a:close/>
                    <a:moveTo>
                      <a:pt x="146" y="254"/>
                    </a:moveTo>
                    <a:lnTo>
                      <a:pt x="146" y="254"/>
                    </a:lnTo>
                    <a:lnTo>
                      <a:pt x="108" y="255"/>
                    </a:lnTo>
                    <a:lnTo>
                      <a:pt x="72" y="258"/>
                    </a:lnTo>
                    <a:lnTo>
                      <a:pt x="72" y="404"/>
                    </a:lnTo>
                    <a:lnTo>
                      <a:pt x="72" y="404"/>
                    </a:lnTo>
                    <a:lnTo>
                      <a:pt x="108" y="401"/>
                    </a:lnTo>
                    <a:lnTo>
                      <a:pt x="146" y="399"/>
                    </a:lnTo>
                    <a:lnTo>
                      <a:pt x="146" y="399"/>
                    </a:lnTo>
                    <a:lnTo>
                      <a:pt x="185" y="401"/>
                    </a:lnTo>
                    <a:lnTo>
                      <a:pt x="224" y="404"/>
                    </a:lnTo>
                    <a:lnTo>
                      <a:pt x="261" y="408"/>
                    </a:lnTo>
                    <a:lnTo>
                      <a:pt x="298" y="415"/>
                    </a:lnTo>
                    <a:lnTo>
                      <a:pt x="336" y="424"/>
                    </a:lnTo>
                    <a:lnTo>
                      <a:pt x="372" y="434"/>
                    </a:lnTo>
                    <a:lnTo>
                      <a:pt x="408" y="445"/>
                    </a:lnTo>
                    <a:lnTo>
                      <a:pt x="443" y="460"/>
                    </a:lnTo>
                    <a:lnTo>
                      <a:pt x="476" y="474"/>
                    </a:lnTo>
                    <a:lnTo>
                      <a:pt x="509" y="491"/>
                    </a:lnTo>
                    <a:lnTo>
                      <a:pt x="541" y="510"/>
                    </a:lnTo>
                    <a:lnTo>
                      <a:pt x="572" y="530"/>
                    </a:lnTo>
                    <a:lnTo>
                      <a:pt x="601" y="551"/>
                    </a:lnTo>
                    <a:lnTo>
                      <a:pt x="630" y="574"/>
                    </a:lnTo>
                    <a:lnTo>
                      <a:pt x="657" y="598"/>
                    </a:lnTo>
                    <a:lnTo>
                      <a:pt x="685" y="623"/>
                    </a:lnTo>
                    <a:lnTo>
                      <a:pt x="685" y="623"/>
                    </a:lnTo>
                    <a:lnTo>
                      <a:pt x="709" y="650"/>
                    </a:lnTo>
                    <a:lnTo>
                      <a:pt x="734" y="677"/>
                    </a:lnTo>
                    <a:lnTo>
                      <a:pt x="757" y="706"/>
                    </a:lnTo>
                    <a:lnTo>
                      <a:pt x="778" y="736"/>
                    </a:lnTo>
                    <a:lnTo>
                      <a:pt x="797" y="767"/>
                    </a:lnTo>
                    <a:lnTo>
                      <a:pt x="816" y="798"/>
                    </a:lnTo>
                    <a:lnTo>
                      <a:pt x="833" y="831"/>
                    </a:lnTo>
                    <a:lnTo>
                      <a:pt x="847" y="865"/>
                    </a:lnTo>
                    <a:lnTo>
                      <a:pt x="862" y="899"/>
                    </a:lnTo>
                    <a:lnTo>
                      <a:pt x="873" y="935"/>
                    </a:lnTo>
                    <a:lnTo>
                      <a:pt x="883" y="971"/>
                    </a:lnTo>
                    <a:lnTo>
                      <a:pt x="892" y="1009"/>
                    </a:lnTo>
                    <a:lnTo>
                      <a:pt x="899" y="1046"/>
                    </a:lnTo>
                    <a:lnTo>
                      <a:pt x="904" y="1084"/>
                    </a:lnTo>
                    <a:lnTo>
                      <a:pt x="906" y="1123"/>
                    </a:lnTo>
                    <a:lnTo>
                      <a:pt x="908" y="1161"/>
                    </a:lnTo>
                    <a:lnTo>
                      <a:pt x="908" y="1161"/>
                    </a:lnTo>
                    <a:lnTo>
                      <a:pt x="906" y="1199"/>
                    </a:lnTo>
                    <a:lnTo>
                      <a:pt x="904" y="1235"/>
                    </a:lnTo>
                    <a:lnTo>
                      <a:pt x="1049" y="1235"/>
                    </a:lnTo>
                    <a:lnTo>
                      <a:pt x="1049" y="1235"/>
                    </a:lnTo>
                    <a:lnTo>
                      <a:pt x="1052" y="1199"/>
                    </a:lnTo>
                    <a:lnTo>
                      <a:pt x="1053" y="1161"/>
                    </a:lnTo>
                    <a:lnTo>
                      <a:pt x="1053" y="1161"/>
                    </a:lnTo>
                    <a:lnTo>
                      <a:pt x="1052" y="1115"/>
                    </a:lnTo>
                    <a:lnTo>
                      <a:pt x="1048" y="1069"/>
                    </a:lnTo>
                    <a:lnTo>
                      <a:pt x="1042" y="1023"/>
                    </a:lnTo>
                    <a:lnTo>
                      <a:pt x="1035" y="978"/>
                    </a:lnTo>
                    <a:lnTo>
                      <a:pt x="1025" y="935"/>
                    </a:lnTo>
                    <a:lnTo>
                      <a:pt x="1012" y="892"/>
                    </a:lnTo>
                    <a:lnTo>
                      <a:pt x="997" y="850"/>
                    </a:lnTo>
                    <a:lnTo>
                      <a:pt x="981" y="808"/>
                    </a:lnTo>
                    <a:lnTo>
                      <a:pt x="964" y="768"/>
                    </a:lnTo>
                    <a:lnTo>
                      <a:pt x="944" y="729"/>
                    </a:lnTo>
                    <a:lnTo>
                      <a:pt x="921" y="692"/>
                    </a:lnTo>
                    <a:lnTo>
                      <a:pt x="898" y="654"/>
                    </a:lnTo>
                    <a:lnTo>
                      <a:pt x="872" y="618"/>
                    </a:lnTo>
                    <a:lnTo>
                      <a:pt x="846" y="585"/>
                    </a:lnTo>
                    <a:lnTo>
                      <a:pt x="817" y="552"/>
                    </a:lnTo>
                    <a:lnTo>
                      <a:pt x="787" y="520"/>
                    </a:lnTo>
                    <a:lnTo>
                      <a:pt x="755" y="490"/>
                    </a:lnTo>
                    <a:lnTo>
                      <a:pt x="722" y="461"/>
                    </a:lnTo>
                    <a:lnTo>
                      <a:pt x="689" y="435"/>
                    </a:lnTo>
                    <a:lnTo>
                      <a:pt x="653" y="409"/>
                    </a:lnTo>
                    <a:lnTo>
                      <a:pt x="615" y="386"/>
                    </a:lnTo>
                    <a:lnTo>
                      <a:pt x="578" y="363"/>
                    </a:lnTo>
                    <a:lnTo>
                      <a:pt x="539" y="344"/>
                    </a:lnTo>
                    <a:lnTo>
                      <a:pt x="499" y="326"/>
                    </a:lnTo>
                    <a:lnTo>
                      <a:pt x="457" y="310"/>
                    </a:lnTo>
                    <a:lnTo>
                      <a:pt x="415" y="295"/>
                    </a:lnTo>
                    <a:lnTo>
                      <a:pt x="372" y="283"/>
                    </a:lnTo>
                    <a:lnTo>
                      <a:pt x="329" y="272"/>
                    </a:lnTo>
                    <a:lnTo>
                      <a:pt x="284" y="265"/>
                    </a:lnTo>
                    <a:lnTo>
                      <a:pt x="238" y="259"/>
                    </a:lnTo>
                    <a:lnTo>
                      <a:pt x="192" y="255"/>
                    </a:lnTo>
                    <a:lnTo>
                      <a:pt x="146" y="254"/>
                    </a:lnTo>
                    <a:lnTo>
                      <a:pt x="146" y="254"/>
                    </a:lnTo>
                    <a:close/>
                    <a:moveTo>
                      <a:pt x="146" y="762"/>
                    </a:moveTo>
                    <a:lnTo>
                      <a:pt x="146" y="762"/>
                    </a:lnTo>
                    <a:lnTo>
                      <a:pt x="127" y="762"/>
                    </a:lnTo>
                    <a:lnTo>
                      <a:pt x="108" y="764"/>
                    </a:lnTo>
                    <a:lnTo>
                      <a:pt x="72" y="770"/>
                    </a:lnTo>
                    <a:lnTo>
                      <a:pt x="72" y="918"/>
                    </a:lnTo>
                    <a:lnTo>
                      <a:pt x="72" y="918"/>
                    </a:lnTo>
                    <a:lnTo>
                      <a:pt x="90" y="914"/>
                    </a:lnTo>
                    <a:lnTo>
                      <a:pt x="108" y="911"/>
                    </a:lnTo>
                    <a:lnTo>
                      <a:pt x="127" y="908"/>
                    </a:lnTo>
                    <a:lnTo>
                      <a:pt x="146" y="908"/>
                    </a:lnTo>
                    <a:lnTo>
                      <a:pt x="146" y="908"/>
                    </a:lnTo>
                    <a:lnTo>
                      <a:pt x="172" y="909"/>
                    </a:lnTo>
                    <a:lnTo>
                      <a:pt x="196" y="914"/>
                    </a:lnTo>
                    <a:lnTo>
                      <a:pt x="221" y="919"/>
                    </a:lnTo>
                    <a:lnTo>
                      <a:pt x="244" y="928"/>
                    </a:lnTo>
                    <a:lnTo>
                      <a:pt x="267" y="938"/>
                    </a:lnTo>
                    <a:lnTo>
                      <a:pt x="287" y="951"/>
                    </a:lnTo>
                    <a:lnTo>
                      <a:pt x="307" y="966"/>
                    </a:lnTo>
                    <a:lnTo>
                      <a:pt x="324" y="983"/>
                    </a:lnTo>
                    <a:lnTo>
                      <a:pt x="342" y="1000"/>
                    </a:lnTo>
                    <a:lnTo>
                      <a:pt x="356" y="1020"/>
                    </a:lnTo>
                    <a:lnTo>
                      <a:pt x="369" y="1040"/>
                    </a:lnTo>
                    <a:lnTo>
                      <a:pt x="379" y="1063"/>
                    </a:lnTo>
                    <a:lnTo>
                      <a:pt x="388" y="1087"/>
                    </a:lnTo>
                    <a:lnTo>
                      <a:pt x="394" y="1111"/>
                    </a:lnTo>
                    <a:lnTo>
                      <a:pt x="398" y="1136"/>
                    </a:lnTo>
                    <a:lnTo>
                      <a:pt x="399" y="1161"/>
                    </a:lnTo>
                    <a:lnTo>
                      <a:pt x="399" y="1161"/>
                    </a:lnTo>
                    <a:lnTo>
                      <a:pt x="399" y="1180"/>
                    </a:lnTo>
                    <a:lnTo>
                      <a:pt x="396" y="1199"/>
                    </a:lnTo>
                    <a:lnTo>
                      <a:pt x="394" y="1218"/>
                    </a:lnTo>
                    <a:lnTo>
                      <a:pt x="389" y="1235"/>
                    </a:lnTo>
                    <a:lnTo>
                      <a:pt x="538" y="1235"/>
                    </a:lnTo>
                    <a:lnTo>
                      <a:pt x="538" y="1235"/>
                    </a:lnTo>
                    <a:lnTo>
                      <a:pt x="543" y="1199"/>
                    </a:lnTo>
                    <a:lnTo>
                      <a:pt x="545" y="1180"/>
                    </a:lnTo>
                    <a:lnTo>
                      <a:pt x="545" y="1161"/>
                    </a:lnTo>
                    <a:lnTo>
                      <a:pt x="545" y="1161"/>
                    </a:lnTo>
                    <a:lnTo>
                      <a:pt x="545" y="1141"/>
                    </a:lnTo>
                    <a:lnTo>
                      <a:pt x="542" y="1121"/>
                    </a:lnTo>
                    <a:lnTo>
                      <a:pt x="541" y="1101"/>
                    </a:lnTo>
                    <a:lnTo>
                      <a:pt x="536" y="1081"/>
                    </a:lnTo>
                    <a:lnTo>
                      <a:pt x="532" y="1062"/>
                    </a:lnTo>
                    <a:lnTo>
                      <a:pt x="526" y="1043"/>
                    </a:lnTo>
                    <a:lnTo>
                      <a:pt x="520" y="1025"/>
                    </a:lnTo>
                    <a:lnTo>
                      <a:pt x="513" y="1006"/>
                    </a:lnTo>
                    <a:lnTo>
                      <a:pt x="506" y="989"/>
                    </a:lnTo>
                    <a:lnTo>
                      <a:pt x="496" y="971"/>
                    </a:lnTo>
                    <a:lnTo>
                      <a:pt x="487" y="955"/>
                    </a:lnTo>
                    <a:lnTo>
                      <a:pt x="477" y="938"/>
                    </a:lnTo>
                    <a:lnTo>
                      <a:pt x="466" y="922"/>
                    </a:lnTo>
                    <a:lnTo>
                      <a:pt x="454" y="908"/>
                    </a:lnTo>
                    <a:lnTo>
                      <a:pt x="441" y="893"/>
                    </a:lnTo>
                    <a:lnTo>
                      <a:pt x="428" y="879"/>
                    </a:lnTo>
                    <a:lnTo>
                      <a:pt x="414" y="866"/>
                    </a:lnTo>
                    <a:lnTo>
                      <a:pt x="399" y="853"/>
                    </a:lnTo>
                    <a:lnTo>
                      <a:pt x="385" y="842"/>
                    </a:lnTo>
                    <a:lnTo>
                      <a:pt x="369" y="830"/>
                    </a:lnTo>
                    <a:lnTo>
                      <a:pt x="352" y="820"/>
                    </a:lnTo>
                    <a:lnTo>
                      <a:pt x="336" y="811"/>
                    </a:lnTo>
                    <a:lnTo>
                      <a:pt x="319" y="801"/>
                    </a:lnTo>
                    <a:lnTo>
                      <a:pt x="301" y="794"/>
                    </a:lnTo>
                    <a:lnTo>
                      <a:pt x="283" y="787"/>
                    </a:lnTo>
                    <a:lnTo>
                      <a:pt x="264" y="781"/>
                    </a:lnTo>
                    <a:lnTo>
                      <a:pt x="245" y="775"/>
                    </a:lnTo>
                    <a:lnTo>
                      <a:pt x="226" y="771"/>
                    </a:lnTo>
                    <a:lnTo>
                      <a:pt x="206" y="767"/>
                    </a:lnTo>
                    <a:lnTo>
                      <a:pt x="186" y="765"/>
                    </a:lnTo>
                    <a:lnTo>
                      <a:pt x="166" y="762"/>
                    </a:lnTo>
                    <a:lnTo>
                      <a:pt x="146" y="762"/>
                    </a:lnTo>
                    <a:lnTo>
                      <a:pt x="146" y="762"/>
                    </a:lnTo>
                    <a:close/>
                  </a:path>
                </a:pathLst>
              </a:custGeom>
              <a:solidFill>
                <a:srgbClr val="00B050"/>
              </a:solidFill>
              <a:ln>
                <a:noFill/>
              </a:ln>
            </p:spPr>
            <p:txBody>
              <a:bodyPr vert="horz" wrap="square" lIns="40706" tIns="20353" rIns="40706" bIns="20353" numCol="1" anchor="t" anchorCtr="0" compatLnSpc="1">
                <a:prstTxWarp prst="textNoShape">
                  <a:avLst/>
                </a:prstTxWarp>
              </a:bodyPr>
              <a:lstStyle/>
              <a:p>
                <a:pPr defTabSz="796584" fontAlgn="auto">
                  <a:spcBef>
                    <a:spcPts val="0"/>
                  </a:spcBef>
                  <a:spcAft>
                    <a:spcPts val="0"/>
                  </a:spcAft>
                  <a:defRPr/>
                </a:pPr>
                <a:endParaRPr lang="zh-CN" altLang="en-US" sz="900" kern="0" dirty="0">
                  <a:solidFill>
                    <a:prstClr val="black"/>
                  </a:solidFill>
                  <a:latin typeface="方正兰亭细黑_GBK" panose="02000000000000000000" pitchFamily="2" charset="-122"/>
                  <a:ea typeface="方正兰亭细黑_GBK" panose="02000000000000000000" pitchFamily="2" charset="-122"/>
                  <a:cs typeface="Arial" pitchFamily="34" charset="0"/>
                  <a:sym typeface="American Typewriter" charset="0"/>
                </a:endParaRPr>
              </a:p>
            </p:txBody>
          </p:sp>
          <p:pic>
            <p:nvPicPr>
              <p:cNvPr id="289" name="Picture 462" descr="图片152">
                <a:extLst>
                  <a:ext uri="{FF2B5EF4-FFF2-40B4-BE49-F238E27FC236}">
                    <a16:creationId xmlns:a16="http://schemas.microsoft.com/office/drawing/2014/main" id="{6506FFF2-95EE-4C2A-A24F-B35278B0D97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13990" y="2203813"/>
                <a:ext cx="323607" cy="494929"/>
              </a:xfrm>
              <a:prstGeom prst="rect">
                <a:avLst/>
              </a:prstGeom>
              <a:noFill/>
              <a:extLst>
                <a:ext uri="{909E8E84-426E-40DD-AFC4-6F175D3DCCD1}">
                  <a14:hiddenFill xmlns:a14="http://schemas.microsoft.com/office/drawing/2010/main">
                    <a:solidFill>
                      <a:srgbClr val="FFFFFF"/>
                    </a:solidFill>
                  </a14:hiddenFill>
                </a:ext>
              </a:extLst>
            </p:spPr>
          </p:pic>
          <p:sp>
            <p:nvSpPr>
              <p:cNvPr id="290" name="文本框 64">
                <a:extLst>
                  <a:ext uri="{FF2B5EF4-FFF2-40B4-BE49-F238E27FC236}">
                    <a16:creationId xmlns:a16="http://schemas.microsoft.com/office/drawing/2014/main" id="{F4B990AD-782A-8BB1-F5D6-6D45E6AEA87C}"/>
                  </a:ext>
                </a:extLst>
              </p:cNvPr>
              <p:cNvSpPr txBox="1"/>
              <p:nvPr/>
            </p:nvSpPr>
            <p:spPr>
              <a:xfrm>
                <a:off x="10142373" y="2560023"/>
                <a:ext cx="1544302" cy="307777"/>
              </a:xfrm>
              <a:prstGeom prst="rect">
                <a:avLst/>
              </a:prstGeom>
              <a:noFill/>
            </p:spPr>
            <p:txBody>
              <a:bodyPr wrap="square" rtlCol="0">
                <a:spAutoFit/>
              </a:bodyPr>
              <a:lstStyle/>
              <a:p>
                <a:pPr algn="ctr"/>
                <a:r>
                  <a:rPr lang="en-US" altLang="zh-CN" sz="1400" b="1" dirty="0"/>
                  <a:t>Cloud VR</a:t>
                </a:r>
                <a:r>
                  <a:rPr lang="zh-CN" altLang="en-US" sz="1400" b="1" dirty="0"/>
                  <a:t> </a:t>
                </a:r>
                <a:r>
                  <a:rPr lang="en-US" altLang="zh-CN" sz="1400" b="1" dirty="0"/>
                  <a:t>Server</a:t>
                </a:r>
              </a:p>
            </p:txBody>
          </p:sp>
          <p:sp>
            <p:nvSpPr>
              <p:cNvPr id="291" name="文本框 65">
                <a:extLst>
                  <a:ext uri="{FF2B5EF4-FFF2-40B4-BE49-F238E27FC236}">
                    <a16:creationId xmlns:a16="http://schemas.microsoft.com/office/drawing/2014/main" id="{3FD75F53-019A-B36F-786F-55F9EE1A5353}"/>
                  </a:ext>
                </a:extLst>
              </p:cNvPr>
              <p:cNvSpPr txBox="1"/>
              <p:nvPr/>
            </p:nvSpPr>
            <p:spPr>
              <a:xfrm>
                <a:off x="9497991" y="2601123"/>
                <a:ext cx="873060" cy="307777"/>
              </a:xfrm>
              <a:prstGeom prst="rect">
                <a:avLst/>
              </a:prstGeom>
              <a:noFill/>
            </p:spPr>
            <p:txBody>
              <a:bodyPr wrap="square" rtlCol="0">
                <a:spAutoFit/>
              </a:bodyPr>
              <a:lstStyle/>
              <a:p>
                <a:pPr algn="ctr"/>
                <a:r>
                  <a:rPr lang="en-US" altLang="zh-CN" sz="1400" b="1" dirty="0"/>
                  <a:t>DC GW</a:t>
                </a:r>
              </a:p>
            </p:txBody>
          </p:sp>
          <p:sp>
            <p:nvSpPr>
              <p:cNvPr id="292" name="圆柱形 74">
                <a:extLst>
                  <a:ext uri="{FF2B5EF4-FFF2-40B4-BE49-F238E27FC236}">
                    <a16:creationId xmlns:a16="http://schemas.microsoft.com/office/drawing/2014/main" id="{0D319227-83C6-8984-0AE8-BB4D3A3D289B}"/>
                  </a:ext>
                </a:extLst>
              </p:cNvPr>
              <p:cNvSpPr/>
              <p:nvPr/>
            </p:nvSpPr>
            <p:spPr>
              <a:xfrm rot="16200000" flipH="1">
                <a:off x="7339099" y="1082053"/>
                <a:ext cx="261760" cy="2738449"/>
              </a:xfrm>
              <a:prstGeom prst="can">
                <a:avLst/>
              </a:prstGeom>
              <a:solidFill>
                <a:srgbClr val="00B050">
                  <a:alpha val="47000"/>
                </a:srgbClr>
              </a:solidFill>
              <a:ln w="9525" cap="flat" cmpd="sng" algn="ctr">
                <a:solidFill>
                  <a:srgbClr val="000000">
                    <a:lumMod val="65000"/>
                    <a:lumOff val="35000"/>
                  </a:srgbClr>
                </a:solidFill>
                <a:prstDash val="solid"/>
              </a:ln>
              <a:effectLst/>
            </p:spPr>
            <p:txBody>
              <a:bodyPr vert="eaVert" rtlCol="0" anchor="ctr"/>
              <a:lstStyle/>
              <a:p>
                <a:pPr algn="ctr" defTabSz="913656">
                  <a:defRPr/>
                </a:pPr>
                <a:r>
                  <a:rPr lang="en-US" altLang="zh-CN" sz="1200" dirty="0">
                    <a:latin typeface="Arial" panose="020B0604020202020204" pitchFamily="34" charset="0"/>
                    <a:cs typeface="Arial" panose="020B0604020202020204" pitchFamily="34" charset="0"/>
                  </a:rPr>
                  <a:t>OTN Slice</a:t>
                </a:r>
                <a:endParaRPr lang="zh-CN" altLang="en-US" sz="1200" dirty="0">
                  <a:latin typeface="Arial" panose="020B0604020202020204" pitchFamily="34" charset="0"/>
                  <a:cs typeface="Arial" panose="020B0604020202020204" pitchFamily="34" charset="0"/>
                </a:endParaRPr>
              </a:p>
            </p:txBody>
          </p:sp>
          <p:sp>
            <p:nvSpPr>
              <p:cNvPr id="293" name="Freeform 58">
                <a:extLst>
                  <a:ext uri="{FF2B5EF4-FFF2-40B4-BE49-F238E27FC236}">
                    <a16:creationId xmlns:a16="http://schemas.microsoft.com/office/drawing/2014/main" id="{FA788DBB-CB9F-22AE-6554-3F3EFB2C57D8}"/>
                  </a:ext>
                </a:extLst>
              </p:cNvPr>
              <p:cNvSpPr>
                <a:spLocks noEditPoints="1"/>
              </p:cNvSpPr>
              <p:nvPr/>
            </p:nvSpPr>
            <p:spPr bwMode="auto">
              <a:xfrm rot="4877030">
                <a:off x="1688539" y="2653771"/>
                <a:ext cx="219135" cy="217535"/>
              </a:xfrm>
              <a:custGeom>
                <a:avLst/>
                <a:gdLst>
                  <a:gd name="T0" fmla="*/ 77 w 1307"/>
                  <a:gd name="T1" fmla="*/ 1035 h 1307"/>
                  <a:gd name="T2" fmla="*/ 12 w 1307"/>
                  <a:gd name="T3" fmla="*/ 1105 h 1307"/>
                  <a:gd name="T4" fmla="*/ 3 w 1307"/>
                  <a:gd name="T5" fmla="*/ 1192 h 1307"/>
                  <a:gd name="T6" fmla="*/ 54 w 1307"/>
                  <a:gd name="T7" fmla="*/ 1274 h 1307"/>
                  <a:gd name="T8" fmla="*/ 146 w 1307"/>
                  <a:gd name="T9" fmla="*/ 1307 h 1307"/>
                  <a:gd name="T10" fmla="*/ 226 w 1307"/>
                  <a:gd name="T11" fmla="*/ 1283 h 1307"/>
                  <a:gd name="T12" fmla="*/ 284 w 1307"/>
                  <a:gd name="T13" fmla="*/ 1205 h 1307"/>
                  <a:gd name="T14" fmla="*/ 284 w 1307"/>
                  <a:gd name="T15" fmla="*/ 1118 h 1307"/>
                  <a:gd name="T16" fmla="*/ 226 w 1307"/>
                  <a:gd name="T17" fmla="*/ 1042 h 1307"/>
                  <a:gd name="T18" fmla="*/ 146 w 1307"/>
                  <a:gd name="T19" fmla="*/ 1017 h 1307"/>
                  <a:gd name="T20" fmla="*/ 108 w 1307"/>
                  <a:gd name="T21" fmla="*/ 146 h 1307"/>
                  <a:gd name="T22" fmla="*/ 399 w 1307"/>
                  <a:gd name="T23" fmla="*/ 177 h 1307"/>
                  <a:gd name="T24" fmla="*/ 713 w 1307"/>
                  <a:gd name="T25" fmla="*/ 319 h 1307"/>
                  <a:gd name="T26" fmla="*/ 930 w 1307"/>
                  <a:gd name="T27" fmla="*/ 516 h 1307"/>
                  <a:gd name="T28" fmla="*/ 1100 w 1307"/>
                  <a:gd name="T29" fmla="*/ 813 h 1307"/>
                  <a:gd name="T30" fmla="*/ 1161 w 1307"/>
                  <a:gd name="T31" fmla="*/ 1161 h 1307"/>
                  <a:gd name="T32" fmla="*/ 1307 w 1307"/>
                  <a:gd name="T33" fmla="*/ 1161 h 1307"/>
                  <a:gd name="T34" fmla="*/ 1255 w 1307"/>
                  <a:gd name="T35" fmla="*/ 817 h 1307"/>
                  <a:gd name="T36" fmla="*/ 1076 w 1307"/>
                  <a:gd name="T37" fmla="*/ 467 h 1307"/>
                  <a:gd name="T38" fmla="*/ 796 w 1307"/>
                  <a:gd name="T39" fmla="*/ 199 h 1307"/>
                  <a:gd name="T40" fmla="*/ 435 w 1307"/>
                  <a:gd name="T41" fmla="*/ 36 h 1307"/>
                  <a:gd name="T42" fmla="*/ 146 w 1307"/>
                  <a:gd name="T43" fmla="*/ 509 h 1307"/>
                  <a:gd name="T44" fmla="*/ 146 w 1307"/>
                  <a:gd name="T45" fmla="*/ 654 h 1307"/>
                  <a:gd name="T46" fmla="*/ 297 w 1307"/>
                  <a:gd name="T47" fmla="*/ 676 h 1307"/>
                  <a:gd name="T48" fmla="*/ 450 w 1307"/>
                  <a:gd name="T49" fmla="*/ 755 h 1307"/>
                  <a:gd name="T50" fmla="*/ 552 w 1307"/>
                  <a:gd name="T51" fmla="*/ 857 h 1307"/>
                  <a:gd name="T52" fmla="*/ 631 w 1307"/>
                  <a:gd name="T53" fmla="*/ 1010 h 1307"/>
                  <a:gd name="T54" fmla="*/ 653 w 1307"/>
                  <a:gd name="T55" fmla="*/ 1161 h 1307"/>
                  <a:gd name="T56" fmla="*/ 798 w 1307"/>
                  <a:gd name="T57" fmla="*/ 1161 h 1307"/>
                  <a:gd name="T58" fmla="*/ 760 w 1307"/>
                  <a:gd name="T59" fmla="*/ 937 h 1307"/>
                  <a:gd name="T60" fmla="*/ 650 w 1307"/>
                  <a:gd name="T61" fmla="*/ 746 h 1307"/>
                  <a:gd name="T62" fmla="*/ 484 w 1307"/>
                  <a:gd name="T63" fmla="*/ 602 h 1307"/>
                  <a:gd name="T64" fmla="*/ 277 w 1307"/>
                  <a:gd name="T65" fmla="*/ 522 h 1307"/>
                  <a:gd name="T66" fmla="*/ 146 w 1307"/>
                  <a:gd name="T67" fmla="*/ 254 h 1307"/>
                  <a:gd name="T68" fmla="*/ 146 w 1307"/>
                  <a:gd name="T69" fmla="*/ 399 h 1307"/>
                  <a:gd name="T70" fmla="*/ 408 w 1307"/>
                  <a:gd name="T71" fmla="*/ 445 h 1307"/>
                  <a:gd name="T72" fmla="*/ 630 w 1307"/>
                  <a:gd name="T73" fmla="*/ 574 h 1307"/>
                  <a:gd name="T74" fmla="*/ 778 w 1307"/>
                  <a:gd name="T75" fmla="*/ 736 h 1307"/>
                  <a:gd name="T76" fmla="*/ 883 w 1307"/>
                  <a:gd name="T77" fmla="*/ 971 h 1307"/>
                  <a:gd name="T78" fmla="*/ 906 w 1307"/>
                  <a:gd name="T79" fmla="*/ 1199 h 1307"/>
                  <a:gd name="T80" fmla="*/ 1052 w 1307"/>
                  <a:gd name="T81" fmla="*/ 1115 h 1307"/>
                  <a:gd name="T82" fmla="*/ 981 w 1307"/>
                  <a:gd name="T83" fmla="*/ 808 h 1307"/>
                  <a:gd name="T84" fmla="*/ 817 w 1307"/>
                  <a:gd name="T85" fmla="*/ 552 h 1307"/>
                  <a:gd name="T86" fmla="*/ 578 w 1307"/>
                  <a:gd name="T87" fmla="*/ 363 h 1307"/>
                  <a:gd name="T88" fmla="*/ 284 w 1307"/>
                  <a:gd name="T89" fmla="*/ 265 h 1307"/>
                  <a:gd name="T90" fmla="*/ 127 w 1307"/>
                  <a:gd name="T91" fmla="*/ 762 h 1307"/>
                  <a:gd name="T92" fmla="*/ 127 w 1307"/>
                  <a:gd name="T93" fmla="*/ 908 h 1307"/>
                  <a:gd name="T94" fmla="*/ 267 w 1307"/>
                  <a:gd name="T95" fmla="*/ 938 h 1307"/>
                  <a:gd name="T96" fmla="*/ 379 w 1307"/>
                  <a:gd name="T97" fmla="*/ 1063 h 1307"/>
                  <a:gd name="T98" fmla="*/ 396 w 1307"/>
                  <a:gd name="T99" fmla="*/ 1199 h 1307"/>
                  <a:gd name="T100" fmla="*/ 545 w 1307"/>
                  <a:gd name="T101" fmla="*/ 1161 h 1307"/>
                  <a:gd name="T102" fmla="*/ 526 w 1307"/>
                  <a:gd name="T103" fmla="*/ 1043 h 1307"/>
                  <a:gd name="T104" fmla="*/ 466 w 1307"/>
                  <a:gd name="T105" fmla="*/ 922 h 1307"/>
                  <a:gd name="T106" fmla="*/ 369 w 1307"/>
                  <a:gd name="T107" fmla="*/ 830 h 1307"/>
                  <a:gd name="T108" fmla="*/ 245 w 1307"/>
                  <a:gd name="T109" fmla="*/ 775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7" h="1307">
                    <a:moveTo>
                      <a:pt x="146" y="1017"/>
                    </a:moveTo>
                    <a:lnTo>
                      <a:pt x="146" y="1017"/>
                    </a:lnTo>
                    <a:lnTo>
                      <a:pt x="130" y="1017"/>
                    </a:lnTo>
                    <a:lnTo>
                      <a:pt x="116" y="1020"/>
                    </a:lnTo>
                    <a:lnTo>
                      <a:pt x="103" y="1023"/>
                    </a:lnTo>
                    <a:lnTo>
                      <a:pt x="88" y="1027"/>
                    </a:lnTo>
                    <a:lnTo>
                      <a:pt x="77" y="1035"/>
                    </a:lnTo>
                    <a:lnTo>
                      <a:pt x="64" y="1042"/>
                    </a:lnTo>
                    <a:lnTo>
                      <a:pt x="54" y="1051"/>
                    </a:lnTo>
                    <a:lnTo>
                      <a:pt x="42" y="1059"/>
                    </a:lnTo>
                    <a:lnTo>
                      <a:pt x="33" y="1069"/>
                    </a:lnTo>
                    <a:lnTo>
                      <a:pt x="25" y="1081"/>
                    </a:lnTo>
                    <a:lnTo>
                      <a:pt x="18" y="1092"/>
                    </a:lnTo>
                    <a:lnTo>
                      <a:pt x="12" y="1105"/>
                    </a:lnTo>
                    <a:lnTo>
                      <a:pt x="6" y="1118"/>
                    </a:lnTo>
                    <a:lnTo>
                      <a:pt x="3" y="1133"/>
                    </a:lnTo>
                    <a:lnTo>
                      <a:pt x="0" y="1147"/>
                    </a:lnTo>
                    <a:lnTo>
                      <a:pt x="0" y="1161"/>
                    </a:lnTo>
                    <a:lnTo>
                      <a:pt x="0" y="1161"/>
                    </a:lnTo>
                    <a:lnTo>
                      <a:pt x="0" y="1177"/>
                    </a:lnTo>
                    <a:lnTo>
                      <a:pt x="3" y="1192"/>
                    </a:lnTo>
                    <a:lnTo>
                      <a:pt x="6" y="1205"/>
                    </a:lnTo>
                    <a:lnTo>
                      <a:pt x="12" y="1219"/>
                    </a:lnTo>
                    <a:lnTo>
                      <a:pt x="18" y="1231"/>
                    </a:lnTo>
                    <a:lnTo>
                      <a:pt x="25" y="1244"/>
                    </a:lnTo>
                    <a:lnTo>
                      <a:pt x="33" y="1254"/>
                    </a:lnTo>
                    <a:lnTo>
                      <a:pt x="42" y="1265"/>
                    </a:lnTo>
                    <a:lnTo>
                      <a:pt x="54" y="1274"/>
                    </a:lnTo>
                    <a:lnTo>
                      <a:pt x="64" y="1283"/>
                    </a:lnTo>
                    <a:lnTo>
                      <a:pt x="77" y="1290"/>
                    </a:lnTo>
                    <a:lnTo>
                      <a:pt x="88" y="1295"/>
                    </a:lnTo>
                    <a:lnTo>
                      <a:pt x="103" y="1301"/>
                    </a:lnTo>
                    <a:lnTo>
                      <a:pt x="116" y="1304"/>
                    </a:lnTo>
                    <a:lnTo>
                      <a:pt x="130" y="1307"/>
                    </a:lnTo>
                    <a:lnTo>
                      <a:pt x="146" y="1307"/>
                    </a:lnTo>
                    <a:lnTo>
                      <a:pt x="146" y="1307"/>
                    </a:lnTo>
                    <a:lnTo>
                      <a:pt x="160" y="1307"/>
                    </a:lnTo>
                    <a:lnTo>
                      <a:pt x="175" y="1304"/>
                    </a:lnTo>
                    <a:lnTo>
                      <a:pt x="189" y="1301"/>
                    </a:lnTo>
                    <a:lnTo>
                      <a:pt x="202" y="1295"/>
                    </a:lnTo>
                    <a:lnTo>
                      <a:pt x="215" y="1290"/>
                    </a:lnTo>
                    <a:lnTo>
                      <a:pt x="226" y="1283"/>
                    </a:lnTo>
                    <a:lnTo>
                      <a:pt x="238" y="1274"/>
                    </a:lnTo>
                    <a:lnTo>
                      <a:pt x="248" y="1265"/>
                    </a:lnTo>
                    <a:lnTo>
                      <a:pt x="257" y="1254"/>
                    </a:lnTo>
                    <a:lnTo>
                      <a:pt x="265" y="1244"/>
                    </a:lnTo>
                    <a:lnTo>
                      <a:pt x="273" y="1231"/>
                    </a:lnTo>
                    <a:lnTo>
                      <a:pt x="280" y="1219"/>
                    </a:lnTo>
                    <a:lnTo>
                      <a:pt x="284" y="1205"/>
                    </a:lnTo>
                    <a:lnTo>
                      <a:pt x="287" y="1192"/>
                    </a:lnTo>
                    <a:lnTo>
                      <a:pt x="290" y="1177"/>
                    </a:lnTo>
                    <a:lnTo>
                      <a:pt x="291" y="1161"/>
                    </a:lnTo>
                    <a:lnTo>
                      <a:pt x="291" y="1161"/>
                    </a:lnTo>
                    <a:lnTo>
                      <a:pt x="290" y="1147"/>
                    </a:lnTo>
                    <a:lnTo>
                      <a:pt x="287" y="1133"/>
                    </a:lnTo>
                    <a:lnTo>
                      <a:pt x="284" y="1118"/>
                    </a:lnTo>
                    <a:lnTo>
                      <a:pt x="280" y="1105"/>
                    </a:lnTo>
                    <a:lnTo>
                      <a:pt x="273" y="1092"/>
                    </a:lnTo>
                    <a:lnTo>
                      <a:pt x="265" y="1081"/>
                    </a:lnTo>
                    <a:lnTo>
                      <a:pt x="257" y="1069"/>
                    </a:lnTo>
                    <a:lnTo>
                      <a:pt x="248" y="1059"/>
                    </a:lnTo>
                    <a:lnTo>
                      <a:pt x="238" y="1051"/>
                    </a:lnTo>
                    <a:lnTo>
                      <a:pt x="226" y="1042"/>
                    </a:lnTo>
                    <a:lnTo>
                      <a:pt x="215" y="1035"/>
                    </a:lnTo>
                    <a:lnTo>
                      <a:pt x="202" y="1027"/>
                    </a:lnTo>
                    <a:lnTo>
                      <a:pt x="189" y="1023"/>
                    </a:lnTo>
                    <a:lnTo>
                      <a:pt x="175" y="1020"/>
                    </a:lnTo>
                    <a:lnTo>
                      <a:pt x="160" y="1017"/>
                    </a:lnTo>
                    <a:lnTo>
                      <a:pt x="146" y="1017"/>
                    </a:lnTo>
                    <a:lnTo>
                      <a:pt x="146" y="1017"/>
                    </a:lnTo>
                    <a:close/>
                    <a:moveTo>
                      <a:pt x="146" y="0"/>
                    </a:moveTo>
                    <a:lnTo>
                      <a:pt x="146" y="0"/>
                    </a:lnTo>
                    <a:lnTo>
                      <a:pt x="108" y="0"/>
                    </a:lnTo>
                    <a:lnTo>
                      <a:pt x="72" y="3"/>
                    </a:lnTo>
                    <a:lnTo>
                      <a:pt x="72" y="149"/>
                    </a:lnTo>
                    <a:lnTo>
                      <a:pt x="72" y="149"/>
                    </a:lnTo>
                    <a:lnTo>
                      <a:pt x="108" y="146"/>
                    </a:lnTo>
                    <a:lnTo>
                      <a:pt x="146" y="146"/>
                    </a:lnTo>
                    <a:lnTo>
                      <a:pt x="146" y="146"/>
                    </a:lnTo>
                    <a:lnTo>
                      <a:pt x="198" y="147"/>
                    </a:lnTo>
                    <a:lnTo>
                      <a:pt x="250" y="150"/>
                    </a:lnTo>
                    <a:lnTo>
                      <a:pt x="300" y="157"/>
                    </a:lnTo>
                    <a:lnTo>
                      <a:pt x="350" y="166"/>
                    </a:lnTo>
                    <a:lnTo>
                      <a:pt x="399" y="177"/>
                    </a:lnTo>
                    <a:lnTo>
                      <a:pt x="448" y="190"/>
                    </a:lnTo>
                    <a:lnTo>
                      <a:pt x="494" y="208"/>
                    </a:lnTo>
                    <a:lnTo>
                      <a:pt x="541" y="225"/>
                    </a:lnTo>
                    <a:lnTo>
                      <a:pt x="587" y="245"/>
                    </a:lnTo>
                    <a:lnTo>
                      <a:pt x="630" y="268"/>
                    </a:lnTo>
                    <a:lnTo>
                      <a:pt x="673" y="293"/>
                    </a:lnTo>
                    <a:lnTo>
                      <a:pt x="713" y="319"/>
                    </a:lnTo>
                    <a:lnTo>
                      <a:pt x="754" y="347"/>
                    </a:lnTo>
                    <a:lnTo>
                      <a:pt x="791" y="378"/>
                    </a:lnTo>
                    <a:lnTo>
                      <a:pt x="829" y="409"/>
                    </a:lnTo>
                    <a:lnTo>
                      <a:pt x="865" y="442"/>
                    </a:lnTo>
                    <a:lnTo>
                      <a:pt x="865" y="442"/>
                    </a:lnTo>
                    <a:lnTo>
                      <a:pt x="898" y="478"/>
                    </a:lnTo>
                    <a:lnTo>
                      <a:pt x="930" y="516"/>
                    </a:lnTo>
                    <a:lnTo>
                      <a:pt x="960" y="553"/>
                    </a:lnTo>
                    <a:lnTo>
                      <a:pt x="989" y="594"/>
                    </a:lnTo>
                    <a:lnTo>
                      <a:pt x="1015" y="636"/>
                    </a:lnTo>
                    <a:lnTo>
                      <a:pt x="1039" y="677"/>
                    </a:lnTo>
                    <a:lnTo>
                      <a:pt x="1062" y="721"/>
                    </a:lnTo>
                    <a:lnTo>
                      <a:pt x="1082" y="767"/>
                    </a:lnTo>
                    <a:lnTo>
                      <a:pt x="1100" y="813"/>
                    </a:lnTo>
                    <a:lnTo>
                      <a:pt x="1117" y="859"/>
                    </a:lnTo>
                    <a:lnTo>
                      <a:pt x="1130" y="908"/>
                    </a:lnTo>
                    <a:lnTo>
                      <a:pt x="1141" y="957"/>
                    </a:lnTo>
                    <a:lnTo>
                      <a:pt x="1150" y="1007"/>
                    </a:lnTo>
                    <a:lnTo>
                      <a:pt x="1157" y="1058"/>
                    </a:lnTo>
                    <a:lnTo>
                      <a:pt x="1160" y="1110"/>
                    </a:lnTo>
                    <a:lnTo>
                      <a:pt x="1161" y="1161"/>
                    </a:lnTo>
                    <a:lnTo>
                      <a:pt x="1161" y="1161"/>
                    </a:lnTo>
                    <a:lnTo>
                      <a:pt x="1161" y="1199"/>
                    </a:lnTo>
                    <a:lnTo>
                      <a:pt x="1159" y="1235"/>
                    </a:lnTo>
                    <a:lnTo>
                      <a:pt x="1304" y="1235"/>
                    </a:lnTo>
                    <a:lnTo>
                      <a:pt x="1304" y="1235"/>
                    </a:lnTo>
                    <a:lnTo>
                      <a:pt x="1307" y="1199"/>
                    </a:lnTo>
                    <a:lnTo>
                      <a:pt x="1307" y="1161"/>
                    </a:lnTo>
                    <a:lnTo>
                      <a:pt x="1307" y="1161"/>
                    </a:lnTo>
                    <a:lnTo>
                      <a:pt x="1306" y="1102"/>
                    </a:lnTo>
                    <a:lnTo>
                      <a:pt x="1301" y="1043"/>
                    </a:lnTo>
                    <a:lnTo>
                      <a:pt x="1294" y="986"/>
                    </a:lnTo>
                    <a:lnTo>
                      <a:pt x="1284" y="928"/>
                    </a:lnTo>
                    <a:lnTo>
                      <a:pt x="1271" y="872"/>
                    </a:lnTo>
                    <a:lnTo>
                      <a:pt x="1255" y="817"/>
                    </a:lnTo>
                    <a:lnTo>
                      <a:pt x="1236" y="762"/>
                    </a:lnTo>
                    <a:lnTo>
                      <a:pt x="1216" y="709"/>
                    </a:lnTo>
                    <a:lnTo>
                      <a:pt x="1192" y="659"/>
                    </a:lnTo>
                    <a:lnTo>
                      <a:pt x="1167" y="608"/>
                    </a:lnTo>
                    <a:lnTo>
                      <a:pt x="1138" y="559"/>
                    </a:lnTo>
                    <a:lnTo>
                      <a:pt x="1108" y="513"/>
                    </a:lnTo>
                    <a:lnTo>
                      <a:pt x="1076" y="467"/>
                    </a:lnTo>
                    <a:lnTo>
                      <a:pt x="1042" y="422"/>
                    </a:lnTo>
                    <a:lnTo>
                      <a:pt x="1006" y="380"/>
                    </a:lnTo>
                    <a:lnTo>
                      <a:pt x="967" y="340"/>
                    </a:lnTo>
                    <a:lnTo>
                      <a:pt x="927" y="301"/>
                    </a:lnTo>
                    <a:lnTo>
                      <a:pt x="885" y="265"/>
                    </a:lnTo>
                    <a:lnTo>
                      <a:pt x="840" y="231"/>
                    </a:lnTo>
                    <a:lnTo>
                      <a:pt x="796" y="199"/>
                    </a:lnTo>
                    <a:lnTo>
                      <a:pt x="748" y="169"/>
                    </a:lnTo>
                    <a:lnTo>
                      <a:pt x="699" y="140"/>
                    </a:lnTo>
                    <a:lnTo>
                      <a:pt x="649" y="115"/>
                    </a:lnTo>
                    <a:lnTo>
                      <a:pt x="598" y="91"/>
                    </a:lnTo>
                    <a:lnTo>
                      <a:pt x="545" y="71"/>
                    </a:lnTo>
                    <a:lnTo>
                      <a:pt x="490" y="52"/>
                    </a:lnTo>
                    <a:lnTo>
                      <a:pt x="435" y="36"/>
                    </a:lnTo>
                    <a:lnTo>
                      <a:pt x="379" y="23"/>
                    </a:lnTo>
                    <a:lnTo>
                      <a:pt x="323" y="13"/>
                    </a:lnTo>
                    <a:lnTo>
                      <a:pt x="264" y="6"/>
                    </a:lnTo>
                    <a:lnTo>
                      <a:pt x="205" y="2"/>
                    </a:lnTo>
                    <a:lnTo>
                      <a:pt x="146" y="0"/>
                    </a:lnTo>
                    <a:lnTo>
                      <a:pt x="146" y="0"/>
                    </a:lnTo>
                    <a:close/>
                    <a:moveTo>
                      <a:pt x="146" y="509"/>
                    </a:moveTo>
                    <a:lnTo>
                      <a:pt x="146" y="509"/>
                    </a:lnTo>
                    <a:lnTo>
                      <a:pt x="108" y="509"/>
                    </a:lnTo>
                    <a:lnTo>
                      <a:pt x="72" y="513"/>
                    </a:lnTo>
                    <a:lnTo>
                      <a:pt x="72" y="659"/>
                    </a:lnTo>
                    <a:lnTo>
                      <a:pt x="72" y="659"/>
                    </a:lnTo>
                    <a:lnTo>
                      <a:pt x="108" y="654"/>
                    </a:lnTo>
                    <a:lnTo>
                      <a:pt x="146" y="654"/>
                    </a:lnTo>
                    <a:lnTo>
                      <a:pt x="146" y="654"/>
                    </a:lnTo>
                    <a:lnTo>
                      <a:pt x="172" y="654"/>
                    </a:lnTo>
                    <a:lnTo>
                      <a:pt x="198" y="656"/>
                    </a:lnTo>
                    <a:lnTo>
                      <a:pt x="222" y="660"/>
                    </a:lnTo>
                    <a:lnTo>
                      <a:pt x="248" y="664"/>
                    </a:lnTo>
                    <a:lnTo>
                      <a:pt x="273" y="670"/>
                    </a:lnTo>
                    <a:lnTo>
                      <a:pt x="297" y="676"/>
                    </a:lnTo>
                    <a:lnTo>
                      <a:pt x="320" y="685"/>
                    </a:lnTo>
                    <a:lnTo>
                      <a:pt x="343" y="693"/>
                    </a:lnTo>
                    <a:lnTo>
                      <a:pt x="366" y="703"/>
                    </a:lnTo>
                    <a:lnTo>
                      <a:pt x="388" y="715"/>
                    </a:lnTo>
                    <a:lnTo>
                      <a:pt x="409" y="728"/>
                    </a:lnTo>
                    <a:lnTo>
                      <a:pt x="430" y="741"/>
                    </a:lnTo>
                    <a:lnTo>
                      <a:pt x="450" y="755"/>
                    </a:lnTo>
                    <a:lnTo>
                      <a:pt x="469" y="770"/>
                    </a:lnTo>
                    <a:lnTo>
                      <a:pt x="487" y="785"/>
                    </a:lnTo>
                    <a:lnTo>
                      <a:pt x="505" y="803"/>
                    </a:lnTo>
                    <a:lnTo>
                      <a:pt x="505" y="803"/>
                    </a:lnTo>
                    <a:lnTo>
                      <a:pt x="522" y="820"/>
                    </a:lnTo>
                    <a:lnTo>
                      <a:pt x="538" y="839"/>
                    </a:lnTo>
                    <a:lnTo>
                      <a:pt x="552" y="857"/>
                    </a:lnTo>
                    <a:lnTo>
                      <a:pt x="566" y="878"/>
                    </a:lnTo>
                    <a:lnTo>
                      <a:pt x="579" y="898"/>
                    </a:lnTo>
                    <a:lnTo>
                      <a:pt x="592" y="919"/>
                    </a:lnTo>
                    <a:lnTo>
                      <a:pt x="604" y="941"/>
                    </a:lnTo>
                    <a:lnTo>
                      <a:pt x="614" y="964"/>
                    </a:lnTo>
                    <a:lnTo>
                      <a:pt x="623" y="987"/>
                    </a:lnTo>
                    <a:lnTo>
                      <a:pt x="631" y="1010"/>
                    </a:lnTo>
                    <a:lnTo>
                      <a:pt x="637" y="1035"/>
                    </a:lnTo>
                    <a:lnTo>
                      <a:pt x="643" y="1059"/>
                    </a:lnTo>
                    <a:lnTo>
                      <a:pt x="647" y="1085"/>
                    </a:lnTo>
                    <a:lnTo>
                      <a:pt x="651" y="1110"/>
                    </a:lnTo>
                    <a:lnTo>
                      <a:pt x="653" y="1136"/>
                    </a:lnTo>
                    <a:lnTo>
                      <a:pt x="653" y="1161"/>
                    </a:lnTo>
                    <a:lnTo>
                      <a:pt x="653" y="1161"/>
                    </a:lnTo>
                    <a:lnTo>
                      <a:pt x="653" y="1199"/>
                    </a:lnTo>
                    <a:lnTo>
                      <a:pt x="649" y="1235"/>
                    </a:lnTo>
                    <a:lnTo>
                      <a:pt x="794" y="1235"/>
                    </a:lnTo>
                    <a:lnTo>
                      <a:pt x="794" y="1235"/>
                    </a:lnTo>
                    <a:lnTo>
                      <a:pt x="798" y="1199"/>
                    </a:lnTo>
                    <a:lnTo>
                      <a:pt x="798" y="1161"/>
                    </a:lnTo>
                    <a:lnTo>
                      <a:pt x="798" y="1161"/>
                    </a:lnTo>
                    <a:lnTo>
                      <a:pt x="798" y="1128"/>
                    </a:lnTo>
                    <a:lnTo>
                      <a:pt x="796" y="1095"/>
                    </a:lnTo>
                    <a:lnTo>
                      <a:pt x="791" y="1062"/>
                    </a:lnTo>
                    <a:lnTo>
                      <a:pt x="785" y="1030"/>
                    </a:lnTo>
                    <a:lnTo>
                      <a:pt x="778" y="999"/>
                    </a:lnTo>
                    <a:lnTo>
                      <a:pt x="770" y="967"/>
                    </a:lnTo>
                    <a:lnTo>
                      <a:pt x="760" y="937"/>
                    </a:lnTo>
                    <a:lnTo>
                      <a:pt x="748" y="908"/>
                    </a:lnTo>
                    <a:lnTo>
                      <a:pt x="735" y="879"/>
                    </a:lnTo>
                    <a:lnTo>
                      <a:pt x="721" y="850"/>
                    </a:lnTo>
                    <a:lnTo>
                      <a:pt x="705" y="823"/>
                    </a:lnTo>
                    <a:lnTo>
                      <a:pt x="687" y="797"/>
                    </a:lnTo>
                    <a:lnTo>
                      <a:pt x="669" y="771"/>
                    </a:lnTo>
                    <a:lnTo>
                      <a:pt x="650" y="746"/>
                    </a:lnTo>
                    <a:lnTo>
                      <a:pt x="628" y="722"/>
                    </a:lnTo>
                    <a:lnTo>
                      <a:pt x="607" y="700"/>
                    </a:lnTo>
                    <a:lnTo>
                      <a:pt x="585" y="679"/>
                    </a:lnTo>
                    <a:lnTo>
                      <a:pt x="561" y="657"/>
                    </a:lnTo>
                    <a:lnTo>
                      <a:pt x="536" y="638"/>
                    </a:lnTo>
                    <a:lnTo>
                      <a:pt x="510" y="620"/>
                    </a:lnTo>
                    <a:lnTo>
                      <a:pt x="484" y="602"/>
                    </a:lnTo>
                    <a:lnTo>
                      <a:pt x="457" y="587"/>
                    </a:lnTo>
                    <a:lnTo>
                      <a:pt x="428" y="572"/>
                    </a:lnTo>
                    <a:lnTo>
                      <a:pt x="399" y="559"/>
                    </a:lnTo>
                    <a:lnTo>
                      <a:pt x="371" y="548"/>
                    </a:lnTo>
                    <a:lnTo>
                      <a:pt x="340" y="538"/>
                    </a:lnTo>
                    <a:lnTo>
                      <a:pt x="309" y="529"/>
                    </a:lnTo>
                    <a:lnTo>
                      <a:pt x="277" y="522"/>
                    </a:lnTo>
                    <a:lnTo>
                      <a:pt x="245" y="516"/>
                    </a:lnTo>
                    <a:lnTo>
                      <a:pt x="212" y="512"/>
                    </a:lnTo>
                    <a:lnTo>
                      <a:pt x="179" y="509"/>
                    </a:lnTo>
                    <a:lnTo>
                      <a:pt x="146" y="509"/>
                    </a:lnTo>
                    <a:lnTo>
                      <a:pt x="146" y="509"/>
                    </a:lnTo>
                    <a:close/>
                    <a:moveTo>
                      <a:pt x="146" y="254"/>
                    </a:moveTo>
                    <a:lnTo>
                      <a:pt x="146" y="254"/>
                    </a:lnTo>
                    <a:lnTo>
                      <a:pt x="108" y="255"/>
                    </a:lnTo>
                    <a:lnTo>
                      <a:pt x="72" y="258"/>
                    </a:lnTo>
                    <a:lnTo>
                      <a:pt x="72" y="404"/>
                    </a:lnTo>
                    <a:lnTo>
                      <a:pt x="72" y="404"/>
                    </a:lnTo>
                    <a:lnTo>
                      <a:pt x="108" y="401"/>
                    </a:lnTo>
                    <a:lnTo>
                      <a:pt x="146" y="399"/>
                    </a:lnTo>
                    <a:lnTo>
                      <a:pt x="146" y="399"/>
                    </a:lnTo>
                    <a:lnTo>
                      <a:pt x="185" y="401"/>
                    </a:lnTo>
                    <a:lnTo>
                      <a:pt x="224" y="404"/>
                    </a:lnTo>
                    <a:lnTo>
                      <a:pt x="261" y="408"/>
                    </a:lnTo>
                    <a:lnTo>
                      <a:pt x="298" y="415"/>
                    </a:lnTo>
                    <a:lnTo>
                      <a:pt x="336" y="424"/>
                    </a:lnTo>
                    <a:lnTo>
                      <a:pt x="372" y="434"/>
                    </a:lnTo>
                    <a:lnTo>
                      <a:pt x="408" y="445"/>
                    </a:lnTo>
                    <a:lnTo>
                      <a:pt x="443" y="460"/>
                    </a:lnTo>
                    <a:lnTo>
                      <a:pt x="476" y="474"/>
                    </a:lnTo>
                    <a:lnTo>
                      <a:pt x="509" y="491"/>
                    </a:lnTo>
                    <a:lnTo>
                      <a:pt x="541" y="510"/>
                    </a:lnTo>
                    <a:lnTo>
                      <a:pt x="572" y="530"/>
                    </a:lnTo>
                    <a:lnTo>
                      <a:pt x="601" y="551"/>
                    </a:lnTo>
                    <a:lnTo>
                      <a:pt x="630" y="574"/>
                    </a:lnTo>
                    <a:lnTo>
                      <a:pt x="657" y="598"/>
                    </a:lnTo>
                    <a:lnTo>
                      <a:pt x="685" y="623"/>
                    </a:lnTo>
                    <a:lnTo>
                      <a:pt x="685" y="623"/>
                    </a:lnTo>
                    <a:lnTo>
                      <a:pt x="709" y="650"/>
                    </a:lnTo>
                    <a:lnTo>
                      <a:pt x="734" y="677"/>
                    </a:lnTo>
                    <a:lnTo>
                      <a:pt x="757" y="706"/>
                    </a:lnTo>
                    <a:lnTo>
                      <a:pt x="778" y="736"/>
                    </a:lnTo>
                    <a:lnTo>
                      <a:pt x="797" y="767"/>
                    </a:lnTo>
                    <a:lnTo>
                      <a:pt x="816" y="798"/>
                    </a:lnTo>
                    <a:lnTo>
                      <a:pt x="833" y="831"/>
                    </a:lnTo>
                    <a:lnTo>
                      <a:pt x="847" y="865"/>
                    </a:lnTo>
                    <a:lnTo>
                      <a:pt x="862" y="899"/>
                    </a:lnTo>
                    <a:lnTo>
                      <a:pt x="873" y="935"/>
                    </a:lnTo>
                    <a:lnTo>
                      <a:pt x="883" y="971"/>
                    </a:lnTo>
                    <a:lnTo>
                      <a:pt x="892" y="1009"/>
                    </a:lnTo>
                    <a:lnTo>
                      <a:pt x="899" y="1046"/>
                    </a:lnTo>
                    <a:lnTo>
                      <a:pt x="904" y="1084"/>
                    </a:lnTo>
                    <a:lnTo>
                      <a:pt x="906" y="1123"/>
                    </a:lnTo>
                    <a:lnTo>
                      <a:pt x="908" y="1161"/>
                    </a:lnTo>
                    <a:lnTo>
                      <a:pt x="908" y="1161"/>
                    </a:lnTo>
                    <a:lnTo>
                      <a:pt x="906" y="1199"/>
                    </a:lnTo>
                    <a:lnTo>
                      <a:pt x="904" y="1235"/>
                    </a:lnTo>
                    <a:lnTo>
                      <a:pt x="1049" y="1235"/>
                    </a:lnTo>
                    <a:lnTo>
                      <a:pt x="1049" y="1235"/>
                    </a:lnTo>
                    <a:lnTo>
                      <a:pt x="1052" y="1199"/>
                    </a:lnTo>
                    <a:lnTo>
                      <a:pt x="1053" y="1161"/>
                    </a:lnTo>
                    <a:lnTo>
                      <a:pt x="1053" y="1161"/>
                    </a:lnTo>
                    <a:lnTo>
                      <a:pt x="1052" y="1115"/>
                    </a:lnTo>
                    <a:lnTo>
                      <a:pt x="1048" y="1069"/>
                    </a:lnTo>
                    <a:lnTo>
                      <a:pt x="1042" y="1023"/>
                    </a:lnTo>
                    <a:lnTo>
                      <a:pt x="1035" y="978"/>
                    </a:lnTo>
                    <a:lnTo>
                      <a:pt x="1025" y="935"/>
                    </a:lnTo>
                    <a:lnTo>
                      <a:pt x="1012" y="892"/>
                    </a:lnTo>
                    <a:lnTo>
                      <a:pt x="997" y="850"/>
                    </a:lnTo>
                    <a:lnTo>
                      <a:pt x="981" y="808"/>
                    </a:lnTo>
                    <a:lnTo>
                      <a:pt x="964" y="768"/>
                    </a:lnTo>
                    <a:lnTo>
                      <a:pt x="944" y="729"/>
                    </a:lnTo>
                    <a:lnTo>
                      <a:pt x="921" y="692"/>
                    </a:lnTo>
                    <a:lnTo>
                      <a:pt x="898" y="654"/>
                    </a:lnTo>
                    <a:lnTo>
                      <a:pt x="872" y="618"/>
                    </a:lnTo>
                    <a:lnTo>
                      <a:pt x="846" y="585"/>
                    </a:lnTo>
                    <a:lnTo>
                      <a:pt x="817" y="552"/>
                    </a:lnTo>
                    <a:lnTo>
                      <a:pt x="787" y="520"/>
                    </a:lnTo>
                    <a:lnTo>
                      <a:pt x="755" y="490"/>
                    </a:lnTo>
                    <a:lnTo>
                      <a:pt x="722" y="461"/>
                    </a:lnTo>
                    <a:lnTo>
                      <a:pt x="689" y="435"/>
                    </a:lnTo>
                    <a:lnTo>
                      <a:pt x="653" y="409"/>
                    </a:lnTo>
                    <a:lnTo>
                      <a:pt x="615" y="386"/>
                    </a:lnTo>
                    <a:lnTo>
                      <a:pt x="578" y="363"/>
                    </a:lnTo>
                    <a:lnTo>
                      <a:pt x="539" y="344"/>
                    </a:lnTo>
                    <a:lnTo>
                      <a:pt x="499" y="326"/>
                    </a:lnTo>
                    <a:lnTo>
                      <a:pt x="457" y="310"/>
                    </a:lnTo>
                    <a:lnTo>
                      <a:pt x="415" y="295"/>
                    </a:lnTo>
                    <a:lnTo>
                      <a:pt x="372" y="283"/>
                    </a:lnTo>
                    <a:lnTo>
                      <a:pt x="329" y="272"/>
                    </a:lnTo>
                    <a:lnTo>
                      <a:pt x="284" y="265"/>
                    </a:lnTo>
                    <a:lnTo>
                      <a:pt x="238" y="259"/>
                    </a:lnTo>
                    <a:lnTo>
                      <a:pt x="192" y="255"/>
                    </a:lnTo>
                    <a:lnTo>
                      <a:pt x="146" y="254"/>
                    </a:lnTo>
                    <a:lnTo>
                      <a:pt x="146" y="254"/>
                    </a:lnTo>
                    <a:close/>
                    <a:moveTo>
                      <a:pt x="146" y="762"/>
                    </a:moveTo>
                    <a:lnTo>
                      <a:pt x="146" y="762"/>
                    </a:lnTo>
                    <a:lnTo>
                      <a:pt x="127" y="762"/>
                    </a:lnTo>
                    <a:lnTo>
                      <a:pt x="108" y="764"/>
                    </a:lnTo>
                    <a:lnTo>
                      <a:pt x="72" y="770"/>
                    </a:lnTo>
                    <a:lnTo>
                      <a:pt x="72" y="918"/>
                    </a:lnTo>
                    <a:lnTo>
                      <a:pt x="72" y="918"/>
                    </a:lnTo>
                    <a:lnTo>
                      <a:pt x="90" y="914"/>
                    </a:lnTo>
                    <a:lnTo>
                      <a:pt x="108" y="911"/>
                    </a:lnTo>
                    <a:lnTo>
                      <a:pt x="127" y="908"/>
                    </a:lnTo>
                    <a:lnTo>
                      <a:pt x="146" y="908"/>
                    </a:lnTo>
                    <a:lnTo>
                      <a:pt x="146" y="908"/>
                    </a:lnTo>
                    <a:lnTo>
                      <a:pt x="172" y="909"/>
                    </a:lnTo>
                    <a:lnTo>
                      <a:pt x="196" y="914"/>
                    </a:lnTo>
                    <a:lnTo>
                      <a:pt x="221" y="919"/>
                    </a:lnTo>
                    <a:lnTo>
                      <a:pt x="244" y="928"/>
                    </a:lnTo>
                    <a:lnTo>
                      <a:pt x="267" y="938"/>
                    </a:lnTo>
                    <a:lnTo>
                      <a:pt x="287" y="951"/>
                    </a:lnTo>
                    <a:lnTo>
                      <a:pt x="307" y="966"/>
                    </a:lnTo>
                    <a:lnTo>
                      <a:pt x="324" y="983"/>
                    </a:lnTo>
                    <a:lnTo>
                      <a:pt x="342" y="1000"/>
                    </a:lnTo>
                    <a:lnTo>
                      <a:pt x="356" y="1020"/>
                    </a:lnTo>
                    <a:lnTo>
                      <a:pt x="369" y="1040"/>
                    </a:lnTo>
                    <a:lnTo>
                      <a:pt x="379" y="1063"/>
                    </a:lnTo>
                    <a:lnTo>
                      <a:pt x="388" y="1087"/>
                    </a:lnTo>
                    <a:lnTo>
                      <a:pt x="394" y="1111"/>
                    </a:lnTo>
                    <a:lnTo>
                      <a:pt x="398" y="1136"/>
                    </a:lnTo>
                    <a:lnTo>
                      <a:pt x="399" y="1161"/>
                    </a:lnTo>
                    <a:lnTo>
                      <a:pt x="399" y="1161"/>
                    </a:lnTo>
                    <a:lnTo>
                      <a:pt x="399" y="1180"/>
                    </a:lnTo>
                    <a:lnTo>
                      <a:pt x="396" y="1199"/>
                    </a:lnTo>
                    <a:lnTo>
                      <a:pt x="394" y="1218"/>
                    </a:lnTo>
                    <a:lnTo>
                      <a:pt x="389" y="1235"/>
                    </a:lnTo>
                    <a:lnTo>
                      <a:pt x="538" y="1235"/>
                    </a:lnTo>
                    <a:lnTo>
                      <a:pt x="538" y="1235"/>
                    </a:lnTo>
                    <a:lnTo>
                      <a:pt x="543" y="1199"/>
                    </a:lnTo>
                    <a:lnTo>
                      <a:pt x="545" y="1180"/>
                    </a:lnTo>
                    <a:lnTo>
                      <a:pt x="545" y="1161"/>
                    </a:lnTo>
                    <a:lnTo>
                      <a:pt x="545" y="1161"/>
                    </a:lnTo>
                    <a:lnTo>
                      <a:pt x="545" y="1141"/>
                    </a:lnTo>
                    <a:lnTo>
                      <a:pt x="542" y="1121"/>
                    </a:lnTo>
                    <a:lnTo>
                      <a:pt x="541" y="1101"/>
                    </a:lnTo>
                    <a:lnTo>
                      <a:pt x="536" y="1081"/>
                    </a:lnTo>
                    <a:lnTo>
                      <a:pt x="532" y="1062"/>
                    </a:lnTo>
                    <a:lnTo>
                      <a:pt x="526" y="1043"/>
                    </a:lnTo>
                    <a:lnTo>
                      <a:pt x="520" y="1025"/>
                    </a:lnTo>
                    <a:lnTo>
                      <a:pt x="513" y="1006"/>
                    </a:lnTo>
                    <a:lnTo>
                      <a:pt x="506" y="989"/>
                    </a:lnTo>
                    <a:lnTo>
                      <a:pt x="496" y="971"/>
                    </a:lnTo>
                    <a:lnTo>
                      <a:pt x="487" y="955"/>
                    </a:lnTo>
                    <a:lnTo>
                      <a:pt x="477" y="938"/>
                    </a:lnTo>
                    <a:lnTo>
                      <a:pt x="466" y="922"/>
                    </a:lnTo>
                    <a:lnTo>
                      <a:pt x="454" y="908"/>
                    </a:lnTo>
                    <a:lnTo>
                      <a:pt x="441" y="893"/>
                    </a:lnTo>
                    <a:lnTo>
                      <a:pt x="428" y="879"/>
                    </a:lnTo>
                    <a:lnTo>
                      <a:pt x="414" y="866"/>
                    </a:lnTo>
                    <a:lnTo>
                      <a:pt x="399" y="853"/>
                    </a:lnTo>
                    <a:lnTo>
                      <a:pt x="385" y="842"/>
                    </a:lnTo>
                    <a:lnTo>
                      <a:pt x="369" y="830"/>
                    </a:lnTo>
                    <a:lnTo>
                      <a:pt x="352" y="820"/>
                    </a:lnTo>
                    <a:lnTo>
                      <a:pt x="336" y="811"/>
                    </a:lnTo>
                    <a:lnTo>
                      <a:pt x="319" y="801"/>
                    </a:lnTo>
                    <a:lnTo>
                      <a:pt x="301" y="794"/>
                    </a:lnTo>
                    <a:lnTo>
                      <a:pt x="283" y="787"/>
                    </a:lnTo>
                    <a:lnTo>
                      <a:pt x="264" y="781"/>
                    </a:lnTo>
                    <a:lnTo>
                      <a:pt x="245" y="775"/>
                    </a:lnTo>
                    <a:lnTo>
                      <a:pt x="226" y="771"/>
                    </a:lnTo>
                    <a:lnTo>
                      <a:pt x="206" y="767"/>
                    </a:lnTo>
                    <a:lnTo>
                      <a:pt x="186" y="765"/>
                    </a:lnTo>
                    <a:lnTo>
                      <a:pt x="166" y="762"/>
                    </a:lnTo>
                    <a:lnTo>
                      <a:pt x="146" y="762"/>
                    </a:lnTo>
                    <a:lnTo>
                      <a:pt x="146" y="762"/>
                    </a:lnTo>
                    <a:close/>
                  </a:path>
                </a:pathLst>
              </a:custGeom>
              <a:solidFill>
                <a:srgbClr val="00B050"/>
              </a:solidFill>
              <a:ln>
                <a:noFill/>
              </a:ln>
            </p:spPr>
            <p:txBody>
              <a:bodyPr vert="horz" wrap="square" lIns="40706" tIns="20353" rIns="40706" bIns="20353" numCol="1" anchor="t" anchorCtr="0" compatLnSpc="1">
                <a:prstTxWarp prst="textNoShape">
                  <a:avLst/>
                </a:prstTxWarp>
              </a:bodyPr>
              <a:lstStyle/>
              <a:p>
                <a:pPr defTabSz="796584" fontAlgn="auto">
                  <a:spcBef>
                    <a:spcPts val="0"/>
                  </a:spcBef>
                  <a:spcAft>
                    <a:spcPts val="0"/>
                  </a:spcAft>
                  <a:defRPr/>
                </a:pPr>
                <a:endParaRPr lang="zh-CN" altLang="en-US" sz="900" kern="0" dirty="0">
                  <a:solidFill>
                    <a:prstClr val="black"/>
                  </a:solidFill>
                  <a:latin typeface="方正兰亭细黑_GBK" panose="02000000000000000000" pitchFamily="2" charset="-122"/>
                  <a:ea typeface="方正兰亭细黑_GBK" panose="02000000000000000000" pitchFamily="2" charset="-122"/>
                  <a:cs typeface="Arial" pitchFamily="34" charset="0"/>
                  <a:sym typeface="American Typewriter" charset="0"/>
                </a:endParaRPr>
              </a:p>
            </p:txBody>
          </p:sp>
          <p:pic>
            <p:nvPicPr>
              <p:cNvPr id="294" name="图片 55">
                <a:extLst>
                  <a:ext uri="{FF2B5EF4-FFF2-40B4-BE49-F238E27FC236}">
                    <a16:creationId xmlns:a16="http://schemas.microsoft.com/office/drawing/2014/main" id="{B510BFD4-BE71-B04E-1BB8-F44651D35F7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6489">
                <a:off x="1081024" y="2521818"/>
                <a:ext cx="551736" cy="296697"/>
              </a:xfrm>
              <a:prstGeom prst="rect">
                <a:avLst/>
              </a:prstGeom>
              <a:noFill/>
              <a:ln>
                <a:noFill/>
              </a:ln>
              <a:effectLst>
                <a:glow rad="101600">
                  <a:sysClr val="window" lastClr="FFFFFF">
                    <a:alpha val="60000"/>
                  </a:sysClr>
                </a:glow>
              </a:effectLst>
            </p:spPr>
          </p:pic>
          <p:sp>
            <p:nvSpPr>
              <p:cNvPr id="295" name="Freeform 6">
                <a:extLst>
                  <a:ext uri="{FF2B5EF4-FFF2-40B4-BE49-F238E27FC236}">
                    <a16:creationId xmlns:a16="http://schemas.microsoft.com/office/drawing/2014/main" id="{A3EE4406-4333-6564-E9F2-7E9D85351458}"/>
                  </a:ext>
                </a:extLst>
              </p:cNvPr>
              <p:cNvSpPr>
                <a:spLocks/>
              </p:cNvSpPr>
              <p:nvPr/>
            </p:nvSpPr>
            <p:spPr bwMode="auto">
              <a:xfrm>
                <a:off x="9951249" y="1906013"/>
                <a:ext cx="1489982" cy="752390"/>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noFill/>
              <a:ln w="19050">
                <a:solidFill>
                  <a:srgbClr val="1F497D">
                    <a:lumMod val="60000"/>
                    <a:lumOff val="40000"/>
                  </a:srgbClr>
                </a:solidFill>
              </a:ln>
            </p:spPr>
            <p:txBody>
              <a:bodyPr wrap="square" lIns="9722" tIns="12345" rIns="9722" bIns="12345" rtlCol="0">
                <a:noAutofit/>
              </a:bodyPr>
              <a:lstStyle/>
              <a:p>
                <a:pPr algn="ctr" defTabSz="329121" fontAlgn="auto">
                  <a:spcBef>
                    <a:spcPts val="0"/>
                  </a:spcBef>
                  <a:spcAft>
                    <a:spcPts val="0"/>
                  </a:spcAft>
                  <a:defRPr/>
                </a:pPr>
                <a:endParaRPr lang="zh-CN" altLang="en-US" sz="1050" kern="0" dirty="0">
                  <a:solidFill>
                    <a:srgbClr val="FFFFFF"/>
                  </a:solidFill>
                  <a:latin typeface="微软雅黑" panose="020B0503020204020204" pitchFamily="34" charset="-122"/>
                  <a:ea typeface="微软雅黑"/>
                  <a:cs typeface="Arial" pitchFamily="34" charset="0"/>
                </a:endParaRPr>
              </a:p>
            </p:txBody>
          </p:sp>
          <p:pic>
            <p:nvPicPr>
              <p:cNvPr id="296" name="Picture 461" descr="图片240">
                <a:extLst>
                  <a:ext uri="{FF2B5EF4-FFF2-40B4-BE49-F238E27FC236}">
                    <a16:creationId xmlns:a16="http://schemas.microsoft.com/office/drawing/2014/main" id="{00616D67-683C-7ACB-A977-29E6EED9A78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794614" y="2244152"/>
                <a:ext cx="315276" cy="41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 name="矩形 28">
                <a:extLst>
                  <a:ext uri="{FF2B5EF4-FFF2-40B4-BE49-F238E27FC236}">
                    <a16:creationId xmlns:a16="http://schemas.microsoft.com/office/drawing/2014/main" id="{858C6D70-9E23-B14F-359D-DDE45B6DF378}"/>
                  </a:ext>
                </a:extLst>
              </p:cNvPr>
              <p:cNvSpPr/>
              <p:nvPr/>
            </p:nvSpPr>
            <p:spPr>
              <a:xfrm>
                <a:off x="4147366" y="2628477"/>
                <a:ext cx="456856" cy="307777"/>
              </a:xfrm>
              <a:prstGeom prst="rect">
                <a:avLst/>
              </a:prstGeom>
            </p:spPr>
            <p:txBody>
              <a:bodyPr wrap="none">
                <a:spAutoFit/>
              </a:bodyPr>
              <a:lstStyle/>
              <a:p>
                <a:pPr algn="ctr"/>
                <a:r>
                  <a:rPr lang="en-GB" altLang="zh-CN" sz="1400" b="1" dirty="0"/>
                  <a:t>OLT</a:t>
                </a:r>
                <a:endParaRPr lang="zh-CN" altLang="en-US" sz="1400" b="1" dirty="0"/>
              </a:p>
            </p:txBody>
          </p:sp>
          <p:sp>
            <p:nvSpPr>
              <p:cNvPr id="298" name="文本框 71">
                <a:extLst>
                  <a:ext uri="{FF2B5EF4-FFF2-40B4-BE49-F238E27FC236}">
                    <a16:creationId xmlns:a16="http://schemas.microsoft.com/office/drawing/2014/main" id="{017AE2AE-E76C-CABA-A215-B97EB2CC857B}"/>
                  </a:ext>
                </a:extLst>
              </p:cNvPr>
              <p:cNvSpPr txBox="1"/>
              <p:nvPr/>
            </p:nvSpPr>
            <p:spPr>
              <a:xfrm>
                <a:off x="5484760" y="2543996"/>
                <a:ext cx="847835" cy="307777"/>
              </a:xfrm>
              <a:prstGeom prst="rect">
                <a:avLst/>
              </a:prstGeom>
              <a:noFill/>
            </p:spPr>
            <p:txBody>
              <a:bodyPr wrap="square" rtlCol="0">
                <a:spAutoFit/>
              </a:bodyPr>
              <a:lstStyle/>
              <a:p>
                <a:pPr algn="ctr"/>
                <a:r>
                  <a:rPr lang="en-US" altLang="zh-CN" sz="1400" b="1" dirty="0"/>
                  <a:t>OA</a:t>
                </a:r>
              </a:p>
            </p:txBody>
          </p:sp>
          <p:sp>
            <p:nvSpPr>
              <p:cNvPr id="299" name="文本框 76">
                <a:extLst>
                  <a:ext uri="{FF2B5EF4-FFF2-40B4-BE49-F238E27FC236}">
                    <a16:creationId xmlns:a16="http://schemas.microsoft.com/office/drawing/2014/main" id="{655909B8-243A-AA0F-73E9-CF1A9A258247}"/>
                  </a:ext>
                </a:extLst>
              </p:cNvPr>
              <p:cNvSpPr txBox="1"/>
              <p:nvPr/>
            </p:nvSpPr>
            <p:spPr>
              <a:xfrm>
                <a:off x="8702454" y="2543996"/>
                <a:ext cx="847835" cy="307777"/>
              </a:xfrm>
              <a:prstGeom prst="rect">
                <a:avLst/>
              </a:prstGeom>
              <a:noFill/>
            </p:spPr>
            <p:txBody>
              <a:bodyPr wrap="square" rtlCol="0">
                <a:spAutoFit/>
              </a:bodyPr>
              <a:lstStyle/>
              <a:p>
                <a:pPr algn="ctr"/>
                <a:r>
                  <a:rPr lang="en-US" altLang="zh-CN" sz="1400" b="1" dirty="0"/>
                  <a:t>OE</a:t>
                </a:r>
              </a:p>
            </p:txBody>
          </p:sp>
          <p:sp>
            <p:nvSpPr>
              <p:cNvPr id="300" name="文本框 29">
                <a:extLst>
                  <a:ext uri="{FF2B5EF4-FFF2-40B4-BE49-F238E27FC236}">
                    <a16:creationId xmlns:a16="http://schemas.microsoft.com/office/drawing/2014/main" id="{289C2AB9-E70E-BA04-FC7F-9DBCF7B23A70}"/>
                  </a:ext>
                </a:extLst>
              </p:cNvPr>
              <p:cNvSpPr txBox="1"/>
              <p:nvPr/>
            </p:nvSpPr>
            <p:spPr>
              <a:xfrm>
                <a:off x="6195722" y="1564142"/>
                <a:ext cx="2549405" cy="307777"/>
              </a:xfrm>
              <a:prstGeom prst="rect">
                <a:avLst/>
              </a:prstGeom>
              <a:noFill/>
            </p:spPr>
            <p:txBody>
              <a:bodyPr wrap="square" rtlCol="0">
                <a:spAutoFit/>
              </a:bodyPr>
              <a:lstStyle>
                <a:defPPr>
                  <a:defRPr lang="en-US"/>
                </a:defPPr>
                <a:lvl1pPr algn="ctr">
                  <a:defRPr sz="1050" b="1"/>
                </a:lvl1pPr>
              </a:lstStyle>
              <a:p>
                <a:r>
                  <a:rPr lang="en-US" altLang="zh-CN" sz="1400" dirty="0"/>
                  <a:t>Optical Transport Controller</a:t>
                </a:r>
                <a:endParaRPr lang="zh-CN" altLang="en-US" sz="1400" dirty="0"/>
              </a:p>
            </p:txBody>
          </p:sp>
          <p:sp>
            <p:nvSpPr>
              <p:cNvPr id="301" name="文本框 8">
                <a:extLst>
                  <a:ext uri="{FF2B5EF4-FFF2-40B4-BE49-F238E27FC236}">
                    <a16:creationId xmlns:a16="http://schemas.microsoft.com/office/drawing/2014/main" id="{16430937-0532-FED8-FA22-B6BDCF42F922}"/>
                  </a:ext>
                </a:extLst>
              </p:cNvPr>
              <p:cNvSpPr txBox="1"/>
              <p:nvPr/>
            </p:nvSpPr>
            <p:spPr>
              <a:xfrm>
                <a:off x="1649574" y="1742507"/>
                <a:ext cx="707606" cy="215444"/>
              </a:xfrm>
              <a:prstGeom prst="rect">
                <a:avLst/>
              </a:prstGeom>
              <a:noFill/>
            </p:spPr>
            <p:txBody>
              <a:bodyPr wrap="square" lIns="0" tIns="0" rIns="0" bIns="0" rtlCol="0">
                <a:spAutoFit/>
              </a:bodyPr>
              <a:lstStyle/>
              <a:p>
                <a:pPr algn="ctr"/>
                <a:r>
                  <a:rPr kumimoji="1" lang="en-US" altLang="zh-CN" sz="1400" b="1" dirty="0">
                    <a:solidFill>
                      <a:srgbClr val="000000"/>
                    </a:solidFill>
                    <a:ea typeface="华文细黑" panose="02010600040101010101" pitchFamily="2" charset="-122"/>
                    <a:cs typeface="Calibri" panose="020F0502020204030204" pitchFamily="34" charset="0"/>
                  </a:rPr>
                  <a:t>Wi-Fi 6</a:t>
                </a:r>
                <a:endParaRPr kumimoji="1" lang="zh-CN" altLang="en-US" sz="1400" b="1" dirty="0">
                  <a:solidFill>
                    <a:srgbClr val="000000"/>
                  </a:solidFill>
                  <a:ea typeface="华文细黑" panose="02010600040101010101" pitchFamily="2" charset="-122"/>
                  <a:cs typeface="Calibri" panose="020F0502020204030204" pitchFamily="34" charset="0"/>
                </a:endParaRPr>
              </a:p>
            </p:txBody>
          </p:sp>
          <p:sp>
            <p:nvSpPr>
              <p:cNvPr id="302" name="文本框 48">
                <a:extLst>
                  <a:ext uri="{FF2B5EF4-FFF2-40B4-BE49-F238E27FC236}">
                    <a16:creationId xmlns:a16="http://schemas.microsoft.com/office/drawing/2014/main" id="{DBDC38F0-86FA-C395-F12C-0FCDE93A6EE4}"/>
                  </a:ext>
                </a:extLst>
              </p:cNvPr>
              <p:cNvSpPr txBox="1"/>
              <p:nvPr/>
            </p:nvSpPr>
            <p:spPr>
              <a:xfrm>
                <a:off x="3180490" y="1841825"/>
                <a:ext cx="707606" cy="215444"/>
              </a:xfrm>
              <a:prstGeom prst="rect">
                <a:avLst/>
              </a:prstGeom>
              <a:noFill/>
            </p:spPr>
            <p:txBody>
              <a:bodyPr wrap="square" lIns="0" tIns="0" rIns="0" bIns="0" rtlCol="0">
                <a:spAutoFit/>
              </a:bodyPr>
              <a:lstStyle/>
              <a:p>
                <a:pPr algn="ctr"/>
                <a:r>
                  <a:rPr kumimoji="1" lang="en-US" altLang="zh-CN" sz="1400" b="1" dirty="0">
                    <a:solidFill>
                      <a:srgbClr val="000000"/>
                    </a:solidFill>
                    <a:ea typeface="华文细黑" panose="02010600040101010101" pitchFamily="2" charset="-122"/>
                    <a:cs typeface="Calibri" panose="020F0502020204030204" pitchFamily="34" charset="0"/>
                  </a:rPr>
                  <a:t>10GPON</a:t>
                </a:r>
                <a:endParaRPr kumimoji="1" lang="zh-CN" altLang="en-US" sz="1400" b="1" dirty="0">
                  <a:solidFill>
                    <a:srgbClr val="000000"/>
                  </a:solidFill>
                  <a:ea typeface="华文细黑" panose="02010600040101010101" pitchFamily="2" charset="-122"/>
                  <a:cs typeface="Calibri" panose="020F0502020204030204" pitchFamily="34" charset="0"/>
                </a:endParaRPr>
              </a:p>
            </p:txBody>
          </p:sp>
          <p:grpSp>
            <p:nvGrpSpPr>
              <p:cNvPr id="303" name="组合 38">
                <a:extLst>
                  <a:ext uri="{FF2B5EF4-FFF2-40B4-BE49-F238E27FC236}">
                    <a16:creationId xmlns:a16="http://schemas.microsoft.com/office/drawing/2014/main" id="{67EF8632-750B-93A6-BCBC-AA07CACD8D92}"/>
                  </a:ext>
                </a:extLst>
              </p:cNvPr>
              <p:cNvGrpSpPr/>
              <p:nvPr/>
            </p:nvGrpSpPr>
            <p:grpSpPr>
              <a:xfrm>
                <a:off x="1374894" y="4654600"/>
                <a:ext cx="10215126" cy="1245354"/>
                <a:chOff x="1649573" y="4665062"/>
                <a:chExt cx="9186193" cy="1617656"/>
              </a:xfrm>
            </p:grpSpPr>
            <p:sp>
              <p:nvSpPr>
                <p:cNvPr id="304" name="矩形 44">
                  <a:extLst>
                    <a:ext uri="{FF2B5EF4-FFF2-40B4-BE49-F238E27FC236}">
                      <a16:creationId xmlns:a16="http://schemas.microsoft.com/office/drawing/2014/main" id="{047A6D20-2787-019C-4A4C-2449E3EA3901}"/>
                    </a:ext>
                  </a:extLst>
                </p:cNvPr>
                <p:cNvSpPr/>
                <p:nvPr/>
              </p:nvSpPr>
              <p:spPr>
                <a:xfrm>
                  <a:off x="1649573" y="4665062"/>
                  <a:ext cx="9186193" cy="39070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r>
                    <a:rPr lang="en-US" altLang="zh-CN" dirty="0">
                      <a:solidFill>
                        <a:srgbClr val="000000"/>
                      </a:solidFill>
                      <a:ea typeface="华文细黑" panose="02010600040101010101" pitchFamily="2" charset="-122"/>
                    </a:rPr>
                    <a:t>User 1 starts a first VR application, triggering the OTN slice creation (with one OTN connection) </a:t>
                  </a:r>
                  <a:endParaRPr lang="zh-CN" altLang="en-US" dirty="0">
                    <a:solidFill>
                      <a:srgbClr val="000000"/>
                    </a:solidFill>
                    <a:ea typeface="华文细黑" panose="02010600040101010101" pitchFamily="2" charset="-122"/>
                  </a:endParaRPr>
                </a:p>
              </p:txBody>
            </p:sp>
            <p:sp>
              <p:nvSpPr>
                <p:cNvPr id="305" name="矩形 49">
                  <a:extLst>
                    <a:ext uri="{FF2B5EF4-FFF2-40B4-BE49-F238E27FC236}">
                      <a16:creationId xmlns:a16="http://schemas.microsoft.com/office/drawing/2014/main" id="{5B939877-3F5D-F95F-7A54-679C1059E65F}"/>
                    </a:ext>
                  </a:extLst>
                </p:cNvPr>
                <p:cNvSpPr/>
                <p:nvPr/>
              </p:nvSpPr>
              <p:spPr>
                <a:xfrm>
                  <a:off x="1649573" y="5074044"/>
                  <a:ext cx="9186193" cy="39070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r>
                    <a:rPr lang="en-US" altLang="zh-CN" dirty="0">
                      <a:solidFill>
                        <a:srgbClr val="000000"/>
                      </a:solidFill>
                      <a:ea typeface="华文细黑" panose="02010600040101010101" pitchFamily="2" charset="-122"/>
                    </a:rPr>
                    <a:t>User 2 starts a second VR application, triggering the OTN connection BW increasing</a:t>
                  </a:r>
                  <a:endParaRPr lang="zh-CN" altLang="en-US" dirty="0">
                    <a:solidFill>
                      <a:srgbClr val="000000"/>
                    </a:solidFill>
                    <a:ea typeface="华文细黑" panose="02010600040101010101" pitchFamily="2" charset="-122"/>
                  </a:endParaRPr>
                </a:p>
              </p:txBody>
            </p:sp>
            <p:sp>
              <p:nvSpPr>
                <p:cNvPr id="306" name="矩形 50">
                  <a:extLst>
                    <a:ext uri="{FF2B5EF4-FFF2-40B4-BE49-F238E27FC236}">
                      <a16:creationId xmlns:a16="http://schemas.microsoft.com/office/drawing/2014/main" id="{011376A5-E905-6F81-01C9-B781B1ECA604}"/>
                    </a:ext>
                  </a:extLst>
                </p:cNvPr>
                <p:cNvSpPr/>
                <p:nvPr/>
              </p:nvSpPr>
              <p:spPr>
                <a:xfrm>
                  <a:off x="1649573" y="5483028"/>
                  <a:ext cx="9186193" cy="39070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r>
                    <a:rPr lang="en-US" altLang="zh-CN" dirty="0">
                      <a:solidFill>
                        <a:srgbClr val="000000"/>
                      </a:solidFill>
                      <a:ea typeface="华文细黑" panose="02010600040101010101" pitchFamily="2" charset="-122"/>
                    </a:rPr>
                    <a:t>User 1 terminates his VR application, triggering the OTN connection BW decreasing</a:t>
                  </a:r>
                  <a:endParaRPr lang="zh-CN" altLang="en-US" dirty="0">
                    <a:solidFill>
                      <a:srgbClr val="000000"/>
                    </a:solidFill>
                    <a:ea typeface="华文细黑" panose="02010600040101010101" pitchFamily="2" charset="-122"/>
                  </a:endParaRPr>
                </a:p>
              </p:txBody>
            </p:sp>
            <p:sp>
              <p:nvSpPr>
                <p:cNvPr id="307" name="矩形 52">
                  <a:extLst>
                    <a:ext uri="{FF2B5EF4-FFF2-40B4-BE49-F238E27FC236}">
                      <a16:creationId xmlns:a16="http://schemas.microsoft.com/office/drawing/2014/main" id="{FAA5E20A-965D-8FA6-F327-215BF3D4B23B}"/>
                    </a:ext>
                  </a:extLst>
                </p:cNvPr>
                <p:cNvSpPr/>
                <p:nvPr/>
              </p:nvSpPr>
              <p:spPr>
                <a:xfrm>
                  <a:off x="1649573" y="5892012"/>
                  <a:ext cx="9186193" cy="39070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r>
                    <a:rPr lang="en-US" altLang="zh-CN" dirty="0">
                      <a:solidFill>
                        <a:srgbClr val="000000"/>
                      </a:solidFill>
                      <a:ea typeface="华文细黑" panose="02010600040101010101" pitchFamily="2" charset="-122"/>
                    </a:rPr>
                    <a:t>User 2 terminates his VR application, triggering the OTN connection deletion</a:t>
                  </a:r>
                  <a:endParaRPr lang="zh-CN" altLang="en-US" dirty="0">
                    <a:solidFill>
                      <a:srgbClr val="000000"/>
                    </a:solidFill>
                    <a:ea typeface="华文细黑" panose="02010600040101010101" pitchFamily="2" charset="-122"/>
                  </a:endParaRPr>
                </a:p>
              </p:txBody>
            </p:sp>
          </p:grpSp>
          <p:cxnSp>
            <p:nvCxnSpPr>
              <p:cNvPr id="308" name="直接连接符 11">
                <a:extLst>
                  <a:ext uri="{FF2B5EF4-FFF2-40B4-BE49-F238E27FC236}">
                    <a16:creationId xmlns:a16="http://schemas.microsoft.com/office/drawing/2014/main" id="{7456F974-BB8C-4BE9-88B1-4495026CFB36}"/>
                  </a:ext>
                </a:extLst>
              </p:cNvPr>
              <p:cNvCxnSpPr/>
              <p:nvPr/>
            </p:nvCxnSpPr>
            <p:spPr>
              <a:xfrm>
                <a:off x="2574758" y="3151812"/>
                <a:ext cx="0" cy="1123411"/>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309" name="直接连接符 56">
                <a:extLst>
                  <a:ext uri="{FF2B5EF4-FFF2-40B4-BE49-F238E27FC236}">
                    <a16:creationId xmlns:a16="http://schemas.microsoft.com/office/drawing/2014/main" id="{C49FA509-7A0E-11AA-9CF9-8C61D75AB25C}"/>
                  </a:ext>
                </a:extLst>
              </p:cNvPr>
              <p:cNvCxnSpPr/>
              <p:nvPr/>
            </p:nvCxnSpPr>
            <p:spPr>
              <a:xfrm>
                <a:off x="4387518" y="2860846"/>
                <a:ext cx="0" cy="1414377"/>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310" name="直接连接符 57">
                <a:extLst>
                  <a:ext uri="{FF2B5EF4-FFF2-40B4-BE49-F238E27FC236}">
                    <a16:creationId xmlns:a16="http://schemas.microsoft.com/office/drawing/2014/main" id="{58871428-F8B0-EC68-5855-DD0D453B1312}"/>
                  </a:ext>
                </a:extLst>
              </p:cNvPr>
              <p:cNvCxnSpPr/>
              <p:nvPr/>
            </p:nvCxnSpPr>
            <p:spPr>
              <a:xfrm>
                <a:off x="5923460" y="2819036"/>
                <a:ext cx="0" cy="1456187"/>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311" name="直接连接符 58">
                <a:extLst>
                  <a:ext uri="{FF2B5EF4-FFF2-40B4-BE49-F238E27FC236}">
                    <a16:creationId xmlns:a16="http://schemas.microsoft.com/office/drawing/2014/main" id="{5A56767C-8112-E06C-61C1-5F163BEA764D}"/>
                  </a:ext>
                </a:extLst>
              </p:cNvPr>
              <p:cNvCxnSpPr/>
              <p:nvPr/>
            </p:nvCxnSpPr>
            <p:spPr>
              <a:xfrm>
                <a:off x="9151844" y="2819036"/>
                <a:ext cx="0" cy="1456187"/>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312" name="直接箭头连接符 20">
                <a:extLst>
                  <a:ext uri="{FF2B5EF4-FFF2-40B4-BE49-F238E27FC236}">
                    <a16:creationId xmlns:a16="http://schemas.microsoft.com/office/drawing/2014/main" id="{F5EDC897-4989-BD33-3DA9-B9F6F506824D}"/>
                  </a:ext>
                </a:extLst>
              </p:cNvPr>
              <p:cNvCxnSpPr/>
              <p:nvPr/>
            </p:nvCxnSpPr>
            <p:spPr>
              <a:xfrm>
                <a:off x="5923460" y="3200401"/>
                <a:ext cx="3228384" cy="0"/>
              </a:xfrm>
              <a:prstGeom prst="straightConnector1">
                <a:avLst/>
              </a:prstGeom>
              <a:ln>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3" name="文本框 23">
                <a:extLst>
                  <a:ext uri="{FF2B5EF4-FFF2-40B4-BE49-F238E27FC236}">
                    <a16:creationId xmlns:a16="http://schemas.microsoft.com/office/drawing/2014/main" id="{C2C82FF8-3F57-D263-77AB-A5B62CD1F768}"/>
                  </a:ext>
                </a:extLst>
              </p:cNvPr>
              <p:cNvSpPr txBox="1"/>
              <p:nvPr/>
            </p:nvSpPr>
            <p:spPr>
              <a:xfrm>
                <a:off x="6338280" y="2789891"/>
                <a:ext cx="2398744" cy="430887"/>
              </a:xfrm>
              <a:prstGeom prst="rect">
                <a:avLst/>
              </a:prstGeom>
              <a:noFill/>
            </p:spPr>
            <p:txBody>
              <a:bodyPr wrap="square" lIns="0" tIns="0" rIns="0" bIns="0" rtlCol="0">
                <a:spAutoFit/>
              </a:bodyPr>
              <a:lstStyle/>
              <a:p>
                <a:pPr algn="ctr"/>
                <a:r>
                  <a:rPr kumimoji="1" lang="en-US" altLang="zh-CN" sz="1400" dirty="0">
                    <a:solidFill>
                      <a:srgbClr val="000000"/>
                    </a:solidFill>
                    <a:ea typeface="华文细黑" panose="02010600040101010101" pitchFamily="2" charset="-122"/>
                    <a:cs typeface="Calibri" panose="020F0502020204030204" pitchFamily="34" charset="0"/>
                  </a:rPr>
                  <a:t>0) </a:t>
                </a:r>
                <a:r>
                  <a:rPr kumimoji="1" lang="en-US" altLang="zh-CN" sz="1400" b="1" dirty="0">
                    <a:solidFill>
                      <a:srgbClr val="C00000"/>
                    </a:solidFill>
                    <a:ea typeface="华文细黑" panose="02010600040101010101" pitchFamily="2" charset="-122"/>
                    <a:cs typeface="Calibri" panose="020F0502020204030204" pitchFamily="34" charset="0"/>
                  </a:rPr>
                  <a:t>Service protocol</a:t>
                </a:r>
              </a:p>
              <a:p>
                <a:pPr algn="ctr"/>
                <a:r>
                  <a:rPr kumimoji="1" lang="en-US" altLang="zh-CN" sz="1400" dirty="0">
                    <a:solidFill>
                      <a:srgbClr val="000000"/>
                    </a:solidFill>
                    <a:ea typeface="华文细黑" panose="02010600040101010101" pitchFamily="2" charset="-122"/>
                    <a:cs typeface="Calibri" panose="020F0502020204030204" pitchFamily="34" charset="0"/>
                  </a:rPr>
                  <a:t>User/cloud address learning</a:t>
                </a:r>
                <a:endParaRPr kumimoji="1" lang="zh-CN" altLang="en-US" sz="1400" dirty="0">
                  <a:solidFill>
                    <a:srgbClr val="000000"/>
                  </a:solidFill>
                  <a:ea typeface="华文细黑" panose="02010600040101010101" pitchFamily="2" charset="-122"/>
                  <a:cs typeface="Calibri" panose="020F0502020204030204" pitchFamily="34" charset="0"/>
                </a:endParaRPr>
              </a:p>
            </p:txBody>
          </p:sp>
          <p:cxnSp>
            <p:nvCxnSpPr>
              <p:cNvPr id="314" name="直接箭头连接符 66">
                <a:extLst>
                  <a:ext uri="{FF2B5EF4-FFF2-40B4-BE49-F238E27FC236}">
                    <a16:creationId xmlns:a16="http://schemas.microsoft.com/office/drawing/2014/main" id="{5F5306F1-D7E7-95C6-026F-7406AC246404}"/>
                  </a:ext>
                </a:extLst>
              </p:cNvPr>
              <p:cNvCxnSpPr/>
              <p:nvPr/>
            </p:nvCxnSpPr>
            <p:spPr>
              <a:xfrm>
                <a:off x="2573234" y="3833395"/>
                <a:ext cx="1814284" cy="0"/>
              </a:xfrm>
              <a:prstGeom prst="straightConnector1">
                <a:avLst/>
              </a:prstGeom>
              <a:ln>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6" name="文本框 69">
                <a:extLst>
                  <a:ext uri="{FF2B5EF4-FFF2-40B4-BE49-F238E27FC236}">
                    <a16:creationId xmlns:a16="http://schemas.microsoft.com/office/drawing/2014/main" id="{9BBD98CA-7A07-ABC1-6A64-E564960C2CD8}"/>
                  </a:ext>
                </a:extLst>
              </p:cNvPr>
              <p:cNvSpPr txBox="1"/>
              <p:nvPr/>
            </p:nvSpPr>
            <p:spPr>
              <a:xfrm>
                <a:off x="2736894" y="3644799"/>
                <a:ext cx="1486964" cy="215444"/>
              </a:xfrm>
              <a:prstGeom prst="rect">
                <a:avLst/>
              </a:prstGeom>
              <a:noFill/>
            </p:spPr>
            <p:txBody>
              <a:bodyPr wrap="square" lIns="0" tIns="0" rIns="0" bIns="0" rtlCol="0">
                <a:spAutoFit/>
              </a:bodyPr>
              <a:lstStyle/>
              <a:p>
                <a:pPr algn="ctr"/>
                <a:r>
                  <a:rPr kumimoji="1" lang="en-US" altLang="zh-CN" sz="1400" dirty="0">
                    <a:solidFill>
                      <a:srgbClr val="000000"/>
                    </a:solidFill>
                    <a:ea typeface="华文细黑" panose="02010600040101010101" pitchFamily="2" charset="-122"/>
                    <a:cs typeface="Calibri" panose="020F0502020204030204" pitchFamily="34" charset="0"/>
                  </a:rPr>
                  <a:t>3) VR BW request</a:t>
                </a:r>
                <a:endParaRPr kumimoji="1" lang="zh-CN" altLang="en-US" sz="1400" dirty="0">
                  <a:solidFill>
                    <a:srgbClr val="000000"/>
                  </a:solidFill>
                  <a:ea typeface="华文细黑" panose="02010600040101010101" pitchFamily="2" charset="-122"/>
                  <a:cs typeface="Calibri" panose="020F0502020204030204" pitchFamily="34" charset="0"/>
                </a:endParaRPr>
              </a:p>
            </p:txBody>
          </p:sp>
          <p:cxnSp>
            <p:nvCxnSpPr>
              <p:cNvPr id="317" name="直接箭头连接符 70">
                <a:extLst>
                  <a:ext uri="{FF2B5EF4-FFF2-40B4-BE49-F238E27FC236}">
                    <a16:creationId xmlns:a16="http://schemas.microsoft.com/office/drawing/2014/main" id="{715FDCA7-DC45-E058-B813-826A4647F4D8}"/>
                  </a:ext>
                </a:extLst>
              </p:cNvPr>
              <p:cNvCxnSpPr/>
              <p:nvPr/>
            </p:nvCxnSpPr>
            <p:spPr>
              <a:xfrm>
                <a:off x="4400346" y="3833395"/>
                <a:ext cx="1523114" cy="0"/>
              </a:xfrm>
              <a:prstGeom prst="straightConnector1">
                <a:avLst/>
              </a:prstGeom>
              <a:ln>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8" name="文本框 72">
                <a:extLst>
                  <a:ext uri="{FF2B5EF4-FFF2-40B4-BE49-F238E27FC236}">
                    <a16:creationId xmlns:a16="http://schemas.microsoft.com/office/drawing/2014/main" id="{0C566AE0-B8D9-AE59-1B05-8FC1BD04646D}"/>
                  </a:ext>
                </a:extLst>
              </p:cNvPr>
              <p:cNvSpPr txBox="1"/>
              <p:nvPr/>
            </p:nvSpPr>
            <p:spPr>
              <a:xfrm>
                <a:off x="4418421" y="3644799"/>
                <a:ext cx="1486964" cy="215444"/>
              </a:xfrm>
              <a:prstGeom prst="rect">
                <a:avLst/>
              </a:prstGeom>
              <a:noFill/>
            </p:spPr>
            <p:txBody>
              <a:bodyPr wrap="square" lIns="0" tIns="0" rIns="0" bIns="0" rtlCol="0">
                <a:spAutoFit/>
              </a:bodyPr>
              <a:lstStyle/>
              <a:p>
                <a:pPr algn="ctr"/>
                <a:r>
                  <a:rPr kumimoji="1" lang="en-US" altLang="zh-CN" sz="1400" dirty="0">
                    <a:solidFill>
                      <a:srgbClr val="000000"/>
                    </a:solidFill>
                    <a:ea typeface="华文细黑" panose="02010600040101010101" pitchFamily="2" charset="-122"/>
                    <a:cs typeface="Calibri" panose="020F0502020204030204" pitchFamily="34" charset="0"/>
                  </a:rPr>
                  <a:t>3) VR BW request</a:t>
                </a:r>
                <a:endParaRPr kumimoji="1" lang="zh-CN" altLang="en-US" sz="1400" dirty="0">
                  <a:solidFill>
                    <a:srgbClr val="000000"/>
                  </a:solidFill>
                  <a:ea typeface="华文细黑" panose="02010600040101010101" pitchFamily="2" charset="-122"/>
                  <a:cs typeface="Calibri" panose="020F0502020204030204" pitchFamily="34" charset="0"/>
                </a:endParaRPr>
              </a:p>
            </p:txBody>
          </p:sp>
          <p:cxnSp>
            <p:nvCxnSpPr>
              <p:cNvPr id="319" name="直接箭头连接符 73">
                <a:extLst>
                  <a:ext uri="{FF2B5EF4-FFF2-40B4-BE49-F238E27FC236}">
                    <a16:creationId xmlns:a16="http://schemas.microsoft.com/office/drawing/2014/main" id="{5F54AF5E-36E2-C865-6E60-69C5E1DB2621}"/>
                  </a:ext>
                </a:extLst>
              </p:cNvPr>
              <p:cNvCxnSpPr/>
              <p:nvPr/>
            </p:nvCxnSpPr>
            <p:spPr>
              <a:xfrm>
                <a:off x="5923460" y="4088064"/>
                <a:ext cx="3228384" cy="0"/>
              </a:xfrm>
              <a:prstGeom prst="straightConnector1">
                <a:avLst/>
              </a:prstGeom>
              <a:ln>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0" name="文本框 75">
                <a:extLst>
                  <a:ext uri="{FF2B5EF4-FFF2-40B4-BE49-F238E27FC236}">
                    <a16:creationId xmlns:a16="http://schemas.microsoft.com/office/drawing/2014/main" id="{949704A2-B930-6656-ADA0-E91631EE1E21}"/>
                  </a:ext>
                </a:extLst>
              </p:cNvPr>
              <p:cNvSpPr txBox="1"/>
              <p:nvPr/>
            </p:nvSpPr>
            <p:spPr>
              <a:xfrm>
                <a:off x="5875157" y="3676166"/>
                <a:ext cx="3316970" cy="430887"/>
              </a:xfrm>
              <a:prstGeom prst="rect">
                <a:avLst/>
              </a:prstGeom>
              <a:noFill/>
            </p:spPr>
            <p:txBody>
              <a:bodyPr wrap="square" lIns="0" tIns="0" rIns="0" bIns="0" rtlCol="0">
                <a:spAutoFit/>
              </a:bodyPr>
              <a:lstStyle/>
              <a:p>
                <a:pPr algn="ctr"/>
                <a:r>
                  <a:rPr kumimoji="1" lang="en-US" altLang="zh-CN" sz="1400" dirty="0">
                    <a:solidFill>
                      <a:srgbClr val="000000"/>
                    </a:solidFill>
                    <a:ea typeface="华文细黑" panose="02010600040101010101" pitchFamily="2" charset="-122"/>
                    <a:cs typeface="Calibri" panose="020F0502020204030204" pitchFamily="34" charset="0"/>
                  </a:rPr>
                  <a:t>4) </a:t>
                </a:r>
                <a:r>
                  <a:rPr kumimoji="1" lang="en-US" altLang="zh-CN" sz="1400" b="1" dirty="0">
                    <a:solidFill>
                      <a:srgbClr val="C00000"/>
                    </a:solidFill>
                    <a:ea typeface="华文细黑" panose="02010600040101010101" pitchFamily="2" charset="-122"/>
                    <a:cs typeface="Calibri" panose="020F0502020204030204" pitchFamily="34" charset="0"/>
                  </a:rPr>
                  <a:t>Connection Protocol</a:t>
                </a:r>
              </a:p>
              <a:p>
                <a:pPr algn="ctr"/>
                <a:r>
                  <a:rPr kumimoji="1" lang="en-US" altLang="zh-CN" sz="1400" dirty="0">
                    <a:solidFill>
                      <a:srgbClr val="000000"/>
                    </a:solidFill>
                    <a:ea typeface="华文细黑" panose="02010600040101010101" pitchFamily="2" charset="-122"/>
                    <a:cs typeface="Calibri" panose="020F0502020204030204" pitchFamily="34" charset="0"/>
                  </a:rPr>
                  <a:t>OTN connection creation / BW modification</a:t>
                </a:r>
                <a:endParaRPr kumimoji="1" lang="zh-CN" altLang="en-US" sz="1400" dirty="0">
                  <a:solidFill>
                    <a:srgbClr val="000000"/>
                  </a:solidFill>
                  <a:ea typeface="华文细黑" panose="02010600040101010101" pitchFamily="2" charset="-122"/>
                  <a:cs typeface="Calibri" panose="020F0502020204030204" pitchFamily="34" charset="0"/>
                </a:endParaRPr>
              </a:p>
            </p:txBody>
          </p:sp>
          <p:cxnSp>
            <p:nvCxnSpPr>
              <p:cNvPr id="321" name="直接连接符 78">
                <a:extLst>
                  <a:ext uri="{FF2B5EF4-FFF2-40B4-BE49-F238E27FC236}">
                    <a16:creationId xmlns:a16="http://schemas.microsoft.com/office/drawing/2014/main" id="{9DD78ABE-59F5-4653-FE16-F5C7888BA663}"/>
                  </a:ext>
                </a:extLst>
              </p:cNvPr>
              <p:cNvCxnSpPr/>
              <p:nvPr/>
            </p:nvCxnSpPr>
            <p:spPr>
              <a:xfrm>
                <a:off x="1332423" y="2860846"/>
                <a:ext cx="0" cy="1414377"/>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grpSp>
            <p:nvGrpSpPr>
              <p:cNvPr id="323" name="组合 35">
                <a:extLst>
                  <a:ext uri="{FF2B5EF4-FFF2-40B4-BE49-F238E27FC236}">
                    <a16:creationId xmlns:a16="http://schemas.microsoft.com/office/drawing/2014/main" id="{8F721C1C-55BD-D72E-D962-CC0230BC7D82}"/>
                  </a:ext>
                </a:extLst>
              </p:cNvPr>
              <p:cNvGrpSpPr/>
              <p:nvPr/>
            </p:nvGrpSpPr>
            <p:grpSpPr>
              <a:xfrm>
                <a:off x="5944285" y="1458687"/>
                <a:ext cx="3036222" cy="806265"/>
                <a:chOff x="5941681" y="1683275"/>
                <a:chExt cx="3036222" cy="806265"/>
              </a:xfrm>
            </p:grpSpPr>
            <p:cxnSp>
              <p:nvCxnSpPr>
                <p:cNvPr id="324" name="直接连接符 18">
                  <a:extLst>
                    <a:ext uri="{FF2B5EF4-FFF2-40B4-BE49-F238E27FC236}">
                      <a16:creationId xmlns:a16="http://schemas.microsoft.com/office/drawing/2014/main" id="{ECC575E9-1341-CD8D-6DA7-44856771D964}"/>
                    </a:ext>
                  </a:extLst>
                </p:cNvPr>
                <p:cNvCxnSpPr/>
                <p:nvPr/>
              </p:nvCxnSpPr>
              <p:spPr>
                <a:xfrm flipH="1">
                  <a:off x="5941681" y="1683275"/>
                  <a:ext cx="1103303" cy="806265"/>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5" name="直接连接符 81">
                  <a:extLst>
                    <a:ext uri="{FF2B5EF4-FFF2-40B4-BE49-F238E27FC236}">
                      <a16:creationId xmlns:a16="http://schemas.microsoft.com/office/drawing/2014/main" id="{F749EF12-7CE7-3069-4694-83647690AA71}"/>
                    </a:ext>
                  </a:extLst>
                </p:cNvPr>
                <p:cNvCxnSpPr/>
                <p:nvPr/>
              </p:nvCxnSpPr>
              <p:spPr>
                <a:xfrm>
                  <a:off x="7874600" y="1683275"/>
                  <a:ext cx="1103303" cy="806265"/>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328" name="图片 43">
                <a:extLst>
                  <a:ext uri="{FF2B5EF4-FFF2-40B4-BE49-F238E27FC236}">
                    <a16:creationId xmlns:a16="http://schemas.microsoft.com/office/drawing/2014/main" id="{5267A46B-4FCE-F532-B712-CFA28AA0DD35}"/>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 t="-12259" r="-5550" b="-1579"/>
              <a:stretch/>
            </p:blipFill>
            <p:spPr>
              <a:xfrm>
                <a:off x="6857868" y="1273066"/>
                <a:ext cx="1209057" cy="254368"/>
              </a:xfrm>
              <a:prstGeom prst="rect">
                <a:avLst/>
              </a:prstGeom>
            </p:spPr>
          </p:pic>
          <p:sp>
            <p:nvSpPr>
              <p:cNvPr id="329" name="文本框 37">
                <a:extLst>
                  <a:ext uri="{FF2B5EF4-FFF2-40B4-BE49-F238E27FC236}">
                    <a16:creationId xmlns:a16="http://schemas.microsoft.com/office/drawing/2014/main" id="{9D100BBC-6371-4D3F-6634-92941383409F}"/>
                  </a:ext>
                </a:extLst>
              </p:cNvPr>
              <p:cNvSpPr txBox="1"/>
              <p:nvPr/>
            </p:nvSpPr>
            <p:spPr>
              <a:xfrm>
                <a:off x="441361" y="5018116"/>
                <a:ext cx="841903" cy="553998"/>
              </a:xfrm>
              <a:prstGeom prst="rect">
                <a:avLst/>
              </a:prstGeom>
              <a:noFill/>
            </p:spPr>
            <p:txBody>
              <a:bodyPr wrap="square" lIns="0" tIns="0" rIns="0" bIns="0" rtlCol="0">
                <a:spAutoFit/>
              </a:bodyPr>
              <a:lstStyle/>
              <a:p>
                <a:pPr algn="ctr"/>
                <a:r>
                  <a:rPr kumimoji="1" lang="en-US" altLang="zh-CN" b="1" dirty="0">
                    <a:solidFill>
                      <a:srgbClr val="000000"/>
                    </a:solidFill>
                    <a:ea typeface="华文细黑" panose="02010600040101010101" pitchFamily="2" charset="-122"/>
                    <a:cs typeface="Calibri" panose="020F0502020204030204" pitchFamily="34" charset="0"/>
                  </a:rPr>
                  <a:t>Demo Steps</a:t>
                </a:r>
                <a:endParaRPr kumimoji="1" lang="zh-CN" altLang="en-US" b="1" dirty="0">
                  <a:solidFill>
                    <a:srgbClr val="000000"/>
                  </a:solidFill>
                  <a:ea typeface="华文细黑" panose="02010600040101010101" pitchFamily="2" charset="-122"/>
                  <a:cs typeface="Calibri" panose="020F0502020204030204" pitchFamily="34" charset="0"/>
                </a:endParaRPr>
              </a:p>
            </p:txBody>
          </p:sp>
          <p:sp>
            <p:nvSpPr>
              <p:cNvPr id="333" name="圆角矩形 12">
                <a:extLst>
                  <a:ext uri="{FF2B5EF4-FFF2-40B4-BE49-F238E27FC236}">
                    <a16:creationId xmlns:a16="http://schemas.microsoft.com/office/drawing/2014/main" id="{928440B6-2AAB-7BF6-DE5D-574173BAE8E4}"/>
                  </a:ext>
                </a:extLst>
              </p:cNvPr>
              <p:cNvSpPr/>
              <p:nvPr/>
            </p:nvSpPr>
            <p:spPr>
              <a:xfrm>
                <a:off x="3951877" y="1981746"/>
                <a:ext cx="2346122" cy="916150"/>
              </a:xfrm>
              <a:prstGeom prst="roundRect">
                <a:avLst/>
              </a:prstGeom>
              <a:noFill/>
              <a:ln w="19050" cap="flat" cmpd="sng" algn="ctr">
                <a:solidFill>
                  <a:srgbClr val="5B9BD5">
                    <a:lumMod val="75000"/>
                  </a:srgbClr>
                </a:solidFill>
                <a:prstDash val="dash"/>
                <a:miter lim="800000"/>
              </a:ln>
              <a:effectLst/>
            </p:spPr>
            <p:txBody>
              <a:bodyPr wrap="none" rtlCol="0" anchor="ctr"/>
              <a:lstStyle/>
              <a:p>
                <a:pPr algn="ctr" defTabSz="914400"/>
                <a:endParaRPr lang="zh-CN" altLang="en-US" sz="1400" kern="0" dirty="0">
                  <a:solidFill>
                    <a:prstClr val="black"/>
                  </a:solidFill>
                </a:endParaRPr>
              </a:p>
            </p:txBody>
          </p:sp>
          <p:sp>
            <p:nvSpPr>
              <p:cNvPr id="334" name="文本框 13">
                <a:extLst>
                  <a:ext uri="{FF2B5EF4-FFF2-40B4-BE49-F238E27FC236}">
                    <a16:creationId xmlns:a16="http://schemas.microsoft.com/office/drawing/2014/main" id="{CB57A418-869C-A091-0199-9E8D50274D2B}"/>
                  </a:ext>
                </a:extLst>
              </p:cNvPr>
              <p:cNvSpPr txBox="1"/>
              <p:nvPr/>
            </p:nvSpPr>
            <p:spPr>
              <a:xfrm>
                <a:off x="58381" y="6243621"/>
                <a:ext cx="11941114" cy="430887"/>
              </a:xfrm>
              <a:prstGeom prst="rect">
                <a:avLst/>
              </a:prstGeom>
              <a:noFill/>
            </p:spPr>
            <p:txBody>
              <a:bodyPr wrap="square" lIns="0" tIns="0" rIns="0" bIns="0" rtlCol="0">
                <a:spAutoFit/>
              </a:bodyPr>
              <a:lstStyle/>
              <a:p>
                <a:pPr algn="ctr"/>
                <a:r>
                  <a:rPr kumimoji="1" lang="en-US" altLang="zh-CN" sz="1400" i="1" dirty="0">
                    <a:solidFill>
                      <a:srgbClr val="0070C0"/>
                    </a:solidFill>
                    <a:ea typeface="华文细黑" panose="02010600040101010101" pitchFamily="2" charset="-122"/>
                    <a:cs typeface="Calibri" panose="020F0502020204030204" pitchFamily="34" charset="0"/>
                  </a:rPr>
                  <a:t>* The multi-cloud case will be supported in phase2, wherein the OTN needs to sense the multiple users/clouds, and map different traffics into correct OTN connections   </a:t>
                </a:r>
                <a:endParaRPr kumimoji="1" lang="zh-CN" altLang="en-US" sz="1400" i="1" dirty="0">
                  <a:solidFill>
                    <a:srgbClr val="0070C0"/>
                  </a:solidFill>
                  <a:ea typeface="华文细黑" panose="02010600040101010101" pitchFamily="2" charset="-122"/>
                  <a:cs typeface="Calibri" panose="020F0502020204030204" pitchFamily="34" charset="0"/>
                </a:endParaRPr>
              </a:p>
            </p:txBody>
          </p:sp>
          <p:cxnSp>
            <p:nvCxnSpPr>
              <p:cNvPr id="335" name="直接连接符 82">
                <a:extLst>
                  <a:ext uri="{FF2B5EF4-FFF2-40B4-BE49-F238E27FC236}">
                    <a16:creationId xmlns:a16="http://schemas.microsoft.com/office/drawing/2014/main" id="{B69B0012-18E3-5A54-C45B-2EFB5CCD3223}"/>
                  </a:ext>
                </a:extLst>
              </p:cNvPr>
              <p:cNvCxnSpPr/>
              <p:nvPr/>
            </p:nvCxnSpPr>
            <p:spPr>
              <a:xfrm>
                <a:off x="10089570" y="3414403"/>
                <a:ext cx="463429" cy="0"/>
              </a:xfrm>
              <a:prstGeom prst="line">
                <a:avLst/>
              </a:prstGeom>
              <a:ln w="9525">
                <a:solidFill>
                  <a:srgbClr val="0070C0"/>
                </a:solidFill>
              </a:ln>
            </p:spPr>
            <p:style>
              <a:lnRef idx="1">
                <a:schemeClr val="accent1"/>
              </a:lnRef>
              <a:fillRef idx="0">
                <a:schemeClr val="accent1"/>
              </a:fillRef>
              <a:effectRef idx="0">
                <a:schemeClr val="accent1"/>
              </a:effectRef>
              <a:fontRef idx="minor">
                <a:schemeClr val="tx1"/>
              </a:fontRef>
            </p:style>
          </p:cxnSp>
          <p:pic>
            <p:nvPicPr>
              <p:cNvPr id="336" name="Picture 16" descr="图片24">
                <a:extLst>
                  <a:ext uri="{FF2B5EF4-FFF2-40B4-BE49-F238E27FC236}">
                    <a16:creationId xmlns:a16="http://schemas.microsoft.com/office/drawing/2014/main" id="{614EFB87-5C63-B6FE-A7F8-DB2FEB883B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8798" y="2599746"/>
                <a:ext cx="318319" cy="308027"/>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337" name="Picture 716" descr="图片316">
                <a:extLst>
                  <a:ext uri="{FF2B5EF4-FFF2-40B4-BE49-F238E27FC236}">
                    <a16:creationId xmlns:a16="http://schemas.microsoft.com/office/drawing/2014/main" id="{02EFD1AE-4A0C-8758-514A-F12233DDD4D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31355" y="3120359"/>
                <a:ext cx="766337" cy="41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8" name="直接连接符 86">
                <a:extLst>
                  <a:ext uri="{FF2B5EF4-FFF2-40B4-BE49-F238E27FC236}">
                    <a16:creationId xmlns:a16="http://schemas.microsoft.com/office/drawing/2014/main" id="{5B498062-4D44-913C-8EAE-517CE8F2EC79}"/>
                  </a:ext>
                </a:extLst>
              </p:cNvPr>
              <p:cNvCxnSpPr>
                <a:stCxn id="336" idx="3"/>
                <a:endCxn id="342" idx="1"/>
              </p:cNvCxnSpPr>
              <p:nvPr/>
            </p:nvCxnSpPr>
            <p:spPr>
              <a:xfrm>
                <a:off x="8727117" y="2753760"/>
                <a:ext cx="1067497" cy="660643"/>
              </a:xfrm>
              <a:prstGeom prst="line">
                <a:avLst/>
              </a:prstGeom>
              <a:ln w="9525">
                <a:solidFill>
                  <a:srgbClr val="BFDBEF"/>
                </a:solidFill>
              </a:ln>
            </p:spPr>
            <p:style>
              <a:lnRef idx="1">
                <a:schemeClr val="accent1"/>
              </a:lnRef>
              <a:fillRef idx="0">
                <a:schemeClr val="accent1"/>
              </a:fillRef>
              <a:effectRef idx="0">
                <a:schemeClr val="accent1"/>
              </a:effectRef>
              <a:fontRef idx="minor">
                <a:schemeClr val="tx1"/>
              </a:fontRef>
            </p:style>
          </p:cxnSp>
          <p:sp>
            <p:nvSpPr>
              <p:cNvPr id="339" name="文本框 87">
                <a:extLst>
                  <a:ext uri="{FF2B5EF4-FFF2-40B4-BE49-F238E27FC236}">
                    <a16:creationId xmlns:a16="http://schemas.microsoft.com/office/drawing/2014/main" id="{5C13DB52-B467-3396-6F8A-6FEC84A9F8DA}"/>
                  </a:ext>
                </a:extLst>
              </p:cNvPr>
              <p:cNvSpPr txBox="1"/>
              <p:nvPr/>
            </p:nvSpPr>
            <p:spPr>
              <a:xfrm>
                <a:off x="10142373" y="3548548"/>
                <a:ext cx="1544302" cy="307777"/>
              </a:xfrm>
              <a:prstGeom prst="rect">
                <a:avLst/>
              </a:prstGeom>
              <a:noFill/>
            </p:spPr>
            <p:txBody>
              <a:bodyPr wrap="square" rtlCol="0">
                <a:spAutoFit/>
              </a:bodyPr>
              <a:lstStyle/>
              <a:p>
                <a:pPr algn="ctr"/>
                <a:r>
                  <a:rPr lang="en-US" altLang="zh-CN" sz="1400" b="1" dirty="0"/>
                  <a:t>Cloud VR</a:t>
                </a:r>
                <a:r>
                  <a:rPr lang="zh-CN" altLang="en-US" sz="1400" b="1" dirty="0"/>
                  <a:t> </a:t>
                </a:r>
                <a:r>
                  <a:rPr lang="en-US" altLang="zh-CN" sz="1400" b="1" dirty="0"/>
                  <a:t>Server</a:t>
                </a:r>
              </a:p>
            </p:txBody>
          </p:sp>
          <p:sp>
            <p:nvSpPr>
              <p:cNvPr id="340" name="文本框 90">
                <a:extLst>
                  <a:ext uri="{FF2B5EF4-FFF2-40B4-BE49-F238E27FC236}">
                    <a16:creationId xmlns:a16="http://schemas.microsoft.com/office/drawing/2014/main" id="{16D9DF76-A064-6845-DD9C-0B88C5144962}"/>
                  </a:ext>
                </a:extLst>
              </p:cNvPr>
              <p:cNvSpPr txBox="1"/>
              <p:nvPr/>
            </p:nvSpPr>
            <p:spPr>
              <a:xfrm>
                <a:off x="9497991" y="3564248"/>
                <a:ext cx="873060" cy="307777"/>
              </a:xfrm>
              <a:prstGeom prst="rect">
                <a:avLst/>
              </a:prstGeom>
              <a:noFill/>
            </p:spPr>
            <p:txBody>
              <a:bodyPr wrap="square" rtlCol="0">
                <a:spAutoFit/>
              </a:bodyPr>
              <a:lstStyle/>
              <a:p>
                <a:pPr algn="ctr"/>
                <a:r>
                  <a:rPr lang="en-US" altLang="zh-CN" sz="1400" b="1" dirty="0"/>
                  <a:t>DC GW</a:t>
                </a:r>
              </a:p>
            </p:txBody>
          </p:sp>
          <p:sp>
            <p:nvSpPr>
              <p:cNvPr id="341" name="Freeform 6">
                <a:extLst>
                  <a:ext uri="{FF2B5EF4-FFF2-40B4-BE49-F238E27FC236}">
                    <a16:creationId xmlns:a16="http://schemas.microsoft.com/office/drawing/2014/main" id="{530E2B6F-57A7-7C85-C6AF-4CC9C6082868}"/>
                  </a:ext>
                </a:extLst>
              </p:cNvPr>
              <p:cNvSpPr>
                <a:spLocks/>
              </p:cNvSpPr>
              <p:nvPr/>
            </p:nvSpPr>
            <p:spPr bwMode="auto">
              <a:xfrm>
                <a:off x="9951249" y="2869138"/>
                <a:ext cx="1489982" cy="752390"/>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noFill/>
              <a:ln w="19050">
                <a:solidFill>
                  <a:srgbClr val="1F497D">
                    <a:lumMod val="60000"/>
                    <a:lumOff val="40000"/>
                  </a:srgbClr>
                </a:solidFill>
              </a:ln>
            </p:spPr>
            <p:txBody>
              <a:bodyPr wrap="square" lIns="9722" tIns="12345" rIns="9722" bIns="12345" rtlCol="0">
                <a:noAutofit/>
              </a:bodyPr>
              <a:lstStyle/>
              <a:p>
                <a:pPr algn="ctr" defTabSz="329121" fontAlgn="auto">
                  <a:spcBef>
                    <a:spcPts val="0"/>
                  </a:spcBef>
                  <a:spcAft>
                    <a:spcPts val="0"/>
                  </a:spcAft>
                  <a:defRPr/>
                </a:pPr>
                <a:endParaRPr lang="zh-CN" altLang="en-US" sz="1050" kern="0" dirty="0">
                  <a:solidFill>
                    <a:srgbClr val="FFFFFF"/>
                  </a:solidFill>
                  <a:latin typeface="微软雅黑" panose="020B0503020204020204" pitchFamily="34" charset="-122"/>
                  <a:ea typeface="微软雅黑"/>
                  <a:cs typeface="Arial" pitchFamily="34" charset="0"/>
                </a:endParaRPr>
              </a:p>
            </p:txBody>
          </p:sp>
          <p:pic>
            <p:nvPicPr>
              <p:cNvPr id="342" name="Picture 461" descr="图片240">
                <a:extLst>
                  <a:ext uri="{FF2B5EF4-FFF2-40B4-BE49-F238E27FC236}">
                    <a16:creationId xmlns:a16="http://schemas.microsoft.com/office/drawing/2014/main" id="{232F24D4-7920-4E39-1117-F1C88347D17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794614" y="3207277"/>
                <a:ext cx="315276" cy="41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3" name="矩形 15">
                <a:extLst>
                  <a:ext uri="{FF2B5EF4-FFF2-40B4-BE49-F238E27FC236}">
                    <a16:creationId xmlns:a16="http://schemas.microsoft.com/office/drawing/2014/main" id="{97B5E4CE-D2E0-A2B7-FE65-E3D85CB08D41}"/>
                  </a:ext>
                </a:extLst>
              </p:cNvPr>
              <p:cNvSpPr/>
              <p:nvPr/>
            </p:nvSpPr>
            <p:spPr>
              <a:xfrm>
                <a:off x="9794614" y="2871282"/>
                <a:ext cx="1818090" cy="752885"/>
              </a:xfrm>
              <a:prstGeom prst="rect">
                <a:avLst/>
              </a:prstGeom>
              <a:solidFill>
                <a:srgbClr val="FFFFFF">
                  <a:alpha val="74902"/>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a:endParaRPr lang="zh-CN" altLang="en-US" sz="1400" b="0" dirty="0">
                  <a:solidFill>
                    <a:srgbClr val="000000"/>
                  </a:solidFill>
                  <a:ea typeface="华文细黑" panose="02010600040101010101" pitchFamily="2" charset="-122"/>
                </a:endParaRPr>
              </a:p>
            </p:txBody>
          </p:sp>
          <p:sp>
            <p:nvSpPr>
              <p:cNvPr id="344" name="矩形 98">
                <a:extLst>
                  <a:ext uri="{FF2B5EF4-FFF2-40B4-BE49-F238E27FC236}">
                    <a16:creationId xmlns:a16="http://schemas.microsoft.com/office/drawing/2014/main" id="{7AB0DCA0-E82B-2BD1-DA69-8FF687EDF549}"/>
                  </a:ext>
                </a:extLst>
              </p:cNvPr>
              <p:cNvSpPr/>
              <p:nvPr/>
            </p:nvSpPr>
            <p:spPr>
              <a:xfrm>
                <a:off x="8408798" y="2599747"/>
                <a:ext cx="318319" cy="313340"/>
              </a:xfrm>
              <a:prstGeom prst="rect">
                <a:avLst/>
              </a:prstGeom>
              <a:solidFill>
                <a:srgbClr val="FFFFFF">
                  <a:alpha val="74902"/>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a:endParaRPr lang="zh-CN" altLang="en-US" sz="1400" b="0" dirty="0">
                  <a:solidFill>
                    <a:srgbClr val="000000"/>
                  </a:solidFill>
                  <a:ea typeface="华文细黑" panose="02010600040101010101" pitchFamily="2" charset="-122"/>
                </a:endParaRPr>
              </a:p>
            </p:txBody>
          </p:sp>
          <p:sp>
            <p:nvSpPr>
              <p:cNvPr id="345" name="文本框 16">
                <a:extLst>
                  <a:ext uri="{FF2B5EF4-FFF2-40B4-BE49-F238E27FC236}">
                    <a16:creationId xmlns:a16="http://schemas.microsoft.com/office/drawing/2014/main" id="{C44AB110-AB12-77BF-9F86-38F9E9DBF0DE}"/>
                  </a:ext>
                </a:extLst>
              </p:cNvPr>
              <p:cNvSpPr txBox="1"/>
              <p:nvPr/>
            </p:nvSpPr>
            <p:spPr>
              <a:xfrm>
                <a:off x="9549564" y="4043203"/>
                <a:ext cx="2055849" cy="215444"/>
              </a:xfrm>
              <a:prstGeom prst="rect">
                <a:avLst/>
              </a:prstGeom>
              <a:noFill/>
            </p:spPr>
            <p:txBody>
              <a:bodyPr wrap="square" lIns="0" tIns="0" rIns="0" bIns="0" rtlCol="0">
                <a:spAutoFit/>
              </a:bodyPr>
              <a:lstStyle/>
              <a:p>
                <a:pPr algn="ctr"/>
                <a:r>
                  <a:rPr kumimoji="1" lang="en-US" altLang="zh-CN" sz="1400" i="1" dirty="0">
                    <a:solidFill>
                      <a:srgbClr val="0070C0"/>
                    </a:solidFill>
                    <a:ea typeface="华文细黑" panose="02010600040101010101" pitchFamily="2" charset="-122"/>
                    <a:cs typeface="Calibri" panose="020F0502020204030204" pitchFamily="34" charset="0"/>
                  </a:rPr>
                  <a:t>Phase 2 Demo*</a:t>
                </a:r>
                <a:endParaRPr kumimoji="1" lang="zh-CN" altLang="en-US" sz="1400" i="1" dirty="0">
                  <a:solidFill>
                    <a:srgbClr val="0070C0"/>
                  </a:solidFill>
                  <a:ea typeface="华文细黑" panose="02010600040101010101" pitchFamily="2" charset="-122"/>
                  <a:cs typeface="Calibri" panose="020F0502020204030204" pitchFamily="34" charset="0"/>
                </a:endParaRPr>
              </a:p>
            </p:txBody>
          </p:sp>
          <p:sp>
            <p:nvSpPr>
              <p:cNvPr id="346" name="矩形 99">
                <a:extLst>
                  <a:ext uri="{FF2B5EF4-FFF2-40B4-BE49-F238E27FC236}">
                    <a16:creationId xmlns:a16="http://schemas.microsoft.com/office/drawing/2014/main" id="{B89E10D9-0304-A55D-8A0E-718AA714128E}"/>
                  </a:ext>
                </a:extLst>
              </p:cNvPr>
              <p:cNvSpPr/>
              <p:nvPr/>
            </p:nvSpPr>
            <p:spPr>
              <a:xfrm>
                <a:off x="9630826" y="3605829"/>
                <a:ext cx="1959194" cy="192086"/>
              </a:xfrm>
              <a:prstGeom prst="rect">
                <a:avLst/>
              </a:prstGeom>
              <a:solidFill>
                <a:srgbClr val="FFFFFF">
                  <a:alpha val="74902"/>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a:endParaRPr lang="zh-CN" altLang="en-US" sz="1400" b="0" dirty="0">
                  <a:solidFill>
                    <a:srgbClr val="000000"/>
                  </a:solidFill>
                  <a:ea typeface="华文细黑" panose="02010600040101010101" pitchFamily="2" charset="-122"/>
                </a:endParaRPr>
              </a:p>
            </p:txBody>
          </p:sp>
        </p:grpSp>
        <p:grpSp>
          <p:nvGrpSpPr>
            <p:cNvPr id="350" name="组合 36">
              <a:extLst>
                <a:ext uri="{FF2B5EF4-FFF2-40B4-BE49-F238E27FC236}">
                  <a16:creationId xmlns:a16="http://schemas.microsoft.com/office/drawing/2014/main" id="{3A631B6D-53CA-2321-F9B7-AB87312D87B8}"/>
                </a:ext>
              </a:extLst>
            </p:cNvPr>
            <p:cNvGrpSpPr/>
            <p:nvPr/>
          </p:nvGrpSpPr>
          <p:grpSpPr>
            <a:xfrm>
              <a:off x="6681789" y="1041458"/>
              <a:ext cx="1561215" cy="559849"/>
              <a:chOff x="6681789" y="1266046"/>
              <a:chExt cx="1561215" cy="559849"/>
            </a:xfrm>
          </p:grpSpPr>
          <p:sp>
            <p:nvSpPr>
              <p:cNvPr id="351" name="Shape 1207" descr="Freeform 6">
                <a:extLst>
                  <a:ext uri="{FF2B5EF4-FFF2-40B4-BE49-F238E27FC236}">
                    <a16:creationId xmlns:a16="http://schemas.microsoft.com/office/drawing/2014/main" id="{D5AC6EAD-3135-5790-C81C-7B8366DF6F4A}"/>
                  </a:ext>
                </a:extLst>
              </p:cNvPr>
              <p:cNvSpPr/>
              <p:nvPr/>
            </p:nvSpPr>
            <p:spPr>
              <a:xfrm flipH="1">
                <a:off x="6681789" y="1266046"/>
                <a:ext cx="1561215" cy="559849"/>
              </a:xfrm>
              <a:custGeom>
                <a:avLst/>
                <a:gdLst/>
                <a:ahLst/>
                <a:cxnLst>
                  <a:cxn ang="0">
                    <a:pos x="wd2" y="hd2"/>
                  </a:cxn>
                  <a:cxn ang="5400000">
                    <a:pos x="wd2" y="hd2"/>
                  </a:cxn>
                  <a:cxn ang="10800000">
                    <a:pos x="wd2" y="hd2"/>
                  </a:cxn>
                  <a:cxn ang="16200000">
                    <a:pos x="wd2" y="hd2"/>
                  </a:cxn>
                </a:cxnLst>
                <a:rect l="0" t="0" r="r" b="b"/>
                <a:pathLst>
                  <a:path w="21600" h="21600" extrusionOk="0">
                    <a:moveTo>
                      <a:pt x="21600" y="16088"/>
                    </a:moveTo>
                    <a:cubicBezTo>
                      <a:pt x="21600" y="13059"/>
                      <a:pt x="20337" y="10577"/>
                      <a:pt x="18796" y="10577"/>
                    </a:cubicBezTo>
                    <a:cubicBezTo>
                      <a:pt x="18594" y="10577"/>
                      <a:pt x="18392" y="10626"/>
                      <a:pt x="18189" y="10726"/>
                    </a:cubicBezTo>
                    <a:cubicBezTo>
                      <a:pt x="18189" y="10577"/>
                      <a:pt x="18189" y="10428"/>
                      <a:pt x="18189" y="10279"/>
                    </a:cubicBezTo>
                    <a:cubicBezTo>
                      <a:pt x="18189" y="4618"/>
                      <a:pt x="15865" y="0"/>
                      <a:pt x="12960" y="0"/>
                    </a:cubicBezTo>
                    <a:cubicBezTo>
                      <a:pt x="10560" y="0"/>
                      <a:pt x="8539" y="3178"/>
                      <a:pt x="7907" y="7548"/>
                    </a:cubicBezTo>
                    <a:cubicBezTo>
                      <a:pt x="7200" y="6008"/>
                      <a:pt x="6164" y="5015"/>
                      <a:pt x="5002" y="5015"/>
                    </a:cubicBezTo>
                    <a:cubicBezTo>
                      <a:pt x="2829" y="5015"/>
                      <a:pt x="1061" y="8491"/>
                      <a:pt x="1061" y="12811"/>
                    </a:cubicBezTo>
                    <a:cubicBezTo>
                      <a:pt x="1061" y="13556"/>
                      <a:pt x="1112" y="14251"/>
                      <a:pt x="1213" y="14946"/>
                    </a:cubicBezTo>
                    <a:cubicBezTo>
                      <a:pt x="505" y="15393"/>
                      <a:pt x="0" y="16684"/>
                      <a:pt x="0" y="18174"/>
                    </a:cubicBezTo>
                    <a:cubicBezTo>
                      <a:pt x="0" y="20011"/>
                      <a:pt x="733" y="21501"/>
                      <a:pt x="1667" y="21600"/>
                    </a:cubicBezTo>
                    <a:cubicBezTo>
                      <a:pt x="1667" y="21600"/>
                      <a:pt x="1667" y="21600"/>
                      <a:pt x="1667" y="21600"/>
                    </a:cubicBezTo>
                    <a:cubicBezTo>
                      <a:pt x="18821" y="21600"/>
                      <a:pt x="18821" y="21600"/>
                      <a:pt x="18821" y="21600"/>
                    </a:cubicBezTo>
                    <a:cubicBezTo>
                      <a:pt x="18821" y="21600"/>
                      <a:pt x="18821" y="21600"/>
                      <a:pt x="18821" y="21600"/>
                    </a:cubicBezTo>
                    <a:cubicBezTo>
                      <a:pt x="20362" y="21550"/>
                      <a:pt x="21600" y="19117"/>
                      <a:pt x="21600" y="16088"/>
                    </a:cubicBezTo>
                    <a:close/>
                  </a:path>
                </a:pathLst>
              </a:custGeom>
              <a:solidFill>
                <a:srgbClr val="FFFFFF"/>
              </a:solidFill>
              <a:ln w="28575">
                <a:gradFill flip="none" rotWithShape="1">
                  <a:gsLst>
                    <a:gs pos="0">
                      <a:srgbClr val="0070C0">
                        <a:alpha val="0"/>
                      </a:srgbClr>
                    </a:gs>
                    <a:gs pos="50000">
                      <a:srgbClr val="00B0F0"/>
                    </a:gs>
                    <a:gs pos="100000">
                      <a:srgbClr val="00B0F0">
                        <a:alpha val="1000"/>
                      </a:srgbClr>
                    </a:gs>
                  </a:gsLst>
                  <a:lin ang="2700000" scaled="1"/>
                  <a:tileRect/>
                </a:gradFill>
                <a:miter lim="800000"/>
                <a:headEnd/>
                <a:tailEnd/>
              </a:ln>
            </p:spPr>
            <p:txBody>
              <a:bodyPr/>
              <a:lstStyle/>
              <a:p>
                <a:pPr marL="0" marR="0" lvl="0" indent="0" defTabSz="1218631" eaLnBrk="1" fontAlgn="auto" latinLnBrk="0" hangingPunct="1">
                  <a:lnSpc>
                    <a:spcPct val="100000"/>
                  </a:lnSpc>
                  <a:spcBef>
                    <a:spcPts val="0"/>
                  </a:spcBef>
                  <a:spcAft>
                    <a:spcPts val="0"/>
                  </a:spcAft>
                  <a:buClrTx/>
                  <a:buSzTx/>
                  <a:buFontTx/>
                  <a:buNone/>
                  <a:tabLst/>
                  <a:defRPr/>
                </a:pPr>
                <a:endParaRPr kumimoji="0" sz="600" b="0" i="0" u="none" strike="noStrike" kern="0" cap="none" spc="0" normalizeH="0" baseline="0" noProof="0">
                  <a:ln>
                    <a:noFill/>
                  </a:ln>
                  <a:solidFill>
                    <a:srgbClr val="FFFFFF"/>
                  </a:solidFill>
                  <a:effectLst/>
                  <a:uLnTx/>
                  <a:uFillTx/>
                  <a:latin typeface="微软雅黑"/>
                  <a:ea typeface="微软雅黑"/>
                  <a:sym typeface="FZLanTingHeiS-R-GB"/>
                </a:endParaRPr>
              </a:p>
            </p:txBody>
          </p:sp>
          <p:pic>
            <p:nvPicPr>
              <p:cNvPr id="352" name="图片 43">
                <a:extLst>
                  <a:ext uri="{FF2B5EF4-FFF2-40B4-BE49-F238E27FC236}">
                    <a16:creationId xmlns:a16="http://schemas.microsoft.com/office/drawing/2014/main" id="{088F0F22-0513-1263-1EA8-7CB52BFB32CC}"/>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 t="-12259" r="-5550" b="-1579"/>
              <a:stretch/>
            </p:blipFill>
            <p:spPr>
              <a:xfrm>
                <a:off x="6857868" y="1497654"/>
                <a:ext cx="1209057" cy="254368"/>
              </a:xfrm>
              <a:prstGeom prst="rect">
                <a:avLst/>
              </a:prstGeom>
            </p:spPr>
          </p:pic>
        </p:grpSp>
      </p:grpSp>
      <p:sp>
        <p:nvSpPr>
          <p:cNvPr id="354" name="文本框 27">
            <a:extLst>
              <a:ext uri="{FF2B5EF4-FFF2-40B4-BE49-F238E27FC236}">
                <a16:creationId xmlns:a16="http://schemas.microsoft.com/office/drawing/2014/main" id="{29E21813-698D-7638-72F0-DA5B1C59DD44}"/>
              </a:ext>
            </a:extLst>
          </p:cNvPr>
          <p:cNvSpPr txBox="1"/>
          <p:nvPr/>
        </p:nvSpPr>
        <p:spPr>
          <a:xfrm>
            <a:off x="534644" y="3036976"/>
            <a:ext cx="1326240" cy="389857"/>
          </a:xfrm>
          <a:prstGeom prst="rect">
            <a:avLst/>
          </a:prstGeom>
          <a:solidFill>
            <a:srgbClr val="FFFFFF"/>
          </a:solidFill>
          <a:ln w="9525"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b="0">
                <a:solidFill>
                  <a:srgbClr val="000000"/>
                </a:solidFill>
                <a:ea typeface="华文细黑" panose="02010600040101010101"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666666">
                    <a:lumMod val="60000"/>
                    <a:lumOff val="40000"/>
                  </a:srgbClr>
                </a:solidFill>
                <a:effectLst/>
                <a:uLnTx/>
                <a:uFillTx/>
                <a:latin typeface="Arial" panose="020B0604020202020204"/>
                <a:ea typeface="华文细黑" panose="02010600040101010101" pitchFamily="2" charset="-122"/>
                <a:cs typeface="+mn-cs"/>
              </a:rPr>
              <a:t>1) Get VR server address</a:t>
            </a:r>
            <a:endParaRPr kumimoji="0" lang="zh-CN" altLang="en-US" sz="1400" b="0" i="0" u="none" strike="noStrike" kern="0" cap="none" spc="0" normalizeH="0" baseline="0" noProof="0" dirty="0">
              <a:ln>
                <a:noFill/>
              </a:ln>
              <a:solidFill>
                <a:srgbClr val="666666">
                  <a:lumMod val="60000"/>
                  <a:lumOff val="40000"/>
                </a:srgbClr>
              </a:solidFill>
              <a:effectLst/>
              <a:uLnTx/>
              <a:uFillTx/>
              <a:latin typeface="Arial" panose="020B0604020202020204"/>
              <a:ea typeface="华文细黑" panose="02010600040101010101" pitchFamily="2" charset="-122"/>
              <a:cs typeface="+mn-cs"/>
            </a:endParaRPr>
          </a:p>
        </p:txBody>
      </p:sp>
      <p:sp>
        <p:nvSpPr>
          <p:cNvPr id="356" name="矩形 25">
            <a:extLst>
              <a:ext uri="{FF2B5EF4-FFF2-40B4-BE49-F238E27FC236}">
                <a16:creationId xmlns:a16="http://schemas.microsoft.com/office/drawing/2014/main" id="{1CA639DB-5643-0AD3-704B-DF9FFFA4BF03}"/>
              </a:ext>
            </a:extLst>
          </p:cNvPr>
          <p:cNvSpPr/>
          <p:nvPr/>
        </p:nvSpPr>
        <p:spPr>
          <a:xfrm>
            <a:off x="2022280" y="3034094"/>
            <a:ext cx="1326241" cy="387634"/>
          </a:xfrm>
          <a:prstGeom prst="rect">
            <a:avLst/>
          </a:prstGeom>
          <a:solidFill>
            <a:srgbClr val="FFFFFF"/>
          </a:solidFill>
          <a:ln w="9525"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Arial" panose="020B0604020202020204"/>
                <a:ea typeface="华文细黑" panose="02010600040101010101" pitchFamily="2" charset="-122"/>
                <a:cs typeface="+mn-cs"/>
              </a:rPr>
              <a:t>2) VR app identification</a:t>
            </a:r>
            <a:endParaRPr kumimoji="0" lang="zh-CN" altLang="en-US" sz="1400" b="0" i="0" u="none" strike="noStrike" kern="0" cap="none" spc="0" normalizeH="0" baseline="0" noProof="0" dirty="0">
              <a:ln>
                <a:noFill/>
              </a:ln>
              <a:solidFill>
                <a:srgbClr val="000000"/>
              </a:solidFill>
              <a:effectLst/>
              <a:uLnTx/>
              <a:uFillTx/>
              <a:latin typeface="Arial" panose="020B0604020202020204"/>
              <a:ea typeface="华文细黑" panose="02010600040101010101" pitchFamily="2" charset="-122"/>
              <a:cs typeface="+mn-cs"/>
            </a:endParaRPr>
          </a:p>
        </p:txBody>
      </p:sp>
    </p:spTree>
    <p:extLst>
      <p:ext uri="{BB962C8B-B14F-4D97-AF65-F5344CB8AC3E}">
        <p14:creationId xmlns:p14="http://schemas.microsoft.com/office/powerpoint/2010/main" val="1367990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ADB1D9-336D-594D-9418-4BC486843D21}"/>
              </a:ext>
            </a:extLst>
          </p:cNvPr>
          <p:cNvSpPr>
            <a:spLocks noGrp="1"/>
          </p:cNvSpPr>
          <p:nvPr>
            <p:ph type="subTitle" idx="1"/>
          </p:nvPr>
        </p:nvSpPr>
        <p:spPr>
          <a:xfrm>
            <a:off x="506116" y="128810"/>
            <a:ext cx="11179764" cy="589430"/>
          </a:xfrm>
        </p:spPr>
        <p:txBody>
          <a:bodyPr anchor="ctr">
            <a:noAutofit/>
          </a:bodyPr>
          <a:lstStyle/>
          <a:p>
            <a:pPr defTabSz="914112">
              <a:lnSpc>
                <a:spcPct val="100000"/>
              </a:lnSpc>
              <a:defRPr/>
            </a:pPr>
            <a:r>
              <a:rPr lang="en-US" altLang="zh-CN" sz="3200" b="0" dirty="0">
                <a:solidFill>
                  <a:schemeClr val="tx2"/>
                </a:solidFill>
                <a:latin typeface="Arial" panose="020B0604020202020204" pitchFamily="34" charset="0"/>
                <a:ea typeface="Microsoft YaHei"/>
                <a:cs typeface="Arial" panose="020B0604020202020204" pitchFamily="34" charset="0"/>
              </a:rPr>
              <a:t>PoC Demo: Closed-loop Automation</a:t>
            </a:r>
            <a:endParaRPr lang="zh-CN" altLang="en-US" sz="3200" b="0" dirty="0">
              <a:solidFill>
                <a:schemeClr val="tx2"/>
              </a:solidFill>
              <a:latin typeface="Arial" panose="020B0604020202020204" pitchFamily="34" charset="0"/>
              <a:ea typeface="Microsoft YaHei"/>
              <a:cs typeface="Arial" panose="020B0604020202020204" pitchFamily="34" charset="0"/>
            </a:endParaRPr>
          </a:p>
        </p:txBody>
      </p:sp>
      <p:grpSp>
        <p:nvGrpSpPr>
          <p:cNvPr id="4" name="Group 3">
            <a:extLst>
              <a:ext uri="{FF2B5EF4-FFF2-40B4-BE49-F238E27FC236}">
                <a16:creationId xmlns:a16="http://schemas.microsoft.com/office/drawing/2014/main" id="{0136A934-1E0C-A05E-D93C-BDD4C12F3A1D}"/>
              </a:ext>
            </a:extLst>
          </p:cNvPr>
          <p:cNvGrpSpPr/>
          <p:nvPr/>
        </p:nvGrpSpPr>
        <p:grpSpPr>
          <a:xfrm>
            <a:off x="742950" y="948690"/>
            <a:ext cx="10321475" cy="5871210"/>
            <a:chOff x="186258" y="616560"/>
            <a:chExt cx="10878167" cy="6203340"/>
          </a:xfrm>
        </p:grpSpPr>
        <p:pic>
          <p:nvPicPr>
            <p:cNvPr id="83" name="图片 84">
              <a:extLst>
                <a:ext uri="{FF2B5EF4-FFF2-40B4-BE49-F238E27FC236}">
                  <a16:creationId xmlns:a16="http://schemas.microsoft.com/office/drawing/2014/main" id="{8B4212EB-9909-2EBD-B694-4D2BC68AF96D}"/>
                </a:ext>
              </a:extLst>
            </p:cNvPr>
            <p:cNvPicPr>
              <a:picLocks noChangeAspect="1"/>
            </p:cNvPicPr>
            <p:nvPr/>
          </p:nvPicPr>
          <p:blipFill rotWithShape="1">
            <a:blip r:embed="rId3"/>
            <a:srcRect l="31377" t="30507"/>
            <a:stretch/>
          </p:blipFill>
          <p:spPr>
            <a:xfrm>
              <a:off x="1657594" y="4129807"/>
              <a:ext cx="7872486" cy="2690093"/>
            </a:xfrm>
            <a:prstGeom prst="rect">
              <a:avLst/>
            </a:prstGeom>
          </p:spPr>
        </p:pic>
        <p:sp>
          <p:nvSpPr>
            <p:cNvPr id="84" name="Rectangle: Rounded Corners 3">
              <a:extLst>
                <a:ext uri="{FF2B5EF4-FFF2-40B4-BE49-F238E27FC236}">
                  <a16:creationId xmlns:a16="http://schemas.microsoft.com/office/drawing/2014/main" id="{E510BF77-428D-55C5-45C5-B8DAFCF6161E}"/>
                </a:ext>
              </a:extLst>
            </p:cNvPr>
            <p:cNvSpPr/>
            <p:nvPr/>
          </p:nvSpPr>
          <p:spPr>
            <a:xfrm>
              <a:off x="6451600" y="3172460"/>
              <a:ext cx="2428240" cy="807720"/>
            </a:xfrm>
            <a:prstGeom prst="roundRect">
              <a:avLst/>
            </a:prstGeom>
            <a:gradFill flip="none" rotWithShape="1">
              <a:gsLst>
                <a:gs pos="0">
                  <a:srgbClr val="5B9BD5">
                    <a:tint val="66000"/>
                    <a:satMod val="160000"/>
                  </a:srgbClr>
                </a:gs>
                <a:gs pos="50000">
                  <a:srgbClr val="5B9BD5">
                    <a:tint val="44500"/>
                    <a:satMod val="160000"/>
                  </a:srgbClr>
                </a:gs>
                <a:gs pos="100000">
                  <a:srgbClr val="5B9BD5">
                    <a:tint val="23500"/>
                    <a:satMod val="160000"/>
                  </a:srgbClr>
                </a:gs>
              </a:gsLst>
              <a:path path="circle">
                <a:fillToRect l="50000" t="50000" r="50000" b="50000"/>
              </a:path>
              <a:tileRect/>
            </a:gra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black"/>
                  </a:solidFill>
                  <a:effectLst/>
                  <a:uLnTx/>
                  <a:uFillTx/>
                  <a:latin typeface="Calibri" panose="020F0502020204030204"/>
                  <a:ea typeface="+mn-ea"/>
                  <a:cs typeface="+mn-cs"/>
                </a:rPr>
                <a:t>Physical network controller  (domain B)</a:t>
              </a:r>
            </a:p>
          </p:txBody>
        </p:sp>
        <p:sp>
          <p:nvSpPr>
            <p:cNvPr id="85" name="Rectangle: Rounded Corners 22">
              <a:extLst>
                <a:ext uri="{FF2B5EF4-FFF2-40B4-BE49-F238E27FC236}">
                  <a16:creationId xmlns:a16="http://schemas.microsoft.com/office/drawing/2014/main" id="{18870BC3-D1F6-BC68-742B-E0711504B721}"/>
                </a:ext>
              </a:extLst>
            </p:cNvPr>
            <p:cNvSpPr/>
            <p:nvPr/>
          </p:nvSpPr>
          <p:spPr>
            <a:xfrm>
              <a:off x="2321560" y="3152140"/>
              <a:ext cx="2428240" cy="807720"/>
            </a:xfrm>
            <a:prstGeom prst="roundRect">
              <a:avLst/>
            </a:prstGeom>
            <a:gradFill flip="none" rotWithShape="1">
              <a:gsLst>
                <a:gs pos="0">
                  <a:srgbClr val="5B9BD5">
                    <a:tint val="66000"/>
                    <a:satMod val="160000"/>
                  </a:srgbClr>
                </a:gs>
                <a:gs pos="50000">
                  <a:srgbClr val="5B9BD5">
                    <a:tint val="44500"/>
                    <a:satMod val="160000"/>
                  </a:srgbClr>
                </a:gs>
                <a:gs pos="100000">
                  <a:srgbClr val="5B9BD5">
                    <a:tint val="23500"/>
                    <a:satMod val="160000"/>
                  </a:srgbClr>
                </a:gs>
              </a:gsLst>
              <a:path path="circle">
                <a:fillToRect l="50000" t="50000" r="50000" b="50000"/>
              </a:path>
              <a:tileRect/>
            </a:gra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black"/>
                  </a:solidFill>
                  <a:effectLst/>
                  <a:uLnTx/>
                  <a:uFillTx/>
                  <a:latin typeface="Calibri" panose="020F0502020204030204"/>
                  <a:ea typeface="+mn-ea"/>
                  <a:cs typeface="+mn-cs"/>
                </a:rPr>
                <a:t>Physical network controller (domain A)</a:t>
              </a:r>
            </a:p>
          </p:txBody>
        </p:sp>
        <p:sp>
          <p:nvSpPr>
            <p:cNvPr id="86" name="Rectangle: Rounded Corners 23">
              <a:extLst>
                <a:ext uri="{FF2B5EF4-FFF2-40B4-BE49-F238E27FC236}">
                  <a16:creationId xmlns:a16="http://schemas.microsoft.com/office/drawing/2014/main" id="{46221490-1ABA-E4E0-F5E1-94ED641BDD3F}"/>
                </a:ext>
              </a:extLst>
            </p:cNvPr>
            <p:cNvSpPr/>
            <p:nvPr/>
          </p:nvSpPr>
          <p:spPr>
            <a:xfrm>
              <a:off x="3261360" y="1574800"/>
              <a:ext cx="4765040" cy="807720"/>
            </a:xfrm>
            <a:prstGeom prst="round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black"/>
                  </a:solidFill>
                  <a:effectLst/>
                  <a:uLnTx/>
                  <a:uFillTx/>
                  <a:latin typeface="Calibri" panose="020F0502020204030204"/>
                  <a:ea typeface="+mn-ea"/>
                  <a:cs typeface="+mn-cs"/>
                </a:rPr>
                <a:t>ONAP Orchestrator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black"/>
                  </a:solidFill>
                  <a:effectLst/>
                  <a:uLnTx/>
                  <a:uFillTx/>
                  <a:latin typeface="Calibri" panose="020F0502020204030204"/>
                  <a:ea typeface="+mn-ea"/>
                  <a:cs typeface="+mn-cs"/>
                </a:rPr>
                <a:t>(IBN framework)</a:t>
              </a:r>
            </a:p>
          </p:txBody>
        </p:sp>
        <p:sp>
          <p:nvSpPr>
            <p:cNvPr id="87" name="TextBox 24">
              <a:extLst>
                <a:ext uri="{FF2B5EF4-FFF2-40B4-BE49-F238E27FC236}">
                  <a16:creationId xmlns:a16="http://schemas.microsoft.com/office/drawing/2014/main" id="{EA9FF8DC-BEF3-A5E4-BA86-471DE9799DF2}"/>
                </a:ext>
              </a:extLst>
            </p:cNvPr>
            <p:cNvSpPr txBox="1"/>
            <p:nvPr/>
          </p:nvSpPr>
          <p:spPr>
            <a:xfrm>
              <a:off x="1940560" y="4262804"/>
              <a:ext cx="1822918" cy="617855"/>
            </a:xfrm>
            <a:prstGeom prst="rect">
              <a:avLst/>
            </a:prstGeom>
            <a:noFill/>
          </p:spPr>
          <p:txBody>
            <a:bodyPr wrap="square" rtlCol="0">
              <a:spAutoFit/>
            </a:bodyPr>
            <a:lstStyle/>
            <a:p>
              <a:pPr defTabSz="914400"/>
              <a:r>
                <a:rPr lang="en-US" sz="1600" dirty="0">
                  <a:solidFill>
                    <a:prstClr val="black"/>
                  </a:solidFill>
                  <a:latin typeface="Calibri" panose="020F0502020204030204"/>
                </a:rPr>
                <a:t>Physical network domain A </a:t>
              </a:r>
            </a:p>
          </p:txBody>
        </p:sp>
        <p:cxnSp>
          <p:nvCxnSpPr>
            <p:cNvPr id="88" name="Straight Connector 26">
              <a:extLst>
                <a:ext uri="{FF2B5EF4-FFF2-40B4-BE49-F238E27FC236}">
                  <a16:creationId xmlns:a16="http://schemas.microsoft.com/office/drawing/2014/main" id="{4C18ED17-2B80-FE34-1A61-1E6F0BF12BC7}"/>
                </a:ext>
              </a:extLst>
            </p:cNvPr>
            <p:cNvCxnSpPr>
              <a:cxnSpLocks/>
              <a:stCxn id="86" idx="2"/>
            </p:cNvCxnSpPr>
            <p:nvPr/>
          </p:nvCxnSpPr>
          <p:spPr>
            <a:xfrm flipH="1">
              <a:off x="3434080" y="2382520"/>
              <a:ext cx="2209800" cy="789940"/>
            </a:xfrm>
            <a:prstGeom prst="line">
              <a:avLst/>
            </a:prstGeom>
            <a:noFill/>
            <a:ln w="6350" cap="flat" cmpd="sng" algn="ctr">
              <a:solidFill>
                <a:srgbClr val="5B9BD5"/>
              </a:solidFill>
              <a:prstDash val="solid"/>
              <a:miter lim="800000"/>
            </a:ln>
            <a:effectLst/>
          </p:spPr>
        </p:cxnSp>
        <p:cxnSp>
          <p:nvCxnSpPr>
            <p:cNvPr id="89" name="Straight Connector 28">
              <a:extLst>
                <a:ext uri="{FF2B5EF4-FFF2-40B4-BE49-F238E27FC236}">
                  <a16:creationId xmlns:a16="http://schemas.microsoft.com/office/drawing/2014/main" id="{BE9106DA-3581-4601-7624-4AEE3782CD8B}"/>
                </a:ext>
              </a:extLst>
            </p:cNvPr>
            <p:cNvCxnSpPr>
              <a:cxnSpLocks/>
              <a:stCxn id="86" idx="2"/>
              <a:endCxn id="84" idx="0"/>
            </p:cNvCxnSpPr>
            <p:nvPr/>
          </p:nvCxnSpPr>
          <p:spPr>
            <a:xfrm>
              <a:off x="5643880" y="2382520"/>
              <a:ext cx="2021840" cy="789940"/>
            </a:xfrm>
            <a:prstGeom prst="line">
              <a:avLst/>
            </a:prstGeom>
            <a:noFill/>
            <a:ln w="6350" cap="flat" cmpd="sng" algn="ctr">
              <a:solidFill>
                <a:srgbClr val="5B9BD5"/>
              </a:solidFill>
              <a:prstDash val="solid"/>
              <a:miter lim="800000"/>
            </a:ln>
            <a:effectLst/>
          </p:spPr>
        </p:cxnSp>
        <p:sp>
          <p:nvSpPr>
            <p:cNvPr id="90" name="TextBox 44">
              <a:extLst>
                <a:ext uri="{FF2B5EF4-FFF2-40B4-BE49-F238E27FC236}">
                  <a16:creationId xmlns:a16="http://schemas.microsoft.com/office/drawing/2014/main" id="{AC76A9A2-D53F-09BF-B6CA-A59769E0C3B2}"/>
                </a:ext>
              </a:extLst>
            </p:cNvPr>
            <p:cNvSpPr txBox="1"/>
            <p:nvPr/>
          </p:nvSpPr>
          <p:spPr>
            <a:xfrm>
              <a:off x="6824979" y="4131762"/>
              <a:ext cx="1822918" cy="617855"/>
            </a:xfrm>
            <a:prstGeom prst="rect">
              <a:avLst/>
            </a:prstGeom>
            <a:noFill/>
          </p:spPr>
          <p:txBody>
            <a:bodyPr wrap="square" rtlCol="0">
              <a:spAutoFit/>
            </a:bodyPr>
            <a:lstStyle/>
            <a:p>
              <a:pPr defTabSz="914400"/>
              <a:r>
                <a:rPr lang="en-US" sz="1600" dirty="0">
                  <a:solidFill>
                    <a:prstClr val="black"/>
                  </a:solidFill>
                  <a:latin typeface="Calibri" panose="020F0502020204030204"/>
                </a:rPr>
                <a:t>Physical network domain B </a:t>
              </a:r>
            </a:p>
          </p:txBody>
        </p:sp>
        <p:sp>
          <p:nvSpPr>
            <p:cNvPr id="91" name="社区 Residential Community">
              <a:extLst>
                <a:ext uri="{FF2B5EF4-FFF2-40B4-BE49-F238E27FC236}">
                  <a16:creationId xmlns:a16="http://schemas.microsoft.com/office/drawing/2014/main" id="{EAA25574-8622-75BD-BDFC-DE1496636C59}"/>
                </a:ext>
              </a:extLst>
            </p:cNvPr>
            <p:cNvSpPr/>
            <p:nvPr/>
          </p:nvSpPr>
          <p:spPr>
            <a:xfrm>
              <a:off x="403158" y="5257758"/>
              <a:ext cx="575443" cy="609685"/>
            </a:xfrm>
            <a:custGeom>
              <a:avLst/>
              <a:gdLst>
                <a:gd name="connsiteX0" fmla="*/ 693516 w 1080873"/>
                <a:gd name="connsiteY0" fmla="*/ 878968 h 1145191"/>
                <a:gd name="connsiteX1" fmla="*/ 693516 w 1080873"/>
                <a:gd name="connsiteY1" fmla="*/ 1069468 h 1145191"/>
                <a:gd name="connsiteX2" fmla="*/ 822199 w 1080873"/>
                <a:gd name="connsiteY2" fmla="*/ 1069468 h 1145191"/>
                <a:gd name="connsiteX3" fmla="*/ 822199 w 1080873"/>
                <a:gd name="connsiteY3" fmla="*/ 878968 h 1145191"/>
                <a:gd name="connsiteX4" fmla="*/ 329661 w 1080873"/>
                <a:gd name="connsiteY4" fmla="*/ 838201 h 1145191"/>
                <a:gd name="connsiteX5" fmla="*/ 329661 w 1080873"/>
                <a:gd name="connsiteY5" fmla="*/ 895922 h 1145191"/>
                <a:gd name="connsiteX6" fmla="*/ 329661 w 1080873"/>
                <a:gd name="connsiteY6" fmla="*/ 896208 h 1145191"/>
                <a:gd name="connsiteX7" fmla="*/ 392145 w 1080873"/>
                <a:gd name="connsiteY7" fmla="*/ 896208 h 1145191"/>
                <a:gd name="connsiteX8" fmla="*/ 392145 w 1080873"/>
                <a:gd name="connsiteY8" fmla="*/ 838201 h 1145191"/>
                <a:gd name="connsiteX9" fmla="*/ 160592 w 1080873"/>
                <a:gd name="connsiteY9" fmla="*/ 838201 h 1145191"/>
                <a:gd name="connsiteX10" fmla="*/ 160592 w 1080873"/>
                <a:gd name="connsiteY10" fmla="*/ 895922 h 1145191"/>
                <a:gd name="connsiteX11" fmla="*/ 161068 w 1080873"/>
                <a:gd name="connsiteY11" fmla="*/ 896208 h 1145191"/>
                <a:gd name="connsiteX12" fmla="*/ 221933 w 1080873"/>
                <a:gd name="connsiteY12" fmla="*/ 896208 h 1145191"/>
                <a:gd name="connsiteX13" fmla="*/ 221933 w 1080873"/>
                <a:gd name="connsiteY13" fmla="*/ 838201 h 1145191"/>
                <a:gd name="connsiteX14" fmla="*/ 144188 w 1080873"/>
                <a:gd name="connsiteY14" fmla="*/ 808378 h 1145191"/>
                <a:gd name="connsiteX15" fmla="*/ 145257 w 1080873"/>
                <a:gd name="connsiteY15" fmla="*/ 808388 h 1145191"/>
                <a:gd name="connsiteX16" fmla="*/ 237268 w 1080873"/>
                <a:gd name="connsiteY16" fmla="*/ 808388 h 1145191"/>
                <a:gd name="connsiteX17" fmla="*/ 252592 w 1080873"/>
                <a:gd name="connsiteY17" fmla="*/ 822170 h 1145191"/>
                <a:gd name="connsiteX18" fmla="*/ 252603 w 1080873"/>
                <a:gd name="connsiteY18" fmla="*/ 823437 h 1145191"/>
                <a:gd name="connsiteX19" fmla="*/ 252603 w 1080873"/>
                <a:gd name="connsiteY19" fmla="*/ 911258 h 1145191"/>
                <a:gd name="connsiteX20" fmla="*/ 238535 w 1080873"/>
                <a:gd name="connsiteY20" fmla="*/ 926319 h 1145191"/>
                <a:gd name="connsiteX21" fmla="*/ 237268 w 1080873"/>
                <a:gd name="connsiteY21" fmla="*/ 926307 h 1145191"/>
                <a:gd name="connsiteX22" fmla="*/ 145257 w 1080873"/>
                <a:gd name="connsiteY22" fmla="*/ 926307 h 1145191"/>
                <a:gd name="connsiteX23" fmla="*/ 129932 w 1080873"/>
                <a:gd name="connsiteY23" fmla="*/ 912326 h 1145191"/>
                <a:gd name="connsiteX24" fmla="*/ 129921 w 1080873"/>
                <a:gd name="connsiteY24" fmla="*/ 911258 h 1145191"/>
                <a:gd name="connsiteX25" fmla="*/ 129921 w 1080873"/>
                <a:gd name="connsiteY25" fmla="*/ 823437 h 1145191"/>
                <a:gd name="connsiteX26" fmla="*/ 144188 w 1080873"/>
                <a:gd name="connsiteY26" fmla="*/ 808378 h 1145191"/>
                <a:gd name="connsiteX27" fmla="*/ 313154 w 1080873"/>
                <a:gd name="connsiteY27" fmla="*/ 808366 h 1145191"/>
                <a:gd name="connsiteX28" fmla="*/ 314325 w 1080873"/>
                <a:gd name="connsiteY28" fmla="*/ 808387 h 1145191"/>
                <a:gd name="connsiteX29" fmla="*/ 408147 w 1080873"/>
                <a:gd name="connsiteY29" fmla="*/ 808388 h 1145191"/>
                <a:gd name="connsiteX30" fmla="*/ 423835 w 1080873"/>
                <a:gd name="connsiteY30" fmla="*/ 822164 h 1145191"/>
                <a:gd name="connsiteX31" fmla="*/ 423863 w 1080873"/>
                <a:gd name="connsiteY31" fmla="*/ 823437 h 1145191"/>
                <a:gd name="connsiteX32" fmla="*/ 423863 w 1080873"/>
                <a:gd name="connsiteY32" fmla="*/ 911257 h 1145191"/>
                <a:gd name="connsiteX33" fmla="*/ 409419 w 1080873"/>
                <a:gd name="connsiteY33" fmla="*/ 926335 h 1145191"/>
                <a:gd name="connsiteX34" fmla="*/ 408147 w 1080873"/>
                <a:gd name="connsiteY34" fmla="*/ 926307 h 1145191"/>
                <a:gd name="connsiteX35" fmla="*/ 407766 w 1080873"/>
                <a:gd name="connsiteY35" fmla="*/ 926307 h 1145191"/>
                <a:gd name="connsiteX36" fmla="*/ 314325 w 1080873"/>
                <a:gd name="connsiteY36" fmla="*/ 926307 h 1145191"/>
                <a:gd name="connsiteX37" fmla="*/ 298726 w 1080873"/>
                <a:gd name="connsiteY37" fmla="*/ 912429 h 1145191"/>
                <a:gd name="connsiteX38" fmla="*/ 298704 w 1080873"/>
                <a:gd name="connsiteY38" fmla="*/ 911257 h 1145191"/>
                <a:gd name="connsiteX39" fmla="*/ 298704 w 1080873"/>
                <a:gd name="connsiteY39" fmla="*/ 823437 h 1145191"/>
                <a:gd name="connsiteX40" fmla="*/ 313154 w 1080873"/>
                <a:gd name="connsiteY40" fmla="*/ 808366 h 1145191"/>
                <a:gd name="connsiteX41" fmla="*/ 329661 w 1080873"/>
                <a:gd name="connsiteY41" fmla="*/ 671322 h 1145191"/>
                <a:gd name="connsiteX42" fmla="*/ 329661 w 1080873"/>
                <a:gd name="connsiteY42" fmla="*/ 731330 h 1145191"/>
                <a:gd name="connsiteX43" fmla="*/ 392145 w 1080873"/>
                <a:gd name="connsiteY43" fmla="*/ 731330 h 1145191"/>
                <a:gd name="connsiteX44" fmla="*/ 392145 w 1080873"/>
                <a:gd name="connsiteY44" fmla="*/ 671322 h 1145191"/>
                <a:gd name="connsiteX45" fmla="*/ 160592 w 1080873"/>
                <a:gd name="connsiteY45" fmla="*/ 671322 h 1145191"/>
                <a:gd name="connsiteX46" fmla="*/ 160592 w 1080873"/>
                <a:gd name="connsiteY46" fmla="*/ 731330 h 1145191"/>
                <a:gd name="connsiteX47" fmla="*/ 161069 w 1080873"/>
                <a:gd name="connsiteY47" fmla="*/ 731330 h 1145191"/>
                <a:gd name="connsiteX48" fmla="*/ 221933 w 1080873"/>
                <a:gd name="connsiteY48" fmla="*/ 731330 h 1145191"/>
                <a:gd name="connsiteX49" fmla="*/ 221933 w 1080873"/>
                <a:gd name="connsiteY49" fmla="*/ 671322 h 1145191"/>
                <a:gd name="connsiteX50" fmla="*/ 314325 w 1080873"/>
                <a:gd name="connsiteY50" fmla="*/ 639985 h 1145191"/>
                <a:gd name="connsiteX51" fmla="*/ 408147 w 1080873"/>
                <a:gd name="connsiteY51" fmla="*/ 639985 h 1145191"/>
                <a:gd name="connsiteX52" fmla="*/ 423863 w 1080873"/>
                <a:gd name="connsiteY52" fmla="*/ 655606 h 1145191"/>
                <a:gd name="connsiteX53" fmla="*/ 423863 w 1080873"/>
                <a:gd name="connsiteY53" fmla="*/ 747046 h 1145191"/>
                <a:gd name="connsiteX54" fmla="*/ 409412 w 1080873"/>
                <a:gd name="connsiteY54" fmla="*/ 762671 h 1145191"/>
                <a:gd name="connsiteX55" fmla="*/ 408147 w 1080873"/>
                <a:gd name="connsiteY55" fmla="*/ 762667 h 1145191"/>
                <a:gd name="connsiteX56" fmla="*/ 407766 w 1080873"/>
                <a:gd name="connsiteY56" fmla="*/ 762667 h 1145191"/>
                <a:gd name="connsiteX57" fmla="*/ 314325 w 1080873"/>
                <a:gd name="connsiteY57" fmla="*/ 762667 h 1145191"/>
                <a:gd name="connsiteX58" fmla="*/ 298704 w 1080873"/>
                <a:gd name="connsiteY58" fmla="*/ 748212 h 1145191"/>
                <a:gd name="connsiteX59" fmla="*/ 298704 w 1080873"/>
                <a:gd name="connsiteY59" fmla="*/ 747046 h 1145191"/>
                <a:gd name="connsiteX60" fmla="*/ 298704 w 1080873"/>
                <a:gd name="connsiteY60" fmla="*/ 655606 h 1145191"/>
                <a:gd name="connsiteX61" fmla="*/ 314325 w 1080873"/>
                <a:gd name="connsiteY61" fmla="*/ 639985 h 1145191"/>
                <a:gd name="connsiteX62" fmla="*/ 145257 w 1080873"/>
                <a:gd name="connsiteY62" fmla="*/ 639985 h 1145191"/>
                <a:gd name="connsiteX63" fmla="*/ 237269 w 1080873"/>
                <a:gd name="connsiteY63" fmla="*/ 639985 h 1145191"/>
                <a:gd name="connsiteX64" fmla="*/ 252604 w 1080873"/>
                <a:gd name="connsiteY64" fmla="*/ 655606 h 1145191"/>
                <a:gd name="connsiteX65" fmla="*/ 252604 w 1080873"/>
                <a:gd name="connsiteY65" fmla="*/ 747046 h 1145191"/>
                <a:gd name="connsiteX66" fmla="*/ 238535 w 1080873"/>
                <a:gd name="connsiteY66" fmla="*/ 762655 h 1145191"/>
                <a:gd name="connsiteX67" fmla="*/ 237269 w 1080873"/>
                <a:gd name="connsiteY67" fmla="*/ 762667 h 1145191"/>
                <a:gd name="connsiteX68" fmla="*/ 145257 w 1080873"/>
                <a:gd name="connsiteY68" fmla="*/ 762667 h 1145191"/>
                <a:gd name="connsiteX69" fmla="*/ 129910 w 1080873"/>
                <a:gd name="connsiteY69" fmla="*/ 748312 h 1145191"/>
                <a:gd name="connsiteX70" fmla="*/ 129922 w 1080873"/>
                <a:gd name="connsiteY70" fmla="*/ 747046 h 1145191"/>
                <a:gd name="connsiteX71" fmla="*/ 129922 w 1080873"/>
                <a:gd name="connsiteY71" fmla="*/ 655606 h 1145191"/>
                <a:gd name="connsiteX72" fmla="*/ 145257 w 1080873"/>
                <a:gd name="connsiteY72" fmla="*/ 639985 h 1145191"/>
                <a:gd name="connsiteX73" fmla="*/ 757905 w 1080873"/>
                <a:gd name="connsiteY73" fmla="*/ 571500 h 1145191"/>
                <a:gd name="connsiteX74" fmla="*/ 521399 w 1080873"/>
                <a:gd name="connsiteY74" fmla="*/ 771525 h 1145191"/>
                <a:gd name="connsiteX75" fmla="*/ 555213 w 1080873"/>
                <a:gd name="connsiteY75" fmla="*/ 771525 h 1145191"/>
                <a:gd name="connsiteX76" fmla="*/ 578549 w 1080873"/>
                <a:gd name="connsiteY76" fmla="*/ 794862 h 1145191"/>
                <a:gd name="connsiteX77" fmla="*/ 578296 w 1080873"/>
                <a:gd name="connsiteY77" fmla="*/ 795472 h 1145191"/>
                <a:gd name="connsiteX78" fmla="*/ 578359 w 1080873"/>
                <a:gd name="connsiteY78" fmla="*/ 795623 h 1145191"/>
                <a:gd name="connsiteX79" fmla="*/ 578359 w 1080873"/>
                <a:gd name="connsiteY79" fmla="*/ 1069753 h 1145191"/>
                <a:gd name="connsiteX80" fmla="*/ 647701 w 1080873"/>
                <a:gd name="connsiteY80" fmla="*/ 1069753 h 1145191"/>
                <a:gd name="connsiteX81" fmla="*/ 647701 w 1080873"/>
                <a:gd name="connsiteY81" fmla="*/ 855917 h 1145191"/>
                <a:gd name="connsiteX82" fmla="*/ 670559 w 1080873"/>
                <a:gd name="connsiteY82" fmla="*/ 832488 h 1145191"/>
                <a:gd name="connsiteX83" fmla="*/ 670847 w 1080873"/>
                <a:gd name="connsiteY83" fmla="*/ 832486 h 1145191"/>
                <a:gd name="connsiteX84" fmla="*/ 845345 w 1080873"/>
                <a:gd name="connsiteY84" fmla="*/ 832486 h 1145191"/>
                <a:gd name="connsiteX85" fmla="*/ 868586 w 1080873"/>
                <a:gd name="connsiteY85" fmla="*/ 855726 h 1145191"/>
                <a:gd name="connsiteX86" fmla="*/ 868586 w 1080873"/>
                <a:gd name="connsiteY86" fmla="*/ 855917 h 1145191"/>
                <a:gd name="connsiteX87" fmla="*/ 868586 w 1080873"/>
                <a:gd name="connsiteY87" fmla="*/ 1069753 h 1145191"/>
                <a:gd name="connsiteX88" fmla="*/ 927831 w 1080873"/>
                <a:gd name="connsiteY88" fmla="*/ 1069753 h 1145191"/>
                <a:gd name="connsiteX89" fmla="*/ 927831 w 1080873"/>
                <a:gd name="connsiteY89" fmla="*/ 795623 h 1145191"/>
                <a:gd name="connsiteX90" fmla="*/ 949629 w 1080873"/>
                <a:gd name="connsiteY90" fmla="*/ 770844 h 1145191"/>
                <a:gd name="connsiteX91" fmla="*/ 951854 w 1080873"/>
                <a:gd name="connsiteY91" fmla="*/ 771603 h 1145191"/>
                <a:gd name="connsiteX92" fmla="*/ 952501 w 1080873"/>
                <a:gd name="connsiteY92" fmla="*/ 771335 h 1145191"/>
                <a:gd name="connsiteX93" fmla="*/ 994030 w 1080873"/>
                <a:gd name="connsiteY93" fmla="*/ 771335 h 1145191"/>
                <a:gd name="connsiteX94" fmla="*/ 500444 w 1080873"/>
                <a:gd name="connsiteY94" fmla="*/ 504826 h 1145191"/>
                <a:gd name="connsiteX95" fmla="*/ 500444 w 1080873"/>
                <a:gd name="connsiteY95" fmla="*/ 567405 h 1145191"/>
                <a:gd name="connsiteX96" fmla="*/ 499968 w 1080873"/>
                <a:gd name="connsiteY96" fmla="*/ 567786 h 1145191"/>
                <a:gd name="connsiteX97" fmla="*/ 560070 w 1080873"/>
                <a:gd name="connsiteY97" fmla="*/ 567786 h 1145191"/>
                <a:gd name="connsiteX98" fmla="*/ 560070 w 1080873"/>
                <a:gd name="connsiteY98" fmla="*/ 504826 h 1145191"/>
                <a:gd name="connsiteX99" fmla="*/ 329661 w 1080873"/>
                <a:gd name="connsiteY99" fmla="*/ 504825 h 1145191"/>
                <a:gd name="connsiteX100" fmla="*/ 329661 w 1080873"/>
                <a:gd name="connsiteY100" fmla="*/ 567404 h 1145191"/>
                <a:gd name="connsiteX101" fmla="*/ 329661 w 1080873"/>
                <a:gd name="connsiteY101" fmla="*/ 567785 h 1145191"/>
                <a:gd name="connsiteX102" fmla="*/ 392145 w 1080873"/>
                <a:gd name="connsiteY102" fmla="*/ 567785 h 1145191"/>
                <a:gd name="connsiteX103" fmla="*/ 392145 w 1080873"/>
                <a:gd name="connsiteY103" fmla="*/ 504825 h 1145191"/>
                <a:gd name="connsiteX104" fmla="*/ 160593 w 1080873"/>
                <a:gd name="connsiteY104" fmla="*/ 504825 h 1145191"/>
                <a:gd name="connsiteX105" fmla="*/ 160593 w 1080873"/>
                <a:gd name="connsiteY105" fmla="*/ 567404 h 1145191"/>
                <a:gd name="connsiteX106" fmla="*/ 161069 w 1080873"/>
                <a:gd name="connsiteY106" fmla="*/ 567785 h 1145191"/>
                <a:gd name="connsiteX107" fmla="*/ 221933 w 1080873"/>
                <a:gd name="connsiteY107" fmla="*/ 567785 h 1145191"/>
                <a:gd name="connsiteX108" fmla="*/ 221933 w 1080873"/>
                <a:gd name="connsiteY108" fmla="*/ 504825 h 1145191"/>
                <a:gd name="connsiteX109" fmla="*/ 483458 w 1080873"/>
                <a:gd name="connsiteY109" fmla="*/ 473965 h 1145191"/>
                <a:gd name="connsiteX110" fmla="*/ 484823 w 1080873"/>
                <a:gd name="connsiteY110" fmla="*/ 473965 h 1145191"/>
                <a:gd name="connsiteX111" fmla="*/ 576168 w 1080873"/>
                <a:gd name="connsiteY111" fmla="*/ 473965 h 1145191"/>
                <a:gd name="connsiteX112" fmla="*/ 591884 w 1080873"/>
                <a:gd name="connsiteY112" fmla="*/ 489586 h 1145191"/>
                <a:gd name="connsiteX113" fmla="*/ 591884 w 1080873"/>
                <a:gd name="connsiteY113" fmla="*/ 583407 h 1145191"/>
                <a:gd name="connsiteX114" fmla="*/ 576168 w 1080873"/>
                <a:gd name="connsiteY114" fmla="*/ 599123 h 1145191"/>
                <a:gd name="connsiteX115" fmla="*/ 484823 w 1080873"/>
                <a:gd name="connsiteY115" fmla="*/ 599123 h 1145191"/>
                <a:gd name="connsiteX116" fmla="*/ 469198 w 1080873"/>
                <a:gd name="connsiteY116" fmla="*/ 584672 h 1145191"/>
                <a:gd name="connsiteX117" fmla="*/ 469202 w 1080873"/>
                <a:gd name="connsiteY117" fmla="*/ 583407 h 1145191"/>
                <a:gd name="connsiteX118" fmla="*/ 469202 w 1080873"/>
                <a:gd name="connsiteY118" fmla="*/ 489586 h 1145191"/>
                <a:gd name="connsiteX119" fmla="*/ 483458 w 1080873"/>
                <a:gd name="connsiteY119" fmla="*/ 473965 h 1145191"/>
                <a:gd name="connsiteX120" fmla="*/ 314326 w 1080873"/>
                <a:gd name="connsiteY120" fmla="*/ 473964 h 1145191"/>
                <a:gd name="connsiteX121" fmla="*/ 408147 w 1080873"/>
                <a:gd name="connsiteY121" fmla="*/ 473964 h 1145191"/>
                <a:gd name="connsiteX122" fmla="*/ 423863 w 1080873"/>
                <a:gd name="connsiteY122" fmla="*/ 489585 h 1145191"/>
                <a:gd name="connsiteX123" fmla="*/ 423863 w 1080873"/>
                <a:gd name="connsiteY123" fmla="*/ 583406 h 1145191"/>
                <a:gd name="connsiteX124" fmla="*/ 408147 w 1080873"/>
                <a:gd name="connsiteY124" fmla="*/ 599123 h 1145191"/>
                <a:gd name="connsiteX125" fmla="*/ 407766 w 1080873"/>
                <a:gd name="connsiteY125" fmla="*/ 599123 h 1145191"/>
                <a:gd name="connsiteX126" fmla="*/ 314326 w 1080873"/>
                <a:gd name="connsiteY126" fmla="*/ 599123 h 1145191"/>
                <a:gd name="connsiteX127" fmla="*/ 298705 w 1080873"/>
                <a:gd name="connsiteY127" fmla="*/ 583406 h 1145191"/>
                <a:gd name="connsiteX128" fmla="*/ 298705 w 1080873"/>
                <a:gd name="connsiteY128" fmla="*/ 489585 h 1145191"/>
                <a:gd name="connsiteX129" fmla="*/ 314326 w 1080873"/>
                <a:gd name="connsiteY129" fmla="*/ 473964 h 1145191"/>
                <a:gd name="connsiteX130" fmla="*/ 145257 w 1080873"/>
                <a:gd name="connsiteY130" fmla="*/ 473964 h 1145191"/>
                <a:gd name="connsiteX131" fmla="*/ 237269 w 1080873"/>
                <a:gd name="connsiteY131" fmla="*/ 473964 h 1145191"/>
                <a:gd name="connsiteX132" fmla="*/ 252604 w 1080873"/>
                <a:gd name="connsiteY132" fmla="*/ 489585 h 1145191"/>
                <a:gd name="connsiteX133" fmla="*/ 252604 w 1080873"/>
                <a:gd name="connsiteY133" fmla="*/ 583406 h 1145191"/>
                <a:gd name="connsiteX134" fmla="*/ 237269 w 1080873"/>
                <a:gd name="connsiteY134" fmla="*/ 599123 h 1145191"/>
                <a:gd name="connsiteX135" fmla="*/ 145257 w 1080873"/>
                <a:gd name="connsiteY135" fmla="*/ 599123 h 1145191"/>
                <a:gd name="connsiteX136" fmla="*/ 129922 w 1080873"/>
                <a:gd name="connsiteY136" fmla="*/ 583406 h 1145191"/>
                <a:gd name="connsiteX137" fmla="*/ 129922 w 1080873"/>
                <a:gd name="connsiteY137" fmla="*/ 489585 h 1145191"/>
                <a:gd name="connsiteX138" fmla="*/ 145257 w 1080873"/>
                <a:gd name="connsiteY138" fmla="*/ 473964 h 1145191"/>
                <a:gd name="connsiteX139" fmla="*/ 329661 w 1080873"/>
                <a:gd name="connsiteY139" fmla="*/ 338615 h 1145191"/>
                <a:gd name="connsiteX140" fmla="*/ 329661 w 1080873"/>
                <a:gd name="connsiteY140" fmla="*/ 400051 h 1145191"/>
                <a:gd name="connsiteX141" fmla="*/ 392145 w 1080873"/>
                <a:gd name="connsiteY141" fmla="*/ 400051 h 1145191"/>
                <a:gd name="connsiteX142" fmla="*/ 392145 w 1080873"/>
                <a:gd name="connsiteY142" fmla="*/ 338615 h 1145191"/>
                <a:gd name="connsiteX143" fmla="*/ 160593 w 1080873"/>
                <a:gd name="connsiteY143" fmla="*/ 338615 h 1145191"/>
                <a:gd name="connsiteX144" fmla="*/ 160593 w 1080873"/>
                <a:gd name="connsiteY144" fmla="*/ 400051 h 1145191"/>
                <a:gd name="connsiteX145" fmla="*/ 161069 w 1080873"/>
                <a:gd name="connsiteY145" fmla="*/ 399956 h 1145191"/>
                <a:gd name="connsiteX146" fmla="*/ 221933 w 1080873"/>
                <a:gd name="connsiteY146" fmla="*/ 399956 h 1145191"/>
                <a:gd name="connsiteX147" fmla="*/ 221933 w 1080873"/>
                <a:gd name="connsiteY147" fmla="*/ 338615 h 1145191"/>
                <a:gd name="connsiteX148" fmla="*/ 500444 w 1080873"/>
                <a:gd name="connsiteY148" fmla="*/ 338614 h 1145191"/>
                <a:gd name="connsiteX149" fmla="*/ 500444 w 1080873"/>
                <a:gd name="connsiteY149" fmla="*/ 399956 h 1145191"/>
                <a:gd name="connsiteX150" fmla="*/ 499968 w 1080873"/>
                <a:gd name="connsiteY150" fmla="*/ 399956 h 1145191"/>
                <a:gd name="connsiteX151" fmla="*/ 500444 w 1080873"/>
                <a:gd name="connsiteY151" fmla="*/ 400051 h 1145191"/>
                <a:gd name="connsiteX152" fmla="*/ 500444 w 1080873"/>
                <a:gd name="connsiteY152" fmla="*/ 399956 h 1145191"/>
                <a:gd name="connsiteX153" fmla="*/ 560071 w 1080873"/>
                <a:gd name="connsiteY153" fmla="*/ 399956 h 1145191"/>
                <a:gd name="connsiteX154" fmla="*/ 560071 w 1080873"/>
                <a:gd name="connsiteY154" fmla="*/ 338614 h 1145191"/>
                <a:gd name="connsiteX155" fmla="*/ 314326 w 1080873"/>
                <a:gd name="connsiteY155" fmla="*/ 307944 h 1145191"/>
                <a:gd name="connsiteX156" fmla="*/ 408147 w 1080873"/>
                <a:gd name="connsiteY156" fmla="*/ 307944 h 1145191"/>
                <a:gd name="connsiteX157" fmla="*/ 423863 w 1080873"/>
                <a:gd name="connsiteY157" fmla="*/ 323279 h 1145191"/>
                <a:gd name="connsiteX158" fmla="*/ 423863 w 1080873"/>
                <a:gd name="connsiteY158" fmla="*/ 415291 h 1145191"/>
                <a:gd name="connsiteX159" fmla="*/ 408147 w 1080873"/>
                <a:gd name="connsiteY159" fmla="*/ 430626 h 1145191"/>
                <a:gd name="connsiteX160" fmla="*/ 407766 w 1080873"/>
                <a:gd name="connsiteY160" fmla="*/ 430626 h 1145191"/>
                <a:gd name="connsiteX161" fmla="*/ 314326 w 1080873"/>
                <a:gd name="connsiteY161" fmla="*/ 430626 h 1145191"/>
                <a:gd name="connsiteX162" fmla="*/ 298705 w 1080873"/>
                <a:gd name="connsiteY162" fmla="*/ 415291 h 1145191"/>
                <a:gd name="connsiteX163" fmla="*/ 298705 w 1080873"/>
                <a:gd name="connsiteY163" fmla="*/ 323279 h 1145191"/>
                <a:gd name="connsiteX164" fmla="*/ 314326 w 1080873"/>
                <a:gd name="connsiteY164" fmla="*/ 307944 h 1145191"/>
                <a:gd name="connsiteX165" fmla="*/ 145257 w 1080873"/>
                <a:gd name="connsiteY165" fmla="*/ 307944 h 1145191"/>
                <a:gd name="connsiteX166" fmla="*/ 237269 w 1080873"/>
                <a:gd name="connsiteY166" fmla="*/ 307944 h 1145191"/>
                <a:gd name="connsiteX167" fmla="*/ 252604 w 1080873"/>
                <a:gd name="connsiteY167" fmla="*/ 323279 h 1145191"/>
                <a:gd name="connsiteX168" fmla="*/ 252604 w 1080873"/>
                <a:gd name="connsiteY168" fmla="*/ 415291 h 1145191"/>
                <a:gd name="connsiteX169" fmla="*/ 237269 w 1080873"/>
                <a:gd name="connsiteY169" fmla="*/ 430626 h 1145191"/>
                <a:gd name="connsiteX170" fmla="*/ 145257 w 1080873"/>
                <a:gd name="connsiteY170" fmla="*/ 430626 h 1145191"/>
                <a:gd name="connsiteX171" fmla="*/ 129922 w 1080873"/>
                <a:gd name="connsiteY171" fmla="*/ 415291 h 1145191"/>
                <a:gd name="connsiteX172" fmla="*/ 129922 w 1080873"/>
                <a:gd name="connsiteY172" fmla="*/ 323279 h 1145191"/>
                <a:gd name="connsiteX173" fmla="*/ 145257 w 1080873"/>
                <a:gd name="connsiteY173" fmla="*/ 307944 h 1145191"/>
                <a:gd name="connsiteX174" fmla="*/ 483557 w 1080873"/>
                <a:gd name="connsiteY174" fmla="*/ 307932 h 1145191"/>
                <a:gd name="connsiteX175" fmla="*/ 484823 w 1080873"/>
                <a:gd name="connsiteY175" fmla="*/ 307944 h 1145191"/>
                <a:gd name="connsiteX176" fmla="*/ 576168 w 1080873"/>
                <a:gd name="connsiteY176" fmla="*/ 307944 h 1145191"/>
                <a:gd name="connsiteX177" fmla="*/ 591884 w 1080873"/>
                <a:gd name="connsiteY177" fmla="*/ 323279 h 1145191"/>
                <a:gd name="connsiteX178" fmla="*/ 591884 w 1080873"/>
                <a:gd name="connsiteY178" fmla="*/ 415291 h 1145191"/>
                <a:gd name="connsiteX179" fmla="*/ 576168 w 1080873"/>
                <a:gd name="connsiteY179" fmla="*/ 430626 h 1145191"/>
                <a:gd name="connsiteX180" fmla="*/ 484823 w 1080873"/>
                <a:gd name="connsiteY180" fmla="*/ 430626 h 1145191"/>
                <a:gd name="connsiteX181" fmla="*/ 469216 w 1080873"/>
                <a:gd name="connsiteY181" fmla="*/ 416757 h 1145191"/>
                <a:gd name="connsiteX182" fmla="*/ 469202 w 1080873"/>
                <a:gd name="connsiteY182" fmla="*/ 415291 h 1145191"/>
                <a:gd name="connsiteX183" fmla="*/ 469202 w 1080873"/>
                <a:gd name="connsiteY183" fmla="*/ 323279 h 1145191"/>
                <a:gd name="connsiteX184" fmla="*/ 483557 w 1080873"/>
                <a:gd name="connsiteY184" fmla="*/ 307932 h 1145191"/>
                <a:gd name="connsiteX185" fmla="*/ 500444 w 1080873"/>
                <a:gd name="connsiteY185" fmla="*/ 175642 h 1145191"/>
                <a:gd name="connsiteX186" fmla="*/ 500444 w 1080873"/>
                <a:gd name="connsiteY186" fmla="*/ 235363 h 1145191"/>
                <a:gd name="connsiteX187" fmla="*/ 499967 w 1080873"/>
                <a:gd name="connsiteY187" fmla="*/ 235363 h 1145191"/>
                <a:gd name="connsiteX188" fmla="*/ 500444 w 1080873"/>
                <a:gd name="connsiteY188" fmla="*/ 235744 h 1145191"/>
                <a:gd name="connsiteX189" fmla="*/ 500444 w 1080873"/>
                <a:gd name="connsiteY189" fmla="*/ 235363 h 1145191"/>
                <a:gd name="connsiteX190" fmla="*/ 560070 w 1080873"/>
                <a:gd name="connsiteY190" fmla="*/ 235363 h 1145191"/>
                <a:gd name="connsiteX191" fmla="*/ 560070 w 1080873"/>
                <a:gd name="connsiteY191" fmla="*/ 175642 h 1145191"/>
                <a:gd name="connsiteX192" fmla="*/ 329661 w 1080873"/>
                <a:gd name="connsiteY192" fmla="*/ 175642 h 1145191"/>
                <a:gd name="connsiteX193" fmla="*/ 329661 w 1080873"/>
                <a:gd name="connsiteY193" fmla="*/ 235363 h 1145191"/>
                <a:gd name="connsiteX194" fmla="*/ 392145 w 1080873"/>
                <a:gd name="connsiteY194" fmla="*/ 235363 h 1145191"/>
                <a:gd name="connsiteX195" fmla="*/ 392145 w 1080873"/>
                <a:gd name="connsiteY195" fmla="*/ 175642 h 1145191"/>
                <a:gd name="connsiteX196" fmla="*/ 160592 w 1080873"/>
                <a:gd name="connsiteY196" fmla="*/ 175641 h 1145191"/>
                <a:gd name="connsiteX197" fmla="*/ 160592 w 1080873"/>
                <a:gd name="connsiteY197" fmla="*/ 235744 h 1145191"/>
                <a:gd name="connsiteX198" fmla="*/ 161068 w 1080873"/>
                <a:gd name="connsiteY198" fmla="*/ 235363 h 1145191"/>
                <a:gd name="connsiteX199" fmla="*/ 221933 w 1080873"/>
                <a:gd name="connsiteY199" fmla="*/ 235363 h 1145191"/>
                <a:gd name="connsiteX200" fmla="*/ 221933 w 1080873"/>
                <a:gd name="connsiteY200" fmla="*/ 175641 h 1145191"/>
                <a:gd name="connsiteX201" fmla="*/ 480701 w 1080873"/>
                <a:gd name="connsiteY201" fmla="*/ 144400 h 1145191"/>
                <a:gd name="connsiteX202" fmla="*/ 484823 w 1080873"/>
                <a:gd name="connsiteY202" fmla="*/ 144400 h 1145191"/>
                <a:gd name="connsiteX203" fmla="*/ 576167 w 1080873"/>
                <a:gd name="connsiteY203" fmla="*/ 144400 h 1145191"/>
                <a:gd name="connsiteX204" fmla="*/ 591879 w 1080873"/>
                <a:gd name="connsiteY204" fmla="*/ 158556 h 1145191"/>
                <a:gd name="connsiteX205" fmla="*/ 591884 w 1080873"/>
                <a:gd name="connsiteY205" fmla="*/ 160021 h 1145191"/>
                <a:gd name="connsiteX206" fmla="*/ 591884 w 1080873"/>
                <a:gd name="connsiteY206" fmla="*/ 251365 h 1145191"/>
                <a:gd name="connsiteX207" fmla="*/ 577138 w 1080873"/>
                <a:gd name="connsiteY207" fmla="*/ 266713 h 1145191"/>
                <a:gd name="connsiteX208" fmla="*/ 576167 w 1080873"/>
                <a:gd name="connsiteY208" fmla="*/ 266701 h 1145191"/>
                <a:gd name="connsiteX209" fmla="*/ 484823 w 1080873"/>
                <a:gd name="connsiteY209" fmla="*/ 266701 h 1145191"/>
                <a:gd name="connsiteX210" fmla="*/ 469189 w 1080873"/>
                <a:gd name="connsiteY210" fmla="*/ 254992 h 1145191"/>
                <a:gd name="connsiteX211" fmla="*/ 469202 w 1080873"/>
                <a:gd name="connsiteY211" fmla="*/ 250984 h 1145191"/>
                <a:gd name="connsiteX212" fmla="*/ 469202 w 1080873"/>
                <a:gd name="connsiteY212" fmla="*/ 160021 h 1145191"/>
                <a:gd name="connsiteX213" fmla="*/ 480701 w 1080873"/>
                <a:gd name="connsiteY213" fmla="*/ 144400 h 1145191"/>
                <a:gd name="connsiteX214" fmla="*/ 312961 w 1080873"/>
                <a:gd name="connsiteY214" fmla="*/ 144400 h 1145191"/>
                <a:gd name="connsiteX215" fmla="*/ 314326 w 1080873"/>
                <a:gd name="connsiteY215" fmla="*/ 144400 h 1145191"/>
                <a:gd name="connsiteX216" fmla="*/ 408147 w 1080873"/>
                <a:gd name="connsiteY216" fmla="*/ 144400 h 1145191"/>
                <a:gd name="connsiteX217" fmla="*/ 423859 w 1080873"/>
                <a:gd name="connsiteY217" fmla="*/ 158556 h 1145191"/>
                <a:gd name="connsiteX218" fmla="*/ 423863 w 1080873"/>
                <a:gd name="connsiteY218" fmla="*/ 160021 h 1145191"/>
                <a:gd name="connsiteX219" fmla="*/ 423863 w 1080873"/>
                <a:gd name="connsiteY219" fmla="*/ 251365 h 1145191"/>
                <a:gd name="connsiteX220" fmla="*/ 409140 w 1080873"/>
                <a:gd name="connsiteY220" fmla="*/ 266734 h 1145191"/>
                <a:gd name="connsiteX221" fmla="*/ 407766 w 1080873"/>
                <a:gd name="connsiteY221" fmla="*/ 266701 h 1145191"/>
                <a:gd name="connsiteX222" fmla="*/ 314326 w 1080873"/>
                <a:gd name="connsiteY222" fmla="*/ 266701 h 1145191"/>
                <a:gd name="connsiteX223" fmla="*/ 298701 w 1080873"/>
                <a:gd name="connsiteY223" fmla="*/ 252249 h 1145191"/>
                <a:gd name="connsiteX224" fmla="*/ 298705 w 1080873"/>
                <a:gd name="connsiteY224" fmla="*/ 250984 h 1145191"/>
                <a:gd name="connsiteX225" fmla="*/ 298705 w 1080873"/>
                <a:gd name="connsiteY225" fmla="*/ 160021 h 1145191"/>
                <a:gd name="connsiteX226" fmla="*/ 312961 w 1080873"/>
                <a:gd name="connsiteY226" fmla="*/ 144400 h 1145191"/>
                <a:gd name="connsiteX227" fmla="*/ 145257 w 1080873"/>
                <a:gd name="connsiteY227" fmla="*/ 144399 h 1145191"/>
                <a:gd name="connsiteX228" fmla="*/ 237268 w 1080873"/>
                <a:gd name="connsiteY228" fmla="*/ 144399 h 1145191"/>
                <a:gd name="connsiteX229" fmla="*/ 252617 w 1080873"/>
                <a:gd name="connsiteY229" fmla="*/ 158554 h 1145191"/>
                <a:gd name="connsiteX230" fmla="*/ 252603 w 1080873"/>
                <a:gd name="connsiteY230" fmla="*/ 160020 h 1145191"/>
                <a:gd name="connsiteX231" fmla="*/ 252603 w 1080873"/>
                <a:gd name="connsiteY231" fmla="*/ 251365 h 1145191"/>
                <a:gd name="connsiteX232" fmla="*/ 238236 w 1080873"/>
                <a:gd name="connsiteY232" fmla="*/ 266700 h 1145191"/>
                <a:gd name="connsiteX233" fmla="*/ 237268 w 1080873"/>
                <a:gd name="connsiteY233" fmla="*/ 266700 h 1145191"/>
                <a:gd name="connsiteX234" fmla="*/ 145257 w 1080873"/>
                <a:gd name="connsiteY234" fmla="*/ 266700 h 1145191"/>
                <a:gd name="connsiteX235" fmla="*/ 129907 w 1080873"/>
                <a:gd name="connsiteY235" fmla="*/ 252152 h 1145191"/>
                <a:gd name="connsiteX236" fmla="*/ 129921 w 1080873"/>
                <a:gd name="connsiteY236" fmla="*/ 250984 h 1145191"/>
                <a:gd name="connsiteX237" fmla="*/ 129921 w 1080873"/>
                <a:gd name="connsiteY237" fmla="*/ 160020 h 1145191"/>
                <a:gd name="connsiteX238" fmla="*/ 143990 w 1080873"/>
                <a:gd name="connsiteY238" fmla="*/ 144411 h 1145191"/>
                <a:gd name="connsiteX239" fmla="*/ 145257 w 1080873"/>
                <a:gd name="connsiteY239" fmla="*/ 144399 h 1145191"/>
                <a:gd name="connsiteX240" fmla="*/ 23146 w 1080873"/>
                <a:gd name="connsiteY240" fmla="*/ 0 h 1145191"/>
                <a:gd name="connsiteX241" fmla="*/ 23336 w 1080873"/>
                <a:gd name="connsiteY241" fmla="*/ 0 h 1145191"/>
                <a:gd name="connsiteX242" fmla="*/ 717709 w 1080873"/>
                <a:gd name="connsiteY242" fmla="*/ 0 h 1145191"/>
                <a:gd name="connsiteX243" fmla="*/ 741045 w 1080873"/>
                <a:gd name="connsiteY243" fmla="*/ 23146 h 1145191"/>
                <a:gd name="connsiteX244" fmla="*/ 741045 w 1080873"/>
                <a:gd name="connsiteY244" fmla="*/ 23336 h 1145191"/>
                <a:gd name="connsiteX245" fmla="*/ 741045 w 1080873"/>
                <a:gd name="connsiteY245" fmla="*/ 526062 h 1145191"/>
                <a:gd name="connsiteX246" fmla="*/ 742284 w 1080873"/>
                <a:gd name="connsiteY246" fmla="*/ 525018 h 1145191"/>
                <a:gd name="connsiteX247" fmla="*/ 773431 w 1080873"/>
                <a:gd name="connsiteY247" fmla="*/ 525018 h 1145191"/>
                <a:gd name="connsiteX248" fmla="*/ 1072325 w 1080873"/>
                <a:gd name="connsiteY248" fmla="*/ 776574 h 1145191"/>
                <a:gd name="connsiteX249" fmla="*/ 1080040 w 1080873"/>
                <a:gd name="connsiteY249" fmla="*/ 802482 h 1145191"/>
                <a:gd name="connsiteX250" fmla="*/ 1056704 w 1080873"/>
                <a:gd name="connsiteY250" fmla="*/ 818007 h 1145191"/>
                <a:gd name="connsiteX251" fmla="*/ 974408 w 1080873"/>
                <a:gd name="connsiteY251" fmla="*/ 818007 h 1145191"/>
                <a:gd name="connsiteX252" fmla="*/ 974408 w 1080873"/>
                <a:gd name="connsiteY252" fmla="*/ 1093089 h 1145191"/>
                <a:gd name="connsiteX253" fmla="*/ 951359 w 1080873"/>
                <a:gd name="connsiteY253" fmla="*/ 1116331 h 1145191"/>
                <a:gd name="connsiteX254" fmla="*/ 951072 w 1080873"/>
                <a:gd name="connsiteY254" fmla="*/ 1116330 h 1145191"/>
                <a:gd name="connsiteX255" fmla="*/ 845536 w 1080873"/>
                <a:gd name="connsiteY255" fmla="*/ 1116330 h 1145191"/>
                <a:gd name="connsiteX256" fmla="*/ 845345 w 1080873"/>
                <a:gd name="connsiteY256" fmla="*/ 1116331 h 1145191"/>
                <a:gd name="connsiteX257" fmla="*/ 670370 w 1080873"/>
                <a:gd name="connsiteY257" fmla="*/ 1116331 h 1145191"/>
                <a:gd name="connsiteX258" fmla="*/ 670368 w 1080873"/>
                <a:gd name="connsiteY258" fmla="*/ 1116330 h 1145191"/>
                <a:gd name="connsiteX259" fmla="*/ 555022 w 1080873"/>
                <a:gd name="connsiteY259" fmla="*/ 1116330 h 1145191"/>
                <a:gd name="connsiteX260" fmla="*/ 554545 w 1080873"/>
                <a:gd name="connsiteY260" fmla="*/ 1116137 h 1145191"/>
                <a:gd name="connsiteX261" fmla="*/ 554165 w 1080873"/>
                <a:gd name="connsiteY261" fmla="*/ 1116330 h 1145191"/>
                <a:gd name="connsiteX262" fmla="*/ 403502 w 1080873"/>
                <a:gd name="connsiteY262" fmla="*/ 1116330 h 1145191"/>
                <a:gd name="connsiteX263" fmla="*/ 393134 w 1080873"/>
                <a:gd name="connsiteY263" fmla="*/ 1130829 h 1145191"/>
                <a:gd name="connsiteX264" fmla="*/ 357284 w 1080873"/>
                <a:gd name="connsiteY264" fmla="*/ 1145191 h 1145191"/>
                <a:gd name="connsiteX265" fmla="*/ 305563 w 1080873"/>
                <a:gd name="connsiteY265" fmla="*/ 1091089 h 1145191"/>
                <a:gd name="connsiteX266" fmla="*/ 359614 w 1080873"/>
                <a:gd name="connsiteY266" fmla="*/ 1041609 h 1145191"/>
                <a:gd name="connsiteX267" fmla="*/ 395549 w 1080873"/>
                <a:gd name="connsiteY267" fmla="*/ 1058388 h 1145191"/>
                <a:gd name="connsiteX268" fmla="*/ 401861 w 1080873"/>
                <a:gd name="connsiteY268" fmla="*/ 1068705 h 1145191"/>
                <a:gd name="connsiteX269" fmla="*/ 531686 w 1080873"/>
                <a:gd name="connsiteY269" fmla="*/ 1068705 h 1145191"/>
                <a:gd name="connsiteX270" fmla="*/ 531686 w 1080873"/>
                <a:gd name="connsiteY270" fmla="*/ 818198 h 1145191"/>
                <a:gd name="connsiteX271" fmla="*/ 456439 w 1080873"/>
                <a:gd name="connsiteY271" fmla="*/ 818198 h 1145191"/>
                <a:gd name="connsiteX272" fmla="*/ 435674 w 1080873"/>
                <a:gd name="connsiteY272" fmla="*/ 802672 h 1145191"/>
                <a:gd name="connsiteX273" fmla="*/ 443484 w 1080873"/>
                <a:gd name="connsiteY273" fmla="*/ 776764 h 1145191"/>
                <a:gd name="connsiteX274" fmla="*/ 694373 w 1080873"/>
                <a:gd name="connsiteY274" fmla="*/ 565384 h 1145191"/>
                <a:gd name="connsiteX275" fmla="*/ 694373 w 1080873"/>
                <a:gd name="connsiteY275" fmla="*/ 46768 h 1145191"/>
                <a:gd name="connsiteX276" fmla="*/ 46673 w 1080873"/>
                <a:gd name="connsiteY276" fmla="*/ 46768 h 1145191"/>
                <a:gd name="connsiteX277" fmla="*/ 46673 w 1080873"/>
                <a:gd name="connsiteY277" fmla="*/ 1069658 h 1145191"/>
                <a:gd name="connsiteX278" fmla="*/ 152031 w 1080873"/>
                <a:gd name="connsiteY278" fmla="*/ 1069658 h 1145191"/>
                <a:gd name="connsiteX279" fmla="*/ 163098 w 1080873"/>
                <a:gd name="connsiteY279" fmla="*/ 1053986 h 1145191"/>
                <a:gd name="connsiteX280" fmla="*/ 200871 w 1080873"/>
                <a:gd name="connsiteY280" fmla="*/ 1039287 h 1145191"/>
                <a:gd name="connsiteX281" fmla="*/ 252674 w 1080873"/>
                <a:gd name="connsiteY281" fmla="*/ 1093377 h 1145191"/>
                <a:gd name="connsiteX282" fmla="*/ 200026 w 1080873"/>
                <a:gd name="connsiteY282" fmla="*/ 1145191 h 1145191"/>
                <a:gd name="connsiteX283" fmla="*/ 162343 w 1080873"/>
                <a:gd name="connsiteY283" fmla="*/ 1129112 h 1145191"/>
                <a:gd name="connsiteX284" fmla="*/ 153921 w 1080873"/>
                <a:gd name="connsiteY284" fmla="*/ 1116330 h 1145191"/>
                <a:gd name="connsiteX285" fmla="*/ 23336 w 1080873"/>
                <a:gd name="connsiteY285" fmla="*/ 1116330 h 1145191"/>
                <a:gd name="connsiteX286" fmla="*/ 0 w 1080873"/>
                <a:gd name="connsiteY286" fmla="*/ 1093185 h 1145191"/>
                <a:gd name="connsiteX287" fmla="*/ 0 w 1080873"/>
                <a:gd name="connsiteY287" fmla="*/ 1092994 h 1145191"/>
                <a:gd name="connsiteX288" fmla="*/ 0 w 1080873"/>
                <a:gd name="connsiteY288" fmla="*/ 23336 h 1145191"/>
                <a:gd name="connsiteX289" fmla="*/ 23146 w 1080873"/>
                <a:gd name="connsiteY289" fmla="*/ 0 h 11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1080873" h="1145191">
                  <a:moveTo>
                    <a:pt x="693516" y="878968"/>
                  </a:moveTo>
                  <a:lnTo>
                    <a:pt x="693516" y="1069468"/>
                  </a:lnTo>
                  <a:lnTo>
                    <a:pt x="822199" y="1069468"/>
                  </a:lnTo>
                  <a:lnTo>
                    <a:pt x="822199" y="878968"/>
                  </a:lnTo>
                  <a:close/>
                  <a:moveTo>
                    <a:pt x="329661" y="838201"/>
                  </a:moveTo>
                  <a:lnTo>
                    <a:pt x="329661" y="895922"/>
                  </a:lnTo>
                  <a:lnTo>
                    <a:pt x="329661" y="896208"/>
                  </a:lnTo>
                  <a:lnTo>
                    <a:pt x="392145" y="896208"/>
                  </a:lnTo>
                  <a:lnTo>
                    <a:pt x="392145" y="838201"/>
                  </a:lnTo>
                  <a:close/>
                  <a:moveTo>
                    <a:pt x="160592" y="838201"/>
                  </a:moveTo>
                  <a:lnTo>
                    <a:pt x="160592" y="895922"/>
                  </a:lnTo>
                  <a:lnTo>
                    <a:pt x="161068" y="896208"/>
                  </a:lnTo>
                  <a:lnTo>
                    <a:pt x="221933" y="896208"/>
                  </a:lnTo>
                  <a:lnTo>
                    <a:pt x="221933" y="838201"/>
                  </a:lnTo>
                  <a:close/>
                  <a:moveTo>
                    <a:pt x="144188" y="808378"/>
                  </a:moveTo>
                  <a:cubicBezTo>
                    <a:pt x="144544" y="808368"/>
                    <a:pt x="144901" y="808371"/>
                    <a:pt x="145257" y="808388"/>
                  </a:cubicBezTo>
                  <a:lnTo>
                    <a:pt x="237268" y="808388"/>
                  </a:lnTo>
                  <a:cubicBezTo>
                    <a:pt x="245306" y="807962"/>
                    <a:pt x="252166" y="814133"/>
                    <a:pt x="252592" y="822170"/>
                  </a:cubicBezTo>
                  <a:cubicBezTo>
                    <a:pt x="252614" y="822592"/>
                    <a:pt x="252618" y="823015"/>
                    <a:pt x="252603" y="823437"/>
                  </a:cubicBezTo>
                  <a:lnTo>
                    <a:pt x="252603" y="911258"/>
                  </a:lnTo>
                  <a:cubicBezTo>
                    <a:pt x="252878" y="919302"/>
                    <a:pt x="246579" y="926045"/>
                    <a:pt x="238535" y="926319"/>
                  </a:cubicBezTo>
                  <a:cubicBezTo>
                    <a:pt x="238113" y="926334"/>
                    <a:pt x="237690" y="926330"/>
                    <a:pt x="237268" y="926307"/>
                  </a:cubicBezTo>
                  <a:lnTo>
                    <a:pt x="145257" y="926307"/>
                  </a:lnTo>
                  <a:cubicBezTo>
                    <a:pt x="137164" y="926678"/>
                    <a:pt x="130303" y="920419"/>
                    <a:pt x="129932" y="912326"/>
                  </a:cubicBezTo>
                  <a:cubicBezTo>
                    <a:pt x="129915" y="911970"/>
                    <a:pt x="129912" y="911614"/>
                    <a:pt x="129921" y="911258"/>
                  </a:cubicBezTo>
                  <a:lnTo>
                    <a:pt x="129921" y="823437"/>
                  </a:lnTo>
                  <a:cubicBezTo>
                    <a:pt x="129703" y="815339"/>
                    <a:pt x="136090" y="808597"/>
                    <a:pt x="144188" y="808378"/>
                  </a:cubicBezTo>
                  <a:close/>
                  <a:moveTo>
                    <a:pt x="313154" y="808366"/>
                  </a:moveTo>
                  <a:cubicBezTo>
                    <a:pt x="313545" y="808357"/>
                    <a:pt x="313935" y="808365"/>
                    <a:pt x="314325" y="808387"/>
                  </a:cubicBezTo>
                  <a:lnTo>
                    <a:pt x="408147" y="808388"/>
                  </a:lnTo>
                  <a:cubicBezTo>
                    <a:pt x="416283" y="807860"/>
                    <a:pt x="423307" y="814028"/>
                    <a:pt x="423835" y="822164"/>
                  </a:cubicBezTo>
                  <a:cubicBezTo>
                    <a:pt x="423863" y="822588"/>
                    <a:pt x="423872" y="823013"/>
                    <a:pt x="423863" y="823437"/>
                  </a:cubicBezTo>
                  <a:lnTo>
                    <a:pt x="423863" y="911257"/>
                  </a:lnTo>
                  <a:cubicBezTo>
                    <a:pt x="424038" y="919409"/>
                    <a:pt x="417571" y="926160"/>
                    <a:pt x="409419" y="926335"/>
                  </a:cubicBezTo>
                  <a:cubicBezTo>
                    <a:pt x="408995" y="926344"/>
                    <a:pt x="408570" y="926334"/>
                    <a:pt x="408147" y="926307"/>
                  </a:cubicBezTo>
                  <a:lnTo>
                    <a:pt x="407766" y="926307"/>
                  </a:lnTo>
                  <a:lnTo>
                    <a:pt x="314325" y="926307"/>
                  </a:lnTo>
                  <a:cubicBezTo>
                    <a:pt x="306185" y="926782"/>
                    <a:pt x="299201" y="920569"/>
                    <a:pt x="298726" y="912429"/>
                  </a:cubicBezTo>
                  <a:cubicBezTo>
                    <a:pt x="298703" y="912039"/>
                    <a:pt x="298696" y="911648"/>
                    <a:pt x="298704" y="911257"/>
                  </a:cubicBezTo>
                  <a:lnTo>
                    <a:pt x="298704" y="823437"/>
                  </a:lnTo>
                  <a:cubicBezTo>
                    <a:pt x="298533" y="815285"/>
                    <a:pt x="305002" y="808537"/>
                    <a:pt x="313154" y="808366"/>
                  </a:cubicBezTo>
                  <a:close/>
                  <a:moveTo>
                    <a:pt x="329661" y="671322"/>
                  </a:moveTo>
                  <a:lnTo>
                    <a:pt x="329661" y="731330"/>
                  </a:lnTo>
                  <a:lnTo>
                    <a:pt x="392145" y="731330"/>
                  </a:lnTo>
                  <a:lnTo>
                    <a:pt x="392145" y="671322"/>
                  </a:lnTo>
                  <a:close/>
                  <a:moveTo>
                    <a:pt x="160592" y="671322"/>
                  </a:moveTo>
                  <a:lnTo>
                    <a:pt x="160592" y="731330"/>
                  </a:lnTo>
                  <a:lnTo>
                    <a:pt x="161069" y="731330"/>
                  </a:lnTo>
                  <a:lnTo>
                    <a:pt x="221933" y="731330"/>
                  </a:lnTo>
                  <a:lnTo>
                    <a:pt x="221933" y="671322"/>
                  </a:lnTo>
                  <a:close/>
                  <a:moveTo>
                    <a:pt x="314325" y="639985"/>
                  </a:moveTo>
                  <a:lnTo>
                    <a:pt x="408147" y="639985"/>
                  </a:lnTo>
                  <a:cubicBezTo>
                    <a:pt x="416552" y="640535"/>
                    <a:pt x="423262" y="647204"/>
                    <a:pt x="423863" y="655606"/>
                  </a:cubicBezTo>
                  <a:lnTo>
                    <a:pt x="423863" y="747046"/>
                  </a:lnTo>
                  <a:cubicBezTo>
                    <a:pt x="424187" y="755351"/>
                    <a:pt x="417717" y="762347"/>
                    <a:pt x="409412" y="762671"/>
                  </a:cubicBezTo>
                  <a:cubicBezTo>
                    <a:pt x="408990" y="762687"/>
                    <a:pt x="408568" y="762686"/>
                    <a:pt x="408147" y="762667"/>
                  </a:cubicBezTo>
                  <a:lnTo>
                    <a:pt x="407766" y="762667"/>
                  </a:lnTo>
                  <a:lnTo>
                    <a:pt x="314325" y="762667"/>
                  </a:lnTo>
                  <a:cubicBezTo>
                    <a:pt x="306020" y="762989"/>
                    <a:pt x="299026" y="756517"/>
                    <a:pt x="298704" y="748212"/>
                  </a:cubicBezTo>
                  <a:cubicBezTo>
                    <a:pt x="298689" y="747823"/>
                    <a:pt x="298689" y="747434"/>
                    <a:pt x="298704" y="747046"/>
                  </a:cubicBezTo>
                  <a:lnTo>
                    <a:pt x="298704" y="655606"/>
                  </a:lnTo>
                  <a:cubicBezTo>
                    <a:pt x="299259" y="647219"/>
                    <a:pt x="305939" y="640540"/>
                    <a:pt x="314325" y="639985"/>
                  </a:cubicBezTo>
                  <a:close/>
                  <a:moveTo>
                    <a:pt x="145257" y="639985"/>
                  </a:moveTo>
                  <a:lnTo>
                    <a:pt x="237269" y="639985"/>
                  </a:lnTo>
                  <a:cubicBezTo>
                    <a:pt x="245581" y="640595"/>
                    <a:pt x="252147" y="647284"/>
                    <a:pt x="252604" y="655606"/>
                  </a:cubicBezTo>
                  <a:lnTo>
                    <a:pt x="252604" y="747046"/>
                  </a:lnTo>
                  <a:cubicBezTo>
                    <a:pt x="253029" y="755241"/>
                    <a:pt x="246731" y="762230"/>
                    <a:pt x="238535" y="762655"/>
                  </a:cubicBezTo>
                  <a:cubicBezTo>
                    <a:pt x="238113" y="762677"/>
                    <a:pt x="237691" y="762681"/>
                    <a:pt x="237269" y="762667"/>
                  </a:cubicBezTo>
                  <a:lnTo>
                    <a:pt x="145257" y="762667"/>
                  </a:lnTo>
                  <a:cubicBezTo>
                    <a:pt x="137055" y="762941"/>
                    <a:pt x="130184" y="756514"/>
                    <a:pt x="129910" y="748312"/>
                  </a:cubicBezTo>
                  <a:cubicBezTo>
                    <a:pt x="129896" y="747890"/>
                    <a:pt x="129900" y="747468"/>
                    <a:pt x="129922" y="747046"/>
                  </a:cubicBezTo>
                  <a:lnTo>
                    <a:pt x="129922" y="655606"/>
                  </a:lnTo>
                  <a:cubicBezTo>
                    <a:pt x="130419" y="647302"/>
                    <a:pt x="136964" y="640636"/>
                    <a:pt x="145257" y="639985"/>
                  </a:cubicBezTo>
                  <a:close/>
                  <a:moveTo>
                    <a:pt x="757905" y="571500"/>
                  </a:moveTo>
                  <a:lnTo>
                    <a:pt x="521399" y="771525"/>
                  </a:lnTo>
                  <a:lnTo>
                    <a:pt x="555213" y="771525"/>
                  </a:lnTo>
                  <a:cubicBezTo>
                    <a:pt x="568101" y="771525"/>
                    <a:pt x="578549" y="781973"/>
                    <a:pt x="578549" y="794862"/>
                  </a:cubicBezTo>
                  <a:lnTo>
                    <a:pt x="578296" y="795472"/>
                  </a:lnTo>
                  <a:lnTo>
                    <a:pt x="578359" y="795623"/>
                  </a:lnTo>
                  <a:lnTo>
                    <a:pt x="578359" y="1069753"/>
                  </a:lnTo>
                  <a:lnTo>
                    <a:pt x="647701" y="1069753"/>
                  </a:lnTo>
                  <a:lnTo>
                    <a:pt x="647701" y="855917"/>
                  </a:lnTo>
                  <a:cubicBezTo>
                    <a:pt x="647543" y="843135"/>
                    <a:pt x="657777" y="832646"/>
                    <a:pt x="670559" y="832488"/>
                  </a:cubicBezTo>
                  <a:cubicBezTo>
                    <a:pt x="670655" y="832487"/>
                    <a:pt x="670751" y="832486"/>
                    <a:pt x="670847" y="832486"/>
                  </a:cubicBezTo>
                  <a:lnTo>
                    <a:pt x="845345" y="832486"/>
                  </a:lnTo>
                  <a:cubicBezTo>
                    <a:pt x="858180" y="832486"/>
                    <a:pt x="868586" y="842891"/>
                    <a:pt x="868586" y="855726"/>
                  </a:cubicBezTo>
                  <a:cubicBezTo>
                    <a:pt x="868586" y="855790"/>
                    <a:pt x="868586" y="855854"/>
                    <a:pt x="868586" y="855917"/>
                  </a:cubicBezTo>
                  <a:lnTo>
                    <a:pt x="868586" y="1069753"/>
                  </a:lnTo>
                  <a:lnTo>
                    <a:pt x="927831" y="1069753"/>
                  </a:lnTo>
                  <a:lnTo>
                    <a:pt x="927831" y="795623"/>
                  </a:lnTo>
                  <a:cubicBezTo>
                    <a:pt x="927008" y="782761"/>
                    <a:pt x="936768" y="771667"/>
                    <a:pt x="949629" y="770844"/>
                  </a:cubicBezTo>
                  <a:lnTo>
                    <a:pt x="951854" y="771603"/>
                  </a:lnTo>
                  <a:lnTo>
                    <a:pt x="952501" y="771335"/>
                  </a:lnTo>
                  <a:lnTo>
                    <a:pt x="994030" y="771335"/>
                  </a:lnTo>
                  <a:close/>
                  <a:moveTo>
                    <a:pt x="500444" y="504826"/>
                  </a:moveTo>
                  <a:lnTo>
                    <a:pt x="500444" y="567405"/>
                  </a:lnTo>
                  <a:lnTo>
                    <a:pt x="499968" y="567786"/>
                  </a:lnTo>
                  <a:lnTo>
                    <a:pt x="560070" y="567786"/>
                  </a:lnTo>
                  <a:lnTo>
                    <a:pt x="560070" y="504826"/>
                  </a:lnTo>
                  <a:close/>
                  <a:moveTo>
                    <a:pt x="329661" y="504825"/>
                  </a:moveTo>
                  <a:lnTo>
                    <a:pt x="329661" y="567404"/>
                  </a:lnTo>
                  <a:lnTo>
                    <a:pt x="329661" y="567785"/>
                  </a:lnTo>
                  <a:lnTo>
                    <a:pt x="392145" y="567785"/>
                  </a:lnTo>
                  <a:lnTo>
                    <a:pt x="392145" y="504825"/>
                  </a:lnTo>
                  <a:close/>
                  <a:moveTo>
                    <a:pt x="160593" y="504825"/>
                  </a:moveTo>
                  <a:lnTo>
                    <a:pt x="160593" y="567404"/>
                  </a:lnTo>
                  <a:lnTo>
                    <a:pt x="161069" y="567785"/>
                  </a:lnTo>
                  <a:lnTo>
                    <a:pt x="221933" y="567785"/>
                  </a:lnTo>
                  <a:lnTo>
                    <a:pt x="221933" y="504825"/>
                  </a:lnTo>
                  <a:close/>
                  <a:moveTo>
                    <a:pt x="483458" y="473965"/>
                  </a:moveTo>
                  <a:cubicBezTo>
                    <a:pt x="483913" y="473944"/>
                    <a:pt x="484368" y="473944"/>
                    <a:pt x="484823" y="473965"/>
                  </a:cubicBezTo>
                  <a:lnTo>
                    <a:pt x="576168" y="473965"/>
                  </a:lnTo>
                  <a:cubicBezTo>
                    <a:pt x="584573" y="474514"/>
                    <a:pt x="591283" y="481184"/>
                    <a:pt x="591884" y="489586"/>
                  </a:cubicBezTo>
                  <a:lnTo>
                    <a:pt x="591884" y="583407"/>
                  </a:lnTo>
                  <a:cubicBezTo>
                    <a:pt x="591329" y="591846"/>
                    <a:pt x="584607" y="598568"/>
                    <a:pt x="576168" y="599123"/>
                  </a:cubicBezTo>
                  <a:lnTo>
                    <a:pt x="484823" y="599123"/>
                  </a:lnTo>
                  <a:cubicBezTo>
                    <a:pt x="476518" y="599447"/>
                    <a:pt x="469522" y="592977"/>
                    <a:pt x="469198" y="584672"/>
                  </a:cubicBezTo>
                  <a:cubicBezTo>
                    <a:pt x="469182" y="584250"/>
                    <a:pt x="469183" y="583828"/>
                    <a:pt x="469202" y="583407"/>
                  </a:cubicBezTo>
                  <a:lnTo>
                    <a:pt x="469202" y="489586"/>
                  </a:lnTo>
                  <a:cubicBezTo>
                    <a:pt x="468825" y="481335"/>
                    <a:pt x="475208" y="474341"/>
                    <a:pt x="483458" y="473965"/>
                  </a:cubicBezTo>
                  <a:close/>
                  <a:moveTo>
                    <a:pt x="314326" y="473964"/>
                  </a:moveTo>
                  <a:lnTo>
                    <a:pt x="408147" y="473964"/>
                  </a:lnTo>
                  <a:cubicBezTo>
                    <a:pt x="416553" y="474514"/>
                    <a:pt x="423263" y="481183"/>
                    <a:pt x="423863" y="489585"/>
                  </a:cubicBezTo>
                  <a:lnTo>
                    <a:pt x="423863" y="583406"/>
                  </a:lnTo>
                  <a:cubicBezTo>
                    <a:pt x="423308" y="591845"/>
                    <a:pt x="416586" y="598567"/>
                    <a:pt x="408147" y="599123"/>
                  </a:cubicBezTo>
                  <a:lnTo>
                    <a:pt x="407766" y="599123"/>
                  </a:lnTo>
                  <a:lnTo>
                    <a:pt x="314326" y="599123"/>
                  </a:lnTo>
                  <a:cubicBezTo>
                    <a:pt x="305924" y="598522"/>
                    <a:pt x="299255" y="591812"/>
                    <a:pt x="298705" y="583406"/>
                  </a:cubicBezTo>
                  <a:lnTo>
                    <a:pt x="298705" y="489585"/>
                  </a:lnTo>
                  <a:cubicBezTo>
                    <a:pt x="299260" y="481198"/>
                    <a:pt x="305939" y="474519"/>
                    <a:pt x="314326" y="473964"/>
                  </a:cubicBezTo>
                  <a:close/>
                  <a:moveTo>
                    <a:pt x="145257" y="473964"/>
                  </a:moveTo>
                  <a:lnTo>
                    <a:pt x="237269" y="473964"/>
                  </a:lnTo>
                  <a:cubicBezTo>
                    <a:pt x="245581" y="474574"/>
                    <a:pt x="252147" y="481263"/>
                    <a:pt x="252604" y="489585"/>
                  </a:cubicBezTo>
                  <a:lnTo>
                    <a:pt x="252604" y="583406"/>
                  </a:lnTo>
                  <a:cubicBezTo>
                    <a:pt x="252152" y="591748"/>
                    <a:pt x="245596" y="598466"/>
                    <a:pt x="237269" y="599123"/>
                  </a:cubicBezTo>
                  <a:lnTo>
                    <a:pt x="145257" y="599123"/>
                  </a:lnTo>
                  <a:cubicBezTo>
                    <a:pt x="136948" y="598426"/>
                    <a:pt x="130414" y="591730"/>
                    <a:pt x="129922" y="583406"/>
                  </a:cubicBezTo>
                  <a:lnTo>
                    <a:pt x="129922" y="489585"/>
                  </a:lnTo>
                  <a:cubicBezTo>
                    <a:pt x="130419" y="481281"/>
                    <a:pt x="136964" y="474615"/>
                    <a:pt x="145257" y="473964"/>
                  </a:cubicBezTo>
                  <a:close/>
                  <a:moveTo>
                    <a:pt x="329661" y="338615"/>
                  </a:moveTo>
                  <a:lnTo>
                    <a:pt x="329661" y="400051"/>
                  </a:lnTo>
                  <a:lnTo>
                    <a:pt x="392145" y="400051"/>
                  </a:lnTo>
                  <a:lnTo>
                    <a:pt x="392145" y="338615"/>
                  </a:lnTo>
                  <a:close/>
                  <a:moveTo>
                    <a:pt x="160593" y="338615"/>
                  </a:moveTo>
                  <a:lnTo>
                    <a:pt x="160593" y="400051"/>
                  </a:lnTo>
                  <a:lnTo>
                    <a:pt x="161069" y="399956"/>
                  </a:lnTo>
                  <a:lnTo>
                    <a:pt x="221933" y="399956"/>
                  </a:lnTo>
                  <a:lnTo>
                    <a:pt x="221933" y="338615"/>
                  </a:lnTo>
                  <a:close/>
                  <a:moveTo>
                    <a:pt x="500444" y="338614"/>
                  </a:moveTo>
                  <a:lnTo>
                    <a:pt x="500444" y="399956"/>
                  </a:lnTo>
                  <a:lnTo>
                    <a:pt x="499968" y="399956"/>
                  </a:lnTo>
                  <a:lnTo>
                    <a:pt x="500444" y="400051"/>
                  </a:lnTo>
                  <a:lnTo>
                    <a:pt x="500444" y="399956"/>
                  </a:lnTo>
                  <a:lnTo>
                    <a:pt x="560071" y="399956"/>
                  </a:lnTo>
                  <a:lnTo>
                    <a:pt x="560071" y="338614"/>
                  </a:lnTo>
                  <a:close/>
                  <a:moveTo>
                    <a:pt x="314326" y="307944"/>
                  </a:moveTo>
                  <a:lnTo>
                    <a:pt x="408147" y="307944"/>
                  </a:lnTo>
                  <a:cubicBezTo>
                    <a:pt x="416489" y="308396"/>
                    <a:pt x="423207" y="314952"/>
                    <a:pt x="423863" y="323279"/>
                  </a:cubicBezTo>
                  <a:lnTo>
                    <a:pt x="423863" y="415291"/>
                  </a:lnTo>
                  <a:cubicBezTo>
                    <a:pt x="423207" y="423618"/>
                    <a:pt x="416489" y="430174"/>
                    <a:pt x="408147" y="430626"/>
                  </a:cubicBezTo>
                  <a:lnTo>
                    <a:pt x="407766" y="430626"/>
                  </a:lnTo>
                  <a:lnTo>
                    <a:pt x="314326" y="430626"/>
                  </a:lnTo>
                  <a:cubicBezTo>
                    <a:pt x="306004" y="430169"/>
                    <a:pt x="299315" y="423603"/>
                    <a:pt x="298705" y="415291"/>
                  </a:cubicBezTo>
                  <a:lnTo>
                    <a:pt x="298705" y="323279"/>
                  </a:lnTo>
                  <a:cubicBezTo>
                    <a:pt x="299356" y="314986"/>
                    <a:pt x="306022" y="308441"/>
                    <a:pt x="314326" y="307944"/>
                  </a:cubicBezTo>
                  <a:close/>
                  <a:moveTo>
                    <a:pt x="145257" y="307944"/>
                  </a:moveTo>
                  <a:lnTo>
                    <a:pt x="237269" y="307944"/>
                  </a:lnTo>
                  <a:cubicBezTo>
                    <a:pt x="245498" y="308498"/>
                    <a:pt x="252050" y="315050"/>
                    <a:pt x="252604" y="323279"/>
                  </a:cubicBezTo>
                  <a:lnTo>
                    <a:pt x="252604" y="415291"/>
                  </a:lnTo>
                  <a:cubicBezTo>
                    <a:pt x="252091" y="423539"/>
                    <a:pt x="245517" y="430113"/>
                    <a:pt x="237269" y="430626"/>
                  </a:cubicBezTo>
                  <a:lnTo>
                    <a:pt x="145257" y="430626"/>
                  </a:lnTo>
                  <a:cubicBezTo>
                    <a:pt x="137028" y="430072"/>
                    <a:pt x="130476" y="423520"/>
                    <a:pt x="129922" y="415291"/>
                  </a:cubicBezTo>
                  <a:lnTo>
                    <a:pt x="129922" y="323279"/>
                  </a:lnTo>
                  <a:cubicBezTo>
                    <a:pt x="130516" y="315068"/>
                    <a:pt x="137046" y="308538"/>
                    <a:pt x="145257" y="307944"/>
                  </a:cubicBezTo>
                  <a:close/>
                  <a:moveTo>
                    <a:pt x="483557" y="307932"/>
                  </a:moveTo>
                  <a:cubicBezTo>
                    <a:pt x="483979" y="307918"/>
                    <a:pt x="484401" y="307922"/>
                    <a:pt x="484823" y="307944"/>
                  </a:cubicBezTo>
                  <a:lnTo>
                    <a:pt x="576168" y="307944"/>
                  </a:lnTo>
                  <a:cubicBezTo>
                    <a:pt x="584509" y="308396"/>
                    <a:pt x="591228" y="314952"/>
                    <a:pt x="591884" y="323279"/>
                  </a:cubicBezTo>
                  <a:lnTo>
                    <a:pt x="591884" y="415291"/>
                  </a:lnTo>
                  <a:cubicBezTo>
                    <a:pt x="591228" y="423618"/>
                    <a:pt x="584509" y="430174"/>
                    <a:pt x="576168" y="430626"/>
                  </a:cubicBezTo>
                  <a:lnTo>
                    <a:pt x="484823" y="430626"/>
                  </a:lnTo>
                  <a:cubicBezTo>
                    <a:pt x="476683" y="431106"/>
                    <a:pt x="469696" y="424897"/>
                    <a:pt x="469216" y="416757"/>
                  </a:cubicBezTo>
                  <a:cubicBezTo>
                    <a:pt x="469187" y="416269"/>
                    <a:pt x="469182" y="415779"/>
                    <a:pt x="469202" y="415291"/>
                  </a:cubicBezTo>
                  <a:lnTo>
                    <a:pt x="469202" y="323279"/>
                  </a:lnTo>
                  <a:cubicBezTo>
                    <a:pt x="468928" y="315077"/>
                    <a:pt x="475355" y="308206"/>
                    <a:pt x="483557" y="307932"/>
                  </a:cubicBezTo>
                  <a:close/>
                  <a:moveTo>
                    <a:pt x="500444" y="175642"/>
                  </a:moveTo>
                  <a:lnTo>
                    <a:pt x="500444" y="235363"/>
                  </a:lnTo>
                  <a:lnTo>
                    <a:pt x="499967" y="235363"/>
                  </a:lnTo>
                  <a:lnTo>
                    <a:pt x="500444" y="235744"/>
                  </a:lnTo>
                  <a:lnTo>
                    <a:pt x="500444" y="235363"/>
                  </a:lnTo>
                  <a:lnTo>
                    <a:pt x="560070" y="235363"/>
                  </a:lnTo>
                  <a:lnTo>
                    <a:pt x="560070" y="175642"/>
                  </a:lnTo>
                  <a:close/>
                  <a:moveTo>
                    <a:pt x="329661" y="175642"/>
                  </a:moveTo>
                  <a:lnTo>
                    <a:pt x="329661" y="235363"/>
                  </a:lnTo>
                  <a:lnTo>
                    <a:pt x="392145" y="235363"/>
                  </a:lnTo>
                  <a:lnTo>
                    <a:pt x="392145" y="175642"/>
                  </a:lnTo>
                  <a:close/>
                  <a:moveTo>
                    <a:pt x="160592" y="175641"/>
                  </a:moveTo>
                  <a:lnTo>
                    <a:pt x="160592" y="235744"/>
                  </a:lnTo>
                  <a:lnTo>
                    <a:pt x="161068" y="235363"/>
                  </a:lnTo>
                  <a:lnTo>
                    <a:pt x="221933" y="235363"/>
                  </a:lnTo>
                  <a:lnTo>
                    <a:pt x="221933" y="175641"/>
                  </a:lnTo>
                  <a:close/>
                  <a:moveTo>
                    <a:pt x="480701" y="144400"/>
                  </a:moveTo>
                  <a:cubicBezTo>
                    <a:pt x="482067" y="144192"/>
                    <a:pt x="483457" y="144192"/>
                    <a:pt x="484823" y="144400"/>
                  </a:cubicBezTo>
                  <a:lnTo>
                    <a:pt x="576167" y="144400"/>
                  </a:lnTo>
                  <a:cubicBezTo>
                    <a:pt x="584415" y="143970"/>
                    <a:pt x="591450" y="150308"/>
                    <a:pt x="591879" y="158556"/>
                  </a:cubicBezTo>
                  <a:cubicBezTo>
                    <a:pt x="591905" y="159044"/>
                    <a:pt x="591906" y="159533"/>
                    <a:pt x="591884" y="160021"/>
                  </a:cubicBezTo>
                  <a:lnTo>
                    <a:pt x="591884" y="251365"/>
                  </a:lnTo>
                  <a:cubicBezTo>
                    <a:pt x="592050" y="259675"/>
                    <a:pt x="585448" y="266547"/>
                    <a:pt x="577138" y="266713"/>
                  </a:cubicBezTo>
                  <a:cubicBezTo>
                    <a:pt x="576814" y="266719"/>
                    <a:pt x="576491" y="266715"/>
                    <a:pt x="576167" y="266701"/>
                  </a:cubicBezTo>
                  <a:lnTo>
                    <a:pt x="484823" y="266701"/>
                  </a:lnTo>
                  <a:cubicBezTo>
                    <a:pt x="477272" y="267784"/>
                    <a:pt x="470273" y="262542"/>
                    <a:pt x="469189" y="254992"/>
                  </a:cubicBezTo>
                  <a:cubicBezTo>
                    <a:pt x="468999" y="253662"/>
                    <a:pt x="469003" y="252312"/>
                    <a:pt x="469202" y="250984"/>
                  </a:cubicBezTo>
                  <a:lnTo>
                    <a:pt x="469202" y="160021"/>
                  </a:lnTo>
                  <a:cubicBezTo>
                    <a:pt x="468063" y="152532"/>
                    <a:pt x="473212" y="145538"/>
                    <a:pt x="480701" y="144400"/>
                  </a:cubicBezTo>
                  <a:close/>
                  <a:moveTo>
                    <a:pt x="312961" y="144400"/>
                  </a:moveTo>
                  <a:cubicBezTo>
                    <a:pt x="313416" y="144379"/>
                    <a:pt x="313871" y="144379"/>
                    <a:pt x="314326" y="144400"/>
                  </a:cubicBezTo>
                  <a:lnTo>
                    <a:pt x="408147" y="144400"/>
                  </a:lnTo>
                  <a:cubicBezTo>
                    <a:pt x="416395" y="143970"/>
                    <a:pt x="423429" y="150308"/>
                    <a:pt x="423859" y="158556"/>
                  </a:cubicBezTo>
                  <a:cubicBezTo>
                    <a:pt x="423884" y="159044"/>
                    <a:pt x="423886" y="159533"/>
                    <a:pt x="423863" y="160021"/>
                  </a:cubicBezTo>
                  <a:lnTo>
                    <a:pt x="423863" y="251365"/>
                  </a:lnTo>
                  <a:cubicBezTo>
                    <a:pt x="424041" y="259675"/>
                    <a:pt x="417450" y="266556"/>
                    <a:pt x="409140" y="266734"/>
                  </a:cubicBezTo>
                  <a:cubicBezTo>
                    <a:pt x="408682" y="266744"/>
                    <a:pt x="408223" y="266733"/>
                    <a:pt x="407766" y="266701"/>
                  </a:cubicBezTo>
                  <a:lnTo>
                    <a:pt x="314326" y="266701"/>
                  </a:lnTo>
                  <a:cubicBezTo>
                    <a:pt x="306021" y="267025"/>
                    <a:pt x="299025" y="260555"/>
                    <a:pt x="298701" y="252249"/>
                  </a:cubicBezTo>
                  <a:cubicBezTo>
                    <a:pt x="298685" y="251828"/>
                    <a:pt x="298686" y="251406"/>
                    <a:pt x="298705" y="250984"/>
                  </a:cubicBezTo>
                  <a:lnTo>
                    <a:pt x="298705" y="160021"/>
                  </a:lnTo>
                  <a:cubicBezTo>
                    <a:pt x="298328" y="151770"/>
                    <a:pt x="304711" y="144776"/>
                    <a:pt x="312961" y="144400"/>
                  </a:cubicBezTo>
                  <a:close/>
                  <a:moveTo>
                    <a:pt x="145257" y="144399"/>
                  </a:moveTo>
                  <a:lnTo>
                    <a:pt x="237268" y="144399"/>
                  </a:lnTo>
                  <a:cubicBezTo>
                    <a:pt x="245415" y="144070"/>
                    <a:pt x="252287" y="150407"/>
                    <a:pt x="252617" y="158554"/>
                  </a:cubicBezTo>
                  <a:cubicBezTo>
                    <a:pt x="252637" y="159043"/>
                    <a:pt x="252632" y="159532"/>
                    <a:pt x="252603" y="160020"/>
                  </a:cubicBezTo>
                  <a:lnTo>
                    <a:pt x="252603" y="251365"/>
                  </a:lnTo>
                  <a:cubicBezTo>
                    <a:pt x="252871" y="259567"/>
                    <a:pt x="246438" y="266433"/>
                    <a:pt x="238236" y="266700"/>
                  </a:cubicBezTo>
                  <a:cubicBezTo>
                    <a:pt x="237914" y="266711"/>
                    <a:pt x="237591" y="266711"/>
                    <a:pt x="237268" y="266700"/>
                  </a:cubicBezTo>
                  <a:lnTo>
                    <a:pt x="145257" y="266700"/>
                  </a:lnTo>
                  <a:cubicBezTo>
                    <a:pt x="137001" y="266922"/>
                    <a:pt x="130128" y="260408"/>
                    <a:pt x="129907" y="252152"/>
                  </a:cubicBezTo>
                  <a:cubicBezTo>
                    <a:pt x="129897" y="251763"/>
                    <a:pt x="129901" y="251373"/>
                    <a:pt x="129921" y="250984"/>
                  </a:cubicBezTo>
                  <a:lnTo>
                    <a:pt x="129921" y="160020"/>
                  </a:lnTo>
                  <a:cubicBezTo>
                    <a:pt x="129496" y="151825"/>
                    <a:pt x="135795" y="144836"/>
                    <a:pt x="143990" y="144411"/>
                  </a:cubicBezTo>
                  <a:cubicBezTo>
                    <a:pt x="144412" y="144389"/>
                    <a:pt x="144834" y="144385"/>
                    <a:pt x="145257" y="144399"/>
                  </a:cubicBezTo>
                  <a:close/>
                  <a:moveTo>
                    <a:pt x="23146" y="0"/>
                  </a:moveTo>
                  <a:cubicBezTo>
                    <a:pt x="23209" y="0"/>
                    <a:pt x="23273" y="0"/>
                    <a:pt x="23336" y="0"/>
                  </a:cubicBezTo>
                  <a:lnTo>
                    <a:pt x="717709" y="0"/>
                  </a:lnTo>
                  <a:cubicBezTo>
                    <a:pt x="730545" y="-53"/>
                    <a:pt x="740993" y="10310"/>
                    <a:pt x="741045" y="23146"/>
                  </a:cubicBezTo>
                  <a:cubicBezTo>
                    <a:pt x="741045" y="23209"/>
                    <a:pt x="741045" y="23273"/>
                    <a:pt x="741045" y="23336"/>
                  </a:cubicBezTo>
                  <a:lnTo>
                    <a:pt x="741045" y="526062"/>
                  </a:lnTo>
                  <a:lnTo>
                    <a:pt x="742284" y="525018"/>
                  </a:lnTo>
                  <a:cubicBezTo>
                    <a:pt x="751227" y="517287"/>
                    <a:pt x="764488" y="517287"/>
                    <a:pt x="773431" y="525018"/>
                  </a:cubicBezTo>
                  <a:lnTo>
                    <a:pt x="1072325" y="776574"/>
                  </a:lnTo>
                  <a:cubicBezTo>
                    <a:pt x="1079499" y="783113"/>
                    <a:pt x="1082468" y="793083"/>
                    <a:pt x="1080040" y="802482"/>
                  </a:cubicBezTo>
                  <a:cubicBezTo>
                    <a:pt x="1076806" y="812444"/>
                    <a:pt x="1067143" y="818873"/>
                    <a:pt x="1056704" y="818007"/>
                  </a:cubicBezTo>
                  <a:lnTo>
                    <a:pt x="974408" y="818007"/>
                  </a:lnTo>
                  <a:lnTo>
                    <a:pt x="974408" y="1093089"/>
                  </a:lnTo>
                  <a:cubicBezTo>
                    <a:pt x="974461" y="1105872"/>
                    <a:pt x="964142" y="1116278"/>
                    <a:pt x="951359" y="1116331"/>
                  </a:cubicBezTo>
                  <a:cubicBezTo>
                    <a:pt x="951263" y="1116331"/>
                    <a:pt x="951168" y="1116331"/>
                    <a:pt x="951072" y="1116330"/>
                  </a:cubicBezTo>
                  <a:lnTo>
                    <a:pt x="845536" y="1116330"/>
                  </a:lnTo>
                  <a:cubicBezTo>
                    <a:pt x="845472" y="1116331"/>
                    <a:pt x="845408" y="1116331"/>
                    <a:pt x="845345" y="1116331"/>
                  </a:cubicBezTo>
                  <a:lnTo>
                    <a:pt x="670370" y="1116331"/>
                  </a:lnTo>
                  <a:lnTo>
                    <a:pt x="670368" y="1116330"/>
                  </a:lnTo>
                  <a:lnTo>
                    <a:pt x="555022" y="1116330"/>
                  </a:lnTo>
                  <a:lnTo>
                    <a:pt x="554545" y="1116137"/>
                  </a:lnTo>
                  <a:lnTo>
                    <a:pt x="554165" y="1116330"/>
                  </a:lnTo>
                  <a:lnTo>
                    <a:pt x="403502" y="1116330"/>
                  </a:lnTo>
                  <a:lnTo>
                    <a:pt x="393134" y="1130829"/>
                  </a:lnTo>
                  <a:cubicBezTo>
                    <a:pt x="383803" y="1139750"/>
                    <a:pt x="371157" y="1145203"/>
                    <a:pt x="357284" y="1145191"/>
                  </a:cubicBezTo>
                  <a:cubicBezTo>
                    <a:pt x="328070" y="1144515"/>
                    <a:pt x="304924" y="1120304"/>
                    <a:pt x="305563" y="1091089"/>
                  </a:cubicBezTo>
                  <a:cubicBezTo>
                    <a:pt x="306825" y="1062500"/>
                    <a:pt x="331025" y="1040347"/>
                    <a:pt x="359614" y="1041609"/>
                  </a:cubicBezTo>
                  <a:cubicBezTo>
                    <a:pt x="373909" y="1042241"/>
                    <a:pt x="386595" y="1048606"/>
                    <a:pt x="395549" y="1058388"/>
                  </a:cubicBezTo>
                  <a:lnTo>
                    <a:pt x="401861" y="1068705"/>
                  </a:lnTo>
                  <a:lnTo>
                    <a:pt x="531686" y="1068705"/>
                  </a:lnTo>
                  <a:lnTo>
                    <a:pt x="531686" y="818198"/>
                  </a:lnTo>
                  <a:lnTo>
                    <a:pt x="456439" y="818198"/>
                  </a:lnTo>
                  <a:cubicBezTo>
                    <a:pt x="446838" y="818207"/>
                    <a:pt x="438381" y="811884"/>
                    <a:pt x="435674" y="802672"/>
                  </a:cubicBezTo>
                  <a:cubicBezTo>
                    <a:pt x="433270" y="793256"/>
                    <a:pt x="436276" y="783283"/>
                    <a:pt x="443484" y="776764"/>
                  </a:cubicBezTo>
                  <a:lnTo>
                    <a:pt x="694373" y="565384"/>
                  </a:lnTo>
                  <a:lnTo>
                    <a:pt x="694373" y="46768"/>
                  </a:lnTo>
                  <a:lnTo>
                    <a:pt x="46673" y="46768"/>
                  </a:lnTo>
                  <a:lnTo>
                    <a:pt x="46673" y="1069658"/>
                  </a:lnTo>
                  <a:lnTo>
                    <a:pt x="152031" y="1069658"/>
                  </a:lnTo>
                  <a:lnTo>
                    <a:pt x="163098" y="1053986"/>
                  </a:lnTo>
                  <a:cubicBezTo>
                    <a:pt x="172886" y="1044611"/>
                    <a:pt x="186251" y="1038971"/>
                    <a:pt x="200871" y="1039287"/>
                  </a:cubicBezTo>
                  <a:cubicBezTo>
                    <a:pt x="230113" y="1039918"/>
                    <a:pt x="253306" y="1064135"/>
                    <a:pt x="252674" y="1093377"/>
                  </a:cubicBezTo>
                  <a:cubicBezTo>
                    <a:pt x="252055" y="1122057"/>
                    <a:pt x="228712" y="1145030"/>
                    <a:pt x="200026" y="1145191"/>
                  </a:cubicBezTo>
                  <a:cubicBezTo>
                    <a:pt x="185245" y="1145035"/>
                    <a:pt x="171926" y="1138901"/>
                    <a:pt x="162343" y="1129112"/>
                  </a:cubicBezTo>
                  <a:lnTo>
                    <a:pt x="153921" y="1116330"/>
                  </a:lnTo>
                  <a:lnTo>
                    <a:pt x="23336" y="1116330"/>
                  </a:lnTo>
                  <a:cubicBezTo>
                    <a:pt x="10501" y="1116383"/>
                    <a:pt x="53" y="1106020"/>
                    <a:pt x="0" y="1093185"/>
                  </a:cubicBezTo>
                  <a:cubicBezTo>
                    <a:pt x="0" y="1093121"/>
                    <a:pt x="0" y="1093058"/>
                    <a:pt x="0" y="1092994"/>
                  </a:cubicBezTo>
                  <a:lnTo>
                    <a:pt x="0" y="23336"/>
                  </a:lnTo>
                  <a:cubicBezTo>
                    <a:pt x="-53" y="10501"/>
                    <a:pt x="10310" y="53"/>
                    <a:pt x="23146" y="0"/>
                  </a:cubicBezTo>
                  <a:close/>
                </a:path>
              </a:pathLst>
            </a:custGeom>
            <a:solidFill>
              <a:srgbClr val="5B9BD5"/>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EF42CA48-9461-C13F-E762-D73B2E9CE982}"/>
                </a:ext>
              </a:extLst>
            </p:cNvPr>
            <p:cNvCxnSpPr>
              <a:cxnSpLocks/>
              <a:stCxn id="91" idx="274"/>
            </p:cNvCxnSpPr>
            <p:nvPr/>
          </p:nvCxnSpPr>
          <p:spPr>
            <a:xfrm>
              <a:off x="772833" y="5558761"/>
              <a:ext cx="1249007" cy="3839"/>
            </a:xfrm>
            <a:prstGeom prst="line">
              <a:avLst/>
            </a:prstGeom>
            <a:noFill/>
            <a:ln w="6350" cap="flat" cmpd="sng" algn="ctr">
              <a:solidFill>
                <a:srgbClr val="5B9BD5"/>
              </a:solidFill>
              <a:prstDash val="solid"/>
              <a:miter lim="800000"/>
            </a:ln>
            <a:effectLst/>
          </p:spPr>
        </p:cxnSp>
        <p:sp>
          <p:nvSpPr>
            <p:cNvPr id="93" name="社区 Residential Community">
              <a:extLst>
                <a:ext uri="{FF2B5EF4-FFF2-40B4-BE49-F238E27FC236}">
                  <a16:creationId xmlns:a16="http://schemas.microsoft.com/office/drawing/2014/main" id="{62E52389-CC2B-8DF8-37C1-DD2A01B24778}"/>
                </a:ext>
              </a:extLst>
            </p:cNvPr>
            <p:cNvSpPr/>
            <p:nvPr/>
          </p:nvSpPr>
          <p:spPr>
            <a:xfrm>
              <a:off x="745594" y="6057794"/>
              <a:ext cx="575443" cy="609685"/>
            </a:xfrm>
            <a:custGeom>
              <a:avLst/>
              <a:gdLst>
                <a:gd name="connsiteX0" fmla="*/ 693516 w 1080873"/>
                <a:gd name="connsiteY0" fmla="*/ 878968 h 1145191"/>
                <a:gd name="connsiteX1" fmla="*/ 693516 w 1080873"/>
                <a:gd name="connsiteY1" fmla="*/ 1069468 h 1145191"/>
                <a:gd name="connsiteX2" fmla="*/ 822199 w 1080873"/>
                <a:gd name="connsiteY2" fmla="*/ 1069468 h 1145191"/>
                <a:gd name="connsiteX3" fmla="*/ 822199 w 1080873"/>
                <a:gd name="connsiteY3" fmla="*/ 878968 h 1145191"/>
                <a:gd name="connsiteX4" fmla="*/ 329661 w 1080873"/>
                <a:gd name="connsiteY4" fmla="*/ 838201 h 1145191"/>
                <a:gd name="connsiteX5" fmla="*/ 329661 w 1080873"/>
                <a:gd name="connsiteY5" fmla="*/ 895922 h 1145191"/>
                <a:gd name="connsiteX6" fmla="*/ 329661 w 1080873"/>
                <a:gd name="connsiteY6" fmla="*/ 896208 h 1145191"/>
                <a:gd name="connsiteX7" fmla="*/ 392145 w 1080873"/>
                <a:gd name="connsiteY7" fmla="*/ 896208 h 1145191"/>
                <a:gd name="connsiteX8" fmla="*/ 392145 w 1080873"/>
                <a:gd name="connsiteY8" fmla="*/ 838201 h 1145191"/>
                <a:gd name="connsiteX9" fmla="*/ 160592 w 1080873"/>
                <a:gd name="connsiteY9" fmla="*/ 838201 h 1145191"/>
                <a:gd name="connsiteX10" fmla="*/ 160592 w 1080873"/>
                <a:gd name="connsiteY10" fmla="*/ 895922 h 1145191"/>
                <a:gd name="connsiteX11" fmla="*/ 161068 w 1080873"/>
                <a:gd name="connsiteY11" fmla="*/ 896208 h 1145191"/>
                <a:gd name="connsiteX12" fmla="*/ 221933 w 1080873"/>
                <a:gd name="connsiteY12" fmla="*/ 896208 h 1145191"/>
                <a:gd name="connsiteX13" fmla="*/ 221933 w 1080873"/>
                <a:gd name="connsiteY13" fmla="*/ 838201 h 1145191"/>
                <a:gd name="connsiteX14" fmla="*/ 144188 w 1080873"/>
                <a:gd name="connsiteY14" fmla="*/ 808378 h 1145191"/>
                <a:gd name="connsiteX15" fmla="*/ 145257 w 1080873"/>
                <a:gd name="connsiteY15" fmla="*/ 808388 h 1145191"/>
                <a:gd name="connsiteX16" fmla="*/ 237268 w 1080873"/>
                <a:gd name="connsiteY16" fmla="*/ 808388 h 1145191"/>
                <a:gd name="connsiteX17" fmla="*/ 252592 w 1080873"/>
                <a:gd name="connsiteY17" fmla="*/ 822170 h 1145191"/>
                <a:gd name="connsiteX18" fmla="*/ 252603 w 1080873"/>
                <a:gd name="connsiteY18" fmla="*/ 823437 h 1145191"/>
                <a:gd name="connsiteX19" fmla="*/ 252603 w 1080873"/>
                <a:gd name="connsiteY19" fmla="*/ 911258 h 1145191"/>
                <a:gd name="connsiteX20" fmla="*/ 238535 w 1080873"/>
                <a:gd name="connsiteY20" fmla="*/ 926319 h 1145191"/>
                <a:gd name="connsiteX21" fmla="*/ 237268 w 1080873"/>
                <a:gd name="connsiteY21" fmla="*/ 926307 h 1145191"/>
                <a:gd name="connsiteX22" fmla="*/ 145257 w 1080873"/>
                <a:gd name="connsiteY22" fmla="*/ 926307 h 1145191"/>
                <a:gd name="connsiteX23" fmla="*/ 129932 w 1080873"/>
                <a:gd name="connsiteY23" fmla="*/ 912326 h 1145191"/>
                <a:gd name="connsiteX24" fmla="*/ 129921 w 1080873"/>
                <a:gd name="connsiteY24" fmla="*/ 911258 h 1145191"/>
                <a:gd name="connsiteX25" fmla="*/ 129921 w 1080873"/>
                <a:gd name="connsiteY25" fmla="*/ 823437 h 1145191"/>
                <a:gd name="connsiteX26" fmla="*/ 144188 w 1080873"/>
                <a:gd name="connsiteY26" fmla="*/ 808378 h 1145191"/>
                <a:gd name="connsiteX27" fmla="*/ 313154 w 1080873"/>
                <a:gd name="connsiteY27" fmla="*/ 808366 h 1145191"/>
                <a:gd name="connsiteX28" fmla="*/ 314325 w 1080873"/>
                <a:gd name="connsiteY28" fmla="*/ 808387 h 1145191"/>
                <a:gd name="connsiteX29" fmla="*/ 408147 w 1080873"/>
                <a:gd name="connsiteY29" fmla="*/ 808388 h 1145191"/>
                <a:gd name="connsiteX30" fmla="*/ 423835 w 1080873"/>
                <a:gd name="connsiteY30" fmla="*/ 822164 h 1145191"/>
                <a:gd name="connsiteX31" fmla="*/ 423863 w 1080873"/>
                <a:gd name="connsiteY31" fmla="*/ 823437 h 1145191"/>
                <a:gd name="connsiteX32" fmla="*/ 423863 w 1080873"/>
                <a:gd name="connsiteY32" fmla="*/ 911257 h 1145191"/>
                <a:gd name="connsiteX33" fmla="*/ 409419 w 1080873"/>
                <a:gd name="connsiteY33" fmla="*/ 926335 h 1145191"/>
                <a:gd name="connsiteX34" fmla="*/ 408147 w 1080873"/>
                <a:gd name="connsiteY34" fmla="*/ 926307 h 1145191"/>
                <a:gd name="connsiteX35" fmla="*/ 407766 w 1080873"/>
                <a:gd name="connsiteY35" fmla="*/ 926307 h 1145191"/>
                <a:gd name="connsiteX36" fmla="*/ 314325 w 1080873"/>
                <a:gd name="connsiteY36" fmla="*/ 926307 h 1145191"/>
                <a:gd name="connsiteX37" fmla="*/ 298726 w 1080873"/>
                <a:gd name="connsiteY37" fmla="*/ 912429 h 1145191"/>
                <a:gd name="connsiteX38" fmla="*/ 298704 w 1080873"/>
                <a:gd name="connsiteY38" fmla="*/ 911257 h 1145191"/>
                <a:gd name="connsiteX39" fmla="*/ 298704 w 1080873"/>
                <a:gd name="connsiteY39" fmla="*/ 823437 h 1145191"/>
                <a:gd name="connsiteX40" fmla="*/ 313154 w 1080873"/>
                <a:gd name="connsiteY40" fmla="*/ 808366 h 1145191"/>
                <a:gd name="connsiteX41" fmla="*/ 329661 w 1080873"/>
                <a:gd name="connsiteY41" fmla="*/ 671322 h 1145191"/>
                <a:gd name="connsiteX42" fmla="*/ 329661 w 1080873"/>
                <a:gd name="connsiteY42" fmla="*/ 731330 h 1145191"/>
                <a:gd name="connsiteX43" fmla="*/ 392145 w 1080873"/>
                <a:gd name="connsiteY43" fmla="*/ 731330 h 1145191"/>
                <a:gd name="connsiteX44" fmla="*/ 392145 w 1080873"/>
                <a:gd name="connsiteY44" fmla="*/ 671322 h 1145191"/>
                <a:gd name="connsiteX45" fmla="*/ 160592 w 1080873"/>
                <a:gd name="connsiteY45" fmla="*/ 671322 h 1145191"/>
                <a:gd name="connsiteX46" fmla="*/ 160592 w 1080873"/>
                <a:gd name="connsiteY46" fmla="*/ 731330 h 1145191"/>
                <a:gd name="connsiteX47" fmla="*/ 161069 w 1080873"/>
                <a:gd name="connsiteY47" fmla="*/ 731330 h 1145191"/>
                <a:gd name="connsiteX48" fmla="*/ 221933 w 1080873"/>
                <a:gd name="connsiteY48" fmla="*/ 731330 h 1145191"/>
                <a:gd name="connsiteX49" fmla="*/ 221933 w 1080873"/>
                <a:gd name="connsiteY49" fmla="*/ 671322 h 1145191"/>
                <a:gd name="connsiteX50" fmla="*/ 314325 w 1080873"/>
                <a:gd name="connsiteY50" fmla="*/ 639985 h 1145191"/>
                <a:gd name="connsiteX51" fmla="*/ 408147 w 1080873"/>
                <a:gd name="connsiteY51" fmla="*/ 639985 h 1145191"/>
                <a:gd name="connsiteX52" fmla="*/ 423863 w 1080873"/>
                <a:gd name="connsiteY52" fmla="*/ 655606 h 1145191"/>
                <a:gd name="connsiteX53" fmla="*/ 423863 w 1080873"/>
                <a:gd name="connsiteY53" fmla="*/ 747046 h 1145191"/>
                <a:gd name="connsiteX54" fmla="*/ 409412 w 1080873"/>
                <a:gd name="connsiteY54" fmla="*/ 762671 h 1145191"/>
                <a:gd name="connsiteX55" fmla="*/ 408147 w 1080873"/>
                <a:gd name="connsiteY55" fmla="*/ 762667 h 1145191"/>
                <a:gd name="connsiteX56" fmla="*/ 407766 w 1080873"/>
                <a:gd name="connsiteY56" fmla="*/ 762667 h 1145191"/>
                <a:gd name="connsiteX57" fmla="*/ 314325 w 1080873"/>
                <a:gd name="connsiteY57" fmla="*/ 762667 h 1145191"/>
                <a:gd name="connsiteX58" fmla="*/ 298704 w 1080873"/>
                <a:gd name="connsiteY58" fmla="*/ 748212 h 1145191"/>
                <a:gd name="connsiteX59" fmla="*/ 298704 w 1080873"/>
                <a:gd name="connsiteY59" fmla="*/ 747046 h 1145191"/>
                <a:gd name="connsiteX60" fmla="*/ 298704 w 1080873"/>
                <a:gd name="connsiteY60" fmla="*/ 655606 h 1145191"/>
                <a:gd name="connsiteX61" fmla="*/ 314325 w 1080873"/>
                <a:gd name="connsiteY61" fmla="*/ 639985 h 1145191"/>
                <a:gd name="connsiteX62" fmla="*/ 145257 w 1080873"/>
                <a:gd name="connsiteY62" fmla="*/ 639985 h 1145191"/>
                <a:gd name="connsiteX63" fmla="*/ 237269 w 1080873"/>
                <a:gd name="connsiteY63" fmla="*/ 639985 h 1145191"/>
                <a:gd name="connsiteX64" fmla="*/ 252604 w 1080873"/>
                <a:gd name="connsiteY64" fmla="*/ 655606 h 1145191"/>
                <a:gd name="connsiteX65" fmla="*/ 252604 w 1080873"/>
                <a:gd name="connsiteY65" fmla="*/ 747046 h 1145191"/>
                <a:gd name="connsiteX66" fmla="*/ 238535 w 1080873"/>
                <a:gd name="connsiteY66" fmla="*/ 762655 h 1145191"/>
                <a:gd name="connsiteX67" fmla="*/ 237269 w 1080873"/>
                <a:gd name="connsiteY67" fmla="*/ 762667 h 1145191"/>
                <a:gd name="connsiteX68" fmla="*/ 145257 w 1080873"/>
                <a:gd name="connsiteY68" fmla="*/ 762667 h 1145191"/>
                <a:gd name="connsiteX69" fmla="*/ 129910 w 1080873"/>
                <a:gd name="connsiteY69" fmla="*/ 748312 h 1145191"/>
                <a:gd name="connsiteX70" fmla="*/ 129922 w 1080873"/>
                <a:gd name="connsiteY70" fmla="*/ 747046 h 1145191"/>
                <a:gd name="connsiteX71" fmla="*/ 129922 w 1080873"/>
                <a:gd name="connsiteY71" fmla="*/ 655606 h 1145191"/>
                <a:gd name="connsiteX72" fmla="*/ 145257 w 1080873"/>
                <a:gd name="connsiteY72" fmla="*/ 639985 h 1145191"/>
                <a:gd name="connsiteX73" fmla="*/ 757905 w 1080873"/>
                <a:gd name="connsiteY73" fmla="*/ 571500 h 1145191"/>
                <a:gd name="connsiteX74" fmla="*/ 521399 w 1080873"/>
                <a:gd name="connsiteY74" fmla="*/ 771525 h 1145191"/>
                <a:gd name="connsiteX75" fmla="*/ 555213 w 1080873"/>
                <a:gd name="connsiteY75" fmla="*/ 771525 h 1145191"/>
                <a:gd name="connsiteX76" fmla="*/ 578549 w 1080873"/>
                <a:gd name="connsiteY76" fmla="*/ 794862 h 1145191"/>
                <a:gd name="connsiteX77" fmla="*/ 578296 w 1080873"/>
                <a:gd name="connsiteY77" fmla="*/ 795472 h 1145191"/>
                <a:gd name="connsiteX78" fmla="*/ 578359 w 1080873"/>
                <a:gd name="connsiteY78" fmla="*/ 795623 h 1145191"/>
                <a:gd name="connsiteX79" fmla="*/ 578359 w 1080873"/>
                <a:gd name="connsiteY79" fmla="*/ 1069753 h 1145191"/>
                <a:gd name="connsiteX80" fmla="*/ 647701 w 1080873"/>
                <a:gd name="connsiteY80" fmla="*/ 1069753 h 1145191"/>
                <a:gd name="connsiteX81" fmla="*/ 647701 w 1080873"/>
                <a:gd name="connsiteY81" fmla="*/ 855917 h 1145191"/>
                <a:gd name="connsiteX82" fmla="*/ 670559 w 1080873"/>
                <a:gd name="connsiteY82" fmla="*/ 832488 h 1145191"/>
                <a:gd name="connsiteX83" fmla="*/ 670847 w 1080873"/>
                <a:gd name="connsiteY83" fmla="*/ 832486 h 1145191"/>
                <a:gd name="connsiteX84" fmla="*/ 845345 w 1080873"/>
                <a:gd name="connsiteY84" fmla="*/ 832486 h 1145191"/>
                <a:gd name="connsiteX85" fmla="*/ 868586 w 1080873"/>
                <a:gd name="connsiteY85" fmla="*/ 855726 h 1145191"/>
                <a:gd name="connsiteX86" fmla="*/ 868586 w 1080873"/>
                <a:gd name="connsiteY86" fmla="*/ 855917 h 1145191"/>
                <a:gd name="connsiteX87" fmla="*/ 868586 w 1080873"/>
                <a:gd name="connsiteY87" fmla="*/ 1069753 h 1145191"/>
                <a:gd name="connsiteX88" fmla="*/ 927831 w 1080873"/>
                <a:gd name="connsiteY88" fmla="*/ 1069753 h 1145191"/>
                <a:gd name="connsiteX89" fmla="*/ 927831 w 1080873"/>
                <a:gd name="connsiteY89" fmla="*/ 795623 h 1145191"/>
                <a:gd name="connsiteX90" fmla="*/ 949629 w 1080873"/>
                <a:gd name="connsiteY90" fmla="*/ 770844 h 1145191"/>
                <a:gd name="connsiteX91" fmla="*/ 951854 w 1080873"/>
                <a:gd name="connsiteY91" fmla="*/ 771603 h 1145191"/>
                <a:gd name="connsiteX92" fmla="*/ 952501 w 1080873"/>
                <a:gd name="connsiteY92" fmla="*/ 771335 h 1145191"/>
                <a:gd name="connsiteX93" fmla="*/ 994030 w 1080873"/>
                <a:gd name="connsiteY93" fmla="*/ 771335 h 1145191"/>
                <a:gd name="connsiteX94" fmla="*/ 500444 w 1080873"/>
                <a:gd name="connsiteY94" fmla="*/ 504826 h 1145191"/>
                <a:gd name="connsiteX95" fmla="*/ 500444 w 1080873"/>
                <a:gd name="connsiteY95" fmla="*/ 567405 h 1145191"/>
                <a:gd name="connsiteX96" fmla="*/ 499968 w 1080873"/>
                <a:gd name="connsiteY96" fmla="*/ 567786 h 1145191"/>
                <a:gd name="connsiteX97" fmla="*/ 560070 w 1080873"/>
                <a:gd name="connsiteY97" fmla="*/ 567786 h 1145191"/>
                <a:gd name="connsiteX98" fmla="*/ 560070 w 1080873"/>
                <a:gd name="connsiteY98" fmla="*/ 504826 h 1145191"/>
                <a:gd name="connsiteX99" fmla="*/ 329661 w 1080873"/>
                <a:gd name="connsiteY99" fmla="*/ 504825 h 1145191"/>
                <a:gd name="connsiteX100" fmla="*/ 329661 w 1080873"/>
                <a:gd name="connsiteY100" fmla="*/ 567404 h 1145191"/>
                <a:gd name="connsiteX101" fmla="*/ 329661 w 1080873"/>
                <a:gd name="connsiteY101" fmla="*/ 567785 h 1145191"/>
                <a:gd name="connsiteX102" fmla="*/ 392145 w 1080873"/>
                <a:gd name="connsiteY102" fmla="*/ 567785 h 1145191"/>
                <a:gd name="connsiteX103" fmla="*/ 392145 w 1080873"/>
                <a:gd name="connsiteY103" fmla="*/ 504825 h 1145191"/>
                <a:gd name="connsiteX104" fmla="*/ 160593 w 1080873"/>
                <a:gd name="connsiteY104" fmla="*/ 504825 h 1145191"/>
                <a:gd name="connsiteX105" fmla="*/ 160593 w 1080873"/>
                <a:gd name="connsiteY105" fmla="*/ 567404 h 1145191"/>
                <a:gd name="connsiteX106" fmla="*/ 161069 w 1080873"/>
                <a:gd name="connsiteY106" fmla="*/ 567785 h 1145191"/>
                <a:gd name="connsiteX107" fmla="*/ 221933 w 1080873"/>
                <a:gd name="connsiteY107" fmla="*/ 567785 h 1145191"/>
                <a:gd name="connsiteX108" fmla="*/ 221933 w 1080873"/>
                <a:gd name="connsiteY108" fmla="*/ 504825 h 1145191"/>
                <a:gd name="connsiteX109" fmla="*/ 483458 w 1080873"/>
                <a:gd name="connsiteY109" fmla="*/ 473965 h 1145191"/>
                <a:gd name="connsiteX110" fmla="*/ 484823 w 1080873"/>
                <a:gd name="connsiteY110" fmla="*/ 473965 h 1145191"/>
                <a:gd name="connsiteX111" fmla="*/ 576168 w 1080873"/>
                <a:gd name="connsiteY111" fmla="*/ 473965 h 1145191"/>
                <a:gd name="connsiteX112" fmla="*/ 591884 w 1080873"/>
                <a:gd name="connsiteY112" fmla="*/ 489586 h 1145191"/>
                <a:gd name="connsiteX113" fmla="*/ 591884 w 1080873"/>
                <a:gd name="connsiteY113" fmla="*/ 583407 h 1145191"/>
                <a:gd name="connsiteX114" fmla="*/ 576168 w 1080873"/>
                <a:gd name="connsiteY114" fmla="*/ 599123 h 1145191"/>
                <a:gd name="connsiteX115" fmla="*/ 484823 w 1080873"/>
                <a:gd name="connsiteY115" fmla="*/ 599123 h 1145191"/>
                <a:gd name="connsiteX116" fmla="*/ 469198 w 1080873"/>
                <a:gd name="connsiteY116" fmla="*/ 584672 h 1145191"/>
                <a:gd name="connsiteX117" fmla="*/ 469202 w 1080873"/>
                <a:gd name="connsiteY117" fmla="*/ 583407 h 1145191"/>
                <a:gd name="connsiteX118" fmla="*/ 469202 w 1080873"/>
                <a:gd name="connsiteY118" fmla="*/ 489586 h 1145191"/>
                <a:gd name="connsiteX119" fmla="*/ 483458 w 1080873"/>
                <a:gd name="connsiteY119" fmla="*/ 473965 h 1145191"/>
                <a:gd name="connsiteX120" fmla="*/ 314326 w 1080873"/>
                <a:gd name="connsiteY120" fmla="*/ 473964 h 1145191"/>
                <a:gd name="connsiteX121" fmla="*/ 408147 w 1080873"/>
                <a:gd name="connsiteY121" fmla="*/ 473964 h 1145191"/>
                <a:gd name="connsiteX122" fmla="*/ 423863 w 1080873"/>
                <a:gd name="connsiteY122" fmla="*/ 489585 h 1145191"/>
                <a:gd name="connsiteX123" fmla="*/ 423863 w 1080873"/>
                <a:gd name="connsiteY123" fmla="*/ 583406 h 1145191"/>
                <a:gd name="connsiteX124" fmla="*/ 408147 w 1080873"/>
                <a:gd name="connsiteY124" fmla="*/ 599123 h 1145191"/>
                <a:gd name="connsiteX125" fmla="*/ 407766 w 1080873"/>
                <a:gd name="connsiteY125" fmla="*/ 599123 h 1145191"/>
                <a:gd name="connsiteX126" fmla="*/ 314326 w 1080873"/>
                <a:gd name="connsiteY126" fmla="*/ 599123 h 1145191"/>
                <a:gd name="connsiteX127" fmla="*/ 298705 w 1080873"/>
                <a:gd name="connsiteY127" fmla="*/ 583406 h 1145191"/>
                <a:gd name="connsiteX128" fmla="*/ 298705 w 1080873"/>
                <a:gd name="connsiteY128" fmla="*/ 489585 h 1145191"/>
                <a:gd name="connsiteX129" fmla="*/ 314326 w 1080873"/>
                <a:gd name="connsiteY129" fmla="*/ 473964 h 1145191"/>
                <a:gd name="connsiteX130" fmla="*/ 145257 w 1080873"/>
                <a:gd name="connsiteY130" fmla="*/ 473964 h 1145191"/>
                <a:gd name="connsiteX131" fmla="*/ 237269 w 1080873"/>
                <a:gd name="connsiteY131" fmla="*/ 473964 h 1145191"/>
                <a:gd name="connsiteX132" fmla="*/ 252604 w 1080873"/>
                <a:gd name="connsiteY132" fmla="*/ 489585 h 1145191"/>
                <a:gd name="connsiteX133" fmla="*/ 252604 w 1080873"/>
                <a:gd name="connsiteY133" fmla="*/ 583406 h 1145191"/>
                <a:gd name="connsiteX134" fmla="*/ 237269 w 1080873"/>
                <a:gd name="connsiteY134" fmla="*/ 599123 h 1145191"/>
                <a:gd name="connsiteX135" fmla="*/ 145257 w 1080873"/>
                <a:gd name="connsiteY135" fmla="*/ 599123 h 1145191"/>
                <a:gd name="connsiteX136" fmla="*/ 129922 w 1080873"/>
                <a:gd name="connsiteY136" fmla="*/ 583406 h 1145191"/>
                <a:gd name="connsiteX137" fmla="*/ 129922 w 1080873"/>
                <a:gd name="connsiteY137" fmla="*/ 489585 h 1145191"/>
                <a:gd name="connsiteX138" fmla="*/ 145257 w 1080873"/>
                <a:gd name="connsiteY138" fmla="*/ 473964 h 1145191"/>
                <a:gd name="connsiteX139" fmla="*/ 329661 w 1080873"/>
                <a:gd name="connsiteY139" fmla="*/ 338615 h 1145191"/>
                <a:gd name="connsiteX140" fmla="*/ 329661 w 1080873"/>
                <a:gd name="connsiteY140" fmla="*/ 400051 h 1145191"/>
                <a:gd name="connsiteX141" fmla="*/ 392145 w 1080873"/>
                <a:gd name="connsiteY141" fmla="*/ 400051 h 1145191"/>
                <a:gd name="connsiteX142" fmla="*/ 392145 w 1080873"/>
                <a:gd name="connsiteY142" fmla="*/ 338615 h 1145191"/>
                <a:gd name="connsiteX143" fmla="*/ 160593 w 1080873"/>
                <a:gd name="connsiteY143" fmla="*/ 338615 h 1145191"/>
                <a:gd name="connsiteX144" fmla="*/ 160593 w 1080873"/>
                <a:gd name="connsiteY144" fmla="*/ 400051 h 1145191"/>
                <a:gd name="connsiteX145" fmla="*/ 161069 w 1080873"/>
                <a:gd name="connsiteY145" fmla="*/ 399956 h 1145191"/>
                <a:gd name="connsiteX146" fmla="*/ 221933 w 1080873"/>
                <a:gd name="connsiteY146" fmla="*/ 399956 h 1145191"/>
                <a:gd name="connsiteX147" fmla="*/ 221933 w 1080873"/>
                <a:gd name="connsiteY147" fmla="*/ 338615 h 1145191"/>
                <a:gd name="connsiteX148" fmla="*/ 500444 w 1080873"/>
                <a:gd name="connsiteY148" fmla="*/ 338614 h 1145191"/>
                <a:gd name="connsiteX149" fmla="*/ 500444 w 1080873"/>
                <a:gd name="connsiteY149" fmla="*/ 399956 h 1145191"/>
                <a:gd name="connsiteX150" fmla="*/ 499968 w 1080873"/>
                <a:gd name="connsiteY150" fmla="*/ 399956 h 1145191"/>
                <a:gd name="connsiteX151" fmla="*/ 500444 w 1080873"/>
                <a:gd name="connsiteY151" fmla="*/ 400051 h 1145191"/>
                <a:gd name="connsiteX152" fmla="*/ 500444 w 1080873"/>
                <a:gd name="connsiteY152" fmla="*/ 399956 h 1145191"/>
                <a:gd name="connsiteX153" fmla="*/ 560071 w 1080873"/>
                <a:gd name="connsiteY153" fmla="*/ 399956 h 1145191"/>
                <a:gd name="connsiteX154" fmla="*/ 560071 w 1080873"/>
                <a:gd name="connsiteY154" fmla="*/ 338614 h 1145191"/>
                <a:gd name="connsiteX155" fmla="*/ 314326 w 1080873"/>
                <a:gd name="connsiteY155" fmla="*/ 307944 h 1145191"/>
                <a:gd name="connsiteX156" fmla="*/ 408147 w 1080873"/>
                <a:gd name="connsiteY156" fmla="*/ 307944 h 1145191"/>
                <a:gd name="connsiteX157" fmla="*/ 423863 w 1080873"/>
                <a:gd name="connsiteY157" fmla="*/ 323279 h 1145191"/>
                <a:gd name="connsiteX158" fmla="*/ 423863 w 1080873"/>
                <a:gd name="connsiteY158" fmla="*/ 415291 h 1145191"/>
                <a:gd name="connsiteX159" fmla="*/ 408147 w 1080873"/>
                <a:gd name="connsiteY159" fmla="*/ 430626 h 1145191"/>
                <a:gd name="connsiteX160" fmla="*/ 407766 w 1080873"/>
                <a:gd name="connsiteY160" fmla="*/ 430626 h 1145191"/>
                <a:gd name="connsiteX161" fmla="*/ 314326 w 1080873"/>
                <a:gd name="connsiteY161" fmla="*/ 430626 h 1145191"/>
                <a:gd name="connsiteX162" fmla="*/ 298705 w 1080873"/>
                <a:gd name="connsiteY162" fmla="*/ 415291 h 1145191"/>
                <a:gd name="connsiteX163" fmla="*/ 298705 w 1080873"/>
                <a:gd name="connsiteY163" fmla="*/ 323279 h 1145191"/>
                <a:gd name="connsiteX164" fmla="*/ 314326 w 1080873"/>
                <a:gd name="connsiteY164" fmla="*/ 307944 h 1145191"/>
                <a:gd name="connsiteX165" fmla="*/ 145257 w 1080873"/>
                <a:gd name="connsiteY165" fmla="*/ 307944 h 1145191"/>
                <a:gd name="connsiteX166" fmla="*/ 237269 w 1080873"/>
                <a:gd name="connsiteY166" fmla="*/ 307944 h 1145191"/>
                <a:gd name="connsiteX167" fmla="*/ 252604 w 1080873"/>
                <a:gd name="connsiteY167" fmla="*/ 323279 h 1145191"/>
                <a:gd name="connsiteX168" fmla="*/ 252604 w 1080873"/>
                <a:gd name="connsiteY168" fmla="*/ 415291 h 1145191"/>
                <a:gd name="connsiteX169" fmla="*/ 237269 w 1080873"/>
                <a:gd name="connsiteY169" fmla="*/ 430626 h 1145191"/>
                <a:gd name="connsiteX170" fmla="*/ 145257 w 1080873"/>
                <a:gd name="connsiteY170" fmla="*/ 430626 h 1145191"/>
                <a:gd name="connsiteX171" fmla="*/ 129922 w 1080873"/>
                <a:gd name="connsiteY171" fmla="*/ 415291 h 1145191"/>
                <a:gd name="connsiteX172" fmla="*/ 129922 w 1080873"/>
                <a:gd name="connsiteY172" fmla="*/ 323279 h 1145191"/>
                <a:gd name="connsiteX173" fmla="*/ 145257 w 1080873"/>
                <a:gd name="connsiteY173" fmla="*/ 307944 h 1145191"/>
                <a:gd name="connsiteX174" fmla="*/ 483557 w 1080873"/>
                <a:gd name="connsiteY174" fmla="*/ 307932 h 1145191"/>
                <a:gd name="connsiteX175" fmla="*/ 484823 w 1080873"/>
                <a:gd name="connsiteY175" fmla="*/ 307944 h 1145191"/>
                <a:gd name="connsiteX176" fmla="*/ 576168 w 1080873"/>
                <a:gd name="connsiteY176" fmla="*/ 307944 h 1145191"/>
                <a:gd name="connsiteX177" fmla="*/ 591884 w 1080873"/>
                <a:gd name="connsiteY177" fmla="*/ 323279 h 1145191"/>
                <a:gd name="connsiteX178" fmla="*/ 591884 w 1080873"/>
                <a:gd name="connsiteY178" fmla="*/ 415291 h 1145191"/>
                <a:gd name="connsiteX179" fmla="*/ 576168 w 1080873"/>
                <a:gd name="connsiteY179" fmla="*/ 430626 h 1145191"/>
                <a:gd name="connsiteX180" fmla="*/ 484823 w 1080873"/>
                <a:gd name="connsiteY180" fmla="*/ 430626 h 1145191"/>
                <a:gd name="connsiteX181" fmla="*/ 469216 w 1080873"/>
                <a:gd name="connsiteY181" fmla="*/ 416757 h 1145191"/>
                <a:gd name="connsiteX182" fmla="*/ 469202 w 1080873"/>
                <a:gd name="connsiteY182" fmla="*/ 415291 h 1145191"/>
                <a:gd name="connsiteX183" fmla="*/ 469202 w 1080873"/>
                <a:gd name="connsiteY183" fmla="*/ 323279 h 1145191"/>
                <a:gd name="connsiteX184" fmla="*/ 483557 w 1080873"/>
                <a:gd name="connsiteY184" fmla="*/ 307932 h 1145191"/>
                <a:gd name="connsiteX185" fmla="*/ 500444 w 1080873"/>
                <a:gd name="connsiteY185" fmla="*/ 175642 h 1145191"/>
                <a:gd name="connsiteX186" fmla="*/ 500444 w 1080873"/>
                <a:gd name="connsiteY186" fmla="*/ 235363 h 1145191"/>
                <a:gd name="connsiteX187" fmla="*/ 499967 w 1080873"/>
                <a:gd name="connsiteY187" fmla="*/ 235363 h 1145191"/>
                <a:gd name="connsiteX188" fmla="*/ 500444 w 1080873"/>
                <a:gd name="connsiteY188" fmla="*/ 235744 h 1145191"/>
                <a:gd name="connsiteX189" fmla="*/ 500444 w 1080873"/>
                <a:gd name="connsiteY189" fmla="*/ 235363 h 1145191"/>
                <a:gd name="connsiteX190" fmla="*/ 560070 w 1080873"/>
                <a:gd name="connsiteY190" fmla="*/ 235363 h 1145191"/>
                <a:gd name="connsiteX191" fmla="*/ 560070 w 1080873"/>
                <a:gd name="connsiteY191" fmla="*/ 175642 h 1145191"/>
                <a:gd name="connsiteX192" fmla="*/ 329661 w 1080873"/>
                <a:gd name="connsiteY192" fmla="*/ 175642 h 1145191"/>
                <a:gd name="connsiteX193" fmla="*/ 329661 w 1080873"/>
                <a:gd name="connsiteY193" fmla="*/ 235363 h 1145191"/>
                <a:gd name="connsiteX194" fmla="*/ 392145 w 1080873"/>
                <a:gd name="connsiteY194" fmla="*/ 235363 h 1145191"/>
                <a:gd name="connsiteX195" fmla="*/ 392145 w 1080873"/>
                <a:gd name="connsiteY195" fmla="*/ 175642 h 1145191"/>
                <a:gd name="connsiteX196" fmla="*/ 160592 w 1080873"/>
                <a:gd name="connsiteY196" fmla="*/ 175641 h 1145191"/>
                <a:gd name="connsiteX197" fmla="*/ 160592 w 1080873"/>
                <a:gd name="connsiteY197" fmla="*/ 235744 h 1145191"/>
                <a:gd name="connsiteX198" fmla="*/ 161068 w 1080873"/>
                <a:gd name="connsiteY198" fmla="*/ 235363 h 1145191"/>
                <a:gd name="connsiteX199" fmla="*/ 221933 w 1080873"/>
                <a:gd name="connsiteY199" fmla="*/ 235363 h 1145191"/>
                <a:gd name="connsiteX200" fmla="*/ 221933 w 1080873"/>
                <a:gd name="connsiteY200" fmla="*/ 175641 h 1145191"/>
                <a:gd name="connsiteX201" fmla="*/ 480701 w 1080873"/>
                <a:gd name="connsiteY201" fmla="*/ 144400 h 1145191"/>
                <a:gd name="connsiteX202" fmla="*/ 484823 w 1080873"/>
                <a:gd name="connsiteY202" fmla="*/ 144400 h 1145191"/>
                <a:gd name="connsiteX203" fmla="*/ 576167 w 1080873"/>
                <a:gd name="connsiteY203" fmla="*/ 144400 h 1145191"/>
                <a:gd name="connsiteX204" fmla="*/ 591879 w 1080873"/>
                <a:gd name="connsiteY204" fmla="*/ 158556 h 1145191"/>
                <a:gd name="connsiteX205" fmla="*/ 591884 w 1080873"/>
                <a:gd name="connsiteY205" fmla="*/ 160021 h 1145191"/>
                <a:gd name="connsiteX206" fmla="*/ 591884 w 1080873"/>
                <a:gd name="connsiteY206" fmla="*/ 251365 h 1145191"/>
                <a:gd name="connsiteX207" fmla="*/ 577138 w 1080873"/>
                <a:gd name="connsiteY207" fmla="*/ 266713 h 1145191"/>
                <a:gd name="connsiteX208" fmla="*/ 576167 w 1080873"/>
                <a:gd name="connsiteY208" fmla="*/ 266701 h 1145191"/>
                <a:gd name="connsiteX209" fmla="*/ 484823 w 1080873"/>
                <a:gd name="connsiteY209" fmla="*/ 266701 h 1145191"/>
                <a:gd name="connsiteX210" fmla="*/ 469189 w 1080873"/>
                <a:gd name="connsiteY210" fmla="*/ 254992 h 1145191"/>
                <a:gd name="connsiteX211" fmla="*/ 469202 w 1080873"/>
                <a:gd name="connsiteY211" fmla="*/ 250984 h 1145191"/>
                <a:gd name="connsiteX212" fmla="*/ 469202 w 1080873"/>
                <a:gd name="connsiteY212" fmla="*/ 160021 h 1145191"/>
                <a:gd name="connsiteX213" fmla="*/ 480701 w 1080873"/>
                <a:gd name="connsiteY213" fmla="*/ 144400 h 1145191"/>
                <a:gd name="connsiteX214" fmla="*/ 312961 w 1080873"/>
                <a:gd name="connsiteY214" fmla="*/ 144400 h 1145191"/>
                <a:gd name="connsiteX215" fmla="*/ 314326 w 1080873"/>
                <a:gd name="connsiteY215" fmla="*/ 144400 h 1145191"/>
                <a:gd name="connsiteX216" fmla="*/ 408147 w 1080873"/>
                <a:gd name="connsiteY216" fmla="*/ 144400 h 1145191"/>
                <a:gd name="connsiteX217" fmla="*/ 423859 w 1080873"/>
                <a:gd name="connsiteY217" fmla="*/ 158556 h 1145191"/>
                <a:gd name="connsiteX218" fmla="*/ 423863 w 1080873"/>
                <a:gd name="connsiteY218" fmla="*/ 160021 h 1145191"/>
                <a:gd name="connsiteX219" fmla="*/ 423863 w 1080873"/>
                <a:gd name="connsiteY219" fmla="*/ 251365 h 1145191"/>
                <a:gd name="connsiteX220" fmla="*/ 409140 w 1080873"/>
                <a:gd name="connsiteY220" fmla="*/ 266734 h 1145191"/>
                <a:gd name="connsiteX221" fmla="*/ 407766 w 1080873"/>
                <a:gd name="connsiteY221" fmla="*/ 266701 h 1145191"/>
                <a:gd name="connsiteX222" fmla="*/ 314326 w 1080873"/>
                <a:gd name="connsiteY222" fmla="*/ 266701 h 1145191"/>
                <a:gd name="connsiteX223" fmla="*/ 298701 w 1080873"/>
                <a:gd name="connsiteY223" fmla="*/ 252249 h 1145191"/>
                <a:gd name="connsiteX224" fmla="*/ 298705 w 1080873"/>
                <a:gd name="connsiteY224" fmla="*/ 250984 h 1145191"/>
                <a:gd name="connsiteX225" fmla="*/ 298705 w 1080873"/>
                <a:gd name="connsiteY225" fmla="*/ 160021 h 1145191"/>
                <a:gd name="connsiteX226" fmla="*/ 312961 w 1080873"/>
                <a:gd name="connsiteY226" fmla="*/ 144400 h 1145191"/>
                <a:gd name="connsiteX227" fmla="*/ 145257 w 1080873"/>
                <a:gd name="connsiteY227" fmla="*/ 144399 h 1145191"/>
                <a:gd name="connsiteX228" fmla="*/ 237268 w 1080873"/>
                <a:gd name="connsiteY228" fmla="*/ 144399 h 1145191"/>
                <a:gd name="connsiteX229" fmla="*/ 252617 w 1080873"/>
                <a:gd name="connsiteY229" fmla="*/ 158554 h 1145191"/>
                <a:gd name="connsiteX230" fmla="*/ 252603 w 1080873"/>
                <a:gd name="connsiteY230" fmla="*/ 160020 h 1145191"/>
                <a:gd name="connsiteX231" fmla="*/ 252603 w 1080873"/>
                <a:gd name="connsiteY231" fmla="*/ 251365 h 1145191"/>
                <a:gd name="connsiteX232" fmla="*/ 238236 w 1080873"/>
                <a:gd name="connsiteY232" fmla="*/ 266700 h 1145191"/>
                <a:gd name="connsiteX233" fmla="*/ 237268 w 1080873"/>
                <a:gd name="connsiteY233" fmla="*/ 266700 h 1145191"/>
                <a:gd name="connsiteX234" fmla="*/ 145257 w 1080873"/>
                <a:gd name="connsiteY234" fmla="*/ 266700 h 1145191"/>
                <a:gd name="connsiteX235" fmla="*/ 129907 w 1080873"/>
                <a:gd name="connsiteY235" fmla="*/ 252152 h 1145191"/>
                <a:gd name="connsiteX236" fmla="*/ 129921 w 1080873"/>
                <a:gd name="connsiteY236" fmla="*/ 250984 h 1145191"/>
                <a:gd name="connsiteX237" fmla="*/ 129921 w 1080873"/>
                <a:gd name="connsiteY237" fmla="*/ 160020 h 1145191"/>
                <a:gd name="connsiteX238" fmla="*/ 143990 w 1080873"/>
                <a:gd name="connsiteY238" fmla="*/ 144411 h 1145191"/>
                <a:gd name="connsiteX239" fmla="*/ 145257 w 1080873"/>
                <a:gd name="connsiteY239" fmla="*/ 144399 h 1145191"/>
                <a:gd name="connsiteX240" fmla="*/ 23146 w 1080873"/>
                <a:gd name="connsiteY240" fmla="*/ 0 h 1145191"/>
                <a:gd name="connsiteX241" fmla="*/ 23336 w 1080873"/>
                <a:gd name="connsiteY241" fmla="*/ 0 h 1145191"/>
                <a:gd name="connsiteX242" fmla="*/ 717709 w 1080873"/>
                <a:gd name="connsiteY242" fmla="*/ 0 h 1145191"/>
                <a:gd name="connsiteX243" fmla="*/ 741045 w 1080873"/>
                <a:gd name="connsiteY243" fmla="*/ 23146 h 1145191"/>
                <a:gd name="connsiteX244" fmla="*/ 741045 w 1080873"/>
                <a:gd name="connsiteY244" fmla="*/ 23336 h 1145191"/>
                <a:gd name="connsiteX245" fmla="*/ 741045 w 1080873"/>
                <a:gd name="connsiteY245" fmla="*/ 526062 h 1145191"/>
                <a:gd name="connsiteX246" fmla="*/ 742284 w 1080873"/>
                <a:gd name="connsiteY246" fmla="*/ 525018 h 1145191"/>
                <a:gd name="connsiteX247" fmla="*/ 773431 w 1080873"/>
                <a:gd name="connsiteY247" fmla="*/ 525018 h 1145191"/>
                <a:gd name="connsiteX248" fmla="*/ 1072325 w 1080873"/>
                <a:gd name="connsiteY248" fmla="*/ 776574 h 1145191"/>
                <a:gd name="connsiteX249" fmla="*/ 1080040 w 1080873"/>
                <a:gd name="connsiteY249" fmla="*/ 802482 h 1145191"/>
                <a:gd name="connsiteX250" fmla="*/ 1056704 w 1080873"/>
                <a:gd name="connsiteY250" fmla="*/ 818007 h 1145191"/>
                <a:gd name="connsiteX251" fmla="*/ 974408 w 1080873"/>
                <a:gd name="connsiteY251" fmla="*/ 818007 h 1145191"/>
                <a:gd name="connsiteX252" fmla="*/ 974408 w 1080873"/>
                <a:gd name="connsiteY252" fmla="*/ 1093089 h 1145191"/>
                <a:gd name="connsiteX253" fmla="*/ 951359 w 1080873"/>
                <a:gd name="connsiteY253" fmla="*/ 1116331 h 1145191"/>
                <a:gd name="connsiteX254" fmla="*/ 951072 w 1080873"/>
                <a:gd name="connsiteY254" fmla="*/ 1116330 h 1145191"/>
                <a:gd name="connsiteX255" fmla="*/ 845536 w 1080873"/>
                <a:gd name="connsiteY255" fmla="*/ 1116330 h 1145191"/>
                <a:gd name="connsiteX256" fmla="*/ 845345 w 1080873"/>
                <a:gd name="connsiteY256" fmla="*/ 1116331 h 1145191"/>
                <a:gd name="connsiteX257" fmla="*/ 670370 w 1080873"/>
                <a:gd name="connsiteY257" fmla="*/ 1116331 h 1145191"/>
                <a:gd name="connsiteX258" fmla="*/ 670368 w 1080873"/>
                <a:gd name="connsiteY258" fmla="*/ 1116330 h 1145191"/>
                <a:gd name="connsiteX259" fmla="*/ 555022 w 1080873"/>
                <a:gd name="connsiteY259" fmla="*/ 1116330 h 1145191"/>
                <a:gd name="connsiteX260" fmla="*/ 554545 w 1080873"/>
                <a:gd name="connsiteY260" fmla="*/ 1116137 h 1145191"/>
                <a:gd name="connsiteX261" fmla="*/ 554165 w 1080873"/>
                <a:gd name="connsiteY261" fmla="*/ 1116330 h 1145191"/>
                <a:gd name="connsiteX262" fmla="*/ 403502 w 1080873"/>
                <a:gd name="connsiteY262" fmla="*/ 1116330 h 1145191"/>
                <a:gd name="connsiteX263" fmla="*/ 393134 w 1080873"/>
                <a:gd name="connsiteY263" fmla="*/ 1130829 h 1145191"/>
                <a:gd name="connsiteX264" fmla="*/ 357284 w 1080873"/>
                <a:gd name="connsiteY264" fmla="*/ 1145191 h 1145191"/>
                <a:gd name="connsiteX265" fmla="*/ 305563 w 1080873"/>
                <a:gd name="connsiteY265" fmla="*/ 1091089 h 1145191"/>
                <a:gd name="connsiteX266" fmla="*/ 359614 w 1080873"/>
                <a:gd name="connsiteY266" fmla="*/ 1041609 h 1145191"/>
                <a:gd name="connsiteX267" fmla="*/ 395549 w 1080873"/>
                <a:gd name="connsiteY267" fmla="*/ 1058388 h 1145191"/>
                <a:gd name="connsiteX268" fmla="*/ 401861 w 1080873"/>
                <a:gd name="connsiteY268" fmla="*/ 1068705 h 1145191"/>
                <a:gd name="connsiteX269" fmla="*/ 531686 w 1080873"/>
                <a:gd name="connsiteY269" fmla="*/ 1068705 h 1145191"/>
                <a:gd name="connsiteX270" fmla="*/ 531686 w 1080873"/>
                <a:gd name="connsiteY270" fmla="*/ 818198 h 1145191"/>
                <a:gd name="connsiteX271" fmla="*/ 456439 w 1080873"/>
                <a:gd name="connsiteY271" fmla="*/ 818198 h 1145191"/>
                <a:gd name="connsiteX272" fmla="*/ 435674 w 1080873"/>
                <a:gd name="connsiteY272" fmla="*/ 802672 h 1145191"/>
                <a:gd name="connsiteX273" fmla="*/ 443484 w 1080873"/>
                <a:gd name="connsiteY273" fmla="*/ 776764 h 1145191"/>
                <a:gd name="connsiteX274" fmla="*/ 694373 w 1080873"/>
                <a:gd name="connsiteY274" fmla="*/ 565384 h 1145191"/>
                <a:gd name="connsiteX275" fmla="*/ 694373 w 1080873"/>
                <a:gd name="connsiteY275" fmla="*/ 46768 h 1145191"/>
                <a:gd name="connsiteX276" fmla="*/ 46673 w 1080873"/>
                <a:gd name="connsiteY276" fmla="*/ 46768 h 1145191"/>
                <a:gd name="connsiteX277" fmla="*/ 46673 w 1080873"/>
                <a:gd name="connsiteY277" fmla="*/ 1069658 h 1145191"/>
                <a:gd name="connsiteX278" fmla="*/ 152031 w 1080873"/>
                <a:gd name="connsiteY278" fmla="*/ 1069658 h 1145191"/>
                <a:gd name="connsiteX279" fmla="*/ 163098 w 1080873"/>
                <a:gd name="connsiteY279" fmla="*/ 1053986 h 1145191"/>
                <a:gd name="connsiteX280" fmla="*/ 200871 w 1080873"/>
                <a:gd name="connsiteY280" fmla="*/ 1039287 h 1145191"/>
                <a:gd name="connsiteX281" fmla="*/ 252674 w 1080873"/>
                <a:gd name="connsiteY281" fmla="*/ 1093377 h 1145191"/>
                <a:gd name="connsiteX282" fmla="*/ 200026 w 1080873"/>
                <a:gd name="connsiteY282" fmla="*/ 1145191 h 1145191"/>
                <a:gd name="connsiteX283" fmla="*/ 162343 w 1080873"/>
                <a:gd name="connsiteY283" fmla="*/ 1129112 h 1145191"/>
                <a:gd name="connsiteX284" fmla="*/ 153921 w 1080873"/>
                <a:gd name="connsiteY284" fmla="*/ 1116330 h 1145191"/>
                <a:gd name="connsiteX285" fmla="*/ 23336 w 1080873"/>
                <a:gd name="connsiteY285" fmla="*/ 1116330 h 1145191"/>
                <a:gd name="connsiteX286" fmla="*/ 0 w 1080873"/>
                <a:gd name="connsiteY286" fmla="*/ 1093185 h 1145191"/>
                <a:gd name="connsiteX287" fmla="*/ 0 w 1080873"/>
                <a:gd name="connsiteY287" fmla="*/ 1092994 h 1145191"/>
                <a:gd name="connsiteX288" fmla="*/ 0 w 1080873"/>
                <a:gd name="connsiteY288" fmla="*/ 23336 h 1145191"/>
                <a:gd name="connsiteX289" fmla="*/ 23146 w 1080873"/>
                <a:gd name="connsiteY289" fmla="*/ 0 h 11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1080873" h="1145191">
                  <a:moveTo>
                    <a:pt x="693516" y="878968"/>
                  </a:moveTo>
                  <a:lnTo>
                    <a:pt x="693516" y="1069468"/>
                  </a:lnTo>
                  <a:lnTo>
                    <a:pt x="822199" y="1069468"/>
                  </a:lnTo>
                  <a:lnTo>
                    <a:pt x="822199" y="878968"/>
                  </a:lnTo>
                  <a:close/>
                  <a:moveTo>
                    <a:pt x="329661" y="838201"/>
                  </a:moveTo>
                  <a:lnTo>
                    <a:pt x="329661" y="895922"/>
                  </a:lnTo>
                  <a:lnTo>
                    <a:pt x="329661" y="896208"/>
                  </a:lnTo>
                  <a:lnTo>
                    <a:pt x="392145" y="896208"/>
                  </a:lnTo>
                  <a:lnTo>
                    <a:pt x="392145" y="838201"/>
                  </a:lnTo>
                  <a:close/>
                  <a:moveTo>
                    <a:pt x="160592" y="838201"/>
                  </a:moveTo>
                  <a:lnTo>
                    <a:pt x="160592" y="895922"/>
                  </a:lnTo>
                  <a:lnTo>
                    <a:pt x="161068" y="896208"/>
                  </a:lnTo>
                  <a:lnTo>
                    <a:pt x="221933" y="896208"/>
                  </a:lnTo>
                  <a:lnTo>
                    <a:pt x="221933" y="838201"/>
                  </a:lnTo>
                  <a:close/>
                  <a:moveTo>
                    <a:pt x="144188" y="808378"/>
                  </a:moveTo>
                  <a:cubicBezTo>
                    <a:pt x="144544" y="808368"/>
                    <a:pt x="144901" y="808371"/>
                    <a:pt x="145257" y="808388"/>
                  </a:cubicBezTo>
                  <a:lnTo>
                    <a:pt x="237268" y="808388"/>
                  </a:lnTo>
                  <a:cubicBezTo>
                    <a:pt x="245306" y="807962"/>
                    <a:pt x="252166" y="814133"/>
                    <a:pt x="252592" y="822170"/>
                  </a:cubicBezTo>
                  <a:cubicBezTo>
                    <a:pt x="252614" y="822592"/>
                    <a:pt x="252618" y="823015"/>
                    <a:pt x="252603" y="823437"/>
                  </a:cubicBezTo>
                  <a:lnTo>
                    <a:pt x="252603" y="911258"/>
                  </a:lnTo>
                  <a:cubicBezTo>
                    <a:pt x="252878" y="919302"/>
                    <a:pt x="246579" y="926045"/>
                    <a:pt x="238535" y="926319"/>
                  </a:cubicBezTo>
                  <a:cubicBezTo>
                    <a:pt x="238113" y="926334"/>
                    <a:pt x="237690" y="926330"/>
                    <a:pt x="237268" y="926307"/>
                  </a:cubicBezTo>
                  <a:lnTo>
                    <a:pt x="145257" y="926307"/>
                  </a:lnTo>
                  <a:cubicBezTo>
                    <a:pt x="137164" y="926678"/>
                    <a:pt x="130303" y="920419"/>
                    <a:pt x="129932" y="912326"/>
                  </a:cubicBezTo>
                  <a:cubicBezTo>
                    <a:pt x="129915" y="911970"/>
                    <a:pt x="129912" y="911614"/>
                    <a:pt x="129921" y="911258"/>
                  </a:cubicBezTo>
                  <a:lnTo>
                    <a:pt x="129921" y="823437"/>
                  </a:lnTo>
                  <a:cubicBezTo>
                    <a:pt x="129703" y="815339"/>
                    <a:pt x="136090" y="808597"/>
                    <a:pt x="144188" y="808378"/>
                  </a:cubicBezTo>
                  <a:close/>
                  <a:moveTo>
                    <a:pt x="313154" y="808366"/>
                  </a:moveTo>
                  <a:cubicBezTo>
                    <a:pt x="313545" y="808357"/>
                    <a:pt x="313935" y="808365"/>
                    <a:pt x="314325" y="808387"/>
                  </a:cubicBezTo>
                  <a:lnTo>
                    <a:pt x="408147" y="808388"/>
                  </a:lnTo>
                  <a:cubicBezTo>
                    <a:pt x="416283" y="807860"/>
                    <a:pt x="423307" y="814028"/>
                    <a:pt x="423835" y="822164"/>
                  </a:cubicBezTo>
                  <a:cubicBezTo>
                    <a:pt x="423863" y="822588"/>
                    <a:pt x="423872" y="823013"/>
                    <a:pt x="423863" y="823437"/>
                  </a:cubicBezTo>
                  <a:lnTo>
                    <a:pt x="423863" y="911257"/>
                  </a:lnTo>
                  <a:cubicBezTo>
                    <a:pt x="424038" y="919409"/>
                    <a:pt x="417571" y="926160"/>
                    <a:pt x="409419" y="926335"/>
                  </a:cubicBezTo>
                  <a:cubicBezTo>
                    <a:pt x="408995" y="926344"/>
                    <a:pt x="408570" y="926334"/>
                    <a:pt x="408147" y="926307"/>
                  </a:cubicBezTo>
                  <a:lnTo>
                    <a:pt x="407766" y="926307"/>
                  </a:lnTo>
                  <a:lnTo>
                    <a:pt x="314325" y="926307"/>
                  </a:lnTo>
                  <a:cubicBezTo>
                    <a:pt x="306185" y="926782"/>
                    <a:pt x="299201" y="920569"/>
                    <a:pt x="298726" y="912429"/>
                  </a:cubicBezTo>
                  <a:cubicBezTo>
                    <a:pt x="298703" y="912039"/>
                    <a:pt x="298696" y="911648"/>
                    <a:pt x="298704" y="911257"/>
                  </a:cubicBezTo>
                  <a:lnTo>
                    <a:pt x="298704" y="823437"/>
                  </a:lnTo>
                  <a:cubicBezTo>
                    <a:pt x="298533" y="815285"/>
                    <a:pt x="305002" y="808537"/>
                    <a:pt x="313154" y="808366"/>
                  </a:cubicBezTo>
                  <a:close/>
                  <a:moveTo>
                    <a:pt x="329661" y="671322"/>
                  </a:moveTo>
                  <a:lnTo>
                    <a:pt x="329661" y="731330"/>
                  </a:lnTo>
                  <a:lnTo>
                    <a:pt x="392145" y="731330"/>
                  </a:lnTo>
                  <a:lnTo>
                    <a:pt x="392145" y="671322"/>
                  </a:lnTo>
                  <a:close/>
                  <a:moveTo>
                    <a:pt x="160592" y="671322"/>
                  </a:moveTo>
                  <a:lnTo>
                    <a:pt x="160592" y="731330"/>
                  </a:lnTo>
                  <a:lnTo>
                    <a:pt x="161069" y="731330"/>
                  </a:lnTo>
                  <a:lnTo>
                    <a:pt x="221933" y="731330"/>
                  </a:lnTo>
                  <a:lnTo>
                    <a:pt x="221933" y="671322"/>
                  </a:lnTo>
                  <a:close/>
                  <a:moveTo>
                    <a:pt x="314325" y="639985"/>
                  </a:moveTo>
                  <a:lnTo>
                    <a:pt x="408147" y="639985"/>
                  </a:lnTo>
                  <a:cubicBezTo>
                    <a:pt x="416552" y="640535"/>
                    <a:pt x="423262" y="647204"/>
                    <a:pt x="423863" y="655606"/>
                  </a:cubicBezTo>
                  <a:lnTo>
                    <a:pt x="423863" y="747046"/>
                  </a:lnTo>
                  <a:cubicBezTo>
                    <a:pt x="424187" y="755351"/>
                    <a:pt x="417717" y="762347"/>
                    <a:pt x="409412" y="762671"/>
                  </a:cubicBezTo>
                  <a:cubicBezTo>
                    <a:pt x="408990" y="762687"/>
                    <a:pt x="408568" y="762686"/>
                    <a:pt x="408147" y="762667"/>
                  </a:cubicBezTo>
                  <a:lnTo>
                    <a:pt x="407766" y="762667"/>
                  </a:lnTo>
                  <a:lnTo>
                    <a:pt x="314325" y="762667"/>
                  </a:lnTo>
                  <a:cubicBezTo>
                    <a:pt x="306020" y="762989"/>
                    <a:pt x="299026" y="756517"/>
                    <a:pt x="298704" y="748212"/>
                  </a:cubicBezTo>
                  <a:cubicBezTo>
                    <a:pt x="298689" y="747823"/>
                    <a:pt x="298689" y="747434"/>
                    <a:pt x="298704" y="747046"/>
                  </a:cubicBezTo>
                  <a:lnTo>
                    <a:pt x="298704" y="655606"/>
                  </a:lnTo>
                  <a:cubicBezTo>
                    <a:pt x="299259" y="647219"/>
                    <a:pt x="305939" y="640540"/>
                    <a:pt x="314325" y="639985"/>
                  </a:cubicBezTo>
                  <a:close/>
                  <a:moveTo>
                    <a:pt x="145257" y="639985"/>
                  </a:moveTo>
                  <a:lnTo>
                    <a:pt x="237269" y="639985"/>
                  </a:lnTo>
                  <a:cubicBezTo>
                    <a:pt x="245581" y="640595"/>
                    <a:pt x="252147" y="647284"/>
                    <a:pt x="252604" y="655606"/>
                  </a:cubicBezTo>
                  <a:lnTo>
                    <a:pt x="252604" y="747046"/>
                  </a:lnTo>
                  <a:cubicBezTo>
                    <a:pt x="253029" y="755241"/>
                    <a:pt x="246731" y="762230"/>
                    <a:pt x="238535" y="762655"/>
                  </a:cubicBezTo>
                  <a:cubicBezTo>
                    <a:pt x="238113" y="762677"/>
                    <a:pt x="237691" y="762681"/>
                    <a:pt x="237269" y="762667"/>
                  </a:cubicBezTo>
                  <a:lnTo>
                    <a:pt x="145257" y="762667"/>
                  </a:lnTo>
                  <a:cubicBezTo>
                    <a:pt x="137055" y="762941"/>
                    <a:pt x="130184" y="756514"/>
                    <a:pt x="129910" y="748312"/>
                  </a:cubicBezTo>
                  <a:cubicBezTo>
                    <a:pt x="129896" y="747890"/>
                    <a:pt x="129900" y="747468"/>
                    <a:pt x="129922" y="747046"/>
                  </a:cubicBezTo>
                  <a:lnTo>
                    <a:pt x="129922" y="655606"/>
                  </a:lnTo>
                  <a:cubicBezTo>
                    <a:pt x="130419" y="647302"/>
                    <a:pt x="136964" y="640636"/>
                    <a:pt x="145257" y="639985"/>
                  </a:cubicBezTo>
                  <a:close/>
                  <a:moveTo>
                    <a:pt x="757905" y="571500"/>
                  </a:moveTo>
                  <a:lnTo>
                    <a:pt x="521399" y="771525"/>
                  </a:lnTo>
                  <a:lnTo>
                    <a:pt x="555213" y="771525"/>
                  </a:lnTo>
                  <a:cubicBezTo>
                    <a:pt x="568101" y="771525"/>
                    <a:pt x="578549" y="781973"/>
                    <a:pt x="578549" y="794862"/>
                  </a:cubicBezTo>
                  <a:lnTo>
                    <a:pt x="578296" y="795472"/>
                  </a:lnTo>
                  <a:lnTo>
                    <a:pt x="578359" y="795623"/>
                  </a:lnTo>
                  <a:lnTo>
                    <a:pt x="578359" y="1069753"/>
                  </a:lnTo>
                  <a:lnTo>
                    <a:pt x="647701" y="1069753"/>
                  </a:lnTo>
                  <a:lnTo>
                    <a:pt x="647701" y="855917"/>
                  </a:lnTo>
                  <a:cubicBezTo>
                    <a:pt x="647543" y="843135"/>
                    <a:pt x="657777" y="832646"/>
                    <a:pt x="670559" y="832488"/>
                  </a:cubicBezTo>
                  <a:cubicBezTo>
                    <a:pt x="670655" y="832487"/>
                    <a:pt x="670751" y="832486"/>
                    <a:pt x="670847" y="832486"/>
                  </a:cubicBezTo>
                  <a:lnTo>
                    <a:pt x="845345" y="832486"/>
                  </a:lnTo>
                  <a:cubicBezTo>
                    <a:pt x="858180" y="832486"/>
                    <a:pt x="868586" y="842891"/>
                    <a:pt x="868586" y="855726"/>
                  </a:cubicBezTo>
                  <a:cubicBezTo>
                    <a:pt x="868586" y="855790"/>
                    <a:pt x="868586" y="855854"/>
                    <a:pt x="868586" y="855917"/>
                  </a:cubicBezTo>
                  <a:lnTo>
                    <a:pt x="868586" y="1069753"/>
                  </a:lnTo>
                  <a:lnTo>
                    <a:pt x="927831" y="1069753"/>
                  </a:lnTo>
                  <a:lnTo>
                    <a:pt x="927831" y="795623"/>
                  </a:lnTo>
                  <a:cubicBezTo>
                    <a:pt x="927008" y="782761"/>
                    <a:pt x="936768" y="771667"/>
                    <a:pt x="949629" y="770844"/>
                  </a:cubicBezTo>
                  <a:lnTo>
                    <a:pt x="951854" y="771603"/>
                  </a:lnTo>
                  <a:lnTo>
                    <a:pt x="952501" y="771335"/>
                  </a:lnTo>
                  <a:lnTo>
                    <a:pt x="994030" y="771335"/>
                  </a:lnTo>
                  <a:close/>
                  <a:moveTo>
                    <a:pt x="500444" y="504826"/>
                  </a:moveTo>
                  <a:lnTo>
                    <a:pt x="500444" y="567405"/>
                  </a:lnTo>
                  <a:lnTo>
                    <a:pt x="499968" y="567786"/>
                  </a:lnTo>
                  <a:lnTo>
                    <a:pt x="560070" y="567786"/>
                  </a:lnTo>
                  <a:lnTo>
                    <a:pt x="560070" y="504826"/>
                  </a:lnTo>
                  <a:close/>
                  <a:moveTo>
                    <a:pt x="329661" y="504825"/>
                  </a:moveTo>
                  <a:lnTo>
                    <a:pt x="329661" y="567404"/>
                  </a:lnTo>
                  <a:lnTo>
                    <a:pt x="329661" y="567785"/>
                  </a:lnTo>
                  <a:lnTo>
                    <a:pt x="392145" y="567785"/>
                  </a:lnTo>
                  <a:lnTo>
                    <a:pt x="392145" y="504825"/>
                  </a:lnTo>
                  <a:close/>
                  <a:moveTo>
                    <a:pt x="160593" y="504825"/>
                  </a:moveTo>
                  <a:lnTo>
                    <a:pt x="160593" y="567404"/>
                  </a:lnTo>
                  <a:lnTo>
                    <a:pt x="161069" y="567785"/>
                  </a:lnTo>
                  <a:lnTo>
                    <a:pt x="221933" y="567785"/>
                  </a:lnTo>
                  <a:lnTo>
                    <a:pt x="221933" y="504825"/>
                  </a:lnTo>
                  <a:close/>
                  <a:moveTo>
                    <a:pt x="483458" y="473965"/>
                  </a:moveTo>
                  <a:cubicBezTo>
                    <a:pt x="483913" y="473944"/>
                    <a:pt x="484368" y="473944"/>
                    <a:pt x="484823" y="473965"/>
                  </a:cubicBezTo>
                  <a:lnTo>
                    <a:pt x="576168" y="473965"/>
                  </a:lnTo>
                  <a:cubicBezTo>
                    <a:pt x="584573" y="474514"/>
                    <a:pt x="591283" y="481184"/>
                    <a:pt x="591884" y="489586"/>
                  </a:cubicBezTo>
                  <a:lnTo>
                    <a:pt x="591884" y="583407"/>
                  </a:lnTo>
                  <a:cubicBezTo>
                    <a:pt x="591329" y="591846"/>
                    <a:pt x="584607" y="598568"/>
                    <a:pt x="576168" y="599123"/>
                  </a:cubicBezTo>
                  <a:lnTo>
                    <a:pt x="484823" y="599123"/>
                  </a:lnTo>
                  <a:cubicBezTo>
                    <a:pt x="476518" y="599447"/>
                    <a:pt x="469522" y="592977"/>
                    <a:pt x="469198" y="584672"/>
                  </a:cubicBezTo>
                  <a:cubicBezTo>
                    <a:pt x="469182" y="584250"/>
                    <a:pt x="469183" y="583828"/>
                    <a:pt x="469202" y="583407"/>
                  </a:cubicBezTo>
                  <a:lnTo>
                    <a:pt x="469202" y="489586"/>
                  </a:lnTo>
                  <a:cubicBezTo>
                    <a:pt x="468825" y="481335"/>
                    <a:pt x="475208" y="474341"/>
                    <a:pt x="483458" y="473965"/>
                  </a:cubicBezTo>
                  <a:close/>
                  <a:moveTo>
                    <a:pt x="314326" y="473964"/>
                  </a:moveTo>
                  <a:lnTo>
                    <a:pt x="408147" y="473964"/>
                  </a:lnTo>
                  <a:cubicBezTo>
                    <a:pt x="416553" y="474514"/>
                    <a:pt x="423263" y="481183"/>
                    <a:pt x="423863" y="489585"/>
                  </a:cubicBezTo>
                  <a:lnTo>
                    <a:pt x="423863" y="583406"/>
                  </a:lnTo>
                  <a:cubicBezTo>
                    <a:pt x="423308" y="591845"/>
                    <a:pt x="416586" y="598567"/>
                    <a:pt x="408147" y="599123"/>
                  </a:cubicBezTo>
                  <a:lnTo>
                    <a:pt x="407766" y="599123"/>
                  </a:lnTo>
                  <a:lnTo>
                    <a:pt x="314326" y="599123"/>
                  </a:lnTo>
                  <a:cubicBezTo>
                    <a:pt x="305924" y="598522"/>
                    <a:pt x="299255" y="591812"/>
                    <a:pt x="298705" y="583406"/>
                  </a:cubicBezTo>
                  <a:lnTo>
                    <a:pt x="298705" y="489585"/>
                  </a:lnTo>
                  <a:cubicBezTo>
                    <a:pt x="299260" y="481198"/>
                    <a:pt x="305939" y="474519"/>
                    <a:pt x="314326" y="473964"/>
                  </a:cubicBezTo>
                  <a:close/>
                  <a:moveTo>
                    <a:pt x="145257" y="473964"/>
                  </a:moveTo>
                  <a:lnTo>
                    <a:pt x="237269" y="473964"/>
                  </a:lnTo>
                  <a:cubicBezTo>
                    <a:pt x="245581" y="474574"/>
                    <a:pt x="252147" y="481263"/>
                    <a:pt x="252604" y="489585"/>
                  </a:cubicBezTo>
                  <a:lnTo>
                    <a:pt x="252604" y="583406"/>
                  </a:lnTo>
                  <a:cubicBezTo>
                    <a:pt x="252152" y="591748"/>
                    <a:pt x="245596" y="598466"/>
                    <a:pt x="237269" y="599123"/>
                  </a:cubicBezTo>
                  <a:lnTo>
                    <a:pt x="145257" y="599123"/>
                  </a:lnTo>
                  <a:cubicBezTo>
                    <a:pt x="136948" y="598426"/>
                    <a:pt x="130414" y="591730"/>
                    <a:pt x="129922" y="583406"/>
                  </a:cubicBezTo>
                  <a:lnTo>
                    <a:pt x="129922" y="489585"/>
                  </a:lnTo>
                  <a:cubicBezTo>
                    <a:pt x="130419" y="481281"/>
                    <a:pt x="136964" y="474615"/>
                    <a:pt x="145257" y="473964"/>
                  </a:cubicBezTo>
                  <a:close/>
                  <a:moveTo>
                    <a:pt x="329661" y="338615"/>
                  </a:moveTo>
                  <a:lnTo>
                    <a:pt x="329661" y="400051"/>
                  </a:lnTo>
                  <a:lnTo>
                    <a:pt x="392145" y="400051"/>
                  </a:lnTo>
                  <a:lnTo>
                    <a:pt x="392145" y="338615"/>
                  </a:lnTo>
                  <a:close/>
                  <a:moveTo>
                    <a:pt x="160593" y="338615"/>
                  </a:moveTo>
                  <a:lnTo>
                    <a:pt x="160593" y="400051"/>
                  </a:lnTo>
                  <a:lnTo>
                    <a:pt x="161069" y="399956"/>
                  </a:lnTo>
                  <a:lnTo>
                    <a:pt x="221933" y="399956"/>
                  </a:lnTo>
                  <a:lnTo>
                    <a:pt x="221933" y="338615"/>
                  </a:lnTo>
                  <a:close/>
                  <a:moveTo>
                    <a:pt x="500444" y="338614"/>
                  </a:moveTo>
                  <a:lnTo>
                    <a:pt x="500444" y="399956"/>
                  </a:lnTo>
                  <a:lnTo>
                    <a:pt x="499968" y="399956"/>
                  </a:lnTo>
                  <a:lnTo>
                    <a:pt x="500444" y="400051"/>
                  </a:lnTo>
                  <a:lnTo>
                    <a:pt x="500444" y="399956"/>
                  </a:lnTo>
                  <a:lnTo>
                    <a:pt x="560071" y="399956"/>
                  </a:lnTo>
                  <a:lnTo>
                    <a:pt x="560071" y="338614"/>
                  </a:lnTo>
                  <a:close/>
                  <a:moveTo>
                    <a:pt x="314326" y="307944"/>
                  </a:moveTo>
                  <a:lnTo>
                    <a:pt x="408147" y="307944"/>
                  </a:lnTo>
                  <a:cubicBezTo>
                    <a:pt x="416489" y="308396"/>
                    <a:pt x="423207" y="314952"/>
                    <a:pt x="423863" y="323279"/>
                  </a:cubicBezTo>
                  <a:lnTo>
                    <a:pt x="423863" y="415291"/>
                  </a:lnTo>
                  <a:cubicBezTo>
                    <a:pt x="423207" y="423618"/>
                    <a:pt x="416489" y="430174"/>
                    <a:pt x="408147" y="430626"/>
                  </a:cubicBezTo>
                  <a:lnTo>
                    <a:pt x="407766" y="430626"/>
                  </a:lnTo>
                  <a:lnTo>
                    <a:pt x="314326" y="430626"/>
                  </a:lnTo>
                  <a:cubicBezTo>
                    <a:pt x="306004" y="430169"/>
                    <a:pt x="299315" y="423603"/>
                    <a:pt x="298705" y="415291"/>
                  </a:cubicBezTo>
                  <a:lnTo>
                    <a:pt x="298705" y="323279"/>
                  </a:lnTo>
                  <a:cubicBezTo>
                    <a:pt x="299356" y="314986"/>
                    <a:pt x="306022" y="308441"/>
                    <a:pt x="314326" y="307944"/>
                  </a:cubicBezTo>
                  <a:close/>
                  <a:moveTo>
                    <a:pt x="145257" y="307944"/>
                  </a:moveTo>
                  <a:lnTo>
                    <a:pt x="237269" y="307944"/>
                  </a:lnTo>
                  <a:cubicBezTo>
                    <a:pt x="245498" y="308498"/>
                    <a:pt x="252050" y="315050"/>
                    <a:pt x="252604" y="323279"/>
                  </a:cubicBezTo>
                  <a:lnTo>
                    <a:pt x="252604" y="415291"/>
                  </a:lnTo>
                  <a:cubicBezTo>
                    <a:pt x="252091" y="423539"/>
                    <a:pt x="245517" y="430113"/>
                    <a:pt x="237269" y="430626"/>
                  </a:cubicBezTo>
                  <a:lnTo>
                    <a:pt x="145257" y="430626"/>
                  </a:lnTo>
                  <a:cubicBezTo>
                    <a:pt x="137028" y="430072"/>
                    <a:pt x="130476" y="423520"/>
                    <a:pt x="129922" y="415291"/>
                  </a:cubicBezTo>
                  <a:lnTo>
                    <a:pt x="129922" y="323279"/>
                  </a:lnTo>
                  <a:cubicBezTo>
                    <a:pt x="130516" y="315068"/>
                    <a:pt x="137046" y="308538"/>
                    <a:pt x="145257" y="307944"/>
                  </a:cubicBezTo>
                  <a:close/>
                  <a:moveTo>
                    <a:pt x="483557" y="307932"/>
                  </a:moveTo>
                  <a:cubicBezTo>
                    <a:pt x="483979" y="307918"/>
                    <a:pt x="484401" y="307922"/>
                    <a:pt x="484823" y="307944"/>
                  </a:cubicBezTo>
                  <a:lnTo>
                    <a:pt x="576168" y="307944"/>
                  </a:lnTo>
                  <a:cubicBezTo>
                    <a:pt x="584509" y="308396"/>
                    <a:pt x="591228" y="314952"/>
                    <a:pt x="591884" y="323279"/>
                  </a:cubicBezTo>
                  <a:lnTo>
                    <a:pt x="591884" y="415291"/>
                  </a:lnTo>
                  <a:cubicBezTo>
                    <a:pt x="591228" y="423618"/>
                    <a:pt x="584509" y="430174"/>
                    <a:pt x="576168" y="430626"/>
                  </a:cubicBezTo>
                  <a:lnTo>
                    <a:pt x="484823" y="430626"/>
                  </a:lnTo>
                  <a:cubicBezTo>
                    <a:pt x="476683" y="431106"/>
                    <a:pt x="469696" y="424897"/>
                    <a:pt x="469216" y="416757"/>
                  </a:cubicBezTo>
                  <a:cubicBezTo>
                    <a:pt x="469187" y="416269"/>
                    <a:pt x="469182" y="415779"/>
                    <a:pt x="469202" y="415291"/>
                  </a:cubicBezTo>
                  <a:lnTo>
                    <a:pt x="469202" y="323279"/>
                  </a:lnTo>
                  <a:cubicBezTo>
                    <a:pt x="468928" y="315077"/>
                    <a:pt x="475355" y="308206"/>
                    <a:pt x="483557" y="307932"/>
                  </a:cubicBezTo>
                  <a:close/>
                  <a:moveTo>
                    <a:pt x="500444" y="175642"/>
                  </a:moveTo>
                  <a:lnTo>
                    <a:pt x="500444" y="235363"/>
                  </a:lnTo>
                  <a:lnTo>
                    <a:pt x="499967" y="235363"/>
                  </a:lnTo>
                  <a:lnTo>
                    <a:pt x="500444" y="235744"/>
                  </a:lnTo>
                  <a:lnTo>
                    <a:pt x="500444" y="235363"/>
                  </a:lnTo>
                  <a:lnTo>
                    <a:pt x="560070" y="235363"/>
                  </a:lnTo>
                  <a:lnTo>
                    <a:pt x="560070" y="175642"/>
                  </a:lnTo>
                  <a:close/>
                  <a:moveTo>
                    <a:pt x="329661" y="175642"/>
                  </a:moveTo>
                  <a:lnTo>
                    <a:pt x="329661" y="235363"/>
                  </a:lnTo>
                  <a:lnTo>
                    <a:pt x="392145" y="235363"/>
                  </a:lnTo>
                  <a:lnTo>
                    <a:pt x="392145" y="175642"/>
                  </a:lnTo>
                  <a:close/>
                  <a:moveTo>
                    <a:pt x="160592" y="175641"/>
                  </a:moveTo>
                  <a:lnTo>
                    <a:pt x="160592" y="235744"/>
                  </a:lnTo>
                  <a:lnTo>
                    <a:pt x="161068" y="235363"/>
                  </a:lnTo>
                  <a:lnTo>
                    <a:pt x="221933" y="235363"/>
                  </a:lnTo>
                  <a:lnTo>
                    <a:pt x="221933" y="175641"/>
                  </a:lnTo>
                  <a:close/>
                  <a:moveTo>
                    <a:pt x="480701" y="144400"/>
                  </a:moveTo>
                  <a:cubicBezTo>
                    <a:pt x="482067" y="144192"/>
                    <a:pt x="483457" y="144192"/>
                    <a:pt x="484823" y="144400"/>
                  </a:cubicBezTo>
                  <a:lnTo>
                    <a:pt x="576167" y="144400"/>
                  </a:lnTo>
                  <a:cubicBezTo>
                    <a:pt x="584415" y="143970"/>
                    <a:pt x="591450" y="150308"/>
                    <a:pt x="591879" y="158556"/>
                  </a:cubicBezTo>
                  <a:cubicBezTo>
                    <a:pt x="591905" y="159044"/>
                    <a:pt x="591906" y="159533"/>
                    <a:pt x="591884" y="160021"/>
                  </a:cubicBezTo>
                  <a:lnTo>
                    <a:pt x="591884" y="251365"/>
                  </a:lnTo>
                  <a:cubicBezTo>
                    <a:pt x="592050" y="259675"/>
                    <a:pt x="585448" y="266547"/>
                    <a:pt x="577138" y="266713"/>
                  </a:cubicBezTo>
                  <a:cubicBezTo>
                    <a:pt x="576814" y="266719"/>
                    <a:pt x="576491" y="266715"/>
                    <a:pt x="576167" y="266701"/>
                  </a:cubicBezTo>
                  <a:lnTo>
                    <a:pt x="484823" y="266701"/>
                  </a:lnTo>
                  <a:cubicBezTo>
                    <a:pt x="477272" y="267784"/>
                    <a:pt x="470273" y="262542"/>
                    <a:pt x="469189" y="254992"/>
                  </a:cubicBezTo>
                  <a:cubicBezTo>
                    <a:pt x="468999" y="253662"/>
                    <a:pt x="469003" y="252312"/>
                    <a:pt x="469202" y="250984"/>
                  </a:cubicBezTo>
                  <a:lnTo>
                    <a:pt x="469202" y="160021"/>
                  </a:lnTo>
                  <a:cubicBezTo>
                    <a:pt x="468063" y="152532"/>
                    <a:pt x="473212" y="145538"/>
                    <a:pt x="480701" y="144400"/>
                  </a:cubicBezTo>
                  <a:close/>
                  <a:moveTo>
                    <a:pt x="312961" y="144400"/>
                  </a:moveTo>
                  <a:cubicBezTo>
                    <a:pt x="313416" y="144379"/>
                    <a:pt x="313871" y="144379"/>
                    <a:pt x="314326" y="144400"/>
                  </a:cubicBezTo>
                  <a:lnTo>
                    <a:pt x="408147" y="144400"/>
                  </a:lnTo>
                  <a:cubicBezTo>
                    <a:pt x="416395" y="143970"/>
                    <a:pt x="423429" y="150308"/>
                    <a:pt x="423859" y="158556"/>
                  </a:cubicBezTo>
                  <a:cubicBezTo>
                    <a:pt x="423884" y="159044"/>
                    <a:pt x="423886" y="159533"/>
                    <a:pt x="423863" y="160021"/>
                  </a:cubicBezTo>
                  <a:lnTo>
                    <a:pt x="423863" y="251365"/>
                  </a:lnTo>
                  <a:cubicBezTo>
                    <a:pt x="424041" y="259675"/>
                    <a:pt x="417450" y="266556"/>
                    <a:pt x="409140" y="266734"/>
                  </a:cubicBezTo>
                  <a:cubicBezTo>
                    <a:pt x="408682" y="266744"/>
                    <a:pt x="408223" y="266733"/>
                    <a:pt x="407766" y="266701"/>
                  </a:cubicBezTo>
                  <a:lnTo>
                    <a:pt x="314326" y="266701"/>
                  </a:lnTo>
                  <a:cubicBezTo>
                    <a:pt x="306021" y="267025"/>
                    <a:pt x="299025" y="260555"/>
                    <a:pt x="298701" y="252249"/>
                  </a:cubicBezTo>
                  <a:cubicBezTo>
                    <a:pt x="298685" y="251828"/>
                    <a:pt x="298686" y="251406"/>
                    <a:pt x="298705" y="250984"/>
                  </a:cubicBezTo>
                  <a:lnTo>
                    <a:pt x="298705" y="160021"/>
                  </a:lnTo>
                  <a:cubicBezTo>
                    <a:pt x="298328" y="151770"/>
                    <a:pt x="304711" y="144776"/>
                    <a:pt x="312961" y="144400"/>
                  </a:cubicBezTo>
                  <a:close/>
                  <a:moveTo>
                    <a:pt x="145257" y="144399"/>
                  </a:moveTo>
                  <a:lnTo>
                    <a:pt x="237268" y="144399"/>
                  </a:lnTo>
                  <a:cubicBezTo>
                    <a:pt x="245415" y="144070"/>
                    <a:pt x="252287" y="150407"/>
                    <a:pt x="252617" y="158554"/>
                  </a:cubicBezTo>
                  <a:cubicBezTo>
                    <a:pt x="252637" y="159043"/>
                    <a:pt x="252632" y="159532"/>
                    <a:pt x="252603" y="160020"/>
                  </a:cubicBezTo>
                  <a:lnTo>
                    <a:pt x="252603" y="251365"/>
                  </a:lnTo>
                  <a:cubicBezTo>
                    <a:pt x="252871" y="259567"/>
                    <a:pt x="246438" y="266433"/>
                    <a:pt x="238236" y="266700"/>
                  </a:cubicBezTo>
                  <a:cubicBezTo>
                    <a:pt x="237914" y="266711"/>
                    <a:pt x="237591" y="266711"/>
                    <a:pt x="237268" y="266700"/>
                  </a:cubicBezTo>
                  <a:lnTo>
                    <a:pt x="145257" y="266700"/>
                  </a:lnTo>
                  <a:cubicBezTo>
                    <a:pt x="137001" y="266922"/>
                    <a:pt x="130128" y="260408"/>
                    <a:pt x="129907" y="252152"/>
                  </a:cubicBezTo>
                  <a:cubicBezTo>
                    <a:pt x="129897" y="251763"/>
                    <a:pt x="129901" y="251373"/>
                    <a:pt x="129921" y="250984"/>
                  </a:cubicBezTo>
                  <a:lnTo>
                    <a:pt x="129921" y="160020"/>
                  </a:lnTo>
                  <a:cubicBezTo>
                    <a:pt x="129496" y="151825"/>
                    <a:pt x="135795" y="144836"/>
                    <a:pt x="143990" y="144411"/>
                  </a:cubicBezTo>
                  <a:cubicBezTo>
                    <a:pt x="144412" y="144389"/>
                    <a:pt x="144834" y="144385"/>
                    <a:pt x="145257" y="144399"/>
                  </a:cubicBezTo>
                  <a:close/>
                  <a:moveTo>
                    <a:pt x="23146" y="0"/>
                  </a:moveTo>
                  <a:cubicBezTo>
                    <a:pt x="23209" y="0"/>
                    <a:pt x="23273" y="0"/>
                    <a:pt x="23336" y="0"/>
                  </a:cubicBezTo>
                  <a:lnTo>
                    <a:pt x="717709" y="0"/>
                  </a:lnTo>
                  <a:cubicBezTo>
                    <a:pt x="730545" y="-53"/>
                    <a:pt x="740993" y="10310"/>
                    <a:pt x="741045" y="23146"/>
                  </a:cubicBezTo>
                  <a:cubicBezTo>
                    <a:pt x="741045" y="23209"/>
                    <a:pt x="741045" y="23273"/>
                    <a:pt x="741045" y="23336"/>
                  </a:cubicBezTo>
                  <a:lnTo>
                    <a:pt x="741045" y="526062"/>
                  </a:lnTo>
                  <a:lnTo>
                    <a:pt x="742284" y="525018"/>
                  </a:lnTo>
                  <a:cubicBezTo>
                    <a:pt x="751227" y="517287"/>
                    <a:pt x="764488" y="517287"/>
                    <a:pt x="773431" y="525018"/>
                  </a:cubicBezTo>
                  <a:lnTo>
                    <a:pt x="1072325" y="776574"/>
                  </a:lnTo>
                  <a:cubicBezTo>
                    <a:pt x="1079499" y="783113"/>
                    <a:pt x="1082468" y="793083"/>
                    <a:pt x="1080040" y="802482"/>
                  </a:cubicBezTo>
                  <a:cubicBezTo>
                    <a:pt x="1076806" y="812444"/>
                    <a:pt x="1067143" y="818873"/>
                    <a:pt x="1056704" y="818007"/>
                  </a:cubicBezTo>
                  <a:lnTo>
                    <a:pt x="974408" y="818007"/>
                  </a:lnTo>
                  <a:lnTo>
                    <a:pt x="974408" y="1093089"/>
                  </a:lnTo>
                  <a:cubicBezTo>
                    <a:pt x="974461" y="1105872"/>
                    <a:pt x="964142" y="1116278"/>
                    <a:pt x="951359" y="1116331"/>
                  </a:cubicBezTo>
                  <a:cubicBezTo>
                    <a:pt x="951263" y="1116331"/>
                    <a:pt x="951168" y="1116331"/>
                    <a:pt x="951072" y="1116330"/>
                  </a:cubicBezTo>
                  <a:lnTo>
                    <a:pt x="845536" y="1116330"/>
                  </a:lnTo>
                  <a:cubicBezTo>
                    <a:pt x="845472" y="1116331"/>
                    <a:pt x="845408" y="1116331"/>
                    <a:pt x="845345" y="1116331"/>
                  </a:cubicBezTo>
                  <a:lnTo>
                    <a:pt x="670370" y="1116331"/>
                  </a:lnTo>
                  <a:lnTo>
                    <a:pt x="670368" y="1116330"/>
                  </a:lnTo>
                  <a:lnTo>
                    <a:pt x="555022" y="1116330"/>
                  </a:lnTo>
                  <a:lnTo>
                    <a:pt x="554545" y="1116137"/>
                  </a:lnTo>
                  <a:lnTo>
                    <a:pt x="554165" y="1116330"/>
                  </a:lnTo>
                  <a:lnTo>
                    <a:pt x="403502" y="1116330"/>
                  </a:lnTo>
                  <a:lnTo>
                    <a:pt x="393134" y="1130829"/>
                  </a:lnTo>
                  <a:cubicBezTo>
                    <a:pt x="383803" y="1139750"/>
                    <a:pt x="371157" y="1145203"/>
                    <a:pt x="357284" y="1145191"/>
                  </a:cubicBezTo>
                  <a:cubicBezTo>
                    <a:pt x="328070" y="1144515"/>
                    <a:pt x="304924" y="1120304"/>
                    <a:pt x="305563" y="1091089"/>
                  </a:cubicBezTo>
                  <a:cubicBezTo>
                    <a:pt x="306825" y="1062500"/>
                    <a:pt x="331025" y="1040347"/>
                    <a:pt x="359614" y="1041609"/>
                  </a:cubicBezTo>
                  <a:cubicBezTo>
                    <a:pt x="373909" y="1042241"/>
                    <a:pt x="386595" y="1048606"/>
                    <a:pt x="395549" y="1058388"/>
                  </a:cubicBezTo>
                  <a:lnTo>
                    <a:pt x="401861" y="1068705"/>
                  </a:lnTo>
                  <a:lnTo>
                    <a:pt x="531686" y="1068705"/>
                  </a:lnTo>
                  <a:lnTo>
                    <a:pt x="531686" y="818198"/>
                  </a:lnTo>
                  <a:lnTo>
                    <a:pt x="456439" y="818198"/>
                  </a:lnTo>
                  <a:cubicBezTo>
                    <a:pt x="446838" y="818207"/>
                    <a:pt x="438381" y="811884"/>
                    <a:pt x="435674" y="802672"/>
                  </a:cubicBezTo>
                  <a:cubicBezTo>
                    <a:pt x="433270" y="793256"/>
                    <a:pt x="436276" y="783283"/>
                    <a:pt x="443484" y="776764"/>
                  </a:cubicBezTo>
                  <a:lnTo>
                    <a:pt x="694373" y="565384"/>
                  </a:lnTo>
                  <a:lnTo>
                    <a:pt x="694373" y="46768"/>
                  </a:lnTo>
                  <a:lnTo>
                    <a:pt x="46673" y="46768"/>
                  </a:lnTo>
                  <a:lnTo>
                    <a:pt x="46673" y="1069658"/>
                  </a:lnTo>
                  <a:lnTo>
                    <a:pt x="152031" y="1069658"/>
                  </a:lnTo>
                  <a:lnTo>
                    <a:pt x="163098" y="1053986"/>
                  </a:lnTo>
                  <a:cubicBezTo>
                    <a:pt x="172886" y="1044611"/>
                    <a:pt x="186251" y="1038971"/>
                    <a:pt x="200871" y="1039287"/>
                  </a:cubicBezTo>
                  <a:cubicBezTo>
                    <a:pt x="230113" y="1039918"/>
                    <a:pt x="253306" y="1064135"/>
                    <a:pt x="252674" y="1093377"/>
                  </a:cubicBezTo>
                  <a:cubicBezTo>
                    <a:pt x="252055" y="1122057"/>
                    <a:pt x="228712" y="1145030"/>
                    <a:pt x="200026" y="1145191"/>
                  </a:cubicBezTo>
                  <a:cubicBezTo>
                    <a:pt x="185245" y="1145035"/>
                    <a:pt x="171926" y="1138901"/>
                    <a:pt x="162343" y="1129112"/>
                  </a:cubicBezTo>
                  <a:lnTo>
                    <a:pt x="153921" y="1116330"/>
                  </a:lnTo>
                  <a:lnTo>
                    <a:pt x="23336" y="1116330"/>
                  </a:lnTo>
                  <a:cubicBezTo>
                    <a:pt x="10501" y="1116383"/>
                    <a:pt x="53" y="1106020"/>
                    <a:pt x="0" y="1093185"/>
                  </a:cubicBezTo>
                  <a:cubicBezTo>
                    <a:pt x="0" y="1093121"/>
                    <a:pt x="0" y="1093058"/>
                    <a:pt x="0" y="1092994"/>
                  </a:cubicBezTo>
                  <a:lnTo>
                    <a:pt x="0" y="23336"/>
                  </a:lnTo>
                  <a:cubicBezTo>
                    <a:pt x="-53" y="10501"/>
                    <a:pt x="10310" y="53"/>
                    <a:pt x="23146" y="0"/>
                  </a:cubicBezTo>
                  <a:close/>
                </a:path>
              </a:pathLst>
            </a:custGeom>
            <a:solidFill>
              <a:srgbClr val="5B9BD5"/>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94" name="Straight Connector 67">
              <a:extLst>
                <a:ext uri="{FF2B5EF4-FFF2-40B4-BE49-F238E27FC236}">
                  <a16:creationId xmlns:a16="http://schemas.microsoft.com/office/drawing/2014/main" id="{FA9C9303-A7C4-661F-3572-31295BE2DEA7}"/>
                </a:ext>
              </a:extLst>
            </p:cNvPr>
            <p:cNvCxnSpPr>
              <a:cxnSpLocks/>
              <a:stCxn id="93" idx="274"/>
            </p:cNvCxnSpPr>
            <p:nvPr/>
          </p:nvCxnSpPr>
          <p:spPr>
            <a:xfrm>
              <a:off x="1115269" y="6358797"/>
              <a:ext cx="1249007" cy="3839"/>
            </a:xfrm>
            <a:prstGeom prst="line">
              <a:avLst/>
            </a:prstGeom>
            <a:noFill/>
            <a:ln w="6350" cap="flat" cmpd="sng" algn="ctr">
              <a:solidFill>
                <a:srgbClr val="5B9BD5"/>
              </a:solidFill>
              <a:prstDash val="solid"/>
              <a:miter lim="800000"/>
            </a:ln>
            <a:effectLst/>
          </p:spPr>
        </p:cxnSp>
        <p:sp>
          <p:nvSpPr>
            <p:cNvPr id="95" name="社区 Residential Community">
              <a:extLst>
                <a:ext uri="{FF2B5EF4-FFF2-40B4-BE49-F238E27FC236}">
                  <a16:creationId xmlns:a16="http://schemas.microsoft.com/office/drawing/2014/main" id="{A5BC556D-A7EC-DDAC-6A68-5B36AAC3F8C6}"/>
                </a:ext>
              </a:extLst>
            </p:cNvPr>
            <p:cNvSpPr/>
            <p:nvPr/>
          </p:nvSpPr>
          <p:spPr>
            <a:xfrm>
              <a:off x="10190130" y="4648073"/>
              <a:ext cx="575443" cy="609685"/>
            </a:xfrm>
            <a:custGeom>
              <a:avLst/>
              <a:gdLst>
                <a:gd name="connsiteX0" fmla="*/ 693516 w 1080873"/>
                <a:gd name="connsiteY0" fmla="*/ 878968 h 1145191"/>
                <a:gd name="connsiteX1" fmla="*/ 693516 w 1080873"/>
                <a:gd name="connsiteY1" fmla="*/ 1069468 h 1145191"/>
                <a:gd name="connsiteX2" fmla="*/ 822199 w 1080873"/>
                <a:gd name="connsiteY2" fmla="*/ 1069468 h 1145191"/>
                <a:gd name="connsiteX3" fmla="*/ 822199 w 1080873"/>
                <a:gd name="connsiteY3" fmla="*/ 878968 h 1145191"/>
                <a:gd name="connsiteX4" fmla="*/ 329661 w 1080873"/>
                <a:gd name="connsiteY4" fmla="*/ 838201 h 1145191"/>
                <a:gd name="connsiteX5" fmla="*/ 329661 w 1080873"/>
                <a:gd name="connsiteY5" fmla="*/ 895922 h 1145191"/>
                <a:gd name="connsiteX6" fmla="*/ 329661 w 1080873"/>
                <a:gd name="connsiteY6" fmla="*/ 896208 h 1145191"/>
                <a:gd name="connsiteX7" fmla="*/ 392145 w 1080873"/>
                <a:gd name="connsiteY7" fmla="*/ 896208 h 1145191"/>
                <a:gd name="connsiteX8" fmla="*/ 392145 w 1080873"/>
                <a:gd name="connsiteY8" fmla="*/ 838201 h 1145191"/>
                <a:gd name="connsiteX9" fmla="*/ 160592 w 1080873"/>
                <a:gd name="connsiteY9" fmla="*/ 838201 h 1145191"/>
                <a:gd name="connsiteX10" fmla="*/ 160592 w 1080873"/>
                <a:gd name="connsiteY10" fmla="*/ 895922 h 1145191"/>
                <a:gd name="connsiteX11" fmla="*/ 161068 w 1080873"/>
                <a:gd name="connsiteY11" fmla="*/ 896208 h 1145191"/>
                <a:gd name="connsiteX12" fmla="*/ 221933 w 1080873"/>
                <a:gd name="connsiteY12" fmla="*/ 896208 h 1145191"/>
                <a:gd name="connsiteX13" fmla="*/ 221933 w 1080873"/>
                <a:gd name="connsiteY13" fmla="*/ 838201 h 1145191"/>
                <a:gd name="connsiteX14" fmla="*/ 144188 w 1080873"/>
                <a:gd name="connsiteY14" fmla="*/ 808378 h 1145191"/>
                <a:gd name="connsiteX15" fmla="*/ 145257 w 1080873"/>
                <a:gd name="connsiteY15" fmla="*/ 808388 h 1145191"/>
                <a:gd name="connsiteX16" fmla="*/ 237268 w 1080873"/>
                <a:gd name="connsiteY16" fmla="*/ 808388 h 1145191"/>
                <a:gd name="connsiteX17" fmla="*/ 252592 w 1080873"/>
                <a:gd name="connsiteY17" fmla="*/ 822170 h 1145191"/>
                <a:gd name="connsiteX18" fmla="*/ 252603 w 1080873"/>
                <a:gd name="connsiteY18" fmla="*/ 823437 h 1145191"/>
                <a:gd name="connsiteX19" fmla="*/ 252603 w 1080873"/>
                <a:gd name="connsiteY19" fmla="*/ 911258 h 1145191"/>
                <a:gd name="connsiteX20" fmla="*/ 238535 w 1080873"/>
                <a:gd name="connsiteY20" fmla="*/ 926319 h 1145191"/>
                <a:gd name="connsiteX21" fmla="*/ 237268 w 1080873"/>
                <a:gd name="connsiteY21" fmla="*/ 926307 h 1145191"/>
                <a:gd name="connsiteX22" fmla="*/ 145257 w 1080873"/>
                <a:gd name="connsiteY22" fmla="*/ 926307 h 1145191"/>
                <a:gd name="connsiteX23" fmla="*/ 129932 w 1080873"/>
                <a:gd name="connsiteY23" fmla="*/ 912326 h 1145191"/>
                <a:gd name="connsiteX24" fmla="*/ 129921 w 1080873"/>
                <a:gd name="connsiteY24" fmla="*/ 911258 h 1145191"/>
                <a:gd name="connsiteX25" fmla="*/ 129921 w 1080873"/>
                <a:gd name="connsiteY25" fmla="*/ 823437 h 1145191"/>
                <a:gd name="connsiteX26" fmla="*/ 144188 w 1080873"/>
                <a:gd name="connsiteY26" fmla="*/ 808378 h 1145191"/>
                <a:gd name="connsiteX27" fmla="*/ 313154 w 1080873"/>
                <a:gd name="connsiteY27" fmla="*/ 808366 h 1145191"/>
                <a:gd name="connsiteX28" fmla="*/ 314325 w 1080873"/>
                <a:gd name="connsiteY28" fmla="*/ 808387 h 1145191"/>
                <a:gd name="connsiteX29" fmla="*/ 408147 w 1080873"/>
                <a:gd name="connsiteY29" fmla="*/ 808388 h 1145191"/>
                <a:gd name="connsiteX30" fmla="*/ 423835 w 1080873"/>
                <a:gd name="connsiteY30" fmla="*/ 822164 h 1145191"/>
                <a:gd name="connsiteX31" fmla="*/ 423863 w 1080873"/>
                <a:gd name="connsiteY31" fmla="*/ 823437 h 1145191"/>
                <a:gd name="connsiteX32" fmla="*/ 423863 w 1080873"/>
                <a:gd name="connsiteY32" fmla="*/ 911257 h 1145191"/>
                <a:gd name="connsiteX33" fmla="*/ 409419 w 1080873"/>
                <a:gd name="connsiteY33" fmla="*/ 926335 h 1145191"/>
                <a:gd name="connsiteX34" fmla="*/ 408147 w 1080873"/>
                <a:gd name="connsiteY34" fmla="*/ 926307 h 1145191"/>
                <a:gd name="connsiteX35" fmla="*/ 407766 w 1080873"/>
                <a:gd name="connsiteY35" fmla="*/ 926307 h 1145191"/>
                <a:gd name="connsiteX36" fmla="*/ 314325 w 1080873"/>
                <a:gd name="connsiteY36" fmla="*/ 926307 h 1145191"/>
                <a:gd name="connsiteX37" fmla="*/ 298726 w 1080873"/>
                <a:gd name="connsiteY37" fmla="*/ 912429 h 1145191"/>
                <a:gd name="connsiteX38" fmla="*/ 298704 w 1080873"/>
                <a:gd name="connsiteY38" fmla="*/ 911257 h 1145191"/>
                <a:gd name="connsiteX39" fmla="*/ 298704 w 1080873"/>
                <a:gd name="connsiteY39" fmla="*/ 823437 h 1145191"/>
                <a:gd name="connsiteX40" fmla="*/ 313154 w 1080873"/>
                <a:gd name="connsiteY40" fmla="*/ 808366 h 1145191"/>
                <a:gd name="connsiteX41" fmla="*/ 329661 w 1080873"/>
                <a:gd name="connsiteY41" fmla="*/ 671322 h 1145191"/>
                <a:gd name="connsiteX42" fmla="*/ 329661 w 1080873"/>
                <a:gd name="connsiteY42" fmla="*/ 731330 h 1145191"/>
                <a:gd name="connsiteX43" fmla="*/ 392145 w 1080873"/>
                <a:gd name="connsiteY43" fmla="*/ 731330 h 1145191"/>
                <a:gd name="connsiteX44" fmla="*/ 392145 w 1080873"/>
                <a:gd name="connsiteY44" fmla="*/ 671322 h 1145191"/>
                <a:gd name="connsiteX45" fmla="*/ 160592 w 1080873"/>
                <a:gd name="connsiteY45" fmla="*/ 671322 h 1145191"/>
                <a:gd name="connsiteX46" fmla="*/ 160592 w 1080873"/>
                <a:gd name="connsiteY46" fmla="*/ 731330 h 1145191"/>
                <a:gd name="connsiteX47" fmla="*/ 161069 w 1080873"/>
                <a:gd name="connsiteY47" fmla="*/ 731330 h 1145191"/>
                <a:gd name="connsiteX48" fmla="*/ 221933 w 1080873"/>
                <a:gd name="connsiteY48" fmla="*/ 731330 h 1145191"/>
                <a:gd name="connsiteX49" fmla="*/ 221933 w 1080873"/>
                <a:gd name="connsiteY49" fmla="*/ 671322 h 1145191"/>
                <a:gd name="connsiteX50" fmla="*/ 314325 w 1080873"/>
                <a:gd name="connsiteY50" fmla="*/ 639985 h 1145191"/>
                <a:gd name="connsiteX51" fmla="*/ 408147 w 1080873"/>
                <a:gd name="connsiteY51" fmla="*/ 639985 h 1145191"/>
                <a:gd name="connsiteX52" fmla="*/ 423863 w 1080873"/>
                <a:gd name="connsiteY52" fmla="*/ 655606 h 1145191"/>
                <a:gd name="connsiteX53" fmla="*/ 423863 w 1080873"/>
                <a:gd name="connsiteY53" fmla="*/ 747046 h 1145191"/>
                <a:gd name="connsiteX54" fmla="*/ 409412 w 1080873"/>
                <a:gd name="connsiteY54" fmla="*/ 762671 h 1145191"/>
                <a:gd name="connsiteX55" fmla="*/ 408147 w 1080873"/>
                <a:gd name="connsiteY55" fmla="*/ 762667 h 1145191"/>
                <a:gd name="connsiteX56" fmla="*/ 407766 w 1080873"/>
                <a:gd name="connsiteY56" fmla="*/ 762667 h 1145191"/>
                <a:gd name="connsiteX57" fmla="*/ 314325 w 1080873"/>
                <a:gd name="connsiteY57" fmla="*/ 762667 h 1145191"/>
                <a:gd name="connsiteX58" fmla="*/ 298704 w 1080873"/>
                <a:gd name="connsiteY58" fmla="*/ 748212 h 1145191"/>
                <a:gd name="connsiteX59" fmla="*/ 298704 w 1080873"/>
                <a:gd name="connsiteY59" fmla="*/ 747046 h 1145191"/>
                <a:gd name="connsiteX60" fmla="*/ 298704 w 1080873"/>
                <a:gd name="connsiteY60" fmla="*/ 655606 h 1145191"/>
                <a:gd name="connsiteX61" fmla="*/ 314325 w 1080873"/>
                <a:gd name="connsiteY61" fmla="*/ 639985 h 1145191"/>
                <a:gd name="connsiteX62" fmla="*/ 145257 w 1080873"/>
                <a:gd name="connsiteY62" fmla="*/ 639985 h 1145191"/>
                <a:gd name="connsiteX63" fmla="*/ 237269 w 1080873"/>
                <a:gd name="connsiteY63" fmla="*/ 639985 h 1145191"/>
                <a:gd name="connsiteX64" fmla="*/ 252604 w 1080873"/>
                <a:gd name="connsiteY64" fmla="*/ 655606 h 1145191"/>
                <a:gd name="connsiteX65" fmla="*/ 252604 w 1080873"/>
                <a:gd name="connsiteY65" fmla="*/ 747046 h 1145191"/>
                <a:gd name="connsiteX66" fmla="*/ 238535 w 1080873"/>
                <a:gd name="connsiteY66" fmla="*/ 762655 h 1145191"/>
                <a:gd name="connsiteX67" fmla="*/ 237269 w 1080873"/>
                <a:gd name="connsiteY67" fmla="*/ 762667 h 1145191"/>
                <a:gd name="connsiteX68" fmla="*/ 145257 w 1080873"/>
                <a:gd name="connsiteY68" fmla="*/ 762667 h 1145191"/>
                <a:gd name="connsiteX69" fmla="*/ 129910 w 1080873"/>
                <a:gd name="connsiteY69" fmla="*/ 748312 h 1145191"/>
                <a:gd name="connsiteX70" fmla="*/ 129922 w 1080873"/>
                <a:gd name="connsiteY70" fmla="*/ 747046 h 1145191"/>
                <a:gd name="connsiteX71" fmla="*/ 129922 w 1080873"/>
                <a:gd name="connsiteY71" fmla="*/ 655606 h 1145191"/>
                <a:gd name="connsiteX72" fmla="*/ 145257 w 1080873"/>
                <a:gd name="connsiteY72" fmla="*/ 639985 h 1145191"/>
                <a:gd name="connsiteX73" fmla="*/ 757905 w 1080873"/>
                <a:gd name="connsiteY73" fmla="*/ 571500 h 1145191"/>
                <a:gd name="connsiteX74" fmla="*/ 521399 w 1080873"/>
                <a:gd name="connsiteY74" fmla="*/ 771525 h 1145191"/>
                <a:gd name="connsiteX75" fmla="*/ 555213 w 1080873"/>
                <a:gd name="connsiteY75" fmla="*/ 771525 h 1145191"/>
                <a:gd name="connsiteX76" fmla="*/ 578549 w 1080873"/>
                <a:gd name="connsiteY76" fmla="*/ 794862 h 1145191"/>
                <a:gd name="connsiteX77" fmla="*/ 578296 w 1080873"/>
                <a:gd name="connsiteY77" fmla="*/ 795472 h 1145191"/>
                <a:gd name="connsiteX78" fmla="*/ 578359 w 1080873"/>
                <a:gd name="connsiteY78" fmla="*/ 795623 h 1145191"/>
                <a:gd name="connsiteX79" fmla="*/ 578359 w 1080873"/>
                <a:gd name="connsiteY79" fmla="*/ 1069753 h 1145191"/>
                <a:gd name="connsiteX80" fmla="*/ 647701 w 1080873"/>
                <a:gd name="connsiteY80" fmla="*/ 1069753 h 1145191"/>
                <a:gd name="connsiteX81" fmla="*/ 647701 w 1080873"/>
                <a:gd name="connsiteY81" fmla="*/ 855917 h 1145191"/>
                <a:gd name="connsiteX82" fmla="*/ 670559 w 1080873"/>
                <a:gd name="connsiteY82" fmla="*/ 832488 h 1145191"/>
                <a:gd name="connsiteX83" fmla="*/ 670847 w 1080873"/>
                <a:gd name="connsiteY83" fmla="*/ 832486 h 1145191"/>
                <a:gd name="connsiteX84" fmla="*/ 845345 w 1080873"/>
                <a:gd name="connsiteY84" fmla="*/ 832486 h 1145191"/>
                <a:gd name="connsiteX85" fmla="*/ 868586 w 1080873"/>
                <a:gd name="connsiteY85" fmla="*/ 855726 h 1145191"/>
                <a:gd name="connsiteX86" fmla="*/ 868586 w 1080873"/>
                <a:gd name="connsiteY86" fmla="*/ 855917 h 1145191"/>
                <a:gd name="connsiteX87" fmla="*/ 868586 w 1080873"/>
                <a:gd name="connsiteY87" fmla="*/ 1069753 h 1145191"/>
                <a:gd name="connsiteX88" fmla="*/ 927831 w 1080873"/>
                <a:gd name="connsiteY88" fmla="*/ 1069753 h 1145191"/>
                <a:gd name="connsiteX89" fmla="*/ 927831 w 1080873"/>
                <a:gd name="connsiteY89" fmla="*/ 795623 h 1145191"/>
                <a:gd name="connsiteX90" fmla="*/ 949629 w 1080873"/>
                <a:gd name="connsiteY90" fmla="*/ 770844 h 1145191"/>
                <a:gd name="connsiteX91" fmla="*/ 951854 w 1080873"/>
                <a:gd name="connsiteY91" fmla="*/ 771603 h 1145191"/>
                <a:gd name="connsiteX92" fmla="*/ 952501 w 1080873"/>
                <a:gd name="connsiteY92" fmla="*/ 771335 h 1145191"/>
                <a:gd name="connsiteX93" fmla="*/ 994030 w 1080873"/>
                <a:gd name="connsiteY93" fmla="*/ 771335 h 1145191"/>
                <a:gd name="connsiteX94" fmla="*/ 500444 w 1080873"/>
                <a:gd name="connsiteY94" fmla="*/ 504826 h 1145191"/>
                <a:gd name="connsiteX95" fmla="*/ 500444 w 1080873"/>
                <a:gd name="connsiteY95" fmla="*/ 567405 h 1145191"/>
                <a:gd name="connsiteX96" fmla="*/ 499968 w 1080873"/>
                <a:gd name="connsiteY96" fmla="*/ 567786 h 1145191"/>
                <a:gd name="connsiteX97" fmla="*/ 560070 w 1080873"/>
                <a:gd name="connsiteY97" fmla="*/ 567786 h 1145191"/>
                <a:gd name="connsiteX98" fmla="*/ 560070 w 1080873"/>
                <a:gd name="connsiteY98" fmla="*/ 504826 h 1145191"/>
                <a:gd name="connsiteX99" fmla="*/ 329661 w 1080873"/>
                <a:gd name="connsiteY99" fmla="*/ 504825 h 1145191"/>
                <a:gd name="connsiteX100" fmla="*/ 329661 w 1080873"/>
                <a:gd name="connsiteY100" fmla="*/ 567404 h 1145191"/>
                <a:gd name="connsiteX101" fmla="*/ 329661 w 1080873"/>
                <a:gd name="connsiteY101" fmla="*/ 567785 h 1145191"/>
                <a:gd name="connsiteX102" fmla="*/ 392145 w 1080873"/>
                <a:gd name="connsiteY102" fmla="*/ 567785 h 1145191"/>
                <a:gd name="connsiteX103" fmla="*/ 392145 w 1080873"/>
                <a:gd name="connsiteY103" fmla="*/ 504825 h 1145191"/>
                <a:gd name="connsiteX104" fmla="*/ 160593 w 1080873"/>
                <a:gd name="connsiteY104" fmla="*/ 504825 h 1145191"/>
                <a:gd name="connsiteX105" fmla="*/ 160593 w 1080873"/>
                <a:gd name="connsiteY105" fmla="*/ 567404 h 1145191"/>
                <a:gd name="connsiteX106" fmla="*/ 161069 w 1080873"/>
                <a:gd name="connsiteY106" fmla="*/ 567785 h 1145191"/>
                <a:gd name="connsiteX107" fmla="*/ 221933 w 1080873"/>
                <a:gd name="connsiteY107" fmla="*/ 567785 h 1145191"/>
                <a:gd name="connsiteX108" fmla="*/ 221933 w 1080873"/>
                <a:gd name="connsiteY108" fmla="*/ 504825 h 1145191"/>
                <a:gd name="connsiteX109" fmla="*/ 483458 w 1080873"/>
                <a:gd name="connsiteY109" fmla="*/ 473965 h 1145191"/>
                <a:gd name="connsiteX110" fmla="*/ 484823 w 1080873"/>
                <a:gd name="connsiteY110" fmla="*/ 473965 h 1145191"/>
                <a:gd name="connsiteX111" fmla="*/ 576168 w 1080873"/>
                <a:gd name="connsiteY111" fmla="*/ 473965 h 1145191"/>
                <a:gd name="connsiteX112" fmla="*/ 591884 w 1080873"/>
                <a:gd name="connsiteY112" fmla="*/ 489586 h 1145191"/>
                <a:gd name="connsiteX113" fmla="*/ 591884 w 1080873"/>
                <a:gd name="connsiteY113" fmla="*/ 583407 h 1145191"/>
                <a:gd name="connsiteX114" fmla="*/ 576168 w 1080873"/>
                <a:gd name="connsiteY114" fmla="*/ 599123 h 1145191"/>
                <a:gd name="connsiteX115" fmla="*/ 484823 w 1080873"/>
                <a:gd name="connsiteY115" fmla="*/ 599123 h 1145191"/>
                <a:gd name="connsiteX116" fmla="*/ 469198 w 1080873"/>
                <a:gd name="connsiteY116" fmla="*/ 584672 h 1145191"/>
                <a:gd name="connsiteX117" fmla="*/ 469202 w 1080873"/>
                <a:gd name="connsiteY117" fmla="*/ 583407 h 1145191"/>
                <a:gd name="connsiteX118" fmla="*/ 469202 w 1080873"/>
                <a:gd name="connsiteY118" fmla="*/ 489586 h 1145191"/>
                <a:gd name="connsiteX119" fmla="*/ 483458 w 1080873"/>
                <a:gd name="connsiteY119" fmla="*/ 473965 h 1145191"/>
                <a:gd name="connsiteX120" fmla="*/ 314326 w 1080873"/>
                <a:gd name="connsiteY120" fmla="*/ 473964 h 1145191"/>
                <a:gd name="connsiteX121" fmla="*/ 408147 w 1080873"/>
                <a:gd name="connsiteY121" fmla="*/ 473964 h 1145191"/>
                <a:gd name="connsiteX122" fmla="*/ 423863 w 1080873"/>
                <a:gd name="connsiteY122" fmla="*/ 489585 h 1145191"/>
                <a:gd name="connsiteX123" fmla="*/ 423863 w 1080873"/>
                <a:gd name="connsiteY123" fmla="*/ 583406 h 1145191"/>
                <a:gd name="connsiteX124" fmla="*/ 408147 w 1080873"/>
                <a:gd name="connsiteY124" fmla="*/ 599123 h 1145191"/>
                <a:gd name="connsiteX125" fmla="*/ 407766 w 1080873"/>
                <a:gd name="connsiteY125" fmla="*/ 599123 h 1145191"/>
                <a:gd name="connsiteX126" fmla="*/ 314326 w 1080873"/>
                <a:gd name="connsiteY126" fmla="*/ 599123 h 1145191"/>
                <a:gd name="connsiteX127" fmla="*/ 298705 w 1080873"/>
                <a:gd name="connsiteY127" fmla="*/ 583406 h 1145191"/>
                <a:gd name="connsiteX128" fmla="*/ 298705 w 1080873"/>
                <a:gd name="connsiteY128" fmla="*/ 489585 h 1145191"/>
                <a:gd name="connsiteX129" fmla="*/ 314326 w 1080873"/>
                <a:gd name="connsiteY129" fmla="*/ 473964 h 1145191"/>
                <a:gd name="connsiteX130" fmla="*/ 145257 w 1080873"/>
                <a:gd name="connsiteY130" fmla="*/ 473964 h 1145191"/>
                <a:gd name="connsiteX131" fmla="*/ 237269 w 1080873"/>
                <a:gd name="connsiteY131" fmla="*/ 473964 h 1145191"/>
                <a:gd name="connsiteX132" fmla="*/ 252604 w 1080873"/>
                <a:gd name="connsiteY132" fmla="*/ 489585 h 1145191"/>
                <a:gd name="connsiteX133" fmla="*/ 252604 w 1080873"/>
                <a:gd name="connsiteY133" fmla="*/ 583406 h 1145191"/>
                <a:gd name="connsiteX134" fmla="*/ 237269 w 1080873"/>
                <a:gd name="connsiteY134" fmla="*/ 599123 h 1145191"/>
                <a:gd name="connsiteX135" fmla="*/ 145257 w 1080873"/>
                <a:gd name="connsiteY135" fmla="*/ 599123 h 1145191"/>
                <a:gd name="connsiteX136" fmla="*/ 129922 w 1080873"/>
                <a:gd name="connsiteY136" fmla="*/ 583406 h 1145191"/>
                <a:gd name="connsiteX137" fmla="*/ 129922 w 1080873"/>
                <a:gd name="connsiteY137" fmla="*/ 489585 h 1145191"/>
                <a:gd name="connsiteX138" fmla="*/ 145257 w 1080873"/>
                <a:gd name="connsiteY138" fmla="*/ 473964 h 1145191"/>
                <a:gd name="connsiteX139" fmla="*/ 329661 w 1080873"/>
                <a:gd name="connsiteY139" fmla="*/ 338615 h 1145191"/>
                <a:gd name="connsiteX140" fmla="*/ 329661 w 1080873"/>
                <a:gd name="connsiteY140" fmla="*/ 400051 h 1145191"/>
                <a:gd name="connsiteX141" fmla="*/ 392145 w 1080873"/>
                <a:gd name="connsiteY141" fmla="*/ 400051 h 1145191"/>
                <a:gd name="connsiteX142" fmla="*/ 392145 w 1080873"/>
                <a:gd name="connsiteY142" fmla="*/ 338615 h 1145191"/>
                <a:gd name="connsiteX143" fmla="*/ 160593 w 1080873"/>
                <a:gd name="connsiteY143" fmla="*/ 338615 h 1145191"/>
                <a:gd name="connsiteX144" fmla="*/ 160593 w 1080873"/>
                <a:gd name="connsiteY144" fmla="*/ 400051 h 1145191"/>
                <a:gd name="connsiteX145" fmla="*/ 161069 w 1080873"/>
                <a:gd name="connsiteY145" fmla="*/ 399956 h 1145191"/>
                <a:gd name="connsiteX146" fmla="*/ 221933 w 1080873"/>
                <a:gd name="connsiteY146" fmla="*/ 399956 h 1145191"/>
                <a:gd name="connsiteX147" fmla="*/ 221933 w 1080873"/>
                <a:gd name="connsiteY147" fmla="*/ 338615 h 1145191"/>
                <a:gd name="connsiteX148" fmla="*/ 500444 w 1080873"/>
                <a:gd name="connsiteY148" fmla="*/ 338614 h 1145191"/>
                <a:gd name="connsiteX149" fmla="*/ 500444 w 1080873"/>
                <a:gd name="connsiteY149" fmla="*/ 399956 h 1145191"/>
                <a:gd name="connsiteX150" fmla="*/ 499968 w 1080873"/>
                <a:gd name="connsiteY150" fmla="*/ 399956 h 1145191"/>
                <a:gd name="connsiteX151" fmla="*/ 500444 w 1080873"/>
                <a:gd name="connsiteY151" fmla="*/ 400051 h 1145191"/>
                <a:gd name="connsiteX152" fmla="*/ 500444 w 1080873"/>
                <a:gd name="connsiteY152" fmla="*/ 399956 h 1145191"/>
                <a:gd name="connsiteX153" fmla="*/ 560071 w 1080873"/>
                <a:gd name="connsiteY153" fmla="*/ 399956 h 1145191"/>
                <a:gd name="connsiteX154" fmla="*/ 560071 w 1080873"/>
                <a:gd name="connsiteY154" fmla="*/ 338614 h 1145191"/>
                <a:gd name="connsiteX155" fmla="*/ 314326 w 1080873"/>
                <a:gd name="connsiteY155" fmla="*/ 307944 h 1145191"/>
                <a:gd name="connsiteX156" fmla="*/ 408147 w 1080873"/>
                <a:gd name="connsiteY156" fmla="*/ 307944 h 1145191"/>
                <a:gd name="connsiteX157" fmla="*/ 423863 w 1080873"/>
                <a:gd name="connsiteY157" fmla="*/ 323279 h 1145191"/>
                <a:gd name="connsiteX158" fmla="*/ 423863 w 1080873"/>
                <a:gd name="connsiteY158" fmla="*/ 415291 h 1145191"/>
                <a:gd name="connsiteX159" fmla="*/ 408147 w 1080873"/>
                <a:gd name="connsiteY159" fmla="*/ 430626 h 1145191"/>
                <a:gd name="connsiteX160" fmla="*/ 407766 w 1080873"/>
                <a:gd name="connsiteY160" fmla="*/ 430626 h 1145191"/>
                <a:gd name="connsiteX161" fmla="*/ 314326 w 1080873"/>
                <a:gd name="connsiteY161" fmla="*/ 430626 h 1145191"/>
                <a:gd name="connsiteX162" fmla="*/ 298705 w 1080873"/>
                <a:gd name="connsiteY162" fmla="*/ 415291 h 1145191"/>
                <a:gd name="connsiteX163" fmla="*/ 298705 w 1080873"/>
                <a:gd name="connsiteY163" fmla="*/ 323279 h 1145191"/>
                <a:gd name="connsiteX164" fmla="*/ 314326 w 1080873"/>
                <a:gd name="connsiteY164" fmla="*/ 307944 h 1145191"/>
                <a:gd name="connsiteX165" fmla="*/ 145257 w 1080873"/>
                <a:gd name="connsiteY165" fmla="*/ 307944 h 1145191"/>
                <a:gd name="connsiteX166" fmla="*/ 237269 w 1080873"/>
                <a:gd name="connsiteY166" fmla="*/ 307944 h 1145191"/>
                <a:gd name="connsiteX167" fmla="*/ 252604 w 1080873"/>
                <a:gd name="connsiteY167" fmla="*/ 323279 h 1145191"/>
                <a:gd name="connsiteX168" fmla="*/ 252604 w 1080873"/>
                <a:gd name="connsiteY168" fmla="*/ 415291 h 1145191"/>
                <a:gd name="connsiteX169" fmla="*/ 237269 w 1080873"/>
                <a:gd name="connsiteY169" fmla="*/ 430626 h 1145191"/>
                <a:gd name="connsiteX170" fmla="*/ 145257 w 1080873"/>
                <a:gd name="connsiteY170" fmla="*/ 430626 h 1145191"/>
                <a:gd name="connsiteX171" fmla="*/ 129922 w 1080873"/>
                <a:gd name="connsiteY171" fmla="*/ 415291 h 1145191"/>
                <a:gd name="connsiteX172" fmla="*/ 129922 w 1080873"/>
                <a:gd name="connsiteY172" fmla="*/ 323279 h 1145191"/>
                <a:gd name="connsiteX173" fmla="*/ 145257 w 1080873"/>
                <a:gd name="connsiteY173" fmla="*/ 307944 h 1145191"/>
                <a:gd name="connsiteX174" fmla="*/ 483557 w 1080873"/>
                <a:gd name="connsiteY174" fmla="*/ 307932 h 1145191"/>
                <a:gd name="connsiteX175" fmla="*/ 484823 w 1080873"/>
                <a:gd name="connsiteY175" fmla="*/ 307944 h 1145191"/>
                <a:gd name="connsiteX176" fmla="*/ 576168 w 1080873"/>
                <a:gd name="connsiteY176" fmla="*/ 307944 h 1145191"/>
                <a:gd name="connsiteX177" fmla="*/ 591884 w 1080873"/>
                <a:gd name="connsiteY177" fmla="*/ 323279 h 1145191"/>
                <a:gd name="connsiteX178" fmla="*/ 591884 w 1080873"/>
                <a:gd name="connsiteY178" fmla="*/ 415291 h 1145191"/>
                <a:gd name="connsiteX179" fmla="*/ 576168 w 1080873"/>
                <a:gd name="connsiteY179" fmla="*/ 430626 h 1145191"/>
                <a:gd name="connsiteX180" fmla="*/ 484823 w 1080873"/>
                <a:gd name="connsiteY180" fmla="*/ 430626 h 1145191"/>
                <a:gd name="connsiteX181" fmla="*/ 469216 w 1080873"/>
                <a:gd name="connsiteY181" fmla="*/ 416757 h 1145191"/>
                <a:gd name="connsiteX182" fmla="*/ 469202 w 1080873"/>
                <a:gd name="connsiteY182" fmla="*/ 415291 h 1145191"/>
                <a:gd name="connsiteX183" fmla="*/ 469202 w 1080873"/>
                <a:gd name="connsiteY183" fmla="*/ 323279 h 1145191"/>
                <a:gd name="connsiteX184" fmla="*/ 483557 w 1080873"/>
                <a:gd name="connsiteY184" fmla="*/ 307932 h 1145191"/>
                <a:gd name="connsiteX185" fmla="*/ 500444 w 1080873"/>
                <a:gd name="connsiteY185" fmla="*/ 175642 h 1145191"/>
                <a:gd name="connsiteX186" fmla="*/ 500444 w 1080873"/>
                <a:gd name="connsiteY186" fmla="*/ 235363 h 1145191"/>
                <a:gd name="connsiteX187" fmla="*/ 499967 w 1080873"/>
                <a:gd name="connsiteY187" fmla="*/ 235363 h 1145191"/>
                <a:gd name="connsiteX188" fmla="*/ 500444 w 1080873"/>
                <a:gd name="connsiteY188" fmla="*/ 235744 h 1145191"/>
                <a:gd name="connsiteX189" fmla="*/ 500444 w 1080873"/>
                <a:gd name="connsiteY189" fmla="*/ 235363 h 1145191"/>
                <a:gd name="connsiteX190" fmla="*/ 560070 w 1080873"/>
                <a:gd name="connsiteY190" fmla="*/ 235363 h 1145191"/>
                <a:gd name="connsiteX191" fmla="*/ 560070 w 1080873"/>
                <a:gd name="connsiteY191" fmla="*/ 175642 h 1145191"/>
                <a:gd name="connsiteX192" fmla="*/ 329661 w 1080873"/>
                <a:gd name="connsiteY192" fmla="*/ 175642 h 1145191"/>
                <a:gd name="connsiteX193" fmla="*/ 329661 w 1080873"/>
                <a:gd name="connsiteY193" fmla="*/ 235363 h 1145191"/>
                <a:gd name="connsiteX194" fmla="*/ 392145 w 1080873"/>
                <a:gd name="connsiteY194" fmla="*/ 235363 h 1145191"/>
                <a:gd name="connsiteX195" fmla="*/ 392145 w 1080873"/>
                <a:gd name="connsiteY195" fmla="*/ 175642 h 1145191"/>
                <a:gd name="connsiteX196" fmla="*/ 160592 w 1080873"/>
                <a:gd name="connsiteY196" fmla="*/ 175641 h 1145191"/>
                <a:gd name="connsiteX197" fmla="*/ 160592 w 1080873"/>
                <a:gd name="connsiteY197" fmla="*/ 235744 h 1145191"/>
                <a:gd name="connsiteX198" fmla="*/ 161068 w 1080873"/>
                <a:gd name="connsiteY198" fmla="*/ 235363 h 1145191"/>
                <a:gd name="connsiteX199" fmla="*/ 221933 w 1080873"/>
                <a:gd name="connsiteY199" fmla="*/ 235363 h 1145191"/>
                <a:gd name="connsiteX200" fmla="*/ 221933 w 1080873"/>
                <a:gd name="connsiteY200" fmla="*/ 175641 h 1145191"/>
                <a:gd name="connsiteX201" fmla="*/ 480701 w 1080873"/>
                <a:gd name="connsiteY201" fmla="*/ 144400 h 1145191"/>
                <a:gd name="connsiteX202" fmla="*/ 484823 w 1080873"/>
                <a:gd name="connsiteY202" fmla="*/ 144400 h 1145191"/>
                <a:gd name="connsiteX203" fmla="*/ 576167 w 1080873"/>
                <a:gd name="connsiteY203" fmla="*/ 144400 h 1145191"/>
                <a:gd name="connsiteX204" fmla="*/ 591879 w 1080873"/>
                <a:gd name="connsiteY204" fmla="*/ 158556 h 1145191"/>
                <a:gd name="connsiteX205" fmla="*/ 591884 w 1080873"/>
                <a:gd name="connsiteY205" fmla="*/ 160021 h 1145191"/>
                <a:gd name="connsiteX206" fmla="*/ 591884 w 1080873"/>
                <a:gd name="connsiteY206" fmla="*/ 251365 h 1145191"/>
                <a:gd name="connsiteX207" fmla="*/ 577138 w 1080873"/>
                <a:gd name="connsiteY207" fmla="*/ 266713 h 1145191"/>
                <a:gd name="connsiteX208" fmla="*/ 576167 w 1080873"/>
                <a:gd name="connsiteY208" fmla="*/ 266701 h 1145191"/>
                <a:gd name="connsiteX209" fmla="*/ 484823 w 1080873"/>
                <a:gd name="connsiteY209" fmla="*/ 266701 h 1145191"/>
                <a:gd name="connsiteX210" fmla="*/ 469189 w 1080873"/>
                <a:gd name="connsiteY210" fmla="*/ 254992 h 1145191"/>
                <a:gd name="connsiteX211" fmla="*/ 469202 w 1080873"/>
                <a:gd name="connsiteY211" fmla="*/ 250984 h 1145191"/>
                <a:gd name="connsiteX212" fmla="*/ 469202 w 1080873"/>
                <a:gd name="connsiteY212" fmla="*/ 160021 h 1145191"/>
                <a:gd name="connsiteX213" fmla="*/ 480701 w 1080873"/>
                <a:gd name="connsiteY213" fmla="*/ 144400 h 1145191"/>
                <a:gd name="connsiteX214" fmla="*/ 312961 w 1080873"/>
                <a:gd name="connsiteY214" fmla="*/ 144400 h 1145191"/>
                <a:gd name="connsiteX215" fmla="*/ 314326 w 1080873"/>
                <a:gd name="connsiteY215" fmla="*/ 144400 h 1145191"/>
                <a:gd name="connsiteX216" fmla="*/ 408147 w 1080873"/>
                <a:gd name="connsiteY216" fmla="*/ 144400 h 1145191"/>
                <a:gd name="connsiteX217" fmla="*/ 423859 w 1080873"/>
                <a:gd name="connsiteY217" fmla="*/ 158556 h 1145191"/>
                <a:gd name="connsiteX218" fmla="*/ 423863 w 1080873"/>
                <a:gd name="connsiteY218" fmla="*/ 160021 h 1145191"/>
                <a:gd name="connsiteX219" fmla="*/ 423863 w 1080873"/>
                <a:gd name="connsiteY219" fmla="*/ 251365 h 1145191"/>
                <a:gd name="connsiteX220" fmla="*/ 409140 w 1080873"/>
                <a:gd name="connsiteY220" fmla="*/ 266734 h 1145191"/>
                <a:gd name="connsiteX221" fmla="*/ 407766 w 1080873"/>
                <a:gd name="connsiteY221" fmla="*/ 266701 h 1145191"/>
                <a:gd name="connsiteX222" fmla="*/ 314326 w 1080873"/>
                <a:gd name="connsiteY222" fmla="*/ 266701 h 1145191"/>
                <a:gd name="connsiteX223" fmla="*/ 298701 w 1080873"/>
                <a:gd name="connsiteY223" fmla="*/ 252249 h 1145191"/>
                <a:gd name="connsiteX224" fmla="*/ 298705 w 1080873"/>
                <a:gd name="connsiteY224" fmla="*/ 250984 h 1145191"/>
                <a:gd name="connsiteX225" fmla="*/ 298705 w 1080873"/>
                <a:gd name="connsiteY225" fmla="*/ 160021 h 1145191"/>
                <a:gd name="connsiteX226" fmla="*/ 312961 w 1080873"/>
                <a:gd name="connsiteY226" fmla="*/ 144400 h 1145191"/>
                <a:gd name="connsiteX227" fmla="*/ 145257 w 1080873"/>
                <a:gd name="connsiteY227" fmla="*/ 144399 h 1145191"/>
                <a:gd name="connsiteX228" fmla="*/ 237268 w 1080873"/>
                <a:gd name="connsiteY228" fmla="*/ 144399 h 1145191"/>
                <a:gd name="connsiteX229" fmla="*/ 252617 w 1080873"/>
                <a:gd name="connsiteY229" fmla="*/ 158554 h 1145191"/>
                <a:gd name="connsiteX230" fmla="*/ 252603 w 1080873"/>
                <a:gd name="connsiteY230" fmla="*/ 160020 h 1145191"/>
                <a:gd name="connsiteX231" fmla="*/ 252603 w 1080873"/>
                <a:gd name="connsiteY231" fmla="*/ 251365 h 1145191"/>
                <a:gd name="connsiteX232" fmla="*/ 238236 w 1080873"/>
                <a:gd name="connsiteY232" fmla="*/ 266700 h 1145191"/>
                <a:gd name="connsiteX233" fmla="*/ 237268 w 1080873"/>
                <a:gd name="connsiteY233" fmla="*/ 266700 h 1145191"/>
                <a:gd name="connsiteX234" fmla="*/ 145257 w 1080873"/>
                <a:gd name="connsiteY234" fmla="*/ 266700 h 1145191"/>
                <a:gd name="connsiteX235" fmla="*/ 129907 w 1080873"/>
                <a:gd name="connsiteY235" fmla="*/ 252152 h 1145191"/>
                <a:gd name="connsiteX236" fmla="*/ 129921 w 1080873"/>
                <a:gd name="connsiteY236" fmla="*/ 250984 h 1145191"/>
                <a:gd name="connsiteX237" fmla="*/ 129921 w 1080873"/>
                <a:gd name="connsiteY237" fmla="*/ 160020 h 1145191"/>
                <a:gd name="connsiteX238" fmla="*/ 143990 w 1080873"/>
                <a:gd name="connsiteY238" fmla="*/ 144411 h 1145191"/>
                <a:gd name="connsiteX239" fmla="*/ 145257 w 1080873"/>
                <a:gd name="connsiteY239" fmla="*/ 144399 h 1145191"/>
                <a:gd name="connsiteX240" fmla="*/ 23146 w 1080873"/>
                <a:gd name="connsiteY240" fmla="*/ 0 h 1145191"/>
                <a:gd name="connsiteX241" fmla="*/ 23336 w 1080873"/>
                <a:gd name="connsiteY241" fmla="*/ 0 h 1145191"/>
                <a:gd name="connsiteX242" fmla="*/ 717709 w 1080873"/>
                <a:gd name="connsiteY242" fmla="*/ 0 h 1145191"/>
                <a:gd name="connsiteX243" fmla="*/ 741045 w 1080873"/>
                <a:gd name="connsiteY243" fmla="*/ 23146 h 1145191"/>
                <a:gd name="connsiteX244" fmla="*/ 741045 w 1080873"/>
                <a:gd name="connsiteY244" fmla="*/ 23336 h 1145191"/>
                <a:gd name="connsiteX245" fmla="*/ 741045 w 1080873"/>
                <a:gd name="connsiteY245" fmla="*/ 526062 h 1145191"/>
                <a:gd name="connsiteX246" fmla="*/ 742284 w 1080873"/>
                <a:gd name="connsiteY246" fmla="*/ 525018 h 1145191"/>
                <a:gd name="connsiteX247" fmla="*/ 773431 w 1080873"/>
                <a:gd name="connsiteY247" fmla="*/ 525018 h 1145191"/>
                <a:gd name="connsiteX248" fmla="*/ 1072325 w 1080873"/>
                <a:gd name="connsiteY248" fmla="*/ 776574 h 1145191"/>
                <a:gd name="connsiteX249" fmla="*/ 1080040 w 1080873"/>
                <a:gd name="connsiteY249" fmla="*/ 802482 h 1145191"/>
                <a:gd name="connsiteX250" fmla="*/ 1056704 w 1080873"/>
                <a:gd name="connsiteY250" fmla="*/ 818007 h 1145191"/>
                <a:gd name="connsiteX251" fmla="*/ 974408 w 1080873"/>
                <a:gd name="connsiteY251" fmla="*/ 818007 h 1145191"/>
                <a:gd name="connsiteX252" fmla="*/ 974408 w 1080873"/>
                <a:gd name="connsiteY252" fmla="*/ 1093089 h 1145191"/>
                <a:gd name="connsiteX253" fmla="*/ 951359 w 1080873"/>
                <a:gd name="connsiteY253" fmla="*/ 1116331 h 1145191"/>
                <a:gd name="connsiteX254" fmla="*/ 951072 w 1080873"/>
                <a:gd name="connsiteY254" fmla="*/ 1116330 h 1145191"/>
                <a:gd name="connsiteX255" fmla="*/ 845536 w 1080873"/>
                <a:gd name="connsiteY255" fmla="*/ 1116330 h 1145191"/>
                <a:gd name="connsiteX256" fmla="*/ 845345 w 1080873"/>
                <a:gd name="connsiteY256" fmla="*/ 1116331 h 1145191"/>
                <a:gd name="connsiteX257" fmla="*/ 670370 w 1080873"/>
                <a:gd name="connsiteY257" fmla="*/ 1116331 h 1145191"/>
                <a:gd name="connsiteX258" fmla="*/ 670368 w 1080873"/>
                <a:gd name="connsiteY258" fmla="*/ 1116330 h 1145191"/>
                <a:gd name="connsiteX259" fmla="*/ 555022 w 1080873"/>
                <a:gd name="connsiteY259" fmla="*/ 1116330 h 1145191"/>
                <a:gd name="connsiteX260" fmla="*/ 554545 w 1080873"/>
                <a:gd name="connsiteY260" fmla="*/ 1116137 h 1145191"/>
                <a:gd name="connsiteX261" fmla="*/ 554165 w 1080873"/>
                <a:gd name="connsiteY261" fmla="*/ 1116330 h 1145191"/>
                <a:gd name="connsiteX262" fmla="*/ 403502 w 1080873"/>
                <a:gd name="connsiteY262" fmla="*/ 1116330 h 1145191"/>
                <a:gd name="connsiteX263" fmla="*/ 393134 w 1080873"/>
                <a:gd name="connsiteY263" fmla="*/ 1130829 h 1145191"/>
                <a:gd name="connsiteX264" fmla="*/ 357284 w 1080873"/>
                <a:gd name="connsiteY264" fmla="*/ 1145191 h 1145191"/>
                <a:gd name="connsiteX265" fmla="*/ 305563 w 1080873"/>
                <a:gd name="connsiteY265" fmla="*/ 1091089 h 1145191"/>
                <a:gd name="connsiteX266" fmla="*/ 359614 w 1080873"/>
                <a:gd name="connsiteY266" fmla="*/ 1041609 h 1145191"/>
                <a:gd name="connsiteX267" fmla="*/ 395549 w 1080873"/>
                <a:gd name="connsiteY267" fmla="*/ 1058388 h 1145191"/>
                <a:gd name="connsiteX268" fmla="*/ 401861 w 1080873"/>
                <a:gd name="connsiteY268" fmla="*/ 1068705 h 1145191"/>
                <a:gd name="connsiteX269" fmla="*/ 531686 w 1080873"/>
                <a:gd name="connsiteY269" fmla="*/ 1068705 h 1145191"/>
                <a:gd name="connsiteX270" fmla="*/ 531686 w 1080873"/>
                <a:gd name="connsiteY270" fmla="*/ 818198 h 1145191"/>
                <a:gd name="connsiteX271" fmla="*/ 456439 w 1080873"/>
                <a:gd name="connsiteY271" fmla="*/ 818198 h 1145191"/>
                <a:gd name="connsiteX272" fmla="*/ 435674 w 1080873"/>
                <a:gd name="connsiteY272" fmla="*/ 802672 h 1145191"/>
                <a:gd name="connsiteX273" fmla="*/ 443484 w 1080873"/>
                <a:gd name="connsiteY273" fmla="*/ 776764 h 1145191"/>
                <a:gd name="connsiteX274" fmla="*/ 694373 w 1080873"/>
                <a:gd name="connsiteY274" fmla="*/ 565384 h 1145191"/>
                <a:gd name="connsiteX275" fmla="*/ 694373 w 1080873"/>
                <a:gd name="connsiteY275" fmla="*/ 46768 h 1145191"/>
                <a:gd name="connsiteX276" fmla="*/ 46673 w 1080873"/>
                <a:gd name="connsiteY276" fmla="*/ 46768 h 1145191"/>
                <a:gd name="connsiteX277" fmla="*/ 46673 w 1080873"/>
                <a:gd name="connsiteY277" fmla="*/ 1069658 h 1145191"/>
                <a:gd name="connsiteX278" fmla="*/ 152031 w 1080873"/>
                <a:gd name="connsiteY278" fmla="*/ 1069658 h 1145191"/>
                <a:gd name="connsiteX279" fmla="*/ 163098 w 1080873"/>
                <a:gd name="connsiteY279" fmla="*/ 1053986 h 1145191"/>
                <a:gd name="connsiteX280" fmla="*/ 200871 w 1080873"/>
                <a:gd name="connsiteY280" fmla="*/ 1039287 h 1145191"/>
                <a:gd name="connsiteX281" fmla="*/ 252674 w 1080873"/>
                <a:gd name="connsiteY281" fmla="*/ 1093377 h 1145191"/>
                <a:gd name="connsiteX282" fmla="*/ 200026 w 1080873"/>
                <a:gd name="connsiteY282" fmla="*/ 1145191 h 1145191"/>
                <a:gd name="connsiteX283" fmla="*/ 162343 w 1080873"/>
                <a:gd name="connsiteY283" fmla="*/ 1129112 h 1145191"/>
                <a:gd name="connsiteX284" fmla="*/ 153921 w 1080873"/>
                <a:gd name="connsiteY284" fmla="*/ 1116330 h 1145191"/>
                <a:gd name="connsiteX285" fmla="*/ 23336 w 1080873"/>
                <a:gd name="connsiteY285" fmla="*/ 1116330 h 1145191"/>
                <a:gd name="connsiteX286" fmla="*/ 0 w 1080873"/>
                <a:gd name="connsiteY286" fmla="*/ 1093185 h 1145191"/>
                <a:gd name="connsiteX287" fmla="*/ 0 w 1080873"/>
                <a:gd name="connsiteY287" fmla="*/ 1092994 h 1145191"/>
                <a:gd name="connsiteX288" fmla="*/ 0 w 1080873"/>
                <a:gd name="connsiteY288" fmla="*/ 23336 h 1145191"/>
                <a:gd name="connsiteX289" fmla="*/ 23146 w 1080873"/>
                <a:gd name="connsiteY289" fmla="*/ 0 h 11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1080873" h="1145191">
                  <a:moveTo>
                    <a:pt x="693516" y="878968"/>
                  </a:moveTo>
                  <a:lnTo>
                    <a:pt x="693516" y="1069468"/>
                  </a:lnTo>
                  <a:lnTo>
                    <a:pt x="822199" y="1069468"/>
                  </a:lnTo>
                  <a:lnTo>
                    <a:pt x="822199" y="878968"/>
                  </a:lnTo>
                  <a:close/>
                  <a:moveTo>
                    <a:pt x="329661" y="838201"/>
                  </a:moveTo>
                  <a:lnTo>
                    <a:pt x="329661" y="895922"/>
                  </a:lnTo>
                  <a:lnTo>
                    <a:pt x="329661" y="896208"/>
                  </a:lnTo>
                  <a:lnTo>
                    <a:pt x="392145" y="896208"/>
                  </a:lnTo>
                  <a:lnTo>
                    <a:pt x="392145" y="838201"/>
                  </a:lnTo>
                  <a:close/>
                  <a:moveTo>
                    <a:pt x="160592" y="838201"/>
                  </a:moveTo>
                  <a:lnTo>
                    <a:pt x="160592" y="895922"/>
                  </a:lnTo>
                  <a:lnTo>
                    <a:pt x="161068" y="896208"/>
                  </a:lnTo>
                  <a:lnTo>
                    <a:pt x="221933" y="896208"/>
                  </a:lnTo>
                  <a:lnTo>
                    <a:pt x="221933" y="838201"/>
                  </a:lnTo>
                  <a:close/>
                  <a:moveTo>
                    <a:pt x="144188" y="808378"/>
                  </a:moveTo>
                  <a:cubicBezTo>
                    <a:pt x="144544" y="808368"/>
                    <a:pt x="144901" y="808371"/>
                    <a:pt x="145257" y="808388"/>
                  </a:cubicBezTo>
                  <a:lnTo>
                    <a:pt x="237268" y="808388"/>
                  </a:lnTo>
                  <a:cubicBezTo>
                    <a:pt x="245306" y="807962"/>
                    <a:pt x="252166" y="814133"/>
                    <a:pt x="252592" y="822170"/>
                  </a:cubicBezTo>
                  <a:cubicBezTo>
                    <a:pt x="252614" y="822592"/>
                    <a:pt x="252618" y="823015"/>
                    <a:pt x="252603" y="823437"/>
                  </a:cubicBezTo>
                  <a:lnTo>
                    <a:pt x="252603" y="911258"/>
                  </a:lnTo>
                  <a:cubicBezTo>
                    <a:pt x="252878" y="919302"/>
                    <a:pt x="246579" y="926045"/>
                    <a:pt x="238535" y="926319"/>
                  </a:cubicBezTo>
                  <a:cubicBezTo>
                    <a:pt x="238113" y="926334"/>
                    <a:pt x="237690" y="926330"/>
                    <a:pt x="237268" y="926307"/>
                  </a:cubicBezTo>
                  <a:lnTo>
                    <a:pt x="145257" y="926307"/>
                  </a:lnTo>
                  <a:cubicBezTo>
                    <a:pt x="137164" y="926678"/>
                    <a:pt x="130303" y="920419"/>
                    <a:pt x="129932" y="912326"/>
                  </a:cubicBezTo>
                  <a:cubicBezTo>
                    <a:pt x="129915" y="911970"/>
                    <a:pt x="129912" y="911614"/>
                    <a:pt x="129921" y="911258"/>
                  </a:cubicBezTo>
                  <a:lnTo>
                    <a:pt x="129921" y="823437"/>
                  </a:lnTo>
                  <a:cubicBezTo>
                    <a:pt x="129703" y="815339"/>
                    <a:pt x="136090" y="808597"/>
                    <a:pt x="144188" y="808378"/>
                  </a:cubicBezTo>
                  <a:close/>
                  <a:moveTo>
                    <a:pt x="313154" y="808366"/>
                  </a:moveTo>
                  <a:cubicBezTo>
                    <a:pt x="313545" y="808357"/>
                    <a:pt x="313935" y="808365"/>
                    <a:pt x="314325" y="808387"/>
                  </a:cubicBezTo>
                  <a:lnTo>
                    <a:pt x="408147" y="808388"/>
                  </a:lnTo>
                  <a:cubicBezTo>
                    <a:pt x="416283" y="807860"/>
                    <a:pt x="423307" y="814028"/>
                    <a:pt x="423835" y="822164"/>
                  </a:cubicBezTo>
                  <a:cubicBezTo>
                    <a:pt x="423863" y="822588"/>
                    <a:pt x="423872" y="823013"/>
                    <a:pt x="423863" y="823437"/>
                  </a:cubicBezTo>
                  <a:lnTo>
                    <a:pt x="423863" y="911257"/>
                  </a:lnTo>
                  <a:cubicBezTo>
                    <a:pt x="424038" y="919409"/>
                    <a:pt x="417571" y="926160"/>
                    <a:pt x="409419" y="926335"/>
                  </a:cubicBezTo>
                  <a:cubicBezTo>
                    <a:pt x="408995" y="926344"/>
                    <a:pt x="408570" y="926334"/>
                    <a:pt x="408147" y="926307"/>
                  </a:cubicBezTo>
                  <a:lnTo>
                    <a:pt x="407766" y="926307"/>
                  </a:lnTo>
                  <a:lnTo>
                    <a:pt x="314325" y="926307"/>
                  </a:lnTo>
                  <a:cubicBezTo>
                    <a:pt x="306185" y="926782"/>
                    <a:pt x="299201" y="920569"/>
                    <a:pt x="298726" y="912429"/>
                  </a:cubicBezTo>
                  <a:cubicBezTo>
                    <a:pt x="298703" y="912039"/>
                    <a:pt x="298696" y="911648"/>
                    <a:pt x="298704" y="911257"/>
                  </a:cubicBezTo>
                  <a:lnTo>
                    <a:pt x="298704" y="823437"/>
                  </a:lnTo>
                  <a:cubicBezTo>
                    <a:pt x="298533" y="815285"/>
                    <a:pt x="305002" y="808537"/>
                    <a:pt x="313154" y="808366"/>
                  </a:cubicBezTo>
                  <a:close/>
                  <a:moveTo>
                    <a:pt x="329661" y="671322"/>
                  </a:moveTo>
                  <a:lnTo>
                    <a:pt x="329661" y="731330"/>
                  </a:lnTo>
                  <a:lnTo>
                    <a:pt x="392145" y="731330"/>
                  </a:lnTo>
                  <a:lnTo>
                    <a:pt x="392145" y="671322"/>
                  </a:lnTo>
                  <a:close/>
                  <a:moveTo>
                    <a:pt x="160592" y="671322"/>
                  </a:moveTo>
                  <a:lnTo>
                    <a:pt x="160592" y="731330"/>
                  </a:lnTo>
                  <a:lnTo>
                    <a:pt x="161069" y="731330"/>
                  </a:lnTo>
                  <a:lnTo>
                    <a:pt x="221933" y="731330"/>
                  </a:lnTo>
                  <a:lnTo>
                    <a:pt x="221933" y="671322"/>
                  </a:lnTo>
                  <a:close/>
                  <a:moveTo>
                    <a:pt x="314325" y="639985"/>
                  </a:moveTo>
                  <a:lnTo>
                    <a:pt x="408147" y="639985"/>
                  </a:lnTo>
                  <a:cubicBezTo>
                    <a:pt x="416552" y="640535"/>
                    <a:pt x="423262" y="647204"/>
                    <a:pt x="423863" y="655606"/>
                  </a:cubicBezTo>
                  <a:lnTo>
                    <a:pt x="423863" y="747046"/>
                  </a:lnTo>
                  <a:cubicBezTo>
                    <a:pt x="424187" y="755351"/>
                    <a:pt x="417717" y="762347"/>
                    <a:pt x="409412" y="762671"/>
                  </a:cubicBezTo>
                  <a:cubicBezTo>
                    <a:pt x="408990" y="762687"/>
                    <a:pt x="408568" y="762686"/>
                    <a:pt x="408147" y="762667"/>
                  </a:cubicBezTo>
                  <a:lnTo>
                    <a:pt x="407766" y="762667"/>
                  </a:lnTo>
                  <a:lnTo>
                    <a:pt x="314325" y="762667"/>
                  </a:lnTo>
                  <a:cubicBezTo>
                    <a:pt x="306020" y="762989"/>
                    <a:pt x="299026" y="756517"/>
                    <a:pt x="298704" y="748212"/>
                  </a:cubicBezTo>
                  <a:cubicBezTo>
                    <a:pt x="298689" y="747823"/>
                    <a:pt x="298689" y="747434"/>
                    <a:pt x="298704" y="747046"/>
                  </a:cubicBezTo>
                  <a:lnTo>
                    <a:pt x="298704" y="655606"/>
                  </a:lnTo>
                  <a:cubicBezTo>
                    <a:pt x="299259" y="647219"/>
                    <a:pt x="305939" y="640540"/>
                    <a:pt x="314325" y="639985"/>
                  </a:cubicBezTo>
                  <a:close/>
                  <a:moveTo>
                    <a:pt x="145257" y="639985"/>
                  </a:moveTo>
                  <a:lnTo>
                    <a:pt x="237269" y="639985"/>
                  </a:lnTo>
                  <a:cubicBezTo>
                    <a:pt x="245581" y="640595"/>
                    <a:pt x="252147" y="647284"/>
                    <a:pt x="252604" y="655606"/>
                  </a:cubicBezTo>
                  <a:lnTo>
                    <a:pt x="252604" y="747046"/>
                  </a:lnTo>
                  <a:cubicBezTo>
                    <a:pt x="253029" y="755241"/>
                    <a:pt x="246731" y="762230"/>
                    <a:pt x="238535" y="762655"/>
                  </a:cubicBezTo>
                  <a:cubicBezTo>
                    <a:pt x="238113" y="762677"/>
                    <a:pt x="237691" y="762681"/>
                    <a:pt x="237269" y="762667"/>
                  </a:cubicBezTo>
                  <a:lnTo>
                    <a:pt x="145257" y="762667"/>
                  </a:lnTo>
                  <a:cubicBezTo>
                    <a:pt x="137055" y="762941"/>
                    <a:pt x="130184" y="756514"/>
                    <a:pt x="129910" y="748312"/>
                  </a:cubicBezTo>
                  <a:cubicBezTo>
                    <a:pt x="129896" y="747890"/>
                    <a:pt x="129900" y="747468"/>
                    <a:pt x="129922" y="747046"/>
                  </a:cubicBezTo>
                  <a:lnTo>
                    <a:pt x="129922" y="655606"/>
                  </a:lnTo>
                  <a:cubicBezTo>
                    <a:pt x="130419" y="647302"/>
                    <a:pt x="136964" y="640636"/>
                    <a:pt x="145257" y="639985"/>
                  </a:cubicBezTo>
                  <a:close/>
                  <a:moveTo>
                    <a:pt x="757905" y="571500"/>
                  </a:moveTo>
                  <a:lnTo>
                    <a:pt x="521399" y="771525"/>
                  </a:lnTo>
                  <a:lnTo>
                    <a:pt x="555213" y="771525"/>
                  </a:lnTo>
                  <a:cubicBezTo>
                    <a:pt x="568101" y="771525"/>
                    <a:pt x="578549" y="781973"/>
                    <a:pt x="578549" y="794862"/>
                  </a:cubicBezTo>
                  <a:lnTo>
                    <a:pt x="578296" y="795472"/>
                  </a:lnTo>
                  <a:lnTo>
                    <a:pt x="578359" y="795623"/>
                  </a:lnTo>
                  <a:lnTo>
                    <a:pt x="578359" y="1069753"/>
                  </a:lnTo>
                  <a:lnTo>
                    <a:pt x="647701" y="1069753"/>
                  </a:lnTo>
                  <a:lnTo>
                    <a:pt x="647701" y="855917"/>
                  </a:lnTo>
                  <a:cubicBezTo>
                    <a:pt x="647543" y="843135"/>
                    <a:pt x="657777" y="832646"/>
                    <a:pt x="670559" y="832488"/>
                  </a:cubicBezTo>
                  <a:cubicBezTo>
                    <a:pt x="670655" y="832487"/>
                    <a:pt x="670751" y="832486"/>
                    <a:pt x="670847" y="832486"/>
                  </a:cubicBezTo>
                  <a:lnTo>
                    <a:pt x="845345" y="832486"/>
                  </a:lnTo>
                  <a:cubicBezTo>
                    <a:pt x="858180" y="832486"/>
                    <a:pt x="868586" y="842891"/>
                    <a:pt x="868586" y="855726"/>
                  </a:cubicBezTo>
                  <a:cubicBezTo>
                    <a:pt x="868586" y="855790"/>
                    <a:pt x="868586" y="855854"/>
                    <a:pt x="868586" y="855917"/>
                  </a:cubicBezTo>
                  <a:lnTo>
                    <a:pt x="868586" y="1069753"/>
                  </a:lnTo>
                  <a:lnTo>
                    <a:pt x="927831" y="1069753"/>
                  </a:lnTo>
                  <a:lnTo>
                    <a:pt x="927831" y="795623"/>
                  </a:lnTo>
                  <a:cubicBezTo>
                    <a:pt x="927008" y="782761"/>
                    <a:pt x="936768" y="771667"/>
                    <a:pt x="949629" y="770844"/>
                  </a:cubicBezTo>
                  <a:lnTo>
                    <a:pt x="951854" y="771603"/>
                  </a:lnTo>
                  <a:lnTo>
                    <a:pt x="952501" y="771335"/>
                  </a:lnTo>
                  <a:lnTo>
                    <a:pt x="994030" y="771335"/>
                  </a:lnTo>
                  <a:close/>
                  <a:moveTo>
                    <a:pt x="500444" y="504826"/>
                  </a:moveTo>
                  <a:lnTo>
                    <a:pt x="500444" y="567405"/>
                  </a:lnTo>
                  <a:lnTo>
                    <a:pt x="499968" y="567786"/>
                  </a:lnTo>
                  <a:lnTo>
                    <a:pt x="560070" y="567786"/>
                  </a:lnTo>
                  <a:lnTo>
                    <a:pt x="560070" y="504826"/>
                  </a:lnTo>
                  <a:close/>
                  <a:moveTo>
                    <a:pt x="329661" y="504825"/>
                  </a:moveTo>
                  <a:lnTo>
                    <a:pt x="329661" y="567404"/>
                  </a:lnTo>
                  <a:lnTo>
                    <a:pt x="329661" y="567785"/>
                  </a:lnTo>
                  <a:lnTo>
                    <a:pt x="392145" y="567785"/>
                  </a:lnTo>
                  <a:lnTo>
                    <a:pt x="392145" y="504825"/>
                  </a:lnTo>
                  <a:close/>
                  <a:moveTo>
                    <a:pt x="160593" y="504825"/>
                  </a:moveTo>
                  <a:lnTo>
                    <a:pt x="160593" y="567404"/>
                  </a:lnTo>
                  <a:lnTo>
                    <a:pt x="161069" y="567785"/>
                  </a:lnTo>
                  <a:lnTo>
                    <a:pt x="221933" y="567785"/>
                  </a:lnTo>
                  <a:lnTo>
                    <a:pt x="221933" y="504825"/>
                  </a:lnTo>
                  <a:close/>
                  <a:moveTo>
                    <a:pt x="483458" y="473965"/>
                  </a:moveTo>
                  <a:cubicBezTo>
                    <a:pt x="483913" y="473944"/>
                    <a:pt x="484368" y="473944"/>
                    <a:pt x="484823" y="473965"/>
                  </a:cubicBezTo>
                  <a:lnTo>
                    <a:pt x="576168" y="473965"/>
                  </a:lnTo>
                  <a:cubicBezTo>
                    <a:pt x="584573" y="474514"/>
                    <a:pt x="591283" y="481184"/>
                    <a:pt x="591884" y="489586"/>
                  </a:cubicBezTo>
                  <a:lnTo>
                    <a:pt x="591884" y="583407"/>
                  </a:lnTo>
                  <a:cubicBezTo>
                    <a:pt x="591329" y="591846"/>
                    <a:pt x="584607" y="598568"/>
                    <a:pt x="576168" y="599123"/>
                  </a:cubicBezTo>
                  <a:lnTo>
                    <a:pt x="484823" y="599123"/>
                  </a:lnTo>
                  <a:cubicBezTo>
                    <a:pt x="476518" y="599447"/>
                    <a:pt x="469522" y="592977"/>
                    <a:pt x="469198" y="584672"/>
                  </a:cubicBezTo>
                  <a:cubicBezTo>
                    <a:pt x="469182" y="584250"/>
                    <a:pt x="469183" y="583828"/>
                    <a:pt x="469202" y="583407"/>
                  </a:cubicBezTo>
                  <a:lnTo>
                    <a:pt x="469202" y="489586"/>
                  </a:lnTo>
                  <a:cubicBezTo>
                    <a:pt x="468825" y="481335"/>
                    <a:pt x="475208" y="474341"/>
                    <a:pt x="483458" y="473965"/>
                  </a:cubicBezTo>
                  <a:close/>
                  <a:moveTo>
                    <a:pt x="314326" y="473964"/>
                  </a:moveTo>
                  <a:lnTo>
                    <a:pt x="408147" y="473964"/>
                  </a:lnTo>
                  <a:cubicBezTo>
                    <a:pt x="416553" y="474514"/>
                    <a:pt x="423263" y="481183"/>
                    <a:pt x="423863" y="489585"/>
                  </a:cubicBezTo>
                  <a:lnTo>
                    <a:pt x="423863" y="583406"/>
                  </a:lnTo>
                  <a:cubicBezTo>
                    <a:pt x="423308" y="591845"/>
                    <a:pt x="416586" y="598567"/>
                    <a:pt x="408147" y="599123"/>
                  </a:cubicBezTo>
                  <a:lnTo>
                    <a:pt x="407766" y="599123"/>
                  </a:lnTo>
                  <a:lnTo>
                    <a:pt x="314326" y="599123"/>
                  </a:lnTo>
                  <a:cubicBezTo>
                    <a:pt x="305924" y="598522"/>
                    <a:pt x="299255" y="591812"/>
                    <a:pt x="298705" y="583406"/>
                  </a:cubicBezTo>
                  <a:lnTo>
                    <a:pt x="298705" y="489585"/>
                  </a:lnTo>
                  <a:cubicBezTo>
                    <a:pt x="299260" y="481198"/>
                    <a:pt x="305939" y="474519"/>
                    <a:pt x="314326" y="473964"/>
                  </a:cubicBezTo>
                  <a:close/>
                  <a:moveTo>
                    <a:pt x="145257" y="473964"/>
                  </a:moveTo>
                  <a:lnTo>
                    <a:pt x="237269" y="473964"/>
                  </a:lnTo>
                  <a:cubicBezTo>
                    <a:pt x="245581" y="474574"/>
                    <a:pt x="252147" y="481263"/>
                    <a:pt x="252604" y="489585"/>
                  </a:cubicBezTo>
                  <a:lnTo>
                    <a:pt x="252604" y="583406"/>
                  </a:lnTo>
                  <a:cubicBezTo>
                    <a:pt x="252152" y="591748"/>
                    <a:pt x="245596" y="598466"/>
                    <a:pt x="237269" y="599123"/>
                  </a:cubicBezTo>
                  <a:lnTo>
                    <a:pt x="145257" y="599123"/>
                  </a:lnTo>
                  <a:cubicBezTo>
                    <a:pt x="136948" y="598426"/>
                    <a:pt x="130414" y="591730"/>
                    <a:pt x="129922" y="583406"/>
                  </a:cubicBezTo>
                  <a:lnTo>
                    <a:pt x="129922" y="489585"/>
                  </a:lnTo>
                  <a:cubicBezTo>
                    <a:pt x="130419" y="481281"/>
                    <a:pt x="136964" y="474615"/>
                    <a:pt x="145257" y="473964"/>
                  </a:cubicBezTo>
                  <a:close/>
                  <a:moveTo>
                    <a:pt x="329661" y="338615"/>
                  </a:moveTo>
                  <a:lnTo>
                    <a:pt x="329661" y="400051"/>
                  </a:lnTo>
                  <a:lnTo>
                    <a:pt x="392145" y="400051"/>
                  </a:lnTo>
                  <a:lnTo>
                    <a:pt x="392145" y="338615"/>
                  </a:lnTo>
                  <a:close/>
                  <a:moveTo>
                    <a:pt x="160593" y="338615"/>
                  </a:moveTo>
                  <a:lnTo>
                    <a:pt x="160593" y="400051"/>
                  </a:lnTo>
                  <a:lnTo>
                    <a:pt x="161069" y="399956"/>
                  </a:lnTo>
                  <a:lnTo>
                    <a:pt x="221933" y="399956"/>
                  </a:lnTo>
                  <a:lnTo>
                    <a:pt x="221933" y="338615"/>
                  </a:lnTo>
                  <a:close/>
                  <a:moveTo>
                    <a:pt x="500444" y="338614"/>
                  </a:moveTo>
                  <a:lnTo>
                    <a:pt x="500444" y="399956"/>
                  </a:lnTo>
                  <a:lnTo>
                    <a:pt x="499968" y="399956"/>
                  </a:lnTo>
                  <a:lnTo>
                    <a:pt x="500444" y="400051"/>
                  </a:lnTo>
                  <a:lnTo>
                    <a:pt x="500444" y="399956"/>
                  </a:lnTo>
                  <a:lnTo>
                    <a:pt x="560071" y="399956"/>
                  </a:lnTo>
                  <a:lnTo>
                    <a:pt x="560071" y="338614"/>
                  </a:lnTo>
                  <a:close/>
                  <a:moveTo>
                    <a:pt x="314326" y="307944"/>
                  </a:moveTo>
                  <a:lnTo>
                    <a:pt x="408147" y="307944"/>
                  </a:lnTo>
                  <a:cubicBezTo>
                    <a:pt x="416489" y="308396"/>
                    <a:pt x="423207" y="314952"/>
                    <a:pt x="423863" y="323279"/>
                  </a:cubicBezTo>
                  <a:lnTo>
                    <a:pt x="423863" y="415291"/>
                  </a:lnTo>
                  <a:cubicBezTo>
                    <a:pt x="423207" y="423618"/>
                    <a:pt x="416489" y="430174"/>
                    <a:pt x="408147" y="430626"/>
                  </a:cubicBezTo>
                  <a:lnTo>
                    <a:pt x="407766" y="430626"/>
                  </a:lnTo>
                  <a:lnTo>
                    <a:pt x="314326" y="430626"/>
                  </a:lnTo>
                  <a:cubicBezTo>
                    <a:pt x="306004" y="430169"/>
                    <a:pt x="299315" y="423603"/>
                    <a:pt x="298705" y="415291"/>
                  </a:cubicBezTo>
                  <a:lnTo>
                    <a:pt x="298705" y="323279"/>
                  </a:lnTo>
                  <a:cubicBezTo>
                    <a:pt x="299356" y="314986"/>
                    <a:pt x="306022" y="308441"/>
                    <a:pt x="314326" y="307944"/>
                  </a:cubicBezTo>
                  <a:close/>
                  <a:moveTo>
                    <a:pt x="145257" y="307944"/>
                  </a:moveTo>
                  <a:lnTo>
                    <a:pt x="237269" y="307944"/>
                  </a:lnTo>
                  <a:cubicBezTo>
                    <a:pt x="245498" y="308498"/>
                    <a:pt x="252050" y="315050"/>
                    <a:pt x="252604" y="323279"/>
                  </a:cubicBezTo>
                  <a:lnTo>
                    <a:pt x="252604" y="415291"/>
                  </a:lnTo>
                  <a:cubicBezTo>
                    <a:pt x="252091" y="423539"/>
                    <a:pt x="245517" y="430113"/>
                    <a:pt x="237269" y="430626"/>
                  </a:cubicBezTo>
                  <a:lnTo>
                    <a:pt x="145257" y="430626"/>
                  </a:lnTo>
                  <a:cubicBezTo>
                    <a:pt x="137028" y="430072"/>
                    <a:pt x="130476" y="423520"/>
                    <a:pt x="129922" y="415291"/>
                  </a:cubicBezTo>
                  <a:lnTo>
                    <a:pt x="129922" y="323279"/>
                  </a:lnTo>
                  <a:cubicBezTo>
                    <a:pt x="130516" y="315068"/>
                    <a:pt x="137046" y="308538"/>
                    <a:pt x="145257" y="307944"/>
                  </a:cubicBezTo>
                  <a:close/>
                  <a:moveTo>
                    <a:pt x="483557" y="307932"/>
                  </a:moveTo>
                  <a:cubicBezTo>
                    <a:pt x="483979" y="307918"/>
                    <a:pt x="484401" y="307922"/>
                    <a:pt x="484823" y="307944"/>
                  </a:cubicBezTo>
                  <a:lnTo>
                    <a:pt x="576168" y="307944"/>
                  </a:lnTo>
                  <a:cubicBezTo>
                    <a:pt x="584509" y="308396"/>
                    <a:pt x="591228" y="314952"/>
                    <a:pt x="591884" y="323279"/>
                  </a:cubicBezTo>
                  <a:lnTo>
                    <a:pt x="591884" y="415291"/>
                  </a:lnTo>
                  <a:cubicBezTo>
                    <a:pt x="591228" y="423618"/>
                    <a:pt x="584509" y="430174"/>
                    <a:pt x="576168" y="430626"/>
                  </a:cubicBezTo>
                  <a:lnTo>
                    <a:pt x="484823" y="430626"/>
                  </a:lnTo>
                  <a:cubicBezTo>
                    <a:pt x="476683" y="431106"/>
                    <a:pt x="469696" y="424897"/>
                    <a:pt x="469216" y="416757"/>
                  </a:cubicBezTo>
                  <a:cubicBezTo>
                    <a:pt x="469187" y="416269"/>
                    <a:pt x="469182" y="415779"/>
                    <a:pt x="469202" y="415291"/>
                  </a:cubicBezTo>
                  <a:lnTo>
                    <a:pt x="469202" y="323279"/>
                  </a:lnTo>
                  <a:cubicBezTo>
                    <a:pt x="468928" y="315077"/>
                    <a:pt x="475355" y="308206"/>
                    <a:pt x="483557" y="307932"/>
                  </a:cubicBezTo>
                  <a:close/>
                  <a:moveTo>
                    <a:pt x="500444" y="175642"/>
                  </a:moveTo>
                  <a:lnTo>
                    <a:pt x="500444" y="235363"/>
                  </a:lnTo>
                  <a:lnTo>
                    <a:pt x="499967" y="235363"/>
                  </a:lnTo>
                  <a:lnTo>
                    <a:pt x="500444" y="235744"/>
                  </a:lnTo>
                  <a:lnTo>
                    <a:pt x="500444" y="235363"/>
                  </a:lnTo>
                  <a:lnTo>
                    <a:pt x="560070" y="235363"/>
                  </a:lnTo>
                  <a:lnTo>
                    <a:pt x="560070" y="175642"/>
                  </a:lnTo>
                  <a:close/>
                  <a:moveTo>
                    <a:pt x="329661" y="175642"/>
                  </a:moveTo>
                  <a:lnTo>
                    <a:pt x="329661" y="235363"/>
                  </a:lnTo>
                  <a:lnTo>
                    <a:pt x="392145" y="235363"/>
                  </a:lnTo>
                  <a:lnTo>
                    <a:pt x="392145" y="175642"/>
                  </a:lnTo>
                  <a:close/>
                  <a:moveTo>
                    <a:pt x="160592" y="175641"/>
                  </a:moveTo>
                  <a:lnTo>
                    <a:pt x="160592" y="235744"/>
                  </a:lnTo>
                  <a:lnTo>
                    <a:pt x="161068" y="235363"/>
                  </a:lnTo>
                  <a:lnTo>
                    <a:pt x="221933" y="235363"/>
                  </a:lnTo>
                  <a:lnTo>
                    <a:pt x="221933" y="175641"/>
                  </a:lnTo>
                  <a:close/>
                  <a:moveTo>
                    <a:pt x="480701" y="144400"/>
                  </a:moveTo>
                  <a:cubicBezTo>
                    <a:pt x="482067" y="144192"/>
                    <a:pt x="483457" y="144192"/>
                    <a:pt x="484823" y="144400"/>
                  </a:cubicBezTo>
                  <a:lnTo>
                    <a:pt x="576167" y="144400"/>
                  </a:lnTo>
                  <a:cubicBezTo>
                    <a:pt x="584415" y="143970"/>
                    <a:pt x="591450" y="150308"/>
                    <a:pt x="591879" y="158556"/>
                  </a:cubicBezTo>
                  <a:cubicBezTo>
                    <a:pt x="591905" y="159044"/>
                    <a:pt x="591906" y="159533"/>
                    <a:pt x="591884" y="160021"/>
                  </a:cubicBezTo>
                  <a:lnTo>
                    <a:pt x="591884" y="251365"/>
                  </a:lnTo>
                  <a:cubicBezTo>
                    <a:pt x="592050" y="259675"/>
                    <a:pt x="585448" y="266547"/>
                    <a:pt x="577138" y="266713"/>
                  </a:cubicBezTo>
                  <a:cubicBezTo>
                    <a:pt x="576814" y="266719"/>
                    <a:pt x="576491" y="266715"/>
                    <a:pt x="576167" y="266701"/>
                  </a:cubicBezTo>
                  <a:lnTo>
                    <a:pt x="484823" y="266701"/>
                  </a:lnTo>
                  <a:cubicBezTo>
                    <a:pt x="477272" y="267784"/>
                    <a:pt x="470273" y="262542"/>
                    <a:pt x="469189" y="254992"/>
                  </a:cubicBezTo>
                  <a:cubicBezTo>
                    <a:pt x="468999" y="253662"/>
                    <a:pt x="469003" y="252312"/>
                    <a:pt x="469202" y="250984"/>
                  </a:cubicBezTo>
                  <a:lnTo>
                    <a:pt x="469202" y="160021"/>
                  </a:lnTo>
                  <a:cubicBezTo>
                    <a:pt x="468063" y="152532"/>
                    <a:pt x="473212" y="145538"/>
                    <a:pt x="480701" y="144400"/>
                  </a:cubicBezTo>
                  <a:close/>
                  <a:moveTo>
                    <a:pt x="312961" y="144400"/>
                  </a:moveTo>
                  <a:cubicBezTo>
                    <a:pt x="313416" y="144379"/>
                    <a:pt x="313871" y="144379"/>
                    <a:pt x="314326" y="144400"/>
                  </a:cubicBezTo>
                  <a:lnTo>
                    <a:pt x="408147" y="144400"/>
                  </a:lnTo>
                  <a:cubicBezTo>
                    <a:pt x="416395" y="143970"/>
                    <a:pt x="423429" y="150308"/>
                    <a:pt x="423859" y="158556"/>
                  </a:cubicBezTo>
                  <a:cubicBezTo>
                    <a:pt x="423884" y="159044"/>
                    <a:pt x="423886" y="159533"/>
                    <a:pt x="423863" y="160021"/>
                  </a:cubicBezTo>
                  <a:lnTo>
                    <a:pt x="423863" y="251365"/>
                  </a:lnTo>
                  <a:cubicBezTo>
                    <a:pt x="424041" y="259675"/>
                    <a:pt x="417450" y="266556"/>
                    <a:pt x="409140" y="266734"/>
                  </a:cubicBezTo>
                  <a:cubicBezTo>
                    <a:pt x="408682" y="266744"/>
                    <a:pt x="408223" y="266733"/>
                    <a:pt x="407766" y="266701"/>
                  </a:cubicBezTo>
                  <a:lnTo>
                    <a:pt x="314326" y="266701"/>
                  </a:lnTo>
                  <a:cubicBezTo>
                    <a:pt x="306021" y="267025"/>
                    <a:pt x="299025" y="260555"/>
                    <a:pt x="298701" y="252249"/>
                  </a:cubicBezTo>
                  <a:cubicBezTo>
                    <a:pt x="298685" y="251828"/>
                    <a:pt x="298686" y="251406"/>
                    <a:pt x="298705" y="250984"/>
                  </a:cubicBezTo>
                  <a:lnTo>
                    <a:pt x="298705" y="160021"/>
                  </a:lnTo>
                  <a:cubicBezTo>
                    <a:pt x="298328" y="151770"/>
                    <a:pt x="304711" y="144776"/>
                    <a:pt x="312961" y="144400"/>
                  </a:cubicBezTo>
                  <a:close/>
                  <a:moveTo>
                    <a:pt x="145257" y="144399"/>
                  </a:moveTo>
                  <a:lnTo>
                    <a:pt x="237268" y="144399"/>
                  </a:lnTo>
                  <a:cubicBezTo>
                    <a:pt x="245415" y="144070"/>
                    <a:pt x="252287" y="150407"/>
                    <a:pt x="252617" y="158554"/>
                  </a:cubicBezTo>
                  <a:cubicBezTo>
                    <a:pt x="252637" y="159043"/>
                    <a:pt x="252632" y="159532"/>
                    <a:pt x="252603" y="160020"/>
                  </a:cubicBezTo>
                  <a:lnTo>
                    <a:pt x="252603" y="251365"/>
                  </a:lnTo>
                  <a:cubicBezTo>
                    <a:pt x="252871" y="259567"/>
                    <a:pt x="246438" y="266433"/>
                    <a:pt x="238236" y="266700"/>
                  </a:cubicBezTo>
                  <a:cubicBezTo>
                    <a:pt x="237914" y="266711"/>
                    <a:pt x="237591" y="266711"/>
                    <a:pt x="237268" y="266700"/>
                  </a:cubicBezTo>
                  <a:lnTo>
                    <a:pt x="145257" y="266700"/>
                  </a:lnTo>
                  <a:cubicBezTo>
                    <a:pt x="137001" y="266922"/>
                    <a:pt x="130128" y="260408"/>
                    <a:pt x="129907" y="252152"/>
                  </a:cubicBezTo>
                  <a:cubicBezTo>
                    <a:pt x="129897" y="251763"/>
                    <a:pt x="129901" y="251373"/>
                    <a:pt x="129921" y="250984"/>
                  </a:cubicBezTo>
                  <a:lnTo>
                    <a:pt x="129921" y="160020"/>
                  </a:lnTo>
                  <a:cubicBezTo>
                    <a:pt x="129496" y="151825"/>
                    <a:pt x="135795" y="144836"/>
                    <a:pt x="143990" y="144411"/>
                  </a:cubicBezTo>
                  <a:cubicBezTo>
                    <a:pt x="144412" y="144389"/>
                    <a:pt x="144834" y="144385"/>
                    <a:pt x="145257" y="144399"/>
                  </a:cubicBezTo>
                  <a:close/>
                  <a:moveTo>
                    <a:pt x="23146" y="0"/>
                  </a:moveTo>
                  <a:cubicBezTo>
                    <a:pt x="23209" y="0"/>
                    <a:pt x="23273" y="0"/>
                    <a:pt x="23336" y="0"/>
                  </a:cubicBezTo>
                  <a:lnTo>
                    <a:pt x="717709" y="0"/>
                  </a:lnTo>
                  <a:cubicBezTo>
                    <a:pt x="730545" y="-53"/>
                    <a:pt x="740993" y="10310"/>
                    <a:pt x="741045" y="23146"/>
                  </a:cubicBezTo>
                  <a:cubicBezTo>
                    <a:pt x="741045" y="23209"/>
                    <a:pt x="741045" y="23273"/>
                    <a:pt x="741045" y="23336"/>
                  </a:cubicBezTo>
                  <a:lnTo>
                    <a:pt x="741045" y="526062"/>
                  </a:lnTo>
                  <a:lnTo>
                    <a:pt x="742284" y="525018"/>
                  </a:lnTo>
                  <a:cubicBezTo>
                    <a:pt x="751227" y="517287"/>
                    <a:pt x="764488" y="517287"/>
                    <a:pt x="773431" y="525018"/>
                  </a:cubicBezTo>
                  <a:lnTo>
                    <a:pt x="1072325" y="776574"/>
                  </a:lnTo>
                  <a:cubicBezTo>
                    <a:pt x="1079499" y="783113"/>
                    <a:pt x="1082468" y="793083"/>
                    <a:pt x="1080040" y="802482"/>
                  </a:cubicBezTo>
                  <a:cubicBezTo>
                    <a:pt x="1076806" y="812444"/>
                    <a:pt x="1067143" y="818873"/>
                    <a:pt x="1056704" y="818007"/>
                  </a:cubicBezTo>
                  <a:lnTo>
                    <a:pt x="974408" y="818007"/>
                  </a:lnTo>
                  <a:lnTo>
                    <a:pt x="974408" y="1093089"/>
                  </a:lnTo>
                  <a:cubicBezTo>
                    <a:pt x="974461" y="1105872"/>
                    <a:pt x="964142" y="1116278"/>
                    <a:pt x="951359" y="1116331"/>
                  </a:cubicBezTo>
                  <a:cubicBezTo>
                    <a:pt x="951263" y="1116331"/>
                    <a:pt x="951168" y="1116331"/>
                    <a:pt x="951072" y="1116330"/>
                  </a:cubicBezTo>
                  <a:lnTo>
                    <a:pt x="845536" y="1116330"/>
                  </a:lnTo>
                  <a:cubicBezTo>
                    <a:pt x="845472" y="1116331"/>
                    <a:pt x="845408" y="1116331"/>
                    <a:pt x="845345" y="1116331"/>
                  </a:cubicBezTo>
                  <a:lnTo>
                    <a:pt x="670370" y="1116331"/>
                  </a:lnTo>
                  <a:lnTo>
                    <a:pt x="670368" y="1116330"/>
                  </a:lnTo>
                  <a:lnTo>
                    <a:pt x="555022" y="1116330"/>
                  </a:lnTo>
                  <a:lnTo>
                    <a:pt x="554545" y="1116137"/>
                  </a:lnTo>
                  <a:lnTo>
                    <a:pt x="554165" y="1116330"/>
                  </a:lnTo>
                  <a:lnTo>
                    <a:pt x="403502" y="1116330"/>
                  </a:lnTo>
                  <a:lnTo>
                    <a:pt x="393134" y="1130829"/>
                  </a:lnTo>
                  <a:cubicBezTo>
                    <a:pt x="383803" y="1139750"/>
                    <a:pt x="371157" y="1145203"/>
                    <a:pt x="357284" y="1145191"/>
                  </a:cubicBezTo>
                  <a:cubicBezTo>
                    <a:pt x="328070" y="1144515"/>
                    <a:pt x="304924" y="1120304"/>
                    <a:pt x="305563" y="1091089"/>
                  </a:cubicBezTo>
                  <a:cubicBezTo>
                    <a:pt x="306825" y="1062500"/>
                    <a:pt x="331025" y="1040347"/>
                    <a:pt x="359614" y="1041609"/>
                  </a:cubicBezTo>
                  <a:cubicBezTo>
                    <a:pt x="373909" y="1042241"/>
                    <a:pt x="386595" y="1048606"/>
                    <a:pt x="395549" y="1058388"/>
                  </a:cubicBezTo>
                  <a:lnTo>
                    <a:pt x="401861" y="1068705"/>
                  </a:lnTo>
                  <a:lnTo>
                    <a:pt x="531686" y="1068705"/>
                  </a:lnTo>
                  <a:lnTo>
                    <a:pt x="531686" y="818198"/>
                  </a:lnTo>
                  <a:lnTo>
                    <a:pt x="456439" y="818198"/>
                  </a:lnTo>
                  <a:cubicBezTo>
                    <a:pt x="446838" y="818207"/>
                    <a:pt x="438381" y="811884"/>
                    <a:pt x="435674" y="802672"/>
                  </a:cubicBezTo>
                  <a:cubicBezTo>
                    <a:pt x="433270" y="793256"/>
                    <a:pt x="436276" y="783283"/>
                    <a:pt x="443484" y="776764"/>
                  </a:cubicBezTo>
                  <a:lnTo>
                    <a:pt x="694373" y="565384"/>
                  </a:lnTo>
                  <a:lnTo>
                    <a:pt x="694373" y="46768"/>
                  </a:lnTo>
                  <a:lnTo>
                    <a:pt x="46673" y="46768"/>
                  </a:lnTo>
                  <a:lnTo>
                    <a:pt x="46673" y="1069658"/>
                  </a:lnTo>
                  <a:lnTo>
                    <a:pt x="152031" y="1069658"/>
                  </a:lnTo>
                  <a:lnTo>
                    <a:pt x="163098" y="1053986"/>
                  </a:lnTo>
                  <a:cubicBezTo>
                    <a:pt x="172886" y="1044611"/>
                    <a:pt x="186251" y="1038971"/>
                    <a:pt x="200871" y="1039287"/>
                  </a:cubicBezTo>
                  <a:cubicBezTo>
                    <a:pt x="230113" y="1039918"/>
                    <a:pt x="253306" y="1064135"/>
                    <a:pt x="252674" y="1093377"/>
                  </a:cubicBezTo>
                  <a:cubicBezTo>
                    <a:pt x="252055" y="1122057"/>
                    <a:pt x="228712" y="1145030"/>
                    <a:pt x="200026" y="1145191"/>
                  </a:cubicBezTo>
                  <a:cubicBezTo>
                    <a:pt x="185245" y="1145035"/>
                    <a:pt x="171926" y="1138901"/>
                    <a:pt x="162343" y="1129112"/>
                  </a:cubicBezTo>
                  <a:lnTo>
                    <a:pt x="153921" y="1116330"/>
                  </a:lnTo>
                  <a:lnTo>
                    <a:pt x="23336" y="1116330"/>
                  </a:lnTo>
                  <a:cubicBezTo>
                    <a:pt x="10501" y="1116383"/>
                    <a:pt x="53" y="1106020"/>
                    <a:pt x="0" y="1093185"/>
                  </a:cubicBezTo>
                  <a:cubicBezTo>
                    <a:pt x="0" y="1093121"/>
                    <a:pt x="0" y="1093058"/>
                    <a:pt x="0" y="1092994"/>
                  </a:cubicBezTo>
                  <a:lnTo>
                    <a:pt x="0" y="23336"/>
                  </a:lnTo>
                  <a:cubicBezTo>
                    <a:pt x="-53" y="10501"/>
                    <a:pt x="10310" y="53"/>
                    <a:pt x="23146" y="0"/>
                  </a:cubicBezTo>
                  <a:close/>
                </a:path>
              </a:pathLst>
            </a:custGeom>
            <a:solidFill>
              <a:srgbClr val="5B9BD5"/>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96" name="Straight Connector 70">
              <a:extLst>
                <a:ext uri="{FF2B5EF4-FFF2-40B4-BE49-F238E27FC236}">
                  <a16:creationId xmlns:a16="http://schemas.microsoft.com/office/drawing/2014/main" id="{656F1DA8-C40B-7833-15D4-7D36C14FBD2C}"/>
                </a:ext>
              </a:extLst>
            </p:cNvPr>
            <p:cNvCxnSpPr>
              <a:cxnSpLocks/>
              <a:stCxn id="95" idx="71"/>
            </p:cNvCxnSpPr>
            <p:nvPr/>
          </p:nvCxnSpPr>
          <p:spPr>
            <a:xfrm flipH="1" flipV="1">
              <a:off x="8903629" y="4952915"/>
              <a:ext cx="1355670" cy="44194"/>
            </a:xfrm>
            <a:prstGeom prst="line">
              <a:avLst/>
            </a:prstGeom>
            <a:noFill/>
            <a:ln w="6350" cap="flat" cmpd="sng" algn="ctr">
              <a:solidFill>
                <a:srgbClr val="5B9BD5"/>
              </a:solidFill>
              <a:prstDash val="solid"/>
              <a:miter lim="800000"/>
            </a:ln>
            <a:effectLst/>
          </p:spPr>
        </p:cxnSp>
        <p:sp>
          <p:nvSpPr>
            <p:cNvPr id="97" name="社区 Residential Community">
              <a:extLst>
                <a:ext uri="{FF2B5EF4-FFF2-40B4-BE49-F238E27FC236}">
                  <a16:creationId xmlns:a16="http://schemas.microsoft.com/office/drawing/2014/main" id="{5DBCBCEB-6DCC-CA83-E673-DF96C208A7C1}"/>
                </a:ext>
              </a:extLst>
            </p:cNvPr>
            <p:cNvSpPr/>
            <p:nvPr/>
          </p:nvSpPr>
          <p:spPr>
            <a:xfrm>
              <a:off x="9977769" y="5649613"/>
              <a:ext cx="575443" cy="609685"/>
            </a:xfrm>
            <a:custGeom>
              <a:avLst/>
              <a:gdLst>
                <a:gd name="connsiteX0" fmla="*/ 693516 w 1080873"/>
                <a:gd name="connsiteY0" fmla="*/ 878968 h 1145191"/>
                <a:gd name="connsiteX1" fmla="*/ 693516 w 1080873"/>
                <a:gd name="connsiteY1" fmla="*/ 1069468 h 1145191"/>
                <a:gd name="connsiteX2" fmla="*/ 822199 w 1080873"/>
                <a:gd name="connsiteY2" fmla="*/ 1069468 h 1145191"/>
                <a:gd name="connsiteX3" fmla="*/ 822199 w 1080873"/>
                <a:gd name="connsiteY3" fmla="*/ 878968 h 1145191"/>
                <a:gd name="connsiteX4" fmla="*/ 329661 w 1080873"/>
                <a:gd name="connsiteY4" fmla="*/ 838201 h 1145191"/>
                <a:gd name="connsiteX5" fmla="*/ 329661 w 1080873"/>
                <a:gd name="connsiteY5" fmla="*/ 895922 h 1145191"/>
                <a:gd name="connsiteX6" fmla="*/ 329661 w 1080873"/>
                <a:gd name="connsiteY6" fmla="*/ 896208 h 1145191"/>
                <a:gd name="connsiteX7" fmla="*/ 392145 w 1080873"/>
                <a:gd name="connsiteY7" fmla="*/ 896208 h 1145191"/>
                <a:gd name="connsiteX8" fmla="*/ 392145 w 1080873"/>
                <a:gd name="connsiteY8" fmla="*/ 838201 h 1145191"/>
                <a:gd name="connsiteX9" fmla="*/ 160592 w 1080873"/>
                <a:gd name="connsiteY9" fmla="*/ 838201 h 1145191"/>
                <a:gd name="connsiteX10" fmla="*/ 160592 w 1080873"/>
                <a:gd name="connsiteY10" fmla="*/ 895922 h 1145191"/>
                <a:gd name="connsiteX11" fmla="*/ 161068 w 1080873"/>
                <a:gd name="connsiteY11" fmla="*/ 896208 h 1145191"/>
                <a:gd name="connsiteX12" fmla="*/ 221933 w 1080873"/>
                <a:gd name="connsiteY12" fmla="*/ 896208 h 1145191"/>
                <a:gd name="connsiteX13" fmla="*/ 221933 w 1080873"/>
                <a:gd name="connsiteY13" fmla="*/ 838201 h 1145191"/>
                <a:gd name="connsiteX14" fmla="*/ 144188 w 1080873"/>
                <a:gd name="connsiteY14" fmla="*/ 808378 h 1145191"/>
                <a:gd name="connsiteX15" fmla="*/ 145257 w 1080873"/>
                <a:gd name="connsiteY15" fmla="*/ 808388 h 1145191"/>
                <a:gd name="connsiteX16" fmla="*/ 237268 w 1080873"/>
                <a:gd name="connsiteY16" fmla="*/ 808388 h 1145191"/>
                <a:gd name="connsiteX17" fmla="*/ 252592 w 1080873"/>
                <a:gd name="connsiteY17" fmla="*/ 822170 h 1145191"/>
                <a:gd name="connsiteX18" fmla="*/ 252603 w 1080873"/>
                <a:gd name="connsiteY18" fmla="*/ 823437 h 1145191"/>
                <a:gd name="connsiteX19" fmla="*/ 252603 w 1080873"/>
                <a:gd name="connsiteY19" fmla="*/ 911258 h 1145191"/>
                <a:gd name="connsiteX20" fmla="*/ 238535 w 1080873"/>
                <a:gd name="connsiteY20" fmla="*/ 926319 h 1145191"/>
                <a:gd name="connsiteX21" fmla="*/ 237268 w 1080873"/>
                <a:gd name="connsiteY21" fmla="*/ 926307 h 1145191"/>
                <a:gd name="connsiteX22" fmla="*/ 145257 w 1080873"/>
                <a:gd name="connsiteY22" fmla="*/ 926307 h 1145191"/>
                <a:gd name="connsiteX23" fmla="*/ 129932 w 1080873"/>
                <a:gd name="connsiteY23" fmla="*/ 912326 h 1145191"/>
                <a:gd name="connsiteX24" fmla="*/ 129921 w 1080873"/>
                <a:gd name="connsiteY24" fmla="*/ 911258 h 1145191"/>
                <a:gd name="connsiteX25" fmla="*/ 129921 w 1080873"/>
                <a:gd name="connsiteY25" fmla="*/ 823437 h 1145191"/>
                <a:gd name="connsiteX26" fmla="*/ 144188 w 1080873"/>
                <a:gd name="connsiteY26" fmla="*/ 808378 h 1145191"/>
                <a:gd name="connsiteX27" fmla="*/ 313154 w 1080873"/>
                <a:gd name="connsiteY27" fmla="*/ 808366 h 1145191"/>
                <a:gd name="connsiteX28" fmla="*/ 314325 w 1080873"/>
                <a:gd name="connsiteY28" fmla="*/ 808387 h 1145191"/>
                <a:gd name="connsiteX29" fmla="*/ 408147 w 1080873"/>
                <a:gd name="connsiteY29" fmla="*/ 808388 h 1145191"/>
                <a:gd name="connsiteX30" fmla="*/ 423835 w 1080873"/>
                <a:gd name="connsiteY30" fmla="*/ 822164 h 1145191"/>
                <a:gd name="connsiteX31" fmla="*/ 423863 w 1080873"/>
                <a:gd name="connsiteY31" fmla="*/ 823437 h 1145191"/>
                <a:gd name="connsiteX32" fmla="*/ 423863 w 1080873"/>
                <a:gd name="connsiteY32" fmla="*/ 911257 h 1145191"/>
                <a:gd name="connsiteX33" fmla="*/ 409419 w 1080873"/>
                <a:gd name="connsiteY33" fmla="*/ 926335 h 1145191"/>
                <a:gd name="connsiteX34" fmla="*/ 408147 w 1080873"/>
                <a:gd name="connsiteY34" fmla="*/ 926307 h 1145191"/>
                <a:gd name="connsiteX35" fmla="*/ 407766 w 1080873"/>
                <a:gd name="connsiteY35" fmla="*/ 926307 h 1145191"/>
                <a:gd name="connsiteX36" fmla="*/ 314325 w 1080873"/>
                <a:gd name="connsiteY36" fmla="*/ 926307 h 1145191"/>
                <a:gd name="connsiteX37" fmla="*/ 298726 w 1080873"/>
                <a:gd name="connsiteY37" fmla="*/ 912429 h 1145191"/>
                <a:gd name="connsiteX38" fmla="*/ 298704 w 1080873"/>
                <a:gd name="connsiteY38" fmla="*/ 911257 h 1145191"/>
                <a:gd name="connsiteX39" fmla="*/ 298704 w 1080873"/>
                <a:gd name="connsiteY39" fmla="*/ 823437 h 1145191"/>
                <a:gd name="connsiteX40" fmla="*/ 313154 w 1080873"/>
                <a:gd name="connsiteY40" fmla="*/ 808366 h 1145191"/>
                <a:gd name="connsiteX41" fmla="*/ 329661 w 1080873"/>
                <a:gd name="connsiteY41" fmla="*/ 671322 h 1145191"/>
                <a:gd name="connsiteX42" fmla="*/ 329661 w 1080873"/>
                <a:gd name="connsiteY42" fmla="*/ 731330 h 1145191"/>
                <a:gd name="connsiteX43" fmla="*/ 392145 w 1080873"/>
                <a:gd name="connsiteY43" fmla="*/ 731330 h 1145191"/>
                <a:gd name="connsiteX44" fmla="*/ 392145 w 1080873"/>
                <a:gd name="connsiteY44" fmla="*/ 671322 h 1145191"/>
                <a:gd name="connsiteX45" fmla="*/ 160592 w 1080873"/>
                <a:gd name="connsiteY45" fmla="*/ 671322 h 1145191"/>
                <a:gd name="connsiteX46" fmla="*/ 160592 w 1080873"/>
                <a:gd name="connsiteY46" fmla="*/ 731330 h 1145191"/>
                <a:gd name="connsiteX47" fmla="*/ 161069 w 1080873"/>
                <a:gd name="connsiteY47" fmla="*/ 731330 h 1145191"/>
                <a:gd name="connsiteX48" fmla="*/ 221933 w 1080873"/>
                <a:gd name="connsiteY48" fmla="*/ 731330 h 1145191"/>
                <a:gd name="connsiteX49" fmla="*/ 221933 w 1080873"/>
                <a:gd name="connsiteY49" fmla="*/ 671322 h 1145191"/>
                <a:gd name="connsiteX50" fmla="*/ 314325 w 1080873"/>
                <a:gd name="connsiteY50" fmla="*/ 639985 h 1145191"/>
                <a:gd name="connsiteX51" fmla="*/ 408147 w 1080873"/>
                <a:gd name="connsiteY51" fmla="*/ 639985 h 1145191"/>
                <a:gd name="connsiteX52" fmla="*/ 423863 w 1080873"/>
                <a:gd name="connsiteY52" fmla="*/ 655606 h 1145191"/>
                <a:gd name="connsiteX53" fmla="*/ 423863 w 1080873"/>
                <a:gd name="connsiteY53" fmla="*/ 747046 h 1145191"/>
                <a:gd name="connsiteX54" fmla="*/ 409412 w 1080873"/>
                <a:gd name="connsiteY54" fmla="*/ 762671 h 1145191"/>
                <a:gd name="connsiteX55" fmla="*/ 408147 w 1080873"/>
                <a:gd name="connsiteY55" fmla="*/ 762667 h 1145191"/>
                <a:gd name="connsiteX56" fmla="*/ 407766 w 1080873"/>
                <a:gd name="connsiteY56" fmla="*/ 762667 h 1145191"/>
                <a:gd name="connsiteX57" fmla="*/ 314325 w 1080873"/>
                <a:gd name="connsiteY57" fmla="*/ 762667 h 1145191"/>
                <a:gd name="connsiteX58" fmla="*/ 298704 w 1080873"/>
                <a:gd name="connsiteY58" fmla="*/ 748212 h 1145191"/>
                <a:gd name="connsiteX59" fmla="*/ 298704 w 1080873"/>
                <a:gd name="connsiteY59" fmla="*/ 747046 h 1145191"/>
                <a:gd name="connsiteX60" fmla="*/ 298704 w 1080873"/>
                <a:gd name="connsiteY60" fmla="*/ 655606 h 1145191"/>
                <a:gd name="connsiteX61" fmla="*/ 314325 w 1080873"/>
                <a:gd name="connsiteY61" fmla="*/ 639985 h 1145191"/>
                <a:gd name="connsiteX62" fmla="*/ 145257 w 1080873"/>
                <a:gd name="connsiteY62" fmla="*/ 639985 h 1145191"/>
                <a:gd name="connsiteX63" fmla="*/ 237269 w 1080873"/>
                <a:gd name="connsiteY63" fmla="*/ 639985 h 1145191"/>
                <a:gd name="connsiteX64" fmla="*/ 252604 w 1080873"/>
                <a:gd name="connsiteY64" fmla="*/ 655606 h 1145191"/>
                <a:gd name="connsiteX65" fmla="*/ 252604 w 1080873"/>
                <a:gd name="connsiteY65" fmla="*/ 747046 h 1145191"/>
                <a:gd name="connsiteX66" fmla="*/ 238535 w 1080873"/>
                <a:gd name="connsiteY66" fmla="*/ 762655 h 1145191"/>
                <a:gd name="connsiteX67" fmla="*/ 237269 w 1080873"/>
                <a:gd name="connsiteY67" fmla="*/ 762667 h 1145191"/>
                <a:gd name="connsiteX68" fmla="*/ 145257 w 1080873"/>
                <a:gd name="connsiteY68" fmla="*/ 762667 h 1145191"/>
                <a:gd name="connsiteX69" fmla="*/ 129910 w 1080873"/>
                <a:gd name="connsiteY69" fmla="*/ 748312 h 1145191"/>
                <a:gd name="connsiteX70" fmla="*/ 129922 w 1080873"/>
                <a:gd name="connsiteY70" fmla="*/ 747046 h 1145191"/>
                <a:gd name="connsiteX71" fmla="*/ 129922 w 1080873"/>
                <a:gd name="connsiteY71" fmla="*/ 655606 h 1145191"/>
                <a:gd name="connsiteX72" fmla="*/ 145257 w 1080873"/>
                <a:gd name="connsiteY72" fmla="*/ 639985 h 1145191"/>
                <a:gd name="connsiteX73" fmla="*/ 757905 w 1080873"/>
                <a:gd name="connsiteY73" fmla="*/ 571500 h 1145191"/>
                <a:gd name="connsiteX74" fmla="*/ 521399 w 1080873"/>
                <a:gd name="connsiteY74" fmla="*/ 771525 h 1145191"/>
                <a:gd name="connsiteX75" fmla="*/ 555213 w 1080873"/>
                <a:gd name="connsiteY75" fmla="*/ 771525 h 1145191"/>
                <a:gd name="connsiteX76" fmla="*/ 578549 w 1080873"/>
                <a:gd name="connsiteY76" fmla="*/ 794862 h 1145191"/>
                <a:gd name="connsiteX77" fmla="*/ 578296 w 1080873"/>
                <a:gd name="connsiteY77" fmla="*/ 795472 h 1145191"/>
                <a:gd name="connsiteX78" fmla="*/ 578359 w 1080873"/>
                <a:gd name="connsiteY78" fmla="*/ 795623 h 1145191"/>
                <a:gd name="connsiteX79" fmla="*/ 578359 w 1080873"/>
                <a:gd name="connsiteY79" fmla="*/ 1069753 h 1145191"/>
                <a:gd name="connsiteX80" fmla="*/ 647701 w 1080873"/>
                <a:gd name="connsiteY80" fmla="*/ 1069753 h 1145191"/>
                <a:gd name="connsiteX81" fmla="*/ 647701 w 1080873"/>
                <a:gd name="connsiteY81" fmla="*/ 855917 h 1145191"/>
                <a:gd name="connsiteX82" fmla="*/ 670559 w 1080873"/>
                <a:gd name="connsiteY82" fmla="*/ 832488 h 1145191"/>
                <a:gd name="connsiteX83" fmla="*/ 670847 w 1080873"/>
                <a:gd name="connsiteY83" fmla="*/ 832486 h 1145191"/>
                <a:gd name="connsiteX84" fmla="*/ 845345 w 1080873"/>
                <a:gd name="connsiteY84" fmla="*/ 832486 h 1145191"/>
                <a:gd name="connsiteX85" fmla="*/ 868586 w 1080873"/>
                <a:gd name="connsiteY85" fmla="*/ 855726 h 1145191"/>
                <a:gd name="connsiteX86" fmla="*/ 868586 w 1080873"/>
                <a:gd name="connsiteY86" fmla="*/ 855917 h 1145191"/>
                <a:gd name="connsiteX87" fmla="*/ 868586 w 1080873"/>
                <a:gd name="connsiteY87" fmla="*/ 1069753 h 1145191"/>
                <a:gd name="connsiteX88" fmla="*/ 927831 w 1080873"/>
                <a:gd name="connsiteY88" fmla="*/ 1069753 h 1145191"/>
                <a:gd name="connsiteX89" fmla="*/ 927831 w 1080873"/>
                <a:gd name="connsiteY89" fmla="*/ 795623 h 1145191"/>
                <a:gd name="connsiteX90" fmla="*/ 949629 w 1080873"/>
                <a:gd name="connsiteY90" fmla="*/ 770844 h 1145191"/>
                <a:gd name="connsiteX91" fmla="*/ 951854 w 1080873"/>
                <a:gd name="connsiteY91" fmla="*/ 771603 h 1145191"/>
                <a:gd name="connsiteX92" fmla="*/ 952501 w 1080873"/>
                <a:gd name="connsiteY92" fmla="*/ 771335 h 1145191"/>
                <a:gd name="connsiteX93" fmla="*/ 994030 w 1080873"/>
                <a:gd name="connsiteY93" fmla="*/ 771335 h 1145191"/>
                <a:gd name="connsiteX94" fmla="*/ 500444 w 1080873"/>
                <a:gd name="connsiteY94" fmla="*/ 504826 h 1145191"/>
                <a:gd name="connsiteX95" fmla="*/ 500444 w 1080873"/>
                <a:gd name="connsiteY95" fmla="*/ 567405 h 1145191"/>
                <a:gd name="connsiteX96" fmla="*/ 499968 w 1080873"/>
                <a:gd name="connsiteY96" fmla="*/ 567786 h 1145191"/>
                <a:gd name="connsiteX97" fmla="*/ 560070 w 1080873"/>
                <a:gd name="connsiteY97" fmla="*/ 567786 h 1145191"/>
                <a:gd name="connsiteX98" fmla="*/ 560070 w 1080873"/>
                <a:gd name="connsiteY98" fmla="*/ 504826 h 1145191"/>
                <a:gd name="connsiteX99" fmla="*/ 329661 w 1080873"/>
                <a:gd name="connsiteY99" fmla="*/ 504825 h 1145191"/>
                <a:gd name="connsiteX100" fmla="*/ 329661 w 1080873"/>
                <a:gd name="connsiteY100" fmla="*/ 567404 h 1145191"/>
                <a:gd name="connsiteX101" fmla="*/ 329661 w 1080873"/>
                <a:gd name="connsiteY101" fmla="*/ 567785 h 1145191"/>
                <a:gd name="connsiteX102" fmla="*/ 392145 w 1080873"/>
                <a:gd name="connsiteY102" fmla="*/ 567785 h 1145191"/>
                <a:gd name="connsiteX103" fmla="*/ 392145 w 1080873"/>
                <a:gd name="connsiteY103" fmla="*/ 504825 h 1145191"/>
                <a:gd name="connsiteX104" fmla="*/ 160593 w 1080873"/>
                <a:gd name="connsiteY104" fmla="*/ 504825 h 1145191"/>
                <a:gd name="connsiteX105" fmla="*/ 160593 w 1080873"/>
                <a:gd name="connsiteY105" fmla="*/ 567404 h 1145191"/>
                <a:gd name="connsiteX106" fmla="*/ 161069 w 1080873"/>
                <a:gd name="connsiteY106" fmla="*/ 567785 h 1145191"/>
                <a:gd name="connsiteX107" fmla="*/ 221933 w 1080873"/>
                <a:gd name="connsiteY107" fmla="*/ 567785 h 1145191"/>
                <a:gd name="connsiteX108" fmla="*/ 221933 w 1080873"/>
                <a:gd name="connsiteY108" fmla="*/ 504825 h 1145191"/>
                <a:gd name="connsiteX109" fmla="*/ 483458 w 1080873"/>
                <a:gd name="connsiteY109" fmla="*/ 473965 h 1145191"/>
                <a:gd name="connsiteX110" fmla="*/ 484823 w 1080873"/>
                <a:gd name="connsiteY110" fmla="*/ 473965 h 1145191"/>
                <a:gd name="connsiteX111" fmla="*/ 576168 w 1080873"/>
                <a:gd name="connsiteY111" fmla="*/ 473965 h 1145191"/>
                <a:gd name="connsiteX112" fmla="*/ 591884 w 1080873"/>
                <a:gd name="connsiteY112" fmla="*/ 489586 h 1145191"/>
                <a:gd name="connsiteX113" fmla="*/ 591884 w 1080873"/>
                <a:gd name="connsiteY113" fmla="*/ 583407 h 1145191"/>
                <a:gd name="connsiteX114" fmla="*/ 576168 w 1080873"/>
                <a:gd name="connsiteY114" fmla="*/ 599123 h 1145191"/>
                <a:gd name="connsiteX115" fmla="*/ 484823 w 1080873"/>
                <a:gd name="connsiteY115" fmla="*/ 599123 h 1145191"/>
                <a:gd name="connsiteX116" fmla="*/ 469198 w 1080873"/>
                <a:gd name="connsiteY116" fmla="*/ 584672 h 1145191"/>
                <a:gd name="connsiteX117" fmla="*/ 469202 w 1080873"/>
                <a:gd name="connsiteY117" fmla="*/ 583407 h 1145191"/>
                <a:gd name="connsiteX118" fmla="*/ 469202 w 1080873"/>
                <a:gd name="connsiteY118" fmla="*/ 489586 h 1145191"/>
                <a:gd name="connsiteX119" fmla="*/ 483458 w 1080873"/>
                <a:gd name="connsiteY119" fmla="*/ 473965 h 1145191"/>
                <a:gd name="connsiteX120" fmla="*/ 314326 w 1080873"/>
                <a:gd name="connsiteY120" fmla="*/ 473964 h 1145191"/>
                <a:gd name="connsiteX121" fmla="*/ 408147 w 1080873"/>
                <a:gd name="connsiteY121" fmla="*/ 473964 h 1145191"/>
                <a:gd name="connsiteX122" fmla="*/ 423863 w 1080873"/>
                <a:gd name="connsiteY122" fmla="*/ 489585 h 1145191"/>
                <a:gd name="connsiteX123" fmla="*/ 423863 w 1080873"/>
                <a:gd name="connsiteY123" fmla="*/ 583406 h 1145191"/>
                <a:gd name="connsiteX124" fmla="*/ 408147 w 1080873"/>
                <a:gd name="connsiteY124" fmla="*/ 599123 h 1145191"/>
                <a:gd name="connsiteX125" fmla="*/ 407766 w 1080873"/>
                <a:gd name="connsiteY125" fmla="*/ 599123 h 1145191"/>
                <a:gd name="connsiteX126" fmla="*/ 314326 w 1080873"/>
                <a:gd name="connsiteY126" fmla="*/ 599123 h 1145191"/>
                <a:gd name="connsiteX127" fmla="*/ 298705 w 1080873"/>
                <a:gd name="connsiteY127" fmla="*/ 583406 h 1145191"/>
                <a:gd name="connsiteX128" fmla="*/ 298705 w 1080873"/>
                <a:gd name="connsiteY128" fmla="*/ 489585 h 1145191"/>
                <a:gd name="connsiteX129" fmla="*/ 314326 w 1080873"/>
                <a:gd name="connsiteY129" fmla="*/ 473964 h 1145191"/>
                <a:gd name="connsiteX130" fmla="*/ 145257 w 1080873"/>
                <a:gd name="connsiteY130" fmla="*/ 473964 h 1145191"/>
                <a:gd name="connsiteX131" fmla="*/ 237269 w 1080873"/>
                <a:gd name="connsiteY131" fmla="*/ 473964 h 1145191"/>
                <a:gd name="connsiteX132" fmla="*/ 252604 w 1080873"/>
                <a:gd name="connsiteY132" fmla="*/ 489585 h 1145191"/>
                <a:gd name="connsiteX133" fmla="*/ 252604 w 1080873"/>
                <a:gd name="connsiteY133" fmla="*/ 583406 h 1145191"/>
                <a:gd name="connsiteX134" fmla="*/ 237269 w 1080873"/>
                <a:gd name="connsiteY134" fmla="*/ 599123 h 1145191"/>
                <a:gd name="connsiteX135" fmla="*/ 145257 w 1080873"/>
                <a:gd name="connsiteY135" fmla="*/ 599123 h 1145191"/>
                <a:gd name="connsiteX136" fmla="*/ 129922 w 1080873"/>
                <a:gd name="connsiteY136" fmla="*/ 583406 h 1145191"/>
                <a:gd name="connsiteX137" fmla="*/ 129922 w 1080873"/>
                <a:gd name="connsiteY137" fmla="*/ 489585 h 1145191"/>
                <a:gd name="connsiteX138" fmla="*/ 145257 w 1080873"/>
                <a:gd name="connsiteY138" fmla="*/ 473964 h 1145191"/>
                <a:gd name="connsiteX139" fmla="*/ 329661 w 1080873"/>
                <a:gd name="connsiteY139" fmla="*/ 338615 h 1145191"/>
                <a:gd name="connsiteX140" fmla="*/ 329661 w 1080873"/>
                <a:gd name="connsiteY140" fmla="*/ 400051 h 1145191"/>
                <a:gd name="connsiteX141" fmla="*/ 392145 w 1080873"/>
                <a:gd name="connsiteY141" fmla="*/ 400051 h 1145191"/>
                <a:gd name="connsiteX142" fmla="*/ 392145 w 1080873"/>
                <a:gd name="connsiteY142" fmla="*/ 338615 h 1145191"/>
                <a:gd name="connsiteX143" fmla="*/ 160593 w 1080873"/>
                <a:gd name="connsiteY143" fmla="*/ 338615 h 1145191"/>
                <a:gd name="connsiteX144" fmla="*/ 160593 w 1080873"/>
                <a:gd name="connsiteY144" fmla="*/ 400051 h 1145191"/>
                <a:gd name="connsiteX145" fmla="*/ 161069 w 1080873"/>
                <a:gd name="connsiteY145" fmla="*/ 399956 h 1145191"/>
                <a:gd name="connsiteX146" fmla="*/ 221933 w 1080873"/>
                <a:gd name="connsiteY146" fmla="*/ 399956 h 1145191"/>
                <a:gd name="connsiteX147" fmla="*/ 221933 w 1080873"/>
                <a:gd name="connsiteY147" fmla="*/ 338615 h 1145191"/>
                <a:gd name="connsiteX148" fmla="*/ 500444 w 1080873"/>
                <a:gd name="connsiteY148" fmla="*/ 338614 h 1145191"/>
                <a:gd name="connsiteX149" fmla="*/ 500444 w 1080873"/>
                <a:gd name="connsiteY149" fmla="*/ 399956 h 1145191"/>
                <a:gd name="connsiteX150" fmla="*/ 499968 w 1080873"/>
                <a:gd name="connsiteY150" fmla="*/ 399956 h 1145191"/>
                <a:gd name="connsiteX151" fmla="*/ 500444 w 1080873"/>
                <a:gd name="connsiteY151" fmla="*/ 400051 h 1145191"/>
                <a:gd name="connsiteX152" fmla="*/ 500444 w 1080873"/>
                <a:gd name="connsiteY152" fmla="*/ 399956 h 1145191"/>
                <a:gd name="connsiteX153" fmla="*/ 560071 w 1080873"/>
                <a:gd name="connsiteY153" fmla="*/ 399956 h 1145191"/>
                <a:gd name="connsiteX154" fmla="*/ 560071 w 1080873"/>
                <a:gd name="connsiteY154" fmla="*/ 338614 h 1145191"/>
                <a:gd name="connsiteX155" fmla="*/ 314326 w 1080873"/>
                <a:gd name="connsiteY155" fmla="*/ 307944 h 1145191"/>
                <a:gd name="connsiteX156" fmla="*/ 408147 w 1080873"/>
                <a:gd name="connsiteY156" fmla="*/ 307944 h 1145191"/>
                <a:gd name="connsiteX157" fmla="*/ 423863 w 1080873"/>
                <a:gd name="connsiteY157" fmla="*/ 323279 h 1145191"/>
                <a:gd name="connsiteX158" fmla="*/ 423863 w 1080873"/>
                <a:gd name="connsiteY158" fmla="*/ 415291 h 1145191"/>
                <a:gd name="connsiteX159" fmla="*/ 408147 w 1080873"/>
                <a:gd name="connsiteY159" fmla="*/ 430626 h 1145191"/>
                <a:gd name="connsiteX160" fmla="*/ 407766 w 1080873"/>
                <a:gd name="connsiteY160" fmla="*/ 430626 h 1145191"/>
                <a:gd name="connsiteX161" fmla="*/ 314326 w 1080873"/>
                <a:gd name="connsiteY161" fmla="*/ 430626 h 1145191"/>
                <a:gd name="connsiteX162" fmla="*/ 298705 w 1080873"/>
                <a:gd name="connsiteY162" fmla="*/ 415291 h 1145191"/>
                <a:gd name="connsiteX163" fmla="*/ 298705 w 1080873"/>
                <a:gd name="connsiteY163" fmla="*/ 323279 h 1145191"/>
                <a:gd name="connsiteX164" fmla="*/ 314326 w 1080873"/>
                <a:gd name="connsiteY164" fmla="*/ 307944 h 1145191"/>
                <a:gd name="connsiteX165" fmla="*/ 145257 w 1080873"/>
                <a:gd name="connsiteY165" fmla="*/ 307944 h 1145191"/>
                <a:gd name="connsiteX166" fmla="*/ 237269 w 1080873"/>
                <a:gd name="connsiteY166" fmla="*/ 307944 h 1145191"/>
                <a:gd name="connsiteX167" fmla="*/ 252604 w 1080873"/>
                <a:gd name="connsiteY167" fmla="*/ 323279 h 1145191"/>
                <a:gd name="connsiteX168" fmla="*/ 252604 w 1080873"/>
                <a:gd name="connsiteY168" fmla="*/ 415291 h 1145191"/>
                <a:gd name="connsiteX169" fmla="*/ 237269 w 1080873"/>
                <a:gd name="connsiteY169" fmla="*/ 430626 h 1145191"/>
                <a:gd name="connsiteX170" fmla="*/ 145257 w 1080873"/>
                <a:gd name="connsiteY170" fmla="*/ 430626 h 1145191"/>
                <a:gd name="connsiteX171" fmla="*/ 129922 w 1080873"/>
                <a:gd name="connsiteY171" fmla="*/ 415291 h 1145191"/>
                <a:gd name="connsiteX172" fmla="*/ 129922 w 1080873"/>
                <a:gd name="connsiteY172" fmla="*/ 323279 h 1145191"/>
                <a:gd name="connsiteX173" fmla="*/ 145257 w 1080873"/>
                <a:gd name="connsiteY173" fmla="*/ 307944 h 1145191"/>
                <a:gd name="connsiteX174" fmla="*/ 483557 w 1080873"/>
                <a:gd name="connsiteY174" fmla="*/ 307932 h 1145191"/>
                <a:gd name="connsiteX175" fmla="*/ 484823 w 1080873"/>
                <a:gd name="connsiteY175" fmla="*/ 307944 h 1145191"/>
                <a:gd name="connsiteX176" fmla="*/ 576168 w 1080873"/>
                <a:gd name="connsiteY176" fmla="*/ 307944 h 1145191"/>
                <a:gd name="connsiteX177" fmla="*/ 591884 w 1080873"/>
                <a:gd name="connsiteY177" fmla="*/ 323279 h 1145191"/>
                <a:gd name="connsiteX178" fmla="*/ 591884 w 1080873"/>
                <a:gd name="connsiteY178" fmla="*/ 415291 h 1145191"/>
                <a:gd name="connsiteX179" fmla="*/ 576168 w 1080873"/>
                <a:gd name="connsiteY179" fmla="*/ 430626 h 1145191"/>
                <a:gd name="connsiteX180" fmla="*/ 484823 w 1080873"/>
                <a:gd name="connsiteY180" fmla="*/ 430626 h 1145191"/>
                <a:gd name="connsiteX181" fmla="*/ 469216 w 1080873"/>
                <a:gd name="connsiteY181" fmla="*/ 416757 h 1145191"/>
                <a:gd name="connsiteX182" fmla="*/ 469202 w 1080873"/>
                <a:gd name="connsiteY182" fmla="*/ 415291 h 1145191"/>
                <a:gd name="connsiteX183" fmla="*/ 469202 w 1080873"/>
                <a:gd name="connsiteY183" fmla="*/ 323279 h 1145191"/>
                <a:gd name="connsiteX184" fmla="*/ 483557 w 1080873"/>
                <a:gd name="connsiteY184" fmla="*/ 307932 h 1145191"/>
                <a:gd name="connsiteX185" fmla="*/ 500444 w 1080873"/>
                <a:gd name="connsiteY185" fmla="*/ 175642 h 1145191"/>
                <a:gd name="connsiteX186" fmla="*/ 500444 w 1080873"/>
                <a:gd name="connsiteY186" fmla="*/ 235363 h 1145191"/>
                <a:gd name="connsiteX187" fmla="*/ 499967 w 1080873"/>
                <a:gd name="connsiteY187" fmla="*/ 235363 h 1145191"/>
                <a:gd name="connsiteX188" fmla="*/ 500444 w 1080873"/>
                <a:gd name="connsiteY188" fmla="*/ 235744 h 1145191"/>
                <a:gd name="connsiteX189" fmla="*/ 500444 w 1080873"/>
                <a:gd name="connsiteY189" fmla="*/ 235363 h 1145191"/>
                <a:gd name="connsiteX190" fmla="*/ 560070 w 1080873"/>
                <a:gd name="connsiteY190" fmla="*/ 235363 h 1145191"/>
                <a:gd name="connsiteX191" fmla="*/ 560070 w 1080873"/>
                <a:gd name="connsiteY191" fmla="*/ 175642 h 1145191"/>
                <a:gd name="connsiteX192" fmla="*/ 329661 w 1080873"/>
                <a:gd name="connsiteY192" fmla="*/ 175642 h 1145191"/>
                <a:gd name="connsiteX193" fmla="*/ 329661 w 1080873"/>
                <a:gd name="connsiteY193" fmla="*/ 235363 h 1145191"/>
                <a:gd name="connsiteX194" fmla="*/ 392145 w 1080873"/>
                <a:gd name="connsiteY194" fmla="*/ 235363 h 1145191"/>
                <a:gd name="connsiteX195" fmla="*/ 392145 w 1080873"/>
                <a:gd name="connsiteY195" fmla="*/ 175642 h 1145191"/>
                <a:gd name="connsiteX196" fmla="*/ 160592 w 1080873"/>
                <a:gd name="connsiteY196" fmla="*/ 175641 h 1145191"/>
                <a:gd name="connsiteX197" fmla="*/ 160592 w 1080873"/>
                <a:gd name="connsiteY197" fmla="*/ 235744 h 1145191"/>
                <a:gd name="connsiteX198" fmla="*/ 161068 w 1080873"/>
                <a:gd name="connsiteY198" fmla="*/ 235363 h 1145191"/>
                <a:gd name="connsiteX199" fmla="*/ 221933 w 1080873"/>
                <a:gd name="connsiteY199" fmla="*/ 235363 h 1145191"/>
                <a:gd name="connsiteX200" fmla="*/ 221933 w 1080873"/>
                <a:gd name="connsiteY200" fmla="*/ 175641 h 1145191"/>
                <a:gd name="connsiteX201" fmla="*/ 480701 w 1080873"/>
                <a:gd name="connsiteY201" fmla="*/ 144400 h 1145191"/>
                <a:gd name="connsiteX202" fmla="*/ 484823 w 1080873"/>
                <a:gd name="connsiteY202" fmla="*/ 144400 h 1145191"/>
                <a:gd name="connsiteX203" fmla="*/ 576167 w 1080873"/>
                <a:gd name="connsiteY203" fmla="*/ 144400 h 1145191"/>
                <a:gd name="connsiteX204" fmla="*/ 591879 w 1080873"/>
                <a:gd name="connsiteY204" fmla="*/ 158556 h 1145191"/>
                <a:gd name="connsiteX205" fmla="*/ 591884 w 1080873"/>
                <a:gd name="connsiteY205" fmla="*/ 160021 h 1145191"/>
                <a:gd name="connsiteX206" fmla="*/ 591884 w 1080873"/>
                <a:gd name="connsiteY206" fmla="*/ 251365 h 1145191"/>
                <a:gd name="connsiteX207" fmla="*/ 577138 w 1080873"/>
                <a:gd name="connsiteY207" fmla="*/ 266713 h 1145191"/>
                <a:gd name="connsiteX208" fmla="*/ 576167 w 1080873"/>
                <a:gd name="connsiteY208" fmla="*/ 266701 h 1145191"/>
                <a:gd name="connsiteX209" fmla="*/ 484823 w 1080873"/>
                <a:gd name="connsiteY209" fmla="*/ 266701 h 1145191"/>
                <a:gd name="connsiteX210" fmla="*/ 469189 w 1080873"/>
                <a:gd name="connsiteY210" fmla="*/ 254992 h 1145191"/>
                <a:gd name="connsiteX211" fmla="*/ 469202 w 1080873"/>
                <a:gd name="connsiteY211" fmla="*/ 250984 h 1145191"/>
                <a:gd name="connsiteX212" fmla="*/ 469202 w 1080873"/>
                <a:gd name="connsiteY212" fmla="*/ 160021 h 1145191"/>
                <a:gd name="connsiteX213" fmla="*/ 480701 w 1080873"/>
                <a:gd name="connsiteY213" fmla="*/ 144400 h 1145191"/>
                <a:gd name="connsiteX214" fmla="*/ 312961 w 1080873"/>
                <a:gd name="connsiteY214" fmla="*/ 144400 h 1145191"/>
                <a:gd name="connsiteX215" fmla="*/ 314326 w 1080873"/>
                <a:gd name="connsiteY215" fmla="*/ 144400 h 1145191"/>
                <a:gd name="connsiteX216" fmla="*/ 408147 w 1080873"/>
                <a:gd name="connsiteY216" fmla="*/ 144400 h 1145191"/>
                <a:gd name="connsiteX217" fmla="*/ 423859 w 1080873"/>
                <a:gd name="connsiteY217" fmla="*/ 158556 h 1145191"/>
                <a:gd name="connsiteX218" fmla="*/ 423863 w 1080873"/>
                <a:gd name="connsiteY218" fmla="*/ 160021 h 1145191"/>
                <a:gd name="connsiteX219" fmla="*/ 423863 w 1080873"/>
                <a:gd name="connsiteY219" fmla="*/ 251365 h 1145191"/>
                <a:gd name="connsiteX220" fmla="*/ 409140 w 1080873"/>
                <a:gd name="connsiteY220" fmla="*/ 266734 h 1145191"/>
                <a:gd name="connsiteX221" fmla="*/ 407766 w 1080873"/>
                <a:gd name="connsiteY221" fmla="*/ 266701 h 1145191"/>
                <a:gd name="connsiteX222" fmla="*/ 314326 w 1080873"/>
                <a:gd name="connsiteY222" fmla="*/ 266701 h 1145191"/>
                <a:gd name="connsiteX223" fmla="*/ 298701 w 1080873"/>
                <a:gd name="connsiteY223" fmla="*/ 252249 h 1145191"/>
                <a:gd name="connsiteX224" fmla="*/ 298705 w 1080873"/>
                <a:gd name="connsiteY224" fmla="*/ 250984 h 1145191"/>
                <a:gd name="connsiteX225" fmla="*/ 298705 w 1080873"/>
                <a:gd name="connsiteY225" fmla="*/ 160021 h 1145191"/>
                <a:gd name="connsiteX226" fmla="*/ 312961 w 1080873"/>
                <a:gd name="connsiteY226" fmla="*/ 144400 h 1145191"/>
                <a:gd name="connsiteX227" fmla="*/ 145257 w 1080873"/>
                <a:gd name="connsiteY227" fmla="*/ 144399 h 1145191"/>
                <a:gd name="connsiteX228" fmla="*/ 237268 w 1080873"/>
                <a:gd name="connsiteY228" fmla="*/ 144399 h 1145191"/>
                <a:gd name="connsiteX229" fmla="*/ 252617 w 1080873"/>
                <a:gd name="connsiteY229" fmla="*/ 158554 h 1145191"/>
                <a:gd name="connsiteX230" fmla="*/ 252603 w 1080873"/>
                <a:gd name="connsiteY230" fmla="*/ 160020 h 1145191"/>
                <a:gd name="connsiteX231" fmla="*/ 252603 w 1080873"/>
                <a:gd name="connsiteY231" fmla="*/ 251365 h 1145191"/>
                <a:gd name="connsiteX232" fmla="*/ 238236 w 1080873"/>
                <a:gd name="connsiteY232" fmla="*/ 266700 h 1145191"/>
                <a:gd name="connsiteX233" fmla="*/ 237268 w 1080873"/>
                <a:gd name="connsiteY233" fmla="*/ 266700 h 1145191"/>
                <a:gd name="connsiteX234" fmla="*/ 145257 w 1080873"/>
                <a:gd name="connsiteY234" fmla="*/ 266700 h 1145191"/>
                <a:gd name="connsiteX235" fmla="*/ 129907 w 1080873"/>
                <a:gd name="connsiteY235" fmla="*/ 252152 h 1145191"/>
                <a:gd name="connsiteX236" fmla="*/ 129921 w 1080873"/>
                <a:gd name="connsiteY236" fmla="*/ 250984 h 1145191"/>
                <a:gd name="connsiteX237" fmla="*/ 129921 w 1080873"/>
                <a:gd name="connsiteY237" fmla="*/ 160020 h 1145191"/>
                <a:gd name="connsiteX238" fmla="*/ 143990 w 1080873"/>
                <a:gd name="connsiteY238" fmla="*/ 144411 h 1145191"/>
                <a:gd name="connsiteX239" fmla="*/ 145257 w 1080873"/>
                <a:gd name="connsiteY239" fmla="*/ 144399 h 1145191"/>
                <a:gd name="connsiteX240" fmla="*/ 23146 w 1080873"/>
                <a:gd name="connsiteY240" fmla="*/ 0 h 1145191"/>
                <a:gd name="connsiteX241" fmla="*/ 23336 w 1080873"/>
                <a:gd name="connsiteY241" fmla="*/ 0 h 1145191"/>
                <a:gd name="connsiteX242" fmla="*/ 717709 w 1080873"/>
                <a:gd name="connsiteY242" fmla="*/ 0 h 1145191"/>
                <a:gd name="connsiteX243" fmla="*/ 741045 w 1080873"/>
                <a:gd name="connsiteY243" fmla="*/ 23146 h 1145191"/>
                <a:gd name="connsiteX244" fmla="*/ 741045 w 1080873"/>
                <a:gd name="connsiteY244" fmla="*/ 23336 h 1145191"/>
                <a:gd name="connsiteX245" fmla="*/ 741045 w 1080873"/>
                <a:gd name="connsiteY245" fmla="*/ 526062 h 1145191"/>
                <a:gd name="connsiteX246" fmla="*/ 742284 w 1080873"/>
                <a:gd name="connsiteY246" fmla="*/ 525018 h 1145191"/>
                <a:gd name="connsiteX247" fmla="*/ 773431 w 1080873"/>
                <a:gd name="connsiteY247" fmla="*/ 525018 h 1145191"/>
                <a:gd name="connsiteX248" fmla="*/ 1072325 w 1080873"/>
                <a:gd name="connsiteY248" fmla="*/ 776574 h 1145191"/>
                <a:gd name="connsiteX249" fmla="*/ 1080040 w 1080873"/>
                <a:gd name="connsiteY249" fmla="*/ 802482 h 1145191"/>
                <a:gd name="connsiteX250" fmla="*/ 1056704 w 1080873"/>
                <a:gd name="connsiteY250" fmla="*/ 818007 h 1145191"/>
                <a:gd name="connsiteX251" fmla="*/ 974408 w 1080873"/>
                <a:gd name="connsiteY251" fmla="*/ 818007 h 1145191"/>
                <a:gd name="connsiteX252" fmla="*/ 974408 w 1080873"/>
                <a:gd name="connsiteY252" fmla="*/ 1093089 h 1145191"/>
                <a:gd name="connsiteX253" fmla="*/ 951359 w 1080873"/>
                <a:gd name="connsiteY253" fmla="*/ 1116331 h 1145191"/>
                <a:gd name="connsiteX254" fmla="*/ 951072 w 1080873"/>
                <a:gd name="connsiteY254" fmla="*/ 1116330 h 1145191"/>
                <a:gd name="connsiteX255" fmla="*/ 845536 w 1080873"/>
                <a:gd name="connsiteY255" fmla="*/ 1116330 h 1145191"/>
                <a:gd name="connsiteX256" fmla="*/ 845345 w 1080873"/>
                <a:gd name="connsiteY256" fmla="*/ 1116331 h 1145191"/>
                <a:gd name="connsiteX257" fmla="*/ 670370 w 1080873"/>
                <a:gd name="connsiteY257" fmla="*/ 1116331 h 1145191"/>
                <a:gd name="connsiteX258" fmla="*/ 670368 w 1080873"/>
                <a:gd name="connsiteY258" fmla="*/ 1116330 h 1145191"/>
                <a:gd name="connsiteX259" fmla="*/ 555022 w 1080873"/>
                <a:gd name="connsiteY259" fmla="*/ 1116330 h 1145191"/>
                <a:gd name="connsiteX260" fmla="*/ 554545 w 1080873"/>
                <a:gd name="connsiteY260" fmla="*/ 1116137 h 1145191"/>
                <a:gd name="connsiteX261" fmla="*/ 554165 w 1080873"/>
                <a:gd name="connsiteY261" fmla="*/ 1116330 h 1145191"/>
                <a:gd name="connsiteX262" fmla="*/ 403502 w 1080873"/>
                <a:gd name="connsiteY262" fmla="*/ 1116330 h 1145191"/>
                <a:gd name="connsiteX263" fmla="*/ 393134 w 1080873"/>
                <a:gd name="connsiteY263" fmla="*/ 1130829 h 1145191"/>
                <a:gd name="connsiteX264" fmla="*/ 357284 w 1080873"/>
                <a:gd name="connsiteY264" fmla="*/ 1145191 h 1145191"/>
                <a:gd name="connsiteX265" fmla="*/ 305563 w 1080873"/>
                <a:gd name="connsiteY265" fmla="*/ 1091089 h 1145191"/>
                <a:gd name="connsiteX266" fmla="*/ 359614 w 1080873"/>
                <a:gd name="connsiteY266" fmla="*/ 1041609 h 1145191"/>
                <a:gd name="connsiteX267" fmla="*/ 395549 w 1080873"/>
                <a:gd name="connsiteY267" fmla="*/ 1058388 h 1145191"/>
                <a:gd name="connsiteX268" fmla="*/ 401861 w 1080873"/>
                <a:gd name="connsiteY268" fmla="*/ 1068705 h 1145191"/>
                <a:gd name="connsiteX269" fmla="*/ 531686 w 1080873"/>
                <a:gd name="connsiteY269" fmla="*/ 1068705 h 1145191"/>
                <a:gd name="connsiteX270" fmla="*/ 531686 w 1080873"/>
                <a:gd name="connsiteY270" fmla="*/ 818198 h 1145191"/>
                <a:gd name="connsiteX271" fmla="*/ 456439 w 1080873"/>
                <a:gd name="connsiteY271" fmla="*/ 818198 h 1145191"/>
                <a:gd name="connsiteX272" fmla="*/ 435674 w 1080873"/>
                <a:gd name="connsiteY272" fmla="*/ 802672 h 1145191"/>
                <a:gd name="connsiteX273" fmla="*/ 443484 w 1080873"/>
                <a:gd name="connsiteY273" fmla="*/ 776764 h 1145191"/>
                <a:gd name="connsiteX274" fmla="*/ 694373 w 1080873"/>
                <a:gd name="connsiteY274" fmla="*/ 565384 h 1145191"/>
                <a:gd name="connsiteX275" fmla="*/ 694373 w 1080873"/>
                <a:gd name="connsiteY275" fmla="*/ 46768 h 1145191"/>
                <a:gd name="connsiteX276" fmla="*/ 46673 w 1080873"/>
                <a:gd name="connsiteY276" fmla="*/ 46768 h 1145191"/>
                <a:gd name="connsiteX277" fmla="*/ 46673 w 1080873"/>
                <a:gd name="connsiteY277" fmla="*/ 1069658 h 1145191"/>
                <a:gd name="connsiteX278" fmla="*/ 152031 w 1080873"/>
                <a:gd name="connsiteY278" fmla="*/ 1069658 h 1145191"/>
                <a:gd name="connsiteX279" fmla="*/ 163098 w 1080873"/>
                <a:gd name="connsiteY279" fmla="*/ 1053986 h 1145191"/>
                <a:gd name="connsiteX280" fmla="*/ 200871 w 1080873"/>
                <a:gd name="connsiteY280" fmla="*/ 1039287 h 1145191"/>
                <a:gd name="connsiteX281" fmla="*/ 252674 w 1080873"/>
                <a:gd name="connsiteY281" fmla="*/ 1093377 h 1145191"/>
                <a:gd name="connsiteX282" fmla="*/ 200026 w 1080873"/>
                <a:gd name="connsiteY282" fmla="*/ 1145191 h 1145191"/>
                <a:gd name="connsiteX283" fmla="*/ 162343 w 1080873"/>
                <a:gd name="connsiteY283" fmla="*/ 1129112 h 1145191"/>
                <a:gd name="connsiteX284" fmla="*/ 153921 w 1080873"/>
                <a:gd name="connsiteY284" fmla="*/ 1116330 h 1145191"/>
                <a:gd name="connsiteX285" fmla="*/ 23336 w 1080873"/>
                <a:gd name="connsiteY285" fmla="*/ 1116330 h 1145191"/>
                <a:gd name="connsiteX286" fmla="*/ 0 w 1080873"/>
                <a:gd name="connsiteY286" fmla="*/ 1093185 h 1145191"/>
                <a:gd name="connsiteX287" fmla="*/ 0 w 1080873"/>
                <a:gd name="connsiteY287" fmla="*/ 1092994 h 1145191"/>
                <a:gd name="connsiteX288" fmla="*/ 0 w 1080873"/>
                <a:gd name="connsiteY288" fmla="*/ 23336 h 1145191"/>
                <a:gd name="connsiteX289" fmla="*/ 23146 w 1080873"/>
                <a:gd name="connsiteY289" fmla="*/ 0 h 11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1080873" h="1145191">
                  <a:moveTo>
                    <a:pt x="693516" y="878968"/>
                  </a:moveTo>
                  <a:lnTo>
                    <a:pt x="693516" y="1069468"/>
                  </a:lnTo>
                  <a:lnTo>
                    <a:pt x="822199" y="1069468"/>
                  </a:lnTo>
                  <a:lnTo>
                    <a:pt x="822199" y="878968"/>
                  </a:lnTo>
                  <a:close/>
                  <a:moveTo>
                    <a:pt x="329661" y="838201"/>
                  </a:moveTo>
                  <a:lnTo>
                    <a:pt x="329661" y="895922"/>
                  </a:lnTo>
                  <a:lnTo>
                    <a:pt x="329661" y="896208"/>
                  </a:lnTo>
                  <a:lnTo>
                    <a:pt x="392145" y="896208"/>
                  </a:lnTo>
                  <a:lnTo>
                    <a:pt x="392145" y="838201"/>
                  </a:lnTo>
                  <a:close/>
                  <a:moveTo>
                    <a:pt x="160592" y="838201"/>
                  </a:moveTo>
                  <a:lnTo>
                    <a:pt x="160592" y="895922"/>
                  </a:lnTo>
                  <a:lnTo>
                    <a:pt x="161068" y="896208"/>
                  </a:lnTo>
                  <a:lnTo>
                    <a:pt x="221933" y="896208"/>
                  </a:lnTo>
                  <a:lnTo>
                    <a:pt x="221933" y="838201"/>
                  </a:lnTo>
                  <a:close/>
                  <a:moveTo>
                    <a:pt x="144188" y="808378"/>
                  </a:moveTo>
                  <a:cubicBezTo>
                    <a:pt x="144544" y="808368"/>
                    <a:pt x="144901" y="808371"/>
                    <a:pt x="145257" y="808388"/>
                  </a:cubicBezTo>
                  <a:lnTo>
                    <a:pt x="237268" y="808388"/>
                  </a:lnTo>
                  <a:cubicBezTo>
                    <a:pt x="245306" y="807962"/>
                    <a:pt x="252166" y="814133"/>
                    <a:pt x="252592" y="822170"/>
                  </a:cubicBezTo>
                  <a:cubicBezTo>
                    <a:pt x="252614" y="822592"/>
                    <a:pt x="252618" y="823015"/>
                    <a:pt x="252603" y="823437"/>
                  </a:cubicBezTo>
                  <a:lnTo>
                    <a:pt x="252603" y="911258"/>
                  </a:lnTo>
                  <a:cubicBezTo>
                    <a:pt x="252878" y="919302"/>
                    <a:pt x="246579" y="926045"/>
                    <a:pt x="238535" y="926319"/>
                  </a:cubicBezTo>
                  <a:cubicBezTo>
                    <a:pt x="238113" y="926334"/>
                    <a:pt x="237690" y="926330"/>
                    <a:pt x="237268" y="926307"/>
                  </a:cubicBezTo>
                  <a:lnTo>
                    <a:pt x="145257" y="926307"/>
                  </a:lnTo>
                  <a:cubicBezTo>
                    <a:pt x="137164" y="926678"/>
                    <a:pt x="130303" y="920419"/>
                    <a:pt x="129932" y="912326"/>
                  </a:cubicBezTo>
                  <a:cubicBezTo>
                    <a:pt x="129915" y="911970"/>
                    <a:pt x="129912" y="911614"/>
                    <a:pt x="129921" y="911258"/>
                  </a:cubicBezTo>
                  <a:lnTo>
                    <a:pt x="129921" y="823437"/>
                  </a:lnTo>
                  <a:cubicBezTo>
                    <a:pt x="129703" y="815339"/>
                    <a:pt x="136090" y="808597"/>
                    <a:pt x="144188" y="808378"/>
                  </a:cubicBezTo>
                  <a:close/>
                  <a:moveTo>
                    <a:pt x="313154" y="808366"/>
                  </a:moveTo>
                  <a:cubicBezTo>
                    <a:pt x="313545" y="808357"/>
                    <a:pt x="313935" y="808365"/>
                    <a:pt x="314325" y="808387"/>
                  </a:cubicBezTo>
                  <a:lnTo>
                    <a:pt x="408147" y="808388"/>
                  </a:lnTo>
                  <a:cubicBezTo>
                    <a:pt x="416283" y="807860"/>
                    <a:pt x="423307" y="814028"/>
                    <a:pt x="423835" y="822164"/>
                  </a:cubicBezTo>
                  <a:cubicBezTo>
                    <a:pt x="423863" y="822588"/>
                    <a:pt x="423872" y="823013"/>
                    <a:pt x="423863" y="823437"/>
                  </a:cubicBezTo>
                  <a:lnTo>
                    <a:pt x="423863" y="911257"/>
                  </a:lnTo>
                  <a:cubicBezTo>
                    <a:pt x="424038" y="919409"/>
                    <a:pt x="417571" y="926160"/>
                    <a:pt x="409419" y="926335"/>
                  </a:cubicBezTo>
                  <a:cubicBezTo>
                    <a:pt x="408995" y="926344"/>
                    <a:pt x="408570" y="926334"/>
                    <a:pt x="408147" y="926307"/>
                  </a:cubicBezTo>
                  <a:lnTo>
                    <a:pt x="407766" y="926307"/>
                  </a:lnTo>
                  <a:lnTo>
                    <a:pt x="314325" y="926307"/>
                  </a:lnTo>
                  <a:cubicBezTo>
                    <a:pt x="306185" y="926782"/>
                    <a:pt x="299201" y="920569"/>
                    <a:pt x="298726" y="912429"/>
                  </a:cubicBezTo>
                  <a:cubicBezTo>
                    <a:pt x="298703" y="912039"/>
                    <a:pt x="298696" y="911648"/>
                    <a:pt x="298704" y="911257"/>
                  </a:cubicBezTo>
                  <a:lnTo>
                    <a:pt x="298704" y="823437"/>
                  </a:lnTo>
                  <a:cubicBezTo>
                    <a:pt x="298533" y="815285"/>
                    <a:pt x="305002" y="808537"/>
                    <a:pt x="313154" y="808366"/>
                  </a:cubicBezTo>
                  <a:close/>
                  <a:moveTo>
                    <a:pt x="329661" y="671322"/>
                  </a:moveTo>
                  <a:lnTo>
                    <a:pt x="329661" y="731330"/>
                  </a:lnTo>
                  <a:lnTo>
                    <a:pt x="392145" y="731330"/>
                  </a:lnTo>
                  <a:lnTo>
                    <a:pt x="392145" y="671322"/>
                  </a:lnTo>
                  <a:close/>
                  <a:moveTo>
                    <a:pt x="160592" y="671322"/>
                  </a:moveTo>
                  <a:lnTo>
                    <a:pt x="160592" y="731330"/>
                  </a:lnTo>
                  <a:lnTo>
                    <a:pt x="161069" y="731330"/>
                  </a:lnTo>
                  <a:lnTo>
                    <a:pt x="221933" y="731330"/>
                  </a:lnTo>
                  <a:lnTo>
                    <a:pt x="221933" y="671322"/>
                  </a:lnTo>
                  <a:close/>
                  <a:moveTo>
                    <a:pt x="314325" y="639985"/>
                  </a:moveTo>
                  <a:lnTo>
                    <a:pt x="408147" y="639985"/>
                  </a:lnTo>
                  <a:cubicBezTo>
                    <a:pt x="416552" y="640535"/>
                    <a:pt x="423262" y="647204"/>
                    <a:pt x="423863" y="655606"/>
                  </a:cubicBezTo>
                  <a:lnTo>
                    <a:pt x="423863" y="747046"/>
                  </a:lnTo>
                  <a:cubicBezTo>
                    <a:pt x="424187" y="755351"/>
                    <a:pt x="417717" y="762347"/>
                    <a:pt x="409412" y="762671"/>
                  </a:cubicBezTo>
                  <a:cubicBezTo>
                    <a:pt x="408990" y="762687"/>
                    <a:pt x="408568" y="762686"/>
                    <a:pt x="408147" y="762667"/>
                  </a:cubicBezTo>
                  <a:lnTo>
                    <a:pt x="407766" y="762667"/>
                  </a:lnTo>
                  <a:lnTo>
                    <a:pt x="314325" y="762667"/>
                  </a:lnTo>
                  <a:cubicBezTo>
                    <a:pt x="306020" y="762989"/>
                    <a:pt x="299026" y="756517"/>
                    <a:pt x="298704" y="748212"/>
                  </a:cubicBezTo>
                  <a:cubicBezTo>
                    <a:pt x="298689" y="747823"/>
                    <a:pt x="298689" y="747434"/>
                    <a:pt x="298704" y="747046"/>
                  </a:cubicBezTo>
                  <a:lnTo>
                    <a:pt x="298704" y="655606"/>
                  </a:lnTo>
                  <a:cubicBezTo>
                    <a:pt x="299259" y="647219"/>
                    <a:pt x="305939" y="640540"/>
                    <a:pt x="314325" y="639985"/>
                  </a:cubicBezTo>
                  <a:close/>
                  <a:moveTo>
                    <a:pt x="145257" y="639985"/>
                  </a:moveTo>
                  <a:lnTo>
                    <a:pt x="237269" y="639985"/>
                  </a:lnTo>
                  <a:cubicBezTo>
                    <a:pt x="245581" y="640595"/>
                    <a:pt x="252147" y="647284"/>
                    <a:pt x="252604" y="655606"/>
                  </a:cubicBezTo>
                  <a:lnTo>
                    <a:pt x="252604" y="747046"/>
                  </a:lnTo>
                  <a:cubicBezTo>
                    <a:pt x="253029" y="755241"/>
                    <a:pt x="246731" y="762230"/>
                    <a:pt x="238535" y="762655"/>
                  </a:cubicBezTo>
                  <a:cubicBezTo>
                    <a:pt x="238113" y="762677"/>
                    <a:pt x="237691" y="762681"/>
                    <a:pt x="237269" y="762667"/>
                  </a:cubicBezTo>
                  <a:lnTo>
                    <a:pt x="145257" y="762667"/>
                  </a:lnTo>
                  <a:cubicBezTo>
                    <a:pt x="137055" y="762941"/>
                    <a:pt x="130184" y="756514"/>
                    <a:pt x="129910" y="748312"/>
                  </a:cubicBezTo>
                  <a:cubicBezTo>
                    <a:pt x="129896" y="747890"/>
                    <a:pt x="129900" y="747468"/>
                    <a:pt x="129922" y="747046"/>
                  </a:cubicBezTo>
                  <a:lnTo>
                    <a:pt x="129922" y="655606"/>
                  </a:lnTo>
                  <a:cubicBezTo>
                    <a:pt x="130419" y="647302"/>
                    <a:pt x="136964" y="640636"/>
                    <a:pt x="145257" y="639985"/>
                  </a:cubicBezTo>
                  <a:close/>
                  <a:moveTo>
                    <a:pt x="757905" y="571500"/>
                  </a:moveTo>
                  <a:lnTo>
                    <a:pt x="521399" y="771525"/>
                  </a:lnTo>
                  <a:lnTo>
                    <a:pt x="555213" y="771525"/>
                  </a:lnTo>
                  <a:cubicBezTo>
                    <a:pt x="568101" y="771525"/>
                    <a:pt x="578549" y="781973"/>
                    <a:pt x="578549" y="794862"/>
                  </a:cubicBezTo>
                  <a:lnTo>
                    <a:pt x="578296" y="795472"/>
                  </a:lnTo>
                  <a:lnTo>
                    <a:pt x="578359" y="795623"/>
                  </a:lnTo>
                  <a:lnTo>
                    <a:pt x="578359" y="1069753"/>
                  </a:lnTo>
                  <a:lnTo>
                    <a:pt x="647701" y="1069753"/>
                  </a:lnTo>
                  <a:lnTo>
                    <a:pt x="647701" y="855917"/>
                  </a:lnTo>
                  <a:cubicBezTo>
                    <a:pt x="647543" y="843135"/>
                    <a:pt x="657777" y="832646"/>
                    <a:pt x="670559" y="832488"/>
                  </a:cubicBezTo>
                  <a:cubicBezTo>
                    <a:pt x="670655" y="832487"/>
                    <a:pt x="670751" y="832486"/>
                    <a:pt x="670847" y="832486"/>
                  </a:cubicBezTo>
                  <a:lnTo>
                    <a:pt x="845345" y="832486"/>
                  </a:lnTo>
                  <a:cubicBezTo>
                    <a:pt x="858180" y="832486"/>
                    <a:pt x="868586" y="842891"/>
                    <a:pt x="868586" y="855726"/>
                  </a:cubicBezTo>
                  <a:cubicBezTo>
                    <a:pt x="868586" y="855790"/>
                    <a:pt x="868586" y="855854"/>
                    <a:pt x="868586" y="855917"/>
                  </a:cubicBezTo>
                  <a:lnTo>
                    <a:pt x="868586" y="1069753"/>
                  </a:lnTo>
                  <a:lnTo>
                    <a:pt x="927831" y="1069753"/>
                  </a:lnTo>
                  <a:lnTo>
                    <a:pt x="927831" y="795623"/>
                  </a:lnTo>
                  <a:cubicBezTo>
                    <a:pt x="927008" y="782761"/>
                    <a:pt x="936768" y="771667"/>
                    <a:pt x="949629" y="770844"/>
                  </a:cubicBezTo>
                  <a:lnTo>
                    <a:pt x="951854" y="771603"/>
                  </a:lnTo>
                  <a:lnTo>
                    <a:pt x="952501" y="771335"/>
                  </a:lnTo>
                  <a:lnTo>
                    <a:pt x="994030" y="771335"/>
                  </a:lnTo>
                  <a:close/>
                  <a:moveTo>
                    <a:pt x="500444" y="504826"/>
                  </a:moveTo>
                  <a:lnTo>
                    <a:pt x="500444" y="567405"/>
                  </a:lnTo>
                  <a:lnTo>
                    <a:pt x="499968" y="567786"/>
                  </a:lnTo>
                  <a:lnTo>
                    <a:pt x="560070" y="567786"/>
                  </a:lnTo>
                  <a:lnTo>
                    <a:pt x="560070" y="504826"/>
                  </a:lnTo>
                  <a:close/>
                  <a:moveTo>
                    <a:pt x="329661" y="504825"/>
                  </a:moveTo>
                  <a:lnTo>
                    <a:pt x="329661" y="567404"/>
                  </a:lnTo>
                  <a:lnTo>
                    <a:pt x="329661" y="567785"/>
                  </a:lnTo>
                  <a:lnTo>
                    <a:pt x="392145" y="567785"/>
                  </a:lnTo>
                  <a:lnTo>
                    <a:pt x="392145" y="504825"/>
                  </a:lnTo>
                  <a:close/>
                  <a:moveTo>
                    <a:pt x="160593" y="504825"/>
                  </a:moveTo>
                  <a:lnTo>
                    <a:pt x="160593" y="567404"/>
                  </a:lnTo>
                  <a:lnTo>
                    <a:pt x="161069" y="567785"/>
                  </a:lnTo>
                  <a:lnTo>
                    <a:pt x="221933" y="567785"/>
                  </a:lnTo>
                  <a:lnTo>
                    <a:pt x="221933" y="504825"/>
                  </a:lnTo>
                  <a:close/>
                  <a:moveTo>
                    <a:pt x="483458" y="473965"/>
                  </a:moveTo>
                  <a:cubicBezTo>
                    <a:pt x="483913" y="473944"/>
                    <a:pt x="484368" y="473944"/>
                    <a:pt x="484823" y="473965"/>
                  </a:cubicBezTo>
                  <a:lnTo>
                    <a:pt x="576168" y="473965"/>
                  </a:lnTo>
                  <a:cubicBezTo>
                    <a:pt x="584573" y="474514"/>
                    <a:pt x="591283" y="481184"/>
                    <a:pt x="591884" y="489586"/>
                  </a:cubicBezTo>
                  <a:lnTo>
                    <a:pt x="591884" y="583407"/>
                  </a:lnTo>
                  <a:cubicBezTo>
                    <a:pt x="591329" y="591846"/>
                    <a:pt x="584607" y="598568"/>
                    <a:pt x="576168" y="599123"/>
                  </a:cubicBezTo>
                  <a:lnTo>
                    <a:pt x="484823" y="599123"/>
                  </a:lnTo>
                  <a:cubicBezTo>
                    <a:pt x="476518" y="599447"/>
                    <a:pt x="469522" y="592977"/>
                    <a:pt x="469198" y="584672"/>
                  </a:cubicBezTo>
                  <a:cubicBezTo>
                    <a:pt x="469182" y="584250"/>
                    <a:pt x="469183" y="583828"/>
                    <a:pt x="469202" y="583407"/>
                  </a:cubicBezTo>
                  <a:lnTo>
                    <a:pt x="469202" y="489586"/>
                  </a:lnTo>
                  <a:cubicBezTo>
                    <a:pt x="468825" y="481335"/>
                    <a:pt x="475208" y="474341"/>
                    <a:pt x="483458" y="473965"/>
                  </a:cubicBezTo>
                  <a:close/>
                  <a:moveTo>
                    <a:pt x="314326" y="473964"/>
                  </a:moveTo>
                  <a:lnTo>
                    <a:pt x="408147" y="473964"/>
                  </a:lnTo>
                  <a:cubicBezTo>
                    <a:pt x="416553" y="474514"/>
                    <a:pt x="423263" y="481183"/>
                    <a:pt x="423863" y="489585"/>
                  </a:cubicBezTo>
                  <a:lnTo>
                    <a:pt x="423863" y="583406"/>
                  </a:lnTo>
                  <a:cubicBezTo>
                    <a:pt x="423308" y="591845"/>
                    <a:pt x="416586" y="598567"/>
                    <a:pt x="408147" y="599123"/>
                  </a:cubicBezTo>
                  <a:lnTo>
                    <a:pt x="407766" y="599123"/>
                  </a:lnTo>
                  <a:lnTo>
                    <a:pt x="314326" y="599123"/>
                  </a:lnTo>
                  <a:cubicBezTo>
                    <a:pt x="305924" y="598522"/>
                    <a:pt x="299255" y="591812"/>
                    <a:pt x="298705" y="583406"/>
                  </a:cubicBezTo>
                  <a:lnTo>
                    <a:pt x="298705" y="489585"/>
                  </a:lnTo>
                  <a:cubicBezTo>
                    <a:pt x="299260" y="481198"/>
                    <a:pt x="305939" y="474519"/>
                    <a:pt x="314326" y="473964"/>
                  </a:cubicBezTo>
                  <a:close/>
                  <a:moveTo>
                    <a:pt x="145257" y="473964"/>
                  </a:moveTo>
                  <a:lnTo>
                    <a:pt x="237269" y="473964"/>
                  </a:lnTo>
                  <a:cubicBezTo>
                    <a:pt x="245581" y="474574"/>
                    <a:pt x="252147" y="481263"/>
                    <a:pt x="252604" y="489585"/>
                  </a:cubicBezTo>
                  <a:lnTo>
                    <a:pt x="252604" y="583406"/>
                  </a:lnTo>
                  <a:cubicBezTo>
                    <a:pt x="252152" y="591748"/>
                    <a:pt x="245596" y="598466"/>
                    <a:pt x="237269" y="599123"/>
                  </a:cubicBezTo>
                  <a:lnTo>
                    <a:pt x="145257" y="599123"/>
                  </a:lnTo>
                  <a:cubicBezTo>
                    <a:pt x="136948" y="598426"/>
                    <a:pt x="130414" y="591730"/>
                    <a:pt x="129922" y="583406"/>
                  </a:cubicBezTo>
                  <a:lnTo>
                    <a:pt x="129922" y="489585"/>
                  </a:lnTo>
                  <a:cubicBezTo>
                    <a:pt x="130419" y="481281"/>
                    <a:pt x="136964" y="474615"/>
                    <a:pt x="145257" y="473964"/>
                  </a:cubicBezTo>
                  <a:close/>
                  <a:moveTo>
                    <a:pt x="329661" y="338615"/>
                  </a:moveTo>
                  <a:lnTo>
                    <a:pt x="329661" y="400051"/>
                  </a:lnTo>
                  <a:lnTo>
                    <a:pt x="392145" y="400051"/>
                  </a:lnTo>
                  <a:lnTo>
                    <a:pt x="392145" y="338615"/>
                  </a:lnTo>
                  <a:close/>
                  <a:moveTo>
                    <a:pt x="160593" y="338615"/>
                  </a:moveTo>
                  <a:lnTo>
                    <a:pt x="160593" y="400051"/>
                  </a:lnTo>
                  <a:lnTo>
                    <a:pt x="161069" y="399956"/>
                  </a:lnTo>
                  <a:lnTo>
                    <a:pt x="221933" y="399956"/>
                  </a:lnTo>
                  <a:lnTo>
                    <a:pt x="221933" y="338615"/>
                  </a:lnTo>
                  <a:close/>
                  <a:moveTo>
                    <a:pt x="500444" y="338614"/>
                  </a:moveTo>
                  <a:lnTo>
                    <a:pt x="500444" y="399956"/>
                  </a:lnTo>
                  <a:lnTo>
                    <a:pt x="499968" y="399956"/>
                  </a:lnTo>
                  <a:lnTo>
                    <a:pt x="500444" y="400051"/>
                  </a:lnTo>
                  <a:lnTo>
                    <a:pt x="500444" y="399956"/>
                  </a:lnTo>
                  <a:lnTo>
                    <a:pt x="560071" y="399956"/>
                  </a:lnTo>
                  <a:lnTo>
                    <a:pt x="560071" y="338614"/>
                  </a:lnTo>
                  <a:close/>
                  <a:moveTo>
                    <a:pt x="314326" y="307944"/>
                  </a:moveTo>
                  <a:lnTo>
                    <a:pt x="408147" y="307944"/>
                  </a:lnTo>
                  <a:cubicBezTo>
                    <a:pt x="416489" y="308396"/>
                    <a:pt x="423207" y="314952"/>
                    <a:pt x="423863" y="323279"/>
                  </a:cubicBezTo>
                  <a:lnTo>
                    <a:pt x="423863" y="415291"/>
                  </a:lnTo>
                  <a:cubicBezTo>
                    <a:pt x="423207" y="423618"/>
                    <a:pt x="416489" y="430174"/>
                    <a:pt x="408147" y="430626"/>
                  </a:cubicBezTo>
                  <a:lnTo>
                    <a:pt x="407766" y="430626"/>
                  </a:lnTo>
                  <a:lnTo>
                    <a:pt x="314326" y="430626"/>
                  </a:lnTo>
                  <a:cubicBezTo>
                    <a:pt x="306004" y="430169"/>
                    <a:pt x="299315" y="423603"/>
                    <a:pt x="298705" y="415291"/>
                  </a:cubicBezTo>
                  <a:lnTo>
                    <a:pt x="298705" y="323279"/>
                  </a:lnTo>
                  <a:cubicBezTo>
                    <a:pt x="299356" y="314986"/>
                    <a:pt x="306022" y="308441"/>
                    <a:pt x="314326" y="307944"/>
                  </a:cubicBezTo>
                  <a:close/>
                  <a:moveTo>
                    <a:pt x="145257" y="307944"/>
                  </a:moveTo>
                  <a:lnTo>
                    <a:pt x="237269" y="307944"/>
                  </a:lnTo>
                  <a:cubicBezTo>
                    <a:pt x="245498" y="308498"/>
                    <a:pt x="252050" y="315050"/>
                    <a:pt x="252604" y="323279"/>
                  </a:cubicBezTo>
                  <a:lnTo>
                    <a:pt x="252604" y="415291"/>
                  </a:lnTo>
                  <a:cubicBezTo>
                    <a:pt x="252091" y="423539"/>
                    <a:pt x="245517" y="430113"/>
                    <a:pt x="237269" y="430626"/>
                  </a:cubicBezTo>
                  <a:lnTo>
                    <a:pt x="145257" y="430626"/>
                  </a:lnTo>
                  <a:cubicBezTo>
                    <a:pt x="137028" y="430072"/>
                    <a:pt x="130476" y="423520"/>
                    <a:pt x="129922" y="415291"/>
                  </a:cubicBezTo>
                  <a:lnTo>
                    <a:pt x="129922" y="323279"/>
                  </a:lnTo>
                  <a:cubicBezTo>
                    <a:pt x="130516" y="315068"/>
                    <a:pt x="137046" y="308538"/>
                    <a:pt x="145257" y="307944"/>
                  </a:cubicBezTo>
                  <a:close/>
                  <a:moveTo>
                    <a:pt x="483557" y="307932"/>
                  </a:moveTo>
                  <a:cubicBezTo>
                    <a:pt x="483979" y="307918"/>
                    <a:pt x="484401" y="307922"/>
                    <a:pt x="484823" y="307944"/>
                  </a:cubicBezTo>
                  <a:lnTo>
                    <a:pt x="576168" y="307944"/>
                  </a:lnTo>
                  <a:cubicBezTo>
                    <a:pt x="584509" y="308396"/>
                    <a:pt x="591228" y="314952"/>
                    <a:pt x="591884" y="323279"/>
                  </a:cubicBezTo>
                  <a:lnTo>
                    <a:pt x="591884" y="415291"/>
                  </a:lnTo>
                  <a:cubicBezTo>
                    <a:pt x="591228" y="423618"/>
                    <a:pt x="584509" y="430174"/>
                    <a:pt x="576168" y="430626"/>
                  </a:cubicBezTo>
                  <a:lnTo>
                    <a:pt x="484823" y="430626"/>
                  </a:lnTo>
                  <a:cubicBezTo>
                    <a:pt x="476683" y="431106"/>
                    <a:pt x="469696" y="424897"/>
                    <a:pt x="469216" y="416757"/>
                  </a:cubicBezTo>
                  <a:cubicBezTo>
                    <a:pt x="469187" y="416269"/>
                    <a:pt x="469182" y="415779"/>
                    <a:pt x="469202" y="415291"/>
                  </a:cubicBezTo>
                  <a:lnTo>
                    <a:pt x="469202" y="323279"/>
                  </a:lnTo>
                  <a:cubicBezTo>
                    <a:pt x="468928" y="315077"/>
                    <a:pt x="475355" y="308206"/>
                    <a:pt x="483557" y="307932"/>
                  </a:cubicBezTo>
                  <a:close/>
                  <a:moveTo>
                    <a:pt x="500444" y="175642"/>
                  </a:moveTo>
                  <a:lnTo>
                    <a:pt x="500444" y="235363"/>
                  </a:lnTo>
                  <a:lnTo>
                    <a:pt x="499967" y="235363"/>
                  </a:lnTo>
                  <a:lnTo>
                    <a:pt x="500444" y="235744"/>
                  </a:lnTo>
                  <a:lnTo>
                    <a:pt x="500444" y="235363"/>
                  </a:lnTo>
                  <a:lnTo>
                    <a:pt x="560070" y="235363"/>
                  </a:lnTo>
                  <a:lnTo>
                    <a:pt x="560070" y="175642"/>
                  </a:lnTo>
                  <a:close/>
                  <a:moveTo>
                    <a:pt x="329661" y="175642"/>
                  </a:moveTo>
                  <a:lnTo>
                    <a:pt x="329661" y="235363"/>
                  </a:lnTo>
                  <a:lnTo>
                    <a:pt x="392145" y="235363"/>
                  </a:lnTo>
                  <a:lnTo>
                    <a:pt x="392145" y="175642"/>
                  </a:lnTo>
                  <a:close/>
                  <a:moveTo>
                    <a:pt x="160592" y="175641"/>
                  </a:moveTo>
                  <a:lnTo>
                    <a:pt x="160592" y="235744"/>
                  </a:lnTo>
                  <a:lnTo>
                    <a:pt x="161068" y="235363"/>
                  </a:lnTo>
                  <a:lnTo>
                    <a:pt x="221933" y="235363"/>
                  </a:lnTo>
                  <a:lnTo>
                    <a:pt x="221933" y="175641"/>
                  </a:lnTo>
                  <a:close/>
                  <a:moveTo>
                    <a:pt x="480701" y="144400"/>
                  </a:moveTo>
                  <a:cubicBezTo>
                    <a:pt x="482067" y="144192"/>
                    <a:pt x="483457" y="144192"/>
                    <a:pt x="484823" y="144400"/>
                  </a:cubicBezTo>
                  <a:lnTo>
                    <a:pt x="576167" y="144400"/>
                  </a:lnTo>
                  <a:cubicBezTo>
                    <a:pt x="584415" y="143970"/>
                    <a:pt x="591450" y="150308"/>
                    <a:pt x="591879" y="158556"/>
                  </a:cubicBezTo>
                  <a:cubicBezTo>
                    <a:pt x="591905" y="159044"/>
                    <a:pt x="591906" y="159533"/>
                    <a:pt x="591884" y="160021"/>
                  </a:cubicBezTo>
                  <a:lnTo>
                    <a:pt x="591884" y="251365"/>
                  </a:lnTo>
                  <a:cubicBezTo>
                    <a:pt x="592050" y="259675"/>
                    <a:pt x="585448" y="266547"/>
                    <a:pt x="577138" y="266713"/>
                  </a:cubicBezTo>
                  <a:cubicBezTo>
                    <a:pt x="576814" y="266719"/>
                    <a:pt x="576491" y="266715"/>
                    <a:pt x="576167" y="266701"/>
                  </a:cubicBezTo>
                  <a:lnTo>
                    <a:pt x="484823" y="266701"/>
                  </a:lnTo>
                  <a:cubicBezTo>
                    <a:pt x="477272" y="267784"/>
                    <a:pt x="470273" y="262542"/>
                    <a:pt x="469189" y="254992"/>
                  </a:cubicBezTo>
                  <a:cubicBezTo>
                    <a:pt x="468999" y="253662"/>
                    <a:pt x="469003" y="252312"/>
                    <a:pt x="469202" y="250984"/>
                  </a:cubicBezTo>
                  <a:lnTo>
                    <a:pt x="469202" y="160021"/>
                  </a:lnTo>
                  <a:cubicBezTo>
                    <a:pt x="468063" y="152532"/>
                    <a:pt x="473212" y="145538"/>
                    <a:pt x="480701" y="144400"/>
                  </a:cubicBezTo>
                  <a:close/>
                  <a:moveTo>
                    <a:pt x="312961" y="144400"/>
                  </a:moveTo>
                  <a:cubicBezTo>
                    <a:pt x="313416" y="144379"/>
                    <a:pt x="313871" y="144379"/>
                    <a:pt x="314326" y="144400"/>
                  </a:cubicBezTo>
                  <a:lnTo>
                    <a:pt x="408147" y="144400"/>
                  </a:lnTo>
                  <a:cubicBezTo>
                    <a:pt x="416395" y="143970"/>
                    <a:pt x="423429" y="150308"/>
                    <a:pt x="423859" y="158556"/>
                  </a:cubicBezTo>
                  <a:cubicBezTo>
                    <a:pt x="423884" y="159044"/>
                    <a:pt x="423886" y="159533"/>
                    <a:pt x="423863" y="160021"/>
                  </a:cubicBezTo>
                  <a:lnTo>
                    <a:pt x="423863" y="251365"/>
                  </a:lnTo>
                  <a:cubicBezTo>
                    <a:pt x="424041" y="259675"/>
                    <a:pt x="417450" y="266556"/>
                    <a:pt x="409140" y="266734"/>
                  </a:cubicBezTo>
                  <a:cubicBezTo>
                    <a:pt x="408682" y="266744"/>
                    <a:pt x="408223" y="266733"/>
                    <a:pt x="407766" y="266701"/>
                  </a:cubicBezTo>
                  <a:lnTo>
                    <a:pt x="314326" y="266701"/>
                  </a:lnTo>
                  <a:cubicBezTo>
                    <a:pt x="306021" y="267025"/>
                    <a:pt x="299025" y="260555"/>
                    <a:pt x="298701" y="252249"/>
                  </a:cubicBezTo>
                  <a:cubicBezTo>
                    <a:pt x="298685" y="251828"/>
                    <a:pt x="298686" y="251406"/>
                    <a:pt x="298705" y="250984"/>
                  </a:cubicBezTo>
                  <a:lnTo>
                    <a:pt x="298705" y="160021"/>
                  </a:lnTo>
                  <a:cubicBezTo>
                    <a:pt x="298328" y="151770"/>
                    <a:pt x="304711" y="144776"/>
                    <a:pt x="312961" y="144400"/>
                  </a:cubicBezTo>
                  <a:close/>
                  <a:moveTo>
                    <a:pt x="145257" y="144399"/>
                  </a:moveTo>
                  <a:lnTo>
                    <a:pt x="237268" y="144399"/>
                  </a:lnTo>
                  <a:cubicBezTo>
                    <a:pt x="245415" y="144070"/>
                    <a:pt x="252287" y="150407"/>
                    <a:pt x="252617" y="158554"/>
                  </a:cubicBezTo>
                  <a:cubicBezTo>
                    <a:pt x="252637" y="159043"/>
                    <a:pt x="252632" y="159532"/>
                    <a:pt x="252603" y="160020"/>
                  </a:cubicBezTo>
                  <a:lnTo>
                    <a:pt x="252603" y="251365"/>
                  </a:lnTo>
                  <a:cubicBezTo>
                    <a:pt x="252871" y="259567"/>
                    <a:pt x="246438" y="266433"/>
                    <a:pt x="238236" y="266700"/>
                  </a:cubicBezTo>
                  <a:cubicBezTo>
                    <a:pt x="237914" y="266711"/>
                    <a:pt x="237591" y="266711"/>
                    <a:pt x="237268" y="266700"/>
                  </a:cubicBezTo>
                  <a:lnTo>
                    <a:pt x="145257" y="266700"/>
                  </a:lnTo>
                  <a:cubicBezTo>
                    <a:pt x="137001" y="266922"/>
                    <a:pt x="130128" y="260408"/>
                    <a:pt x="129907" y="252152"/>
                  </a:cubicBezTo>
                  <a:cubicBezTo>
                    <a:pt x="129897" y="251763"/>
                    <a:pt x="129901" y="251373"/>
                    <a:pt x="129921" y="250984"/>
                  </a:cubicBezTo>
                  <a:lnTo>
                    <a:pt x="129921" y="160020"/>
                  </a:lnTo>
                  <a:cubicBezTo>
                    <a:pt x="129496" y="151825"/>
                    <a:pt x="135795" y="144836"/>
                    <a:pt x="143990" y="144411"/>
                  </a:cubicBezTo>
                  <a:cubicBezTo>
                    <a:pt x="144412" y="144389"/>
                    <a:pt x="144834" y="144385"/>
                    <a:pt x="145257" y="144399"/>
                  </a:cubicBezTo>
                  <a:close/>
                  <a:moveTo>
                    <a:pt x="23146" y="0"/>
                  </a:moveTo>
                  <a:cubicBezTo>
                    <a:pt x="23209" y="0"/>
                    <a:pt x="23273" y="0"/>
                    <a:pt x="23336" y="0"/>
                  </a:cubicBezTo>
                  <a:lnTo>
                    <a:pt x="717709" y="0"/>
                  </a:lnTo>
                  <a:cubicBezTo>
                    <a:pt x="730545" y="-53"/>
                    <a:pt x="740993" y="10310"/>
                    <a:pt x="741045" y="23146"/>
                  </a:cubicBezTo>
                  <a:cubicBezTo>
                    <a:pt x="741045" y="23209"/>
                    <a:pt x="741045" y="23273"/>
                    <a:pt x="741045" y="23336"/>
                  </a:cubicBezTo>
                  <a:lnTo>
                    <a:pt x="741045" y="526062"/>
                  </a:lnTo>
                  <a:lnTo>
                    <a:pt x="742284" y="525018"/>
                  </a:lnTo>
                  <a:cubicBezTo>
                    <a:pt x="751227" y="517287"/>
                    <a:pt x="764488" y="517287"/>
                    <a:pt x="773431" y="525018"/>
                  </a:cubicBezTo>
                  <a:lnTo>
                    <a:pt x="1072325" y="776574"/>
                  </a:lnTo>
                  <a:cubicBezTo>
                    <a:pt x="1079499" y="783113"/>
                    <a:pt x="1082468" y="793083"/>
                    <a:pt x="1080040" y="802482"/>
                  </a:cubicBezTo>
                  <a:cubicBezTo>
                    <a:pt x="1076806" y="812444"/>
                    <a:pt x="1067143" y="818873"/>
                    <a:pt x="1056704" y="818007"/>
                  </a:cubicBezTo>
                  <a:lnTo>
                    <a:pt x="974408" y="818007"/>
                  </a:lnTo>
                  <a:lnTo>
                    <a:pt x="974408" y="1093089"/>
                  </a:lnTo>
                  <a:cubicBezTo>
                    <a:pt x="974461" y="1105872"/>
                    <a:pt x="964142" y="1116278"/>
                    <a:pt x="951359" y="1116331"/>
                  </a:cubicBezTo>
                  <a:cubicBezTo>
                    <a:pt x="951263" y="1116331"/>
                    <a:pt x="951168" y="1116331"/>
                    <a:pt x="951072" y="1116330"/>
                  </a:cubicBezTo>
                  <a:lnTo>
                    <a:pt x="845536" y="1116330"/>
                  </a:lnTo>
                  <a:cubicBezTo>
                    <a:pt x="845472" y="1116331"/>
                    <a:pt x="845408" y="1116331"/>
                    <a:pt x="845345" y="1116331"/>
                  </a:cubicBezTo>
                  <a:lnTo>
                    <a:pt x="670370" y="1116331"/>
                  </a:lnTo>
                  <a:lnTo>
                    <a:pt x="670368" y="1116330"/>
                  </a:lnTo>
                  <a:lnTo>
                    <a:pt x="555022" y="1116330"/>
                  </a:lnTo>
                  <a:lnTo>
                    <a:pt x="554545" y="1116137"/>
                  </a:lnTo>
                  <a:lnTo>
                    <a:pt x="554165" y="1116330"/>
                  </a:lnTo>
                  <a:lnTo>
                    <a:pt x="403502" y="1116330"/>
                  </a:lnTo>
                  <a:lnTo>
                    <a:pt x="393134" y="1130829"/>
                  </a:lnTo>
                  <a:cubicBezTo>
                    <a:pt x="383803" y="1139750"/>
                    <a:pt x="371157" y="1145203"/>
                    <a:pt x="357284" y="1145191"/>
                  </a:cubicBezTo>
                  <a:cubicBezTo>
                    <a:pt x="328070" y="1144515"/>
                    <a:pt x="304924" y="1120304"/>
                    <a:pt x="305563" y="1091089"/>
                  </a:cubicBezTo>
                  <a:cubicBezTo>
                    <a:pt x="306825" y="1062500"/>
                    <a:pt x="331025" y="1040347"/>
                    <a:pt x="359614" y="1041609"/>
                  </a:cubicBezTo>
                  <a:cubicBezTo>
                    <a:pt x="373909" y="1042241"/>
                    <a:pt x="386595" y="1048606"/>
                    <a:pt x="395549" y="1058388"/>
                  </a:cubicBezTo>
                  <a:lnTo>
                    <a:pt x="401861" y="1068705"/>
                  </a:lnTo>
                  <a:lnTo>
                    <a:pt x="531686" y="1068705"/>
                  </a:lnTo>
                  <a:lnTo>
                    <a:pt x="531686" y="818198"/>
                  </a:lnTo>
                  <a:lnTo>
                    <a:pt x="456439" y="818198"/>
                  </a:lnTo>
                  <a:cubicBezTo>
                    <a:pt x="446838" y="818207"/>
                    <a:pt x="438381" y="811884"/>
                    <a:pt x="435674" y="802672"/>
                  </a:cubicBezTo>
                  <a:cubicBezTo>
                    <a:pt x="433270" y="793256"/>
                    <a:pt x="436276" y="783283"/>
                    <a:pt x="443484" y="776764"/>
                  </a:cubicBezTo>
                  <a:lnTo>
                    <a:pt x="694373" y="565384"/>
                  </a:lnTo>
                  <a:lnTo>
                    <a:pt x="694373" y="46768"/>
                  </a:lnTo>
                  <a:lnTo>
                    <a:pt x="46673" y="46768"/>
                  </a:lnTo>
                  <a:lnTo>
                    <a:pt x="46673" y="1069658"/>
                  </a:lnTo>
                  <a:lnTo>
                    <a:pt x="152031" y="1069658"/>
                  </a:lnTo>
                  <a:lnTo>
                    <a:pt x="163098" y="1053986"/>
                  </a:lnTo>
                  <a:cubicBezTo>
                    <a:pt x="172886" y="1044611"/>
                    <a:pt x="186251" y="1038971"/>
                    <a:pt x="200871" y="1039287"/>
                  </a:cubicBezTo>
                  <a:cubicBezTo>
                    <a:pt x="230113" y="1039918"/>
                    <a:pt x="253306" y="1064135"/>
                    <a:pt x="252674" y="1093377"/>
                  </a:cubicBezTo>
                  <a:cubicBezTo>
                    <a:pt x="252055" y="1122057"/>
                    <a:pt x="228712" y="1145030"/>
                    <a:pt x="200026" y="1145191"/>
                  </a:cubicBezTo>
                  <a:cubicBezTo>
                    <a:pt x="185245" y="1145035"/>
                    <a:pt x="171926" y="1138901"/>
                    <a:pt x="162343" y="1129112"/>
                  </a:cubicBezTo>
                  <a:lnTo>
                    <a:pt x="153921" y="1116330"/>
                  </a:lnTo>
                  <a:lnTo>
                    <a:pt x="23336" y="1116330"/>
                  </a:lnTo>
                  <a:cubicBezTo>
                    <a:pt x="10501" y="1116383"/>
                    <a:pt x="53" y="1106020"/>
                    <a:pt x="0" y="1093185"/>
                  </a:cubicBezTo>
                  <a:cubicBezTo>
                    <a:pt x="0" y="1093121"/>
                    <a:pt x="0" y="1093058"/>
                    <a:pt x="0" y="1092994"/>
                  </a:cubicBezTo>
                  <a:lnTo>
                    <a:pt x="0" y="23336"/>
                  </a:lnTo>
                  <a:cubicBezTo>
                    <a:pt x="-53" y="10501"/>
                    <a:pt x="10310" y="53"/>
                    <a:pt x="23146" y="0"/>
                  </a:cubicBezTo>
                  <a:close/>
                </a:path>
              </a:pathLst>
            </a:custGeom>
            <a:solidFill>
              <a:srgbClr val="5B9BD5"/>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98" name="Straight Connector 72">
              <a:extLst>
                <a:ext uri="{FF2B5EF4-FFF2-40B4-BE49-F238E27FC236}">
                  <a16:creationId xmlns:a16="http://schemas.microsoft.com/office/drawing/2014/main" id="{78BB2EB1-4296-AFEC-4700-145A4230D934}"/>
                </a:ext>
              </a:extLst>
            </p:cNvPr>
            <p:cNvCxnSpPr>
              <a:cxnSpLocks/>
              <a:endCxn id="97" idx="171"/>
            </p:cNvCxnSpPr>
            <p:nvPr/>
          </p:nvCxnSpPr>
          <p:spPr>
            <a:xfrm>
              <a:off x="8879840" y="5820217"/>
              <a:ext cx="1167098" cy="50492"/>
            </a:xfrm>
            <a:prstGeom prst="line">
              <a:avLst/>
            </a:prstGeom>
            <a:noFill/>
            <a:ln w="6350" cap="flat" cmpd="sng" algn="ctr">
              <a:solidFill>
                <a:srgbClr val="5B9BD5"/>
              </a:solidFill>
              <a:prstDash val="solid"/>
              <a:miter lim="800000"/>
            </a:ln>
            <a:effectLst/>
          </p:spPr>
        </p:cxnSp>
        <p:cxnSp>
          <p:nvCxnSpPr>
            <p:cNvPr id="99" name="Straight Connector 77">
              <a:extLst>
                <a:ext uri="{FF2B5EF4-FFF2-40B4-BE49-F238E27FC236}">
                  <a16:creationId xmlns:a16="http://schemas.microsoft.com/office/drawing/2014/main" id="{0AFBC760-D056-5393-D085-0EE3D52227A2}"/>
                </a:ext>
              </a:extLst>
            </p:cNvPr>
            <p:cNvCxnSpPr>
              <a:cxnSpLocks/>
              <a:stCxn id="100" idx="207"/>
            </p:cNvCxnSpPr>
            <p:nvPr/>
          </p:nvCxnSpPr>
          <p:spPr>
            <a:xfrm flipH="1">
              <a:off x="4602069" y="4026991"/>
              <a:ext cx="720300" cy="405760"/>
            </a:xfrm>
            <a:prstGeom prst="line">
              <a:avLst/>
            </a:prstGeom>
            <a:noFill/>
            <a:ln w="6350" cap="flat" cmpd="sng" algn="ctr">
              <a:solidFill>
                <a:srgbClr val="5B9BD5"/>
              </a:solidFill>
              <a:prstDash val="solid"/>
              <a:miter lim="800000"/>
            </a:ln>
            <a:effectLst/>
          </p:spPr>
        </p:cxnSp>
        <p:sp>
          <p:nvSpPr>
            <p:cNvPr id="100" name="74288123-27a0-4e67-a8dd-42253e2b22be">
              <a:extLst>
                <a:ext uri="{FF2B5EF4-FFF2-40B4-BE49-F238E27FC236}">
                  <a16:creationId xmlns:a16="http://schemas.microsoft.com/office/drawing/2014/main" id="{9B383BD0-C8E1-5186-2D54-1A193016B398}"/>
                </a:ext>
              </a:extLst>
            </p:cNvPr>
            <p:cNvSpPr/>
            <p:nvPr/>
          </p:nvSpPr>
          <p:spPr>
            <a:xfrm>
              <a:off x="5295814" y="3820291"/>
              <a:ext cx="609685" cy="442513"/>
            </a:xfrm>
            <a:custGeom>
              <a:avLst/>
              <a:gdLst>
                <a:gd name="connsiteX0" fmla="*/ 473660 w 787400"/>
                <a:gd name="connsiteY0" fmla="*/ 466952 h 571500"/>
                <a:gd name="connsiteX1" fmla="*/ 477428 w 787400"/>
                <a:gd name="connsiteY1" fmla="*/ 469424 h 571500"/>
                <a:gd name="connsiteX2" fmla="*/ 474602 w 787400"/>
                <a:gd name="connsiteY2" fmla="*/ 473381 h 571500"/>
                <a:gd name="connsiteX3" fmla="*/ 399249 w 787400"/>
                <a:gd name="connsiteY3" fmla="*/ 484261 h 571500"/>
                <a:gd name="connsiteX4" fmla="*/ 398778 w 787400"/>
                <a:gd name="connsiteY4" fmla="*/ 484261 h 571500"/>
                <a:gd name="connsiteX5" fmla="*/ 395481 w 787400"/>
                <a:gd name="connsiteY5" fmla="*/ 481294 h 571500"/>
                <a:gd name="connsiteX6" fmla="*/ 398307 w 787400"/>
                <a:gd name="connsiteY6" fmla="*/ 477832 h 571500"/>
                <a:gd name="connsiteX7" fmla="*/ 623237 w 787400"/>
                <a:gd name="connsiteY7" fmla="*/ 442033 h 571500"/>
                <a:gd name="connsiteX8" fmla="*/ 626591 w 787400"/>
                <a:gd name="connsiteY8" fmla="*/ 444537 h 571500"/>
                <a:gd name="connsiteX9" fmla="*/ 623716 w 787400"/>
                <a:gd name="connsiteY9" fmla="*/ 448543 h 571500"/>
                <a:gd name="connsiteX10" fmla="*/ 561426 w 787400"/>
                <a:gd name="connsiteY10" fmla="*/ 457556 h 571500"/>
                <a:gd name="connsiteX11" fmla="*/ 560947 w 787400"/>
                <a:gd name="connsiteY11" fmla="*/ 457556 h 571500"/>
                <a:gd name="connsiteX12" fmla="*/ 558072 w 787400"/>
                <a:gd name="connsiteY12" fmla="*/ 454552 h 571500"/>
                <a:gd name="connsiteX13" fmla="*/ 560468 w 787400"/>
                <a:gd name="connsiteY13" fmla="*/ 451046 h 571500"/>
                <a:gd name="connsiteX14" fmla="*/ 474131 w 787400"/>
                <a:gd name="connsiteY14" fmla="*/ 427289 h 571500"/>
                <a:gd name="connsiteX15" fmla="*/ 477428 w 787400"/>
                <a:gd name="connsiteY15" fmla="*/ 429960 h 571500"/>
                <a:gd name="connsiteX16" fmla="*/ 474602 w 787400"/>
                <a:gd name="connsiteY16" fmla="*/ 433075 h 571500"/>
                <a:gd name="connsiteX17" fmla="*/ 399249 w 787400"/>
                <a:gd name="connsiteY17" fmla="*/ 439752 h 571500"/>
                <a:gd name="connsiteX18" fmla="*/ 398778 w 787400"/>
                <a:gd name="connsiteY18" fmla="*/ 439752 h 571500"/>
                <a:gd name="connsiteX19" fmla="*/ 395481 w 787400"/>
                <a:gd name="connsiteY19" fmla="*/ 437081 h 571500"/>
                <a:gd name="connsiteX20" fmla="*/ 398307 w 787400"/>
                <a:gd name="connsiteY20" fmla="*/ 433966 h 571500"/>
                <a:gd name="connsiteX21" fmla="*/ 733769 w 787400"/>
                <a:gd name="connsiteY21" fmla="*/ 421949 h 571500"/>
                <a:gd name="connsiteX22" fmla="*/ 737519 w 787400"/>
                <a:gd name="connsiteY22" fmla="*/ 425001 h 571500"/>
                <a:gd name="connsiteX23" fmla="*/ 734706 w 787400"/>
                <a:gd name="connsiteY23" fmla="*/ 429071 h 571500"/>
                <a:gd name="connsiteX24" fmla="*/ 687826 w 787400"/>
                <a:gd name="connsiteY24" fmla="*/ 435683 h 571500"/>
                <a:gd name="connsiteX25" fmla="*/ 687358 w 787400"/>
                <a:gd name="connsiteY25" fmla="*/ 436192 h 571500"/>
                <a:gd name="connsiteX26" fmla="*/ 684545 w 787400"/>
                <a:gd name="connsiteY26" fmla="*/ 433140 h 571500"/>
                <a:gd name="connsiteX27" fmla="*/ 686889 w 787400"/>
                <a:gd name="connsiteY27" fmla="*/ 429071 h 571500"/>
                <a:gd name="connsiteX28" fmla="*/ 621997 w 787400"/>
                <a:gd name="connsiteY28" fmla="*/ 409486 h 571500"/>
                <a:gd name="connsiteX29" fmla="*/ 625288 w 787400"/>
                <a:gd name="connsiteY29" fmla="*/ 412477 h 571500"/>
                <a:gd name="connsiteX30" fmla="*/ 622467 w 787400"/>
                <a:gd name="connsiteY30" fmla="*/ 415967 h 571500"/>
                <a:gd name="connsiteX31" fmla="*/ 561354 w 787400"/>
                <a:gd name="connsiteY31" fmla="*/ 421949 h 571500"/>
                <a:gd name="connsiteX32" fmla="*/ 560884 w 787400"/>
                <a:gd name="connsiteY32" fmla="*/ 421949 h 571500"/>
                <a:gd name="connsiteX33" fmla="*/ 557593 w 787400"/>
                <a:gd name="connsiteY33" fmla="*/ 418958 h 571500"/>
                <a:gd name="connsiteX34" fmla="*/ 560884 w 787400"/>
                <a:gd name="connsiteY34" fmla="*/ 415468 h 571500"/>
                <a:gd name="connsiteX35" fmla="*/ 734237 w 787400"/>
                <a:gd name="connsiteY35" fmla="*/ 397024 h 571500"/>
                <a:gd name="connsiteX36" fmla="*/ 737519 w 787400"/>
                <a:gd name="connsiteY36" fmla="*/ 399811 h 571500"/>
                <a:gd name="connsiteX37" fmla="*/ 734706 w 787400"/>
                <a:gd name="connsiteY37" fmla="*/ 403062 h 571500"/>
                <a:gd name="connsiteX38" fmla="*/ 687826 w 787400"/>
                <a:gd name="connsiteY38" fmla="*/ 407706 h 571500"/>
                <a:gd name="connsiteX39" fmla="*/ 687358 w 787400"/>
                <a:gd name="connsiteY39" fmla="*/ 407706 h 571500"/>
                <a:gd name="connsiteX40" fmla="*/ 684545 w 787400"/>
                <a:gd name="connsiteY40" fmla="*/ 404455 h 571500"/>
                <a:gd name="connsiteX41" fmla="*/ 687358 w 787400"/>
                <a:gd name="connsiteY41" fmla="*/ 401204 h 571500"/>
                <a:gd name="connsiteX42" fmla="*/ 473884 w 787400"/>
                <a:gd name="connsiteY42" fmla="*/ 382781 h 571500"/>
                <a:gd name="connsiteX43" fmla="*/ 480517 w 787400"/>
                <a:gd name="connsiteY43" fmla="*/ 389037 h 571500"/>
                <a:gd name="connsiteX44" fmla="*/ 474832 w 787400"/>
                <a:gd name="connsiteY44" fmla="*/ 395773 h 571500"/>
                <a:gd name="connsiteX45" fmla="*/ 399026 w 787400"/>
                <a:gd name="connsiteY45" fmla="*/ 400585 h 571500"/>
                <a:gd name="connsiteX46" fmla="*/ 398552 w 787400"/>
                <a:gd name="connsiteY46" fmla="*/ 400585 h 571500"/>
                <a:gd name="connsiteX47" fmla="*/ 392393 w 787400"/>
                <a:gd name="connsiteY47" fmla="*/ 394330 h 571500"/>
                <a:gd name="connsiteX48" fmla="*/ 398078 w 787400"/>
                <a:gd name="connsiteY48" fmla="*/ 387593 h 571500"/>
                <a:gd name="connsiteX49" fmla="*/ 622221 w 787400"/>
                <a:gd name="connsiteY49" fmla="*/ 373878 h 571500"/>
                <a:gd name="connsiteX50" fmla="*/ 628851 w 787400"/>
                <a:gd name="connsiteY50" fmla="*/ 379830 h 571500"/>
                <a:gd name="connsiteX51" fmla="*/ 622695 w 787400"/>
                <a:gd name="connsiteY51" fmla="*/ 386239 h 571500"/>
                <a:gd name="connsiteX52" fmla="*/ 561133 w 787400"/>
                <a:gd name="connsiteY52" fmla="*/ 389902 h 571500"/>
                <a:gd name="connsiteX53" fmla="*/ 560660 w 787400"/>
                <a:gd name="connsiteY53" fmla="*/ 389902 h 571500"/>
                <a:gd name="connsiteX54" fmla="*/ 554504 w 787400"/>
                <a:gd name="connsiteY54" fmla="*/ 383950 h 571500"/>
                <a:gd name="connsiteX55" fmla="*/ 560186 w 787400"/>
                <a:gd name="connsiteY55" fmla="*/ 377541 h 571500"/>
                <a:gd name="connsiteX56" fmla="*/ 733928 w 787400"/>
                <a:gd name="connsiteY56" fmla="*/ 369024 h 571500"/>
                <a:gd name="connsiteX57" fmla="*/ 741082 w 787400"/>
                <a:gd name="connsiteY57" fmla="*/ 374851 h 571500"/>
                <a:gd name="connsiteX58" fmla="*/ 734882 w 787400"/>
                <a:gd name="connsiteY58" fmla="*/ 381649 h 571500"/>
                <a:gd name="connsiteX59" fmla="*/ 687190 w 787400"/>
                <a:gd name="connsiteY59" fmla="*/ 384562 h 571500"/>
                <a:gd name="connsiteX60" fmla="*/ 686713 w 787400"/>
                <a:gd name="connsiteY60" fmla="*/ 384562 h 571500"/>
                <a:gd name="connsiteX61" fmla="*/ 680513 w 787400"/>
                <a:gd name="connsiteY61" fmla="*/ 378735 h 571500"/>
                <a:gd name="connsiteX62" fmla="*/ 686236 w 787400"/>
                <a:gd name="connsiteY62" fmla="*/ 371937 h 571500"/>
                <a:gd name="connsiteX63" fmla="*/ 689625 w 787400"/>
                <a:gd name="connsiteY63" fmla="*/ 223266 h 571500"/>
                <a:gd name="connsiteX64" fmla="*/ 689625 w 787400"/>
                <a:gd name="connsiteY64" fmla="*/ 237812 h 571500"/>
                <a:gd name="connsiteX65" fmla="*/ 734222 w 787400"/>
                <a:gd name="connsiteY65" fmla="*/ 240085 h 571500"/>
                <a:gd name="connsiteX66" fmla="*/ 734222 w 787400"/>
                <a:gd name="connsiteY66" fmla="*/ 228267 h 571500"/>
                <a:gd name="connsiteX67" fmla="*/ 555472 w 787400"/>
                <a:gd name="connsiteY67" fmla="*/ 214476 h 571500"/>
                <a:gd name="connsiteX68" fmla="*/ 555472 w 787400"/>
                <a:gd name="connsiteY68" fmla="*/ 234891 h 571500"/>
                <a:gd name="connsiteX69" fmla="*/ 609594 w 787400"/>
                <a:gd name="connsiteY69" fmla="*/ 237740 h 571500"/>
                <a:gd name="connsiteX70" fmla="*/ 609594 w 787400"/>
                <a:gd name="connsiteY70" fmla="*/ 221598 h 571500"/>
                <a:gd name="connsiteX71" fmla="*/ 683992 w 787400"/>
                <a:gd name="connsiteY71" fmla="*/ 210539 h 571500"/>
                <a:gd name="connsiteX72" fmla="*/ 741263 w 787400"/>
                <a:gd name="connsiteY72" fmla="*/ 216903 h 571500"/>
                <a:gd name="connsiteX73" fmla="*/ 746427 w 787400"/>
                <a:gd name="connsiteY73" fmla="*/ 223266 h 571500"/>
                <a:gd name="connsiteX74" fmla="*/ 746427 w 787400"/>
                <a:gd name="connsiteY74" fmla="*/ 246449 h 571500"/>
                <a:gd name="connsiteX75" fmla="*/ 744549 w 787400"/>
                <a:gd name="connsiteY75" fmla="*/ 250995 h 571500"/>
                <a:gd name="connsiteX76" fmla="*/ 740324 w 787400"/>
                <a:gd name="connsiteY76" fmla="*/ 252813 h 571500"/>
                <a:gd name="connsiteX77" fmla="*/ 739855 w 787400"/>
                <a:gd name="connsiteY77" fmla="*/ 252813 h 571500"/>
                <a:gd name="connsiteX78" fmla="*/ 683053 w 787400"/>
                <a:gd name="connsiteY78" fmla="*/ 249631 h 571500"/>
                <a:gd name="connsiteX79" fmla="*/ 676950 w 787400"/>
                <a:gd name="connsiteY79" fmla="*/ 243722 h 571500"/>
                <a:gd name="connsiteX80" fmla="*/ 676950 w 787400"/>
                <a:gd name="connsiteY80" fmla="*/ 216448 h 571500"/>
                <a:gd name="connsiteX81" fmla="*/ 679297 w 787400"/>
                <a:gd name="connsiteY81" fmla="*/ 211902 h 571500"/>
                <a:gd name="connsiteX82" fmla="*/ 683992 w 787400"/>
                <a:gd name="connsiteY82" fmla="*/ 210539 h 571500"/>
                <a:gd name="connsiteX83" fmla="*/ 404370 w 787400"/>
                <a:gd name="connsiteY83" fmla="*/ 202157 h 571500"/>
                <a:gd name="connsiteX84" fmla="*/ 404370 w 787400"/>
                <a:gd name="connsiteY84" fmla="*/ 227113 h 571500"/>
                <a:gd name="connsiteX85" fmla="*/ 468540 w 787400"/>
                <a:gd name="connsiteY85" fmla="*/ 230473 h 571500"/>
                <a:gd name="connsiteX86" fmla="*/ 468540 w 787400"/>
                <a:gd name="connsiteY86" fmla="*/ 210316 h 571500"/>
                <a:gd name="connsiteX87" fmla="*/ 550340 w 787400"/>
                <a:gd name="connsiteY87" fmla="*/ 201183 h 571500"/>
                <a:gd name="connsiteX88" fmla="*/ 616593 w 787400"/>
                <a:gd name="connsiteY88" fmla="*/ 209254 h 571500"/>
                <a:gd name="connsiteX89" fmla="*/ 621725 w 787400"/>
                <a:gd name="connsiteY89" fmla="*/ 215901 h 571500"/>
                <a:gd name="connsiteX90" fmla="*/ 621725 w 787400"/>
                <a:gd name="connsiteY90" fmla="*/ 244386 h 571500"/>
                <a:gd name="connsiteX91" fmla="*/ 619859 w 787400"/>
                <a:gd name="connsiteY91" fmla="*/ 249134 h 571500"/>
                <a:gd name="connsiteX92" fmla="*/ 615660 w 787400"/>
                <a:gd name="connsiteY92" fmla="*/ 251033 h 571500"/>
                <a:gd name="connsiteX93" fmla="*/ 615193 w 787400"/>
                <a:gd name="connsiteY93" fmla="*/ 251033 h 571500"/>
                <a:gd name="connsiteX94" fmla="*/ 548940 w 787400"/>
                <a:gd name="connsiteY94" fmla="*/ 247235 h 571500"/>
                <a:gd name="connsiteX95" fmla="*/ 543341 w 787400"/>
                <a:gd name="connsiteY95" fmla="*/ 241063 h 571500"/>
                <a:gd name="connsiteX96" fmla="*/ 543341 w 787400"/>
                <a:gd name="connsiteY96" fmla="*/ 207355 h 571500"/>
                <a:gd name="connsiteX97" fmla="*/ 545207 w 787400"/>
                <a:gd name="connsiteY97" fmla="*/ 202607 h 571500"/>
                <a:gd name="connsiteX98" fmla="*/ 550340 w 787400"/>
                <a:gd name="connsiteY98" fmla="*/ 201183 h 571500"/>
                <a:gd name="connsiteX99" fmla="*/ 399102 w 787400"/>
                <a:gd name="connsiteY99" fmla="*/ 188719 h 571500"/>
                <a:gd name="connsiteX100" fmla="*/ 475723 w 787400"/>
                <a:gd name="connsiteY100" fmla="*/ 198318 h 571500"/>
                <a:gd name="connsiteX101" fmla="*/ 480991 w 787400"/>
                <a:gd name="connsiteY101" fmla="*/ 204557 h 571500"/>
                <a:gd name="connsiteX102" fmla="*/ 480991 w 787400"/>
                <a:gd name="connsiteY102" fmla="*/ 237192 h 571500"/>
                <a:gd name="connsiteX103" fmla="*/ 479075 w 787400"/>
                <a:gd name="connsiteY103" fmla="*/ 241991 h 571500"/>
                <a:gd name="connsiteX104" fmla="*/ 474766 w 787400"/>
                <a:gd name="connsiteY104" fmla="*/ 243911 h 571500"/>
                <a:gd name="connsiteX105" fmla="*/ 474287 w 787400"/>
                <a:gd name="connsiteY105" fmla="*/ 243911 h 571500"/>
                <a:gd name="connsiteX106" fmla="*/ 397666 w 787400"/>
                <a:gd name="connsiteY106" fmla="*/ 239592 h 571500"/>
                <a:gd name="connsiteX107" fmla="*/ 391919 w 787400"/>
                <a:gd name="connsiteY107" fmla="*/ 233353 h 571500"/>
                <a:gd name="connsiteX108" fmla="*/ 391919 w 787400"/>
                <a:gd name="connsiteY108" fmla="*/ 194958 h 571500"/>
                <a:gd name="connsiteX109" fmla="*/ 393835 w 787400"/>
                <a:gd name="connsiteY109" fmla="*/ 190159 h 571500"/>
                <a:gd name="connsiteX110" fmla="*/ 399102 w 787400"/>
                <a:gd name="connsiteY110" fmla="*/ 188719 h 571500"/>
                <a:gd name="connsiteX111" fmla="*/ 689625 w 787400"/>
                <a:gd name="connsiteY111" fmla="*/ 163689 h 571500"/>
                <a:gd name="connsiteX112" fmla="*/ 689625 w 787400"/>
                <a:gd name="connsiteY112" fmla="*/ 178771 h 571500"/>
                <a:gd name="connsiteX113" fmla="*/ 734222 w 787400"/>
                <a:gd name="connsiteY113" fmla="*/ 183955 h 571500"/>
                <a:gd name="connsiteX114" fmla="*/ 734222 w 787400"/>
                <a:gd name="connsiteY114" fmla="*/ 172644 h 571500"/>
                <a:gd name="connsiteX115" fmla="*/ 684461 w 787400"/>
                <a:gd name="connsiteY115" fmla="*/ 150022 h 571500"/>
                <a:gd name="connsiteX116" fmla="*/ 741733 w 787400"/>
                <a:gd name="connsiteY116" fmla="*/ 161333 h 571500"/>
                <a:gd name="connsiteX117" fmla="*/ 746427 w 787400"/>
                <a:gd name="connsiteY117" fmla="*/ 167460 h 571500"/>
                <a:gd name="connsiteX118" fmla="*/ 746427 w 787400"/>
                <a:gd name="connsiteY118" fmla="*/ 191024 h 571500"/>
                <a:gd name="connsiteX119" fmla="*/ 744549 w 787400"/>
                <a:gd name="connsiteY119" fmla="*/ 195737 h 571500"/>
                <a:gd name="connsiteX120" fmla="*/ 740324 w 787400"/>
                <a:gd name="connsiteY120" fmla="*/ 197622 h 571500"/>
                <a:gd name="connsiteX121" fmla="*/ 739385 w 787400"/>
                <a:gd name="connsiteY121" fmla="*/ 197622 h 571500"/>
                <a:gd name="connsiteX122" fmla="*/ 682583 w 787400"/>
                <a:gd name="connsiteY122" fmla="*/ 191024 h 571500"/>
                <a:gd name="connsiteX123" fmla="*/ 676950 w 787400"/>
                <a:gd name="connsiteY123" fmla="*/ 184426 h 571500"/>
                <a:gd name="connsiteX124" fmla="*/ 676950 w 787400"/>
                <a:gd name="connsiteY124" fmla="*/ 156149 h 571500"/>
                <a:gd name="connsiteX125" fmla="*/ 679297 w 787400"/>
                <a:gd name="connsiteY125" fmla="*/ 151436 h 571500"/>
                <a:gd name="connsiteX126" fmla="*/ 684461 w 787400"/>
                <a:gd name="connsiteY126" fmla="*/ 150022 h 571500"/>
                <a:gd name="connsiteX127" fmla="*/ 555472 w 787400"/>
                <a:gd name="connsiteY127" fmla="*/ 144023 h 571500"/>
                <a:gd name="connsiteX128" fmla="*/ 555472 w 787400"/>
                <a:gd name="connsiteY128" fmla="*/ 164170 h 571500"/>
                <a:gd name="connsiteX129" fmla="*/ 609594 w 787400"/>
                <a:gd name="connsiteY129" fmla="*/ 170260 h 571500"/>
                <a:gd name="connsiteX130" fmla="*/ 609594 w 787400"/>
                <a:gd name="connsiteY130" fmla="*/ 154799 h 571500"/>
                <a:gd name="connsiteX131" fmla="*/ 550806 w 787400"/>
                <a:gd name="connsiteY131" fmla="*/ 130436 h 571500"/>
                <a:gd name="connsiteX132" fmla="*/ 617059 w 787400"/>
                <a:gd name="connsiteY132" fmla="*/ 143555 h 571500"/>
                <a:gd name="connsiteX133" fmla="*/ 621725 w 787400"/>
                <a:gd name="connsiteY133" fmla="*/ 149646 h 571500"/>
                <a:gd name="connsiteX134" fmla="*/ 621725 w 787400"/>
                <a:gd name="connsiteY134" fmla="*/ 177288 h 571500"/>
                <a:gd name="connsiteX135" fmla="*/ 619859 w 787400"/>
                <a:gd name="connsiteY135" fmla="*/ 181973 h 571500"/>
                <a:gd name="connsiteX136" fmla="*/ 615660 w 787400"/>
                <a:gd name="connsiteY136" fmla="*/ 183379 h 571500"/>
                <a:gd name="connsiteX137" fmla="*/ 615193 w 787400"/>
                <a:gd name="connsiteY137" fmla="*/ 183379 h 571500"/>
                <a:gd name="connsiteX138" fmla="*/ 548940 w 787400"/>
                <a:gd name="connsiteY138" fmla="*/ 175883 h 571500"/>
                <a:gd name="connsiteX139" fmla="*/ 543341 w 787400"/>
                <a:gd name="connsiteY139" fmla="*/ 169323 h 571500"/>
                <a:gd name="connsiteX140" fmla="*/ 543341 w 787400"/>
                <a:gd name="connsiteY140" fmla="*/ 136527 h 571500"/>
                <a:gd name="connsiteX141" fmla="*/ 545674 w 787400"/>
                <a:gd name="connsiteY141" fmla="*/ 131842 h 571500"/>
                <a:gd name="connsiteX142" fmla="*/ 550806 w 787400"/>
                <a:gd name="connsiteY142" fmla="*/ 130436 h 571500"/>
                <a:gd name="connsiteX143" fmla="*/ 404370 w 787400"/>
                <a:gd name="connsiteY143" fmla="*/ 124484 h 571500"/>
                <a:gd name="connsiteX144" fmla="*/ 404370 w 787400"/>
                <a:gd name="connsiteY144" fmla="*/ 148455 h 571500"/>
                <a:gd name="connsiteX145" fmla="*/ 468540 w 787400"/>
                <a:gd name="connsiteY145" fmla="*/ 155975 h 571500"/>
                <a:gd name="connsiteX146" fmla="*/ 468540 w 787400"/>
                <a:gd name="connsiteY146" fmla="*/ 136704 h 571500"/>
                <a:gd name="connsiteX147" fmla="*/ 399102 w 787400"/>
                <a:gd name="connsiteY147" fmla="*/ 110853 h 571500"/>
                <a:gd name="connsiteX148" fmla="*/ 476202 w 787400"/>
                <a:gd name="connsiteY148" fmla="*/ 125424 h 571500"/>
                <a:gd name="connsiteX149" fmla="*/ 480991 w 787400"/>
                <a:gd name="connsiteY149" fmla="*/ 131534 h 571500"/>
                <a:gd name="connsiteX150" fmla="*/ 480991 w 787400"/>
                <a:gd name="connsiteY150" fmla="*/ 163026 h 571500"/>
                <a:gd name="connsiteX151" fmla="*/ 479075 w 787400"/>
                <a:gd name="connsiteY151" fmla="*/ 167726 h 571500"/>
                <a:gd name="connsiteX152" fmla="*/ 474766 w 787400"/>
                <a:gd name="connsiteY152" fmla="*/ 169136 h 571500"/>
                <a:gd name="connsiteX153" fmla="*/ 474287 w 787400"/>
                <a:gd name="connsiteY153" fmla="*/ 169136 h 571500"/>
                <a:gd name="connsiteX154" fmla="*/ 397187 w 787400"/>
                <a:gd name="connsiteY154" fmla="*/ 160676 h 571500"/>
                <a:gd name="connsiteX155" fmla="*/ 391919 w 787400"/>
                <a:gd name="connsiteY155" fmla="*/ 154095 h 571500"/>
                <a:gd name="connsiteX156" fmla="*/ 391919 w 787400"/>
                <a:gd name="connsiteY156" fmla="*/ 116963 h 571500"/>
                <a:gd name="connsiteX157" fmla="*/ 393835 w 787400"/>
                <a:gd name="connsiteY157" fmla="*/ 112263 h 571500"/>
                <a:gd name="connsiteX158" fmla="*/ 399102 w 787400"/>
                <a:gd name="connsiteY158" fmla="*/ 110853 h 571500"/>
                <a:gd name="connsiteX159" fmla="*/ 657733 w 787400"/>
                <a:gd name="connsiteY159" fmla="*/ 90237 h 571500"/>
                <a:gd name="connsiteX160" fmla="*/ 657733 w 787400"/>
                <a:gd name="connsiteY160" fmla="*/ 476563 h 571500"/>
                <a:gd name="connsiteX161" fmla="*/ 768608 w 787400"/>
                <a:gd name="connsiteY161" fmla="*/ 449774 h 571500"/>
                <a:gd name="connsiteX162" fmla="*/ 768608 w 787400"/>
                <a:gd name="connsiteY162" fmla="*/ 115616 h 571500"/>
                <a:gd name="connsiteX163" fmla="*/ 140003 w 787400"/>
                <a:gd name="connsiteY163" fmla="*/ 78957 h 571500"/>
                <a:gd name="connsiteX164" fmla="*/ 140003 w 787400"/>
                <a:gd name="connsiteY164" fmla="*/ 516982 h 571500"/>
                <a:gd name="connsiteX165" fmla="*/ 221750 w 787400"/>
                <a:gd name="connsiteY165" fmla="*/ 501003 h 571500"/>
                <a:gd name="connsiteX166" fmla="*/ 221750 w 787400"/>
                <a:gd name="connsiteY166" fmla="*/ 92117 h 571500"/>
                <a:gd name="connsiteX167" fmla="*/ 519139 w 787400"/>
                <a:gd name="connsiteY167" fmla="*/ 58278 h 571500"/>
                <a:gd name="connsiteX168" fmla="*/ 519139 w 787400"/>
                <a:gd name="connsiteY168" fmla="*/ 510402 h 571500"/>
                <a:gd name="connsiteX169" fmla="*/ 645048 w 787400"/>
                <a:gd name="connsiteY169" fmla="*/ 479853 h 571500"/>
                <a:gd name="connsiteX170" fmla="*/ 645048 w 787400"/>
                <a:gd name="connsiteY170" fmla="*/ 87417 h 571500"/>
                <a:gd name="connsiteX171" fmla="*/ 357055 w 787400"/>
                <a:gd name="connsiteY171" fmla="*/ 21149 h 571500"/>
                <a:gd name="connsiteX172" fmla="*/ 357055 w 787400"/>
                <a:gd name="connsiteY172" fmla="*/ 549881 h 571500"/>
                <a:gd name="connsiteX173" fmla="*/ 506454 w 787400"/>
                <a:gd name="connsiteY173" fmla="*/ 513692 h 571500"/>
                <a:gd name="connsiteX174" fmla="*/ 506454 w 787400"/>
                <a:gd name="connsiteY174" fmla="*/ 55458 h 571500"/>
                <a:gd name="connsiteX175" fmla="*/ 338263 w 787400"/>
                <a:gd name="connsiteY175" fmla="*/ 19739 h 571500"/>
                <a:gd name="connsiteX176" fmla="*/ 240542 w 787400"/>
                <a:gd name="connsiteY176" fmla="*/ 27259 h 571500"/>
                <a:gd name="connsiteX177" fmla="*/ 240542 w 787400"/>
                <a:gd name="connsiteY177" fmla="*/ 533431 h 571500"/>
                <a:gd name="connsiteX178" fmla="*/ 338263 w 787400"/>
                <a:gd name="connsiteY178" fmla="*/ 550821 h 571500"/>
                <a:gd name="connsiteX179" fmla="*/ 346719 w 787400"/>
                <a:gd name="connsiteY179" fmla="*/ 0 h 571500"/>
                <a:gd name="connsiteX180" fmla="*/ 349538 w 787400"/>
                <a:gd name="connsiteY180" fmla="*/ 470 h 571500"/>
                <a:gd name="connsiteX181" fmla="*/ 349538 w 787400"/>
                <a:gd name="connsiteY181" fmla="*/ 0 h 571500"/>
                <a:gd name="connsiteX182" fmla="*/ 780353 w 787400"/>
                <a:gd name="connsiteY182" fmla="*/ 99166 h 571500"/>
                <a:gd name="connsiteX183" fmla="*/ 787400 w 787400"/>
                <a:gd name="connsiteY183" fmla="*/ 108096 h 571500"/>
                <a:gd name="connsiteX184" fmla="*/ 787400 w 787400"/>
                <a:gd name="connsiteY184" fmla="*/ 456824 h 571500"/>
                <a:gd name="connsiteX185" fmla="*/ 780353 w 787400"/>
                <a:gd name="connsiteY185" fmla="*/ 466224 h 571500"/>
                <a:gd name="connsiteX186" fmla="*/ 350008 w 787400"/>
                <a:gd name="connsiteY186" fmla="*/ 571030 h 571500"/>
                <a:gd name="connsiteX187" fmla="*/ 349538 w 787400"/>
                <a:gd name="connsiteY187" fmla="*/ 571030 h 571500"/>
                <a:gd name="connsiteX188" fmla="*/ 347659 w 787400"/>
                <a:gd name="connsiteY188" fmla="*/ 571500 h 571500"/>
                <a:gd name="connsiteX189" fmla="*/ 345779 w 787400"/>
                <a:gd name="connsiteY189" fmla="*/ 571030 h 571500"/>
                <a:gd name="connsiteX190" fmla="*/ 229737 w 787400"/>
                <a:gd name="connsiteY190" fmla="*/ 550351 h 571500"/>
                <a:gd name="connsiteX191" fmla="*/ 221750 w 787400"/>
                <a:gd name="connsiteY191" fmla="*/ 540951 h 571500"/>
                <a:gd name="connsiteX192" fmla="*/ 221750 w 787400"/>
                <a:gd name="connsiteY192" fmla="*/ 520272 h 571500"/>
                <a:gd name="connsiteX193" fmla="*/ 132016 w 787400"/>
                <a:gd name="connsiteY193" fmla="*/ 537661 h 571500"/>
                <a:gd name="connsiteX194" fmla="*/ 130607 w 787400"/>
                <a:gd name="connsiteY194" fmla="*/ 538131 h 571500"/>
                <a:gd name="connsiteX195" fmla="*/ 128728 w 787400"/>
                <a:gd name="connsiteY195" fmla="*/ 537661 h 571500"/>
                <a:gd name="connsiteX196" fmla="*/ 23490 w 787400"/>
                <a:gd name="connsiteY196" fmla="*/ 520272 h 571500"/>
                <a:gd name="connsiteX197" fmla="*/ 15504 w 787400"/>
                <a:gd name="connsiteY197" fmla="*/ 511342 h 571500"/>
                <a:gd name="connsiteX198" fmla="*/ 15504 w 787400"/>
                <a:gd name="connsiteY198" fmla="*/ 389616 h 571500"/>
                <a:gd name="connsiteX199" fmla="*/ 0 w 787400"/>
                <a:gd name="connsiteY199" fmla="*/ 366117 h 571500"/>
                <a:gd name="connsiteX200" fmla="*/ 24900 w 787400"/>
                <a:gd name="connsiteY200" fmla="*/ 341208 h 571500"/>
                <a:gd name="connsiteX201" fmla="*/ 49800 w 787400"/>
                <a:gd name="connsiteY201" fmla="*/ 366117 h 571500"/>
                <a:gd name="connsiteX202" fmla="*/ 34296 w 787400"/>
                <a:gd name="connsiteY202" fmla="*/ 389616 h 571500"/>
                <a:gd name="connsiteX203" fmla="*/ 34296 w 787400"/>
                <a:gd name="connsiteY203" fmla="*/ 503352 h 571500"/>
                <a:gd name="connsiteX204" fmla="*/ 121211 w 787400"/>
                <a:gd name="connsiteY204" fmla="*/ 517452 h 571500"/>
                <a:gd name="connsiteX205" fmla="*/ 121211 w 787400"/>
                <a:gd name="connsiteY205" fmla="*/ 78017 h 571500"/>
                <a:gd name="connsiteX206" fmla="*/ 34296 w 787400"/>
                <a:gd name="connsiteY206" fmla="*/ 84597 h 571500"/>
                <a:gd name="connsiteX207" fmla="*/ 34296 w 787400"/>
                <a:gd name="connsiteY207" fmla="*/ 266951 h 571500"/>
                <a:gd name="connsiteX208" fmla="*/ 49800 w 787400"/>
                <a:gd name="connsiteY208" fmla="*/ 289980 h 571500"/>
                <a:gd name="connsiteX209" fmla="*/ 24900 w 787400"/>
                <a:gd name="connsiteY209" fmla="*/ 315359 h 571500"/>
                <a:gd name="connsiteX210" fmla="*/ 0 w 787400"/>
                <a:gd name="connsiteY210" fmla="*/ 289980 h 571500"/>
                <a:gd name="connsiteX211" fmla="*/ 15504 w 787400"/>
                <a:gd name="connsiteY211" fmla="*/ 266951 h 571500"/>
                <a:gd name="connsiteX212" fmla="*/ 15504 w 787400"/>
                <a:gd name="connsiteY212" fmla="*/ 75667 h 571500"/>
                <a:gd name="connsiteX213" fmla="*/ 24430 w 787400"/>
                <a:gd name="connsiteY213" fmla="*/ 66268 h 571500"/>
                <a:gd name="connsiteX214" fmla="*/ 129667 w 787400"/>
                <a:gd name="connsiteY214" fmla="*/ 58748 h 571500"/>
                <a:gd name="connsiteX215" fmla="*/ 132016 w 787400"/>
                <a:gd name="connsiteY215" fmla="*/ 58748 h 571500"/>
                <a:gd name="connsiteX216" fmla="*/ 221750 w 787400"/>
                <a:gd name="connsiteY216" fmla="*/ 73317 h 571500"/>
                <a:gd name="connsiteX217" fmla="*/ 221750 w 787400"/>
                <a:gd name="connsiteY217" fmla="*/ 18799 h 571500"/>
                <a:gd name="connsiteX218" fmla="*/ 230676 w 787400"/>
                <a:gd name="connsiteY218" fmla="*/ 9400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787400" h="571500">
                  <a:moveTo>
                    <a:pt x="473660" y="466952"/>
                  </a:moveTo>
                  <a:cubicBezTo>
                    <a:pt x="475544" y="466457"/>
                    <a:pt x="476957" y="467941"/>
                    <a:pt x="477428" y="469424"/>
                  </a:cubicBezTo>
                  <a:cubicBezTo>
                    <a:pt x="477428" y="471403"/>
                    <a:pt x="476486" y="472886"/>
                    <a:pt x="474602" y="473381"/>
                  </a:cubicBezTo>
                  <a:lnTo>
                    <a:pt x="399249" y="484261"/>
                  </a:lnTo>
                  <a:cubicBezTo>
                    <a:pt x="399249" y="484261"/>
                    <a:pt x="398778" y="484261"/>
                    <a:pt x="398778" y="484261"/>
                  </a:cubicBezTo>
                  <a:cubicBezTo>
                    <a:pt x="397365" y="484261"/>
                    <a:pt x="395952" y="483272"/>
                    <a:pt x="395481" y="481294"/>
                  </a:cubicBezTo>
                  <a:cubicBezTo>
                    <a:pt x="395481" y="479810"/>
                    <a:pt x="396423" y="477832"/>
                    <a:pt x="398307" y="477832"/>
                  </a:cubicBezTo>
                  <a:close/>
                  <a:moveTo>
                    <a:pt x="623237" y="442033"/>
                  </a:moveTo>
                  <a:cubicBezTo>
                    <a:pt x="624674" y="441532"/>
                    <a:pt x="626591" y="443034"/>
                    <a:pt x="626591" y="444537"/>
                  </a:cubicBezTo>
                  <a:cubicBezTo>
                    <a:pt x="627070" y="446540"/>
                    <a:pt x="625633" y="448042"/>
                    <a:pt x="623716" y="448543"/>
                  </a:cubicBezTo>
                  <a:lnTo>
                    <a:pt x="561426" y="457556"/>
                  </a:lnTo>
                  <a:cubicBezTo>
                    <a:pt x="561426" y="457556"/>
                    <a:pt x="560947" y="457556"/>
                    <a:pt x="560947" y="457556"/>
                  </a:cubicBezTo>
                  <a:cubicBezTo>
                    <a:pt x="559510" y="457556"/>
                    <a:pt x="558072" y="456054"/>
                    <a:pt x="558072" y="454552"/>
                  </a:cubicBezTo>
                  <a:cubicBezTo>
                    <a:pt x="557593" y="452549"/>
                    <a:pt x="559030" y="451046"/>
                    <a:pt x="560468" y="451046"/>
                  </a:cubicBezTo>
                  <a:close/>
                  <a:moveTo>
                    <a:pt x="474131" y="427289"/>
                  </a:moveTo>
                  <a:cubicBezTo>
                    <a:pt x="475544" y="427289"/>
                    <a:pt x="476957" y="428179"/>
                    <a:pt x="477428" y="429960"/>
                  </a:cubicBezTo>
                  <a:cubicBezTo>
                    <a:pt x="477428" y="431740"/>
                    <a:pt x="476015" y="433075"/>
                    <a:pt x="474602" y="433075"/>
                  </a:cubicBezTo>
                  <a:lnTo>
                    <a:pt x="399249" y="439752"/>
                  </a:lnTo>
                  <a:cubicBezTo>
                    <a:pt x="398778" y="439752"/>
                    <a:pt x="398778" y="439752"/>
                    <a:pt x="398778" y="439752"/>
                  </a:cubicBezTo>
                  <a:cubicBezTo>
                    <a:pt x="397365" y="439752"/>
                    <a:pt x="395952" y="438417"/>
                    <a:pt x="395481" y="437081"/>
                  </a:cubicBezTo>
                  <a:cubicBezTo>
                    <a:pt x="395481" y="435301"/>
                    <a:pt x="396894" y="433966"/>
                    <a:pt x="398307" y="433966"/>
                  </a:cubicBezTo>
                  <a:close/>
                  <a:moveTo>
                    <a:pt x="733769" y="421949"/>
                  </a:moveTo>
                  <a:cubicBezTo>
                    <a:pt x="735644" y="421949"/>
                    <a:pt x="737050" y="423475"/>
                    <a:pt x="737519" y="425001"/>
                  </a:cubicBezTo>
                  <a:cubicBezTo>
                    <a:pt x="737519" y="427036"/>
                    <a:pt x="736581" y="428562"/>
                    <a:pt x="734706" y="429071"/>
                  </a:cubicBezTo>
                  <a:lnTo>
                    <a:pt x="687826" y="435683"/>
                  </a:lnTo>
                  <a:cubicBezTo>
                    <a:pt x="687826" y="436192"/>
                    <a:pt x="687826" y="436192"/>
                    <a:pt x="687358" y="436192"/>
                  </a:cubicBezTo>
                  <a:cubicBezTo>
                    <a:pt x="685951" y="436192"/>
                    <a:pt x="684545" y="434666"/>
                    <a:pt x="684545" y="433140"/>
                  </a:cubicBezTo>
                  <a:cubicBezTo>
                    <a:pt x="684076" y="431105"/>
                    <a:pt x="685482" y="429579"/>
                    <a:pt x="686889" y="429071"/>
                  </a:cubicBezTo>
                  <a:close/>
                  <a:moveTo>
                    <a:pt x="621997" y="409486"/>
                  </a:moveTo>
                  <a:cubicBezTo>
                    <a:pt x="623878" y="409486"/>
                    <a:pt x="625288" y="410483"/>
                    <a:pt x="625288" y="412477"/>
                  </a:cubicBezTo>
                  <a:cubicBezTo>
                    <a:pt x="625288" y="413973"/>
                    <a:pt x="624348" y="415967"/>
                    <a:pt x="622467" y="415967"/>
                  </a:cubicBezTo>
                  <a:lnTo>
                    <a:pt x="561354" y="421949"/>
                  </a:lnTo>
                  <a:cubicBezTo>
                    <a:pt x="561354" y="421949"/>
                    <a:pt x="560884" y="421949"/>
                    <a:pt x="560884" y="421949"/>
                  </a:cubicBezTo>
                  <a:cubicBezTo>
                    <a:pt x="559473" y="421949"/>
                    <a:pt x="558063" y="420952"/>
                    <a:pt x="557593" y="418958"/>
                  </a:cubicBezTo>
                  <a:cubicBezTo>
                    <a:pt x="557593" y="416964"/>
                    <a:pt x="559003" y="415468"/>
                    <a:pt x="560884" y="415468"/>
                  </a:cubicBezTo>
                  <a:close/>
                  <a:moveTo>
                    <a:pt x="734237" y="397024"/>
                  </a:moveTo>
                  <a:cubicBezTo>
                    <a:pt x="735644" y="397024"/>
                    <a:pt x="737519" y="397953"/>
                    <a:pt x="737519" y="399811"/>
                  </a:cubicBezTo>
                  <a:cubicBezTo>
                    <a:pt x="737519" y="401668"/>
                    <a:pt x="736581" y="403062"/>
                    <a:pt x="734706" y="403062"/>
                  </a:cubicBezTo>
                  <a:lnTo>
                    <a:pt x="687826" y="407706"/>
                  </a:lnTo>
                  <a:cubicBezTo>
                    <a:pt x="687826" y="407706"/>
                    <a:pt x="687358" y="407706"/>
                    <a:pt x="687358" y="407706"/>
                  </a:cubicBezTo>
                  <a:cubicBezTo>
                    <a:pt x="685951" y="407706"/>
                    <a:pt x="684545" y="406313"/>
                    <a:pt x="684545" y="404455"/>
                  </a:cubicBezTo>
                  <a:cubicBezTo>
                    <a:pt x="684076" y="403062"/>
                    <a:pt x="685482" y="401668"/>
                    <a:pt x="687358" y="401204"/>
                  </a:cubicBezTo>
                  <a:close/>
                  <a:moveTo>
                    <a:pt x="473884" y="382781"/>
                  </a:moveTo>
                  <a:cubicBezTo>
                    <a:pt x="477674" y="382781"/>
                    <a:pt x="480517" y="385668"/>
                    <a:pt x="480517" y="389037"/>
                  </a:cubicBezTo>
                  <a:cubicBezTo>
                    <a:pt x="480991" y="392405"/>
                    <a:pt x="478148" y="395773"/>
                    <a:pt x="474832" y="395773"/>
                  </a:cubicBezTo>
                  <a:lnTo>
                    <a:pt x="399026" y="400585"/>
                  </a:lnTo>
                  <a:cubicBezTo>
                    <a:pt x="398552" y="400585"/>
                    <a:pt x="398552" y="400585"/>
                    <a:pt x="398552" y="400585"/>
                  </a:cubicBezTo>
                  <a:cubicBezTo>
                    <a:pt x="395236" y="400585"/>
                    <a:pt x="392393" y="397698"/>
                    <a:pt x="392393" y="394330"/>
                  </a:cubicBezTo>
                  <a:cubicBezTo>
                    <a:pt x="391919" y="390961"/>
                    <a:pt x="394762" y="387593"/>
                    <a:pt x="398078" y="387593"/>
                  </a:cubicBezTo>
                  <a:close/>
                  <a:moveTo>
                    <a:pt x="622221" y="373878"/>
                  </a:moveTo>
                  <a:cubicBezTo>
                    <a:pt x="625536" y="373878"/>
                    <a:pt x="628377" y="376167"/>
                    <a:pt x="628851" y="379830"/>
                  </a:cubicBezTo>
                  <a:cubicBezTo>
                    <a:pt x="628851" y="383035"/>
                    <a:pt x="626483" y="385782"/>
                    <a:pt x="622695" y="386239"/>
                  </a:cubicBezTo>
                  <a:lnTo>
                    <a:pt x="561133" y="389902"/>
                  </a:lnTo>
                  <a:cubicBezTo>
                    <a:pt x="561133" y="389902"/>
                    <a:pt x="560660" y="389902"/>
                    <a:pt x="560660" y="389902"/>
                  </a:cubicBezTo>
                  <a:cubicBezTo>
                    <a:pt x="557345" y="389902"/>
                    <a:pt x="554504" y="387155"/>
                    <a:pt x="554504" y="383950"/>
                  </a:cubicBezTo>
                  <a:cubicBezTo>
                    <a:pt x="554030" y="380745"/>
                    <a:pt x="556871" y="377541"/>
                    <a:pt x="560186" y="377541"/>
                  </a:cubicBezTo>
                  <a:close/>
                  <a:moveTo>
                    <a:pt x="733928" y="369024"/>
                  </a:moveTo>
                  <a:cubicBezTo>
                    <a:pt x="737744" y="368538"/>
                    <a:pt x="740605" y="371452"/>
                    <a:pt x="741082" y="374851"/>
                  </a:cubicBezTo>
                  <a:cubicBezTo>
                    <a:pt x="741082" y="378735"/>
                    <a:pt x="738220" y="381649"/>
                    <a:pt x="734882" y="381649"/>
                  </a:cubicBezTo>
                  <a:lnTo>
                    <a:pt x="687190" y="384562"/>
                  </a:lnTo>
                  <a:cubicBezTo>
                    <a:pt x="687190" y="384562"/>
                    <a:pt x="687190" y="384562"/>
                    <a:pt x="686713" y="384562"/>
                  </a:cubicBezTo>
                  <a:cubicBezTo>
                    <a:pt x="683375" y="384562"/>
                    <a:pt x="680513" y="382134"/>
                    <a:pt x="680513" y="378735"/>
                  </a:cubicBezTo>
                  <a:cubicBezTo>
                    <a:pt x="680513" y="374851"/>
                    <a:pt x="682898" y="371937"/>
                    <a:pt x="686236" y="371937"/>
                  </a:cubicBezTo>
                  <a:close/>
                  <a:moveTo>
                    <a:pt x="689625" y="223266"/>
                  </a:moveTo>
                  <a:lnTo>
                    <a:pt x="689625" y="237812"/>
                  </a:lnTo>
                  <a:lnTo>
                    <a:pt x="734222" y="240085"/>
                  </a:lnTo>
                  <a:lnTo>
                    <a:pt x="734222" y="228267"/>
                  </a:lnTo>
                  <a:close/>
                  <a:moveTo>
                    <a:pt x="555472" y="214476"/>
                  </a:moveTo>
                  <a:lnTo>
                    <a:pt x="555472" y="234891"/>
                  </a:lnTo>
                  <a:lnTo>
                    <a:pt x="609594" y="237740"/>
                  </a:lnTo>
                  <a:lnTo>
                    <a:pt x="609594" y="221598"/>
                  </a:lnTo>
                  <a:close/>
                  <a:moveTo>
                    <a:pt x="683992" y="210539"/>
                  </a:moveTo>
                  <a:lnTo>
                    <a:pt x="741263" y="216903"/>
                  </a:lnTo>
                  <a:cubicBezTo>
                    <a:pt x="744080" y="217357"/>
                    <a:pt x="746427" y="220084"/>
                    <a:pt x="746427" y="223266"/>
                  </a:cubicBezTo>
                  <a:lnTo>
                    <a:pt x="746427" y="246449"/>
                  </a:lnTo>
                  <a:cubicBezTo>
                    <a:pt x="746427" y="248267"/>
                    <a:pt x="745958" y="250086"/>
                    <a:pt x="744549" y="250995"/>
                  </a:cubicBezTo>
                  <a:cubicBezTo>
                    <a:pt x="743610" y="251904"/>
                    <a:pt x="741733" y="252813"/>
                    <a:pt x="740324" y="252813"/>
                  </a:cubicBezTo>
                  <a:cubicBezTo>
                    <a:pt x="740324" y="252813"/>
                    <a:pt x="740324" y="252813"/>
                    <a:pt x="739855" y="252813"/>
                  </a:cubicBezTo>
                  <a:lnTo>
                    <a:pt x="683053" y="249631"/>
                  </a:lnTo>
                  <a:cubicBezTo>
                    <a:pt x="679767" y="249631"/>
                    <a:pt x="676950" y="246904"/>
                    <a:pt x="676950" y="243722"/>
                  </a:cubicBezTo>
                  <a:lnTo>
                    <a:pt x="676950" y="216448"/>
                  </a:lnTo>
                  <a:cubicBezTo>
                    <a:pt x="676950" y="214630"/>
                    <a:pt x="677889" y="212811"/>
                    <a:pt x="679297" y="211902"/>
                  </a:cubicBezTo>
                  <a:cubicBezTo>
                    <a:pt x="680706" y="210539"/>
                    <a:pt x="682114" y="210084"/>
                    <a:pt x="683992" y="210539"/>
                  </a:cubicBezTo>
                  <a:close/>
                  <a:moveTo>
                    <a:pt x="404370" y="202157"/>
                  </a:moveTo>
                  <a:lnTo>
                    <a:pt x="404370" y="227113"/>
                  </a:lnTo>
                  <a:lnTo>
                    <a:pt x="468540" y="230473"/>
                  </a:lnTo>
                  <a:lnTo>
                    <a:pt x="468540" y="210316"/>
                  </a:lnTo>
                  <a:close/>
                  <a:moveTo>
                    <a:pt x="550340" y="201183"/>
                  </a:moveTo>
                  <a:lnTo>
                    <a:pt x="616593" y="209254"/>
                  </a:lnTo>
                  <a:cubicBezTo>
                    <a:pt x="619392" y="209729"/>
                    <a:pt x="621725" y="212577"/>
                    <a:pt x="621725" y="215901"/>
                  </a:cubicBezTo>
                  <a:lnTo>
                    <a:pt x="621725" y="244386"/>
                  </a:lnTo>
                  <a:cubicBezTo>
                    <a:pt x="621725" y="246285"/>
                    <a:pt x="621258" y="247710"/>
                    <a:pt x="619859" y="249134"/>
                  </a:cubicBezTo>
                  <a:cubicBezTo>
                    <a:pt x="618926" y="250084"/>
                    <a:pt x="617059" y="251033"/>
                    <a:pt x="615660" y="251033"/>
                  </a:cubicBezTo>
                  <a:cubicBezTo>
                    <a:pt x="615660" y="251033"/>
                    <a:pt x="615660" y="251033"/>
                    <a:pt x="615193" y="251033"/>
                  </a:cubicBezTo>
                  <a:lnTo>
                    <a:pt x="548940" y="247235"/>
                  </a:lnTo>
                  <a:cubicBezTo>
                    <a:pt x="545674" y="246760"/>
                    <a:pt x="543341" y="244386"/>
                    <a:pt x="543341" y="241063"/>
                  </a:cubicBezTo>
                  <a:lnTo>
                    <a:pt x="543341" y="207355"/>
                  </a:lnTo>
                  <a:cubicBezTo>
                    <a:pt x="543341" y="205931"/>
                    <a:pt x="543808" y="204032"/>
                    <a:pt x="545207" y="202607"/>
                  </a:cubicBezTo>
                  <a:cubicBezTo>
                    <a:pt x="546607" y="201658"/>
                    <a:pt x="548473" y="201183"/>
                    <a:pt x="550340" y="201183"/>
                  </a:cubicBezTo>
                  <a:close/>
                  <a:moveTo>
                    <a:pt x="399102" y="188719"/>
                  </a:moveTo>
                  <a:lnTo>
                    <a:pt x="475723" y="198318"/>
                  </a:lnTo>
                  <a:cubicBezTo>
                    <a:pt x="478597" y="198797"/>
                    <a:pt x="480991" y="201197"/>
                    <a:pt x="480991" y="204557"/>
                  </a:cubicBezTo>
                  <a:lnTo>
                    <a:pt x="480991" y="237192"/>
                  </a:lnTo>
                  <a:cubicBezTo>
                    <a:pt x="480991" y="239112"/>
                    <a:pt x="480512" y="240552"/>
                    <a:pt x="479075" y="241991"/>
                  </a:cubicBezTo>
                  <a:cubicBezTo>
                    <a:pt x="478118" y="242951"/>
                    <a:pt x="476681" y="243911"/>
                    <a:pt x="474766" y="243911"/>
                  </a:cubicBezTo>
                  <a:cubicBezTo>
                    <a:pt x="474766" y="243911"/>
                    <a:pt x="474766" y="243911"/>
                    <a:pt x="474287" y="243911"/>
                  </a:cubicBezTo>
                  <a:lnTo>
                    <a:pt x="397666" y="239592"/>
                  </a:lnTo>
                  <a:cubicBezTo>
                    <a:pt x="394313" y="239592"/>
                    <a:pt x="391919" y="236712"/>
                    <a:pt x="391919" y="233353"/>
                  </a:cubicBezTo>
                  <a:lnTo>
                    <a:pt x="391919" y="194958"/>
                  </a:lnTo>
                  <a:cubicBezTo>
                    <a:pt x="391919" y="193518"/>
                    <a:pt x="392398" y="191599"/>
                    <a:pt x="393835" y="190159"/>
                  </a:cubicBezTo>
                  <a:cubicBezTo>
                    <a:pt x="395271" y="189199"/>
                    <a:pt x="397187" y="188719"/>
                    <a:pt x="399102" y="188719"/>
                  </a:cubicBezTo>
                  <a:close/>
                  <a:moveTo>
                    <a:pt x="689625" y="163689"/>
                  </a:moveTo>
                  <a:lnTo>
                    <a:pt x="689625" y="178771"/>
                  </a:lnTo>
                  <a:lnTo>
                    <a:pt x="734222" y="183955"/>
                  </a:lnTo>
                  <a:lnTo>
                    <a:pt x="734222" y="172644"/>
                  </a:lnTo>
                  <a:close/>
                  <a:moveTo>
                    <a:pt x="684461" y="150022"/>
                  </a:moveTo>
                  <a:lnTo>
                    <a:pt x="741733" y="161333"/>
                  </a:lnTo>
                  <a:cubicBezTo>
                    <a:pt x="744549" y="161804"/>
                    <a:pt x="746427" y="164632"/>
                    <a:pt x="746427" y="167460"/>
                  </a:cubicBezTo>
                  <a:lnTo>
                    <a:pt x="746427" y="191024"/>
                  </a:lnTo>
                  <a:cubicBezTo>
                    <a:pt x="746427" y="192909"/>
                    <a:pt x="745958" y="194794"/>
                    <a:pt x="744549" y="195737"/>
                  </a:cubicBezTo>
                  <a:cubicBezTo>
                    <a:pt x="743141" y="196679"/>
                    <a:pt x="741733" y="197622"/>
                    <a:pt x="740324" y="197622"/>
                  </a:cubicBezTo>
                  <a:cubicBezTo>
                    <a:pt x="739855" y="197622"/>
                    <a:pt x="739855" y="197622"/>
                    <a:pt x="739385" y="197622"/>
                  </a:cubicBezTo>
                  <a:lnTo>
                    <a:pt x="682583" y="191024"/>
                  </a:lnTo>
                  <a:cubicBezTo>
                    <a:pt x="679297" y="190553"/>
                    <a:pt x="676950" y="187725"/>
                    <a:pt x="676950" y="184426"/>
                  </a:cubicBezTo>
                  <a:lnTo>
                    <a:pt x="676950" y="156149"/>
                  </a:lnTo>
                  <a:cubicBezTo>
                    <a:pt x="676950" y="154264"/>
                    <a:pt x="677889" y="152379"/>
                    <a:pt x="679297" y="151436"/>
                  </a:cubicBezTo>
                  <a:cubicBezTo>
                    <a:pt x="680706" y="150022"/>
                    <a:pt x="682583" y="149551"/>
                    <a:pt x="684461" y="150022"/>
                  </a:cubicBezTo>
                  <a:close/>
                  <a:moveTo>
                    <a:pt x="555472" y="144023"/>
                  </a:moveTo>
                  <a:lnTo>
                    <a:pt x="555472" y="164170"/>
                  </a:lnTo>
                  <a:lnTo>
                    <a:pt x="609594" y="170260"/>
                  </a:lnTo>
                  <a:lnTo>
                    <a:pt x="609594" y="154799"/>
                  </a:lnTo>
                  <a:close/>
                  <a:moveTo>
                    <a:pt x="550806" y="130436"/>
                  </a:moveTo>
                  <a:lnTo>
                    <a:pt x="617059" y="143555"/>
                  </a:lnTo>
                  <a:cubicBezTo>
                    <a:pt x="619859" y="144023"/>
                    <a:pt x="621725" y="146835"/>
                    <a:pt x="621725" y="149646"/>
                  </a:cubicBezTo>
                  <a:lnTo>
                    <a:pt x="621725" y="177288"/>
                  </a:lnTo>
                  <a:cubicBezTo>
                    <a:pt x="621725" y="179162"/>
                    <a:pt x="621258" y="180568"/>
                    <a:pt x="619859" y="181973"/>
                  </a:cubicBezTo>
                  <a:cubicBezTo>
                    <a:pt x="618459" y="182910"/>
                    <a:pt x="617059" y="183379"/>
                    <a:pt x="615660" y="183379"/>
                  </a:cubicBezTo>
                  <a:cubicBezTo>
                    <a:pt x="615660" y="183379"/>
                    <a:pt x="615193" y="183379"/>
                    <a:pt x="615193" y="183379"/>
                  </a:cubicBezTo>
                  <a:lnTo>
                    <a:pt x="548940" y="175883"/>
                  </a:lnTo>
                  <a:cubicBezTo>
                    <a:pt x="545674" y="175414"/>
                    <a:pt x="543341" y="172603"/>
                    <a:pt x="543341" y="169323"/>
                  </a:cubicBezTo>
                  <a:lnTo>
                    <a:pt x="543341" y="136527"/>
                  </a:lnTo>
                  <a:cubicBezTo>
                    <a:pt x="543341" y="134653"/>
                    <a:pt x="544274" y="133248"/>
                    <a:pt x="545674" y="131842"/>
                  </a:cubicBezTo>
                  <a:cubicBezTo>
                    <a:pt x="547074" y="130436"/>
                    <a:pt x="548940" y="129968"/>
                    <a:pt x="550806" y="130436"/>
                  </a:cubicBezTo>
                  <a:close/>
                  <a:moveTo>
                    <a:pt x="404370" y="124484"/>
                  </a:moveTo>
                  <a:lnTo>
                    <a:pt x="404370" y="148455"/>
                  </a:lnTo>
                  <a:lnTo>
                    <a:pt x="468540" y="155975"/>
                  </a:lnTo>
                  <a:lnTo>
                    <a:pt x="468540" y="136704"/>
                  </a:lnTo>
                  <a:close/>
                  <a:moveTo>
                    <a:pt x="399102" y="110853"/>
                  </a:moveTo>
                  <a:lnTo>
                    <a:pt x="476202" y="125424"/>
                  </a:lnTo>
                  <a:cubicBezTo>
                    <a:pt x="479075" y="126364"/>
                    <a:pt x="480991" y="128714"/>
                    <a:pt x="480991" y="131534"/>
                  </a:cubicBezTo>
                  <a:lnTo>
                    <a:pt x="480991" y="163026"/>
                  </a:lnTo>
                  <a:cubicBezTo>
                    <a:pt x="480991" y="164906"/>
                    <a:pt x="480512" y="166316"/>
                    <a:pt x="479075" y="167726"/>
                  </a:cubicBezTo>
                  <a:cubicBezTo>
                    <a:pt x="478118" y="168666"/>
                    <a:pt x="476202" y="169136"/>
                    <a:pt x="474766" y="169136"/>
                  </a:cubicBezTo>
                  <a:cubicBezTo>
                    <a:pt x="474766" y="169136"/>
                    <a:pt x="474287" y="169136"/>
                    <a:pt x="474287" y="169136"/>
                  </a:cubicBezTo>
                  <a:lnTo>
                    <a:pt x="397187" y="160676"/>
                  </a:lnTo>
                  <a:cubicBezTo>
                    <a:pt x="394313" y="160205"/>
                    <a:pt x="391919" y="157385"/>
                    <a:pt x="391919" y="154095"/>
                  </a:cubicBezTo>
                  <a:lnTo>
                    <a:pt x="391919" y="116963"/>
                  </a:lnTo>
                  <a:cubicBezTo>
                    <a:pt x="391919" y="115083"/>
                    <a:pt x="392398" y="113203"/>
                    <a:pt x="393835" y="112263"/>
                  </a:cubicBezTo>
                  <a:cubicBezTo>
                    <a:pt x="395750" y="110853"/>
                    <a:pt x="397666" y="110383"/>
                    <a:pt x="399102" y="110853"/>
                  </a:cubicBezTo>
                  <a:close/>
                  <a:moveTo>
                    <a:pt x="657733" y="90237"/>
                  </a:moveTo>
                  <a:lnTo>
                    <a:pt x="657733" y="476563"/>
                  </a:lnTo>
                  <a:lnTo>
                    <a:pt x="768608" y="449774"/>
                  </a:lnTo>
                  <a:lnTo>
                    <a:pt x="768608" y="115616"/>
                  </a:lnTo>
                  <a:close/>
                  <a:moveTo>
                    <a:pt x="140003" y="78957"/>
                  </a:moveTo>
                  <a:lnTo>
                    <a:pt x="140003" y="516982"/>
                  </a:lnTo>
                  <a:lnTo>
                    <a:pt x="221750" y="501003"/>
                  </a:lnTo>
                  <a:lnTo>
                    <a:pt x="221750" y="92117"/>
                  </a:lnTo>
                  <a:close/>
                  <a:moveTo>
                    <a:pt x="519139" y="58278"/>
                  </a:moveTo>
                  <a:lnTo>
                    <a:pt x="519139" y="510402"/>
                  </a:lnTo>
                  <a:lnTo>
                    <a:pt x="645048" y="479853"/>
                  </a:lnTo>
                  <a:lnTo>
                    <a:pt x="645048" y="87417"/>
                  </a:lnTo>
                  <a:close/>
                  <a:moveTo>
                    <a:pt x="357055" y="21149"/>
                  </a:moveTo>
                  <a:lnTo>
                    <a:pt x="357055" y="549881"/>
                  </a:lnTo>
                  <a:lnTo>
                    <a:pt x="506454" y="513692"/>
                  </a:lnTo>
                  <a:lnTo>
                    <a:pt x="506454" y="55458"/>
                  </a:lnTo>
                  <a:close/>
                  <a:moveTo>
                    <a:pt x="338263" y="19739"/>
                  </a:moveTo>
                  <a:lnTo>
                    <a:pt x="240542" y="27259"/>
                  </a:lnTo>
                  <a:lnTo>
                    <a:pt x="240542" y="533431"/>
                  </a:lnTo>
                  <a:lnTo>
                    <a:pt x="338263" y="550821"/>
                  </a:lnTo>
                  <a:close/>
                  <a:moveTo>
                    <a:pt x="346719" y="0"/>
                  </a:moveTo>
                  <a:cubicBezTo>
                    <a:pt x="347659" y="0"/>
                    <a:pt x="348598" y="0"/>
                    <a:pt x="349538" y="470"/>
                  </a:cubicBezTo>
                  <a:lnTo>
                    <a:pt x="349538" y="0"/>
                  </a:lnTo>
                  <a:lnTo>
                    <a:pt x="780353" y="99166"/>
                  </a:lnTo>
                  <a:cubicBezTo>
                    <a:pt x="784581" y="100106"/>
                    <a:pt x="787400" y="103866"/>
                    <a:pt x="787400" y="108096"/>
                  </a:cubicBezTo>
                  <a:lnTo>
                    <a:pt x="787400" y="456824"/>
                  </a:lnTo>
                  <a:cubicBezTo>
                    <a:pt x="787400" y="461524"/>
                    <a:pt x="784581" y="465284"/>
                    <a:pt x="780353" y="466224"/>
                  </a:cubicBezTo>
                  <a:lnTo>
                    <a:pt x="350008" y="571030"/>
                  </a:lnTo>
                  <a:lnTo>
                    <a:pt x="349538" y="571030"/>
                  </a:lnTo>
                  <a:cubicBezTo>
                    <a:pt x="349068" y="571030"/>
                    <a:pt x="348129" y="571500"/>
                    <a:pt x="347659" y="571500"/>
                  </a:cubicBezTo>
                  <a:cubicBezTo>
                    <a:pt x="347189" y="571500"/>
                    <a:pt x="346249" y="571500"/>
                    <a:pt x="345779" y="571030"/>
                  </a:cubicBezTo>
                  <a:lnTo>
                    <a:pt x="229737" y="550351"/>
                  </a:lnTo>
                  <a:cubicBezTo>
                    <a:pt x="225039" y="549411"/>
                    <a:pt x="221750" y="545651"/>
                    <a:pt x="221750" y="540951"/>
                  </a:cubicBezTo>
                  <a:lnTo>
                    <a:pt x="221750" y="520272"/>
                  </a:lnTo>
                  <a:lnTo>
                    <a:pt x="132016" y="537661"/>
                  </a:lnTo>
                  <a:cubicBezTo>
                    <a:pt x="131547" y="537661"/>
                    <a:pt x="131077" y="538131"/>
                    <a:pt x="130607" y="538131"/>
                  </a:cubicBezTo>
                  <a:cubicBezTo>
                    <a:pt x="129667" y="538131"/>
                    <a:pt x="129197" y="538131"/>
                    <a:pt x="128728" y="537661"/>
                  </a:cubicBezTo>
                  <a:lnTo>
                    <a:pt x="23490" y="520272"/>
                  </a:lnTo>
                  <a:cubicBezTo>
                    <a:pt x="18792" y="519802"/>
                    <a:pt x="15504" y="515572"/>
                    <a:pt x="15504" y="511342"/>
                  </a:cubicBezTo>
                  <a:lnTo>
                    <a:pt x="15504" y="389616"/>
                  </a:lnTo>
                  <a:cubicBezTo>
                    <a:pt x="6108" y="385857"/>
                    <a:pt x="0" y="376927"/>
                    <a:pt x="0" y="366117"/>
                  </a:cubicBezTo>
                  <a:cubicBezTo>
                    <a:pt x="0" y="352488"/>
                    <a:pt x="11275" y="341208"/>
                    <a:pt x="24900" y="341208"/>
                  </a:cubicBezTo>
                  <a:cubicBezTo>
                    <a:pt x="38994" y="341208"/>
                    <a:pt x="49800" y="352488"/>
                    <a:pt x="49800" y="366117"/>
                  </a:cubicBezTo>
                  <a:cubicBezTo>
                    <a:pt x="49800" y="376927"/>
                    <a:pt x="43692" y="385857"/>
                    <a:pt x="34296" y="389616"/>
                  </a:cubicBezTo>
                  <a:lnTo>
                    <a:pt x="34296" y="503352"/>
                  </a:lnTo>
                  <a:lnTo>
                    <a:pt x="121211" y="517452"/>
                  </a:lnTo>
                  <a:lnTo>
                    <a:pt x="121211" y="78017"/>
                  </a:lnTo>
                  <a:lnTo>
                    <a:pt x="34296" y="84597"/>
                  </a:lnTo>
                  <a:lnTo>
                    <a:pt x="34296" y="266951"/>
                  </a:lnTo>
                  <a:cubicBezTo>
                    <a:pt x="43692" y="270711"/>
                    <a:pt x="49800" y="279640"/>
                    <a:pt x="49800" y="289980"/>
                  </a:cubicBezTo>
                  <a:cubicBezTo>
                    <a:pt x="49800" y="304079"/>
                    <a:pt x="38994" y="315359"/>
                    <a:pt x="24900" y="315359"/>
                  </a:cubicBezTo>
                  <a:cubicBezTo>
                    <a:pt x="11275" y="315359"/>
                    <a:pt x="0" y="304079"/>
                    <a:pt x="0" y="289980"/>
                  </a:cubicBezTo>
                  <a:cubicBezTo>
                    <a:pt x="0" y="279640"/>
                    <a:pt x="6108" y="270711"/>
                    <a:pt x="15504" y="266951"/>
                  </a:cubicBezTo>
                  <a:lnTo>
                    <a:pt x="15504" y="75667"/>
                  </a:lnTo>
                  <a:cubicBezTo>
                    <a:pt x="15504" y="70967"/>
                    <a:pt x="19262" y="66738"/>
                    <a:pt x="24430" y="66268"/>
                  </a:cubicBezTo>
                  <a:lnTo>
                    <a:pt x="129667" y="58748"/>
                  </a:lnTo>
                  <a:cubicBezTo>
                    <a:pt x="130607" y="58278"/>
                    <a:pt x="131077" y="58748"/>
                    <a:pt x="132016" y="58748"/>
                  </a:cubicBezTo>
                  <a:lnTo>
                    <a:pt x="221750" y="73317"/>
                  </a:lnTo>
                  <a:lnTo>
                    <a:pt x="221750" y="18799"/>
                  </a:lnTo>
                  <a:cubicBezTo>
                    <a:pt x="221750" y="13629"/>
                    <a:pt x="225508" y="9870"/>
                    <a:pt x="230676" y="9400"/>
                  </a:cubicBezTo>
                  <a:close/>
                </a:path>
              </a:pathLst>
            </a:custGeom>
            <a:solidFill>
              <a:srgbClr val="5B9BD5"/>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1" name="TextBox 89">
              <a:extLst>
                <a:ext uri="{FF2B5EF4-FFF2-40B4-BE49-F238E27FC236}">
                  <a16:creationId xmlns:a16="http://schemas.microsoft.com/office/drawing/2014/main" id="{478B77CE-B62E-CC6E-4A6E-1EAFBE4CFCD8}"/>
                </a:ext>
              </a:extLst>
            </p:cNvPr>
            <p:cNvSpPr txBox="1"/>
            <p:nvPr/>
          </p:nvSpPr>
          <p:spPr>
            <a:xfrm>
              <a:off x="5357844" y="4204585"/>
              <a:ext cx="510539" cy="325188"/>
            </a:xfrm>
            <a:prstGeom prst="rect">
              <a:avLst/>
            </a:prstGeom>
            <a:noFill/>
          </p:spPr>
          <p:txBody>
            <a:bodyPr wrap="square" rtlCol="0">
              <a:spAutoFit/>
            </a:bodyPr>
            <a:lstStyle/>
            <a:p>
              <a:pPr defTabSz="914400"/>
              <a:r>
                <a:rPr lang="en-US" altLang="zh-CN" sz="1400" dirty="0">
                  <a:solidFill>
                    <a:prstClr val="black"/>
                  </a:solidFill>
                  <a:latin typeface="Calibri" panose="020F0502020204030204"/>
                  <a:ea typeface="宋体" panose="02010600030101010101" pitchFamily="2" charset="-122"/>
                </a:rPr>
                <a:t>DC</a:t>
              </a:r>
              <a:endParaRPr lang="en-US" sz="1400" dirty="0">
                <a:solidFill>
                  <a:prstClr val="black"/>
                </a:solidFill>
                <a:latin typeface="Calibri" panose="020F0502020204030204"/>
              </a:endParaRPr>
            </a:p>
          </p:txBody>
        </p:sp>
        <p:sp>
          <p:nvSpPr>
            <p:cNvPr id="102" name="TextBox 90">
              <a:extLst>
                <a:ext uri="{FF2B5EF4-FFF2-40B4-BE49-F238E27FC236}">
                  <a16:creationId xmlns:a16="http://schemas.microsoft.com/office/drawing/2014/main" id="{78AF7DF5-E681-0CAB-EE34-49DFDA0B5339}"/>
                </a:ext>
              </a:extLst>
            </p:cNvPr>
            <p:cNvSpPr txBox="1"/>
            <p:nvPr/>
          </p:nvSpPr>
          <p:spPr>
            <a:xfrm>
              <a:off x="186258" y="4704721"/>
              <a:ext cx="1173149" cy="552818"/>
            </a:xfrm>
            <a:prstGeom prst="rect">
              <a:avLst/>
            </a:prstGeom>
            <a:noFill/>
          </p:spPr>
          <p:txBody>
            <a:bodyPr wrap="square" rtlCol="0">
              <a:spAutoFit/>
            </a:bodyPr>
            <a:lstStyle/>
            <a:p>
              <a:pPr defTabSz="914400"/>
              <a:r>
                <a:rPr lang="en-US" sz="1400" dirty="0">
                  <a:solidFill>
                    <a:prstClr val="black"/>
                  </a:solidFill>
                  <a:latin typeface="Calibri" panose="020F0502020204030204"/>
                </a:rPr>
                <a:t>Campus network</a:t>
              </a:r>
            </a:p>
          </p:txBody>
        </p:sp>
        <p:sp>
          <p:nvSpPr>
            <p:cNvPr id="103" name="TextBox 91">
              <a:extLst>
                <a:ext uri="{FF2B5EF4-FFF2-40B4-BE49-F238E27FC236}">
                  <a16:creationId xmlns:a16="http://schemas.microsoft.com/office/drawing/2014/main" id="{E3E0F29D-428F-9180-17ED-B92F589C5583}"/>
                </a:ext>
              </a:extLst>
            </p:cNvPr>
            <p:cNvSpPr txBox="1"/>
            <p:nvPr/>
          </p:nvSpPr>
          <p:spPr>
            <a:xfrm>
              <a:off x="9891276" y="4121161"/>
              <a:ext cx="1173149" cy="552818"/>
            </a:xfrm>
            <a:prstGeom prst="rect">
              <a:avLst/>
            </a:prstGeom>
            <a:noFill/>
          </p:spPr>
          <p:txBody>
            <a:bodyPr wrap="square" rtlCol="0">
              <a:spAutoFit/>
            </a:bodyPr>
            <a:lstStyle/>
            <a:p>
              <a:pPr defTabSz="914400"/>
              <a:r>
                <a:rPr lang="en-US" sz="1400" dirty="0">
                  <a:solidFill>
                    <a:prstClr val="black"/>
                  </a:solidFill>
                  <a:latin typeface="Calibri" panose="020F0502020204030204"/>
                </a:rPr>
                <a:t>Campus network</a:t>
              </a:r>
            </a:p>
          </p:txBody>
        </p:sp>
        <p:sp>
          <p:nvSpPr>
            <p:cNvPr id="104" name="TextBox 92">
              <a:extLst>
                <a:ext uri="{FF2B5EF4-FFF2-40B4-BE49-F238E27FC236}">
                  <a16:creationId xmlns:a16="http://schemas.microsoft.com/office/drawing/2014/main" id="{C9CA10DA-3B9E-F978-2359-315484219AA2}"/>
                </a:ext>
              </a:extLst>
            </p:cNvPr>
            <p:cNvSpPr txBox="1"/>
            <p:nvPr/>
          </p:nvSpPr>
          <p:spPr>
            <a:xfrm>
              <a:off x="4620260" y="2625119"/>
              <a:ext cx="2854961" cy="369332"/>
            </a:xfrm>
            <a:prstGeom prst="rect">
              <a:avLst/>
            </a:prstGeom>
            <a:noFill/>
          </p:spPr>
          <p:txBody>
            <a:bodyPr wrap="square" rtlCol="0">
              <a:spAutoFit/>
            </a:bodyPr>
            <a:lstStyle/>
            <a:p>
              <a:pPr defTabSz="914400"/>
              <a:r>
                <a:rPr lang="en-US" sz="1600" dirty="0">
                  <a:solidFill>
                    <a:prstClr val="black"/>
                  </a:solidFill>
                  <a:latin typeface="Calibri" panose="020F0502020204030204"/>
                </a:rPr>
                <a:t>IETF/ACTN Interface</a:t>
              </a:r>
            </a:p>
          </p:txBody>
        </p:sp>
        <p:sp>
          <p:nvSpPr>
            <p:cNvPr id="105" name="Left Brace 93">
              <a:extLst>
                <a:ext uri="{FF2B5EF4-FFF2-40B4-BE49-F238E27FC236}">
                  <a16:creationId xmlns:a16="http://schemas.microsoft.com/office/drawing/2014/main" id="{00A79EF7-59DA-0A12-CA13-9F22F58EDED7}"/>
                </a:ext>
              </a:extLst>
            </p:cNvPr>
            <p:cNvSpPr/>
            <p:nvPr/>
          </p:nvSpPr>
          <p:spPr>
            <a:xfrm>
              <a:off x="1775459" y="1522949"/>
              <a:ext cx="485227" cy="2409879"/>
            </a:xfrm>
            <a:prstGeom prst="leftBrace">
              <a:avLst>
                <a:gd name="adj1" fmla="val 37910"/>
                <a:gd name="adj2" fmla="val 49191"/>
              </a:avLst>
            </a:prstGeom>
            <a:no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6" name="TextBox 96">
              <a:extLst>
                <a:ext uri="{FF2B5EF4-FFF2-40B4-BE49-F238E27FC236}">
                  <a16:creationId xmlns:a16="http://schemas.microsoft.com/office/drawing/2014/main" id="{1750E8BD-9A36-DE52-2B74-27E7848CE763}"/>
                </a:ext>
              </a:extLst>
            </p:cNvPr>
            <p:cNvSpPr txBox="1"/>
            <p:nvPr/>
          </p:nvSpPr>
          <p:spPr>
            <a:xfrm>
              <a:off x="564462" y="2418959"/>
              <a:ext cx="1422403" cy="617855"/>
            </a:xfrm>
            <a:prstGeom prst="rect">
              <a:avLst/>
            </a:prstGeom>
            <a:noFill/>
          </p:spPr>
          <p:txBody>
            <a:bodyPr wrap="square" rtlCol="0">
              <a:spAutoFit/>
            </a:bodyPr>
            <a:lstStyle/>
            <a:p>
              <a:pPr defTabSz="914400"/>
              <a:r>
                <a:rPr lang="en-US" sz="1600" dirty="0">
                  <a:solidFill>
                    <a:prstClr val="black"/>
                  </a:solidFill>
                  <a:latin typeface="Calibri" panose="020F0502020204030204"/>
                </a:rPr>
                <a:t>Closed-loop Automation</a:t>
              </a:r>
            </a:p>
          </p:txBody>
        </p:sp>
        <p:sp>
          <p:nvSpPr>
            <p:cNvPr id="107" name="Rectangle: Rounded Corners 25">
              <a:extLst>
                <a:ext uri="{FF2B5EF4-FFF2-40B4-BE49-F238E27FC236}">
                  <a16:creationId xmlns:a16="http://schemas.microsoft.com/office/drawing/2014/main" id="{5B49A1DB-8353-DD26-12D1-C2AF1F23B82A}"/>
                </a:ext>
              </a:extLst>
            </p:cNvPr>
            <p:cNvSpPr/>
            <p:nvPr/>
          </p:nvSpPr>
          <p:spPr>
            <a:xfrm>
              <a:off x="4429760" y="616560"/>
              <a:ext cx="2428240" cy="383991"/>
            </a:xfrm>
            <a:prstGeom prst="roundRect">
              <a:avLst/>
            </a:prstGeom>
            <a:solidFill>
              <a:srgbClr val="A5A5A5">
                <a:lumMod val="20000"/>
                <a:lumOff val="8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black"/>
                  </a:solidFill>
                  <a:effectLst/>
                  <a:uLnTx/>
                  <a:uFillTx/>
                  <a:latin typeface="Calibri" panose="020F0502020204030204"/>
                  <a:ea typeface="+mn-ea"/>
                  <a:cs typeface="+mn-cs"/>
                </a:rPr>
                <a:t>Slice User</a:t>
              </a:r>
            </a:p>
          </p:txBody>
        </p:sp>
        <p:cxnSp>
          <p:nvCxnSpPr>
            <p:cNvPr id="108" name="Straight Arrow Connector 2">
              <a:extLst>
                <a:ext uri="{FF2B5EF4-FFF2-40B4-BE49-F238E27FC236}">
                  <a16:creationId xmlns:a16="http://schemas.microsoft.com/office/drawing/2014/main" id="{B0A36FEC-74BA-32D4-5D7B-76DDC2803621}"/>
                </a:ext>
              </a:extLst>
            </p:cNvPr>
            <p:cNvCxnSpPr>
              <a:stCxn id="107" idx="2"/>
              <a:endCxn id="86" idx="0"/>
            </p:cNvCxnSpPr>
            <p:nvPr/>
          </p:nvCxnSpPr>
          <p:spPr>
            <a:xfrm>
              <a:off x="5643880" y="1000551"/>
              <a:ext cx="0" cy="574249"/>
            </a:xfrm>
            <a:prstGeom prst="straightConnector1">
              <a:avLst/>
            </a:prstGeom>
            <a:noFill/>
            <a:ln w="6350" cap="flat" cmpd="sng" algn="ctr">
              <a:solidFill>
                <a:srgbClr val="5B9BD5"/>
              </a:solidFill>
              <a:prstDash val="solid"/>
              <a:miter lim="800000"/>
              <a:headEnd type="triangle"/>
              <a:tailEnd type="triangle"/>
            </a:ln>
            <a:effectLst/>
          </p:spPr>
        </p:cxnSp>
        <p:sp>
          <p:nvSpPr>
            <p:cNvPr id="109" name="TextBox 29">
              <a:extLst>
                <a:ext uri="{FF2B5EF4-FFF2-40B4-BE49-F238E27FC236}">
                  <a16:creationId xmlns:a16="http://schemas.microsoft.com/office/drawing/2014/main" id="{C45E0741-80FE-A2A6-7293-A87636F24588}"/>
                </a:ext>
              </a:extLst>
            </p:cNvPr>
            <p:cNvSpPr txBox="1"/>
            <p:nvPr/>
          </p:nvSpPr>
          <p:spPr>
            <a:xfrm>
              <a:off x="5590230" y="1091405"/>
              <a:ext cx="2158108" cy="369332"/>
            </a:xfrm>
            <a:prstGeom prst="rect">
              <a:avLst/>
            </a:prstGeom>
            <a:noFill/>
          </p:spPr>
          <p:txBody>
            <a:bodyPr wrap="square" rtlCol="0">
              <a:spAutoFit/>
            </a:bodyPr>
            <a:lstStyle/>
            <a:p>
              <a:pPr defTabSz="914400"/>
              <a:r>
                <a:rPr lang="en-US" sz="1600" dirty="0">
                  <a:solidFill>
                    <a:prstClr val="black"/>
                  </a:solidFill>
                  <a:latin typeface="Calibri" panose="020F0502020204030204"/>
                </a:rPr>
                <a:t>User Intent Interface</a:t>
              </a:r>
            </a:p>
          </p:txBody>
        </p:sp>
      </p:grpSp>
    </p:spTree>
    <p:extLst>
      <p:ext uri="{BB962C8B-B14F-4D97-AF65-F5344CB8AC3E}">
        <p14:creationId xmlns:p14="http://schemas.microsoft.com/office/powerpoint/2010/main" val="3385042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74A7F0-AE2B-46E4-5D45-7FFCBD830F78}"/>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A22B09D1-B315-3B75-BA1B-989B2E0D4ABA}"/>
              </a:ext>
            </a:extLst>
          </p:cNvPr>
          <p:cNvSpPr>
            <a:spLocks noGrp="1"/>
          </p:cNvSpPr>
          <p:nvPr>
            <p:ph idx="1"/>
          </p:nvPr>
        </p:nvSpPr>
        <p:spPr>
          <a:xfrm>
            <a:off x="838200" y="1825625"/>
            <a:ext cx="11071860" cy="4351338"/>
          </a:xfrm>
        </p:spPr>
        <p:txBody>
          <a:bodyPr>
            <a:normAutofit lnSpcReduction="10000"/>
          </a:bodyPr>
          <a:lstStyle/>
          <a:p>
            <a:r>
              <a:rPr lang="en-US" sz="2800" dirty="0">
                <a:latin typeface="Arial" panose="020B0604020202020204" pitchFamily="34" charset="0"/>
                <a:ea typeface="微软雅黑" panose="020B0503020204020204" pitchFamily="34" charset="-122"/>
                <a:cs typeface="Arial" panose="020B0604020202020204" pitchFamily="34" charset="0"/>
              </a:rPr>
              <a:t>Fiber-to-everywhere makes the network infrastructure future proof</a:t>
            </a:r>
          </a:p>
          <a:p>
            <a:pPr lvl="1"/>
            <a:r>
              <a:rPr lang="en-US" sz="2400" dirty="0">
                <a:latin typeface="Arial" panose="020B0604020202020204" pitchFamily="34" charset="0"/>
                <a:ea typeface="微软雅黑" panose="020B0503020204020204" pitchFamily="34" charset="-122"/>
                <a:cs typeface="Arial" panose="020B0604020202020204" pitchFamily="34" charset="0"/>
              </a:rPr>
              <a:t>Wider reach to massive end users, larger bandwidth for access &amp; transport, fine granular OTN</a:t>
            </a:r>
          </a:p>
          <a:p>
            <a:endParaRPr lang="en-US" sz="2800" dirty="0"/>
          </a:p>
          <a:p>
            <a:r>
              <a:rPr lang="en-US" sz="2800" dirty="0"/>
              <a:t>End-to-end management and control is a key component for service delivery across multi-technology domains</a:t>
            </a:r>
          </a:p>
          <a:p>
            <a:pPr marL="285750" indent="-285750">
              <a:buFont typeface="Arial" panose="020B0604020202020204" pitchFamily="34" charset="0"/>
              <a:buChar char="•"/>
            </a:pPr>
            <a:endParaRPr lang="en-US" sz="2800" dirty="0">
              <a:solidFill>
                <a:schemeClr val="tx2"/>
              </a:solidFill>
            </a:endParaRPr>
          </a:p>
          <a:p>
            <a:pPr marL="285750" indent="-285750">
              <a:buFont typeface="Arial" panose="020B0604020202020204" pitchFamily="34" charset="0"/>
              <a:buChar char="•"/>
            </a:pPr>
            <a:r>
              <a:rPr lang="en-US" sz="2800" dirty="0">
                <a:solidFill>
                  <a:schemeClr val="tx2"/>
                </a:solidFill>
              </a:rPr>
              <a:t>Network slicing enables the provisioning of premium services with flexible resource isolation and guaranteed performance across CPN, Access, Aggregation and Core/DC networks</a:t>
            </a:r>
            <a:endParaRPr lang="en-US" sz="2800" dirty="0"/>
          </a:p>
          <a:p>
            <a:endParaRPr lang="en-US" sz="2800" dirty="0"/>
          </a:p>
        </p:txBody>
      </p:sp>
    </p:spTree>
    <p:extLst>
      <p:ext uri="{BB962C8B-B14F-4D97-AF65-F5344CB8AC3E}">
        <p14:creationId xmlns:p14="http://schemas.microsoft.com/office/powerpoint/2010/main" val="2812598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ADB1D9-336D-594D-9418-4BC486843D21}"/>
              </a:ext>
            </a:extLst>
          </p:cNvPr>
          <p:cNvSpPr>
            <a:spLocks noGrp="1"/>
          </p:cNvSpPr>
          <p:nvPr>
            <p:ph type="subTitle" idx="1"/>
          </p:nvPr>
        </p:nvSpPr>
        <p:spPr>
          <a:xfrm>
            <a:off x="506116" y="353396"/>
            <a:ext cx="11125200" cy="364843"/>
          </a:xfrm>
        </p:spPr>
        <p:txBody>
          <a:bodyPr anchor="ctr">
            <a:noAutofit/>
          </a:bodyPr>
          <a:lstStyle/>
          <a:p>
            <a:pPr defTabSz="914112">
              <a:lnSpc>
                <a:spcPct val="100000"/>
              </a:lnSpc>
            </a:pPr>
            <a:r>
              <a:rPr kumimoji="0" lang="en-US" sz="3200" b="0" i="0" u="none" strike="noStrike" kern="1200" cap="none" spc="0" normalizeH="0" baseline="0" noProof="0" dirty="0">
                <a:ln>
                  <a:noFill/>
                </a:ln>
                <a:solidFill>
                  <a:srgbClr val="000000"/>
                </a:solidFill>
                <a:effectLst/>
                <a:uLnTx/>
                <a:uFillTx/>
                <a:latin typeface="Arial"/>
                <a:ea typeface="Microsoft YaHei"/>
                <a:cs typeface="+mj-cs"/>
              </a:rPr>
              <a:t>Network Vision </a:t>
            </a:r>
            <a:r>
              <a:rPr lang="en-US" sz="3200" b="0" dirty="0">
                <a:solidFill>
                  <a:srgbClr val="000000"/>
                </a:solidFill>
                <a:latin typeface="Arial"/>
                <a:ea typeface="Microsoft YaHei"/>
                <a:cs typeface="+mj-cs"/>
              </a:rPr>
              <a:t>: </a:t>
            </a:r>
            <a:r>
              <a:rPr lang="en-US" altLang="zh-CN" sz="3200" b="0" dirty="0">
                <a:solidFill>
                  <a:srgbClr val="000000"/>
                </a:solidFill>
                <a:latin typeface="Arial"/>
                <a:ea typeface="Microsoft YaHei"/>
                <a:cs typeface="+mj-cs"/>
              </a:rPr>
              <a:t>Fiber to Everywhere, Enabling All Industries</a:t>
            </a:r>
            <a:endParaRPr lang="zh-CN" altLang="en-US" sz="3200" b="0" dirty="0">
              <a:solidFill>
                <a:srgbClr val="000000"/>
              </a:solidFill>
              <a:latin typeface="Arial"/>
              <a:ea typeface="Microsoft YaHei"/>
              <a:cs typeface="+mj-cs"/>
            </a:endParaRPr>
          </a:p>
        </p:txBody>
      </p:sp>
      <p:grpSp>
        <p:nvGrpSpPr>
          <p:cNvPr id="14" name="组合 13"/>
          <p:cNvGrpSpPr/>
          <p:nvPr/>
        </p:nvGrpSpPr>
        <p:grpSpPr>
          <a:xfrm>
            <a:off x="807405" y="1111407"/>
            <a:ext cx="10650241" cy="3666334"/>
            <a:chOff x="938451" y="1152891"/>
            <a:chExt cx="10466693" cy="5084417"/>
          </a:xfrm>
        </p:grpSpPr>
        <p:cxnSp>
          <p:nvCxnSpPr>
            <p:cNvPr id="15" name="直接连接符 1037"/>
            <p:cNvCxnSpPr/>
            <p:nvPr/>
          </p:nvCxnSpPr>
          <p:spPr>
            <a:xfrm flipV="1">
              <a:off x="3591169" y="1734398"/>
              <a:ext cx="0" cy="3600000"/>
            </a:xfrm>
            <a:prstGeom prst="line">
              <a:avLst/>
            </a:prstGeom>
            <a:noFill/>
            <a:ln w="6350" cap="flat" cmpd="sng" algn="ctr">
              <a:solidFill>
                <a:srgbClr val="FFFFFF">
                  <a:lumMod val="85000"/>
                </a:srgbClr>
              </a:solidFill>
              <a:prstDash val="dash"/>
              <a:miter lim="800000"/>
            </a:ln>
            <a:effectLst/>
          </p:spPr>
        </p:cxnSp>
        <p:cxnSp>
          <p:nvCxnSpPr>
            <p:cNvPr id="16" name="直接连接符 494"/>
            <p:cNvCxnSpPr/>
            <p:nvPr/>
          </p:nvCxnSpPr>
          <p:spPr>
            <a:xfrm flipV="1">
              <a:off x="5982183" y="1734398"/>
              <a:ext cx="0" cy="3600000"/>
            </a:xfrm>
            <a:prstGeom prst="line">
              <a:avLst/>
            </a:prstGeom>
            <a:noFill/>
            <a:ln w="6350" cap="flat" cmpd="sng" algn="ctr">
              <a:solidFill>
                <a:srgbClr val="FFFFFF">
                  <a:lumMod val="85000"/>
                </a:srgbClr>
              </a:solidFill>
              <a:prstDash val="dash"/>
              <a:miter lim="800000"/>
            </a:ln>
            <a:effectLst/>
          </p:spPr>
        </p:cxnSp>
        <p:cxnSp>
          <p:nvCxnSpPr>
            <p:cNvPr id="17" name="直接连接符 495"/>
            <p:cNvCxnSpPr/>
            <p:nvPr/>
          </p:nvCxnSpPr>
          <p:spPr>
            <a:xfrm flipV="1">
              <a:off x="8373197" y="1734398"/>
              <a:ext cx="0" cy="3600000"/>
            </a:xfrm>
            <a:prstGeom prst="line">
              <a:avLst/>
            </a:prstGeom>
            <a:noFill/>
            <a:ln w="6350" cap="flat" cmpd="sng" algn="ctr">
              <a:solidFill>
                <a:srgbClr val="FFFFFF">
                  <a:lumMod val="85000"/>
                </a:srgbClr>
              </a:solidFill>
              <a:prstDash val="dash"/>
              <a:miter lim="800000"/>
            </a:ln>
            <a:effectLst/>
          </p:spPr>
        </p:cxnSp>
        <p:sp>
          <p:nvSpPr>
            <p:cNvPr id="18" name="Pie 2"/>
            <p:cNvSpPr/>
            <p:nvPr/>
          </p:nvSpPr>
          <p:spPr>
            <a:xfrm flipH="1">
              <a:off x="5460116" y="1536210"/>
              <a:ext cx="5608912" cy="4058512"/>
            </a:xfrm>
            <a:custGeom>
              <a:avLst/>
              <a:gdLst>
                <a:gd name="connsiteX0" fmla="*/ 724856 w 7635015"/>
                <a:gd name="connsiteY0" fmla="*/ 2123449 h 2677303"/>
                <a:gd name="connsiteX1" fmla="*/ 753143 w 7635015"/>
                <a:gd name="connsiteY1" fmla="*/ 540326 h 2677303"/>
                <a:gd name="connsiteX2" fmla="*/ 3817508 w 7635015"/>
                <a:gd name="connsiteY2" fmla="*/ 1338652 h 2677303"/>
                <a:gd name="connsiteX3" fmla="*/ 724856 w 7635015"/>
                <a:gd name="connsiteY3" fmla="*/ 2123449 h 2677303"/>
                <a:gd name="connsiteX0" fmla="*/ 640134 w 3917981"/>
                <a:gd name="connsiteY0" fmla="*/ 1490526 h 1490526"/>
                <a:gd name="connsiteX1" fmla="*/ 853616 w 3917981"/>
                <a:gd name="connsiteY1" fmla="*/ 0 h 1490526"/>
                <a:gd name="connsiteX2" fmla="*/ 3917981 w 3917981"/>
                <a:gd name="connsiteY2" fmla="*/ 798326 h 1490526"/>
                <a:gd name="connsiteX3" fmla="*/ 640134 w 3917981"/>
                <a:gd name="connsiteY3" fmla="*/ 1490526 h 1490526"/>
                <a:gd name="connsiteX0" fmla="*/ 753993 w 4031840"/>
                <a:gd name="connsiteY0" fmla="*/ 1490526 h 1490526"/>
                <a:gd name="connsiteX1" fmla="*/ 724406 w 4031840"/>
                <a:gd name="connsiteY1" fmla="*/ 0 h 1490526"/>
                <a:gd name="connsiteX2" fmla="*/ 4031840 w 4031840"/>
                <a:gd name="connsiteY2" fmla="*/ 798326 h 1490526"/>
                <a:gd name="connsiteX3" fmla="*/ 753993 w 4031840"/>
                <a:gd name="connsiteY3" fmla="*/ 1490526 h 1490526"/>
                <a:gd name="connsiteX0" fmla="*/ 651783 w 3929630"/>
                <a:gd name="connsiteY0" fmla="*/ 1490526 h 1490526"/>
                <a:gd name="connsiteX1" fmla="*/ 622196 w 3929630"/>
                <a:gd name="connsiteY1" fmla="*/ 0 h 1490526"/>
                <a:gd name="connsiteX2" fmla="*/ 3929630 w 3929630"/>
                <a:gd name="connsiteY2" fmla="*/ 798326 h 1490526"/>
                <a:gd name="connsiteX3" fmla="*/ 651783 w 3929630"/>
                <a:gd name="connsiteY3" fmla="*/ 1490526 h 1490526"/>
                <a:gd name="connsiteX0" fmla="*/ 533184 w 3811031"/>
                <a:gd name="connsiteY0" fmla="*/ 1490526 h 1490526"/>
                <a:gd name="connsiteX1" fmla="*/ 503597 w 3811031"/>
                <a:gd name="connsiteY1" fmla="*/ 0 h 1490526"/>
                <a:gd name="connsiteX2" fmla="*/ 3811031 w 3811031"/>
                <a:gd name="connsiteY2" fmla="*/ 798326 h 1490526"/>
                <a:gd name="connsiteX3" fmla="*/ 533184 w 3811031"/>
                <a:gd name="connsiteY3" fmla="*/ 1490526 h 1490526"/>
                <a:gd name="connsiteX0" fmla="*/ 533184 w 3805241"/>
                <a:gd name="connsiteY0" fmla="*/ 1490526 h 1490526"/>
                <a:gd name="connsiteX1" fmla="*/ 503597 w 3805241"/>
                <a:gd name="connsiteY1" fmla="*/ 0 h 1490526"/>
                <a:gd name="connsiteX2" fmla="*/ 3805241 w 3805241"/>
                <a:gd name="connsiteY2" fmla="*/ 751571 h 1490526"/>
                <a:gd name="connsiteX3" fmla="*/ 533184 w 3805241"/>
                <a:gd name="connsiteY3" fmla="*/ 1490526 h 1490526"/>
                <a:gd name="connsiteX0" fmla="*/ 516582 w 3820479"/>
                <a:gd name="connsiteY0" fmla="*/ 1490526 h 1490526"/>
                <a:gd name="connsiteX1" fmla="*/ 518835 w 3820479"/>
                <a:gd name="connsiteY1" fmla="*/ 0 h 1490526"/>
                <a:gd name="connsiteX2" fmla="*/ 3820479 w 3820479"/>
                <a:gd name="connsiteY2" fmla="*/ 751571 h 1490526"/>
                <a:gd name="connsiteX3" fmla="*/ 516582 w 3820479"/>
                <a:gd name="connsiteY3" fmla="*/ 1490526 h 1490526"/>
                <a:gd name="connsiteX0" fmla="*/ 515101 w 3818998"/>
                <a:gd name="connsiteY0" fmla="*/ 1490526 h 1490526"/>
                <a:gd name="connsiteX1" fmla="*/ 520249 w 3818998"/>
                <a:gd name="connsiteY1" fmla="*/ 0 h 1490526"/>
                <a:gd name="connsiteX2" fmla="*/ 3818998 w 3818998"/>
                <a:gd name="connsiteY2" fmla="*/ 751571 h 1490526"/>
                <a:gd name="connsiteX3" fmla="*/ 515101 w 3818998"/>
                <a:gd name="connsiteY3" fmla="*/ 1490526 h 1490526"/>
                <a:gd name="connsiteX0" fmla="*/ 515101 w 3809653"/>
                <a:gd name="connsiteY0" fmla="*/ 1490526 h 1490526"/>
                <a:gd name="connsiteX1" fmla="*/ 520249 w 3809653"/>
                <a:gd name="connsiteY1" fmla="*/ 0 h 1490526"/>
                <a:gd name="connsiteX2" fmla="*/ 3809653 w 3809653"/>
                <a:gd name="connsiteY2" fmla="*/ 743779 h 1490526"/>
                <a:gd name="connsiteX3" fmla="*/ 515101 w 3809653"/>
                <a:gd name="connsiteY3" fmla="*/ 1490526 h 1490526"/>
                <a:gd name="connsiteX0" fmla="*/ 515101 w 3491948"/>
                <a:gd name="connsiteY0" fmla="*/ 1490526 h 1490526"/>
                <a:gd name="connsiteX1" fmla="*/ 520249 w 3491948"/>
                <a:gd name="connsiteY1" fmla="*/ 0 h 1490526"/>
                <a:gd name="connsiteX2" fmla="*/ 3491948 w 3491948"/>
                <a:gd name="connsiteY2" fmla="*/ 745727 h 1490526"/>
                <a:gd name="connsiteX3" fmla="*/ 515101 w 3491948"/>
                <a:gd name="connsiteY3" fmla="*/ 1490526 h 1490526"/>
                <a:gd name="connsiteX0" fmla="*/ 522319 w 3499166"/>
                <a:gd name="connsiteY0" fmla="*/ 1488578 h 1488578"/>
                <a:gd name="connsiteX1" fmla="*/ 513449 w 3499166"/>
                <a:gd name="connsiteY1" fmla="*/ 0 h 1488578"/>
                <a:gd name="connsiteX2" fmla="*/ 3499166 w 3499166"/>
                <a:gd name="connsiteY2" fmla="*/ 743779 h 1488578"/>
                <a:gd name="connsiteX3" fmla="*/ 522319 w 3499166"/>
                <a:gd name="connsiteY3" fmla="*/ 1488578 h 1488578"/>
                <a:gd name="connsiteX0" fmla="*/ 519902 w 3496749"/>
                <a:gd name="connsiteY0" fmla="*/ 1482733 h 1482733"/>
                <a:gd name="connsiteX1" fmla="*/ 515704 w 3496749"/>
                <a:gd name="connsiteY1" fmla="*/ 0 h 1482733"/>
                <a:gd name="connsiteX2" fmla="*/ 3496749 w 3496749"/>
                <a:gd name="connsiteY2" fmla="*/ 737934 h 1482733"/>
                <a:gd name="connsiteX3" fmla="*/ 519902 w 3496749"/>
                <a:gd name="connsiteY3" fmla="*/ 1482733 h 1482733"/>
                <a:gd name="connsiteX0" fmla="*/ 522322 w 3494495"/>
                <a:gd name="connsiteY0" fmla="*/ 1476888 h 1476888"/>
                <a:gd name="connsiteX1" fmla="*/ 513450 w 3494495"/>
                <a:gd name="connsiteY1" fmla="*/ 0 h 1476888"/>
                <a:gd name="connsiteX2" fmla="*/ 3494495 w 3494495"/>
                <a:gd name="connsiteY2" fmla="*/ 737934 h 1476888"/>
                <a:gd name="connsiteX3" fmla="*/ 522322 w 3494495"/>
                <a:gd name="connsiteY3" fmla="*/ 1476888 h 1476888"/>
              </a:gdLst>
              <a:ahLst/>
              <a:cxnLst>
                <a:cxn ang="0">
                  <a:pos x="connsiteX0" y="connsiteY0"/>
                </a:cxn>
                <a:cxn ang="0">
                  <a:pos x="connsiteX1" y="connsiteY1"/>
                </a:cxn>
                <a:cxn ang="0">
                  <a:pos x="connsiteX2" y="connsiteY2"/>
                </a:cxn>
                <a:cxn ang="0">
                  <a:pos x="connsiteX3" y="connsiteY3"/>
                </a:cxn>
              </a:cxnLst>
              <a:rect l="l" t="t" r="r" b="b"/>
              <a:pathLst>
                <a:path w="3494495" h="1476888">
                  <a:moveTo>
                    <a:pt x="522322" y="1476888"/>
                  </a:moveTo>
                  <a:cubicBezTo>
                    <a:pt x="-141975" y="1061435"/>
                    <a:pt x="-202410" y="468997"/>
                    <a:pt x="513450" y="0"/>
                  </a:cubicBezTo>
                  <a:lnTo>
                    <a:pt x="3494495" y="737934"/>
                  </a:lnTo>
                  <a:lnTo>
                    <a:pt x="522322" y="1476888"/>
                  </a:lnTo>
                  <a:close/>
                </a:path>
              </a:pathLst>
            </a:custGeom>
            <a:gradFill flip="none" rotWithShape="1">
              <a:gsLst>
                <a:gs pos="62000">
                  <a:srgbClr val="FFFFFF"/>
                </a:gs>
                <a:gs pos="99000">
                  <a:srgbClr val="84D0A2">
                    <a:lumMod val="60000"/>
                    <a:lumOff val="40000"/>
                  </a:srgbClr>
                </a:gs>
              </a:gsLst>
              <a:lin ang="10800000" scaled="0"/>
              <a:tileRect/>
            </a:gradFill>
            <a:ln w="9525" cap="flat" cmpd="sng" algn="ctr">
              <a:noFill/>
              <a:prstDash val="solid"/>
              <a:round/>
              <a:headEnd type="none" w="med" len="med"/>
              <a:tailEnd type="none" w="med" len="med"/>
            </a:ln>
            <a:effectLst/>
          </p:spPr>
          <p:txBody>
            <a:bodyPr lIns="636831" tIns="318417" rIns="636831" bIns="318417"/>
            <a:lstStyle/>
            <a:p>
              <a:pPr defTabSz="6369438" fontAlgn="ctr">
                <a:defRPr/>
              </a:pPr>
              <a:endParaRPr lang="en-US" sz="2798" b="1" kern="0">
                <a:solidFill>
                  <a:srgbClr val="FFFFFF"/>
                </a:solidFill>
                <a:latin typeface="+mj-lt"/>
                <a:ea typeface="微软雅黑" panose="020B0503020204020204" pitchFamily="34" charset="-122"/>
                <a:cs typeface="Arial" panose="020B0604020202020204" pitchFamily="34" charset="0"/>
              </a:endParaRPr>
            </a:p>
          </p:txBody>
        </p:sp>
        <p:sp>
          <p:nvSpPr>
            <p:cNvPr id="19" name="Pie 2"/>
            <p:cNvSpPr/>
            <p:nvPr/>
          </p:nvSpPr>
          <p:spPr>
            <a:xfrm flipH="1">
              <a:off x="3773586" y="1894490"/>
              <a:ext cx="5101796" cy="3341953"/>
            </a:xfrm>
            <a:custGeom>
              <a:avLst/>
              <a:gdLst>
                <a:gd name="connsiteX0" fmla="*/ 724856 w 7635015"/>
                <a:gd name="connsiteY0" fmla="*/ 2123449 h 2677303"/>
                <a:gd name="connsiteX1" fmla="*/ 753143 w 7635015"/>
                <a:gd name="connsiteY1" fmla="*/ 540326 h 2677303"/>
                <a:gd name="connsiteX2" fmla="*/ 3817508 w 7635015"/>
                <a:gd name="connsiteY2" fmla="*/ 1338652 h 2677303"/>
                <a:gd name="connsiteX3" fmla="*/ 724856 w 7635015"/>
                <a:gd name="connsiteY3" fmla="*/ 2123449 h 2677303"/>
                <a:gd name="connsiteX0" fmla="*/ 640134 w 3917981"/>
                <a:gd name="connsiteY0" fmla="*/ 1490526 h 1490526"/>
                <a:gd name="connsiteX1" fmla="*/ 853616 w 3917981"/>
                <a:gd name="connsiteY1" fmla="*/ 0 h 1490526"/>
                <a:gd name="connsiteX2" fmla="*/ 3917981 w 3917981"/>
                <a:gd name="connsiteY2" fmla="*/ 798326 h 1490526"/>
                <a:gd name="connsiteX3" fmla="*/ 640134 w 3917981"/>
                <a:gd name="connsiteY3" fmla="*/ 1490526 h 1490526"/>
                <a:gd name="connsiteX0" fmla="*/ 753993 w 4031840"/>
                <a:gd name="connsiteY0" fmla="*/ 1490526 h 1490526"/>
                <a:gd name="connsiteX1" fmla="*/ 724406 w 4031840"/>
                <a:gd name="connsiteY1" fmla="*/ 0 h 1490526"/>
                <a:gd name="connsiteX2" fmla="*/ 4031840 w 4031840"/>
                <a:gd name="connsiteY2" fmla="*/ 798326 h 1490526"/>
                <a:gd name="connsiteX3" fmla="*/ 753993 w 4031840"/>
                <a:gd name="connsiteY3" fmla="*/ 1490526 h 1490526"/>
                <a:gd name="connsiteX0" fmla="*/ 651783 w 3929630"/>
                <a:gd name="connsiteY0" fmla="*/ 1490526 h 1490526"/>
                <a:gd name="connsiteX1" fmla="*/ 622196 w 3929630"/>
                <a:gd name="connsiteY1" fmla="*/ 0 h 1490526"/>
                <a:gd name="connsiteX2" fmla="*/ 3929630 w 3929630"/>
                <a:gd name="connsiteY2" fmla="*/ 798326 h 1490526"/>
                <a:gd name="connsiteX3" fmla="*/ 651783 w 3929630"/>
                <a:gd name="connsiteY3" fmla="*/ 1490526 h 1490526"/>
                <a:gd name="connsiteX0" fmla="*/ 533184 w 3811031"/>
                <a:gd name="connsiteY0" fmla="*/ 1490526 h 1490526"/>
                <a:gd name="connsiteX1" fmla="*/ 503597 w 3811031"/>
                <a:gd name="connsiteY1" fmla="*/ 0 h 1490526"/>
                <a:gd name="connsiteX2" fmla="*/ 3811031 w 3811031"/>
                <a:gd name="connsiteY2" fmla="*/ 798326 h 1490526"/>
                <a:gd name="connsiteX3" fmla="*/ 533184 w 3811031"/>
                <a:gd name="connsiteY3" fmla="*/ 1490526 h 1490526"/>
                <a:gd name="connsiteX0" fmla="*/ 533184 w 3805241"/>
                <a:gd name="connsiteY0" fmla="*/ 1490526 h 1490526"/>
                <a:gd name="connsiteX1" fmla="*/ 503597 w 3805241"/>
                <a:gd name="connsiteY1" fmla="*/ 0 h 1490526"/>
                <a:gd name="connsiteX2" fmla="*/ 3805241 w 3805241"/>
                <a:gd name="connsiteY2" fmla="*/ 751571 h 1490526"/>
                <a:gd name="connsiteX3" fmla="*/ 533184 w 3805241"/>
                <a:gd name="connsiteY3" fmla="*/ 1490526 h 1490526"/>
                <a:gd name="connsiteX0" fmla="*/ 516582 w 3820479"/>
                <a:gd name="connsiteY0" fmla="*/ 1490526 h 1490526"/>
                <a:gd name="connsiteX1" fmla="*/ 518835 w 3820479"/>
                <a:gd name="connsiteY1" fmla="*/ 0 h 1490526"/>
                <a:gd name="connsiteX2" fmla="*/ 3820479 w 3820479"/>
                <a:gd name="connsiteY2" fmla="*/ 751571 h 1490526"/>
                <a:gd name="connsiteX3" fmla="*/ 516582 w 3820479"/>
                <a:gd name="connsiteY3" fmla="*/ 1490526 h 1490526"/>
                <a:gd name="connsiteX0" fmla="*/ 515101 w 3818998"/>
                <a:gd name="connsiteY0" fmla="*/ 1490526 h 1490526"/>
                <a:gd name="connsiteX1" fmla="*/ 520249 w 3818998"/>
                <a:gd name="connsiteY1" fmla="*/ 0 h 1490526"/>
                <a:gd name="connsiteX2" fmla="*/ 3818998 w 3818998"/>
                <a:gd name="connsiteY2" fmla="*/ 751571 h 1490526"/>
                <a:gd name="connsiteX3" fmla="*/ 515101 w 3818998"/>
                <a:gd name="connsiteY3" fmla="*/ 1490526 h 1490526"/>
                <a:gd name="connsiteX0" fmla="*/ 515101 w 3809653"/>
                <a:gd name="connsiteY0" fmla="*/ 1490526 h 1490526"/>
                <a:gd name="connsiteX1" fmla="*/ 520249 w 3809653"/>
                <a:gd name="connsiteY1" fmla="*/ 0 h 1490526"/>
                <a:gd name="connsiteX2" fmla="*/ 3809653 w 3809653"/>
                <a:gd name="connsiteY2" fmla="*/ 743779 h 1490526"/>
                <a:gd name="connsiteX3" fmla="*/ 515101 w 3809653"/>
                <a:gd name="connsiteY3" fmla="*/ 1490526 h 1490526"/>
                <a:gd name="connsiteX0" fmla="*/ 515101 w 3491948"/>
                <a:gd name="connsiteY0" fmla="*/ 1490526 h 1490526"/>
                <a:gd name="connsiteX1" fmla="*/ 520249 w 3491948"/>
                <a:gd name="connsiteY1" fmla="*/ 0 h 1490526"/>
                <a:gd name="connsiteX2" fmla="*/ 3491948 w 3491948"/>
                <a:gd name="connsiteY2" fmla="*/ 745727 h 1490526"/>
                <a:gd name="connsiteX3" fmla="*/ 515101 w 3491948"/>
                <a:gd name="connsiteY3" fmla="*/ 1490526 h 1490526"/>
                <a:gd name="connsiteX0" fmla="*/ 522319 w 3499166"/>
                <a:gd name="connsiteY0" fmla="*/ 1488578 h 1488578"/>
                <a:gd name="connsiteX1" fmla="*/ 513449 w 3499166"/>
                <a:gd name="connsiteY1" fmla="*/ 0 h 1488578"/>
                <a:gd name="connsiteX2" fmla="*/ 3499166 w 3499166"/>
                <a:gd name="connsiteY2" fmla="*/ 743779 h 1488578"/>
                <a:gd name="connsiteX3" fmla="*/ 522319 w 3499166"/>
                <a:gd name="connsiteY3" fmla="*/ 1488578 h 1488578"/>
                <a:gd name="connsiteX0" fmla="*/ 519902 w 3496749"/>
                <a:gd name="connsiteY0" fmla="*/ 1482733 h 1482733"/>
                <a:gd name="connsiteX1" fmla="*/ 515704 w 3496749"/>
                <a:gd name="connsiteY1" fmla="*/ 0 h 1482733"/>
                <a:gd name="connsiteX2" fmla="*/ 3496749 w 3496749"/>
                <a:gd name="connsiteY2" fmla="*/ 737934 h 1482733"/>
                <a:gd name="connsiteX3" fmla="*/ 519902 w 3496749"/>
                <a:gd name="connsiteY3" fmla="*/ 1482733 h 1482733"/>
                <a:gd name="connsiteX0" fmla="*/ 522322 w 3494495"/>
                <a:gd name="connsiteY0" fmla="*/ 1476888 h 1476888"/>
                <a:gd name="connsiteX1" fmla="*/ 513450 w 3494495"/>
                <a:gd name="connsiteY1" fmla="*/ 0 h 1476888"/>
                <a:gd name="connsiteX2" fmla="*/ 3494495 w 3494495"/>
                <a:gd name="connsiteY2" fmla="*/ 737934 h 1476888"/>
                <a:gd name="connsiteX3" fmla="*/ 522322 w 3494495"/>
                <a:gd name="connsiteY3" fmla="*/ 1476888 h 1476888"/>
              </a:gdLst>
              <a:ahLst/>
              <a:cxnLst>
                <a:cxn ang="0">
                  <a:pos x="connsiteX0" y="connsiteY0"/>
                </a:cxn>
                <a:cxn ang="0">
                  <a:pos x="connsiteX1" y="connsiteY1"/>
                </a:cxn>
                <a:cxn ang="0">
                  <a:pos x="connsiteX2" y="connsiteY2"/>
                </a:cxn>
                <a:cxn ang="0">
                  <a:pos x="connsiteX3" y="connsiteY3"/>
                </a:cxn>
              </a:cxnLst>
              <a:rect l="l" t="t" r="r" b="b"/>
              <a:pathLst>
                <a:path w="3494495" h="1476888">
                  <a:moveTo>
                    <a:pt x="522322" y="1476888"/>
                  </a:moveTo>
                  <a:cubicBezTo>
                    <a:pt x="-141975" y="1061435"/>
                    <a:pt x="-202410" y="468997"/>
                    <a:pt x="513450" y="0"/>
                  </a:cubicBezTo>
                  <a:lnTo>
                    <a:pt x="3494495" y="737934"/>
                  </a:lnTo>
                  <a:lnTo>
                    <a:pt x="522322" y="1476888"/>
                  </a:lnTo>
                  <a:close/>
                </a:path>
              </a:pathLst>
            </a:custGeom>
            <a:gradFill flip="none" rotWithShape="1">
              <a:gsLst>
                <a:gs pos="62000">
                  <a:srgbClr val="FFFFFF"/>
                </a:gs>
                <a:gs pos="99000">
                  <a:srgbClr val="84D0A2">
                    <a:lumMod val="60000"/>
                    <a:lumOff val="40000"/>
                  </a:srgbClr>
                </a:gs>
              </a:gsLst>
              <a:lin ang="10800000" scaled="0"/>
              <a:tileRect/>
            </a:gradFill>
            <a:ln w="9525" cap="flat" cmpd="sng" algn="ctr">
              <a:noFill/>
              <a:prstDash val="solid"/>
              <a:round/>
              <a:headEnd type="none" w="med" len="med"/>
              <a:tailEnd type="none" w="med" len="med"/>
            </a:ln>
            <a:effectLst/>
          </p:spPr>
          <p:txBody>
            <a:bodyPr lIns="636831" tIns="318417" rIns="636831" bIns="318417"/>
            <a:lstStyle/>
            <a:p>
              <a:pPr defTabSz="6369438" fontAlgn="ctr">
                <a:defRPr/>
              </a:pPr>
              <a:endParaRPr lang="en-US" sz="2798" b="1" kern="0">
                <a:solidFill>
                  <a:srgbClr val="FFFFFF"/>
                </a:solidFill>
                <a:latin typeface="+mj-lt"/>
                <a:ea typeface="微软雅黑" panose="020B0503020204020204" pitchFamily="34" charset="-122"/>
                <a:cs typeface="Arial" panose="020B0604020202020204" pitchFamily="34" charset="0"/>
              </a:endParaRPr>
            </a:p>
          </p:txBody>
        </p:sp>
        <p:sp>
          <p:nvSpPr>
            <p:cNvPr id="20" name="Pie 2"/>
            <p:cNvSpPr/>
            <p:nvPr/>
          </p:nvSpPr>
          <p:spPr>
            <a:xfrm flipH="1">
              <a:off x="2226499" y="2072141"/>
              <a:ext cx="4761730" cy="2986652"/>
            </a:xfrm>
            <a:custGeom>
              <a:avLst/>
              <a:gdLst>
                <a:gd name="connsiteX0" fmla="*/ 724856 w 7635015"/>
                <a:gd name="connsiteY0" fmla="*/ 2123449 h 2677303"/>
                <a:gd name="connsiteX1" fmla="*/ 753143 w 7635015"/>
                <a:gd name="connsiteY1" fmla="*/ 540326 h 2677303"/>
                <a:gd name="connsiteX2" fmla="*/ 3817508 w 7635015"/>
                <a:gd name="connsiteY2" fmla="*/ 1338652 h 2677303"/>
                <a:gd name="connsiteX3" fmla="*/ 724856 w 7635015"/>
                <a:gd name="connsiteY3" fmla="*/ 2123449 h 2677303"/>
                <a:gd name="connsiteX0" fmla="*/ 640134 w 3917981"/>
                <a:gd name="connsiteY0" fmla="*/ 1490526 h 1490526"/>
                <a:gd name="connsiteX1" fmla="*/ 853616 w 3917981"/>
                <a:gd name="connsiteY1" fmla="*/ 0 h 1490526"/>
                <a:gd name="connsiteX2" fmla="*/ 3917981 w 3917981"/>
                <a:gd name="connsiteY2" fmla="*/ 798326 h 1490526"/>
                <a:gd name="connsiteX3" fmla="*/ 640134 w 3917981"/>
                <a:gd name="connsiteY3" fmla="*/ 1490526 h 1490526"/>
                <a:gd name="connsiteX0" fmla="*/ 753993 w 4031840"/>
                <a:gd name="connsiteY0" fmla="*/ 1490526 h 1490526"/>
                <a:gd name="connsiteX1" fmla="*/ 724406 w 4031840"/>
                <a:gd name="connsiteY1" fmla="*/ 0 h 1490526"/>
                <a:gd name="connsiteX2" fmla="*/ 4031840 w 4031840"/>
                <a:gd name="connsiteY2" fmla="*/ 798326 h 1490526"/>
                <a:gd name="connsiteX3" fmla="*/ 753993 w 4031840"/>
                <a:gd name="connsiteY3" fmla="*/ 1490526 h 1490526"/>
                <a:gd name="connsiteX0" fmla="*/ 651783 w 3929630"/>
                <a:gd name="connsiteY0" fmla="*/ 1490526 h 1490526"/>
                <a:gd name="connsiteX1" fmla="*/ 622196 w 3929630"/>
                <a:gd name="connsiteY1" fmla="*/ 0 h 1490526"/>
                <a:gd name="connsiteX2" fmla="*/ 3929630 w 3929630"/>
                <a:gd name="connsiteY2" fmla="*/ 798326 h 1490526"/>
                <a:gd name="connsiteX3" fmla="*/ 651783 w 3929630"/>
                <a:gd name="connsiteY3" fmla="*/ 1490526 h 1490526"/>
                <a:gd name="connsiteX0" fmla="*/ 533184 w 3811031"/>
                <a:gd name="connsiteY0" fmla="*/ 1490526 h 1490526"/>
                <a:gd name="connsiteX1" fmla="*/ 503597 w 3811031"/>
                <a:gd name="connsiteY1" fmla="*/ 0 h 1490526"/>
                <a:gd name="connsiteX2" fmla="*/ 3811031 w 3811031"/>
                <a:gd name="connsiteY2" fmla="*/ 798326 h 1490526"/>
                <a:gd name="connsiteX3" fmla="*/ 533184 w 3811031"/>
                <a:gd name="connsiteY3" fmla="*/ 1490526 h 1490526"/>
                <a:gd name="connsiteX0" fmla="*/ 533184 w 3805241"/>
                <a:gd name="connsiteY0" fmla="*/ 1490526 h 1490526"/>
                <a:gd name="connsiteX1" fmla="*/ 503597 w 3805241"/>
                <a:gd name="connsiteY1" fmla="*/ 0 h 1490526"/>
                <a:gd name="connsiteX2" fmla="*/ 3805241 w 3805241"/>
                <a:gd name="connsiteY2" fmla="*/ 751571 h 1490526"/>
                <a:gd name="connsiteX3" fmla="*/ 533184 w 3805241"/>
                <a:gd name="connsiteY3" fmla="*/ 1490526 h 1490526"/>
                <a:gd name="connsiteX0" fmla="*/ 516582 w 3820479"/>
                <a:gd name="connsiteY0" fmla="*/ 1490526 h 1490526"/>
                <a:gd name="connsiteX1" fmla="*/ 518835 w 3820479"/>
                <a:gd name="connsiteY1" fmla="*/ 0 h 1490526"/>
                <a:gd name="connsiteX2" fmla="*/ 3820479 w 3820479"/>
                <a:gd name="connsiteY2" fmla="*/ 751571 h 1490526"/>
                <a:gd name="connsiteX3" fmla="*/ 516582 w 3820479"/>
                <a:gd name="connsiteY3" fmla="*/ 1490526 h 1490526"/>
                <a:gd name="connsiteX0" fmla="*/ 515101 w 3818998"/>
                <a:gd name="connsiteY0" fmla="*/ 1490526 h 1490526"/>
                <a:gd name="connsiteX1" fmla="*/ 520249 w 3818998"/>
                <a:gd name="connsiteY1" fmla="*/ 0 h 1490526"/>
                <a:gd name="connsiteX2" fmla="*/ 3818998 w 3818998"/>
                <a:gd name="connsiteY2" fmla="*/ 751571 h 1490526"/>
                <a:gd name="connsiteX3" fmla="*/ 515101 w 3818998"/>
                <a:gd name="connsiteY3" fmla="*/ 1490526 h 1490526"/>
                <a:gd name="connsiteX0" fmla="*/ 515101 w 3809653"/>
                <a:gd name="connsiteY0" fmla="*/ 1490526 h 1490526"/>
                <a:gd name="connsiteX1" fmla="*/ 520249 w 3809653"/>
                <a:gd name="connsiteY1" fmla="*/ 0 h 1490526"/>
                <a:gd name="connsiteX2" fmla="*/ 3809653 w 3809653"/>
                <a:gd name="connsiteY2" fmla="*/ 743779 h 1490526"/>
                <a:gd name="connsiteX3" fmla="*/ 515101 w 3809653"/>
                <a:gd name="connsiteY3" fmla="*/ 1490526 h 1490526"/>
                <a:gd name="connsiteX0" fmla="*/ 515101 w 3491948"/>
                <a:gd name="connsiteY0" fmla="*/ 1490526 h 1490526"/>
                <a:gd name="connsiteX1" fmla="*/ 520249 w 3491948"/>
                <a:gd name="connsiteY1" fmla="*/ 0 h 1490526"/>
                <a:gd name="connsiteX2" fmla="*/ 3491948 w 3491948"/>
                <a:gd name="connsiteY2" fmla="*/ 745727 h 1490526"/>
                <a:gd name="connsiteX3" fmla="*/ 515101 w 3491948"/>
                <a:gd name="connsiteY3" fmla="*/ 1490526 h 1490526"/>
                <a:gd name="connsiteX0" fmla="*/ 522319 w 3499166"/>
                <a:gd name="connsiteY0" fmla="*/ 1488578 h 1488578"/>
                <a:gd name="connsiteX1" fmla="*/ 513449 w 3499166"/>
                <a:gd name="connsiteY1" fmla="*/ 0 h 1488578"/>
                <a:gd name="connsiteX2" fmla="*/ 3499166 w 3499166"/>
                <a:gd name="connsiteY2" fmla="*/ 743779 h 1488578"/>
                <a:gd name="connsiteX3" fmla="*/ 522319 w 3499166"/>
                <a:gd name="connsiteY3" fmla="*/ 1488578 h 1488578"/>
                <a:gd name="connsiteX0" fmla="*/ 519902 w 3496749"/>
                <a:gd name="connsiteY0" fmla="*/ 1482733 h 1482733"/>
                <a:gd name="connsiteX1" fmla="*/ 515704 w 3496749"/>
                <a:gd name="connsiteY1" fmla="*/ 0 h 1482733"/>
                <a:gd name="connsiteX2" fmla="*/ 3496749 w 3496749"/>
                <a:gd name="connsiteY2" fmla="*/ 737934 h 1482733"/>
                <a:gd name="connsiteX3" fmla="*/ 519902 w 3496749"/>
                <a:gd name="connsiteY3" fmla="*/ 1482733 h 1482733"/>
                <a:gd name="connsiteX0" fmla="*/ 522322 w 3494495"/>
                <a:gd name="connsiteY0" fmla="*/ 1476888 h 1476888"/>
                <a:gd name="connsiteX1" fmla="*/ 513450 w 3494495"/>
                <a:gd name="connsiteY1" fmla="*/ 0 h 1476888"/>
                <a:gd name="connsiteX2" fmla="*/ 3494495 w 3494495"/>
                <a:gd name="connsiteY2" fmla="*/ 737934 h 1476888"/>
                <a:gd name="connsiteX3" fmla="*/ 522322 w 3494495"/>
                <a:gd name="connsiteY3" fmla="*/ 1476888 h 1476888"/>
              </a:gdLst>
              <a:ahLst/>
              <a:cxnLst>
                <a:cxn ang="0">
                  <a:pos x="connsiteX0" y="connsiteY0"/>
                </a:cxn>
                <a:cxn ang="0">
                  <a:pos x="connsiteX1" y="connsiteY1"/>
                </a:cxn>
                <a:cxn ang="0">
                  <a:pos x="connsiteX2" y="connsiteY2"/>
                </a:cxn>
                <a:cxn ang="0">
                  <a:pos x="connsiteX3" y="connsiteY3"/>
                </a:cxn>
              </a:cxnLst>
              <a:rect l="l" t="t" r="r" b="b"/>
              <a:pathLst>
                <a:path w="3494495" h="1476888">
                  <a:moveTo>
                    <a:pt x="522322" y="1476888"/>
                  </a:moveTo>
                  <a:cubicBezTo>
                    <a:pt x="-141975" y="1061435"/>
                    <a:pt x="-202410" y="468997"/>
                    <a:pt x="513450" y="0"/>
                  </a:cubicBezTo>
                  <a:lnTo>
                    <a:pt x="3494495" y="737934"/>
                  </a:lnTo>
                  <a:lnTo>
                    <a:pt x="522322" y="1476888"/>
                  </a:lnTo>
                  <a:close/>
                </a:path>
              </a:pathLst>
            </a:custGeom>
            <a:gradFill flip="none" rotWithShape="1">
              <a:gsLst>
                <a:gs pos="62000">
                  <a:srgbClr val="FFFFFF"/>
                </a:gs>
                <a:gs pos="99000">
                  <a:srgbClr val="84D0A2">
                    <a:lumMod val="40000"/>
                    <a:lumOff val="60000"/>
                  </a:srgbClr>
                </a:gs>
              </a:gsLst>
              <a:lin ang="10800000" scaled="0"/>
              <a:tileRect/>
            </a:gradFill>
            <a:ln w="9525" cap="flat" cmpd="sng" algn="ctr">
              <a:noFill/>
              <a:prstDash val="solid"/>
              <a:round/>
              <a:headEnd type="none" w="med" len="med"/>
              <a:tailEnd type="none" w="med" len="med"/>
            </a:ln>
            <a:effectLst/>
          </p:spPr>
          <p:txBody>
            <a:bodyPr lIns="636831" tIns="318417" rIns="636831" bIns="318417"/>
            <a:lstStyle/>
            <a:p>
              <a:pPr defTabSz="6369438" fontAlgn="ctr">
                <a:defRPr/>
              </a:pPr>
              <a:endParaRPr lang="en-US" sz="2798" b="1" kern="0">
                <a:solidFill>
                  <a:srgbClr val="FFFFFF"/>
                </a:solidFill>
                <a:latin typeface="+mj-lt"/>
                <a:ea typeface="微软雅黑" panose="020B0503020204020204" pitchFamily="34" charset="-122"/>
                <a:cs typeface="Arial" panose="020B0604020202020204" pitchFamily="34" charset="0"/>
              </a:endParaRPr>
            </a:p>
          </p:txBody>
        </p:sp>
        <p:sp>
          <p:nvSpPr>
            <p:cNvPr id="21" name="Freeform 198"/>
            <p:cNvSpPr>
              <a:spLocks noChangeAspect="1" noEditPoints="1"/>
            </p:cNvSpPr>
            <p:nvPr/>
          </p:nvSpPr>
          <p:spPr bwMode="auto">
            <a:xfrm>
              <a:off x="5903232" y="2537200"/>
              <a:ext cx="421252" cy="343755"/>
            </a:xfrm>
            <a:custGeom>
              <a:avLst/>
              <a:gdLst>
                <a:gd name="T0" fmla="*/ 56 w 224"/>
                <a:gd name="T1" fmla="*/ 0 h 131"/>
                <a:gd name="T2" fmla="*/ 172 w 224"/>
                <a:gd name="T3" fmla="*/ 0 h 131"/>
                <a:gd name="T4" fmla="*/ 224 w 224"/>
                <a:gd name="T5" fmla="*/ 73 h 131"/>
                <a:gd name="T6" fmla="*/ 211 w 224"/>
                <a:gd name="T7" fmla="*/ 73 h 131"/>
                <a:gd name="T8" fmla="*/ 211 w 224"/>
                <a:gd name="T9" fmla="*/ 118 h 131"/>
                <a:gd name="T10" fmla="*/ 224 w 224"/>
                <a:gd name="T11" fmla="*/ 118 h 131"/>
                <a:gd name="T12" fmla="*/ 224 w 224"/>
                <a:gd name="T13" fmla="*/ 131 h 131"/>
                <a:gd name="T14" fmla="*/ 0 w 224"/>
                <a:gd name="T15" fmla="*/ 131 h 131"/>
                <a:gd name="T16" fmla="*/ 0 w 224"/>
                <a:gd name="T17" fmla="*/ 118 h 131"/>
                <a:gd name="T18" fmla="*/ 17 w 224"/>
                <a:gd name="T19" fmla="*/ 118 h 131"/>
                <a:gd name="T20" fmla="*/ 17 w 224"/>
                <a:gd name="T21" fmla="*/ 80 h 131"/>
                <a:gd name="T22" fmla="*/ 6 w 224"/>
                <a:gd name="T23" fmla="*/ 80 h 131"/>
                <a:gd name="T24" fmla="*/ 0 w 224"/>
                <a:gd name="T25" fmla="*/ 67 h 131"/>
                <a:gd name="T26" fmla="*/ 56 w 224"/>
                <a:gd name="T27" fmla="*/ 0 h 131"/>
                <a:gd name="T28" fmla="*/ 56 w 224"/>
                <a:gd name="T29" fmla="*/ 0 h 131"/>
                <a:gd name="T30" fmla="*/ 194 w 224"/>
                <a:gd name="T31" fmla="*/ 118 h 131"/>
                <a:gd name="T32" fmla="*/ 194 w 224"/>
                <a:gd name="T33" fmla="*/ 73 h 131"/>
                <a:gd name="T34" fmla="*/ 129 w 224"/>
                <a:gd name="T35" fmla="*/ 73 h 131"/>
                <a:gd name="T36" fmla="*/ 129 w 224"/>
                <a:gd name="T37" fmla="*/ 118 h 131"/>
                <a:gd name="T38" fmla="*/ 138 w 224"/>
                <a:gd name="T39" fmla="*/ 118 h 131"/>
                <a:gd name="T40" fmla="*/ 138 w 224"/>
                <a:gd name="T41" fmla="*/ 77 h 131"/>
                <a:gd name="T42" fmla="*/ 163 w 224"/>
                <a:gd name="T43" fmla="*/ 77 h 131"/>
                <a:gd name="T44" fmla="*/ 163 w 224"/>
                <a:gd name="T45" fmla="*/ 118 h 131"/>
                <a:gd name="T46" fmla="*/ 194 w 224"/>
                <a:gd name="T47" fmla="*/ 118 h 131"/>
                <a:gd name="T48" fmla="*/ 194 w 224"/>
                <a:gd name="T49" fmla="*/ 118 h 131"/>
                <a:gd name="T50" fmla="*/ 112 w 224"/>
                <a:gd name="T51" fmla="*/ 118 h 131"/>
                <a:gd name="T52" fmla="*/ 112 w 224"/>
                <a:gd name="T53" fmla="*/ 73 h 131"/>
                <a:gd name="T54" fmla="*/ 107 w 224"/>
                <a:gd name="T55" fmla="*/ 73 h 131"/>
                <a:gd name="T56" fmla="*/ 64 w 224"/>
                <a:gd name="T57" fmla="*/ 13 h 131"/>
                <a:gd name="T58" fmla="*/ 23 w 224"/>
                <a:gd name="T59" fmla="*/ 62 h 131"/>
                <a:gd name="T60" fmla="*/ 25 w 224"/>
                <a:gd name="T61" fmla="*/ 62 h 131"/>
                <a:gd name="T62" fmla="*/ 34 w 224"/>
                <a:gd name="T63" fmla="*/ 62 h 131"/>
                <a:gd name="T64" fmla="*/ 34 w 224"/>
                <a:gd name="T65" fmla="*/ 118 h 131"/>
                <a:gd name="T66" fmla="*/ 112 w 224"/>
                <a:gd name="T67" fmla="*/ 118 h 131"/>
                <a:gd name="T68" fmla="*/ 112 w 224"/>
                <a:gd name="T69" fmla="*/ 118 h 131"/>
                <a:gd name="T70" fmla="*/ 56 w 224"/>
                <a:gd name="T71" fmla="*/ 71 h 131"/>
                <a:gd name="T72" fmla="*/ 56 w 224"/>
                <a:gd name="T73" fmla="*/ 103 h 131"/>
                <a:gd name="T74" fmla="*/ 77 w 224"/>
                <a:gd name="T75" fmla="*/ 103 h 131"/>
                <a:gd name="T76" fmla="*/ 77 w 224"/>
                <a:gd name="T77" fmla="*/ 71 h 131"/>
                <a:gd name="T78" fmla="*/ 56 w 224"/>
                <a:gd name="T79" fmla="*/ 7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4" h="131">
                  <a:moveTo>
                    <a:pt x="56" y="0"/>
                  </a:moveTo>
                  <a:lnTo>
                    <a:pt x="172" y="0"/>
                  </a:lnTo>
                  <a:lnTo>
                    <a:pt x="224" y="73"/>
                  </a:lnTo>
                  <a:lnTo>
                    <a:pt x="211" y="73"/>
                  </a:lnTo>
                  <a:lnTo>
                    <a:pt x="211" y="118"/>
                  </a:lnTo>
                  <a:lnTo>
                    <a:pt x="224" y="118"/>
                  </a:lnTo>
                  <a:lnTo>
                    <a:pt x="224" y="131"/>
                  </a:lnTo>
                  <a:lnTo>
                    <a:pt x="0" y="131"/>
                  </a:lnTo>
                  <a:lnTo>
                    <a:pt x="0" y="118"/>
                  </a:lnTo>
                  <a:lnTo>
                    <a:pt x="17" y="118"/>
                  </a:lnTo>
                  <a:lnTo>
                    <a:pt x="17" y="80"/>
                  </a:lnTo>
                  <a:lnTo>
                    <a:pt x="6" y="80"/>
                  </a:lnTo>
                  <a:lnTo>
                    <a:pt x="0" y="67"/>
                  </a:lnTo>
                  <a:lnTo>
                    <a:pt x="56" y="0"/>
                  </a:lnTo>
                  <a:lnTo>
                    <a:pt x="56" y="0"/>
                  </a:lnTo>
                  <a:close/>
                  <a:moveTo>
                    <a:pt x="194" y="118"/>
                  </a:moveTo>
                  <a:lnTo>
                    <a:pt x="194" y="73"/>
                  </a:lnTo>
                  <a:lnTo>
                    <a:pt x="129" y="73"/>
                  </a:lnTo>
                  <a:lnTo>
                    <a:pt x="129" y="118"/>
                  </a:lnTo>
                  <a:lnTo>
                    <a:pt x="138" y="118"/>
                  </a:lnTo>
                  <a:lnTo>
                    <a:pt x="138" y="77"/>
                  </a:lnTo>
                  <a:lnTo>
                    <a:pt x="163" y="77"/>
                  </a:lnTo>
                  <a:lnTo>
                    <a:pt x="163" y="118"/>
                  </a:lnTo>
                  <a:lnTo>
                    <a:pt x="194" y="118"/>
                  </a:lnTo>
                  <a:lnTo>
                    <a:pt x="194" y="118"/>
                  </a:lnTo>
                  <a:close/>
                  <a:moveTo>
                    <a:pt x="112" y="118"/>
                  </a:moveTo>
                  <a:lnTo>
                    <a:pt x="112" y="73"/>
                  </a:lnTo>
                  <a:lnTo>
                    <a:pt x="107" y="73"/>
                  </a:lnTo>
                  <a:lnTo>
                    <a:pt x="64" y="13"/>
                  </a:lnTo>
                  <a:lnTo>
                    <a:pt x="23" y="62"/>
                  </a:lnTo>
                  <a:lnTo>
                    <a:pt x="25" y="62"/>
                  </a:lnTo>
                  <a:lnTo>
                    <a:pt x="34" y="62"/>
                  </a:lnTo>
                  <a:lnTo>
                    <a:pt x="34" y="118"/>
                  </a:lnTo>
                  <a:lnTo>
                    <a:pt x="112" y="118"/>
                  </a:lnTo>
                  <a:lnTo>
                    <a:pt x="112" y="118"/>
                  </a:lnTo>
                  <a:close/>
                  <a:moveTo>
                    <a:pt x="56" y="71"/>
                  </a:moveTo>
                  <a:lnTo>
                    <a:pt x="56" y="103"/>
                  </a:lnTo>
                  <a:lnTo>
                    <a:pt x="77" y="103"/>
                  </a:lnTo>
                  <a:lnTo>
                    <a:pt x="77" y="71"/>
                  </a:lnTo>
                  <a:lnTo>
                    <a:pt x="56" y="71"/>
                  </a:lnTo>
                  <a:close/>
                </a:path>
              </a:pathLst>
            </a:custGeom>
            <a:solidFill>
              <a:srgbClr val="15B0E8"/>
            </a:solidFill>
            <a:ln>
              <a:noFill/>
            </a:ln>
            <a:effectLst>
              <a:outerShdw blurRad="50800" dist="38100" dir="2700000" algn="tl" rotWithShape="0">
                <a:prstClr val="black">
                  <a:alpha val="40000"/>
                </a:prstClr>
              </a:outerShdw>
            </a:effectLst>
          </p:spPr>
          <p:txBody>
            <a:bodyPr vert="horz" wrap="square" lIns="477749" tIns="238875" rIns="477749" bIns="238875" numCol="1" anchor="t" anchorCtr="0" compatLnSpc="1">
              <a:prstTxWarp prst="textNoShape">
                <a:avLst/>
              </a:prstTxWarp>
            </a:bodyPr>
            <a:lstStyle/>
            <a:p>
              <a:pPr defTabSz="4777965">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22" name="Freeform 198"/>
            <p:cNvSpPr>
              <a:spLocks noChangeAspect="1" noEditPoints="1"/>
            </p:cNvSpPr>
            <p:nvPr/>
          </p:nvSpPr>
          <p:spPr bwMode="auto">
            <a:xfrm>
              <a:off x="5903232" y="4249289"/>
              <a:ext cx="421252" cy="343755"/>
            </a:xfrm>
            <a:custGeom>
              <a:avLst/>
              <a:gdLst>
                <a:gd name="T0" fmla="*/ 56 w 224"/>
                <a:gd name="T1" fmla="*/ 0 h 131"/>
                <a:gd name="T2" fmla="*/ 172 w 224"/>
                <a:gd name="T3" fmla="*/ 0 h 131"/>
                <a:gd name="T4" fmla="*/ 224 w 224"/>
                <a:gd name="T5" fmla="*/ 73 h 131"/>
                <a:gd name="T6" fmla="*/ 211 w 224"/>
                <a:gd name="T7" fmla="*/ 73 h 131"/>
                <a:gd name="T8" fmla="*/ 211 w 224"/>
                <a:gd name="T9" fmla="*/ 118 h 131"/>
                <a:gd name="T10" fmla="*/ 224 w 224"/>
                <a:gd name="T11" fmla="*/ 118 h 131"/>
                <a:gd name="T12" fmla="*/ 224 w 224"/>
                <a:gd name="T13" fmla="*/ 131 h 131"/>
                <a:gd name="T14" fmla="*/ 0 w 224"/>
                <a:gd name="T15" fmla="*/ 131 h 131"/>
                <a:gd name="T16" fmla="*/ 0 w 224"/>
                <a:gd name="T17" fmla="*/ 118 h 131"/>
                <a:gd name="T18" fmla="*/ 17 w 224"/>
                <a:gd name="T19" fmla="*/ 118 h 131"/>
                <a:gd name="T20" fmla="*/ 17 w 224"/>
                <a:gd name="T21" fmla="*/ 80 h 131"/>
                <a:gd name="T22" fmla="*/ 6 w 224"/>
                <a:gd name="T23" fmla="*/ 80 h 131"/>
                <a:gd name="T24" fmla="*/ 0 w 224"/>
                <a:gd name="T25" fmla="*/ 67 h 131"/>
                <a:gd name="T26" fmla="*/ 56 w 224"/>
                <a:gd name="T27" fmla="*/ 0 h 131"/>
                <a:gd name="T28" fmla="*/ 56 w 224"/>
                <a:gd name="T29" fmla="*/ 0 h 131"/>
                <a:gd name="T30" fmla="*/ 194 w 224"/>
                <a:gd name="T31" fmla="*/ 118 h 131"/>
                <a:gd name="T32" fmla="*/ 194 w 224"/>
                <a:gd name="T33" fmla="*/ 73 h 131"/>
                <a:gd name="T34" fmla="*/ 129 w 224"/>
                <a:gd name="T35" fmla="*/ 73 h 131"/>
                <a:gd name="T36" fmla="*/ 129 w 224"/>
                <a:gd name="T37" fmla="*/ 118 h 131"/>
                <a:gd name="T38" fmla="*/ 138 w 224"/>
                <a:gd name="T39" fmla="*/ 118 h 131"/>
                <a:gd name="T40" fmla="*/ 138 w 224"/>
                <a:gd name="T41" fmla="*/ 77 h 131"/>
                <a:gd name="T42" fmla="*/ 163 w 224"/>
                <a:gd name="T43" fmla="*/ 77 h 131"/>
                <a:gd name="T44" fmla="*/ 163 w 224"/>
                <a:gd name="T45" fmla="*/ 118 h 131"/>
                <a:gd name="T46" fmla="*/ 194 w 224"/>
                <a:gd name="T47" fmla="*/ 118 h 131"/>
                <a:gd name="T48" fmla="*/ 194 w 224"/>
                <a:gd name="T49" fmla="*/ 118 h 131"/>
                <a:gd name="T50" fmla="*/ 112 w 224"/>
                <a:gd name="T51" fmla="*/ 118 h 131"/>
                <a:gd name="T52" fmla="*/ 112 w 224"/>
                <a:gd name="T53" fmla="*/ 73 h 131"/>
                <a:gd name="T54" fmla="*/ 107 w 224"/>
                <a:gd name="T55" fmla="*/ 73 h 131"/>
                <a:gd name="T56" fmla="*/ 64 w 224"/>
                <a:gd name="T57" fmla="*/ 13 h 131"/>
                <a:gd name="T58" fmla="*/ 23 w 224"/>
                <a:gd name="T59" fmla="*/ 62 h 131"/>
                <a:gd name="T60" fmla="*/ 25 w 224"/>
                <a:gd name="T61" fmla="*/ 62 h 131"/>
                <a:gd name="T62" fmla="*/ 34 w 224"/>
                <a:gd name="T63" fmla="*/ 62 h 131"/>
                <a:gd name="T64" fmla="*/ 34 w 224"/>
                <a:gd name="T65" fmla="*/ 118 h 131"/>
                <a:gd name="T66" fmla="*/ 112 w 224"/>
                <a:gd name="T67" fmla="*/ 118 h 131"/>
                <a:gd name="T68" fmla="*/ 112 w 224"/>
                <a:gd name="T69" fmla="*/ 118 h 131"/>
                <a:gd name="T70" fmla="*/ 56 w 224"/>
                <a:gd name="T71" fmla="*/ 71 h 131"/>
                <a:gd name="T72" fmla="*/ 56 w 224"/>
                <a:gd name="T73" fmla="*/ 103 h 131"/>
                <a:gd name="T74" fmla="*/ 77 w 224"/>
                <a:gd name="T75" fmla="*/ 103 h 131"/>
                <a:gd name="T76" fmla="*/ 77 w 224"/>
                <a:gd name="T77" fmla="*/ 71 h 131"/>
                <a:gd name="T78" fmla="*/ 56 w 224"/>
                <a:gd name="T79" fmla="*/ 7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4" h="131">
                  <a:moveTo>
                    <a:pt x="56" y="0"/>
                  </a:moveTo>
                  <a:lnTo>
                    <a:pt x="172" y="0"/>
                  </a:lnTo>
                  <a:lnTo>
                    <a:pt x="224" y="73"/>
                  </a:lnTo>
                  <a:lnTo>
                    <a:pt x="211" y="73"/>
                  </a:lnTo>
                  <a:lnTo>
                    <a:pt x="211" y="118"/>
                  </a:lnTo>
                  <a:lnTo>
                    <a:pt x="224" y="118"/>
                  </a:lnTo>
                  <a:lnTo>
                    <a:pt x="224" y="131"/>
                  </a:lnTo>
                  <a:lnTo>
                    <a:pt x="0" y="131"/>
                  </a:lnTo>
                  <a:lnTo>
                    <a:pt x="0" y="118"/>
                  </a:lnTo>
                  <a:lnTo>
                    <a:pt x="17" y="118"/>
                  </a:lnTo>
                  <a:lnTo>
                    <a:pt x="17" y="80"/>
                  </a:lnTo>
                  <a:lnTo>
                    <a:pt x="6" y="80"/>
                  </a:lnTo>
                  <a:lnTo>
                    <a:pt x="0" y="67"/>
                  </a:lnTo>
                  <a:lnTo>
                    <a:pt x="56" y="0"/>
                  </a:lnTo>
                  <a:lnTo>
                    <a:pt x="56" y="0"/>
                  </a:lnTo>
                  <a:close/>
                  <a:moveTo>
                    <a:pt x="194" y="118"/>
                  </a:moveTo>
                  <a:lnTo>
                    <a:pt x="194" y="73"/>
                  </a:lnTo>
                  <a:lnTo>
                    <a:pt x="129" y="73"/>
                  </a:lnTo>
                  <a:lnTo>
                    <a:pt x="129" y="118"/>
                  </a:lnTo>
                  <a:lnTo>
                    <a:pt x="138" y="118"/>
                  </a:lnTo>
                  <a:lnTo>
                    <a:pt x="138" y="77"/>
                  </a:lnTo>
                  <a:lnTo>
                    <a:pt x="163" y="77"/>
                  </a:lnTo>
                  <a:lnTo>
                    <a:pt x="163" y="118"/>
                  </a:lnTo>
                  <a:lnTo>
                    <a:pt x="194" y="118"/>
                  </a:lnTo>
                  <a:lnTo>
                    <a:pt x="194" y="118"/>
                  </a:lnTo>
                  <a:close/>
                  <a:moveTo>
                    <a:pt x="112" y="118"/>
                  </a:moveTo>
                  <a:lnTo>
                    <a:pt x="112" y="73"/>
                  </a:lnTo>
                  <a:lnTo>
                    <a:pt x="107" y="73"/>
                  </a:lnTo>
                  <a:lnTo>
                    <a:pt x="64" y="13"/>
                  </a:lnTo>
                  <a:lnTo>
                    <a:pt x="23" y="62"/>
                  </a:lnTo>
                  <a:lnTo>
                    <a:pt x="25" y="62"/>
                  </a:lnTo>
                  <a:lnTo>
                    <a:pt x="34" y="62"/>
                  </a:lnTo>
                  <a:lnTo>
                    <a:pt x="34" y="118"/>
                  </a:lnTo>
                  <a:lnTo>
                    <a:pt x="112" y="118"/>
                  </a:lnTo>
                  <a:lnTo>
                    <a:pt x="112" y="118"/>
                  </a:lnTo>
                  <a:close/>
                  <a:moveTo>
                    <a:pt x="56" y="71"/>
                  </a:moveTo>
                  <a:lnTo>
                    <a:pt x="56" y="103"/>
                  </a:lnTo>
                  <a:lnTo>
                    <a:pt x="77" y="103"/>
                  </a:lnTo>
                  <a:lnTo>
                    <a:pt x="77" y="71"/>
                  </a:lnTo>
                  <a:lnTo>
                    <a:pt x="56" y="71"/>
                  </a:lnTo>
                  <a:close/>
                </a:path>
              </a:pathLst>
            </a:custGeom>
            <a:solidFill>
              <a:srgbClr val="15B0E8"/>
            </a:solidFill>
            <a:ln>
              <a:noFill/>
            </a:ln>
            <a:effectLst>
              <a:outerShdw blurRad="50800" dist="38100" dir="2700000" algn="tl" rotWithShape="0">
                <a:prstClr val="black">
                  <a:alpha val="40000"/>
                </a:prstClr>
              </a:outerShdw>
            </a:effectLst>
          </p:spPr>
          <p:txBody>
            <a:bodyPr vert="horz" wrap="square" lIns="477749" tIns="238875" rIns="477749" bIns="238875" numCol="1" anchor="t" anchorCtr="0" compatLnSpc="1">
              <a:prstTxWarp prst="textNoShape">
                <a:avLst/>
              </a:prstTxWarp>
            </a:bodyPr>
            <a:lstStyle/>
            <a:p>
              <a:pPr defTabSz="4777965">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23" name="Freeform 198"/>
            <p:cNvSpPr>
              <a:spLocks noChangeAspect="1" noEditPoints="1"/>
            </p:cNvSpPr>
            <p:nvPr/>
          </p:nvSpPr>
          <p:spPr bwMode="auto">
            <a:xfrm>
              <a:off x="6433749" y="3405089"/>
              <a:ext cx="421252" cy="343755"/>
            </a:xfrm>
            <a:custGeom>
              <a:avLst/>
              <a:gdLst>
                <a:gd name="T0" fmla="*/ 56 w 224"/>
                <a:gd name="T1" fmla="*/ 0 h 131"/>
                <a:gd name="T2" fmla="*/ 172 w 224"/>
                <a:gd name="T3" fmla="*/ 0 h 131"/>
                <a:gd name="T4" fmla="*/ 224 w 224"/>
                <a:gd name="T5" fmla="*/ 73 h 131"/>
                <a:gd name="T6" fmla="*/ 211 w 224"/>
                <a:gd name="T7" fmla="*/ 73 h 131"/>
                <a:gd name="T8" fmla="*/ 211 w 224"/>
                <a:gd name="T9" fmla="*/ 118 h 131"/>
                <a:gd name="T10" fmla="*/ 224 w 224"/>
                <a:gd name="T11" fmla="*/ 118 h 131"/>
                <a:gd name="T12" fmla="*/ 224 w 224"/>
                <a:gd name="T13" fmla="*/ 131 h 131"/>
                <a:gd name="T14" fmla="*/ 0 w 224"/>
                <a:gd name="T15" fmla="*/ 131 h 131"/>
                <a:gd name="T16" fmla="*/ 0 w 224"/>
                <a:gd name="T17" fmla="*/ 118 h 131"/>
                <a:gd name="T18" fmla="*/ 17 w 224"/>
                <a:gd name="T19" fmla="*/ 118 h 131"/>
                <a:gd name="T20" fmla="*/ 17 w 224"/>
                <a:gd name="T21" fmla="*/ 80 h 131"/>
                <a:gd name="T22" fmla="*/ 6 w 224"/>
                <a:gd name="T23" fmla="*/ 80 h 131"/>
                <a:gd name="T24" fmla="*/ 0 w 224"/>
                <a:gd name="T25" fmla="*/ 67 h 131"/>
                <a:gd name="T26" fmla="*/ 56 w 224"/>
                <a:gd name="T27" fmla="*/ 0 h 131"/>
                <a:gd name="T28" fmla="*/ 56 w 224"/>
                <a:gd name="T29" fmla="*/ 0 h 131"/>
                <a:gd name="T30" fmla="*/ 194 w 224"/>
                <a:gd name="T31" fmla="*/ 118 h 131"/>
                <a:gd name="T32" fmla="*/ 194 w 224"/>
                <a:gd name="T33" fmla="*/ 73 h 131"/>
                <a:gd name="T34" fmla="*/ 129 w 224"/>
                <a:gd name="T35" fmla="*/ 73 h 131"/>
                <a:gd name="T36" fmla="*/ 129 w 224"/>
                <a:gd name="T37" fmla="*/ 118 h 131"/>
                <a:gd name="T38" fmla="*/ 138 w 224"/>
                <a:gd name="T39" fmla="*/ 118 h 131"/>
                <a:gd name="T40" fmla="*/ 138 w 224"/>
                <a:gd name="T41" fmla="*/ 77 h 131"/>
                <a:gd name="T42" fmla="*/ 163 w 224"/>
                <a:gd name="T43" fmla="*/ 77 h 131"/>
                <a:gd name="T44" fmla="*/ 163 w 224"/>
                <a:gd name="T45" fmla="*/ 118 h 131"/>
                <a:gd name="T46" fmla="*/ 194 w 224"/>
                <a:gd name="T47" fmla="*/ 118 h 131"/>
                <a:gd name="T48" fmla="*/ 194 w 224"/>
                <a:gd name="T49" fmla="*/ 118 h 131"/>
                <a:gd name="T50" fmla="*/ 112 w 224"/>
                <a:gd name="T51" fmla="*/ 118 h 131"/>
                <a:gd name="T52" fmla="*/ 112 w 224"/>
                <a:gd name="T53" fmla="*/ 73 h 131"/>
                <a:gd name="T54" fmla="*/ 107 w 224"/>
                <a:gd name="T55" fmla="*/ 73 h 131"/>
                <a:gd name="T56" fmla="*/ 64 w 224"/>
                <a:gd name="T57" fmla="*/ 13 h 131"/>
                <a:gd name="T58" fmla="*/ 23 w 224"/>
                <a:gd name="T59" fmla="*/ 62 h 131"/>
                <a:gd name="T60" fmla="*/ 25 w 224"/>
                <a:gd name="T61" fmla="*/ 62 h 131"/>
                <a:gd name="T62" fmla="*/ 34 w 224"/>
                <a:gd name="T63" fmla="*/ 62 h 131"/>
                <a:gd name="T64" fmla="*/ 34 w 224"/>
                <a:gd name="T65" fmla="*/ 118 h 131"/>
                <a:gd name="T66" fmla="*/ 112 w 224"/>
                <a:gd name="T67" fmla="*/ 118 h 131"/>
                <a:gd name="T68" fmla="*/ 112 w 224"/>
                <a:gd name="T69" fmla="*/ 118 h 131"/>
                <a:gd name="T70" fmla="*/ 56 w 224"/>
                <a:gd name="T71" fmla="*/ 71 h 131"/>
                <a:gd name="T72" fmla="*/ 56 w 224"/>
                <a:gd name="T73" fmla="*/ 103 h 131"/>
                <a:gd name="T74" fmla="*/ 77 w 224"/>
                <a:gd name="T75" fmla="*/ 103 h 131"/>
                <a:gd name="T76" fmla="*/ 77 w 224"/>
                <a:gd name="T77" fmla="*/ 71 h 131"/>
                <a:gd name="T78" fmla="*/ 56 w 224"/>
                <a:gd name="T79" fmla="*/ 7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4" h="131">
                  <a:moveTo>
                    <a:pt x="56" y="0"/>
                  </a:moveTo>
                  <a:lnTo>
                    <a:pt x="172" y="0"/>
                  </a:lnTo>
                  <a:lnTo>
                    <a:pt x="224" y="73"/>
                  </a:lnTo>
                  <a:lnTo>
                    <a:pt x="211" y="73"/>
                  </a:lnTo>
                  <a:lnTo>
                    <a:pt x="211" y="118"/>
                  </a:lnTo>
                  <a:lnTo>
                    <a:pt x="224" y="118"/>
                  </a:lnTo>
                  <a:lnTo>
                    <a:pt x="224" y="131"/>
                  </a:lnTo>
                  <a:lnTo>
                    <a:pt x="0" y="131"/>
                  </a:lnTo>
                  <a:lnTo>
                    <a:pt x="0" y="118"/>
                  </a:lnTo>
                  <a:lnTo>
                    <a:pt x="17" y="118"/>
                  </a:lnTo>
                  <a:lnTo>
                    <a:pt x="17" y="80"/>
                  </a:lnTo>
                  <a:lnTo>
                    <a:pt x="6" y="80"/>
                  </a:lnTo>
                  <a:lnTo>
                    <a:pt x="0" y="67"/>
                  </a:lnTo>
                  <a:lnTo>
                    <a:pt x="56" y="0"/>
                  </a:lnTo>
                  <a:lnTo>
                    <a:pt x="56" y="0"/>
                  </a:lnTo>
                  <a:close/>
                  <a:moveTo>
                    <a:pt x="194" y="118"/>
                  </a:moveTo>
                  <a:lnTo>
                    <a:pt x="194" y="73"/>
                  </a:lnTo>
                  <a:lnTo>
                    <a:pt x="129" y="73"/>
                  </a:lnTo>
                  <a:lnTo>
                    <a:pt x="129" y="118"/>
                  </a:lnTo>
                  <a:lnTo>
                    <a:pt x="138" y="118"/>
                  </a:lnTo>
                  <a:lnTo>
                    <a:pt x="138" y="77"/>
                  </a:lnTo>
                  <a:lnTo>
                    <a:pt x="163" y="77"/>
                  </a:lnTo>
                  <a:lnTo>
                    <a:pt x="163" y="118"/>
                  </a:lnTo>
                  <a:lnTo>
                    <a:pt x="194" y="118"/>
                  </a:lnTo>
                  <a:lnTo>
                    <a:pt x="194" y="118"/>
                  </a:lnTo>
                  <a:close/>
                  <a:moveTo>
                    <a:pt x="112" y="118"/>
                  </a:moveTo>
                  <a:lnTo>
                    <a:pt x="112" y="73"/>
                  </a:lnTo>
                  <a:lnTo>
                    <a:pt x="107" y="73"/>
                  </a:lnTo>
                  <a:lnTo>
                    <a:pt x="64" y="13"/>
                  </a:lnTo>
                  <a:lnTo>
                    <a:pt x="23" y="62"/>
                  </a:lnTo>
                  <a:lnTo>
                    <a:pt x="25" y="62"/>
                  </a:lnTo>
                  <a:lnTo>
                    <a:pt x="34" y="62"/>
                  </a:lnTo>
                  <a:lnTo>
                    <a:pt x="34" y="118"/>
                  </a:lnTo>
                  <a:lnTo>
                    <a:pt x="112" y="118"/>
                  </a:lnTo>
                  <a:lnTo>
                    <a:pt x="112" y="118"/>
                  </a:lnTo>
                  <a:close/>
                  <a:moveTo>
                    <a:pt x="56" y="71"/>
                  </a:moveTo>
                  <a:lnTo>
                    <a:pt x="56" y="103"/>
                  </a:lnTo>
                  <a:lnTo>
                    <a:pt x="77" y="103"/>
                  </a:lnTo>
                  <a:lnTo>
                    <a:pt x="77" y="71"/>
                  </a:lnTo>
                  <a:lnTo>
                    <a:pt x="56" y="71"/>
                  </a:lnTo>
                  <a:close/>
                </a:path>
              </a:pathLst>
            </a:custGeom>
            <a:solidFill>
              <a:srgbClr val="15B0E8"/>
            </a:solidFill>
            <a:ln>
              <a:noFill/>
            </a:ln>
            <a:effectLst>
              <a:outerShdw blurRad="50800" dist="38100" dir="2700000" algn="tl" rotWithShape="0">
                <a:prstClr val="black">
                  <a:alpha val="40000"/>
                </a:prstClr>
              </a:outerShdw>
            </a:effectLst>
          </p:spPr>
          <p:txBody>
            <a:bodyPr vert="horz" wrap="square" lIns="477749" tIns="238875" rIns="477749" bIns="238875" numCol="1" anchor="t" anchorCtr="0" compatLnSpc="1">
              <a:prstTxWarp prst="textNoShape">
                <a:avLst/>
              </a:prstTxWarp>
            </a:bodyPr>
            <a:lstStyle/>
            <a:p>
              <a:pPr defTabSz="4777965">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grpSp>
          <p:nvGrpSpPr>
            <p:cNvPr id="24" name="组合 157"/>
            <p:cNvGrpSpPr>
              <a:grpSpLocks noChangeAspect="1"/>
            </p:cNvGrpSpPr>
            <p:nvPr/>
          </p:nvGrpSpPr>
          <p:grpSpPr>
            <a:xfrm flipH="1">
              <a:off x="8265692" y="3886406"/>
              <a:ext cx="257251" cy="274764"/>
              <a:chOff x="16551275" y="-779462"/>
              <a:chExt cx="620712" cy="544513"/>
            </a:xfrm>
            <a:solidFill>
              <a:srgbClr val="15B0E8"/>
            </a:solidFill>
          </p:grpSpPr>
          <p:sp>
            <p:nvSpPr>
              <p:cNvPr id="172" name="Freeform 303"/>
              <p:cNvSpPr>
                <a:spLocks/>
              </p:cNvSpPr>
              <p:nvPr/>
            </p:nvSpPr>
            <p:spPr bwMode="auto">
              <a:xfrm>
                <a:off x="16705263" y="-366712"/>
                <a:ext cx="312737" cy="131763"/>
              </a:xfrm>
              <a:custGeom>
                <a:avLst/>
                <a:gdLst>
                  <a:gd name="T0" fmla="*/ 190 w 197"/>
                  <a:gd name="T1" fmla="*/ 66 h 83"/>
                  <a:gd name="T2" fmla="*/ 162 w 197"/>
                  <a:gd name="T3" fmla="*/ 66 h 83"/>
                  <a:gd name="T4" fmla="*/ 150 w 197"/>
                  <a:gd name="T5" fmla="*/ 0 h 83"/>
                  <a:gd name="T6" fmla="*/ 117 w 197"/>
                  <a:gd name="T7" fmla="*/ 0 h 83"/>
                  <a:gd name="T8" fmla="*/ 117 w 197"/>
                  <a:gd name="T9" fmla="*/ 34 h 83"/>
                  <a:gd name="T10" fmla="*/ 117 w 197"/>
                  <a:gd name="T11" fmla="*/ 34 h 83"/>
                  <a:gd name="T12" fmla="*/ 116 w 197"/>
                  <a:gd name="T13" fmla="*/ 39 h 83"/>
                  <a:gd name="T14" fmla="*/ 112 w 197"/>
                  <a:gd name="T15" fmla="*/ 45 h 83"/>
                  <a:gd name="T16" fmla="*/ 108 w 197"/>
                  <a:gd name="T17" fmla="*/ 48 h 83"/>
                  <a:gd name="T18" fmla="*/ 102 w 197"/>
                  <a:gd name="T19" fmla="*/ 49 h 83"/>
                  <a:gd name="T20" fmla="*/ 102 w 197"/>
                  <a:gd name="T21" fmla="*/ 49 h 83"/>
                  <a:gd name="T22" fmla="*/ 96 w 197"/>
                  <a:gd name="T23" fmla="*/ 48 h 83"/>
                  <a:gd name="T24" fmla="*/ 92 w 197"/>
                  <a:gd name="T25" fmla="*/ 45 h 83"/>
                  <a:gd name="T26" fmla="*/ 89 w 197"/>
                  <a:gd name="T27" fmla="*/ 39 h 83"/>
                  <a:gd name="T28" fmla="*/ 88 w 197"/>
                  <a:gd name="T29" fmla="*/ 34 h 83"/>
                  <a:gd name="T30" fmla="*/ 88 w 197"/>
                  <a:gd name="T31" fmla="*/ 0 h 83"/>
                  <a:gd name="T32" fmla="*/ 55 w 197"/>
                  <a:gd name="T33" fmla="*/ 0 h 83"/>
                  <a:gd name="T34" fmla="*/ 42 w 197"/>
                  <a:gd name="T35" fmla="*/ 66 h 83"/>
                  <a:gd name="T36" fmla="*/ 7 w 197"/>
                  <a:gd name="T37" fmla="*/ 66 h 83"/>
                  <a:gd name="T38" fmla="*/ 7 w 197"/>
                  <a:gd name="T39" fmla="*/ 66 h 83"/>
                  <a:gd name="T40" fmla="*/ 5 w 197"/>
                  <a:gd name="T41" fmla="*/ 67 h 83"/>
                  <a:gd name="T42" fmla="*/ 3 w 197"/>
                  <a:gd name="T43" fmla="*/ 69 h 83"/>
                  <a:gd name="T44" fmla="*/ 0 w 197"/>
                  <a:gd name="T45" fmla="*/ 71 h 83"/>
                  <a:gd name="T46" fmla="*/ 0 w 197"/>
                  <a:gd name="T47" fmla="*/ 74 h 83"/>
                  <a:gd name="T48" fmla="*/ 0 w 197"/>
                  <a:gd name="T49" fmla="*/ 74 h 83"/>
                  <a:gd name="T50" fmla="*/ 0 w 197"/>
                  <a:gd name="T51" fmla="*/ 78 h 83"/>
                  <a:gd name="T52" fmla="*/ 3 w 197"/>
                  <a:gd name="T53" fmla="*/ 80 h 83"/>
                  <a:gd name="T54" fmla="*/ 5 w 197"/>
                  <a:gd name="T55" fmla="*/ 82 h 83"/>
                  <a:gd name="T56" fmla="*/ 7 w 197"/>
                  <a:gd name="T57" fmla="*/ 83 h 83"/>
                  <a:gd name="T58" fmla="*/ 190 w 197"/>
                  <a:gd name="T59" fmla="*/ 83 h 83"/>
                  <a:gd name="T60" fmla="*/ 190 w 197"/>
                  <a:gd name="T61" fmla="*/ 83 h 83"/>
                  <a:gd name="T62" fmla="*/ 192 w 197"/>
                  <a:gd name="T63" fmla="*/ 82 h 83"/>
                  <a:gd name="T64" fmla="*/ 194 w 197"/>
                  <a:gd name="T65" fmla="*/ 80 h 83"/>
                  <a:gd name="T66" fmla="*/ 197 w 197"/>
                  <a:gd name="T67" fmla="*/ 78 h 83"/>
                  <a:gd name="T68" fmla="*/ 197 w 197"/>
                  <a:gd name="T69" fmla="*/ 74 h 83"/>
                  <a:gd name="T70" fmla="*/ 197 w 197"/>
                  <a:gd name="T71" fmla="*/ 74 h 83"/>
                  <a:gd name="T72" fmla="*/ 197 w 197"/>
                  <a:gd name="T73" fmla="*/ 71 h 83"/>
                  <a:gd name="T74" fmla="*/ 194 w 197"/>
                  <a:gd name="T75" fmla="*/ 69 h 83"/>
                  <a:gd name="T76" fmla="*/ 192 w 197"/>
                  <a:gd name="T77" fmla="*/ 67 h 83"/>
                  <a:gd name="T78" fmla="*/ 190 w 197"/>
                  <a:gd name="T79" fmla="*/ 66 h 83"/>
                  <a:gd name="T80" fmla="*/ 190 w 197"/>
                  <a:gd name="T81" fmla="*/ 6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7" h="83">
                    <a:moveTo>
                      <a:pt x="190" y="66"/>
                    </a:moveTo>
                    <a:lnTo>
                      <a:pt x="162" y="66"/>
                    </a:lnTo>
                    <a:lnTo>
                      <a:pt x="150" y="0"/>
                    </a:lnTo>
                    <a:lnTo>
                      <a:pt x="117" y="0"/>
                    </a:lnTo>
                    <a:lnTo>
                      <a:pt x="117" y="34"/>
                    </a:lnTo>
                    <a:lnTo>
                      <a:pt x="117" y="34"/>
                    </a:lnTo>
                    <a:lnTo>
                      <a:pt x="116" y="39"/>
                    </a:lnTo>
                    <a:lnTo>
                      <a:pt x="112" y="45"/>
                    </a:lnTo>
                    <a:lnTo>
                      <a:pt x="108" y="48"/>
                    </a:lnTo>
                    <a:lnTo>
                      <a:pt x="102" y="49"/>
                    </a:lnTo>
                    <a:lnTo>
                      <a:pt x="102" y="49"/>
                    </a:lnTo>
                    <a:lnTo>
                      <a:pt x="96" y="48"/>
                    </a:lnTo>
                    <a:lnTo>
                      <a:pt x="92" y="45"/>
                    </a:lnTo>
                    <a:lnTo>
                      <a:pt x="89" y="39"/>
                    </a:lnTo>
                    <a:lnTo>
                      <a:pt x="88" y="34"/>
                    </a:lnTo>
                    <a:lnTo>
                      <a:pt x="88" y="0"/>
                    </a:lnTo>
                    <a:lnTo>
                      <a:pt x="55" y="0"/>
                    </a:lnTo>
                    <a:lnTo>
                      <a:pt x="42" y="66"/>
                    </a:lnTo>
                    <a:lnTo>
                      <a:pt x="7" y="66"/>
                    </a:lnTo>
                    <a:lnTo>
                      <a:pt x="7" y="66"/>
                    </a:lnTo>
                    <a:lnTo>
                      <a:pt x="5" y="67"/>
                    </a:lnTo>
                    <a:lnTo>
                      <a:pt x="3" y="69"/>
                    </a:lnTo>
                    <a:lnTo>
                      <a:pt x="0" y="71"/>
                    </a:lnTo>
                    <a:lnTo>
                      <a:pt x="0" y="74"/>
                    </a:lnTo>
                    <a:lnTo>
                      <a:pt x="0" y="74"/>
                    </a:lnTo>
                    <a:lnTo>
                      <a:pt x="0" y="78"/>
                    </a:lnTo>
                    <a:lnTo>
                      <a:pt x="3" y="80"/>
                    </a:lnTo>
                    <a:lnTo>
                      <a:pt x="5" y="82"/>
                    </a:lnTo>
                    <a:lnTo>
                      <a:pt x="7" y="83"/>
                    </a:lnTo>
                    <a:lnTo>
                      <a:pt x="190" y="83"/>
                    </a:lnTo>
                    <a:lnTo>
                      <a:pt x="190" y="83"/>
                    </a:lnTo>
                    <a:lnTo>
                      <a:pt x="192" y="82"/>
                    </a:lnTo>
                    <a:lnTo>
                      <a:pt x="194" y="80"/>
                    </a:lnTo>
                    <a:lnTo>
                      <a:pt x="197" y="78"/>
                    </a:lnTo>
                    <a:lnTo>
                      <a:pt x="197" y="74"/>
                    </a:lnTo>
                    <a:lnTo>
                      <a:pt x="197" y="74"/>
                    </a:lnTo>
                    <a:lnTo>
                      <a:pt x="197" y="71"/>
                    </a:lnTo>
                    <a:lnTo>
                      <a:pt x="194" y="69"/>
                    </a:lnTo>
                    <a:lnTo>
                      <a:pt x="192" y="67"/>
                    </a:lnTo>
                    <a:lnTo>
                      <a:pt x="190" y="66"/>
                    </a:lnTo>
                    <a:lnTo>
                      <a:pt x="19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686" tIns="238844" rIns="477686" bIns="238844" numCol="1" anchor="t" anchorCtr="0" compatLnSpc="1">
                <a:prstTxWarp prst="textNoShape">
                  <a:avLst/>
                </a:prstTxWarp>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73" name="Freeform 467"/>
              <p:cNvSpPr>
                <a:spLocks noEditPoints="1"/>
              </p:cNvSpPr>
              <p:nvPr/>
            </p:nvSpPr>
            <p:spPr bwMode="auto">
              <a:xfrm>
                <a:off x="16551275" y="-779462"/>
                <a:ext cx="620712" cy="434975"/>
              </a:xfrm>
              <a:custGeom>
                <a:avLst/>
                <a:gdLst>
                  <a:gd name="T0" fmla="*/ 375 w 391"/>
                  <a:gd name="T1" fmla="*/ 0 h 274"/>
                  <a:gd name="T2" fmla="*/ 17 w 391"/>
                  <a:gd name="T3" fmla="*/ 0 h 274"/>
                  <a:gd name="T4" fmla="*/ 17 w 391"/>
                  <a:gd name="T5" fmla="*/ 0 h 274"/>
                  <a:gd name="T6" fmla="*/ 11 w 391"/>
                  <a:gd name="T7" fmla="*/ 1 h 274"/>
                  <a:gd name="T8" fmla="*/ 6 w 391"/>
                  <a:gd name="T9" fmla="*/ 4 h 274"/>
                  <a:gd name="T10" fmla="*/ 1 w 391"/>
                  <a:gd name="T11" fmla="*/ 8 h 274"/>
                  <a:gd name="T12" fmla="*/ 0 w 391"/>
                  <a:gd name="T13" fmla="*/ 11 h 274"/>
                  <a:gd name="T14" fmla="*/ 0 w 391"/>
                  <a:gd name="T15" fmla="*/ 13 h 274"/>
                  <a:gd name="T16" fmla="*/ 0 w 391"/>
                  <a:gd name="T17" fmla="*/ 259 h 274"/>
                  <a:gd name="T18" fmla="*/ 0 w 391"/>
                  <a:gd name="T19" fmla="*/ 259 h 274"/>
                  <a:gd name="T20" fmla="*/ 0 w 391"/>
                  <a:gd name="T21" fmla="*/ 262 h 274"/>
                  <a:gd name="T22" fmla="*/ 1 w 391"/>
                  <a:gd name="T23" fmla="*/ 264 h 274"/>
                  <a:gd name="T24" fmla="*/ 6 w 391"/>
                  <a:gd name="T25" fmla="*/ 269 h 274"/>
                  <a:gd name="T26" fmla="*/ 11 w 391"/>
                  <a:gd name="T27" fmla="*/ 271 h 274"/>
                  <a:gd name="T28" fmla="*/ 17 w 391"/>
                  <a:gd name="T29" fmla="*/ 274 h 274"/>
                  <a:gd name="T30" fmla="*/ 375 w 391"/>
                  <a:gd name="T31" fmla="*/ 274 h 274"/>
                  <a:gd name="T32" fmla="*/ 375 w 391"/>
                  <a:gd name="T33" fmla="*/ 274 h 274"/>
                  <a:gd name="T34" fmla="*/ 381 w 391"/>
                  <a:gd name="T35" fmla="*/ 271 h 274"/>
                  <a:gd name="T36" fmla="*/ 386 w 391"/>
                  <a:gd name="T37" fmla="*/ 269 h 274"/>
                  <a:gd name="T38" fmla="*/ 390 w 391"/>
                  <a:gd name="T39" fmla="*/ 264 h 274"/>
                  <a:gd name="T40" fmla="*/ 391 w 391"/>
                  <a:gd name="T41" fmla="*/ 262 h 274"/>
                  <a:gd name="T42" fmla="*/ 391 w 391"/>
                  <a:gd name="T43" fmla="*/ 259 h 274"/>
                  <a:gd name="T44" fmla="*/ 391 w 391"/>
                  <a:gd name="T45" fmla="*/ 13 h 274"/>
                  <a:gd name="T46" fmla="*/ 391 w 391"/>
                  <a:gd name="T47" fmla="*/ 13 h 274"/>
                  <a:gd name="T48" fmla="*/ 391 w 391"/>
                  <a:gd name="T49" fmla="*/ 11 h 274"/>
                  <a:gd name="T50" fmla="*/ 390 w 391"/>
                  <a:gd name="T51" fmla="*/ 8 h 274"/>
                  <a:gd name="T52" fmla="*/ 386 w 391"/>
                  <a:gd name="T53" fmla="*/ 4 h 274"/>
                  <a:gd name="T54" fmla="*/ 381 w 391"/>
                  <a:gd name="T55" fmla="*/ 1 h 274"/>
                  <a:gd name="T56" fmla="*/ 375 w 391"/>
                  <a:gd name="T57" fmla="*/ 0 h 274"/>
                  <a:gd name="T58" fmla="*/ 375 w 391"/>
                  <a:gd name="T59" fmla="*/ 0 h 274"/>
                  <a:gd name="T60" fmla="*/ 369 w 391"/>
                  <a:gd name="T61" fmla="*/ 246 h 274"/>
                  <a:gd name="T62" fmla="*/ 369 w 391"/>
                  <a:gd name="T63" fmla="*/ 246 h 274"/>
                  <a:gd name="T64" fmla="*/ 368 w 391"/>
                  <a:gd name="T65" fmla="*/ 249 h 274"/>
                  <a:gd name="T66" fmla="*/ 366 w 391"/>
                  <a:gd name="T67" fmla="*/ 252 h 274"/>
                  <a:gd name="T68" fmla="*/ 362 w 391"/>
                  <a:gd name="T69" fmla="*/ 254 h 274"/>
                  <a:gd name="T70" fmla="*/ 358 w 391"/>
                  <a:gd name="T71" fmla="*/ 255 h 274"/>
                  <a:gd name="T72" fmla="*/ 33 w 391"/>
                  <a:gd name="T73" fmla="*/ 255 h 274"/>
                  <a:gd name="T74" fmla="*/ 33 w 391"/>
                  <a:gd name="T75" fmla="*/ 255 h 274"/>
                  <a:gd name="T76" fmla="*/ 29 w 391"/>
                  <a:gd name="T77" fmla="*/ 254 h 274"/>
                  <a:gd name="T78" fmla="*/ 26 w 391"/>
                  <a:gd name="T79" fmla="*/ 252 h 274"/>
                  <a:gd name="T80" fmla="*/ 23 w 391"/>
                  <a:gd name="T81" fmla="*/ 249 h 274"/>
                  <a:gd name="T82" fmla="*/ 22 w 391"/>
                  <a:gd name="T83" fmla="*/ 246 h 274"/>
                  <a:gd name="T84" fmla="*/ 22 w 391"/>
                  <a:gd name="T85" fmla="*/ 27 h 274"/>
                  <a:gd name="T86" fmla="*/ 22 w 391"/>
                  <a:gd name="T87" fmla="*/ 27 h 274"/>
                  <a:gd name="T88" fmla="*/ 23 w 391"/>
                  <a:gd name="T89" fmla="*/ 23 h 274"/>
                  <a:gd name="T90" fmla="*/ 26 w 391"/>
                  <a:gd name="T91" fmla="*/ 20 h 274"/>
                  <a:gd name="T92" fmla="*/ 29 w 391"/>
                  <a:gd name="T93" fmla="*/ 18 h 274"/>
                  <a:gd name="T94" fmla="*/ 33 w 391"/>
                  <a:gd name="T95" fmla="*/ 18 h 274"/>
                  <a:gd name="T96" fmla="*/ 358 w 391"/>
                  <a:gd name="T97" fmla="*/ 18 h 274"/>
                  <a:gd name="T98" fmla="*/ 358 w 391"/>
                  <a:gd name="T99" fmla="*/ 18 h 274"/>
                  <a:gd name="T100" fmla="*/ 362 w 391"/>
                  <a:gd name="T101" fmla="*/ 18 h 274"/>
                  <a:gd name="T102" fmla="*/ 366 w 391"/>
                  <a:gd name="T103" fmla="*/ 20 h 274"/>
                  <a:gd name="T104" fmla="*/ 368 w 391"/>
                  <a:gd name="T105" fmla="*/ 23 h 274"/>
                  <a:gd name="T106" fmla="*/ 369 w 391"/>
                  <a:gd name="T107" fmla="*/ 27 h 274"/>
                  <a:gd name="T108" fmla="*/ 369 w 391"/>
                  <a:gd name="T109" fmla="*/ 24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1" h="274">
                    <a:moveTo>
                      <a:pt x="375" y="0"/>
                    </a:moveTo>
                    <a:lnTo>
                      <a:pt x="17" y="0"/>
                    </a:lnTo>
                    <a:lnTo>
                      <a:pt x="17" y="0"/>
                    </a:lnTo>
                    <a:lnTo>
                      <a:pt x="11" y="1"/>
                    </a:lnTo>
                    <a:lnTo>
                      <a:pt x="6" y="4"/>
                    </a:lnTo>
                    <a:lnTo>
                      <a:pt x="1" y="8"/>
                    </a:lnTo>
                    <a:lnTo>
                      <a:pt x="0" y="11"/>
                    </a:lnTo>
                    <a:lnTo>
                      <a:pt x="0" y="13"/>
                    </a:lnTo>
                    <a:lnTo>
                      <a:pt x="0" y="259"/>
                    </a:lnTo>
                    <a:lnTo>
                      <a:pt x="0" y="259"/>
                    </a:lnTo>
                    <a:lnTo>
                      <a:pt x="0" y="262"/>
                    </a:lnTo>
                    <a:lnTo>
                      <a:pt x="1" y="264"/>
                    </a:lnTo>
                    <a:lnTo>
                      <a:pt x="6" y="269"/>
                    </a:lnTo>
                    <a:lnTo>
                      <a:pt x="11" y="271"/>
                    </a:lnTo>
                    <a:lnTo>
                      <a:pt x="17" y="274"/>
                    </a:lnTo>
                    <a:lnTo>
                      <a:pt x="375" y="274"/>
                    </a:lnTo>
                    <a:lnTo>
                      <a:pt x="375" y="274"/>
                    </a:lnTo>
                    <a:lnTo>
                      <a:pt x="381" y="271"/>
                    </a:lnTo>
                    <a:lnTo>
                      <a:pt x="386" y="269"/>
                    </a:lnTo>
                    <a:lnTo>
                      <a:pt x="390" y="264"/>
                    </a:lnTo>
                    <a:lnTo>
                      <a:pt x="391" y="262"/>
                    </a:lnTo>
                    <a:lnTo>
                      <a:pt x="391" y="259"/>
                    </a:lnTo>
                    <a:lnTo>
                      <a:pt x="391" y="13"/>
                    </a:lnTo>
                    <a:lnTo>
                      <a:pt x="391" y="13"/>
                    </a:lnTo>
                    <a:lnTo>
                      <a:pt x="391" y="11"/>
                    </a:lnTo>
                    <a:lnTo>
                      <a:pt x="390" y="8"/>
                    </a:lnTo>
                    <a:lnTo>
                      <a:pt x="386" y="4"/>
                    </a:lnTo>
                    <a:lnTo>
                      <a:pt x="381" y="1"/>
                    </a:lnTo>
                    <a:lnTo>
                      <a:pt x="375" y="0"/>
                    </a:lnTo>
                    <a:lnTo>
                      <a:pt x="375" y="0"/>
                    </a:lnTo>
                    <a:close/>
                    <a:moveTo>
                      <a:pt x="369" y="246"/>
                    </a:moveTo>
                    <a:lnTo>
                      <a:pt x="369" y="246"/>
                    </a:lnTo>
                    <a:lnTo>
                      <a:pt x="368" y="249"/>
                    </a:lnTo>
                    <a:lnTo>
                      <a:pt x="366" y="252"/>
                    </a:lnTo>
                    <a:lnTo>
                      <a:pt x="362" y="254"/>
                    </a:lnTo>
                    <a:lnTo>
                      <a:pt x="358" y="255"/>
                    </a:lnTo>
                    <a:lnTo>
                      <a:pt x="33" y="255"/>
                    </a:lnTo>
                    <a:lnTo>
                      <a:pt x="33" y="255"/>
                    </a:lnTo>
                    <a:lnTo>
                      <a:pt x="29" y="254"/>
                    </a:lnTo>
                    <a:lnTo>
                      <a:pt x="26" y="252"/>
                    </a:lnTo>
                    <a:lnTo>
                      <a:pt x="23" y="249"/>
                    </a:lnTo>
                    <a:lnTo>
                      <a:pt x="22" y="246"/>
                    </a:lnTo>
                    <a:lnTo>
                      <a:pt x="22" y="27"/>
                    </a:lnTo>
                    <a:lnTo>
                      <a:pt x="22" y="27"/>
                    </a:lnTo>
                    <a:lnTo>
                      <a:pt x="23" y="23"/>
                    </a:lnTo>
                    <a:lnTo>
                      <a:pt x="26" y="20"/>
                    </a:lnTo>
                    <a:lnTo>
                      <a:pt x="29" y="18"/>
                    </a:lnTo>
                    <a:lnTo>
                      <a:pt x="33" y="18"/>
                    </a:lnTo>
                    <a:lnTo>
                      <a:pt x="358" y="18"/>
                    </a:lnTo>
                    <a:lnTo>
                      <a:pt x="358" y="18"/>
                    </a:lnTo>
                    <a:lnTo>
                      <a:pt x="362" y="18"/>
                    </a:lnTo>
                    <a:lnTo>
                      <a:pt x="366" y="20"/>
                    </a:lnTo>
                    <a:lnTo>
                      <a:pt x="368" y="23"/>
                    </a:lnTo>
                    <a:lnTo>
                      <a:pt x="369" y="27"/>
                    </a:lnTo>
                    <a:lnTo>
                      <a:pt x="36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686" tIns="238844" rIns="477686" bIns="238844" numCol="1" anchor="t" anchorCtr="0" compatLnSpc="1">
                <a:prstTxWarp prst="textNoShape">
                  <a:avLst/>
                </a:prstTxWarp>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74" name="Freeform 468"/>
              <p:cNvSpPr>
                <a:spLocks noEditPoints="1"/>
              </p:cNvSpPr>
              <p:nvPr/>
            </p:nvSpPr>
            <p:spPr bwMode="auto">
              <a:xfrm>
                <a:off x="16746538" y="-679450"/>
                <a:ext cx="230187" cy="231775"/>
              </a:xfrm>
              <a:custGeom>
                <a:avLst/>
                <a:gdLst>
                  <a:gd name="T0" fmla="*/ 78 w 145"/>
                  <a:gd name="T1" fmla="*/ 35 h 146"/>
                  <a:gd name="T2" fmla="*/ 66 w 145"/>
                  <a:gd name="T3" fmla="*/ 39 h 146"/>
                  <a:gd name="T4" fmla="*/ 36 w 145"/>
                  <a:gd name="T5" fmla="*/ 83 h 146"/>
                  <a:gd name="T6" fmla="*/ 37 w 145"/>
                  <a:gd name="T7" fmla="*/ 88 h 146"/>
                  <a:gd name="T8" fmla="*/ 55 w 145"/>
                  <a:gd name="T9" fmla="*/ 90 h 146"/>
                  <a:gd name="T10" fmla="*/ 90 w 145"/>
                  <a:gd name="T11" fmla="*/ 90 h 146"/>
                  <a:gd name="T12" fmla="*/ 106 w 145"/>
                  <a:gd name="T13" fmla="*/ 89 h 146"/>
                  <a:gd name="T14" fmla="*/ 110 w 145"/>
                  <a:gd name="T15" fmla="*/ 85 h 146"/>
                  <a:gd name="T16" fmla="*/ 82 w 145"/>
                  <a:gd name="T17" fmla="*/ 39 h 146"/>
                  <a:gd name="T18" fmla="*/ 65 w 145"/>
                  <a:gd name="T19" fmla="*/ 2 h 146"/>
                  <a:gd name="T20" fmla="*/ 45 w 145"/>
                  <a:gd name="T21" fmla="*/ 7 h 146"/>
                  <a:gd name="T22" fmla="*/ 27 w 145"/>
                  <a:gd name="T23" fmla="*/ 18 h 146"/>
                  <a:gd name="T24" fmla="*/ 13 w 145"/>
                  <a:gd name="T25" fmla="*/ 32 h 146"/>
                  <a:gd name="T26" fmla="*/ 3 w 145"/>
                  <a:gd name="T27" fmla="*/ 52 h 146"/>
                  <a:gd name="T28" fmla="*/ 0 w 145"/>
                  <a:gd name="T29" fmla="*/ 73 h 146"/>
                  <a:gd name="T30" fmla="*/ 1 w 145"/>
                  <a:gd name="T31" fmla="*/ 88 h 146"/>
                  <a:gd name="T32" fmla="*/ 9 w 145"/>
                  <a:gd name="T33" fmla="*/ 108 h 146"/>
                  <a:gd name="T34" fmla="*/ 21 w 145"/>
                  <a:gd name="T35" fmla="*/ 124 h 146"/>
                  <a:gd name="T36" fmla="*/ 38 w 145"/>
                  <a:gd name="T37" fmla="*/ 137 h 146"/>
                  <a:gd name="T38" fmla="*/ 58 w 145"/>
                  <a:gd name="T39" fmla="*/ 144 h 146"/>
                  <a:gd name="T40" fmla="*/ 73 w 145"/>
                  <a:gd name="T41" fmla="*/ 146 h 146"/>
                  <a:gd name="T42" fmla="*/ 94 w 145"/>
                  <a:gd name="T43" fmla="*/ 142 h 146"/>
                  <a:gd name="T44" fmla="*/ 113 w 145"/>
                  <a:gd name="T45" fmla="*/ 134 h 146"/>
                  <a:gd name="T46" fmla="*/ 129 w 145"/>
                  <a:gd name="T47" fmla="*/ 120 h 146"/>
                  <a:gd name="T48" fmla="*/ 140 w 145"/>
                  <a:gd name="T49" fmla="*/ 102 h 146"/>
                  <a:gd name="T50" fmla="*/ 145 w 145"/>
                  <a:gd name="T51" fmla="*/ 80 h 146"/>
                  <a:gd name="T52" fmla="*/ 145 w 145"/>
                  <a:gd name="T53" fmla="*/ 66 h 146"/>
                  <a:gd name="T54" fmla="*/ 140 w 145"/>
                  <a:gd name="T55" fmla="*/ 45 h 146"/>
                  <a:gd name="T56" fmla="*/ 129 w 145"/>
                  <a:gd name="T57" fmla="*/ 27 h 146"/>
                  <a:gd name="T58" fmla="*/ 113 w 145"/>
                  <a:gd name="T59" fmla="*/ 13 h 146"/>
                  <a:gd name="T60" fmla="*/ 94 w 145"/>
                  <a:gd name="T61" fmla="*/ 4 h 146"/>
                  <a:gd name="T62" fmla="*/ 73 w 145"/>
                  <a:gd name="T63" fmla="*/ 0 h 146"/>
                  <a:gd name="T64" fmla="*/ 73 w 145"/>
                  <a:gd name="T65" fmla="*/ 136 h 146"/>
                  <a:gd name="T66" fmla="*/ 48 w 145"/>
                  <a:gd name="T67" fmla="*/ 131 h 146"/>
                  <a:gd name="T68" fmla="*/ 20 w 145"/>
                  <a:gd name="T69" fmla="*/ 108 h 146"/>
                  <a:gd name="T70" fmla="*/ 11 w 145"/>
                  <a:gd name="T71" fmla="*/ 79 h 146"/>
                  <a:gd name="T72" fmla="*/ 11 w 145"/>
                  <a:gd name="T73" fmla="*/ 67 h 146"/>
                  <a:gd name="T74" fmla="*/ 20 w 145"/>
                  <a:gd name="T75" fmla="*/ 38 h 146"/>
                  <a:gd name="T76" fmla="*/ 48 w 145"/>
                  <a:gd name="T77" fmla="*/ 15 h 146"/>
                  <a:gd name="T78" fmla="*/ 73 w 145"/>
                  <a:gd name="T79" fmla="*/ 10 h 146"/>
                  <a:gd name="T80" fmla="*/ 85 w 145"/>
                  <a:gd name="T81" fmla="*/ 12 h 146"/>
                  <a:gd name="T82" fmla="*/ 117 w 145"/>
                  <a:gd name="T83" fmla="*/ 29 h 146"/>
                  <a:gd name="T84" fmla="*/ 134 w 145"/>
                  <a:gd name="T85" fmla="*/ 60 h 146"/>
                  <a:gd name="T86" fmla="*/ 135 w 145"/>
                  <a:gd name="T87" fmla="*/ 73 h 146"/>
                  <a:gd name="T88" fmla="*/ 130 w 145"/>
                  <a:gd name="T89" fmla="*/ 98 h 146"/>
                  <a:gd name="T90" fmla="*/ 108 w 145"/>
                  <a:gd name="T91" fmla="*/ 125 h 146"/>
                  <a:gd name="T92" fmla="*/ 79 w 145"/>
                  <a:gd name="T93"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 h="146">
                    <a:moveTo>
                      <a:pt x="82" y="39"/>
                    </a:moveTo>
                    <a:lnTo>
                      <a:pt x="82" y="39"/>
                    </a:lnTo>
                    <a:lnTo>
                      <a:pt x="78" y="35"/>
                    </a:lnTo>
                    <a:lnTo>
                      <a:pt x="74" y="34"/>
                    </a:lnTo>
                    <a:lnTo>
                      <a:pt x="69" y="35"/>
                    </a:lnTo>
                    <a:lnTo>
                      <a:pt x="66" y="39"/>
                    </a:lnTo>
                    <a:lnTo>
                      <a:pt x="38" y="78"/>
                    </a:lnTo>
                    <a:lnTo>
                      <a:pt x="38" y="78"/>
                    </a:lnTo>
                    <a:lnTo>
                      <a:pt x="36" y="83"/>
                    </a:lnTo>
                    <a:lnTo>
                      <a:pt x="36" y="85"/>
                    </a:lnTo>
                    <a:lnTo>
                      <a:pt x="36" y="87"/>
                    </a:lnTo>
                    <a:lnTo>
                      <a:pt x="37" y="88"/>
                    </a:lnTo>
                    <a:lnTo>
                      <a:pt x="39" y="89"/>
                    </a:lnTo>
                    <a:lnTo>
                      <a:pt x="44" y="90"/>
                    </a:lnTo>
                    <a:lnTo>
                      <a:pt x="55" y="90"/>
                    </a:lnTo>
                    <a:lnTo>
                      <a:pt x="55" y="112"/>
                    </a:lnTo>
                    <a:lnTo>
                      <a:pt x="90" y="112"/>
                    </a:lnTo>
                    <a:lnTo>
                      <a:pt x="90" y="90"/>
                    </a:lnTo>
                    <a:lnTo>
                      <a:pt x="101" y="90"/>
                    </a:lnTo>
                    <a:lnTo>
                      <a:pt x="101" y="90"/>
                    </a:lnTo>
                    <a:lnTo>
                      <a:pt x="106" y="89"/>
                    </a:lnTo>
                    <a:lnTo>
                      <a:pt x="108" y="88"/>
                    </a:lnTo>
                    <a:lnTo>
                      <a:pt x="109" y="86"/>
                    </a:lnTo>
                    <a:lnTo>
                      <a:pt x="110" y="85"/>
                    </a:lnTo>
                    <a:lnTo>
                      <a:pt x="110" y="83"/>
                    </a:lnTo>
                    <a:lnTo>
                      <a:pt x="108" y="77"/>
                    </a:lnTo>
                    <a:lnTo>
                      <a:pt x="82" y="39"/>
                    </a:lnTo>
                    <a:close/>
                    <a:moveTo>
                      <a:pt x="73" y="0"/>
                    </a:moveTo>
                    <a:lnTo>
                      <a:pt x="73" y="0"/>
                    </a:lnTo>
                    <a:lnTo>
                      <a:pt x="65" y="2"/>
                    </a:lnTo>
                    <a:lnTo>
                      <a:pt x="58" y="3"/>
                    </a:lnTo>
                    <a:lnTo>
                      <a:pt x="51" y="4"/>
                    </a:lnTo>
                    <a:lnTo>
                      <a:pt x="45" y="7"/>
                    </a:lnTo>
                    <a:lnTo>
                      <a:pt x="38" y="9"/>
                    </a:lnTo>
                    <a:lnTo>
                      <a:pt x="32" y="13"/>
                    </a:lnTo>
                    <a:lnTo>
                      <a:pt x="27" y="18"/>
                    </a:lnTo>
                    <a:lnTo>
                      <a:pt x="21" y="22"/>
                    </a:lnTo>
                    <a:lnTo>
                      <a:pt x="17" y="27"/>
                    </a:lnTo>
                    <a:lnTo>
                      <a:pt x="13" y="32"/>
                    </a:lnTo>
                    <a:lnTo>
                      <a:pt x="9" y="39"/>
                    </a:lnTo>
                    <a:lnTo>
                      <a:pt x="5" y="45"/>
                    </a:lnTo>
                    <a:lnTo>
                      <a:pt x="3" y="52"/>
                    </a:lnTo>
                    <a:lnTo>
                      <a:pt x="1" y="59"/>
                    </a:lnTo>
                    <a:lnTo>
                      <a:pt x="0" y="66"/>
                    </a:lnTo>
                    <a:lnTo>
                      <a:pt x="0" y="73"/>
                    </a:lnTo>
                    <a:lnTo>
                      <a:pt x="0" y="73"/>
                    </a:lnTo>
                    <a:lnTo>
                      <a:pt x="0" y="80"/>
                    </a:lnTo>
                    <a:lnTo>
                      <a:pt x="1" y="88"/>
                    </a:lnTo>
                    <a:lnTo>
                      <a:pt x="3" y="95"/>
                    </a:lnTo>
                    <a:lnTo>
                      <a:pt x="5" y="102"/>
                    </a:lnTo>
                    <a:lnTo>
                      <a:pt x="9" y="108"/>
                    </a:lnTo>
                    <a:lnTo>
                      <a:pt x="13" y="114"/>
                    </a:lnTo>
                    <a:lnTo>
                      <a:pt x="17" y="120"/>
                    </a:lnTo>
                    <a:lnTo>
                      <a:pt x="21" y="124"/>
                    </a:lnTo>
                    <a:lnTo>
                      <a:pt x="27" y="130"/>
                    </a:lnTo>
                    <a:lnTo>
                      <a:pt x="32" y="134"/>
                    </a:lnTo>
                    <a:lnTo>
                      <a:pt x="38" y="137"/>
                    </a:lnTo>
                    <a:lnTo>
                      <a:pt x="45" y="140"/>
                    </a:lnTo>
                    <a:lnTo>
                      <a:pt x="51" y="142"/>
                    </a:lnTo>
                    <a:lnTo>
                      <a:pt x="58" y="144"/>
                    </a:lnTo>
                    <a:lnTo>
                      <a:pt x="65" y="146"/>
                    </a:lnTo>
                    <a:lnTo>
                      <a:pt x="73" y="146"/>
                    </a:lnTo>
                    <a:lnTo>
                      <a:pt x="73" y="146"/>
                    </a:lnTo>
                    <a:lnTo>
                      <a:pt x="80" y="146"/>
                    </a:lnTo>
                    <a:lnTo>
                      <a:pt x="87" y="144"/>
                    </a:lnTo>
                    <a:lnTo>
                      <a:pt x="94" y="142"/>
                    </a:lnTo>
                    <a:lnTo>
                      <a:pt x="101" y="140"/>
                    </a:lnTo>
                    <a:lnTo>
                      <a:pt x="108" y="137"/>
                    </a:lnTo>
                    <a:lnTo>
                      <a:pt x="113" y="134"/>
                    </a:lnTo>
                    <a:lnTo>
                      <a:pt x="119" y="130"/>
                    </a:lnTo>
                    <a:lnTo>
                      <a:pt x="124" y="124"/>
                    </a:lnTo>
                    <a:lnTo>
                      <a:pt x="129" y="120"/>
                    </a:lnTo>
                    <a:lnTo>
                      <a:pt x="133" y="114"/>
                    </a:lnTo>
                    <a:lnTo>
                      <a:pt x="136" y="108"/>
                    </a:lnTo>
                    <a:lnTo>
                      <a:pt x="140" y="102"/>
                    </a:lnTo>
                    <a:lnTo>
                      <a:pt x="142" y="95"/>
                    </a:lnTo>
                    <a:lnTo>
                      <a:pt x="144" y="88"/>
                    </a:lnTo>
                    <a:lnTo>
                      <a:pt x="145" y="80"/>
                    </a:lnTo>
                    <a:lnTo>
                      <a:pt x="145" y="73"/>
                    </a:lnTo>
                    <a:lnTo>
                      <a:pt x="145" y="73"/>
                    </a:lnTo>
                    <a:lnTo>
                      <a:pt x="145" y="66"/>
                    </a:lnTo>
                    <a:lnTo>
                      <a:pt x="144" y="59"/>
                    </a:lnTo>
                    <a:lnTo>
                      <a:pt x="142" y="52"/>
                    </a:lnTo>
                    <a:lnTo>
                      <a:pt x="140" y="45"/>
                    </a:lnTo>
                    <a:lnTo>
                      <a:pt x="136" y="39"/>
                    </a:lnTo>
                    <a:lnTo>
                      <a:pt x="133" y="32"/>
                    </a:lnTo>
                    <a:lnTo>
                      <a:pt x="129" y="27"/>
                    </a:lnTo>
                    <a:lnTo>
                      <a:pt x="124" y="22"/>
                    </a:lnTo>
                    <a:lnTo>
                      <a:pt x="119" y="18"/>
                    </a:lnTo>
                    <a:lnTo>
                      <a:pt x="113" y="13"/>
                    </a:lnTo>
                    <a:lnTo>
                      <a:pt x="108" y="9"/>
                    </a:lnTo>
                    <a:lnTo>
                      <a:pt x="101" y="7"/>
                    </a:lnTo>
                    <a:lnTo>
                      <a:pt x="94" y="4"/>
                    </a:lnTo>
                    <a:lnTo>
                      <a:pt x="87" y="3"/>
                    </a:lnTo>
                    <a:lnTo>
                      <a:pt x="80" y="2"/>
                    </a:lnTo>
                    <a:lnTo>
                      <a:pt x="73" y="0"/>
                    </a:lnTo>
                    <a:lnTo>
                      <a:pt x="73" y="0"/>
                    </a:lnTo>
                    <a:close/>
                    <a:moveTo>
                      <a:pt x="73" y="136"/>
                    </a:moveTo>
                    <a:lnTo>
                      <a:pt x="73" y="136"/>
                    </a:lnTo>
                    <a:lnTo>
                      <a:pt x="66" y="136"/>
                    </a:lnTo>
                    <a:lnTo>
                      <a:pt x="60" y="135"/>
                    </a:lnTo>
                    <a:lnTo>
                      <a:pt x="48" y="131"/>
                    </a:lnTo>
                    <a:lnTo>
                      <a:pt x="37" y="125"/>
                    </a:lnTo>
                    <a:lnTo>
                      <a:pt x="29" y="118"/>
                    </a:lnTo>
                    <a:lnTo>
                      <a:pt x="20" y="108"/>
                    </a:lnTo>
                    <a:lnTo>
                      <a:pt x="15" y="98"/>
                    </a:lnTo>
                    <a:lnTo>
                      <a:pt x="12" y="86"/>
                    </a:lnTo>
                    <a:lnTo>
                      <a:pt x="11" y="79"/>
                    </a:lnTo>
                    <a:lnTo>
                      <a:pt x="10" y="73"/>
                    </a:lnTo>
                    <a:lnTo>
                      <a:pt x="10" y="73"/>
                    </a:lnTo>
                    <a:lnTo>
                      <a:pt x="11" y="67"/>
                    </a:lnTo>
                    <a:lnTo>
                      <a:pt x="12" y="60"/>
                    </a:lnTo>
                    <a:lnTo>
                      <a:pt x="15" y="48"/>
                    </a:lnTo>
                    <a:lnTo>
                      <a:pt x="20" y="38"/>
                    </a:lnTo>
                    <a:lnTo>
                      <a:pt x="29" y="29"/>
                    </a:lnTo>
                    <a:lnTo>
                      <a:pt x="37" y="22"/>
                    </a:lnTo>
                    <a:lnTo>
                      <a:pt x="48" y="15"/>
                    </a:lnTo>
                    <a:lnTo>
                      <a:pt x="60" y="12"/>
                    </a:lnTo>
                    <a:lnTo>
                      <a:pt x="66" y="11"/>
                    </a:lnTo>
                    <a:lnTo>
                      <a:pt x="73" y="10"/>
                    </a:lnTo>
                    <a:lnTo>
                      <a:pt x="73" y="10"/>
                    </a:lnTo>
                    <a:lnTo>
                      <a:pt x="79" y="11"/>
                    </a:lnTo>
                    <a:lnTo>
                      <a:pt x="85" y="12"/>
                    </a:lnTo>
                    <a:lnTo>
                      <a:pt x="97" y="15"/>
                    </a:lnTo>
                    <a:lnTo>
                      <a:pt x="108" y="22"/>
                    </a:lnTo>
                    <a:lnTo>
                      <a:pt x="117" y="29"/>
                    </a:lnTo>
                    <a:lnTo>
                      <a:pt x="125" y="38"/>
                    </a:lnTo>
                    <a:lnTo>
                      <a:pt x="130" y="48"/>
                    </a:lnTo>
                    <a:lnTo>
                      <a:pt x="134" y="60"/>
                    </a:lnTo>
                    <a:lnTo>
                      <a:pt x="135" y="67"/>
                    </a:lnTo>
                    <a:lnTo>
                      <a:pt x="135" y="73"/>
                    </a:lnTo>
                    <a:lnTo>
                      <a:pt x="135" y="73"/>
                    </a:lnTo>
                    <a:lnTo>
                      <a:pt x="135" y="79"/>
                    </a:lnTo>
                    <a:lnTo>
                      <a:pt x="134" y="86"/>
                    </a:lnTo>
                    <a:lnTo>
                      <a:pt x="130" y="98"/>
                    </a:lnTo>
                    <a:lnTo>
                      <a:pt x="125" y="108"/>
                    </a:lnTo>
                    <a:lnTo>
                      <a:pt x="117" y="118"/>
                    </a:lnTo>
                    <a:lnTo>
                      <a:pt x="108" y="125"/>
                    </a:lnTo>
                    <a:lnTo>
                      <a:pt x="97" y="131"/>
                    </a:lnTo>
                    <a:lnTo>
                      <a:pt x="85" y="135"/>
                    </a:lnTo>
                    <a:lnTo>
                      <a:pt x="79" y="136"/>
                    </a:lnTo>
                    <a:lnTo>
                      <a:pt x="73" y="136"/>
                    </a:lnTo>
                    <a:lnTo>
                      <a:pt x="73"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686" tIns="238844" rIns="477686" bIns="238844" numCol="1" anchor="t" anchorCtr="0" compatLnSpc="1">
                <a:prstTxWarp prst="textNoShape">
                  <a:avLst/>
                </a:prstTxWarp>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grpSp>
        <p:grpSp>
          <p:nvGrpSpPr>
            <p:cNvPr id="25" name="组合 157"/>
            <p:cNvGrpSpPr>
              <a:grpSpLocks noChangeAspect="1"/>
            </p:cNvGrpSpPr>
            <p:nvPr/>
          </p:nvGrpSpPr>
          <p:grpSpPr>
            <a:xfrm flipH="1">
              <a:off x="7871930" y="4695117"/>
              <a:ext cx="257251" cy="274764"/>
              <a:chOff x="16551275" y="-779462"/>
              <a:chExt cx="620712" cy="544513"/>
            </a:xfrm>
            <a:solidFill>
              <a:srgbClr val="15B0E8"/>
            </a:solidFill>
          </p:grpSpPr>
          <p:sp>
            <p:nvSpPr>
              <p:cNvPr id="169" name="Freeform 303"/>
              <p:cNvSpPr>
                <a:spLocks/>
              </p:cNvSpPr>
              <p:nvPr/>
            </p:nvSpPr>
            <p:spPr bwMode="auto">
              <a:xfrm>
                <a:off x="16705263" y="-366712"/>
                <a:ext cx="312737" cy="131763"/>
              </a:xfrm>
              <a:custGeom>
                <a:avLst/>
                <a:gdLst>
                  <a:gd name="T0" fmla="*/ 190 w 197"/>
                  <a:gd name="T1" fmla="*/ 66 h 83"/>
                  <a:gd name="T2" fmla="*/ 162 w 197"/>
                  <a:gd name="T3" fmla="*/ 66 h 83"/>
                  <a:gd name="T4" fmla="*/ 150 w 197"/>
                  <a:gd name="T5" fmla="*/ 0 h 83"/>
                  <a:gd name="T6" fmla="*/ 117 w 197"/>
                  <a:gd name="T7" fmla="*/ 0 h 83"/>
                  <a:gd name="T8" fmla="*/ 117 w 197"/>
                  <a:gd name="T9" fmla="*/ 34 h 83"/>
                  <a:gd name="T10" fmla="*/ 117 w 197"/>
                  <a:gd name="T11" fmla="*/ 34 h 83"/>
                  <a:gd name="T12" fmla="*/ 116 w 197"/>
                  <a:gd name="T13" fmla="*/ 39 h 83"/>
                  <a:gd name="T14" fmla="*/ 112 w 197"/>
                  <a:gd name="T15" fmla="*/ 45 h 83"/>
                  <a:gd name="T16" fmla="*/ 108 w 197"/>
                  <a:gd name="T17" fmla="*/ 48 h 83"/>
                  <a:gd name="T18" fmla="*/ 102 w 197"/>
                  <a:gd name="T19" fmla="*/ 49 h 83"/>
                  <a:gd name="T20" fmla="*/ 102 w 197"/>
                  <a:gd name="T21" fmla="*/ 49 h 83"/>
                  <a:gd name="T22" fmla="*/ 96 w 197"/>
                  <a:gd name="T23" fmla="*/ 48 h 83"/>
                  <a:gd name="T24" fmla="*/ 92 w 197"/>
                  <a:gd name="T25" fmla="*/ 45 h 83"/>
                  <a:gd name="T26" fmla="*/ 89 w 197"/>
                  <a:gd name="T27" fmla="*/ 39 h 83"/>
                  <a:gd name="T28" fmla="*/ 88 w 197"/>
                  <a:gd name="T29" fmla="*/ 34 h 83"/>
                  <a:gd name="T30" fmla="*/ 88 w 197"/>
                  <a:gd name="T31" fmla="*/ 0 h 83"/>
                  <a:gd name="T32" fmla="*/ 55 w 197"/>
                  <a:gd name="T33" fmla="*/ 0 h 83"/>
                  <a:gd name="T34" fmla="*/ 42 w 197"/>
                  <a:gd name="T35" fmla="*/ 66 h 83"/>
                  <a:gd name="T36" fmla="*/ 7 w 197"/>
                  <a:gd name="T37" fmla="*/ 66 h 83"/>
                  <a:gd name="T38" fmla="*/ 7 w 197"/>
                  <a:gd name="T39" fmla="*/ 66 h 83"/>
                  <a:gd name="T40" fmla="*/ 5 w 197"/>
                  <a:gd name="T41" fmla="*/ 67 h 83"/>
                  <a:gd name="T42" fmla="*/ 3 w 197"/>
                  <a:gd name="T43" fmla="*/ 69 h 83"/>
                  <a:gd name="T44" fmla="*/ 0 w 197"/>
                  <a:gd name="T45" fmla="*/ 71 h 83"/>
                  <a:gd name="T46" fmla="*/ 0 w 197"/>
                  <a:gd name="T47" fmla="*/ 74 h 83"/>
                  <a:gd name="T48" fmla="*/ 0 w 197"/>
                  <a:gd name="T49" fmla="*/ 74 h 83"/>
                  <a:gd name="T50" fmla="*/ 0 w 197"/>
                  <a:gd name="T51" fmla="*/ 78 h 83"/>
                  <a:gd name="T52" fmla="*/ 3 w 197"/>
                  <a:gd name="T53" fmla="*/ 80 h 83"/>
                  <a:gd name="T54" fmla="*/ 5 w 197"/>
                  <a:gd name="T55" fmla="*/ 82 h 83"/>
                  <a:gd name="T56" fmla="*/ 7 w 197"/>
                  <a:gd name="T57" fmla="*/ 83 h 83"/>
                  <a:gd name="T58" fmla="*/ 190 w 197"/>
                  <a:gd name="T59" fmla="*/ 83 h 83"/>
                  <a:gd name="T60" fmla="*/ 190 w 197"/>
                  <a:gd name="T61" fmla="*/ 83 h 83"/>
                  <a:gd name="T62" fmla="*/ 192 w 197"/>
                  <a:gd name="T63" fmla="*/ 82 h 83"/>
                  <a:gd name="T64" fmla="*/ 194 w 197"/>
                  <a:gd name="T65" fmla="*/ 80 h 83"/>
                  <a:gd name="T66" fmla="*/ 197 w 197"/>
                  <a:gd name="T67" fmla="*/ 78 h 83"/>
                  <a:gd name="T68" fmla="*/ 197 w 197"/>
                  <a:gd name="T69" fmla="*/ 74 h 83"/>
                  <a:gd name="T70" fmla="*/ 197 w 197"/>
                  <a:gd name="T71" fmla="*/ 74 h 83"/>
                  <a:gd name="T72" fmla="*/ 197 w 197"/>
                  <a:gd name="T73" fmla="*/ 71 h 83"/>
                  <a:gd name="T74" fmla="*/ 194 w 197"/>
                  <a:gd name="T75" fmla="*/ 69 h 83"/>
                  <a:gd name="T76" fmla="*/ 192 w 197"/>
                  <a:gd name="T77" fmla="*/ 67 h 83"/>
                  <a:gd name="T78" fmla="*/ 190 w 197"/>
                  <a:gd name="T79" fmla="*/ 66 h 83"/>
                  <a:gd name="T80" fmla="*/ 190 w 197"/>
                  <a:gd name="T81" fmla="*/ 6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7" h="83">
                    <a:moveTo>
                      <a:pt x="190" y="66"/>
                    </a:moveTo>
                    <a:lnTo>
                      <a:pt x="162" y="66"/>
                    </a:lnTo>
                    <a:lnTo>
                      <a:pt x="150" y="0"/>
                    </a:lnTo>
                    <a:lnTo>
                      <a:pt x="117" y="0"/>
                    </a:lnTo>
                    <a:lnTo>
                      <a:pt x="117" y="34"/>
                    </a:lnTo>
                    <a:lnTo>
                      <a:pt x="117" y="34"/>
                    </a:lnTo>
                    <a:lnTo>
                      <a:pt x="116" y="39"/>
                    </a:lnTo>
                    <a:lnTo>
                      <a:pt x="112" y="45"/>
                    </a:lnTo>
                    <a:lnTo>
                      <a:pt x="108" y="48"/>
                    </a:lnTo>
                    <a:lnTo>
                      <a:pt x="102" y="49"/>
                    </a:lnTo>
                    <a:lnTo>
                      <a:pt x="102" y="49"/>
                    </a:lnTo>
                    <a:lnTo>
                      <a:pt x="96" y="48"/>
                    </a:lnTo>
                    <a:lnTo>
                      <a:pt x="92" y="45"/>
                    </a:lnTo>
                    <a:lnTo>
                      <a:pt x="89" y="39"/>
                    </a:lnTo>
                    <a:lnTo>
                      <a:pt x="88" y="34"/>
                    </a:lnTo>
                    <a:lnTo>
                      <a:pt x="88" y="0"/>
                    </a:lnTo>
                    <a:lnTo>
                      <a:pt x="55" y="0"/>
                    </a:lnTo>
                    <a:lnTo>
                      <a:pt x="42" y="66"/>
                    </a:lnTo>
                    <a:lnTo>
                      <a:pt x="7" y="66"/>
                    </a:lnTo>
                    <a:lnTo>
                      <a:pt x="7" y="66"/>
                    </a:lnTo>
                    <a:lnTo>
                      <a:pt x="5" y="67"/>
                    </a:lnTo>
                    <a:lnTo>
                      <a:pt x="3" y="69"/>
                    </a:lnTo>
                    <a:lnTo>
                      <a:pt x="0" y="71"/>
                    </a:lnTo>
                    <a:lnTo>
                      <a:pt x="0" y="74"/>
                    </a:lnTo>
                    <a:lnTo>
                      <a:pt x="0" y="74"/>
                    </a:lnTo>
                    <a:lnTo>
                      <a:pt x="0" y="78"/>
                    </a:lnTo>
                    <a:lnTo>
                      <a:pt x="3" y="80"/>
                    </a:lnTo>
                    <a:lnTo>
                      <a:pt x="5" y="82"/>
                    </a:lnTo>
                    <a:lnTo>
                      <a:pt x="7" y="83"/>
                    </a:lnTo>
                    <a:lnTo>
                      <a:pt x="190" y="83"/>
                    </a:lnTo>
                    <a:lnTo>
                      <a:pt x="190" y="83"/>
                    </a:lnTo>
                    <a:lnTo>
                      <a:pt x="192" y="82"/>
                    </a:lnTo>
                    <a:lnTo>
                      <a:pt x="194" y="80"/>
                    </a:lnTo>
                    <a:lnTo>
                      <a:pt x="197" y="78"/>
                    </a:lnTo>
                    <a:lnTo>
                      <a:pt x="197" y="74"/>
                    </a:lnTo>
                    <a:lnTo>
                      <a:pt x="197" y="74"/>
                    </a:lnTo>
                    <a:lnTo>
                      <a:pt x="197" y="71"/>
                    </a:lnTo>
                    <a:lnTo>
                      <a:pt x="194" y="69"/>
                    </a:lnTo>
                    <a:lnTo>
                      <a:pt x="192" y="67"/>
                    </a:lnTo>
                    <a:lnTo>
                      <a:pt x="190" y="66"/>
                    </a:lnTo>
                    <a:lnTo>
                      <a:pt x="19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686" tIns="238844" rIns="477686" bIns="238844" numCol="1" anchor="t" anchorCtr="0" compatLnSpc="1">
                <a:prstTxWarp prst="textNoShape">
                  <a:avLst/>
                </a:prstTxWarp>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70" name="Freeform 467"/>
              <p:cNvSpPr>
                <a:spLocks noEditPoints="1"/>
              </p:cNvSpPr>
              <p:nvPr/>
            </p:nvSpPr>
            <p:spPr bwMode="auto">
              <a:xfrm>
                <a:off x="16551275" y="-779462"/>
                <a:ext cx="620712" cy="434975"/>
              </a:xfrm>
              <a:custGeom>
                <a:avLst/>
                <a:gdLst>
                  <a:gd name="T0" fmla="*/ 375 w 391"/>
                  <a:gd name="T1" fmla="*/ 0 h 274"/>
                  <a:gd name="T2" fmla="*/ 17 w 391"/>
                  <a:gd name="T3" fmla="*/ 0 h 274"/>
                  <a:gd name="T4" fmla="*/ 17 w 391"/>
                  <a:gd name="T5" fmla="*/ 0 h 274"/>
                  <a:gd name="T6" fmla="*/ 11 w 391"/>
                  <a:gd name="T7" fmla="*/ 1 h 274"/>
                  <a:gd name="T8" fmla="*/ 6 w 391"/>
                  <a:gd name="T9" fmla="*/ 4 h 274"/>
                  <a:gd name="T10" fmla="*/ 1 w 391"/>
                  <a:gd name="T11" fmla="*/ 8 h 274"/>
                  <a:gd name="T12" fmla="*/ 0 w 391"/>
                  <a:gd name="T13" fmla="*/ 11 h 274"/>
                  <a:gd name="T14" fmla="*/ 0 w 391"/>
                  <a:gd name="T15" fmla="*/ 13 h 274"/>
                  <a:gd name="T16" fmla="*/ 0 w 391"/>
                  <a:gd name="T17" fmla="*/ 259 h 274"/>
                  <a:gd name="T18" fmla="*/ 0 w 391"/>
                  <a:gd name="T19" fmla="*/ 259 h 274"/>
                  <a:gd name="T20" fmla="*/ 0 w 391"/>
                  <a:gd name="T21" fmla="*/ 262 h 274"/>
                  <a:gd name="T22" fmla="*/ 1 w 391"/>
                  <a:gd name="T23" fmla="*/ 264 h 274"/>
                  <a:gd name="T24" fmla="*/ 6 w 391"/>
                  <a:gd name="T25" fmla="*/ 269 h 274"/>
                  <a:gd name="T26" fmla="*/ 11 w 391"/>
                  <a:gd name="T27" fmla="*/ 271 h 274"/>
                  <a:gd name="T28" fmla="*/ 17 w 391"/>
                  <a:gd name="T29" fmla="*/ 274 h 274"/>
                  <a:gd name="T30" fmla="*/ 375 w 391"/>
                  <a:gd name="T31" fmla="*/ 274 h 274"/>
                  <a:gd name="T32" fmla="*/ 375 w 391"/>
                  <a:gd name="T33" fmla="*/ 274 h 274"/>
                  <a:gd name="T34" fmla="*/ 381 w 391"/>
                  <a:gd name="T35" fmla="*/ 271 h 274"/>
                  <a:gd name="T36" fmla="*/ 386 w 391"/>
                  <a:gd name="T37" fmla="*/ 269 h 274"/>
                  <a:gd name="T38" fmla="*/ 390 w 391"/>
                  <a:gd name="T39" fmla="*/ 264 h 274"/>
                  <a:gd name="T40" fmla="*/ 391 w 391"/>
                  <a:gd name="T41" fmla="*/ 262 h 274"/>
                  <a:gd name="T42" fmla="*/ 391 w 391"/>
                  <a:gd name="T43" fmla="*/ 259 h 274"/>
                  <a:gd name="T44" fmla="*/ 391 w 391"/>
                  <a:gd name="T45" fmla="*/ 13 h 274"/>
                  <a:gd name="T46" fmla="*/ 391 w 391"/>
                  <a:gd name="T47" fmla="*/ 13 h 274"/>
                  <a:gd name="T48" fmla="*/ 391 w 391"/>
                  <a:gd name="T49" fmla="*/ 11 h 274"/>
                  <a:gd name="T50" fmla="*/ 390 w 391"/>
                  <a:gd name="T51" fmla="*/ 8 h 274"/>
                  <a:gd name="T52" fmla="*/ 386 w 391"/>
                  <a:gd name="T53" fmla="*/ 4 h 274"/>
                  <a:gd name="T54" fmla="*/ 381 w 391"/>
                  <a:gd name="T55" fmla="*/ 1 h 274"/>
                  <a:gd name="T56" fmla="*/ 375 w 391"/>
                  <a:gd name="T57" fmla="*/ 0 h 274"/>
                  <a:gd name="T58" fmla="*/ 375 w 391"/>
                  <a:gd name="T59" fmla="*/ 0 h 274"/>
                  <a:gd name="T60" fmla="*/ 369 w 391"/>
                  <a:gd name="T61" fmla="*/ 246 h 274"/>
                  <a:gd name="T62" fmla="*/ 369 w 391"/>
                  <a:gd name="T63" fmla="*/ 246 h 274"/>
                  <a:gd name="T64" fmla="*/ 368 w 391"/>
                  <a:gd name="T65" fmla="*/ 249 h 274"/>
                  <a:gd name="T66" fmla="*/ 366 w 391"/>
                  <a:gd name="T67" fmla="*/ 252 h 274"/>
                  <a:gd name="T68" fmla="*/ 362 w 391"/>
                  <a:gd name="T69" fmla="*/ 254 h 274"/>
                  <a:gd name="T70" fmla="*/ 358 w 391"/>
                  <a:gd name="T71" fmla="*/ 255 h 274"/>
                  <a:gd name="T72" fmla="*/ 33 w 391"/>
                  <a:gd name="T73" fmla="*/ 255 h 274"/>
                  <a:gd name="T74" fmla="*/ 33 w 391"/>
                  <a:gd name="T75" fmla="*/ 255 h 274"/>
                  <a:gd name="T76" fmla="*/ 29 w 391"/>
                  <a:gd name="T77" fmla="*/ 254 h 274"/>
                  <a:gd name="T78" fmla="*/ 26 w 391"/>
                  <a:gd name="T79" fmla="*/ 252 h 274"/>
                  <a:gd name="T80" fmla="*/ 23 w 391"/>
                  <a:gd name="T81" fmla="*/ 249 h 274"/>
                  <a:gd name="T82" fmla="*/ 22 w 391"/>
                  <a:gd name="T83" fmla="*/ 246 h 274"/>
                  <a:gd name="T84" fmla="*/ 22 w 391"/>
                  <a:gd name="T85" fmla="*/ 27 h 274"/>
                  <a:gd name="T86" fmla="*/ 22 w 391"/>
                  <a:gd name="T87" fmla="*/ 27 h 274"/>
                  <a:gd name="T88" fmla="*/ 23 w 391"/>
                  <a:gd name="T89" fmla="*/ 23 h 274"/>
                  <a:gd name="T90" fmla="*/ 26 w 391"/>
                  <a:gd name="T91" fmla="*/ 20 h 274"/>
                  <a:gd name="T92" fmla="*/ 29 w 391"/>
                  <a:gd name="T93" fmla="*/ 18 h 274"/>
                  <a:gd name="T94" fmla="*/ 33 w 391"/>
                  <a:gd name="T95" fmla="*/ 18 h 274"/>
                  <a:gd name="T96" fmla="*/ 358 w 391"/>
                  <a:gd name="T97" fmla="*/ 18 h 274"/>
                  <a:gd name="T98" fmla="*/ 358 w 391"/>
                  <a:gd name="T99" fmla="*/ 18 h 274"/>
                  <a:gd name="T100" fmla="*/ 362 w 391"/>
                  <a:gd name="T101" fmla="*/ 18 h 274"/>
                  <a:gd name="T102" fmla="*/ 366 w 391"/>
                  <a:gd name="T103" fmla="*/ 20 h 274"/>
                  <a:gd name="T104" fmla="*/ 368 w 391"/>
                  <a:gd name="T105" fmla="*/ 23 h 274"/>
                  <a:gd name="T106" fmla="*/ 369 w 391"/>
                  <a:gd name="T107" fmla="*/ 27 h 274"/>
                  <a:gd name="T108" fmla="*/ 369 w 391"/>
                  <a:gd name="T109" fmla="*/ 24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1" h="274">
                    <a:moveTo>
                      <a:pt x="375" y="0"/>
                    </a:moveTo>
                    <a:lnTo>
                      <a:pt x="17" y="0"/>
                    </a:lnTo>
                    <a:lnTo>
                      <a:pt x="17" y="0"/>
                    </a:lnTo>
                    <a:lnTo>
                      <a:pt x="11" y="1"/>
                    </a:lnTo>
                    <a:lnTo>
                      <a:pt x="6" y="4"/>
                    </a:lnTo>
                    <a:lnTo>
                      <a:pt x="1" y="8"/>
                    </a:lnTo>
                    <a:lnTo>
                      <a:pt x="0" y="11"/>
                    </a:lnTo>
                    <a:lnTo>
                      <a:pt x="0" y="13"/>
                    </a:lnTo>
                    <a:lnTo>
                      <a:pt x="0" y="259"/>
                    </a:lnTo>
                    <a:lnTo>
                      <a:pt x="0" y="259"/>
                    </a:lnTo>
                    <a:lnTo>
                      <a:pt x="0" y="262"/>
                    </a:lnTo>
                    <a:lnTo>
                      <a:pt x="1" y="264"/>
                    </a:lnTo>
                    <a:lnTo>
                      <a:pt x="6" y="269"/>
                    </a:lnTo>
                    <a:lnTo>
                      <a:pt x="11" y="271"/>
                    </a:lnTo>
                    <a:lnTo>
                      <a:pt x="17" y="274"/>
                    </a:lnTo>
                    <a:lnTo>
                      <a:pt x="375" y="274"/>
                    </a:lnTo>
                    <a:lnTo>
                      <a:pt x="375" y="274"/>
                    </a:lnTo>
                    <a:lnTo>
                      <a:pt x="381" y="271"/>
                    </a:lnTo>
                    <a:lnTo>
                      <a:pt x="386" y="269"/>
                    </a:lnTo>
                    <a:lnTo>
                      <a:pt x="390" y="264"/>
                    </a:lnTo>
                    <a:lnTo>
                      <a:pt x="391" y="262"/>
                    </a:lnTo>
                    <a:lnTo>
                      <a:pt x="391" y="259"/>
                    </a:lnTo>
                    <a:lnTo>
                      <a:pt x="391" y="13"/>
                    </a:lnTo>
                    <a:lnTo>
                      <a:pt x="391" y="13"/>
                    </a:lnTo>
                    <a:lnTo>
                      <a:pt x="391" y="11"/>
                    </a:lnTo>
                    <a:lnTo>
                      <a:pt x="390" y="8"/>
                    </a:lnTo>
                    <a:lnTo>
                      <a:pt x="386" y="4"/>
                    </a:lnTo>
                    <a:lnTo>
                      <a:pt x="381" y="1"/>
                    </a:lnTo>
                    <a:lnTo>
                      <a:pt x="375" y="0"/>
                    </a:lnTo>
                    <a:lnTo>
                      <a:pt x="375" y="0"/>
                    </a:lnTo>
                    <a:close/>
                    <a:moveTo>
                      <a:pt x="369" y="246"/>
                    </a:moveTo>
                    <a:lnTo>
                      <a:pt x="369" y="246"/>
                    </a:lnTo>
                    <a:lnTo>
                      <a:pt x="368" y="249"/>
                    </a:lnTo>
                    <a:lnTo>
                      <a:pt x="366" y="252"/>
                    </a:lnTo>
                    <a:lnTo>
                      <a:pt x="362" y="254"/>
                    </a:lnTo>
                    <a:lnTo>
                      <a:pt x="358" y="255"/>
                    </a:lnTo>
                    <a:lnTo>
                      <a:pt x="33" y="255"/>
                    </a:lnTo>
                    <a:lnTo>
                      <a:pt x="33" y="255"/>
                    </a:lnTo>
                    <a:lnTo>
                      <a:pt x="29" y="254"/>
                    </a:lnTo>
                    <a:lnTo>
                      <a:pt x="26" y="252"/>
                    </a:lnTo>
                    <a:lnTo>
                      <a:pt x="23" y="249"/>
                    </a:lnTo>
                    <a:lnTo>
                      <a:pt x="22" y="246"/>
                    </a:lnTo>
                    <a:lnTo>
                      <a:pt x="22" y="27"/>
                    </a:lnTo>
                    <a:lnTo>
                      <a:pt x="22" y="27"/>
                    </a:lnTo>
                    <a:lnTo>
                      <a:pt x="23" y="23"/>
                    </a:lnTo>
                    <a:lnTo>
                      <a:pt x="26" y="20"/>
                    </a:lnTo>
                    <a:lnTo>
                      <a:pt x="29" y="18"/>
                    </a:lnTo>
                    <a:lnTo>
                      <a:pt x="33" y="18"/>
                    </a:lnTo>
                    <a:lnTo>
                      <a:pt x="358" y="18"/>
                    </a:lnTo>
                    <a:lnTo>
                      <a:pt x="358" y="18"/>
                    </a:lnTo>
                    <a:lnTo>
                      <a:pt x="362" y="18"/>
                    </a:lnTo>
                    <a:lnTo>
                      <a:pt x="366" y="20"/>
                    </a:lnTo>
                    <a:lnTo>
                      <a:pt x="368" y="23"/>
                    </a:lnTo>
                    <a:lnTo>
                      <a:pt x="369" y="27"/>
                    </a:lnTo>
                    <a:lnTo>
                      <a:pt x="36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686" tIns="238844" rIns="477686" bIns="238844" numCol="1" anchor="t" anchorCtr="0" compatLnSpc="1">
                <a:prstTxWarp prst="textNoShape">
                  <a:avLst/>
                </a:prstTxWarp>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71" name="Freeform 468"/>
              <p:cNvSpPr>
                <a:spLocks noEditPoints="1"/>
              </p:cNvSpPr>
              <p:nvPr/>
            </p:nvSpPr>
            <p:spPr bwMode="auto">
              <a:xfrm>
                <a:off x="16746538" y="-679450"/>
                <a:ext cx="230187" cy="231775"/>
              </a:xfrm>
              <a:custGeom>
                <a:avLst/>
                <a:gdLst>
                  <a:gd name="T0" fmla="*/ 78 w 145"/>
                  <a:gd name="T1" fmla="*/ 35 h 146"/>
                  <a:gd name="T2" fmla="*/ 66 w 145"/>
                  <a:gd name="T3" fmla="*/ 39 h 146"/>
                  <a:gd name="T4" fmla="*/ 36 w 145"/>
                  <a:gd name="T5" fmla="*/ 83 h 146"/>
                  <a:gd name="T6" fmla="*/ 37 w 145"/>
                  <a:gd name="T7" fmla="*/ 88 h 146"/>
                  <a:gd name="T8" fmla="*/ 55 w 145"/>
                  <a:gd name="T9" fmla="*/ 90 h 146"/>
                  <a:gd name="T10" fmla="*/ 90 w 145"/>
                  <a:gd name="T11" fmla="*/ 90 h 146"/>
                  <a:gd name="T12" fmla="*/ 106 w 145"/>
                  <a:gd name="T13" fmla="*/ 89 h 146"/>
                  <a:gd name="T14" fmla="*/ 110 w 145"/>
                  <a:gd name="T15" fmla="*/ 85 h 146"/>
                  <a:gd name="T16" fmla="*/ 82 w 145"/>
                  <a:gd name="T17" fmla="*/ 39 h 146"/>
                  <a:gd name="T18" fmla="*/ 65 w 145"/>
                  <a:gd name="T19" fmla="*/ 2 h 146"/>
                  <a:gd name="T20" fmla="*/ 45 w 145"/>
                  <a:gd name="T21" fmla="*/ 7 h 146"/>
                  <a:gd name="T22" fmla="*/ 27 w 145"/>
                  <a:gd name="T23" fmla="*/ 18 h 146"/>
                  <a:gd name="T24" fmla="*/ 13 w 145"/>
                  <a:gd name="T25" fmla="*/ 32 h 146"/>
                  <a:gd name="T26" fmla="*/ 3 w 145"/>
                  <a:gd name="T27" fmla="*/ 52 h 146"/>
                  <a:gd name="T28" fmla="*/ 0 w 145"/>
                  <a:gd name="T29" fmla="*/ 73 h 146"/>
                  <a:gd name="T30" fmla="*/ 1 w 145"/>
                  <a:gd name="T31" fmla="*/ 88 h 146"/>
                  <a:gd name="T32" fmla="*/ 9 w 145"/>
                  <a:gd name="T33" fmla="*/ 108 h 146"/>
                  <a:gd name="T34" fmla="*/ 21 w 145"/>
                  <a:gd name="T35" fmla="*/ 124 h 146"/>
                  <a:gd name="T36" fmla="*/ 38 w 145"/>
                  <a:gd name="T37" fmla="*/ 137 h 146"/>
                  <a:gd name="T38" fmla="*/ 58 w 145"/>
                  <a:gd name="T39" fmla="*/ 144 h 146"/>
                  <a:gd name="T40" fmla="*/ 73 w 145"/>
                  <a:gd name="T41" fmla="*/ 146 h 146"/>
                  <a:gd name="T42" fmla="*/ 94 w 145"/>
                  <a:gd name="T43" fmla="*/ 142 h 146"/>
                  <a:gd name="T44" fmla="*/ 113 w 145"/>
                  <a:gd name="T45" fmla="*/ 134 h 146"/>
                  <a:gd name="T46" fmla="*/ 129 w 145"/>
                  <a:gd name="T47" fmla="*/ 120 h 146"/>
                  <a:gd name="T48" fmla="*/ 140 w 145"/>
                  <a:gd name="T49" fmla="*/ 102 h 146"/>
                  <a:gd name="T50" fmla="*/ 145 w 145"/>
                  <a:gd name="T51" fmla="*/ 80 h 146"/>
                  <a:gd name="T52" fmla="*/ 145 w 145"/>
                  <a:gd name="T53" fmla="*/ 66 h 146"/>
                  <a:gd name="T54" fmla="*/ 140 w 145"/>
                  <a:gd name="T55" fmla="*/ 45 h 146"/>
                  <a:gd name="T56" fmla="*/ 129 w 145"/>
                  <a:gd name="T57" fmla="*/ 27 h 146"/>
                  <a:gd name="T58" fmla="*/ 113 w 145"/>
                  <a:gd name="T59" fmla="*/ 13 h 146"/>
                  <a:gd name="T60" fmla="*/ 94 w 145"/>
                  <a:gd name="T61" fmla="*/ 4 h 146"/>
                  <a:gd name="T62" fmla="*/ 73 w 145"/>
                  <a:gd name="T63" fmla="*/ 0 h 146"/>
                  <a:gd name="T64" fmla="*/ 73 w 145"/>
                  <a:gd name="T65" fmla="*/ 136 h 146"/>
                  <a:gd name="T66" fmla="*/ 48 w 145"/>
                  <a:gd name="T67" fmla="*/ 131 h 146"/>
                  <a:gd name="T68" fmla="*/ 20 w 145"/>
                  <a:gd name="T69" fmla="*/ 108 h 146"/>
                  <a:gd name="T70" fmla="*/ 11 w 145"/>
                  <a:gd name="T71" fmla="*/ 79 h 146"/>
                  <a:gd name="T72" fmla="*/ 11 w 145"/>
                  <a:gd name="T73" fmla="*/ 67 h 146"/>
                  <a:gd name="T74" fmla="*/ 20 w 145"/>
                  <a:gd name="T75" fmla="*/ 38 h 146"/>
                  <a:gd name="T76" fmla="*/ 48 w 145"/>
                  <a:gd name="T77" fmla="*/ 15 h 146"/>
                  <a:gd name="T78" fmla="*/ 73 w 145"/>
                  <a:gd name="T79" fmla="*/ 10 h 146"/>
                  <a:gd name="T80" fmla="*/ 85 w 145"/>
                  <a:gd name="T81" fmla="*/ 12 h 146"/>
                  <a:gd name="T82" fmla="*/ 117 w 145"/>
                  <a:gd name="T83" fmla="*/ 29 h 146"/>
                  <a:gd name="T84" fmla="*/ 134 w 145"/>
                  <a:gd name="T85" fmla="*/ 60 h 146"/>
                  <a:gd name="T86" fmla="*/ 135 w 145"/>
                  <a:gd name="T87" fmla="*/ 73 h 146"/>
                  <a:gd name="T88" fmla="*/ 130 w 145"/>
                  <a:gd name="T89" fmla="*/ 98 h 146"/>
                  <a:gd name="T90" fmla="*/ 108 w 145"/>
                  <a:gd name="T91" fmla="*/ 125 h 146"/>
                  <a:gd name="T92" fmla="*/ 79 w 145"/>
                  <a:gd name="T93"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 h="146">
                    <a:moveTo>
                      <a:pt x="82" y="39"/>
                    </a:moveTo>
                    <a:lnTo>
                      <a:pt x="82" y="39"/>
                    </a:lnTo>
                    <a:lnTo>
                      <a:pt x="78" y="35"/>
                    </a:lnTo>
                    <a:lnTo>
                      <a:pt x="74" y="34"/>
                    </a:lnTo>
                    <a:lnTo>
                      <a:pt x="69" y="35"/>
                    </a:lnTo>
                    <a:lnTo>
                      <a:pt x="66" y="39"/>
                    </a:lnTo>
                    <a:lnTo>
                      <a:pt x="38" y="78"/>
                    </a:lnTo>
                    <a:lnTo>
                      <a:pt x="38" y="78"/>
                    </a:lnTo>
                    <a:lnTo>
                      <a:pt x="36" y="83"/>
                    </a:lnTo>
                    <a:lnTo>
                      <a:pt x="36" y="85"/>
                    </a:lnTo>
                    <a:lnTo>
                      <a:pt x="36" y="87"/>
                    </a:lnTo>
                    <a:lnTo>
                      <a:pt x="37" y="88"/>
                    </a:lnTo>
                    <a:lnTo>
                      <a:pt x="39" y="89"/>
                    </a:lnTo>
                    <a:lnTo>
                      <a:pt x="44" y="90"/>
                    </a:lnTo>
                    <a:lnTo>
                      <a:pt x="55" y="90"/>
                    </a:lnTo>
                    <a:lnTo>
                      <a:pt x="55" y="112"/>
                    </a:lnTo>
                    <a:lnTo>
                      <a:pt x="90" y="112"/>
                    </a:lnTo>
                    <a:lnTo>
                      <a:pt x="90" y="90"/>
                    </a:lnTo>
                    <a:lnTo>
                      <a:pt x="101" y="90"/>
                    </a:lnTo>
                    <a:lnTo>
                      <a:pt x="101" y="90"/>
                    </a:lnTo>
                    <a:lnTo>
                      <a:pt x="106" y="89"/>
                    </a:lnTo>
                    <a:lnTo>
                      <a:pt x="108" y="88"/>
                    </a:lnTo>
                    <a:lnTo>
                      <a:pt x="109" y="86"/>
                    </a:lnTo>
                    <a:lnTo>
                      <a:pt x="110" y="85"/>
                    </a:lnTo>
                    <a:lnTo>
                      <a:pt x="110" y="83"/>
                    </a:lnTo>
                    <a:lnTo>
                      <a:pt x="108" y="77"/>
                    </a:lnTo>
                    <a:lnTo>
                      <a:pt x="82" y="39"/>
                    </a:lnTo>
                    <a:close/>
                    <a:moveTo>
                      <a:pt x="73" y="0"/>
                    </a:moveTo>
                    <a:lnTo>
                      <a:pt x="73" y="0"/>
                    </a:lnTo>
                    <a:lnTo>
                      <a:pt x="65" y="2"/>
                    </a:lnTo>
                    <a:lnTo>
                      <a:pt x="58" y="3"/>
                    </a:lnTo>
                    <a:lnTo>
                      <a:pt x="51" y="4"/>
                    </a:lnTo>
                    <a:lnTo>
                      <a:pt x="45" y="7"/>
                    </a:lnTo>
                    <a:lnTo>
                      <a:pt x="38" y="9"/>
                    </a:lnTo>
                    <a:lnTo>
                      <a:pt x="32" y="13"/>
                    </a:lnTo>
                    <a:lnTo>
                      <a:pt x="27" y="18"/>
                    </a:lnTo>
                    <a:lnTo>
                      <a:pt x="21" y="22"/>
                    </a:lnTo>
                    <a:lnTo>
                      <a:pt x="17" y="27"/>
                    </a:lnTo>
                    <a:lnTo>
                      <a:pt x="13" y="32"/>
                    </a:lnTo>
                    <a:lnTo>
                      <a:pt x="9" y="39"/>
                    </a:lnTo>
                    <a:lnTo>
                      <a:pt x="5" y="45"/>
                    </a:lnTo>
                    <a:lnTo>
                      <a:pt x="3" y="52"/>
                    </a:lnTo>
                    <a:lnTo>
                      <a:pt x="1" y="59"/>
                    </a:lnTo>
                    <a:lnTo>
                      <a:pt x="0" y="66"/>
                    </a:lnTo>
                    <a:lnTo>
                      <a:pt x="0" y="73"/>
                    </a:lnTo>
                    <a:lnTo>
                      <a:pt x="0" y="73"/>
                    </a:lnTo>
                    <a:lnTo>
                      <a:pt x="0" y="80"/>
                    </a:lnTo>
                    <a:lnTo>
                      <a:pt x="1" y="88"/>
                    </a:lnTo>
                    <a:lnTo>
                      <a:pt x="3" y="95"/>
                    </a:lnTo>
                    <a:lnTo>
                      <a:pt x="5" y="102"/>
                    </a:lnTo>
                    <a:lnTo>
                      <a:pt x="9" y="108"/>
                    </a:lnTo>
                    <a:lnTo>
                      <a:pt x="13" y="114"/>
                    </a:lnTo>
                    <a:lnTo>
                      <a:pt x="17" y="120"/>
                    </a:lnTo>
                    <a:lnTo>
                      <a:pt x="21" y="124"/>
                    </a:lnTo>
                    <a:lnTo>
                      <a:pt x="27" y="130"/>
                    </a:lnTo>
                    <a:lnTo>
                      <a:pt x="32" y="134"/>
                    </a:lnTo>
                    <a:lnTo>
                      <a:pt x="38" y="137"/>
                    </a:lnTo>
                    <a:lnTo>
                      <a:pt x="45" y="140"/>
                    </a:lnTo>
                    <a:lnTo>
                      <a:pt x="51" y="142"/>
                    </a:lnTo>
                    <a:lnTo>
                      <a:pt x="58" y="144"/>
                    </a:lnTo>
                    <a:lnTo>
                      <a:pt x="65" y="146"/>
                    </a:lnTo>
                    <a:lnTo>
                      <a:pt x="73" y="146"/>
                    </a:lnTo>
                    <a:lnTo>
                      <a:pt x="73" y="146"/>
                    </a:lnTo>
                    <a:lnTo>
                      <a:pt x="80" y="146"/>
                    </a:lnTo>
                    <a:lnTo>
                      <a:pt x="87" y="144"/>
                    </a:lnTo>
                    <a:lnTo>
                      <a:pt x="94" y="142"/>
                    </a:lnTo>
                    <a:lnTo>
                      <a:pt x="101" y="140"/>
                    </a:lnTo>
                    <a:lnTo>
                      <a:pt x="108" y="137"/>
                    </a:lnTo>
                    <a:lnTo>
                      <a:pt x="113" y="134"/>
                    </a:lnTo>
                    <a:lnTo>
                      <a:pt x="119" y="130"/>
                    </a:lnTo>
                    <a:lnTo>
                      <a:pt x="124" y="124"/>
                    </a:lnTo>
                    <a:lnTo>
                      <a:pt x="129" y="120"/>
                    </a:lnTo>
                    <a:lnTo>
                      <a:pt x="133" y="114"/>
                    </a:lnTo>
                    <a:lnTo>
                      <a:pt x="136" y="108"/>
                    </a:lnTo>
                    <a:lnTo>
                      <a:pt x="140" y="102"/>
                    </a:lnTo>
                    <a:lnTo>
                      <a:pt x="142" y="95"/>
                    </a:lnTo>
                    <a:lnTo>
                      <a:pt x="144" y="88"/>
                    </a:lnTo>
                    <a:lnTo>
                      <a:pt x="145" y="80"/>
                    </a:lnTo>
                    <a:lnTo>
                      <a:pt x="145" y="73"/>
                    </a:lnTo>
                    <a:lnTo>
                      <a:pt x="145" y="73"/>
                    </a:lnTo>
                    <a:lnTo>
                      <a:pt x="145" y="66"/>
                    </a:lnTo>
                    <a:lnTo>
                      <a:pt x="144" y="59"/>
                    </a:lnTo>
                    <a:lnTo>
                      <a:pt x="142" y="52"/>
                    </a:lnTo>
                    <a:lnTo>
                      <a:pt x="140" y="45"/>
                    </a:lnTo>
                    <a:lnTo>
                      <a:pt x="136" y="39"/>
                    </a:lnTo>
                    <a:lnTo>
                      <a:pt x="133" y="32"/>
                    </a:lnTo>
                    <a:lnTo>
                      <a:pt x="129" y="27"/>
                    </a:lnTo>
                    <a:lnTo>
                      <a:pt x="124" y="22"/>
                    </a:lnTo>
                    <a:lnTo>
                      <a:pt x="119" y="18"/>
                    </a:lnTo>
                    <a:lnTo>
                      <a:pt x="113" y="13"/>
                    </a:lnTo>
                    <a:lnTo>
                      <a:pt x="108" y="9"/>
                    </a:lnTo>
                    <a:lnTo>
                      <a:pt x="101" y="7"/>
                    </a:lnTo>
                    <a:lnTo>
                      <a:pt x="94" y="4"/>
                    </a:lnTo>
                    <a:lnTo>
                      <a:pt x="87" y="3"/>
                    </a:lnTo>
                    <a:lnTo>
                      <a:pt x="80" y="2"/>
                    </a:lnTo>
                    <a:lnTo>
                      <a:pt x="73" y="0"/>
                    </a:lnTo>
                    <a:lnTo>
                      <a:pt x="73" y="0"/>
                    </a:lnTo>
                    <a:close/>
                    <a:moveTo>
                      <a:pt x="73" y="136"/>
                    </a:moveTo>
                    <a:lnTo>
                      <a:pt x="73" y="136"/>
                    </a:lnTo>
                    <a:lnTo>
                      <a:pt x="66" y="136"/>
                    </a:lnTo>
                    <a:lnTo>
                      <a:pt x="60" y="135"/>
                    </a:lnTo>
                    <a:lnTo>
                      <a:pt x="48" y="131"/>
                    </a:lnTo>
                    <a:lnTo>
                      <a:pt x="37" y="125"/>
                    </a:lnTo>
                    <a:lnTo>
                      <a:pt x="29" y="118"/>
                    </a:lnTo>
                    <a:lnTo>
                      <a:pt x="20" y="108"/>
                    </a:lnTo>
                    <a:lnTo>
                      <a:pt x="15" y="98"/>
                    </a:lnTo>
                    <a:lnTo>
                      <a:pt x="12" y="86"/>
                    </a:lnTo>
                    <a:lnTo>
                      <a:pt x="11" y="79"/>
                    </a:lnTo>
                    <a:lnTo>
                      <a:pt x="10" y="73"/>
                    </a:lnTo>
                    <a:lnTo>
                      <a:pt x="10" y="73"/>
                    </a:lnTo>
                    <a:lnTo>
                      <a:pt x="11" y="67"/>
                    </a:lnTo>
                    <a:lnTo>
                      <a:pt x="12" y="60"/>
                    </a:lnTo>
                    <a:lnTo>
                      <a:pt x="15" y="48"/>
                    </a:lnTo>
                    <a:lnTo>
                      <a:pt x="20" y="38"/>
                    </a:lnTo>
                    <a:lnTo>
                      <a:pt x="29" y="29"/>
                    </a:lnTo>
                    <a:lnTo>
                      <a:pt x="37" y="22"/>
                    </a:lnTo>
                    <a:lnTo>
                      <a:pt x="48" y="15"/>
                    </a:lnTo>
                    <a:lnTo>
                      <a:pt x="60" y="12"/>
                    </a:lnTo>
                    <a:lnTo>
                      <a:pt x="66" y="11"/>
                    </a:lnTo>
                    <a:lnTo>
                      <a:pt x="73" y="10"/>
                    </a:lnTo>
                    <a:lnTo>
                      <a:pt x="73" y="10"/>
                    </a:lnTo>
                    <a:lnTo>
                      <a:pt x="79" y="11"/>
                    </a:lnTo>
                    <a:lnTo>
                      <a:pt x="85" y="12"/>
                    </a:lnTo>
                    <a:lnTo>
                      <a:pt x="97" y="15"/>
                    </a:lnTo>
                    <a:lnTo>
                      <a:pt x="108" y="22"/>
                    </a:lnTo>
                    <a:lnTo>
                      <a:pt x="117" y="29"/>
                    </a:lnTo>
                    <a:lnTo>
                      <a:pt x="125" y="38"/>
                    </a:lnTo>
                    <a:lnTo>
                      <a:pt x="130" y="48"/>
                    </a:lnTo>
                    <a:lnTo>
                      <a:pt x="134" y="60"/>
                    </a:lnTo>
                    <a:lnTo>
                      <a:pt x="135" y="67"/>
                    </a:lnTo>
                    <a:lnTo>
                      <a:pt x="135" y="73"/>
                    </a:lnTo>
                    <a:lnTo>
                      <a:pt x="135" y="73"/>
                    </a:lnTo>
                    <a:lnTo>
                      <a:pt x="135" y="79"/>
                    </a:lnTo>
                    <a:lnTo>
                      <a:pt x="134" y="86"/>
                    </a:lnTo>
                    <a:lnTo>
                      <a:pt x="130" y="98"/>
                    </a:lnTo>
                    <a:lnTo>
                      <a:pt x="125" y="108"/>
                    </a:lnTo>
                    <a:lnTo>
                      <a:pt x="117" y="118"/>
                    </a:lnTo>
                    <a:lnTo>
                      <a:pt x="108" y="125"/>
                    </a:lnTo>
                    <a:lnTo>
                      <a:pt x="97" y="131"/>
                    </a:lnTo>
                    <a:lnTo>
                      <a:pt x="85" y="135"/>
                    </a:lnTo>
                    <a:lnTo>
                      <a:pt x="79" y="136"/>
                    </a:lnTo>
                    <a:lnTo>
                      <a:pt x="73" y="136"/>
                    </a:lnTo>
                    <a:lnTo>
                      <a:pt x="73"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686" tIns="238844" rIns="477686" bIns="238844" numCol="1" anchor="t" anchorCtr="0" compatLnSpc="1">
                <a:prstTxWarp prst="textNoShape">
                  <a:avLst/>
                </a:prstTxWarp>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grpSp>
        <p:grpSp>
          <p:nvGrpSpPr>
            <p:cNvPr id="26" name="组合 157"/>
            <p:cNvGrpSpPr>
              <a:grpSpLocks noChangeAspect="1"/>
            </p:cNvGrpSpPr>
            <p:nvPr/>
          </p:nvGrpSpPr>
          <p:grpSpPr>
            <a:xfrm flipH="1">
              <a:off x="7871930" y="2230290"/>
              <a:ext cx="257251" cy="274764"/>
              <a:chOff x="16551275" y="-779462"/>
              <a:chExt cx="620712" cy="544513"/>
            </a:xfrm>
            <a:solidFill>
              <a:srgbClr val="15B0E8"/>
            </a:solidFill>
          </p:grpSpPr>
          <p:sp>
            <p:nvSpPr>
              <p:cNvPr id="166" name="Freeform 303"/>
              <p:cNvSpPr>
                <a:spLocks/>
              </p:cNvSpPr>
              <p:nvPr/>
            </p:nvSpPr>
            <p:spPr bwMode="auto">
              <a:xfrm>
                <a:off x="16705263" y="-366712"/>
                <a:ext cx="312737" cy="131763"/>
              </a:xfrm>
              <a:custGeom>
                <a:avLst/>
                <a:gdLst>
                  <a:gd name="T0" fmla="*/ 190 w 197"/>
                  <a:gd name="T1" fmla="*/ 66 h 83"/>
                  <a:gd name="T2" fmla="*/ 162 w 197"/>
                  <a:gd name="T3" fmla="*/ 66 h 83"/>
                  <a:gd name="T4" fmla="*/ 150 w 197"/>
                  <a:gd name="T5" fmla="*/ 0 h 83"/>
                  <a:gd name="T6" fmla="*/ 117 w 197"/>
                  <a:gd name="T7" fmla="*/ 0 h 83"/>
                  <a:gd name="T8" fmla="*/ 117 w 197"/>
                  <a:gd name="T9" fmla="*/ 34 h 83"/>
                  <a:gd name="T10" fmla="*/ 117 w 197"/>
                  <a:gd name="T11" fmla="*/ 34 h 83"/>
                  <a:gd name="T12" fmla="*/ 116 w 197"/>
                  <a:gd name="T13" fmla="*/ 39 h 83"/>
                  <a:gd name="T14" fmla="*/ 112 w 197"/>
                  <a:gd name="T15" fmla="*/ 45 h 83"/>
                  <a:gd name="T16" fmla="*/ 108 w 197"/>
                  <a:gd name="T17" fmla="*/ 48 h 83"/>
                  <a:gd name="T18" fmla="*/ 102 w 197"/>
                  <a:gd name="T19" fmla="*/ 49 h 83"/>
                  <a:gd name="T20" fmla="*/ 102 w 197"/>
                  <a:gd name="T21" fmla="*/ 49 h 83"/>
                  <a:gd name="T22" fmla="*/ 96 w 197"/>
                  <a:gd name="T23" fmla="*/ 48 h 83"/>
                  <a:gd name="T24" fmla="*/ 92 w 197"/>
                  <a:gd name="T25" fmla="*/ 45 h 83"/>
                  <a:gd name="T26" fmla="*/ 89 w 197"/>
                  <a:gd name="T27" fmla="*/ 39 h 83"/>
                  <a:gd name="T28" fmla="*/ 88 w 197"/>
                  <a:gd name="T29" fmla="*/ 34 h 83"/>
                  <a:gd name="T30" fmla="*/ 88 w 197"/>
                  <a:gd name="T31" fmla="*/ 0 h 83"/>
                  <a:gd name="T32" fmla="*/ 55 w 197"/>
                  <a:gd name="T33" fmla="*/ 0 h 83"/>
                  <a:gd name="T34" fmla="*/ 42 w 197"/>
                  <a:gd name="T35" fmla="*/ 66 h 83"/>
                  <a:gd name="T36" fmla="*/ 7 w 197"/>
                  <a:gd name="T37" fmla="*/ 66 h 83"/>
                  <a:gd name="T38" fmla="*/ 7 w 197"/>
                  <a:gd name="T39" fmla="*/ 66 h 83"/>
                  <a:gd name="T40" fmla="*/ 5 w 197"/>
                  <a:gd name="T41" fmla="*/ 67 h 83"/>
                  <a:gd name="T42" fmla="*/ 3 w 197"/>
                  <a:gd name="T43" fmla="*/ 69 h 83"/>
                  <a:gd name="T44" fmla="*/ 0 w 197"/>
                  <a:gd name="T45" fmla="*/ 71 h 83"/>
                  <a:gd name="T46" fmla="*/ 0 w 197"/>
                  <a:gd name="T47" fmla="*/ 74 h 83"/>
                  <a:gd name="T48" fmla="*/ 0 w 197"/>
                  <a:gd name="T49" fmla="*/ 74 h 83"/>
                  <a:gd name="T50" fmla="*/ 0 w 197"/>
                  <a:gd name="T51" fmla="*/ 78 h 83"/>
                  <a:gd name="T52" fmla="*/ 3 w 197"/>
                  <a:gd name="T53" fmla="*/ 80 h 83"/>
                  <a:gd name="T54" fmla="*/ 5 w 197"/>
                  <a:gd name="T55" fmla="*/ 82 h 83"/>
                  <a:gd name="T56" fmla="*/ 7 w 197"/>
                  <a:gd name="T57" fmla="*/ 83 h 83"/>
                  <a:gd name="T58" fmla="*/ 190 w 197"/>
                  <a:gd name="T59" fmla="*/ 83 h 83"/>
                  <a:gd name="T60" fmla="*/ 190 w 197"/>
                  <a:gd name="T61" fmla="*/ 83 h 83"/>
                  <a:gd name="T62" fmla="*/ 192 w 197"/>
                  <a:gd name="T63" fmla="*/ 82 h 83"/>
                  <a:gd name="T64" fmla="*/ 194 w 197"/>
                  <a:gd name="T65" fmla="*/ 80 h 83"/>
                  <a:gd name="T66" fmla="*/ 197 w 197"/>
                  <a:gd name="T67" fmla="*/ 78 h 83"/>
                  <a:gd name="T68" fmla="*/ 197 w 197"/>
                  <a:gd name="T69" fmla="*/ 74 h 83"/>
                  <a:gd name="T70" fmla="*/ 197 w 197"/>
                  <a:gd name="T71" fmla="*/ 74 h 83"/>
                  <a:gd name="T72" fmla="*/ 197 w 197"/>
                  <a:gd name="T73" fmla="*/ 71 h 83"/>
                  <a:gd name="T74" fmla="*/ 194 w 197"/>
                  <a:gd name="T75" fmla="*/ 69 h 83"/>
                  <a:gd name="T76" fmla="*/ 192 w 197"/>
                  <a:gd name="T77" fmla="*/ 67 h 83"/>
                  <a:gd name="T78" fmla="*/ 190 w 197"/>
                  <a:gd name="T79" fmla="*/ 66 h 83"/>
                  <a:gd name="T80" fmla="*/ 190 w 197"/>
                  <a:gd name="T81" fmla="*/ 6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7" h="83">
                    <a:moveTo>
                      <a:pt x="190" y="66"/>
                    </a:moveTo>
                    <a:lnTo>
                      <a:pt x="162" y="66"/>
                    </a:lnTo>
                    <a:lnTo>
                      <a:pt x="150" y="0"/>
                    </a:lnTo>
                    <a:lnTo>
                      <a:pt x="117" y="0"/>
                    </a:lnTo>
                    <a:lnTo>
                      <a:pt x="117" y="34"/>
                    </a:lnTo>
                    <a:lnTo>
                      <a:pt x="117" y="34"/>
                    </a:lnTo>
                    <a:lnTo>
                      <a:pt x="116" y="39"/>
                    </a:lnTo>
                    <a:lnTo>
                      <a:pt x="112" y="45"/>
                    </a:lnTo>
                    <a:lnTo>
                      <a:pt x="108" y="48"/>
                    </a:lnTo>
                    <a:lnTo>
                      <a:pt x="102" y="49"/>
                    </a:lnTo>
                    <a:lnTo>
                      <a:pt x="102" y="49"/>
                    </a:lnTo>
                    <a:lnTo>
                      <a:pt x="96" y="48"/>
                    </a:lnTo>
                    <a:lnTo>
                      <a:pt x="92" y="45"/>
                    </a:lnTo>
                    <a:lnTo>
                      <a:pt x="89" y="39"/>
                    </a:lnTo>
                    <a:lnTo>
                      <a:pt x="88" y="34"/>
                    </a:lnTo>
                    <a:lnTo>
                      <a:pt x="88" y="0"/>
                    </a:lnTo>
                    <a:lnTo>
                      <a:pt x="55" y="0"/>
                    </a:lnTo>
                    <a:lnTo>
                      <a:pt x="42" y="66"/>
                    </a:lnTo>
                    <a:lnTo>
                      <a:pt x="7" y="66"/>
                    </a:lnTo>
                    <a:lnTo>
                      <a:pt x="7" y="66"/>
                    </a:lnTo>
                    <a:lnTo>
                      <a:pt x="5" y="67"/>
                    </a:lnTo>
                    <a:lnTo>
                      <a:pt x="3" y="69"/>
                    </a:lnTo>
                    <a:lnTo>
                      <a:pt x="0" y="71"/>
                    </a:lnTo>
                    <a:lnTo>
                      <a:pt x="0" y="74"/>
                    </a:lnTo>
                    <a:lnTo>
                      <a:pt x="0" y="74"/>
                    </a:lnTo>
                    <a:lnTo>
                      <a:pt x="0" y="78"/>
                    </a:lnTo>
                    <a:lnTo>
                      <a:pt x="3" y="80"/>
                    </a:lnTo>
                    <a:lnTo>
                      <a:pt x="5" y="82"/>
                    </a:lnTo>
                    <a:lnTo>
                      <a:pt x="7" y="83"/>
                    </a:lnTo>
                    <a:lnTo>
                      <a:pt x="190" y="83"/>
                    </a:lnTo>
                    <a:lnTo>
                      <a:pt x="190" y="83"/>
                    </a:lnTo>
                    <a:lnTo>
                      <a:pt x="192" y="82"/>
                    </a:lnTo>
                    <a:lnTo>
                      <a:pt x="194" y="80"/>
                    </a:lnTo>
                    <a:lnTo>
                      <a:pt x="197" y="78"/>
                    </a:lnTo>
                    <a:lnTo>
                      <a:pt x="197" y="74"/>
                    </a:lnTo>
                    <a:lnTo>
                      <a:pt x="197" y="74"/>
                    </a:lnTo>
                    <a:lnTo>
                      <a:pt x="197" y="71"/>
                    </a:lnTo>
                    <a:lnTo>
                      <a:pt x="194" y="69"/>
                    </a:lnTo>
                    <a:lnTo>
                      <a:pt x="192" y="67"/>
                    </a:lnTo>
                    <a:lnTo>
                      <a:pt x="190" y="66"/>
                    </a:lnTo>
                    <a:lnTo>
                      <a:pt x="19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686" tIns="238844" rIns="477686" bIns="238844" numCol="1" anchor="t" anchorCtr="0" compatLnSpc="1">
                <a:prstTxWarp prst="textNoShape">
                  <a:avLst/>
                </a:prstTxWarp>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67" name="Freeform 467"/>
              <p:cNvSpPr>
                <a:spLocks noEditPoints="1"/>
              </p:cNvSpPr>
              <p:nvPr/>
            </p:nvSpPr>
            <p:spPr bwMode="auto">
              <a:xfrm>
                <a:off x="16551275" y="-779462"/>
                <a:ext cx="620712" cy="434975"/>
              </a:xfrm>
              <a:custGeom>
                <a:avLst/>
                <a:gdLst>
                  <a:gd name="T0" fmla="*/ 375 w 391"/>
                  <a:gd name="T1" fmla="*/ 0 h 274"/>
                  <a:gd name="T2" fmla="*/ 17 w 391"/>
                  <a:gd name="T3" fmla="*/ 0 h 274"/>
                  <a:gd name="T4" fmla="*/ 17 w 391"/>
                  <a:gd name="T5" fmla="*/ 0 h 274"/>
                  <a:gd name="T6" fmla="*/ 11 w 391"/>
                  <a:gd name="T7" fmla="*/ 1 h 274"/>
                  <a:gd name="T8" fmla="*/ 6 w 391"/>
                  <a:gd name="T9" fmla="*/ 4 h 274"/>
                  <a:gd name="T10" fmla="*/ 1 w 391"/>
                  <a:gd name="T11" fmla="*/ 8 h 274"/>
                  <a:gd name="T12" fmla="*/ 0 w 391"/>
                  <a:gd name="T13" fmla="*/ 11 h 274"/>
                  <a:gd name="T14" fmla="*/ 0 w 391"/>
                  <a:gd name="T15" fmla="*/ 13 h 274"/>
                  <a:gd name="T16" fmla="*/ 0 w 391"/>
                  <a:gd name="T17" fmla="*/ 259 h 274"/>
                  <a:gd name="T18" fmla="*/ 0 w 391"/>
                  <a:gd name="T19" fmla="*/ 259 h 274"/>
                  <a:gd name="T20" fmla="*/ 0 w 391"/>
                  <a:gd name="T21" fmla="*/ 262 h 274"/>
                  <a:gd name="T22" fmla="*/ 1 w 391"/>
                  <a:gd name="T23" fmla="*/ 264 h 274"/>
                  <a:gd name="T24" fmla="*/ 6 w 391"/>
                  <a:gd name="T25" fmla="*/ 269 h 274"/>
                  <a:gd name="T26" fmla="*/ 11 w 391"/>
                  <a:gd name="T27" fmla="*/ 271 h 274"/>
                  <a:gd name="T28" fmla="*/ 17 w 391"/>
                  <a:gd name="T29" fmla="*/ 274 h 274"/>
                  <a:gd name="T30" fmla="*/ 375 w 391"/>
                  <a:gd name="T31" fmla="*/ 274 h 274"/>
                  <a:gd name="T32" fmla="*/ 375 w 391"/>
                  <a:gd name="T33" fmla="*/ 274 h 274"/>
                  <a:gd name="T34" fmla="*/ 381 w 391"/>
                  <a:gd name="T35" fmla="*/ 271 h 274"/>
                  <a:gd name="T36" fmla="*/ 386 w 391"/>
                  <a:gd name="T37" fmla="*/ 269 h 274"/>
                  <a:gd name="T38" fmla="*/ 390 w 391"/>
                  <a:gd name="T39" fmla="*/ 264 h 274"/>
                  <a:gd name="T40" fmla="*/ 391 w 391"/>
                  <a:gd name="T41" fmla="*/ 262 h 274"/>
                  <a:gd name="T42" fmla="*/ 391 w 391"/>
                  <a:gd name="T43" fmla="*/ 259 h 274"/>
                  <a:gd name="T44" fmla="*/ 391 w 391"/>
                  <a:gd name="T45" fmla="*/ 13 h 274"/>
                  <a:gd name="T46" fmla="*/ 391 w 391"/>
                  <a:gd name="T47" fmla="*/ 13 h 274"/>
                  <a:gd name="T48" fmla="*/ 391 w 391"/>
                  <a:gd name="T49" fmla="*/ 11 h 274"/>
                  <a:gd name="T50" fmla="*/ 390 w 391"/>
                  <a:gd name="T51" fmla="*/ 8 h 274"/>
                  <a:gd name="T52" fmla="*/ 386 w 391"/>
                  <a:gd name="T53" fmla="*/ 4 h 274"/>
                  <a:gd name="T54" fmla="*/ 381 w 391"/>
                  <a:gd name="T55" fmla="*/ 1 h 274"/>
                  <a:gd name="T56" fmla="*/ 375 w 391"/>
                  <a:gd name="T57" fmla="*/ 0 h 274"/>
                  <a:gd name="T58" fmla="*/ 375 w 391"/>
                  <a:gd name="T59" fmla="*/ 0 h 274"/>
                  <a:gd name="T60" fmla="*/ 369 w 391"/>
                  <a:gd name="T61" fmla="*/ 246 h 274"/>
                  <a:gd name="T62" fmla="*/ 369 w 391"/>
                  <a:gd name="T63" fmla="*/ 246 h 274"/>
                  <a:gd name="T64" fmla="*/ 368 w 391"/>
                  <a:gd name="T65" fmla="*/ 249 h 274"/>
                  <a:gd name="T66" fmla="*/ 366 w 391"/>
                  <a:gd name="T67" fmla="*/ 252 h 274"/>
                  <a:gd name="T68" fmla="*/ 362 w 391"/>
                  <a:gd name="T69" fmla="*/ 254 h 274"/>
                  <a:gd name="T70" fmla="*/ 358 w 391"/>
                  <a:gd name="T71" fmla="*/ 255 h 274"/>
                  <a:gd name="T72" fmla="*/ 33 w 391"/>
                  <a:gd name="T73" fmla="*/ 255 h 274"/>
                  <a:gd name="T74" fmla="*/ 33 w 391"/>
                  <a:gd name="T75" fmla="*/ 255 h 274"/>
                  <a:gd name="T76" fmla="*/ 29 w 391"/>
                  <a:gd name="T77" fmla="*/ 254 h 274"/>
                  <a:gd name="T78" fmla="*/ 26 w 391"/>
                  <a:gd name="T79" fmla="*/ 252 h 274"/>
                  <a:gd name="T80" fmla="*/ 23 w 391"/>
                  <a:gd name="T81" fmla="*/ 249 h 274"/>
                  <a:gd name="T82" fmla="*/ 22 w 391"/>
                  <a:gd name="T83" fmla="*/ 246 h 274"/>
                  <a:gd name="T84" fmla="*/ 22 w 391"/>
                  <a:gd name="T85" fmla="*/ 27 h 274"/>
                  <a:gd name="T86" fmla="*/ 22 w 391"/>
                  <a:gd name="T87" fmla="*/ 27 h 274"/>
                  <a:gd name="T88" fmla="*/ 23 w 391"/>
                  <a:gd name="T89" fmla="*/ 23 h 274"/>
                  <a:gd name="T90" fmla="*/ 26 w 391"/>
                  <a:gd name="T91" fmla="*/ 20 h 274"/>
                  <a:gd name="T92" fmla="*/ 29 w 391"/>
                  <a:gd name="T93" fmla="*/ 18 h 274"/>
                  <a:gd name="T94" fmla="*/ 33 w 391"/>
                  <a:gd name="T95" fmla="*/ 18 h 274"/>
                  <a:gd name="T96" fmla="*/ 358 w 391"/>
                  <a:gd name="T97" fmla="*/ 18 h 274"/>
                  <a:gd name="T98" fmla="*/ 358 w 391"/>
                  <a:gd name="T99" fmla="*/ 18 h 274"/>
                  <a:gd name="T100" fmla="*/ 362 w 391"/>
                  <a:gd name="T101" fmla="*/ 18 h 274"/>
                  <a:gd name="T102" fmla="*/ 366 w 391"/>
                  <a:gd name="T103" fmla="*/ 20 h 274"/>
                  <a:gd name="T104" fmla="*/ 368 w 391"/>
                  <a:gd name="T105" fmla="*/ 23 h 274"/>
                  <a:gd name="T106" fmla="*/ 369 w 391"/>
                  <a:gd name="T107" fmla="*/ 27 h 274"/>
                  <a:gd name="T108" fmla="*/ 369 w 391"/>
                  <a:gd name="T109" fmla="*/ 24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1" h="274">
                    <a:moveTo>
                      <a:pt x="375" y="0"/>
                    </a:moveTo>
                    <a:lnTo>
                      <a:pt x="17" y="0"/>
                    </a:lnTo>
                    <a:lnTo>
                      <a:pt x="17" y="0"/>
                    </a:lnTo>
                    <a:lnTo>
                      <a:pt x="11" y="1"/>
                    </a:lnTo>
                    <a:lnTo>
                      <a:pt x="6" y="4"/>
                    </a:lnTo>
                    <a:lnTo>
                      <a:pt x="1" y="8"/>
                    </a:lnTo>
                    <a:lnTo>
                      <a:pt x="0" y="11"/>
                    </a:lnTo>
                    <a:lnTo>
                      <a:pt x="0" y="13"/>
                    </a:lnTo>
                    <a:lnTo>
                      <a:pt x="0" y="259"/>
                    </a:lnTo>
                    <a:lnTo>
                      <a:pt x="0" y="259"/>
                    </a:lnTo>
                    <a:lnTo>
                      <a:pt x="0" y="262"/>
                    </a:lnTo>
                    <a:lnTo>
                      <a:pt x="1" y="264"/>
                    </a:lnTo>
                    <a:lnTo>
                      <a:pt x="6" y="269"/>
                    </a:lnTo>
                    <a:lnTo>
                      <a:pt x="11" y="271"/>
                    </a:lnTo>
                    <a:lnTo>
                      <a:pt x="17" y="274"/>
                    </a:lnTo>
                    <a:lnTo>
                      <a:pt x="375" y="274"/>
                    </a:lnTo>
                    <a:lnTo>
                      <a:pt x="375" y="274"/>
                    </a:lnTo>
                    <a:lnTo>
                      <a:pt x="381" y="271"/>
                    </a:lnTo>
                    <a:lnTo>
                      <a:pt x="386" y="269"/>
                    </a:lnTo>
                    <a:lnTo>
                      <a:pt x="390" y="264"/>
                    </a:lnTo>
                    <a:lnTo>
                      <a:pt x="391" y="262"/>
                    </a:lnTo>
                    <a:lnTo>
                      <a:pt x="391" y="259"/>
                    </a:lnTo>
                    <a:lnTo>
                      <a:pt x="391" y="13"/>
                    </a:lnTo>
                    <a:lnTo>
                      <a:pt x="391" y="13"/>
                    </a:lnTo>
                    <a:lnTo>
                      <a:pt x="391" y="11"/>
                    </a:lnTo>
                    <a:lnTo>
                      <a:pt x="390" y="8"/>
                    </a:lnTo>
                    <a:lnTo>
                      <a:pt x="386" y="4"/>
                    </a:lnTo>
                    <a:lnTo>
                      <a:pt x="381" y="1"/>
                    </a:lnTo>
                    <a:lnTo>
                      <a:pt x="375" y="0"/>
                    </a:lnTo>
                    <a:lnTo>
                      <a:pt x="375" y="0"/>
                    </a:lnTo>
                    <a:close/>
                    <a:moveTo>
                      <a:pt x="369" y="246"/>
                    </a:moveTo>
                    <a:lnTo>
                      <a:pt x="369" y="246"/>
                    </a:lnTo>
                    <a:lnTo>
                      <a:pt x="368" y="249"/>
                    </a:lnTo>
                    <a:lnTo>
                      <a:pt x="366" y="252"/>
                    </a:lnTo>
                    <a:lnTo>
                      <a:pt x="362" y="254"/>
                    </a:lnTo>
                    <a:lnTo>
                      <a:pt x="358" y="255"/>
                    </a:lnTo>
                    <a:lnTo>
                      <a:pt x="33" y="255"/>
                    </a:lnTo>
                    <a:lnTo>
                      <a:pt x="33" y="255"/>
                    </a:lnTo>
                    <a:lnTo>
                      <a:pt x="29" y="254"/>
                    </a:lnTo>
                    <a:lnTo>
                      <a:pt x="26" y="252"/>
                    </a:lnTo>
                    <a:lnTo>
                      <a:pt x="23" y="249"/>
                    </a:lnTo>
                    <a:lnTo>
                      <a:pt x="22" y="246"/>
                    </a:lnTo>
                    <a:lnTo>
                      <a:pt x="22" y="27"/>
                    </a:lnTo>
                    <a:lnTo>
                      <a:pt x="22" y="27"/>
                    </a:lnTo>
                    <a:lnTo>
                      <a:pt x="23" y="23"/>
                    </a:lnTo>
                    <a:lnTo>
                      <a:pt x="26" y="20"/>
                    </a:lnTo>
                    <a:lnTo>
                      <a:pt x="29" y="18"/>
                    </a:lnTo>
                    <a:lnTo>
                      <a:pt x="33" y="18"/>
                    </a:lnTo>
                    <a:lnTo>
                      <a:pt x="358" y="18"/>
                    </a:lnTo>
                    <a:lnTo>
                      <a:pt x="358" y="18"/>
                    </a:lnTo>
                    <a:lnTo>
                      <a:pt x="362" y="18"/>
                    </a:lnTo>
                    <a:lnTo>
                      <a:pt x="366" y="20"/>
                    </a:lnTo>
                    <a:lnTo>
                      <a:pt x="368" y="23"/>
                    </a:lnTo>
                    <a:lnTo>
                      <a:pt x="369" y="27"/>
                    </a:lnTo>
                    <a:lnTo>
                      <a:pt x="36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686" tIns="238844" rIns="477686" bIns="238844" numCol="1" anchor="t" anchorCtr="0" compatLnSpc="1">
                <a:prstTxWarp prst="textNoShape">
                  <a:avLst/>
                </a:prstTxWarp>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68" name="Freeform 468"/>
              <p:cNvSpPr>
                <a:spLocks noEditPoints="1"/>
              </p:cNvSpPr>
              <p:nvPr/>
            </p:nvSpPr>
            <p:spPr bwMode="auto">
              <a:xfrm>
                <a:off x="16746538" y="-679450"/>
                <a:ext cx="230187" cy="231775"/>
              </a:xfrm>
              <a:custGeom>
                <a:avLst/>
                <a:gdLst>
                  <a:gd name="T0" fmla="*/ 78 w 145"/>
                  <a:gd name="T1" fmla="*/ 35 h 146"/>
                  <a:gd name="T2" fmla="*/ 66 w 145"/>
                  <a:gd name="T3" fmla="*/ 39 h 146"/>
                  <a:gd name="T4" fmla="*/ 36 w 145"/>
                  <a:gd name="T5" fmla="*/ 83 h 146"/>
                  <a:gd name="T6" fmla="*/ 37 w 145"/>
                  <a:gd name="T7" fmla="*/ 88 h 146"/>
                  <a:gd name="T8" fmla="*/ 55 w 145"/>
                  <a:gd name="T9" fmla="*/ 90 h 146"/>
                  <a:gd name="T10" fmla="*/ 90 w 145"/>
                  <a:gd name="T11" fmla="*/ 90 h 146"/>
                  <a:gd name="T12" fmla="*/ 106 w 145"/>
                  <a:gd name="T13" fmla="*/ 89 h 146"/>
                  <a:gd name="T14" fmla="*/ 110 w 145"/>
                  <a:gd name="T15" fmla="*/ 85 h 146"/>
                  <a:gd name="T16" fmla="*/ 82 w 145"/>
                  <a:gd name="T17" fmla="*/ 39 h 146"/>
                  <a:gd name="T18" fmla="*/ 65 w 145"/>
                  <a:gd name="T19" fmla="*/ 2 h 146"/>
                  <a:gd name="T20" fmla="*/ 45 w 145"/>
                  <a:gd name="T21" fmla="*/ 7 h 146"/>
                  <a:gd name="T22" fmla="*/ 27 w 145"/>
                  <a:gd name="T23" fmla="*/ 18 h 146"/>
                  <a:gd name="T24" fmla="*/ 13 w 145"/>
                  <a:gd name="T25" fmla="*/ 32 h 146"/>
                  <a:gd name="T26" fmla="*/ 3 w 145"/>
                  <a:gd name="T27" fmla="*/ 52 h 146"/>
                  <a:gd name="T28" fmla="*/ 0 w 145"/>
                  <a:gd name="T29" fmla="*/ 73 h 146"/>
                  <a:gd name="T30" fmla="*/ 1 w 145"/>
                  <a:gd name="T31" fmla="*/ 88 h 146"/>
                  <a:gd name="T32" fmla="*/ 9 w 145"/>
                  <a:gd name="T33" fmla="*/ 108 h 146"/>
                  <a:gd name="T34" fmla="*/ 21 w 145"/>
                  <a:gd name="T35" fmla="*/ 124 h 146"/>
                  <a:gd name="T36" fmla="*/ 38 w 145"/>
                  <a:gd name="T37" fmla="*/ 137 h 146"/>
                  <a:gd name="T38" fmla="*/ 58 w 145"/>
                  <a:gd name="T39" fmla="*/ 144 h 146"/>
                  <a:gd name="T40" fmla="*/ 73 w 145"/>
                  <a:gd name="T41" fmla="*/ 146 h 146"/>
                  <a:gd name="T42" fmla="*/ 94 w 145"/>
                  <a:gd name="T43" fmla="*/ 142 h 146"/>
                  <a:gd name="T44" fmla="*/ 113 w 145"/>
                  <a:gd name="T45" fmla="*/ 134 h 146"/>
                  <a:gd name="T46" fmla="*/ 129 w 145"/>
                  <a:gd name="T47" fmla="*/ 120 h 146"/>
                  <a:gd name="T48" fmla="*/ 140 w 145"/>
                  <a:gd name="T49" fmla="*/ 102 h 146"/>
                  <a:gd name="T50" fmla="*/ 145 w 145"/>
                  <a:gd name="T51" fmla="*/ 80 h 146"/>
                  <a:gd name="T52" fmla="*/ 145 w 145"/>
                  <a:gd name="T53" fmla="*/ 66 h 146"/>
                  <a:gd name="T54" fmla="*/ 140 w 145"/>
                  <a:gd name="T55" fmla="*/ 45 h 146"/>
                  <a:gd name="T56" fmla="*/ 129 w 145"/>
                  <a:gd name="T57" fmla="*/ 27 h 146"/>
                  <a:gd name="T58" fmla="*/ 113 w 145"/>
                  <a:gd name="T59" fmla="*/ 13 h 146"/>
                  <a:gd name="T60" fmla="*/ 94 w 145"/>
                  <a:gd name="T61" fmla="*/ 4 h 146"/>
                  <a:gd name="T62" fmla="*/ 73 w 145"/>
                  <a:gd name="T63" fmla="*/ 0 h 146"/>
                  <a:gd name="T64" fmla="*/ 73 w 145"/>
                  <a:gd name="T65" fmla="*/ 136 h 146"/>
                  <a:gd name="T66" fmla="*/ 48 w 145"/>
                  <a:gd name="T67" fmla="*/ 131 h 146"/>
                  <a:gd name="T68" fmla="*/ 20 w 145"/>
                  <a:gd name="T69" fmla="*/ 108 h 146"/>
                  <a:gd name="T70" fmla="*/ 11 w 145"/>
                  <a:gd name="T71" fmla="*/ 79 h 146"/>
                  <a:gd name="T72" fmla="*/ 11 w 145"/>
                  <a:gd name="T73" fmla="*/ 67 h 146"/>
                  <a:gd name="T74" fmla="*/ 20 w 145"/>
                  <a:gd name="T75" fmla="*/ 38 h 146"/>
                  <a:gd name="T76" fmla="*/ 48 w 145"/>
                  <a:gd name="T77" fmla="*/ 15 h 146"/>
                  <a:gd name="T78" fmla="*/ 73 w 145"/>
                  <a:gd name="T79" fmla="*/ 10 h 146"/>
                  <a:gd name="T80" fmla="*/ 85 w 145"/>
                  <a:gd name="T81" fmla="*/ 12 h 146"/>
                  <a:gd name="T82" fmla="*/ 117 w 145"/>
                  <a:gd name="T83" fmla="*/ 29 h 146"/>
                  <a:gd name="T84" fmla="*/ 134 w 145"/>
                  <a:gd name="T85" fmla="*/ 60 h 146"/>
                  <a:gd name="T86" fmla="*/ 135 w 145"/>
                  <a:gd name="T87" fmla="*/ 73 h 146"/>
                  <a:gd name="T88" fmla="*/ 130 w 145"/>
                  <a:gd name="T89" fmla="*/ 98 h 146"/>
                  <a:gd name="T90" fmla="*/ 108 w 145"/>
                  <a:gd name="T91" fmla="*/ 125 h 146"/>
                  <a:gd name="T92" fmla="*/ 79 w 145"/>
                  <a:gd name="T93"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 h="146">
                    <a:moveTo>
                      <a:pt x="82" y="39"/>
                    </a:moveTo>
                    <a:lnTo>
                      <a:pt x="82" y="39"/>
                    </a:lnTo>
                    <a:lnTo>
                      <a:pt x="78" y="35"/>
                    </a:lnTo>
                    <a:lnTo>
                      <a:pt x="74" y="34"/>
                    </a:lnTo>
                    <a:lnTo>
                      <a:pt x="69" y="35"/>
                    </a:lnTo>
                    <a:lnTo>
                      <a:pt x="66" y="39"/>
                    </a:lnTo>
                    <a:lnTo>
                      <a:pt x="38" y="78"/>
                    </a:lnTo>
                    <a:lnTo>
                      <a:pt x="38" y="78"/>
                    </a:lnTo>
                    <a:lnTo>
                      <a:pt x="36" y="83"/>
                    </a:lnTo>
                    <a:lnTo>
                      <a:pt x="36" y="85"/>
                    </a:lnTo>
                    <a:lnTo>
                      <a:pt x="36" y="87"/>
                    </a:lnTo>
                    <a:lnTo>
                      <a:pt x="37" y="88"/>
                    </a:lnTo>
                    <a:lnTo>
                      <a:pt x="39" y="89"/>
                    </a:lnTo>
                    <a:lnTo>
                      <a:pt x="44" y="90"/>
                    </a:lnTo>
                    <a:lnTo>
                      <a:pt x="55" y="90"/>
                    </a:lnTo>
                    <a:lnTo>
                      <a:pt x="55" y="112"/>
                    </a:lnTo>
                    <a:lnTo>
                      <a:pt x="90" y="112"/>
                    </a:lnTo>
                    <a:lnTo>
                      <a:pt x="90" y="90"/>
                    </a:lnTo>
                    <a:lnTo>
                      <a:pt x="101" y="90"/>
                    </a:lnTo>
                    <a:lnTo>
                      <a:pt x="101" y="90"/>
                    </a:lnTo>
                    <a:lnTo>
                      <a:pt x="106" y="89"/>
                    </a:lnTo>
                    <a:lnTo>
                      <a:pt x="108" y="88"/>
                    </a:lnTo>
                    <a:lnTo>
                      <a:pt x="109" y="86"/>
                    </a:lnTo>
                    <a:lnTo>
                      <a:pt x="110" y="85"/>
                    </a:lnTo>
                    <a:lnTo>
                      <a:pt x="110" y="83"/>
                    </a:lnTo>
                    <a:lnTo>
                      <a:pt x="108" y="77"/>
                    </a:lnTo>
                    <a:lnTo>
                      <a:pt x="82" y="39"/>
                    </a:lnTo>
                    <a:close/>
                    <a:moveTo>
                      <a:pt x="73" y="0"/>
                    </a:moveTo>
                    <a:lnTo>
                      <a:pt x="73" y="0"/>
                    </a:lnTo>
                    <a:lnTo>
                      <a:pt x="65" y="2"/>
                    </a:lnTo>
                    <a:lnTo>
                      <a:pt x="58" y="3"/>
                    </a:lnTo>
                    <a:lnTo>
                      <a:pt x="51" y="4"/>
                    </a:lnTo>
                    <a:lnTo>
                      <a:pt x="45" y="7"/>
                    </a:lnTo>
                    <a:lnTo>
                      <a:pt x="38" y="9"/>
                    </a:lnTo>
                    <a:lnTo>
                      <a:pt x="32" y="13"/>
                    </a:lnTo>
                    <a:lnTo>
                      <a:pt x="27" y="18"/>
                    </a:lnTo>
                    <a:lnTo>
                      <a:pt x="21" y="22"/>
                    </a:lnTo>
                    <a:lnTo>
                      <a:pt x="17" y="27"/>
                    </a:lnTo>
                    <a:lnTo>
                      <a:pt x="13" y="32"/>
                    </a:lnTo>
                    <a:lnTo>
                      <a:pt x="9" y="39"/>
                    </a:lnTo>
                    <a:lnTo>
                      <a:pt x="5" y="45"/>
                    </a:lnTo>
                    <a:lnTo>
                      <a:pt x="3" y="52"/>
                    </a:lnTo>
                    <a:lnTo>
                      <a:pt x="1" y="59"/>
                    </a:lnTo>
                    <a:lnTo>
                      <a:pt x="0" y="66"/>
                    </a:lnTo>
                    <a:lnTo>
                      <a:pt x="0" y="73"/>
                    </a:lnTo>
                    <a:lnTo>
                      <a:pt x="0" y="73"/>
                    </a:lnTo>
                    <a:lnTo>
                      <a:pt x="0" y="80"/>
                    </a:lnTo>
                    <a:lnTo>
                      <a:pt x="1" y="88"/>
                    </a:lnTo>
                    <a:lnTo>
                      <a:pt x="3" y="95"/>
                    </a:lnTo>
                    <a:lnTo>
                      <a:pt x="5" y="102"/>
                    </a:lnTo>
                    <a:lnTo>
                      <a:pt x="9" y="108"/>
                    </a:lnTo>
                    <a:lnTo>
                      <a:pt x="13" y="114"/>
                    </a:lnTo>
                    <a:lnTo>
                      <a:pt x="17" y="120"/>
                    </a:lnTo>
                    <a:lnTo>
                      <a:pt x="21" y="124"/>
                    </a:lnTo>
                    <a:lnTo>
                      <a:pt x="27" y="130"/>
                    </a:lnTo>
                    <a:lnTo>
                      <a:pt x="32" y="134"/>
                    </a:lnTo>
                    <a:lnTo>
                      <a:pt x="38" y="137"/>
                    </a:lnTo>
                    <a:lnTo>
                      <a:pt x="45" y="140"/>
                    </a:lnTo>
                    <a:lnTo>
                      <a:pt x="51" y="142"/>
                    </a:lnTo>
                    <a:lnTo>
                      <a:pt x="58" y="144"/>
                    </a:lnTo>
                    <a:lnTo>
                      <a:pt x="65" y="146"/>
                    </a:lnTo>
                    <a:lnTo>
                      <a:pt x="73" y="146"/>
                    </a:lnTo>
                    <a:lnTo>
                      <a:pt x="73" y="146"/>
                    </a:lnTo>
                    <a:lnTo>
                      <a:pt x="80" y="146"/>
                    </a:lnTo>
                    <a:lnTo>
                      <a:pt x="87" y="144"/>
                    </a:lnTo>
                    <a:lnTo>
                      <a:pt x="94" y="142"/>
                    </a:lnTo>
                    <a:lnTo>
                      <a:pt x="101" y="140"/>
                    </a:lnTo>
                    <a:lnTo>
                      <a:pt x="108" y="137"/>
                    </a:lnTo>
                    <a:lnTo>
                      <a:pt x="113" y="134"/>
                    </a:lnTo>
                    <a:lnTo>
                      <a:pt x="119" y="130"/>
                    </a:lnTo>
                    <a:lnTo>
                      <a:pt x="124" y="124"/>
                    </a:lnTo>
                    <a:lnTo>
                      <a:pt x="129" y="120"/>
                    </a:lnTo>
                    <a:lnTo>
                      <a:pt x="133" y="114"/>
                    </a:lnTo>
                    <a:lnTo>
                      <a:pt x="136" y="108"/>
                    </a:lnTo>
                    <a:lnTo>
                      <a:pt x="140" y="102"/>
                    </a:lnTo>
                    <a:lnTo>
                      <a:pt x="142" y="95"/>
                    </a:lnTo>
                    <a:lnTo>
                      <a:pt x="144" y="88"/>
                    </a:lnTo>
                    <a:lnTo>
                      <a:pt x="145" y="80"/>
                    </a:lnTo>
                    <a:lnTo>
                      <a:pt x="145" y="73"/>
                    </a:lnTo>
                    <a:lnTo>
                      <a:pt x="145" y="73"/>
                    </a:lnTo>
                    <a:lnTo>
                      <a:pt x="145" y="66"/>
                    </a:lnTo>
                    <a:lnTo>
                      <a:pt x="144" y="59"/>
                    </a:lnTo>
                    <a:lnTo>
                      <a:pt x="142" y="52"/>
                    </a:lnTo>
                    <a:lnTo>
                      <a:pt x="140" y="45"/>
                    </a:lnTo>
                    <a:lnTo>
                      <a:pt x="136" y="39"/>
                    </a:lnTo>
                    <a:lnTo>
                      <a:pt x="133" y="32"/>
                    </a:lnTo>
                    <a:lnTo>
                      <a:pt x="129" y="27"/>
                    </a:lnTo>
                    <a:lnTo>
                      <a:pt x="124" y="22"/>
                    </a:lnTo>
                    <a:lnTo>
                      <a:pt x="119" y="18"/>
                    </a:lnTo>
                    <a:lnTo>
                      <a:pt x="113" y="13"/>
                    </a:lnTo>
                    <a:lnTo>
                      <a:pt x="108" y="9"/>
                    </a:lnTo>
                    <a:lnTo>
                      <a:pt x="101" y="7"/>
                    </a:lnTo>
                    <a:lnTo>
                      <a:pt x="94" y="4"/>
                    </a:lnTo>
                    <a:lnTo>
                      <a:pt x="87" y="3"/>
                    </a:lnTo>
                    <a:lnTo>
                      <a:pt x="80" y="2"/>
                    </a:lnTo>
                    <a:lnTo>
                      <a:pt x="73" y="0"/>
                    </a:lnTo>
                    <a:lnTo>
                      <a:pt x="73" y="0"/>
                    </a:lnTo>
                    <a:close/>
                    <a:moveTo>
                      <a:pt x="73" y="136"/>
                    </a:moveTo>
                    <a:lnTo>
                      <a:pt x="73" y="136"/>
                    </a:lnTo>
                    <a:lnTo>
                      <a:pt x="66" y="136"/>
                    </a:lnTo>
                    <a:lnTo>
                      <a:pt x="60" y="135"/>
                    </a:lnTo>
                    <a:lnTo>
                      <a:pt x="48" y="131"/>
                    </a:lnTo>
                    <a:lnTo>
                      <a:pt x="37" y="125"/>
                    </a:lnTo>
                    <a:lnTo>
                      <a:pt x="29" y="118"/>
                    </a:lnTo>
                    <a:lnTo>
                      <a:pt x="20" y="108"/>
                    </a:lnTo>
                    <a:lnTo>
                      <a:pt x="15" y="98"/>
                    </a:lnTo>
                    <a:lnTo>
                      <a:pt x="12" y="86"/>
                    </a:lnTo>
                    <a:lnTo>
                      <a:pt x="11" y="79"/>
                    </a:lnTo>
                    <a:lnTo>
                      <a:pt x="10" y="73"/>
                    </a:lnTo>
                    <a:lnTo>
                      <a:pt x="10" y="73"/>
                    </a:lnTo>
                    <a:lnTo>
                      <a:pt x="11" y="67"/>
                    </a:lnTo>
                    <a:lnTo>
                      <a:pt x="12" y="60"/>
                    </a:lnTo>
                    <a:lnTo>
                      <a:pt x="15" y="48"/>
                    </a:lnTo>
                    <a:lnTo>
                      <a:pt x="20" y="38"/>
                    </a:lnTo>
                    <a:lnTo>
                      <a:pt x="29" y="29"/>
                    </a:lnTo>
                    <a:lnTo>
                      <a:pt x="37" y="22"/>
                    </a:lnTo>
                    <a:lnTo>
                      <a:pt x="48" y="15"/>
                    </a:lnTo>
                    <a:lnTo>
                      <a:pt x="60" y="12"/>
                    </a:lnTo>
                    <a:lnTo>
                      <a:pt x="66" y="11"/>
                    </a:lnTo>
                    <a:lnTo>
                      <a:pt x="73" y="10"/>
                    </a:lnTo>
                    <a:lnTo>
                      <a:pt x="73" y="10"/>
                    </a:lnTo>
                    <a:lnTo>
                      <a:pt x="79" y="11"/>
                    </a:lnTo>
                    <a:lnTo>
                      <a:pt x="85" y="12"/>
                    </a:lnTo>
                    <a:lnTo>
                      <a:pt x="97" y="15"/>
                    </a:lnTo>
                    <a:lnTo>
                      <a:pt x="108" y="22"/>
                    </a:lnTo>
                    <a:lnTo>
                      <a:pt x="117" y="29"/>
                    </a:lnTo>
                    <a:lnTo>
                      <a:pt x="125" y="38"/>
                    </a:lnTo>
                    <a:lnTo>
                      <a:pt x="130" y="48"/>
                    </a:lnTo>
                    <a:lnTo>
                      <a:pt x="134" y="60"/>
                    </a:lnTo>
                    <a:lnTo>
                      <a:pt x="135" y="67"/>
                    </a:lnTo>
                    <a:lnTo>
                      <a:pt x="135" y="73"/>
                    </a:lnTo>
                    <a:lnTo>
                      <a:pt x="135" y="73"/>
                    </a:lnTo>
                    <a:lnTo>
                      <a:pt x="135" y="79"/>
                    </a:lnTo>
                    <a:lnTo>
                      <a:pt x="134" y="86"/>
                    </a:lnTo>
                    <a:lnTo>
                      <a:pt x="130" y="98"/>
                    </a:lnTo>
                    <a:lnTo>
                      <a:pt x="125" y="108"/>
                    </a:lnTo>
                    <a:lnTo>
                      <a:pt x="117" y="118"/>
                    </a:lnTo>
                    <a:lnTo>
                      <a:pt x="108" y="125"/>
                    </a:lnTo>
                    <a:lnTo>
                      <a:pt x="97" y="131"/>
                    </a:lnTo>
                    <a:lnTo>
                      <a:pt x="85" y="135"/>
                    </a:lnTo>
                    <a:lnTo>
                      <a:pt x="79" y="136"/>
                    </a:lnTo>
                    <a:lnTo>
                      <a:pt x="73" y="136"/>
                    </a:lnTo>
                    <a:lnTo>
                      <a:pt x="73"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686" tIns="238844" rIns="477686" bIns="238844" numCol="1" anchor="t" anchorCtr="0" compatLnSpc="1">
                <a:prstTxWarp prst="textNoShape">
                  <a:avLst/>
                </a:prstTxWarp>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grpSp>
        <p:grpSp>
          <p:nvGrpSpPr>
            <p:cNvPr id="27" name="组合 157"/>
            <p:cNvGrpSpPr>
              <a:grpSpLocks noChangeAspect="1"/>
            </p:cNvGrpSpPr>
            <p:nvPr/>
          </p:nvGrpSpPr>
          <p:grpSpPr>
            <a:xfrm flipH="1">
              <a:off x="7478169" y="3886406"/>
              <a:ext cx="257251" cy="274764"/>
              <a:chOff x="16551275" y="-779462"/>
              <a:chExt cx="620712" cy="544513"/>
            </a:xfrm>
            <a:solidFill>
              <a:srgbClr val="15B0E8"/>
            </a:solidFill>
          </p:grpSpPr>
          <p:sp>
            <p:nvSpPr>
              <p:cNvPr id="163" name="Freeform 303"/>
              <p:cNvSpPr>
                <a:spLocks/>
              </p:cNvSpPr>
              <p:nvPr/>
            </p:nvSpPr>
            <p:spPr bwMode="auto">
              <a:xfrm>
                <a:off x="16705263" y="-366712"/>
                <a:ext cx="312737" cy="131763"/>
              </a:xfrm>
              <a:custGeom>
                <a:avLst/>
                <a:gdLst>
                  <a:gd name="T0" fmla="*/ 190 w 197"/>
                  <a:gd name="T1" fmla="*/ 66 h 83"/>
                  <a:gd name="T2" fmla="*/ 162 w 197"/>
                  <a:gd name="T3" fmla="*/ 66 h 83"/>
                  <a:gd name="T4" fmla="*/ 150 w 197"/>
                  <a:gd name="T5" fmla="*/ 0 h 83"/>
                  <a:gd name="T6" fmla="*/ 117 w 197"/>
                  <a:gd name="T7" fmla="*/ 0 h 83"/>
                  <a:gd name="T8" fmla="*/ 117 w 197"/>
                  <a:gd name="T9" fmla="*/ 34 h 83"/>
                  <a:gd name="T10" fmla="*/ 117 w 197"/>
                  <a:gd name="T11" fmla="*/ 34 h 83"/>
                  <a:gd name="T12" fmla="*/ 116 w 197"/>
                  <a:gd name="T13" fmla="*/ 39 h 83"/>
                  <a:gd name="T14" fmla="*/ 112 w 197"/>
                  <a:gd name="T15" fmla="*/ 45 h 83"/>
                  <a:gd name="T16" fmla="*/ 108 w 197"/>
                  <a:gd name="T17" fmla="*/ 48 h 83"/>
                  <a:gd name="T18" fmla="*/ 102 w 197"/>
                  <a:gd name="T19" fmla="*/ 49 h 83"/>
                  <a:gd name="T20" fmla="*/ 102 w 197"/>
                  <a:gd name="T21" fmla="*/ 49 h 83"/>
                  <a:gd name="T22" fmla="*/ 96 w 197"/>
                  <a:gd name="T23" fmla="*/ 48 h 83"/>
                  <a:gd name="T24" fmla="*/ 92 w 197"/>
                  <a:gd name="T25" fmla="*/ 45 h 83"/>
                  <a:gd name="T26" fmla="*/ 89 w 197"/>
                  <a:gd name="T27" fmla="*/ 39 h 83"/>
                  <a:gd name="T28" fmla="*/ 88 w 197"/>
                  <a:gd name="T29" fmla="*/ 34 h 83"/>
                  <a:gd name="T30" fmla="*/ 88 w 197"/>
                  <a:gd name="T31" fmla="*/ 0 h 83"/>
                  <a:gd name="T32" fmla="*/ 55 w 197"/>
                  <a:gd name="T33" fmla="*/ 0 h 83"/>
                  <a:gd name="T34" fmla="*/ 42 w 197"/>
                  <a:gd name="T35" fmla="*/ 66 h 83"/>
                  <a:gd name="T36" fmla="*/ 7 w 197"/>
                  <a:gd name="T37" fmla="*/ 66 h 83"/>
                  <a:gd name="T38" fmla="*/ 7 w 197"/>
                  <a:gd name="T39" fmla="*/ 66 h 83"/>
                  <a:gd name="T40" fmla="*/ 5 w 197"/>
                  <a:gd name="T41" fmla="*/ 67 h 83"/>
                  <a:gd name="T42" fmla="*/ 3 w 197"/>
                  <a:gd name="T43" fmla="*/ 69 h 83"/>
                  <a:gd name="T44" fmla="*/ 0 w 197"/>
                  <a:gd name="T45" fmla="*/ 71 h 83"/>
                  <a:gd name="T46" fmla="*/ 0 w 197"/>
                  <a:gd name="T47" fmla="*/ 74 h 83"/>
                  <a:gd name="T48" fmla="*/ 0 w 197"/>
                  <a:gd name="T49" fmla="*/ 74 h 83"/>
                  <a:gd name="T50" fmla="*/ 0 w 197"/>
                  <a:gd name="T51" fmla="*/ 78 h 83"/>
                  <a:gd name="T52" fmla="*/ 3 w 197"/>
                  <a:gd name="T53" fmla="*/ 80 h 83"/>
                  <a:gd name="T54" fmla="*/ 5 w 197"/>
                  <a:gd name="T55" fmla="*/ 82 h 83"/>
                  <a:gd name="T56" fmla="*/ 7 w 197"/>
                  <a:gd name="T57" fmla="*/ 83 h 83"/>
                  <a:gd name="T58" fmla="*/ 190 w 197"/>
                  <a:gd name="T59" fmla="*/ 83 h 83"/>
                  <a:gd name="T60" fmla="*/ 190 w 197"/>
                  <a:gd name="T61" fmla="*/ 83 h 83"/>
                  <a:gd name="T62" fmla="*/ 192 w 197"/>
                  <a:gd name="T63" fmla="*/ 82 h 83"/>
                  <a:gd name="T64" fmla="*/ 194 w 197"/>
                  <a:gd name="T65" fmla="*/ 80 h 83"/>
                  <a:gd name="T66" fmla="*/ 197 w 197"/>
                  <a:gd name="T67" fmla="*/ 78 h 83"/>
                  <a:gd name="T68" fmla="*/ 197 w 197"/>
                  <a:gd name="T69" fmla="*/ 74 h 83"/>
                  <a:gd name="T70" fmla="*/ 197 w 197"/>
                  <a:gd name="T71" fmla="*/ 74 h 83"/>
                  <a:gd name="T72" fmla="*/ 197 w 197"/>
                  <a:gd name="T73" fmla="*/ 71 h 83"/>
                  <a:gd name="T74" fmla="*/ 194 w 197"/>
                  <a:gd name="T75" fmla="*/ 69 h 83"/>
                  <a:gd name="T76" fmla="*/ 192 w 197"/>
                  <a:gd name="T77" fmla="*/ 67 h 83"/>
                  <a:gd name="T78" fmla="*/ 190 w 197"/>
                  <a:gd name="T79" fmla="*/ 66 h 83"/>
                  <a:gd name="T80" fmla="*/ 190 w 197"/>
                  <a:gd name="T81" fmla="*/ 6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7" h="83">
                    <a:moveTo>
                      <a:pt x="190" y="66"/>
                    </a:moveTo>
                    <a:lnTo>
                      <a:pt x="162" y="66"/>
                    </a:lnTo>
                    <a:lnTo>
                      <a:pt x="150" y="0"/>
                    </a:lnTo>
                    <a:lnTo>
                      <a:pt x="117" y="0"/>
                    </a:lnTo>
                    <a:lnTo>
                      <a:pt x="117" y="34"/>
                    </a:lnTo>
                    <a:lnTo>
                      <a:pt x="117" y="34"/>
                    </a:lnTo>
                    <a:lnTo>
                      <a:pt x="116" y="39"/>
                    </a:lnTo>
                    <a:lnTo>
                      <a:pt x="112" y="45"/>
                    </a:lnTo>
                    <a:lnTo>
                      <a:pt x="108" y="48"/>
                    </a:lnTo>
                    <a:lnTo>
                      <a:pt x="102" y="49"/>
                    </a:lnTo>
                    <a:lnTo>
                      <a:pt x="102" y="49"/>
                    </a:lnTo>
                    <a:lnTo>
                      <a:pt x="96" y="48"/>
                    </a:lnTo>
                    <a:lnTo>
                      <a:pt x="92" y="45"/>
                    </a:lnTo>
                    <a:lnTo>
                      <a:pt x="89" y="39"/>
                    </a:lnTo>
                    <a:lnTo>
                      <a:pt x="88" y="34"/>
                    </a:lnTo>
                    <a:lnTo>
                      <a:pt x="88" y="0"/>
                    </a:lnTo>
                    <a:lnTo>
                      <a:pt x="55" y="0"/>
                    </a:lnTo>
                    <a:lnTo>
                      <a:pt x="42" y="66"/>
                    </a:lnTo>
                    <a:lnTo>
                      <a:pt x="7" y="66"/>
                    </a:lnTo>
                    <a:lnTo>
                      <a:pt x="7" y="66"/>
                    </a:lnTo>
                    <a:lnTo>
                      <a:pt x="5" y="67"/>
                    </a:lnTo>
                    <a:lnTo>
                      <a:pt x="3" y="69"/>
                    </a:lnTo>
                    <a:lnTo>
                      <a:pt x="0" y="71"/>
                    </a:lnTo>
                    <a:lnTo>
                      <a:pt x="0" y="74"/>
                    </a:lnTo>
                    <a:lnTo>
                      <a:pt x="0" y="74"/>
                    </a:lnTo>
                    <a:lnTo>
                      <a:pt x="0" y="78"/>
                    </a:lnTo>
                    <a:lnTo>
                      <a:pt x="3" y="80"/>
                    </a:lnTo>
                    <a:lnTo>
                      <a:pt x="5" y="82"/>
                    </a:lnTo>
                    <a:lnTo>
                      <a:pt x="7" y="83"/>
                    </a:lnTo>
                    <a:lnTo>
                      <a:pt x="190" y="83"/>
                    </a:lnTo>
                    <a:lnTo>
                      <a:pt x="190" y="83"/>
                    </a:lnTo>
                    <a:lnTo>
                      <a:pt x="192" y="82"/>
                    </a:lnTo>
                    <a:lnTo>
                      <a:pt x="194" y="80"/>
                    </a:lnTo>
                    <a:lnTo>
                      <a:pt x="197" y="78"/>
                    </a:lnTo>
                    <a:lnTo>
                      <a:pt x="197" y="74"/>
                    </a:lnTo>
                    <a:lnTo>
                      <a:pt x="197" y="74"/>
                    </a:lnTo>
                    <a:lnTo>
                      <a:pt x="197" y="71"/>
                    </a:lnTo>
                    <a:lnTo>
                      <a:pt x="194" y="69"/>
                    </a:lnTo>
                    <a:lnTo>
                      <a:pt x="192" y="67"/>
                    </a:lnTo>
                    <a:lnTo>
                      <a:pt x="190" y="66"/>
                    </a:lnTo>
                    <a:lnTo>
                      <a:pt x="19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686" tIns="238844" rIns="477686" bIns="238844" numCol="1" anchor="t" anchorCtr="0" compatLnSpc="1">
                <a:prstTxWarp prst="textNoShape">
                  <a:avLst/>
                </a:prstTxWarp>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64" name="Freeform 467"/>
              <p:cNvSpPr>
                <a:spLocks noEditPoints="1"/>
              </p:cNvSpPr>
              <p:nvPr/>
            </p:nvSpPr>
            <p:spPr bwMode="auto">
              <a:xfrm>
                <a:off x="16551275" y="-779462"/>
                <a:ext cx="620712" cy="434975"/>
              </a:xfrm>
              <a:custGeom>
                <a:avLst/>
                <a:gdLst>
                  <a:gd name="T0" fmla="*/ 375 w 391"/>
                  <a:gd name="T1" fmla="*/ 0 h 274"/>
                  <a:gd name="T2" fmla="*/ 17 w 391"/>
                  <a:gd name="T3" fmla="*/ 0 h 274"/>
                  <a:gd name="T4" fmla="*/ 17 w 391"/>
                  <a:gd name="T5" fmla="*/ 0 h 274"/>
                  <a:gd name="T6" fmla="*/ 11 w 391"/>
                  <a:gd name="T7" fmla="*/ 1 h 274"/>
                  <a:gd name="T8" fmla="*/ 6 w 391"/>
                  <a:gd name="T9" fmla="*/ 4 h 274"/>
                  <a:gd name="T10" fmla="*/ 1 w 391"/>
                  <a:gd name="T11" fmla="*/ 8 h 274"/>
                  <a:gd name="T12" fmla="*/ 0 w 391"/>
                  <a:gd name="T13" fmla="*/ 11 h 274"/>
                  <a:gd name="T14" fmla="*/ 0 w 391"/>
                  <a:gd name="T15" fmla="*/ 13 h 274"/>
                  <a:gd name="T16" fmla="*/ 0 w 391"/>
                  <a:gd name="T17" fmla="*/ 259 h 274"/>
                  <a:gd name="T18" fmla="*/ 0 w 391"/>
                  <a:gd name="T19" fmla="*/ 259 h 274"/>
                  <a:gd name="T20" fmla="*/ 0 w 391"/>
                  <a:gd name="T21" fmla="*/ 262 h 274"/>
                  <a:gd name="T22" fmla="*/ 1 w 391"/>
                  <a:gd name="T23" fmla="*/ 264 h 274"/>
                  <a:gd name="T24" fmla="*/ 6 w 391"/>
                  <a:gd name="T25" fmla="*/ 269 h 274"/>
                  <a:gd name="T26" fmla="*/ 11 w 391"/>
                  <a:gd name="T27" fmla="*/ 271 h 274"/>
                  <a:gd name="T28" fmla="*/ 17 w 391"/>
                  <a:gd name="T29" fmla="*/ 274 h 274"/>
                  <a:gd name="T30" fmla="*/ 375 w 391"/>
                  <a:gd name="T31" fmla="*/ 274 h 274"/>
                  <a:gd name="T32" fmla="*/ 375 w 391"/>
                  <a:gd name="T33" fmla="*/ 274 h 274"/>
                  <a:gd name="T34" fmla="*/ 381 w 391"/>
                  <a:gd name="T35" fmla="*/ 271 h 274"/>
                  <a:gd name="T36" fmla="*/ 386 w 391"/>
                  <a:gd name="T37" fmla="*/ 269 h 274"/>
                  <a:gd name="T38" fmla="*/ 390 w 391"/>
                  <a:gd name="T39" fmla="*/ 264 h 274"/>
                  <a:gd name="T40" fmla="*/ 391 w 391"/>
                  <a:gd name="T41" fmla="*/ 262 h 274"/>
                  <a:gd name="T42" fmla="*/ 391 w 391"/>
                  <a:gd name="T43" fmla="*/ 259 h 274"/>
                  <a:gd name="T44" fmla="*/ 391 w 391"/>
                  <a:gd name="T45" fmla="*/ 13 h 274"/>
                  <a:gd name="T46" fmla="*/ 391 w 391"/>
                  <a:gd name="T47" fmla="*/ 13 h 274"/>
                  <a:gd name="T48" fmla="*/ 391 w 391"/>
                  <a:gd name="T49" fmla="*/ 11 h 274"/>
                  <a:gd name="T50" fmla="*/ 390 w 391"/>
                  <a:gd name="T51" fmla="*/ 8 h 274"/>
                  <a:gd name="T52" fmla="*/ 386 w 391"/>
                  <a:gd name="T53" fmla="*/ 4 h 274"/>
                  <a:gd name="T54" fmla="*/ 381 w 391"/>
                  <a:gd name="T55" fmla="*/ 1 h 274"/>
                  <a:gd name="T56" fmla="*/ 375 w 391"/>
                  <a:gd name="T57" fmla="*/ 0 h 274"/>
                  <a:gd name="T58" fmla="*/ 375 w 391"/>
                  <a:gd name="T59" fmla="*/ 0 h 274"/>
                  <a:gd name="T60" fmla="*/ 369 w 391"/>
                  <a:gd name="T61" fmla="*/ 246 h 274"/>
                  <a:gd name="T62" fmla="*/ 369 w 391"/>
                  <a:gd name="T63" fmla="*/ 246 h 274"/>
                  <a:gd name="T64" fmla="*/ 368 w 391"/>
                  <a:gd name="T65" fmla="*/ 249 h 274"/>
                  <a:gd name="T66" fmla="*/ 366 w 391"/>
                  <a:gd name="T67" fmla="*/ 252 h 274"/>
                  <a:gd name="T68" fmla="*/ 362 w 391"/>
                  <a:gd name="T69" fmla="*/ 254 h 274"/>
                  <a:gd name="T70" fmla="*/ 358 w 391"/>
                  <a:gd name="T71" fmla="*/ 255 h 274"/>
                  <a:gd name="T72" fmla="*/ 33 w 391"/>
                  <a:gd name="T73" fmla="*/ 255 h 274"/>
                  <a:gd name="T74" fmla="*/ 33 w 391"/>
                  <a:gd name="T75" fmla="*/ 255 h 274"/>
                  <a:gd name="T76" fmla="*/ 29 w 391"/>
                  <a:gd name="T77" fmla="*/ 254 h 274"/>
                  <a:gd name="T78" fmla="*/ 26 w 391"/>
                  <a:gd name="T79" fmla="*/ 252 h 274"/>
                  <a:gd name="T80" fmla="*/ 23 w 391"/>
                  <a:gd name="T81" fmla="*/ 249 h 274"/>
                  <a:gd name="T82" fmla="*/ 22 w 391"/>
                  <a:gd name="T83" fmla="*/ 246 h 274"/>
                  <a:gd name="T84" fmla="*/ 22 w 391"/>
                  <a:gd name="T85" fmla="*/ 27 h 274"/>
                  <a:gd name="T86" fmla="*/ 22 w 391"/>
                  <a:gd name="T87" fmla="*/ 27 h 274"/>
                  <a:gd name="T88" fmla="*/ 23 w 391"/>
                  <a:gd name="T89" fmla="*/ 23 h 274"/>
                  <a:gd name="T90" fmla="*/ 26 w 391"/>
                  <a:gd name="T91" fmla="*/ 20 h 274"/>
                  <a:gd name="T92" fmla="*/ 29 w 391"/>
                  <a:gd name="T93" fmla="*/ 18 h 274"/>
                  <a:gd name="T94" fmla="*/ 33 w 391"/>
                  <a:gd name="T95" fmla="*/ 18 h 274"/>
                  <a:gd name="T96" fmla="*/ 358 w 391"/>
                  <a:gd name="T97" fmla="*/ 18 h 274"/>
                  <a:gd name="T98" fmla="*/ 358 w 391"/>
                  <a:gd name="T99" fmla="*/ 18 h 274"/>
                  <a:gd name="T100" fmla="*/ 362 w 391"/>
                  <a:gd name="T101" fmla="*/ 18 h 274"/>
                  <a:gd name="T102" fmla="*/ 366 w 391"/>
                  <a:gd name="T103" fmla="*/ 20 h 274"/>
                  <a:gd name="T104" fmla="*/ 368 w 391"/>
                  <a:gd name="T105" fmla="*/ 23 h 274"/>
                  <a:gd name="T106" fmla="*/ 369 w 391"/>
                  <a:gd name="T107" fmla="*/ 27 h 274"/>
                  <a:gd name="T108" fmla="*/ 369 w 391"/>
                  <a:gd name="T109" fmla="*/ 24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1" h="274">
                    <a:moveTo>
                      <a:pt x="375" y="0"/>
                    </a:moveTo>
                    <a:lnTo>
                      <a:pt x="17" y="0"/>
                    </a:lnTo>
                    <a:lnTo>
                      <a:pt x="17" y="0"/>
                    </a:lnTo>
                    <a:lnTo>
                      <a:pt x="11" y="1"/>
                    </a:lnTo>
                    <a:lnTo>
                      <a:pt x="6" y="4"/>
                    </a:lnTo>
                    <a:lnTo>
                      <a:pt x="1" y="8"/>
                    </a:lnTo>
                    <a:lnTo>
                      <a:pt x="0" y="11"/>
                    </a:lnTo>
                    <a:lnTo>
                      <a:pt x="0" y="13"/>
                    </a:lnTo>
                    <a:lnTo>
                      <a:pt x="0" y="259"/>
                    </a:lnTo>
                    <a:lnTo>
                      <a:pt x="0" y="259"/>
                    </a:lnTo>
                    <a:lnTo>
                      <a:pt x="0" y="262"/>
                    </a:lnTo>
                    <a:lnTo>
                      <a:pt x="1" y="264"/>
                    </a:lnTo>
                    <a:lnTo>
                      <a:pt x="6" y="269"/>
                    </a:lnTo>
                    <a:lnTo>
                      <a:pt x="11" y="271"/>
                    </a:lnTo>
                    <a:lnTo>
                      <a:pt x="17" y="274"/>
                    </a:lnTo>
                    <a:lnTo>
                      <a:pt x="375" y="274"/>
                    </a:lnTo>
                    <a:lnTo>
                      <a:pt x="375" y="274"/>
                    </a:lnTo>
                    <a:lnTo>
                      <a:pt x="381" y="271"/>
                    </a:lnTo>
                    <a:lnTo>
                      <a:pt x="386" y="269"/>
                    </a:lnTo>
                    <a:lnTo>
                      <a:pt x="390" y="264"/>
                    </a:lnTo>
                    <a:lnTo>
                      <a:pt x="391" y="262"/>
                    </a:lnTo>
                    <a:lnTo>
                      <a:pt x="391" y="259"/>
                    </a:lnTo>
                    <a:lnTo>
                      <a:pt x="391" y="13"/>
                    </a:lnTo>
                    <a:lnTo>
                      <a:pt x="391" y="13"/>
                    </a:lnTo>
                    <a:lnTo>
                      <a:pt x="391" y="11"/>
                    </a:lnTo>
                    <a:lnTo>
                      <a:pt x="390" y="8"/>
                    </a:lnTo>
                    <a:lnTo>
                      <a:pt x="386" y="4"/>
                    </a:lnTo>
                    <a:lnTo>
                      <a:pt x="381" y="1"/>
                    </a:lnTo>
                    <a:lnTo>
                      <a:pt x="375" y="0"/>
                    </a:lnTo>
                    <a:lnTo>
                      <a:pt x="375" y="0"/>
                    </a:lnTo>
                    <a:close/>
                    <a:moveTo>
                      <a:pt x="369" y="246"/>
                    </a:moveTo>
                    <a:lnTo>
                      <a:pt x="369" y="246"/>
                    </a:lnTo>
                    <a:lnTo>
                      <a:pt x="368" y="249"/>
                    </a:lnTo>
                    <a:lnTo>
                      <a:pt x="366" y="252"/>
                    </a:lnTo>
                    <a:lnTo>
                      <a:pt x="362" y="254"/>
                    </a:lnTo>
                    <a:lnTo>
                      <a:pt x="358" y="255"/>
                    </a:lnTo>
                    <a:lnTo>
                      <a:pt x="33" y="255"/>
                    </a:lnTo>
                    <a:lnTo>
                      <a:pt x="33" y="255"/>
                    </a:lnTo>
                    <a:lnTo>
                      <a:pt x="29" y="254"/>
                    </a:lnTo>
                    <a:lnTo>
                      <a:pt x="26" y="252"/>
                    </a:lnTo>
                    <a:lnTo>
                      <a:pt x="23" y="249"/>
                    </a:lnTo>
                    <a:lnTo>
                      <a:pt x="22" y="246"/>
                    </a:lnTo>
                    <a:lnTo>
                      <a:pt x="22" y="27"/>
                    </a:lnTo>
                    <a:lnTo>
                      <a:pt x="22" y="27"/>
                    </a:lnTo>
                    <a:lnTo>
                      <a:pt x="23" y="23"/>
                    </a:lnTo>
                    <a:lnTo>
                      <a:pt x="26" y="20"/>
                    </a:lnTo>
                    <a:lnTo>
                      <a:pt x="29" y="18"/>
                    </a:lnTo>
                    <a:lnTo>
                      <a:pt x="33" y="18"/>
                    </a:lnTo>
                    <a:lnTo>
                      <a:pt x="358" y="18"/>
                    </a:lnTo>
                    <a:lnTo>
                      <a:pt x="358" y="18"/>
                    </a:lnTo>
                    <a:lnTo>
                      <a:pt x="362" y="18"/>
                    </a:lnTo>
                    <a:lnTo>
                      <a:pt x="366" y="20"/>
                    </a:lnTo>
                    <a:lnTo>
                      <a:pt x="368" y="23"/>
                    </a:lnTo>
                    <a:lnTo>
                      <a:pt x="369" y="27"/>
                    </a:lnTo>
                    <a:lnTo>
                      <a:pt x="36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686" tIns="238844" rIns="477686" bIns="238844" numCol="1" anchor="t" anchorCtr="0" compatLnSpc="1">
                <a:prstTxWarp prst="textNoShape">
                  <a:avLst/>
                </a:prstTxWarp>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65" name="Freeform 468"/>
              <p:cNvSpPr>
                <a:spLocks noEditPoints="1"/>
              </p:cNvSpPr>
              <p:nvPr/>
            </p:nvSpPr>
            <p:spPr bwMode="auto">
              <a:xfrm>
                <a:off x="16746538" y="-679450"/>
                <a:ext cx="230187" cy="231775"/>
              </a:xfrm>
              <a:custGeom>
                <a:avLst/>
                <a:gdLst>
                  <a:gd name="T0" fmla="*/ 78 w 145"/>
                  <a:gd name="T1" fmla="*/ 35 h 146"/>
                  <a:gd name="T2" fmla="*/ 66 w 145"/>
                  <a:gd name="T3" fmla="*/ 39 h 146"/>
                  <a:gd name="T4" fmla="*/ 36 w 145"/>
                  <a:gd name="T5" fmla="*/ 83 h 146"/>
                  <a:gd name="T6" fmla="*/ 37 w 145"/>
                  <a:gd name="T7" fmla="*/ 88 h 146"/>
                  <a:gd name="T8" fmla="*/ 55 w 145"/>
                  <a:gd name="T9" fmla="*/ 90 h 146"/>
                  <a:gd name="T10" fmla="*/ 90 w 145"/>
                  <a:gd name="T11" fmla="*/ 90 h 146"/>
                  <a:gd name="T12" fmla="*/ 106 w 145"/>
                  <a:gd name="T13" fmla="*/ 89 h 146"/>
                  <a:gd name="T14" fmla="*/ 110 w 145"/>
                  <a:gd name="T15" fmla="*/ 85 h 146"/>
                  <a:gd name="T16" fmla="*/ 82 w 145"/>
                  <a:gd name="T17" fmla="*/ 39 h 146"/>
                  <a:gd name="T18" fmla="*/ 65 w 145"/>
                  <a:gd name="T19" fmla="*/ 2 h 146"/>
                  <a:gd name="T20" fmla="*/ 45 w 145"/>
                  <a:gd name="T21" fmla="*/ 7 h 146"/>
                  <a:gd name="T22" fmla="*/ 27 w 145"/>
                  <a:gd name="T23" fmla="*/ 18 h 146"/>
                  <a:gd name="T24" fmla="*/ 13 w 145"/>
                  <a:gd name="T25" fmla="*/ 32 h 146"/>
                  <a:gd name="T26" fmla="*/ 3 w 145"/>
                  <a:gd name="T27" fmla="*/ 52 h 146"/>
                  <a:gd name="T28" fmla="*/ 0 w 145"/>
                  <a:gd name="T29" fmla="*/ 73 h 146"/>
                  <a:gd name="T30" fmla="*/ 1 w 145"/>
                  <a:gd name="T31" fmla="*/ 88 h 146"/>
                  <a:gd name="T32" fmla="*/ 9 w 145"/>
                  <a:gd name="T33" fmla="*/ 108 h 146"/>
                  <a:gd name="T34" fmla="*/ 21 w 145"/>
                  <a:gd name="T35" fmla="*/ 124 h 146"/>
                  <a:gd name="T36" fmla="*/ 38 w 145"/>
                  <a:gd name="T37" fmla="*/ 137 h 146"/>
                  <a:gd name="T38" fmla="*/ 58 w 145"/>
                  <a:gd name="T39" fmla="*/ 144 h 146"/>
                  <a:gd name="T40" fmla="*/ 73 w 145"/>
                  <a:gd name="T41" fmla="*/ 146 h 146"/>
                  <a:gd name="T42" fmla="*/ 94 w 145"/>
                  <a:gd name="T43" fmla="*/ 142 h 146"/>
                  <a:gd name="T44" fmla="*/ 113 w 145"/>
                  <a:gd name="T45" fmla="*/ 134 h 146"/>
                  <a:gd name="T46" fmla="*/ 129 w 145"/>
                  <a:gd name="T47" fmla="*/ 120 h 146"/>
                  <a:gd name="T48" fmla="*/ 140 w 145"/>
                  <a:gd name="T49" fmla="*/ 102 h 146"/>
                  <a:gd name="T50" fmla="*/ 145 w 145"/>
                  <a:gd name="T51" fmla="*/ 80 h 146"/>
                  <a:gd name="T52" fmla="*/ 145 w 145"/>
                  <a:gd name="T53" fmla="*/ 66 h 146"/>
                  <a:gd name="T54" fmla="*/ 140 w 145"/>
                  <a:gd name="T55" fmla="*/ 45 h 146"/>
                  <a:gd name="T56" fmla="*/ 129 w 145"/>
                  <a:gd name="T57" fmla="*/ 27 h 146"/>
                  <a:gd name="T58" fmla="*/ 113 w 145"/>
                  <a:gd name="T59" fmla="*/ 13 h 146"/>
                  <a:gd name="T60" fmla="*/ 94 w 145"/>
                  <a:gd name="T61" fmla="*/ 4 h 146"/>
                  <a:gd name="T62" fmla="*/ 73 w 145"/>
                  <a:gd name="T63" fmla="*/ 0 h 146"/>
                  <a:gd name="T64" fmla="*/ 73 w 145"/>
                  <a:gd name="T65" fmla="*/ 136 h 146"/>
                  <a:gd name="T66" fmla="*/ 48 w 145"/>
                  <a:gd name="T67" fmla="*/ 131 h 146"/>
                  <a:gd name="T68" fmla="*/ 20 w 145"/>
                  <a:gd name="T69" fmla="*/ 108 h 146"/>
                  <a:gd name="T70" fmla="*/ 11 w 145"/>
                  <a:gd name="T71" fmla="*/ 79 h 146"/>
                  <a:gd name="T72" fmla="*/ 11 w 145"/>
                  <a:gd name="T73" fmla="*/ 67 h 146"/>
                  <a:gd name="T74" fmla="*/ 20 w 145"/>
                  <a:gd name="T75" fmla="*/ 38 h 146"/>
                  <a:gd name="T76" fmla="*/ 48 w 145"/>
                  <a:gd name="T77" fmla="*/ 15 h 146"/>
                  <a:gd name="T78" fmla="*/ 73 w 145"/>
                  <a:gd name="T79" fmla="*/ 10 h 146"/>
                  <a:gd name="T80" fmla="*/ 85 w 145"/>
                  <a:gd name="T81" fmla="*/ 12 h 146"/>
                  <a:gd name="T82" fmla="*/ 117 w 145"/>
                  <a:gd name="T83" fmla="*/ 29 h 146"/>
                  <a:gd name="T84" fmla="*/ 134 w 145"/>
                  <a:gd name="T85" fmla="*/ 60 h 146"/>
                  <a:gd name="T86" fmla="*/ 135 w 145"/>
                  <a:gd name="T87" fmla="*/ 73 h 146"/>
                  <a:gd name="T88" fmla="*/ 130 w 145"/>
                  <a:gd name="T89" fmla="*/ 98 h 146"/>
                  <a:gd name="T90" fmla="*/ 108 w 145"/>
                  <a:gd name="T91" fmla="*/ 125 h 146"/>
                  <a:gd name="T92" fmla="*/ 79 w 145"/>
                  <a:gd name="T93"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 h="146">
                    <a:moveTo>
                      <a:pt x="82" y="39"/>
                    </a:moveTo>
                    <a:lnTo>
                      <a:pt x="82" y="39"/>
                    </a:lnTo>
                    <a:lnTo>
                      <a:pt x="78" y="35"/>
                    </a:lnTo>
                    <a:lnTo>
                      <a:pt x="74" y="34"/>
                    </a:lnTo>
                    <a:lnTo>
                      <a:pt x="69" y="35"/>
                    </a:lnTo>
                    <a:lnTo>
                      <a:pt x="66" y="39"/>
                    </a:lnTo>
                    <a:lnTo>
                      <a:pt x="38" y="78"/>
                    </a:lnTo>
                    <a:lnTo>
                      <a:pt x="38" y="78"/>
                    </a:lnTo>
                    <a:lnTo>
                      <a:pt x="36" y="83"/>
                    </a:lnTo>
                    <a:lnTo>
                      <a:pt x="36" y="85"/>
                    </a:lnTo>
                    <a:lnTo>
                      <a:pt x="36" y="87"/>
                    </a:lnTo>
                    <a:lnTo>
                      <a:pt x="37" y="88"/>
                    </a:lnTo>
                    <a:lnTo>
                      <a:pt x="39" y="89"/>
                    </a:lnTo>
                    <a:lnTo>
                      <a:pt x="44" y="90"/>
                    </a:lnTo>
                    <a:lnTo>
                      <a:pt x="55" y="90"/>
                    </a:lnTo>
                    <a:lnTo>
                      <a:pt x="55" y="112"/>
                    </a:lnTo>
                    <a:lnTo>
                      <a:pt x="90" y="112"/>
                    </a:lnTo>
                    <a:lnTo>
                      <a:pt x="90" y="90"/>
                    </a:lnTo>
                    <a:lnTo>
                      <a:pt x="101" y="90"/>
                    </a:lnTo>
                    <a:lnTo>
                      <a:pt x="101" y="90"/>
                    </a:lnTo>
                    <a:lnTo>
                      <a:pt x="106" y="89"/>
                    </a:lnTo>
                    <a:lnTo>
                      <a:pt x="108" y="88"/>
                    </a:lnTo>
                    <a:lnTo>
                      <a:pt x="109" y="86"/>
                    </a:lnTo>
                    <a:lnTo>
                      <a:pt x="110" y="85"/>
                    </a:lnTo>
                    <a:lnTo>
                      <a:pt x="110" y="83"/>
                    </a:lnTo>
                    <a:lnTo>
                      <a:pt x="108" y="77"/>
                    </a:lnTo>
                    <a:lnTo>
                      <a:pt x="82" y="39"/>
                    </a:lnTo>
                    <a:close/>
                    <a:moveTo>
                      <a:pt x="73" y="0"/>
                    </a:moveTo>
                    <a:lnTo>
                      <a:pt x="73" y="0"/>
                    </a:lnTo>
                    <a:lnTo>
                      <a:pt x="65" y="2"/>
                    </a:lnTo>
                    <a:lnTo>
                      <a:pt x="58" y="3"/>
                    </a:lnTo>
                    <a:lnTo>
                      <a:pt x="51" y="4"/>
                    </a:lnTo>
                    <a:lnTo>
                      <a:pt x="45" y="7"/>
                    </a:lnTo>
                    <a:lnTo>
                      <a:pt x="38" y="9"/>
                    </a:lnTo>
                    <a:lnTo>
                      <a:pt x="32" y="13"/>
                    </a:lnTo>
                    <a:lnTo>
                      <a:pt x="27" y="18"/>
                    </a:lnTo>
                    <a:lnTo>
                      <a:pt x="21" y="22"/>
                    </a:lnTo>
                    <a:lnTo>
                      <a:pt x="17" y="27"/>
                    </a:lnTo>
                    <a:lnTo>
                      <a:pt x="13" y="32"/>
                    </a:lnTo>
                    <a:lnTo>
                      <a:pt x="9" y="39"/>
                    </a:lnTo>
                    <a:lnTo>
                      <a:pt x="5" y="45"/>
                    </a:lnTo>
                    <a:lnTo>
                      <a:pt x="3" y="52"/>
                    </a:lnTo>
                    <a:lnTo>
                      <a:pt x="1" y="59"/>
                    </a:lnTo>
                    <a:lnTo>
                      <a:pt x="0" y="66"/>
                    </a:lnTo>
                    <a:lnTo>
                      <a:pt x="0" y="73"/>
                    </a:lnTo>
                    <a:lnTo>
                      <a:pt x="0" y="73"/>
                    </a:lnTo>
                    <a:lnTo>
                      <a:pt x="0" y="80"/>
                    </a:lnTo>
                    <a:lnTo>
                      <a:pt x="1" y="88"/>
                    </a:lnTo>
                    <a:lnTo>
                      <a:pt x="3" y="95"/>
                    </a:lnTo>
                    <a:lnTo>
                      <a:pt x="5" y="102"/>
                    </a:lnTo>
                    <a:lnTo>
                      <a:pt x="9" y="108"/>
                    </a:lnTo>
                    <a:lnTo>
                      <a:pt x="13" y="114"/>
                    </a:lnTo>
                    <a:lnTo>
                      <a:pt x="17" y="120"/>
                    </a:lnTo>
                    <a:lnTo>
                      <a:pt x="21" y="124"/>
                    </a:lnTo>
                    <a:lnTo>
                      <a:pt x="27" y="130"/>
                    </a:lnTo>
                    <a:lnTo>
                      <a:pt x="32" y="134"/>
                    </a:lnTo>
                    <a:lnTo>
                      <a:pt x="38" y="137"/>
                    </a:lnTo>
                    <a:lnTo>
                      <a:pt x="45" y="140"/>
                    </a:lnTo>
                    <a:lnTo>
                      <a:pt x="51" y="142"/>
                    </a:lnTo>
                    <a:lnTo>
                      <a:pt x="58" y="144"/>
                    </a:lnTo>
                    <a:lnTo>
                      <a:pt x="65" y="146"/>
                    </a:lnTo>
                    <a:lnTo>
                      <a:pt x="73" y="146"/>
                    </a:lnTo>
                    <a:lnTo>
                      <a:pt x="73" y="146"/>
                    </a:lnTo>
                    <a:lnTo>
                      <a:pt x="80" y="146"/>
                    </a:lnTo>
                    <a:lnTo>
                      <a:pt x="87" y="144"/>
                    </a:lnTo>
                    <a:lnTo>
                      <a:pt x="94" y="142"/>
                    </a:lnTo>
                    <a:lnTo>
                      <a:pt x="101" y="140"/>
                    </a:lnTo>
                    <a:lnTo>
                      <a:pt x="108" y="137"/>
                    </a:lnTo>
                    <a:lnTo>
                      <a:pt x="113" y="134"/>
                    </a:lnTo>
                    <a:lnTo>
                      <a:pt x="119" y="130"/>
                    </a:lnTo>
                    <a:lnTo>
                      <a:pt x="124" y="124"/>
                    </a:lnTo>
                    <a:lnTo>
                      <a:pt x="129" y="120"/>
                    </a:lnTo>
                    <a:lnTo>
                      <a:pt x="133" y="114"/>
                    </a:lnTo>
                    <a:lnTo>
                      <a:pt x="136" y="108"/>
                    </a:lnTo>
                    <a:lnTo>
                      <a:pt x="140" y="102"/>
                    </a:lnTo>
                    <a:lnTo>
                      <a:pt x="142" y="95"/>
                    </a:lnTo>
                    <a:lnTo>
                      <a:pt x="144" y="88"/>
                    </a:lnTo>
                    <a:lnTo>
                      <a:pt x="145" y="80"/>
                    </a:lnTo>
                    <a:lnTo>
                      <a:pt x="145" y="73"/>
                    </a:lnTo>
                    <a:lnTo>
                      <a:pt x="145" y="73"/>
                    </a:lnTo>
                    <a:lnTo>
                      <a:pt x="145" y="66"/>
                    </a:lnTo>
                    <a:lnTo>
                      <a:pt x="144" y="59"/>
                    </a:lnTo>
                    <a:lnTo>
                      <a:pt x="142" y="52"/>
                    </a:lnTo>
                    <a:lnTo>
                      <a:pt x="140" y="45"/>
                    </a:lnTo>
                    <a:lnTo>
                      <a:pt x="136" y="39"/>
                    </a:lnTo>
                    <a:lnTo>
                      <a:pt x="133" y="32"/>
                    </a:lnTo>
                    <a:lnTo>
                      <a:pt x="129" y="27"/>
                    </a:lnTo>
                    <a:lnTo>
                      <a:pt x="124" y="22"/>
                    </a:lnTo>
                    <a:lnTo>
                      <a:pt x="119" y="18"/>
                    </a:lnTo>
                    <a:lnTo>
                      <a:pt x="113" y="13"/>
                    </a:lnTo>
                    <a:lnTo>
                      <a:pt x="108" y="9"/>
                    </a:lnTo>
                    <a:lnTo>
                      <a:pt x="101" y="7"/>
                    </a:lnTo>
                    <a:lnTo>
                      <a:pt x="94" y="4"/>
                    </a:lnTo>
                    <a:lnTo>
                      <a:pt x="87" y="3"/>
                    </a:lnTo>
                    <a:lnTo>
                      <a:pt x="80" y="2"/>
                    </a:lnTo>
                    <a:lnTo>
                      <a:pt x="73" y="0"/>
                    </a:lnTo>
                    <a:lnTo>
                      <a:pt x="73" y="0"/>
                    </a:lnTo>
                    <a:close/>
                    <a:moveTo>
                      <a:pt x="73" y="136"/>
                    </a:moveTo>
                    <a:lnTo>
                      <a:pt x="73" y="136"/>
                    </a:lnTo>
                    <a:lnTo>
                      <a:pt x="66" y="136"/>
                    </a:lnTo>
                    <a:lnTo>
                      <a:pt x="60" y="135"/>
                    </a:lnTo>
                    <a:lnTo>
                      <a:pt x="48" y="131"/>
                    </a:lnTo>
                    <a:lnTo>
                      <a:pt x="37" y="125"/>
                    </a:lnTo>
                    <a:lnTo>
                      <a:pt x="29" y="118"/>
                    </a:lnTo>
                    <a:lnTo>
                      <a:pt x="20" y="108"/>
                    </a:lnTo>
                    <a:lnTo>
                      <a:pt x="15" y="98"/>
                    </a:lnTo>
                    <a:lnTo>
                      <a:pt x="12" y="86"/>
                    </a:lnTo>
                    <a:lnTo>
                      <a:pt x="11" y="79"/>
                    </a:lnTo>
                    <a:lnTo>
                      <a:pt x="10" y="73"/>
                    </a:lnTo>
                    <a:lnTo>
                      <a:pt x="10" y="73"/>
                    </a:lnTo>
                    <a:lnTo>
                      <a:pt x="11" y="67"/>
                    </a:lnTo>
                    <a:lnTo>
                      <a:pt x="12" y="60"/>
                    </a:lnTo>
                    <a:lnTo>
                      <a:pt x="15" y="48"/>
                    </a:lnTo>
                    <a:lnTo>
                      <a:pt x="20" y="38"/>
                    </a:lnTo>
                    <a:lnTo>
                      <a:pt x="29" y="29"/>
                    </a:lnTo>
                    <a:lnTo>
                      <a:pt x="37" y="22"/>
                    </a:lnTo>
                    <a:lnTo>
                      <a:pt x="48" y="15"/>
                    </a:lnTo>
                    <a:lnTo>
                      <a:pt x="60" y="12"/>
                    </a:lnTo>
                    <a:lnTo>
                      <a:pt x="66" y="11"/>
                    </a:lnTo>
                    <a:lnTo>
                      <a:pt x="73" y="10"/>
                    </a:lnTo>
                    <a:lnTo>
                      <a:pt x="73" y="10"/>
                    </a:lnTo>
                    <a:lnTo>
                      <a:pt x="79" y="11"/>
                    </a:lnTo>
                    <a:lnTo>
                      <a:pt x="85" y="12"/>
                    </a:lnTo>
                    <a:lnTo>
                      <a:pt x="97" y="15"/>
                    </a:lnTo>
                    <a:lnTo>
                      <a:pt x="108" y="22"/>
                    </a:lnTo>
                    <a:lnTo>
                      <a:pt x="117" y="29"/>
                    </a:lnTo>
                    <a:lnTo>
                      <a:pt x="125" y="38"/>
                    </a:lnTo>
                    <a:lnTo>
                      <a:pt x="130" y="48"/>
                    </a:lnTo>
                    <a:lnTo>
                      <a:pt x="134" y="60"/>
                    </a:lnTo>
                    <a:lnTo>
                      <a:pt x="135" y="67"/>
                    </a:lnTo>
                    <a:lnTo>
                      <a:pt x="135" y="73"/>
                    </a:lnTo>
                    <a:lnTo>
                      <a:pt x="135" y="73"/>
                    </a:lnTo>
                    <a:lnTo>
                      <a:pt x="135" y="79"/>
                    </a:lnTo>
                    <a:lnTo>
                      <a:pt x="134" y="86"/>
                    </a:lnTo>
                    <a:lnTo>
                      <a:pt x="130" y="98"/>
                    </a:lnTo>
                    <a:lnTo>
                      <a:pt x="125" y="108"/>
                    </a:lnTo>
                    <a:lnTo>
                      <a:pt x="117" y="118"/>
                    </a:lnTo>
                    <a:lnTo>
                      <a:pt x="108" y="125"/>
                    </a:lnTo>
                    <a:lnTo>
                      <a:pt x="97" y="131"/>
                    </a:lnTo>
                    <a:lnTo>
                      <a:pt x="85" y="135"/>
                    </a:lnTo>
                    <a:lnTo>
                      <a:pt x="79" y="136"/>
                    </a:lnTo>
                    <a:lnTo>
                      <a:pt x="73" y="136"/>
                    </a:lnTo>
                    <a:lnTo>
                      <a:pt x="73"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686" tIns="238844" rIns="477686" bIns="238844" numCol="1" anchor="t" anchorCtr="0" compatLnSpc="1">
                <a:prstTxWarp prst="textNoShape">
                  <a:avLst/>
                </a:prstTxWarp>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grpSp>
        <p:grpSp>
          <p:nvGrpSpPr>
            <p:cNvPr id="28" name="组合 206"/>
            <p:cNvGrpSpPr>
              <a:grpSpLocks/>
            </p:cNvGrpSpPr>
            <p:nvPr/>
          </p:nvGrpSpPr>
          <p:grpSpPr bwMode="auto">
            <a:xfrm flipH="1">
              <a:off x="10246066" y="2885373"/>
              <a:ext cx="340961" cy="529116"/>
              <a:chOff x="7724775" y="2230438"/>
              <a:chExt cx="444500" cy="644525"/>
            </a:xfrm>
            <a:solidFill>
              <a:srgbClr val="15B0E8"/>
            </a:solidFill>
          </p:grpSpPr>
          <p:sp>
            <p:nvSpPr>
              <p:cNvPr id="160" name="Freeform 165"/>
              <p:cNvSpPr>
                <a:spLocks noEditPoints="1"/>
              </p:cNvSpPr>
              <p:nvPr/>
            </p:nvSpPr>
            <p:spPr bwMode="auto">
              <a:xfrm>
                <a:off x="7724775" y="2230438"/>
                <a:ext cx="444500" cy="644525"/>
              </a:xfrm>
              <a:custGeom>
                <a:avLst/>
                <a:gdLst>
                  <a:gd name="T0" fmla="*/ 2147483646 w 1060"/>
                  <a:gd name="T1" fmla="*/ 2147483646 h 1536"/>
                  <a:gd name="T2" fmla="*/ 2147483646 w 1060"/>
                  <a:gd name="T3" fmla="*/ 2147483646 h 1536"/>
                  <a:gd name="T4" fmla="*/ 2147483646 w 1060"/>
                  <a:gd name="T5" fmla="*/ 2147483646 h 1536"/>
                  <a:gd name="T6" fmla="*/ 2147483646 w 1060"/>
                  <a:gd name="T7" fmla="*/ 2147483646 h 1536"/>
                  <a:gd name="T8" fmla="*/ 2147483646 w 1060"/>
                  <a:gd name="T9" fmla="*/ 2147483646 h 1536"/>
                  <a:gd name="T10" fmla="*/ 2147483646 w 1060"/>
                  <a:gd name="T11" fmla="*/ 2147483646 h 1536"/>
                  <a:gd name="T12" fmla="*/ 2147483646 w 1060"/>
                  <a:gd name="T13" fmla="*/ 2147483646 h 1536"/>
                  <a:gd name="T14" fmla="*/ 2147483646 w 1060"/>
                  <a:gd name="T15" fmla="*/ 2147483646 h 1536"/>
                  <a:gd name="T16" fmla="*/ 2147483646 w 1060"/>
                  <a:gd name="T17" fmla="*/ 2147483646 h 1536"/>
                  <a:gd name="T18" fmla="*/ 2147483646 w 1060"/>
                  <a:gd name="T19" fmla="*/ 2147483646 h 1536"/>
                  <a:gd name="T20" fmla="*/ 2147483646 w 1060"/>
                  <a:gd name="T21" fmla="*/ 2147483646 h 1536"/>
                  <a:gd name="T22" fmla="*/ 2147483646 w 1060"/>
                  <a:gd name="T23" fmla="*/ 2147483646 h 1536"/>
                  <a:gd name="T24" fmla="*/ 2147483646 w 1060"/>
                  <a:gd name="T25" fmla="*/ 2147483646 h 1536"/>
                  <a:gd name="T26" fmla="*/ 2147483646 w 1060"/>
                  <a:gd name="T27" fmla="*/ 2147483646 h 1536"/>
                  <a:gd name="T28" fmla="*/ 2147483646 w 1060"/>
                  <a:gd name="T29" fmla="*/ 2147483646 h 1536"/>
                  <a:gd name="T30" fmla="*/ 2147483646 w 1060"/>
                  <a:gd name="T31" fmla="*/ 2147483646 h 1536"/>
                  <a:gd name="T32" fmla="*/ 2147483646 w 1060"/>
                  <a:gd name="T33" fmla="*/ 2147483646 h 1536"/>
                  <a:gd name="T34" fmla="*/ 2147483646 w 1060"/>
                  <a:gd name="T35" fmla="*/ 2147483646 h 1536"/>
                  <a:gd name="T36" fmla="*/ 2147483646 w 1060"/>
                  <a:gd name="T37" fmla="*/ 2147483646 h 1536"/>
                  <a:gd name="T38" fmla="*/ 2147483646 w 1060"/>
                  <a:gd name="T39" fmla="*/ 2147483646 h 1536"/>
                  <a:gd name="T40" fmla="*/ 2147483646 w 1060"/>
                  <a:gd name="T41" fmla="*/ 2147483646 h 1536"/>
                  <a:gd name="T42" fmla="*/ 2147483646 w 1060"/>
                  <a:gd name="T43" fmla="*/ 2147483646 h 1536"/>
                  <a:gd name="T44" fmla="*/ 2147483646 w 1060"/>
                  <a:gd name="T45" fmla="*/ 2147483646 h 1536"/>
                  <a:gd name="T46" fmla="*/ 2147483646 w 1060"/>
                  <a:gd name="T47" fmla="*/ 2147483646 h 1536"/>
                  <a:gd name="T48" fmla="*/ 2147483646 w 1060"/>
                  <a:gd name="T49" fmla="*/ 2147483646 h 1536"/>
                  <a:gd name="T50" fmla="*/ 2147483646 w 1060"/>
                  <a:gd name="T51" fmla="*/ 2147483646 h 1536"/>
                  <a:gd name="T52" fmla="*/ 2147483646 w 1060"/>
                  <a:gd name="T53" fmla="*/ 2147483646 h 1536"/>
                  <a:gd name="T54" fmla="*/ 2147483646 w 1060"/>
                  <a:gd name="T55" fmla="*/ 2147483646 h 1536"/>
                  <a:gd name="T56" fmla="*/ 2147483646 w 1060"/>
                  <a:gd name="T57" fmla="*/ 2147483646 h 1536"/>
                  <a:gd name="T58" fmla="*/ 2147483646 w 1060"/>
                  <a:gd name="T59" fmla="*/ 2147483646 h 1536"/>
                  <a:gd name="T60" fmla="*/ 2147483646 w 1060"/>
                  <a:gd name="T61" fmla="*/ 2147483646 h 1536"/>
                  <a:gd name="T62" fmla="*/ 2147483646 w 1060"/>
                  <a:gd name="T63" fmla="*/ 2147483646 h 1536"/>
                  <a:gd name="T64" fmla="*/ 2147483646 w 1060"/>
                  <a:gd name="T65" fmla="*/ 2147483646 h 1536"/>
                  <a:gd name="T66" fmla="*/ 2147483646 w 1060"/>
                  <a:gd name="T67" fmla="*/ 2147483646 h 1536"/>
                  <a:gd name="T68" fmla="*/ 2147483646 w 1060"/>
                  <a:gd name="T69" fmla="*/ 2147483646 h 1536"/>
                  <a:gd name="T70" fmla="*/ 2147483646 w 1060"/>
                  <a:gd name="T71" fmla="*/ 2147483646 h 1536"/>
                  <a:gd name="T72" fmla="*/ 2147483646 w 1060"/>
                  <a:gd name="T73" fmla="*/ 2147483646 h 1536"/>
                  <a:gd name="T74" fmla="*/ 2147483646 w 1060"/>
                  <a:gd name="T75" fmla="*/ 2147483646 h 1536"/>
                  <a:gd name="T76" fmla="*/ 2147483646 w 1060"/>
                  <a:gd name="T77" fmla="*/ 2147483646 h 1536"/>
                  <a:gd name="T78" fmla="*/ 2147483646 w 1060"/>
                  <a:gd name="T79" fmla="*/ 2147483646 h 1536"/>
                  <a:gd name="T80" fmla="*/ 2147483646 w 1060"/>
                  <a:gd name="T81" fmla="*/ 2147483646 h 1536"/>
                  <a:gd name="T82" fmla="*/ 2147483646 w 1060"/>
                  <a:gd name="T83" fmla="*/ 2147483646 h 1536"/>
                  <a:gd name="T84" fmla="*/ 2147483646 w 1060"/>
                  <a:gd name="T85" fmla="*/ 2147483646 h 1536"/>
                  <a:gd name="T86" fmla="*/ 2147483646 w 1060"/>
                  <a:gd name="T87" fmla="*/ 2147483646 h 1536"/>
                  <a:gd name="T88" fmla="*/ 2147483646 w 1060"/>
                  <a:gd name="T89" fmla="*/ 2147483646 h 1536"/>
                  <a:gd name="T90" fmla="*/ 2147483646 w 1060"/>
                  <a:gd name="T91" fmla="*/ 2147483646 h 1536"/>
                  <a:gd name="T92" fmla="*/ 2147483646 w 1060"/>
                  <a:gd name="T93" fmla="*/ 2147483646 h 1536"/>
                  <a:gd name="T94" fmla="*/ 2147483646 w 1060"/>
                  <a:gd name="T95" fmla="*/ 2147483646 h 1536"/>
                  <a:gd name="T96" fmla="*/ 2147483646 w 1060"/>
                  <a:gd name="T97" fmla="*/ 2147483646 h 1536"/>
                  <a:gd name="T98" fmla="*/ 2147483646 w 1060"/>
                  <a:gd name="T99" fmla="*/ 2147483646 h 1536"/>
                  <a:gd name="T100" fmla="*/ 2147483646 w 1060"/>
                  <a:gd name="T101" fmla="*/ 2147483646 h 1536"/>
                  <a:gd name="T102" fmla="*/ 2147483646 w 1060"/>
                  <a:gd name="T103" fmla="*/ 2147483646 h 1536"/>
                  <a:gd name="T104" fmla="*/ 2147483646 w 1060"/>
                  <a:gd name="T105" fmla="*/ 2147483646 h 1536"/>
                  <a:gd name="T106" fmla="*/ 2147483646 w 1060"/>
                  <a:gd name="T107" fmla="*/ 2147483646 h 1536"/>
                  <a:gd name="T108" fmla="*/ 2147483646 w 1060"/>
                  <a:gd name="T109" fmla="*/ 2147483646 h 1536"/>
                  <a:gd name="T110" fmla="*/ 2147483646 w 1060"/>
                  <a:gd name="T111" fmla="*/ 2147483646 h 1536"/>
                  <a:gd name="T112" fmla="*/ 2147483646 w 1060"/>
                  <a:gd name="T113" fmla="*/ 2147483646 h 1536"/>
                  <a:gd name="T114" fmla="*/ 2147483646 w 1060"/>
                  <a:gd name="T115" fmla="*/ 2147483646 h 1536"/>
                  <a:gd name="T116" fmla="*/ 2147483646 w 1060"/>
                  <a:gd name="T117" fmla="*/ 2147483646 h 1536"/>
                  <a:gd name="T118" fmla="*/ 2147483646 w 1060"/>
                  <a:gd name="T119" fmla="*/ 2147483646 h 1536"/>
                  <a:gd name="T120" fmla="*/ 2147483646 w 1060"/>
                  <a:gd name="T121" fmla="*/ 2147483646 h 1536"/>
                  <a:gd name="T122" fmla="*/ 2147483646 w 1060"/>
                  <a:gd name="T123" fmla="*/ 2147483646 h 1536"/>
                  <a:gd name="T124" fmla="*/ 2147483646 w 1060"/>
                  <a:gd name="T125" fmla="*/ 2147483646 h 1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60"/>
                  <a:gd name="T190" fmla="*/ 0 h 1536"/>
                  <a:gd name="T191" fmla="*/ 1060 w 1060"/>
                  <a:gd name="T192" fmla="*/ 1536 h 1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60" h="1536">
                    <a:moveTo>
                      <a:pt x="943" y="272"/>
                    </a:moveTo>
                    <a:lnTo>
                      <a:pt x="943" y="272"/>
                    </a:lnTo>
                    <a:lnTo>
                      <a:pt x="820" y="337"/>
                    </a:lnTo>
                    <a:lnTo>
                      <a:pt x="761" y="303"/>
                    </a:lnTo>
                    <a:lnTo>
                      <a:pt x="761" y="236"/>
                    </a:lnTo>
                    <a:lnTo>
                      <a:pt x="820" y="202"/>
                    </a:lnTo>
                    <a:lnTo>
                      <a:pt x="943" y="272"/>
                    </a:lnTo>
                    <a:close/>
                    <a:moveTo>
                      <a:pt x="836" y="135"/>
                    </a:moveTo>
                    <a:lnTo>
                      <a:pt x="836" y="135"/>
                    </a:lnTo>
                    <a:cubicBezTo>
                      <a:pt x="826" y="129"/>
                      <a:pt x="813" y="129"/>
                      <a:pt x="803" y="135"/>
                    </a:cubicBezTo>
                    <a:lnTo>
                      <a:pt x="711" y="188"/>
                    </a:lnTo>
                    <a:cubicBezTo>
                      <a:pt x="701" y="194"/>
                      <a:pt x="694" y="205"/>
                      <a:pt x="694" y="217"/>
                    </a:cubicBezTo>
                    <a:lnTo>
                      <a:pt x="694" y="322"/>
                    </a:lnTo>
                    <a:cubicBezTo>
                      <a:pt x="694" y="334"/>
                      <a:pt x="701" y="345"/>
                      <a:pt x="711" y="351"/>
                    </a:cubicBezTo>
                    <a:lnTo>
                      <a:pt x="803" y="404"/>
                    </a:lnTo>
                    <a:cubicBezTo>
                      <a:pt x="813" y="410"/>
                      <a:pt x="825" y="410"/>
                      <a:pt x="835" y="405"/>
                    </a:cubicBezTo>
                    <a:lnTo>
                      <a:pt x="958" y="339"/>
                    </a:lnTo>
                    <a:lnTo>
                      <a:pt x="977" y="374"/>
                    </a:lnTo>
                    <a:lnTo>
                      <a:pt x="819" y="465"/>
                    </a:lnTo>
                    <a:lnTo>
                      <a:pt x="633" y="358"/>
                    </a:lnTo>
                    <a:cubicBezTo>
                      <a:pt x="625" y="353"/>
                      <a:pt x="615" y="352"/>
                      <a:pt x="606" y="355"/>
                    </a:cubicBezTo>
                    <a:lnTo>
                      <a:pt x="554" y="355"/>
                    </a:lnTo>
                    <a:lnTo>
                      <a:pt x="554" y="345"/>
                    </a:lnTo>
                    <a:lnTo>
                      <a:pt x="554" y="194"/>
                    </a:lnTo>
                    <a:lnTo>
                      <a:pt x="554" y="184"/>
                    </a:lnTo>
                    <a:lnTo>
                      <a:pt x="606" y="184"/>
                    </a:lnTo>
                    <a:cubicBezTo>
                      <a:pt x="615" y="187"/>
                      <a:pt x="625" y="186"/>
                      <a:pt x="633" y="181"/>
                    </a:cubicBezTo>
                    <a:lnTo>
                      <a:pt x="819" y="74"/>
                    </a:lnTo>
                    <a:lnTo>
                      <a:pt x="978" y="165"/>
                    </a:lnTo>
                    <a:lnTo>
                      <a:pt x="957" y="203"/>
                    </a:lnTo>
                    <a:lnTo>
                      <a:pt x="836" y="135"/>
                    </a:lnTo>
                    <a:close/>
                    <a:moveTo>
                      <a:pt x="344" y="312"/>
                    </a:moveTo>
                    <a:lnTo>
                      <a:pt x="344" y="312"/>
                    </a:lnTo>
                    <a:lnTo>
                      <a:pt x="344" y="274"/>
                    </a:lnTo>
                    <a:cubicBezTo>
                      <a:pt x="344" y="258"/>
                      <a:pt x="341" y="242"/>
                      <a:pt x="336" y="227"/>
                    </a:cubicBezTo>
                    <a:lnTo>
                      <a:pt x="487" y="227"/>
                    </a:lnTo>
                    <a:lnTo>
                      <a:pt x="487" y="312"/>
                    </a:lnTo>
                    <a:lnTo>
                      <a:pt x="344" y="312"/>
                    </a:lnTo>
                    <a:close/>
                    <a:moveTo>
                      <a:pt x="269" y="1205"/>
                    </a:moveTo>
                    <a:lnTo>
                      <a:pt x="269" y="1205"/>
                    </a:lnTo>
                    <a:lnTo>
                      <a:pt x="85" y="834"/>
                    </a:lnTo>
                    <a:cubicBezTo>
                      <a:pt x="59" y="783"/>
                      <a:pt x="80" y="720"/>
                      <a:pt x="131" y="695"/>
                    </a:cubicBezTo>
                    <a:cubicBezTo>
                      <a:pt x="183" y="669"/>
                      <a:pt x="245" y="690"/>
                      <a:pt x="271" y="741"/>
                    </a:cubicBezTo>
                    <a:lnTo>
                      <a:pt x="503" y="1205"/>
                    </a:lnTo>
                    <a:lnTo>
                      <a:pt x="269" y="1205"/>
                    </a:lnTo>
                    <a:close/>
                    <a:moveTo>
                      <a:pt x="171" y="175"/>
                    </a:moveTo>
                    <a:lnTo>
                      <a:pt x="171" y="175"/>
                    </a:lnTo>
                    <a:cubicBezTo>
                      <a:pt x="199" y="174"/>
                      <a:pt x="225" y="184"/>
                      <a:pt x="245" y="204"/>
                    </a:cubicBezTo>
                    <a:cubicBezTo>
                      <a:pt x="265" y="223"/>
                      <a:pt x="277" y="249"/>
                      <a:pt x="278" y="275"/>
                    </a:cubicBezTo>
                    <a:lnTo>
                      <a:pt x="277" y="338"/>
                    </a:lnTo>
                    <a:cubicBezTo>
                      <a:pt x="277" y="341"/>
                      <a:pt x="277" y="343"/>
                      <a:pt x="277" y="345"/>
                    </a:cubicBezTo>
                    <a:cubicBezTo>
                      <a:pt x="277" y="347"/>
                      <a:pt x="277" y="349"/>
                      <a:pt x="277" y="351"/>
                    </a:cubicBezTo>
                    <a:lnTo>
                      <a:pt x="276" y="648"/>
                    </a:lnTo>
                    <a:cubicBezTo>
                      <a:pt x="226" y="613"/>
                      <a:pt x="159" y="606"/>
                      <a:pt x="102" y="635"/>
                    </a:cubicBezTo>
                    <a:cubicBezTo>
                      <a:pt x="90" y="641"/>
                      <a:pt x="79" y="648"/>
                      <a:pt x="69" y="656"/>
                    </a:cubicBezTo>
                    <a:lnTo>
                      <a:pt x="69" y="282"/>
                    </a:lnTo>
                    <a:cubicBezTo>
                      <a:pt x="68" y="225"/>
                      <a:pt x="113" y="177"/>
                      <a:pt x="171" y="175"/>
                    </a:cubicBezTo>
                    <a:close/>
                    <a:moveTo>
                      <a:pt x="1051" y="370"/>
                    </a:moveTo>
                    <a:lnTo>
                      <a:pt x="1051" y="370"/>
                    </a:lnTo>
                    <a:lnTo>
                      <a:pt x="1000" y="278"/>
                    </a:lnTo>
                    <a:cubicBezTo>
                      <a:pt x="998" y="276"/>
                      <a:pt x="997" y="274"/>
                      <a:pt x="995" y="272"/>
                    </a:cubicBezTo>
                    <a:cubicBezTo>
                      <a:pt x="997" y="270"/>
                      <a:pt x="999" y="268"/>
                      <a:pt x="1000" y="265"/>
                    </a:cubicBezTo>
                    <a:lnTo>
                      <a:pt x="1052" y="168"/>
                    </a:lnTo>
                    <a:cubicBezTo>
                      <a:pt x="1060" y="152"/>
                      <a:pt x="1055" y="132"/>
                      <a:pt x="1039" y="123"/>
                    </a:cubicBezTo>
                    <a:lnTo>
                      <a:pt x="836" y="6"/>
                    </a:lnTo>
                    <a:cubicBezTo>
                      <a:pt x="826" y="0"/>
                      <a:pt x="813" y="0"/>
                      <a:pt x="803" y="6"/>
                    </a:cubicBezTo>
                    <a:lnTo>
                      <a:pt x="610" y="117"/>
                    </a:lnTo>
                    <a:lnTo>
                      <a:pt x="520" y="117"/>
                    </a:lnTo>
                    <a:cubicBezTo>
                      <a:pt x="502" y="117"/>
                      <a:pt x="487" y="132"/>
                      <a:pt x="487" y="151"/>
                    </a:cubicBezTo>
                    <a:lnTo>
                      <a:pt x="487" y="161"/>
                    </a:lnTo>
                    <a:lnTo>
                      <a:pt x="296" y="161"/>
                    </a:lnTo>
                    <a:cubicBezTo>
                      <a:pt x="294" y="159"/>
                      <a:pt x="293" y="157"/>
                      <a:pt x="291" y="155"/>
                    </a:cubicBezTo>
                    <a:cubicBezTo>
                      <a:pt x="258" y="124"/>
                      <a:pt x="214" y="107"/>
                      <a:pt x="169" y="108"/>
                    </a:cubicBezTo>
                    <a:cubicBezTo>
                      <a:pt x="75" y="111"/>
                      <a:pt x="0" y="190"/>
                      <a:pt x="3" y="283"/>
                    </a:cubicBezTo>
                    <a:lnTo>
                      <a:pt x="2" y="775"/>
                    </a:lnTo>
                    <a:cubicBezTo>
                      <a:pt x="2" y="782"/>
                      <a:pt x="4" y="788"/>
                      <a:pt x="7" y="793"/>
                    </a:cubicBezTo>
                    <a:cubicBezTo>
                      <a:pt x="8" y="817"/>
                      <a:pt x="13" y="841"/>
                      <a:pt x="25" y="864"/>
                    </a:cubicBezTo>
                    <a:lnTo>
                      <a:pt x="195" y="1205"/>
                    </a:lnTo>
                    <a:lnTo>
                      <a:pt x="155" y="1205"/>
                    </a:lnTo>
                    <a:cubicBezTo>
                      <a:pt x="137" y="1205"/>
                      <a:pt x="122" y="1220"/>
                      <a:pt x="122" y="1238"/>
                    </a:cubicBezTo>
                    <a:lnTo>
                      <a:pt x="122" y="1308"/>
                    </a:lnTo>
                    <a:lnTo>
                      <a:pt x="61" y="1308"/>
                    </a:lnTo>
                    <a:cubicBezTo>
                      <a:pt x="42" y="1308"/>
                      <a:pt x="28" y="1323"/>
                      <a:pt x="28" y="1342"/>
                    </a:cubicBezTo>
                    <a:lnTo>
                      <a:pt x="28" y="1474"/>
                    </a:lnTo>
                    <a:cubicBezTo>
                      <a:pt x="28" y="1492"/>
                      <a:pt x="42" y="1507"/>
                      <a:pt x="61" y="1507"/>
                    </a:cubicBezTo>
                    <a:lnTo>
                      <a:pt x="239" y="1507"/>
                    </a:lnTo>
                    <a:cubicBezTo>
                      <a:pt x="252" y="1524"/>
                      <a:pt x="272" y="1536"/>
                      <a:pt x="295" y="1536"/>
                    </a:cubicBezTo>
                    <a:cubicBezTo>
                      <a:pt x="334" y="1536"/>
                      <a:pt x="365" y="1504"/>
                      <a:pt x="365" y="1466"/>
                    </a:cubicBezTo>
                    <a:cubicBezTo>
                      <a:pt x="365" y="1428"/>
                      <a:pt x="334" y="1397"/>
                      <a:pt x="295" y="1397"/>
                    </a:cubicBezTo>
                    <a:cubicBezTo>
                      <a:pt x="266" y="1397"/>
                      <a:pt x="241" y="1415"/>
                      <a:pt x="231" y="1440"/>
                    </a:cubicBezTo>
                    <a:lnTo>
                      <a:pt x="94" y="1440"/>
                    </a:lnTo>
                    <a:lnTo>
                      <a:pt x="94" y="1375"/>
                    </a:lnTo>
                    <a:lnTo>
                      <a:pt x="155" y="1375"/>
                    </a:lnTo>
                    <a:cubicBezTo>
                      <a:pt x="174" y="1375"/>
                      <a:pt x="189" y="1360"/>
                      <a:pt x="189" y="1342"/>
                    </a:cubicBezTo>
                    <a:lnTo>
                      <a:pt x="189" y="1272"/>
                    </a:lnTo>
                    <a:lnTo>
                      <a:pt x="557" y="1272"/>
                    </a:lnTo>
                    <a:cubicBezTo>
                      <a:pt x="557" y="1272"/>
                      <a:pt x="557" y="1272"/>
                      <a:pt x="557" y="1272"/>
                    </a:cubicBezTo>
                    <a:cubicBezTo>
                      <a:pt x="557" y="1272"/>
                      <a:pt x="557" y="1272"/>
                      <a:pt x="557" y="1272"/>
                    </a:cubicBezTo>
                    <a:lnTo>
                      <a:pt x="585" y="1272"/>
                    </a:lnTo>
                    <a:lnTo>
                      <a:pt x="585" y="1342"/>
                    </a:lnTo>
                    <a:cubicBezTo>
                      <a:pt x="585" y="1360"/>
                      <a:pt x="600" y="1375"/>
                      <a:pt x="618" y="1375"/>
                    </a:cubicBezTo>
                    <a:lnTo>
                      <a:pt x="679" y="1375"/>
                    </a:lnTo>
                    <a:lnTo>
                      <a:pt x="679" y="1440"/>
                    </a:lnTo>
                    <a:lnTo>
                      <a:pt x="573" y="1440"/>
                    </a:lnTo>
                    <a:cubicBezTo>
                      <a:pt x="562" y="1415"/>
                      <a:pt x="538" y="1397"/>
                      <a:pt x="508" y="1397"/>
                    </a:cubicBezTo>
                    <a:cubicBezTo>
                      <a:pt x="470" y="1397"/>
                      <a:pt x="439" y="1428"/>
                      <a:pt x="439" y="1466"/>
                    </a:cubicBezTo>
                    <a:cubicBezTo>
                      <a:pt x="439" y="1504"/>
                      <a:pt x="470" y="1536"/>
                      <a:pt x="508" y="1536"/>
                    </a:cubicBezTo>
                    <a:cubicBezTo>
                      <a:pt x="531" y="1536"/>
                      <a:pt x="552" y="1524"/>
                      <a:pt x="564" y="1507"/>
                    </a:cubicBezTo>
                    <a:lnTo>
                      <a:pt x="713" y="1507"/>
                    </a:lnTo>
                    <a:cubicBezTo>
                      <a:pt x="731" y="1507"/>
                      <a:pt x="746" y="1492"/>
                      <a:pt x="746" y="1474"/>
                    </a:cubicBezTo>
                    <a:lnTo>
                      <a:pt x="746" y="1342"/>
                    </a:lnTo>
                    <a:cubicBezTo>
                      <a:pt x="746" y="1323"/>
                      <a:pt x="731" y="1308"/>
                      <a:pt x="713" y="1308"/>
                    </a:cubicBezTo>
                    <a:lnTo>
                      <a:pt x="651" y="1308"/>
                    </a:lnTo>
                    <a:lnTo>
                      <a:pt x="651" y="1238"/>
                    </a:lnTo>
                    <a:cubicBezTo>
                      <a:pt x="651" y="1220"/>
                      <a:pt x="636" y="1205"/>
                      <a:pt x="618" y="1205"/>
                    </a:cubicBezTo>
                    <a:lnTo>
                      <a:pt x="577" y="1205"/>
                    </a:lnTo>
                    <a:lnTo>
                      <a:pt x="342" y="733"/>
                    </a:lnTo>
                    <a:lnTo>
                      <a:pt x="344" y="378"/>
                    </a:lnTo>
                    <a:lnTo>
                      <a:pt x="487" y="378"/>
                    </a:lnTo>
                    <a:lnTo>
                      <a:pt x="487" y="388"/>
                    </a:lnTo>
                    <a:cubicBezTo>
                      <a:pt x="487" y="407"/>
                      <a:pt x="502" y="422"/>
                      <a:pt x="520" y="422"/>
                    </a:cubicBezTo>
                    <a:lnTo>
                      <a:pt x="610" y="422"/>
                    </a:lnTo>
                    <a:lnTo>
                      <a:pt x="803" y="533"/>
                    </a:lnTo>
                    <a:cubicBezTo>
                      <a:pt x="808" y="536"/>
                      <a:pt x="814" y="537"/>
                      <a:pt x="819" y="537"/>
                    </a:cubicBezTo>
                    <a:cubicBezTo>
                      <a:pt x="825" y="537"/>
                      <a:pt x="831" y="536"/>
                      <a:pt x="836" y="533"/>
                    </a:cubicBezTo>
                    <a:lnTo>
                      <a:pt x="1039" y="416"/>
                    </a:lnTo>
                    <a:cubicBezTo>
                      <a:pt x="1055" y="406"/>
                      <a:pt x="1060" y="386"/>
                      <a:pt x="1051" y="370"/>
                    </a:cubicBezTo>
                    <a:close/>
                  </a:path>
                </a:pathLst>
              </a:custGeom>
              <a:grpFill/>
              <a:ln w="0">
                <a:noFill/>
                <a:round/>
                <a:headEnd/>
                <a:tailEnd/>
              </a:ln>
            </p:spPr>
            <p:txBody>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61" name="Freeform 168"/>
              <p:cNvSpPr>
                <a:spLocks noEditPoints="1"/>
              </p:cNvSpPr>
              <p:nvPr/>
            </p:nvSpPr>
            <p:spPr bwMode="auto">
              <a:xfrm>
                <a:off x="7764463" y="2541588"/>
                <a:ext cx="88900" cy="82550"/>
              </a:xfrm>
              <a:custGeom>
                <a:avLst/>
                <a:gdLst>
                  <a:gd name="T0" fmla="*/ 2147483646 w 210"/>
                  <a:gd name="T1" fmla="*/ 2147483646 h 196"/>
                  <a:gd name="T2" fmla="*/ 2147483646 w 210"/>
                  <a:gd name="T3" fmla="*/ 2147483646 h 196"/>
                  <a:gd name="T4" fmla="*/ 2147483646 w 210"/>
                  <a:gd name="T5" fmla="*/ 2147483646 h 196"/>
                  <a:gd name="T6" fmla="*/ 2147483646 w 210"/>
                  <a:gd name="T7" fmla="*/ 2147483646 h 196"/>
                  <a:gd name="T8" fmla="*/ 2147483646 w 210"/>
                  <a:gd name="T9" fmla="*/ 2147483646 h 196"/>
                  <a:gd name="T10" fmla="*/ 2147483646 w 210"/>
                  <a:gd name="T11" fmla="*/ 2147483646 h 196"/>
                  <a:gd name="T12" fmla="*/ 2147483646 w 210"/>
                  <a:gd name="T13" fmla="*/ 2147483646 h 196"/>
                  <a:gd name="T14" fmla="*/ 2147483646 w 210"/>
                  <a:gd name="T15" fmla="*/ 2147483646 h 196"/>
                  <a:gd name="T16" fmla="*/ 2147483646 w 210"/>
                  <a:gd name="T17" fmla="*/ 2147483646 h 196"/>
                  <a:gd name="T18" fmla="*/ 2147483646 w 210"/>
                  <a:gd name="T19" fmla="*/ 2147483646 h 196"/>
                  <a:gd name="T20" fmla="*/ 2147483646 w 210"/>
                  <a:gd name="T21" fmla="*/ 2147483646 h 196"/>
                  <a:gd name="T22" fmla="*/ 2147483646 w 210"/>
                  <a:gd name="T23" fmla="*/ 2147483646 h 196"/>
                  <a:gd name="T24" fmla="*/ 2147483646 w 210"/>
                  <a:gd name="T25" fmla="*/ 2147483646 h 196"/>
                  <a:gd name="T26" fmla="*/ 2147483646 w 210"/>
                  <a:gd name="T27" fmla="*/ 2147483646 h 196"/>
                  <a:gd name="T28" fmla="*/ 2147483646 w 210"/>
                  <a:gd name="T29" fmla="*/ 2147483646 h 196"/>
                  <a:gd name="T30" fmla="*/ 2147483646 w 210"/>
                  <a:gd name="T31" fmla="*/ 2147483646 h 196"/>
                  <a:gd name="T32" fmla="*/ 2147483646 w 210"/>
                  <a:gd name="T33" fmla="*/ 2147483646 h 196"/>
                  <a:gd name="T34" fmla="*/ 2147483646 w 210"/>
                  <a:gd name="T35" fmla="*/ 2147483646 h 196"/>
                  <a:gd name="T36" fmla="*/ 2147483646 w 210"/>
                  <a:gd name="T37" fmla="*/ 2147483646 h 1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0"/>
                  <a:gd name="T58" fmla="*/ 0 h 196"/>
                  <a:gd name="T59" fmla="*/ 210 w 210"/>
                  <a:gd name="T60" fmla="*/ 196 h 1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0" h="196">
                    <a:moveTo>
                      <a:pt x="139" y="109"/>
                    </a:moveTo>
                    <a:lnTo>
                      <a:pt x="139" y="109"/>
                    </a:lnTo>
                    <a:cubicBezTo>
                      <a:pt x="136" y="117"/>
                      <a:pt x="131" y="123"/>
                      <a:pt x="124" y="126"/>
                    </a:cubicBezTo>
                    <a:cubicBezTo>
                      <a:pt x="109" y="134"/>
                      <a:pt x="91" y="128"/>
                      <a:pt x="83" y="113"/>
                    </a:cubicBezTo>
                    <a:cubicBezTo>
                      <a:pt x="76" y="98"/>
                      <a:pt x="82" y="80"/>
                      <a:pt x="97" y="73"/>
                    </a:cubicBezTo>
                    <a:cubicBezTo>
                      <a:pt x="101" y="71"/>
                      <a:pt x="106" y="70"/>
                      <a:pt x="110" y="70"/>
                    </a:cubicBezTo>
                    <a:cubicBezTo>
                      <a:pt x="113" y="70"/>
                      <a:pt x="117" y="70"/>
                      <a:pt x="120" y="71"/>
                    </a:cubicBezTo>
                    <a:cubicBezTo>
                      <a:pt x="127" y="74"/>
                      <a:pt x="133" y="79"/>
                      <a:pt x="137" y="86"/>
                    </a:cubicBezTo>
                    <a:cubicBezTo>
                      <a:pt x="141" y="93"/>
                      <a:pt x="141" y="102"/>
                      <a:pt x="139" y="109"/>
                    </a:cubicBezTo>
                    <a:close/>
                    <a:moveTo>
                      <a:pt x="67" y="13"/>
                    </a:moveTo>
                    <a:lnTo>
                      <a:pt x="67" y="13"/>
                    </a:lnTo>
                    <a:cubicBezTo>
                      <a:pt x="19" y="37"/>
                      <a:pt x="0" y="95"/>
                      <a:pt x="24" y="143"/>
                    </a:cubicBezTo>
                    <a:cubicBezTo>
                      <a:pt x="41" y="177"/>
                      <a:pt x="75" y="196"/>
                      <a:pt x="110" y="196"/>
                    </a:cubicBezTo>
                    <a:cubicBezTo>
                      <a:pt x="125" y="196"/>
                      <a:pt x="140" y="193"/>
                      <a:pt x="153" y="186"/>
                    </a:cubicBezTo>
                    <a:cubicBezTo>
                      <a:pt x="176" y="175"/>
                      <a:pt x="194" y="155"/>
                      <a:pt x="202" y="130"/>
                    </a:cubicBezTo>
                    <a:cubicBezTo>
                      <a:pt x="210" y="106"/>
                      <a:pt x="208" y="80"/>
                      <a:pt x="197" y="56"/>
                    </a:cubicBezTo>
                    <a:cubicBezTo>
                      <a:pt x="185" y="33"/>
                      <a:pt x="165" y="16"/>
                      <a:pt x="141" y="8"/>
                    </a:cubicBezTo>
                    <a:cubicBezTo>
                      <a:pt x="116" y="0"/>
                      <a:pt x="90" y="2"/>
                      <a:pt x="67" y="13"/>
                    </a:cubicBezTo>
                    <a:close/>
                  </a:path>
                </a:pathLst>
              </a:custGeom>
              <a:grpFill/>
              <a:ln w="0">
                <a:noFill/>
                <a:round/>
                <a:headEnd/>
                <a:tailEnd/>
              </a:ln>
            </p:spPr>
            <p:txBody>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62" name="Freeform 169"/>
              <p:cNvSpPr>
                <a:spLocks noEditPoints="1"/>
              </p:cNvSpPr>
              <p:nvPr/>
            </p:nvSpPr>
            <p:spPr bwMode="auto">
              <a:xfrm>
                <a:off x="7759700" y="2309813"/>
                <a:ext cx="79375" cy="74613"/>
              </a:xfrm>
              <a:custGeom>
                <a:avLst/>
                <a:gdLst>
                  <a:gd name="T0" fmla="*/ 2147483646 w 187"/>
                  <a:gd name="T1" fmla="*/ 2147483646 h 176"/>
                  <a:gd name="T2" fmla="*/ 2147483646 w 187"/>
                  <a:gd name="T3" fmla="*/ 2147483646 h 176"/>
                  <a:gd name="T4" fmla="*/ 2147483646 w 187"/>
                  <a:gd name="T5" fmla="*/ 2147483646 h 176"/>
                  <a:gd name="T6" fmla="*/ 2147483646 w 187"/>
                  <a:gd name="T7" fmla="*/ 2147483646 h 176"/>
                  <a:gd name="T8" fmla="*/ 2147483646 w 187"/>
                  <a:gd name="T9" fmla="*/ 2147483646 h 176"/>
                  <a:gd name="T10" fmla="*/ 2147483646 w 187"/>
                  <a:gd name="T11" fmla="*/ 2147483646 h 176"/>
                  <a:gd name="T12" fmla="*/ 2147483646 w 187"/>
                  <a:gd name="T13" fmla="*/ 2147483646 h 176"/>
                  <a:gd name="T14" fmla="*/ 2147483646 w 187"/>
                  <a:gd name="T15" fmla="*/ 2147483646 h 176"/>
                  <a:gd name="T16" fmla="*/ 2147483646 w 187"/>
                  <a:gd name="T17" fmla="*/ 2147483646 h 176"/>
                  <a:gd name="T18" fmla="*/ 2147483646 w 187"/>
                  <a:gd name="T19" fmla="*/ 2147483646 h 176"/>
                  <a:gd name="T20" fmla="*/ 2147483646 w 187"/>
                  <a:gd name="T21" fmla="*/ 2147483646 h 176"/>
                  <a:gd name="T22" fmla="*/ 2147483646 w 187"/>
                  <a:gd name="T23" fmla="*/ 2147483646 h 176"/>
                  <a:gd name="T24" fmla="*/ 2147483646 w 187"/>
                  <a:gd name="T25" fmla="*/ 2147483646 h 176"/>
                  <a:gd name="T26" fmla="*/ 2147483646 w 187"/>
                  <a:gd name="T27" fmla="*/ 2147483646 h 176"/>
                  <a:gd name="T28" fmla="*/ 2147483646 w 187"/>
                  <a:gd name="T29" fmla="*/ 2147483646 h 176"/>
                  <a:gd name="T30" fmla="*/ 2147483646 w 187"/>
                  <a:gd name="T31" fmla="*/ 2147483646 h 176"/>
                  <a:gd name="T32" fmla="*/ 2147483646 w 187"/>
                  <a:gd name="T33" fmla="*/ 2147483646 h 176"/>
                  <a:gd name="T34" fmla="*/ 2147483646 w 187"/>
                  <a:gd name="T35" fmla="*/ 2147483646 h 176"/>
                  <a:gd name="T36" fmla="*/ 2147483646 w 187"/>
                  <a:gd name="T37" fmla="*/ 2147483646 h 176"/>
                  <a:gd name="T38" fmla="*/ 2147483646 w 187"/>
                  <a:gd name="T39" fmla="*/ 2147483646 h 176"/>
                  <a:gd name="T40" fmla="*/ 2147483646 w 187"/>
                  <a:gd name="T41" fmla="*/ 2147483646 h 1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7"/>
                  <a:gd name="T64" fmla="*/ 0 h 176"/>
                  <a:gd name="T65" fmla="*/ 187 w 187"/>
                  <a:gd name="T66" fmla="*/ 176 h 1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7" h="176">
                    <a:moveTo>
                      <a:pt x="73" y="75"/>
                    </a:moveTo>
                    <a:lnTo>
                      <a:pt x="73" y="75"/>
                    </a:lnTo>
                    <a:cubicBezTo>
                      <a:pt x="77" y="71"/>
                      <a:pt x="82" y="69"/>
                      <a:pt x="87" y="68"/>
                    </a:cubicBezTo>
                    <a:cubicBezTo>
                      <a:pt x="88" y="68"/>
                      <a:pt x="88" y="68"/>
                      <a:pt x="89" y="68"/>
                    </a:cubicBezTo>
                    <a:cubicBezTo>
                      <a:pt x="94" y="68"/>
                      <a:pt x="99" y="70"/>
                      <a:pt x="102" y="73"/>
                    </a:cubicBezTo>
                    <a:cubicBezTo>
                      <a:pt x="111" y="81"/>
                      <a:pt x="112" y="94"/>
                      <a:pt x="105" y="102"/>
                    </a:cubicBezTo>
                    <a:cubicBezTo>
                      <a:pt x="101" y="107"/>
                      <a:pt x="96" y="109"/>
                      <a:pt x="91" y="110"/>
                    </a:cubicBezTo>
                    <a:cubicBezTo>
                      <a:pt x="85" y="110"/>
                      <a:pt x="80" y="108"/>
                      <a:pt x="76" y="105"/>
                    </a:cubicBezTo>
                    <a:cubicBezTo>
                      <a:pt x="71" y="101"/>
                      <a:pt x="69" y="96"/>
                      <a:pt x="68" y="91"/>
                    </a:cubicBezTo>
                    <a:cubicBezTo>
                      <a:pt x="68" y="85"/>
                      <a:pt x="70" y="80"/>
                      <a:pt x="73" y="75"/>
                    </a:cubicBezTo>
                    <a:close/>
                    <a:moveTo>
                      <a:pt x="32" y="155"/>
                    </a:moveTo>
                    <a:lnTo>
                      <a:pt x="32" y="155"/>
                    </a:lnTo>
                    <a:cubicBezTo>
                      <a:pt x="48" y="169"/>
                      <a:pt x="68" y="176"/>
                      <a:pt x="89" y="176"/>
                    </a:cubicBezTo>
                    <a:cubicBezTo>
                      <a:pt x="91" y="176"/>
                      <a:pt x="94" y="176"/>
                      <a:pt x="96" y="176"/>
                    </a:cubicBezTo>
                    <a:cubicBezTo>
                      <a:pt x="119" y="174"/>
                      <a:pt x="140" y="163"/>
                      <a:pt x="156" y="146"/>
                    </a:cubicBezTo>
                    <a:cubicBezTo>
                      <a:pt x="187" y="109"/>
                      <a:pt x="182" y="54"/>
                      <a:pt x="146" y="22"/>
                    </a:cubicBezTo>
                    <a:cubicBezTo>
                      <a:pt x="128" y="7"/>
                      <a:pt x="105" y="0"/>
                      <a:pt x="82" y="2"/>
                    </a:cubicBezTo>
                    <a:cubicBezTo>
                      <a:pt x="59" y="4"/>
                      <a:pt x="38" y="14"/>
                      <a:pt x="22" y="32"/>
                    </a:cubicBezTo>
                    <a:cubicBezTo>
                      <a:pt x="7" y="50"/>
                      <a:pt x="0" y="73"/>
                      <a:pt x="2" y="96"/>
                    </a:cubicBezTo>
                    <a:cubicBezTo>
                      <a:pt x="4" y="119"/>
                      <a:pt x="15" y="140"/>
                      <a:pt x="32" y="155"/>
                    </a:cubicBezTo>
                    <a:close/>
                  </a:path>
                </a:pathLst>
              </a:custGeom>
              <a:grpFill/>
              <a:ln w="0">
                <a:noFill/>
                <a:round/>
                <a:headEnd/>
                <a:tailEnd/>
              </a:ln>
            </p:spPr>
            <p:txBody>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grpSp>
        <p:grpSp>
          <p:nvGrpSpPr>
            <p:cNvPr id="29" name="组合 206"/>
            <p:cNvGrpSpPr>
              <a:grpSpLocks/>
            </p:cNvGrpSpPr>
            <p:nvPr/>
          </p:nvGrpSpPr>
          <p:grpSpPr bwMode="auto">
            <a:xfrm flipH="1">
              <a:off x="9610483" y="2100552"/>
              <a:ext cx="340961" cy="529116"/>
              <a:chOff x="7724775" y="2230438"/>
              <a:chExt cx="444500" cy="644525"/>
            </a:xfrm>
            <a:solidFill>
              <a:srgbClr val="15B0E8"/>
            </a:solidFill>
          </p:grpSpPr>
          <p:sp>
            <p:nvSpPr>
              <p:cNvPr id="157" name="Freeform 165"/>
              <p:cNvSpPr>
                <a:spLocks noEditPoints="1"/>
              </p:cNvSpPr>
              <p:nvPr/>
            </p:nvSpPr>
            <p:spPr bwMode="auto">
              <a:xfrm>
                <a:off x="7724775" y="2230438"/>
                <a:ext cx="444500" cy="644525"/>
              </a:xfrm>
              <a:custGeom>
                <a:avLst/>
                <a:gdLst>
                  <a:gd name="T0" fmla="*/ 2147483646 w 1060"/>
                  <a:gd name="T1" fmla="*/ 2147483646 h 1536"/>
                  <a:gd name="T2" fmla="*/ 2147483646 w 1060"/>
                  <a:gd name="T3" fmla="*/ 2147483646 h 1536"/>
                  <a:gd name="T4" fmla="*/ 2147483646 w 1060"/>
                  <a:gd name="T5" fmla="*/ 2147483646 h 1536"/>
                  <a:gd name="T6" fmla="*/ 2147483646 w 1060"/>
                  <a:gd name="T7" fmla="*/ 2147483646 h 1536"/>
                  <a:gd name="T8" fmla="*/ 2147483646 w 1060"/>
                  <a:gd name="T9" fmla="*/ 2147483646 h 1536"/>
                  <a:gd name="T10" fmla="*/ 2147483646 w 1060"/>
                  <a:gd name="T11" fmla="*/ 2147483646 h 1536"/>
                  <a:gd name="T12" fmla="*/ 2147483646 w 1060"/>
                  <a:gd name="T13" fmla="*/ 2147483646 h 1536"/>
                  <a:gd name="T14" fmla="*/ 2147483646 w 1060"/>
                  <a:gd name="T15" fmla="*/ 2147483646 h 1536"/>
                  <a:gd name="T16" fmla="*/ 2147483646 w 1060"/>
                  <a:gd name="T17" fmla="*/ 2147483646 h 1536"/>
                  <a:gd name="T18" fmla="*/ 2147483646 w 1060"/>
                  <a:gd name="T19" fmla="*/ 2147483646 h 1536"/>
                  <a:gd name="T20" fmla="*/ 2147483646 w 1060"/>
                  <a:gd name="T21" fmla="*/ 2147483646 h 1536"/>
                  <a:gd name="T22" fmla="*/ 2147483646 w 1060"/>
                  <a:gd name="T23" fmla="*/ 2147483646 h 1536"/>
                  <a:gd name="T24" fmla="*/ 2147483646 w 1060"/>
                  <a:gd name="T25" fmla="*/ 2147483646 h 1536"/>
                  <a:gd name="T26" fmla="*/ 2147483646 w 1060"/>
                  <a:gd name="T27" fmla="*/ 2147483646 h 1536"/>
                  <a:gd name="T28" fmla="*/ 2147483646 w 1060"/>
                  <a:gd name="T29" fmla="*/ 2147483646 h 1536"/>
                  <a:gd name="T30" fmla="*/ 2147483646 w 1060"/>
                  <a:gd name="T31" fmla="*/ 2147483646 h 1536"/>
                  <a:gd name="T32" fmla="*/ 2147483646 w 1060"/>
                  <a:gd name="T33" fmla="*/ 2147483646 h 1536"/>
                  <a:gd name="T34" fmla="*/ 2147483646 w 1060"/>
                  <a:gd name="T35" fmla="*/ 2147483646 h 1536"/>
                  <a:gd name="T36" fmla="*/ 2147483646 w 1060"/>
                  <a:gd name="T37" fmla="*/ 2147483646 h 1536"/>
                  <a:gd name="T38" fmla="*/ 2147483646 w 1060"/>
                  <a:gd name="T39" fmla="*/ 2147483646 h 1536"/>
                  <a:gd name="T40" fmla="*/ 2147483646 w 1060"/>
                  <a:gd name="T41" fmla="*/ 2147483646 h 1536"/>
                  <a:gd name="T42" fmla="*/ 2147483646 w 1060"/>
                  <a:gd name="T43" fmla="*/ 2147483646 h 1536"/>
                  <a:gd name="T44" fmla="*/ 2147483646 w 1060"/>
                  <a:gd name="T45" fmla="*/ 2147483646 h 1536"/>
                  <a:gd name="T46" fmla="*/ 2147483646 w 1060"/>
                  <a:gd name="T47" fmla="*/ 2147483646 h 1536"/>
                  <a:gd name="T48" fmla="*/ 2147483646 w 1060"/>
                  <a:gd name="T49" fmla="*/ 2147483646 h 1536"/>
                  <a:gd name="T50" fmla="*/ 2147483646 w 1060"/>
                  <a:gd name="T51" fmla="*/ 2147483646 h 1536"/>
                  <a:gd name="T52" fmla="*/ 2147483646 w 1060"/>
                  <a:gd name="T53" fmla="*/ 2147483646 h 1536"/>
                  <a:gd name="T54" fmla="*/ 2147483646 w 1060"/>
                  <a:gd name="T55" fmla="*/ 2147483646 h 1536"/>
                  <a:gd name="T56" fmla="*/ 2147483646 w 1060"/>
                  <a:gd name="T57" fmla="*/ 2147483646 h 1536"/>
                  <a:gd name="T58" fmla="*/ 2147483646 w 1060"/>
                  <a:gd name="T59" fmla="*/ 2147483646 h 1536"/>
                  <a:gd name="T60" fmla="*/ 2147483646 w 1060"/>
                  <a:gd name="T61" fmla="*/ 2147483646 h 1536"/>
                  <a:gd name="T62" fmla="*/ 2147483646 w 1060"/>
                  <a:gd name="T63" fmla="*/ 2147483646 h 1536"/>
                  <a:gd name="T64" fmla="*/ 2147483646 w 1060"/>
                  <a:gd name="T65" fmla="*/ 2147483646 h 1536"/>
                  <a:gd name="T66" fmla="*/ 2147483646 w 1060"/>
                  <a:gd name="T67" fmla="*/ 2147483646 h 1536"/>
                  <a:gd name="T68" fmla="*/ 2147483646 w 1060"/>
                  <a:gd name="T69" fmla="*/ 2147483646 h 1536"/>
                  <a:gd name="T70" fmla="*/ 2147483646 w 1060"/>
                  <a:gd name="T71" fmla="*/ 2147483646 h 1536"/>
                  <a:gd name="T72" fmla="*/ 2147483646 w 1060"/>
                  <a:gd name="T73" fmla="*/ 2147483646 h 1536"/>
                  <a:gd name="T74" fmla="*/ 2147483646 w 1060"/>
                  <a:gd name="T75" fmla="*/ 2147483646 h 1536"/>
                  <a:gd name="T76" fmla="*/ 2147483646 w 1060"/>
                  <a:gd name="T77" fmla="*/ 2147483646 h 1536"/>
                  <a:gd name="T78" fmla="*/ 2147483646 w 1060"/>
                  <a:gd name="T79" fmla="*/ 2147483646 h 1536"/>
                  <a:gd name="T80" fmla="*/ 2147483646 w 1060"/>
                  <a:gd name="T81" fmla="*/ 2147483646 h 1536"/>
                  <a:gd name="T82" fmla="*/ 2147483646 w 1060"/>
                  <a:gd name="T83" fmla="*/ 2147483646 h 1536"/>
                  <a:gd name="T84" fmla="*/ 2147483646 w 1060"/>
                  <a:gd name="T85" fmla="*/ 2147483646 h 1536"/>
                  <a:gd name="T86" fmla="*/ 2147483646 w 1060"/>
                  <a:gd name="T87" fmla="*/ 2147483646 h 1536"/>
                  <a:gd name="T88" fmla="*/ 2147483646 w 1060"/>
                  <a:gd name="T89" fmla="*/ 2147483646 h 1536"/>
                  <a:gd name="T90" fmla="*/ 2147483646 w 1060"/>
                  <a:gd name="T91" fmla="*/ 2147483646 h 1536"/>
                  <a:gd name="T92" fmla="*/ 2147483646 w 1060"/>
                  <a:gd name="T93" fmla="*/ 2147483646 h 1536"/>
                  <a:gd name="T94" fmla="*/ 2147483646 w 1060"/>
                  <a:gd name="T95" fmla="*/ 2147483646 h 1536"/>
                  <a:gd name="T96" fmla="*/ 2147483646 w 1060"/>
                  <a:gd name="T97" fmla="*/ 2147483646 h 1536"/>
                  <a:gd name="T98" fmla="*/ 2147483646 w 1060"/>
                  <a:gd name="T99" fmla="*/ 2147483646 h 1536"/>
                  <a:gd name="T100" fmla="*/ 2147483646 w 1060"/>
                  <a:gd name="T101" fmla="*/ 2147483646 h 1536"/>
                  <a:gd name="T102" fmla="*/ 2147483646 w 1060"/>
                  <a:gd name="T103" fmla="*/ 2147483646 h 1536"/>
                  <a:gd name="T104" fmla="*/ 2147483646 w 1060"/>
                  <a:gd name="T105" fmla="*/ 2147483646 h 1536"/>
                  <a:gd name="T106" fmla="*/ 2147483646 w 1060"/>
                  <a:gd name="T107" fmla="*/ 2147483646 h 1536"/>
                  <a:gd name="T108" fmla="*/ 2147483646 w 1060"/>
                  <a:gd name="T109" fmla="*/ 2147483646 h 1536"/>
                  <a:gd name="T110" fmla="*/ 2147483646 w 1060"/>
                  <a:gd name="T111" fmla="*/ 2147483646 h 1536"/>
                  <a:gd name="T112" fmla="*/ 2147483646 w 1060"/>
                  <a:gd name="T113" fmla="*/ 2147483646 h 1536"/>
                  <a:gd name="T114" fmla="*/ 2147483646 w 1060"/>
                  <a:gd name="T115" fmla="*/ 2147483646 h 1536"/>
                  <a:gd name="T116" fmla="*/ 2147483646 w 1060"/>
                  <a:gd name="T117" fmla="*/ 2147483646 h 1536"/>
                  <a:gd name="T118" fmla="*/ 2147483646 w 1060"/>
                  <a:gd name="T119" fmla="*/ 2147483646 h 1536"/>
                  <a:gd name="T120" fmla="*/ 2147483646 w 1060"/>
                  <a:gd name="T121" fmla="*/ 2147483646 h 1536"/>
                  <a:gd name="T122" fmla="*/ 2147483646 w 1060"/>
                  <a:gd name="T123" fmla="*/ 2147483646 h 1536"/>
                  <a:gd name="T124" fmla="*/ 2147483646 w 1060"/>
                  <a:gd name="T125" fmla="*/ 2147483646 h 1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60"/>
                  <a:gd name="T190" fmla="*/ 0 h 1536"/>
                  <a:gd name="T191" fmla="*/ 1060 w 1060"/>
                  <a:gd name="T192" fmla="*/ 1536 h 1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60" h="1536">
                    <a:moveTo>
                      <a:pt x="943" y="272"/>
                    </a:moveTo>
                    <a:lnTo>
                      <a:pt x="943" y="272"/>
                    </a:lnTo>
                    <a:lnTo>
                      <a:pt x="820" y="337"/>
                    </a:lnTo>
                    <a:lnTo>
                      <a:pt x="761" y="303"/>
                    </a:lnTo>
                    <a:lnTo>
                      <a:pt x="761" y="236"/>
                    </a:lnTo>
                    <a:lnTo>
                      <a:pt x="820" y="202"/>
                    </a:lnTo>
                    <a:lnTo>
                      <a:pt x="943" y="272"/>
                    </a:lnTo>
                    <a:close/>
                    <a:moveTo>
                      <a:pt x="836" y="135"/>
                    </a:moveTo>
                    <a:lnTo>
                      <a:pt x="836" y="135"/>
                    </a:lnTo>
                    <a:cubicBezTo>
                      <a:pt x="826" y="129"/>
                      <a:pt x="813" y="129"/>
                      <a:pt x="803" y="135"/>
                    </a:cubicBezTo>
                    <a:lnTo>
                      <a:pt x="711" y="188"/>
                    </a:lnTo>
                    <a:cubicBezTo>
                      <a:pt x="701" y="194"/>
                      <a:pt x="694" y="205"/>
                      <a:pt x="694" y="217"/>
                    </a:cubicBezTo>
                    <a:lnTo>
                      <a:pt x="694" y="322"/>
                    </a:lnTo>
                    <a:cubicBezTo>
                      <a:pt x="694" y="334"/>
                      <a:pt x="701" y="345"/>
                      <a:pt x="711" y="351"/>
                    </a:cubicBezTo>
                    <a:lnTo>
                      <a:pt x="803" y="404"/>
                    </a:lnTo>
                    <a:cubicBezTo>
                      <a:pt x="813" y="410"/>
                      <a:pt x="825" y="410"/>
                      <a:pt x="835" y="405"/>
                    </a:cubicBezTo>
                    <a:lnTo>
                      <a:pt x="958" y="339"/>
                    </a:lnTo>
                    <a:lnTo>
                      <a:pt x="977" y="374"/>
                    </a:lnTo>
                    <a:lnTo>
                      <a:pt x="819" y="465"/>
                    </a:lnTo>
                    <a:lnTo>
                      <a:pt x="633" y="358"/>
                    </a:lnTo>
                    <a:cubicBezTo>
                      <a:pt x="625" y="353"/>
                      <a:pt x="615" y="352"/>
                      <a:pt x="606" y="355"/>
                    </a:cubicBezTo>
                    <a:lnTo>
                      <a:pt x="554" y="355"/>
                    </a:lnTo>
                    <a:lnTo>
                      <a:pt x="554" y="345"/>
                    </a:lnTo>
                    <a:lnTo>
                      <a:pt x="554" y="194"/>
                    </a:lnTo>
                    <a:lnTo>
                      <a:pt x="554" y="184"/>
                    </a:lnTo>
                    <a:lnTo>
                      <a:pt x="606" y="184"/>
                    </a:lnTo>
                    <a:cubicBezTo>
                      <a:pt x="615" y="187"/>
                      <a:pt x="625" y="186"/>
                      <a:pt x="633" y="181"/>
                    </a:cubicBezTo>
                    <a:lnTo>
                      <a:pt x="819" y="74"/>
                    </a:lnTo>
                    <a:lnTo>
                      <a:pt x="978" y="165"/>
                    </a:lnTo>
                    <a:lnTo>
                      <a:pt x="957" y="203"/>
                    </a:lnTo>
                    <a:lnTo>
                      <a:pt x="836" y="135"/>
                    </a:lnTo>
                    <a:close/>
                    <a:moveTo>
                      <a:pt x="344" y="312"/>
                    </a:moveTo>
                    <a:lnTo>
                      <a:pt x="344" y="312"/>
                    </a:lnTo>
                    <a:lnTo>
                      <a:pt x="344" y="274"/>
                    </a:lnTo>
                    <a:cubicBezTo>
                      <a:pt x="344" y="258"/>
                      <a:pt x="341" y="242"/>
                      <a:pt x="336" y="227"/>
                    </a:cubicBezTo>
                    <a:lnTo>
                      <a:pt x="487" y="227"/>
                    </a:lnTo>
                    <a:lnTo>
                      <a:pt x="487" y="312"/>
                    </a:lnTo>
                    <a:lnTo>
                      <a:pt x="344" y="312"/>
                    </a:lnTo>
                    <a:close/>
                    <a:moveTo>
                      <a:pt x="269" y="1205"/>
                    </a:moveTo>
                    <a:lnTo>
                      <a:pt x="269" y="1205"/>
                    </a:lnTo>
                    <a:lnTo>
                      <a:pt x="85" y="834"/>
                    </a:lnTo>
                    <a:cubicBezTo>
                      <a:pt x="59" y="783"/>
                      <a:pt x="80" y="720"/>
                      <a:pt x="131" y="695"/>
                    </a:cubicBezTo>
                    <a:cubicBezTo>
                      <a:pt x="183" y="669"/>
                      <a:pt x="245" y="690"/>
                      <a:pt x="271" y="741"/>
                    </a:cubicBezTo>
                    <a:lnTo>
                      <a:pt x="503" y="1205"/>
                    </a:lnTo>
                    <a:lnTo>
                      <a:pt x="269" y="1205"/>
                    </a:lnTo>
                    <a:close/>
                    <a:moveTo>
                      <a:pt x="171" y="175"/>
                    </a:moveTo>
                    <a:lnTo>
                      <a:pt x="171" y="175"/>
                    </a:lnTo>
                    <a:cubicBezTo>
                      <a:pt x="199" y="174"/>
                      <a:pt x="225" y="184"/>
                      <a:pt x="245" y="204"/>
                    </a:cubicBezTo>
                    <a:cubicBezTo>
                      <a:pt x="265" y="223"/>
                      <a:pt x="277" y="249"/>
                      <a:pt x="278" y="275"/>
                    </a:cubicBezTo>
                    <a:lnTo>
                      <a:pt x="277" y="338"/>
                    </a:lnTo>
                    <a:cubicBezTo>
                      <a:pt x="277" y="341"/>
                      <a:pt x="277" y="343"/>
                      <a:pt x="277" y="345"/>
                    </a:cubicBezTo>
                    <a:cubicBezTo>
                      <a:pt x="277" y="347"/>
                      <a:pt x="277" y="349"/>
                      <a:pt x="277" y="351"/>
                    </a:cubicBezTo>
                    <a:lnTo>
                      <a:pt x="276" y="648"/>
                    </a:lnTo>
                    <a:cubicBezTo>
                      <a:pt x="226" y="613"/>
                      <a:pt x="159" y="606"/>
                      <a:pt x="102" y="635"/>
                    </a:cubicBezTo>
                    <a:cubicBezTo>
                      <a:pt x="90" y="641"/>
                      <a:pt x="79" y="648"/>
                      <a:pt x="69" y="656"/>
                    </a:cubicBezTo>
                    <a:lnTo>
                      <a:pt x="69" y="282"/>
                    </a:lnTo>
                    <a:cubicBezTo>
                      <a:pt x="68" y="225"/>
                      <a:pt x="113" y="177"/>
                      <a:pt x="171" y="175"/>
                    </a:cubicBezTo>
                    <a:close/>
                    <a:moveTo>
                      <a:pt x="1051" y="370"/>
                    </a:moveTo>
                    <a:lnTo>
                      <a:pt x="1051" y="370"/>
                    </a:lnTo>
                    <a:lnTo>
                      <a:pt x="1000" y="278"/>
                    </a:lnTo>
                    <a:cubicBezTo>
                      <a:pt x="998" y="276"/>
                      <a:pt x="997" y="274"/>
                      <a:pt x="995" y="272"/>
                    </a:cubicBezTo>
                    <a:cubicBezTo>
                      <a:pt x="997" y="270"/>
                      <a:pt x="999" y="268"/>
                      <a:pt x="1000" y="265"/>
                    </a:cubicBezTo>
                    <a:lnTo>
                      <a:pt x="1052" y="168"/>
                    </a:lnTo>
                    <a:cubicBezTo>
                      <a:pt x="1060" y="152"/>
                      <a:pt x="1055" y="132"/>
                      <a:pt x="1039" y="123"/>
                    </a:cubicBezTo>
                    <a:lnTo>
                      <a:pt x="836" y="6"/>
                    </a:lnTo>
                    <a:cubicBezTo>
                      <a:pt x="826" y="0"/>
                      <a:pt x="813" y="0"/>
                      <a:pt x="803" y="6"/>
                    </a:cubicBezTo>
                    <a:lnTo>
                      <a:pt x="610" y="117"/>
                    </a:lnTo>
                    <a:lnTo>
                      <a:pt x="520" y="117"/>
                    </a:lnTo>
                    <a:cubicBezTo>
                      <a:pt x="502" y="117"/>
                      <a:pt x="487" y="132"/>
                      <a:pt x="487" y="151"/>
                    </a:cubicBezTo>
                    <a:lnTo>
                      <a:pt x="487" y="161"/>
                    </a:lnTo>
                    <a:lnTo>
                      <a:pt x="296" y="161"/>
                    </a:lnTo>
                    <a:cubicBezTo>
                      <a:pt x="294" y="159"/>
                      <a:pt x="293" y="157"/>
                      <a:pt x="291" y="155"/>
                    </a:cubicBezTo>
                    <a:cubicBezTo>
                      <a:pt x="258" y="124"/>
                      <a:pt x="214" y="107"/>
                      <a:pt x="169" y="108"/>
                    </a:cubicBezTo>
                    <a:cubicBezTo>
                      <a:pt x="75" y="111"/>
                      <a:pt x="0" y="190"/>
                      <a:pt x="3" y="283"/>
                    </a:cubicBezTo>
                    <a:lnTo>
                      <a:pt x="2" y="775"/>
                    </a:lnTo>
                    <a:cubicBezTo>
                      <a:pt x="2" y="782"/>
                      <a:pt x="4" y="788"/>
                      <a:pt x="7" y="793"/>
                    </a:cubicBezTo>
                    <a:cubicBezTo>
                      <a:pt x="8" y="817"/>
                      <a:pt x="13" y="841"/>
                      <a:pt x="25" y="864"/>
                    </a:cubicBezTo>
                    <a:lnTo>
                      <a:pt x="195" y="1205"/>
                    </a:lnTo>
                    <a:lnTo>
                      <a:pt x="155" y="1205"/>
                    </a:lnTo>
                    <a:cubicBezTo>
                      <a:pt x="137" y="1205"/>
                      <a:pt x="122" y="1220"/>
                      <a:pt x="122" y="1238"/>
                    </a:cubicBezTo>
                    <a:lnTo>
                      <a:pt x="122" y="1308"/>
                    </a:lnTo>
                    <a:lnTo>
                      <a:pt x="61" y="1308"/>
                    </a:lnTo>
                    <a:cubicBezTo>
                      <a:pt x="42" y="1308"/>
                      <a:pt x="28" y="1323"/>
                      <a:pt x="28" y="1342"/>
                    </a:cubicBezTo>
                    <a:lnTo>
                      <a:pt x="28" y="1474"/>
                    </a:lnTo>
                    <a:cubicBezTo>
                      <a:pt x="28" y="1492"/>
                      <a:pt x="42" y="1507"/>
                      <a:pt x="61" y="1507"/>
                    </a:cubicBezTo>
                    <a:lnTo>
                      <a:pt x="239" y="1507"/>
                    </a:lnTo>
                    <a:cubicBezTo>
                      <a:pt x="252" y="1524"/>
                      <a:pt x="272" y="1536"/>
                      <a:pt x="295" y="1536"/>
                    </a:cubicBezTo>
                    <a:cubicBezTo>
                      <a:pt x="334" y="1536"/>
                      <a:pt x="365" y="1504"/>
                      <a:pt x="365" y="1466"/>
                    </a:cubicBezTo>
                    <a:cubicBezTo>
                      <a:pt x="365" y="1428"/>
                      <a:pt x="334" y="1397"/>
                      <a:pt x="295" y="1397"/>
                    </a:cubicBezTo>
                    <a:cubicBezTo>
                      <a:pt x="266" y="1397"/>
                      <a:pt x="241" y="1415"/>
                      <a:pt x="231" y="1440"/>
                    </a:cubicBezTo>
                    <a:lnTo>
                      <a:pt x="94" y="1440"/>
                    </a:lnTo>
                    <a:lnTo>
                      <a:pt x="94" y="1375"/>
                    </a:lnTo>
                    <a:lnTo>
                      <a:pt x="155" y="1375"/>
                    </a:lnTo>
                    <a:cubicBezTo>
                      <a:pt x="174" y="1375"/>
                      <a:pt x="189" y="1360"/>
                      <a:pt x="189" y="1342"/>
                    </a:cubicBezTo>
                    <a:lnTo>
                      <a:pt x="189" y="1272"/>
                    </a:lnTo>
                    <a:lnTo>
                      <a:pt x="557" y="1272"/>
                    </a:lnTo>
                    <a:cubicBezTo>
                      <a:pt x="557" y="1272"/>
                      <a:pt x="557" y="1272"/>
                      <a:pt x="557" y="1272"/>
                    </a:cubicBezTo>
                    <a:cubicBezTo>
                      <a:pt x="557" y="1272"/>
                      <a:pt x="557" y="1272"/>
                      <a:pt x="557" y="1272"/>
                    </a:cubicBezTo>
                    <a:lnTo>
                      <a:pt x="585" y="1272"/>
                    </a:lnTo>
                    <a:lnTo>
                      <a:pt x="585" y="1342"/>
                    </a:lnTo>
                    <a:cubicBezTo>
                      <a:pt x="585" y="1360"/>
                      <a:pt x="600" y="1375"/>
                      <a:pt x="618" y="1375"/>
                    </a:cubicBezTo>
                    <a:lnTo>
                      <a:pt x="679" y="1375"/>
                    </a:lnTo>
                    <a:lnTo>
                      <a:pt x="679" y="1440"/>
                    </a:lnTo>
                    <a:lnTo>
                      <a:pt x="573" y="1440"/>
                    </a:lnTo>
                    <a:cubicBezTo>
                      <a:pt x="562" y="1415"/>
                      <a:pt x="538" y="1397"/>
                      <a:pt x="508" y="1397"/>
                    </a:cubicBezTo>
                    <a:cubicBezTo>
                      <a:pt x="470" y="1397"/>
                      <a:pt x="439" y="1428"/>
                      <a:pt x="439" y="1466"/>
                    </a:cubicBezTo>
                    <a:cubicBezTo>
                      <a:pt x="439" y="1504"/>
                      <a:pt x="470" y="1536"/>
                      <a:pt x="508" y="1536"/>
                    </a:cubicBezTo>
                    <a:cubicBezTo>
                      <a:pt x="531" y="1536"/>
                      <a:pt x="552" y="1524"/>
                      <a:pt x="564" y="1507"/>
                    </a:cubicBezTo>
                    <a:lnTo>
                      <a:pt x="713" y="1507"/>
                    </a:lnTo>
                    <a:cubicBezTo>
                      <a:pt x="731" y="1507"/>
                      <a:pt x="746" y="1492"/>
                      <a:pt x="746" y="1474"/>
                    </a:cubicBezTo>
                    <a:lnTo>
                      <a:pt x="746" y="1342"/>
                    </a:lnTo>
                    <a:cubicBezTo>
                      <a:pt x="746" y="1323"/>
                      <a:pt x="731" y="1308"/>
                      <a:pt x="713" y="1308"/>
                    </a:cubicBezTo>
                    <a:lnTo>
                      <a:pt x="651" y="1308"/>
                    </a:lnTo>
                    <a:lnTo>
                      <a:pt x="651" y="1238"/>
                    </a:lnTo>
                    <a:cubicBezTo>
                      <a:pt x="651" y="1220"/>
                      <a:pt x="636" y="1205"/>
                      <a:pt x="618" y="1205"/>
                    </a:cubicBezTo>
                    <a:lnTo>
                      <a:pt x="577" y="1205"/>
                    </a:lnTo>
                    <a:lnTo>
                      <a:pt x="342" y="733"/>
                    </a:lnTo>
                    <a:lnTo>
                      <a:pt x="344" y="378"/>
                    </a:lnTo>
                    <a:lnTo>
                      <a:pt x="487" y="378"/>
                    </a:lnTo>
                    <a:lnTo>
                      <a:pt x="487" y="388"/>
                    </a:lnTo>
                    <a:cubicBezTo>
                      <a:pt x="487" y="407"/>
                      <a:pt x="502" y="422"/>
                      <a:pt x="520" y="422"/>
                    </a:cubicBezTo>
                    <a:lnTo>
                      <a:pt x="610" y="422"/>
                    </a:lnTo>
                    <a:lnTo>
                      <a:pt x="803" y="533"/>
                    </a:lnTo>
                    <a:cubicBezTo>
                      <a:pt x="808" y="536"/>
                      <a:pt x="814" y="537"/>
                      <a:pt x="819" y="537"/>
                    </a:cubicBezTo>
                    <a:cubicBezTo>
                      <a:pt x="825" y="537"/>
                      <a:pt x="831" y="536"/>
                      <a:pt x="836" y="533"/>
                    </a:cubicBezTo>
                    <a:lnTo>
                      <a:pt x="1039" y="416"/>
                    </a:lnTo>
                    <a:cubicBezTo>
                      <a:pt x="1055" y="406"/>
                      <a:pt x="1060" y="386"/>
                      <a:pt x="1051" y="37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58" name="Freeform 168"/>
              <p:cNvSpPr>
                <a:spLocks noEditPoints="1"/>
              </p:cNvSpPr>
              <p:nvPr/>
            </p:nvSpPr>
            <p:spPr bwMode="auto">
              <a:xfrm>
                <a:off x="7764463" y="2541588"/>
                <a:ext cx="88900" cy="82550"/>
              </a:xfrm>
              <a:custGeom>
                <a:avLst/>
                <a:gdLst>
                  <a:gd name="T0" fmla="*/ 2147483646 w 210"/>
                  <a:gd name="T1" fmla="*/ 2147483646 h 196"/>
                  <a:gd name="T2" fmla="*/ 2147483646 w 210"/>
                  <a:gd name="T3" fmla="*/ 2147483646 h 196"/>
                  <a:gd name="T4" fmla="*/ 2147483646 w 210"/>
                  <a:gd name="T5" fmla="*/ 2147483646 h 196"/>
                  <a:gd name="T6" fmla="*/ 2147483646 w 210"/>
                  <a:gd name="T7" fmla="*/ 2147483646 h 196"/>
                  <a:gd name="T8" fmla="*/ 2147483646 w 210"/>
                  <a:gd name="T9" fmla="*/ 2147483646 h 196"/>
                  <a:gd name="T10" fmla="*/ 2147483646 w 210"/>
                  <a:gd name="T11" fmla="*/ 2147483646 h 196"/>
                  <a:gd name="T12" fmla="*/ 2147483646 w 210"/>
                  <a:gd name="T13" fmla="*/ 2147483646 h 196"/>
                  <a:gd name="T14" fmla="*/ 2147483646 w 210"/>
                  <a:gd name="T15" fmla="*/ 2147483646 h 196"/>
                  <a:gd name="T16" fmla="*/ 2147483646 w 210"/>
                  <a:gd name="T17" fmla="*/ 2147483646 h 196"/>
                  <a:gd name="T18" fmla="*/ 2147483646 w 210"/>
                  <a:gd name="T19" fmla="*/ 2147483646 h 196"/>
                  <a:gd name="T20" fmla="*/ 2147483646 w 210"/>
                  <a:gd name="T21" fmla="*/ 2147483646 h 196"/>
                  <a:gd name="T22" fmla="*/ 2147483646 w 210"/>
                  <a:gd name="T23" fmla="*/ 2147483646 h 196"/>
                  <a:gd name="T24" fmla="*/ 2147483646 w 210"/>
                  <a:gd name="T25" fmla="*/ 2147483646 h 196"/>
                  <a:gd name="T26" fmla="*/ 2147483646 w 210"/>
                  <a:gd name="T27" fmla="*/ 2147483646 h 196"/>
                  <a:gd name="T28" fmla="*/ 2147483646 w 210"/>
                  <a:gd name="T29" fmla="*/ 2147483646 h 196"/>
                  <a:gd name="T30" fmla="*/ 2147483646 w 210"/>
                  <a:gd name="T31" fmla="*/ 2147483646 h 196"/>
                  <a:gd name="T32" fmla="*/ 2147483646 w 210"/>
                  <a:gd name="T33" fmla="*/ 2147483646 h 196"/>
                  <a:gd name="T34" fmla="*/ 2147483646 w 210"/>
                  <a:gd name="T35" fmla="*/ 2147483646 h 196"/>
                  <a:gd name="T36" fmla="*/ 2147483646 w 210"/>
                  <a:gd name="T37" fmla="*/ 2147483646 h 1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0"/>
                  <a:gd name="T58" fmla="*/ 0 h 196"/>
                  <a:gd name="T59" fmla="*/ 210 w 210"/>
                  <a:gd name="T60" fmla="*/ 196 h 1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0" h="196">
                    <a:moveTo>
                      <a:pt x="139" y="109"/>
                    </a:moveTo>
                    <a:lnTo>
                      <a:pt x="139" y="109"/>
                    </a:lnTo>
                    <a:cubicBezTo>
                      <a:pt x="136" y="117"/>
                      <a:pt x="131" y="123"/>
                      <a:pt x="124" y="126"/>
                    </a:cubicBezTo>
                    <a:cubicBezTo>
                      <a:pt x="109" y="134"/>
                      <a:pt x="91" y="128"/>
                      <a:pt x="83" y="113"/>
                    </a:cubicBezTo>
                    <a:cubicBezTo>
                      <a:pt x="76" y="98"/>
                      <a:pt x="82" y="80"/>
                      <a:pt x="97" y="73"/>
                    </a:cubicBezTo>
                    <a:cubicBezTo>
                      <a:pt x="101" y="71"/>
                      <a:pt x="106" y="70"/>
                      <a:pt x="110" y="70"/>
                    </a:cubicBezTo>
                    <a:cubicBezTo>
                      <a:pt x="113" y="70"/>
                      <a:pt x="117" y="70"/>
                      <a:pt x="120" y="71"/>
                    </a:cubicBezTo>
                    <a:cubicBezTo>
                      <a:pt x="127" y="74"/>
                      <a:pt x="133" y="79"/>
                      <a:pt x="137" y="86"/>
                    </a:cubicBezTo>
                    <a:cubicBezTo>
                      <a:pt x="141" y="93"/>
                      <a:pt x="141" y="102"/>
                      <a:pt x="139" y="109"/>
                    </a:cubicBezTo>
                    <a:close/>
                    <a:moveTo>
                      <a:pt x="67" y="13"/>
                    </a:moveTo>
                    <a:lnTo>
                      <a:pt x="67" y="13"/>
                    </a:lnTo>
                    <a:cubicBezTo>
                      <a:pt x="19" y="37"/>
                      <a:pt x="0" y="95"/>
                      <a:pt x="24" y="143"/>
                    </a:cubicBezTo>
                    <a:cubicBezTo>
                      <a:pt x="41" y="177"/>
                      <a:pt x="75" y="196"/>
                      <a:pt x="110" y="196"/>
                    </a:cubicBezTo>
                    <a:cubicBezTo>
                      <a:pt x="125" y="196"/>
                      <a:pt x="140" y="193"/>
                      <a:pt x="153" y="186"/>
                    </a:cubicBezTo>
                    <a:cubicBezTo>
                      <a:pt x="176" y="175"/>
                      <a:pt x="194" y="155"/>
                      <a:pt x="202" y="130"/>
                    </a:cubicBezTo>
                    <a:cubicBezTo>
                      <a:pt x="210" y="106"/>
                      <a:pt x="208" y="80"/>
                      <a:pt x="197" y="56"/>
                    </a:cubicBezTo>
                    <a:cubicBezTo>
                      <a:pt x="185" y="33"/>
                      <a:pt x="165" y="16"/>
                      <a:pt x="141" y="8"/>
                    </a:cubicBezTo>
                    <a:cubicBezTo>
                      <a:pt x="116" y="0"/>
                      <a:pt x="90" y="2"/>
                      <a:pt x="67" y="1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59" name="Freeform 169"/>
              <p:cNvSpPr>
                <a:spLocks noEditPoints="1"/>
              </p:cNvSpPr>
              <p:nvPr/>
            </p:nvSpPr>
            <p:spPr bwMode="auto">
              <a:xfrm>
                <a:off x="7759700" y="2309813"/>
                <a:ext cx="79375" cy="74613"/>
              </a:xfrm>
              <a:custGeom>
                <a:avLst/>
                <a:gdLst>
                  <a:gd name="T0" fmla="*/ 2147483646 w 187"/>
                  <a:gd name="T1" fmla="*/ 2147483646 h 176"/>
                  <a:gd name="T2" fmla="*/ 2147483646 w 187"/>
                  <a:gd name="T3" fmla="*/ 2147483646 h 176"/>
                  <a:gd name="T4" fmla="*/ 2147483646 w 187"/>
                  <a:gd name="T5" fmla="*/ 2147483646 h 176"/>
                  <a:gd name="T6" fmla="*/ 2147483646 w 187"/>
                  <a:gd name="T7" fmla="*/ 2147483646 h 176"/>
                  <a:gd name="T8" fmla="*/ 2147483646 w 187"/>
                  <a:gd name="T9" fmla="*/ 2147483646 h 176"/>
                  <a:gd name="T10" fmla="*/ 2147483646 w 187"/>
                  <a:gd name="T11" fmla="*/ 2147483646 h 176"/>
                  <a:gd name="T12" fmla="*/ 2147483646 w 187"/>
                  <a:gd name="T13" fmla="*/ 2147483646 h 176"/>
                  <a:gd name="T14" fmla="*/ 2147483646 w 187"/>
                  <a:gd name="T15" fmla="*/ 2147483646 h 176"/>
                  <a:gd name="T16" fmla="*/ 2147483646 w 187"/>
                  <a:gd name="T17" fmla="*/ 2147483646 h 176"/>
                  <a:gd name="T18" fmla="*/ 2147483646 w 187"/>
                  <a:gd name="T19" fmla="*/ 2147483646 h 176"/>
                  <a:gd name="T20" fmla="*/ 2147483646 w 187"/>
                  <a:gd name="T21" fmla="*/ 2147483646 h 176"/>
                  <a:gd name="T22" fmla="*/ 2147483646 w 187"/>
                  <a:gd name="T23" fmla="*/ 2147483646 h 176"/>
                  <a:gd name="T24" fmla="*/ 2147483646 w 187"/>
                  <a:gd name="T25" fmla="*/ 2147483646 h 176"/>
                  <a:gd name="T26" fmla="*/ 2147483646 w 187"/>
                  <a:gd name="T27" fmla="*/ 2147483646 h 176"/>
                  <a:gd name="T28" fmla="*/ 2147483646 w 187"/>
                  <a:gd name="T29" fmla="*/ 2147483646 h 176"/>
                  <a:gd name="T30" fmla="*/ 2147483646 w 187"/>
                  <a:gd name="T31" fmla="*/ 2147483646 h 176"/>
                  <a:gd name="T32" fmla="*/ 2147483646 w 187"/>
                  <a:gd name="T33" fmla="*/ 2147483646 h 176"/>
                  <a:gd name="T34" fmla="*/ 2147483646 w 187"/>
                  <a:gd name="T35" fmla="*/ 2147483646 h 176"/>
                  <a:gd name="T36" fmla="*/ 2147483646 w 187"/>
                  <a:gd name="T37" fmla="*/ 2147483646 h 176"/>
                  <a:gd name="T38" fmla="*/ 2147483646 w 187"/>
                  <a:gd name="T39" fmla="*/ 2147483646 h 176"/>
                  <a:gd name="T40" fmla="*/ 2147483646 w 187"/>
                  <a:gd name="T41" fmla="*/ 2147483646 h 1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7"/>
                  <a:gd name="T64" fmla="*/ 0 h 176"/>
                  <a:gd name="T65" fmla="*/ 187 w 187"/>
                  <a:gd name="T66" fmla="*/ 176 h 1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7" h="176">
                    <a:moveTo>
                      <a:pt x="73" y="75"/>
                    </a:moveTo>
                    <a:lnTo>
                      <a:pt x="73" y="75"/>
                    </a:lnTo>
                    <a:cubicBezTo>
                      <a:pt x="77" y="71"/>
                      <a:pt x="82" y="69"/>
                      <a:pt x="87" y="68"/>
                    </a:cubicBezTo>
                    <a:cubicBezTo>
                      <a:pt x="88" y="68"/>
                      <a:pt x="88" y="68"/>
                      <a:pt x="89" y="68"/>
                    </a:cubicBezTo>
                    <a:cubicBezTo>
                      <a:pt x="94" y="68"/>
                      <a:pt x="99" y="70"/>
                      <a:pt x="102" y="73"/>
                    </a:cubicBezTo>
                    <a:cubicBezTo>
                      <a:pt x="111" y="81"/>
                      <a:pt x="112" y="94"/>
                      <a:pt x="105" y="102"/>
                    </a:cubicBezTo>
                    <a:cubicBezTo>
                      <a:pt x="101" y="107"/>
                      <a:pt x="96" y="109"/>
                      <a:pt x="91" y="110"/>
                    </a:cubicBezTo>
                    <a:cubicBezTo>
                      <a:pt x="85" y="110"/>
                      <a:pt x="80" y="108"/>
                      <a:pt x="76" y="105"/>
                    </a:cubicBezTo>
                    <a:cubicBezTo>
                      <a:pt x="71" y="101"/>
                      <a:pt x="69" y="96"/>
                      <a:pt x="68" y="91"/>
                    </a:cubicBezTo>
                    <a:cubicBezTo>
                      <a:pt x="68" y="85"/>
                      <a:pt x="70" y="80"/>
                      <a:pt x="73" y="75"/>
                    </a:cubicBezTo>
                    <a:close/>
                    <a:moveTo>
                      <a:pt x="32" y="155"/>
                    </a:moveTo>
                    <a:lnTo>
                      <a:pt x="32" y="155"/>
                    </a:lnTo>
                    <a:cubicBezTo>
                      <a:pt x="48" y="169"/>
                      <a:pt x="68" y="176"/>
                      <a:pt x="89" y="176"/>
                    </a:cubicBezTo>
                    <a:cubicBezTo>
                      <a:pt x="91" y="176"/>
                      <a:pt x="94" y="176"/>
                      <a:pt x="96" y="176"/>
                    </a:cubicBezTo>
                    <a:cubicBezTo>
                      <a:pt x="119" y="174"/>
                      <a:pt x="140" y="163"/>
                      <a:pt x="156" y="146"/>
                    </a:cubicBezTo>
                    <a:cubicBezTo>
                      <a:pt x="187" y="109"/>
                      <a:pt x="182" y="54"/>
                      <a:pt x="146" y="22"/>
                    </a:cubicBezTo>
                    <a:cubicBezTo>
                      <a:pt x="128" y="7"/>
                      <a:pt x="105" y="0"/>
                      <a:pt x="82" y="2"/>
                    </a:cubicBezTo>
                    <a:cubicBezTo>
                      <a:pt x="59" y="4"/>
                      <a:pt x="38" y="14"/>
                      <a:pt x="22" y="32"/>
                    </a:cubicBezTo>
                    <a:cubicBezTo>
                      <a:pt x="7" y="50"/>
                      <a:pt x="0" y="73"/>
                      <a:pt x="2" y="96"/>
                    </a:cubicBezTo>
                    <a:cubicBezTo>
                      <a:pt x="4" y="119"/>
                      <a:pt x="15" y="140"/>
                      <a:pt x="32" y="155"/>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grpSp>
        <p:grpSp>
          <p:nvGrpSpPr>
            <p:cNvPr id="30" name="组合 206"/>
            <p:cNvGrpSpPr>
              <a:grpSpLocks/>
            </p:cNvGrpSpPr>
            <p:nvPr/>
          </p:nvGrpSpPr>
          <p:grpSpPr bwMode="auto">
            <a:xfrm flipH="1">
              <a:off x="9181148" y="3864978"/>
              <a:ext cx="340961" cy="529116"/>
              <a:chOff x="7724775" y="2230438"/>
              <a:chExt cx="444500" cy="644525"/>
            </a:xfrm>
            <a:solidFill>
              <a:srgbClr val="15B0E8"/>
            </a:solidFill>
          </p:grpSpPr>
          <p:sp>
            <p:nvSpPr>
              <p:cNvPr id="154" name="Freeform 165"/>
              <p:cNvSpPr>
                <a:spLocks noEditPoints="1"/>
              </p:cNvSpPr>
              <p:nvPr/>
            </p:nvSpPr>
            <p:spPr bwMode="auto">
              <a:xfrm>
                <a:off x="7724775" y="2230438"/>
                <a:ext cx="444500" cy="644525"/>
              </a:xfrm>
              <a:custGeom>
                <a:avLst/>
                <a:gdLst>
                  <a:gd name="T0" fmla="*/ 2147483646 w 1060"/>
                  <a:gd name="T1" fmla="*/ 2147483646 h 1536"/>
                  <a:gd name="T2" fmla="*/ 2147483646 w 1060"/>
                  <a:gd name="T3" fmla="*/ 2147483646 h 1536"/>
                  <a:gd name="T4" fmla="*/ 2147483646 w 1060"/>
                  <a:gd name="T5" fmla="*/ 2147483646 h 1536"/>
                  <a:gd name="T6" fmla="*/ 2147483646 w 1060"/>
                  <a:gd name="T7" fmla="*/ 2147483646 h 1536"/>
                  <a:gd name="T8" fmla="*/ 2147483646 w 1060"/>
                  <a:gd name="T9" fmla="*/ 2147483646 h 1536"/>
                  <a:gd name="T10" fmla="*/ 2147483646 w 1060"/>
                  <a:gd name="T11" fmla="*/ 2147483646 h 1536"/>
                  <a:gd name="T12" fmla="*/ 2147483646 w 1060"/>
                  <a:gd name="T13" fmla="*/ 2147483646 h 1536"/>
                  <a:gd name="T14" fmla="*/ 2147483646 w 1060"/>
                  <a:gd name="T15" fmla="*/ 2147483646 h 1536"/>
                  <a:gd name="T16" fmla="*/ 2147483646 w 1060"/>
                  <a:gd name="T17" fmla="*/ 2147483646 h 1536"/>
                  <a:gd name="T18" fmla="*/ 2147483646 w 1060"/>
                  <a:gd name="T19" fmla="*/ 2147483646 h 1536"/>
                  <a:gd name="T20" fmla="*/ 2147483646 w 1060"/>
                  <a:gd name="T21" fmla="*/ 2147483646 h 1536"/>
                  <a:gd name="T22" fmla="*/ 2147483646 w 1060"/>
                  <a:gd name="T23" fmla="*/ 2147483646 h 1536"/>
                  <a:gd name="T24" fmla="*/ 2147483646 w 1060"/>
                  <a:gd name="T25" fmla="*/ 2147483646 h 1536"/>
                  <a:gd name="T26" fmla="*/ 2147483646 w 1060"/>
                  <a:gd name="T27" fmla="*/ 2147483646 h 1536"/>
                  <a:gd name="T28" fmla="*/ 2147483646 w 1060"/>
                  <a:gd name="T29" fmla="*/ 2147483646 h 1536"/>
                  <a:gd name="T30" fmla="*/ 2147483646 w 1060"/>
                  <a:gd name="T31" fmla="*/ 2147483646 h 1536"/>
                  <a:gd name="T32" fmla="*/ 2147483646 w 1060"/>
                  <a:gd name="T33" fmla="*/ 2147483646 h 1536"/>
                  <a:gd name="T34" fmla="*/ 2147483646 w 1060"/>
                  <a:gd name="T35" fmla="*/ 2147483646 h 1536"/>
                  <a:gd name="T36" fmla="*/ 2147483646 w 1060"/>
                  <a:gd name="T37" fmla="*/ 2147483646 h 1536"/>
                  <a:gd name="T38" fmla="*/ 2147483646 w 1060"/>
                  <a:gd name="T39" fmla="*/ 2147483646 h 1536"/>
                  <a:gd name="T40" fmla="*/ 2147483646 w 1060"/>
                  <a:gd name="T41" fmla="*/ 2147483646 h 1536"/>
                  <a:gd name="T42" fmla="*/ 2147483646 w 1060"/>
                  <a:gd name="T43" fmla="*/ 2147483646 h 1536"/>
                  <a:gd name="T44" fmla="*/ 2147483646 w 1060"/>
                  <a:gd name="T45" fmla="*/ 2147483646 h 1536"/>
                  <a:gd name="T46" fmla="*/ 2147483646 w 1060"/>
                  <a:gd name="T47" fmla="*/ 2147483646 h 1536"/>
                  <a:gd name="T48" fmla="*/ 2147483646 w 1060"/>
                  <a:gd name="T49" fmla="*/ 2147483646 h 1536"/>
                  <a:gd name="T50" fmla="*/ 2147483646 w 1060"/>
                  <a:gd name="T51" fmla="*/ 2147483646 h 1536"/>
                  <a:gd name="T52" fmla="*/ 2147483646 w 1060"/>
                  <a:gd name="T53" fmla="*/ 2147483646 h 1536"/>
                  <a:gd name="T54" fmla="*/ 2147483646 w 1060"/>
                  <a:gd name="T55" fmla="*/ 2147483646 h 1536"/>
                  <a:gd name="T56" fmla="*/ 2147483646 w 1060"/>
                  <a:gd name="T57" fmla="*/ 2147483646 h 1536"/>
                  <a:gd name="T58" fmla="*/ 2147483646 w 1060"/>
                  <a:gd name="T59" fmla="*/ 2147483646 h 1536"/>
                  <a:gd name="T60" fmla="*/ 2147483646 w 1060"/>
                  <a:gd name="T61" fmla="*/ 2147483646 h 1536"/>
                  <a:gd name="T62" fmla="*/ 2147483646 w 1060"/>
                  <a:gd name="T63" fmla="*/ 2147483646 h 1536"/>
                  <a:gd name="T64" fmla="*/ 2147483646 w 1060"/>
                  <a:gd name="T65" fmla="*/ 2147483646 h 1536"/>
                  <a:gd name="T66" fmla="*/ 2147483646 w 1060"/>
                  <a:gd name="T67" fmla="*/ 2147483646 h 1536"/>
                  <a:gd name="T68" fmla="*/ 2147483646 w 1060"/>
                  <a:gd name="T69" fmla="*/ 2147483646 h 1536"/>
                  <a:gd name="T70" fmla="*/ 2147483646 w 1060"/>
                  <a:gd name="T71" fmla="*/ 2147483646 h 1536"/>
                  <a:gd name="T72" fmla="*/ 2147483646 w 1060"/>
                  <a:gd name="T73" fmla="*/ 2147483646 h 1536"/>
                  <a:gd name="T74" fmla="*/ 2147483646 w 1060"/>
                  <a:gd name="T75" fmla="*/ 2147483646 h 1536"/>
                  <a:gd name="T76" fmla="*/ 2147483646 w 1060"/>
                  <a:gd name="T77" fmla="*/ 2147483646 h 1536"/>
                  <a:gd name="T78" fmla="*/ 2147483646 w 1060"/>
                  <a:gd name="T79" fmla="*/ 2147483646 h 1536"/>
                  <a:gd name="T80" fmla="*/ 2147483646 w 1060"/>
                  <a:gd name="T81" fmla="*/ 2147483646 h 1536"/>
                  <a:gd name="T82" fmla="*/ 2147483646 w 1060"/>
                  <a:gd name="T83" fmla="*/ 2147483646 h 1536"/>
                  <a:gd name="T84" fmla="*/ 2147483646 w 1060"/>
                  <a:gd name="T85" fmla="*/ 2147483646 h 1536"/>
                  <a:gd name="T86" fmla="*/ 2147483646 w 1060"/>
                  <a:gd name="T87" fmla="*/ 2147483646 h 1536"/>
                  <a:gd name="T88" fmla="*/ 2147483646 w 1060"/>
                  <a:gd name="T89" fmla="*/ 2147483646 h 1536"/>
                  <a:gd name="T90" fmla="*/ 2147483646 w 1060"/>
                  <a:gd name="T91" fmla="*/ 2147483646 h 1536"/>
                  <a:gd name="T92" fmla="*/ 2147483646 w 1060"/>
                  <a:gd name="T93" fmla="*/ 2147483646 h 1536"/>
                  <a:gd name="T94" fmla="*/ 2147483646 w 1060"/>
                  <a:gd name="T95" fmla="*/ 2147483646 h 1536"/>
                  <a:gd name="T96" fmla="*/ 2147483646 w 1060"/>
                  <a:gd name="T97" fmla="*/ 2147483646 h 1536"/>
                  <a:gd name="T98" fmla="*/ 2147483646 w 1060"/>
                  <a:gd name="T99" fmla="*/ 2147483646 h 1536"/>
                  <a:gd name="T100" fmla="*/ 2147483646 w 1060"/>
                  <a:gd name="T101" fmla="*/ 2147483646 h 1536"/>
                  <a:gd name="T102" fmla="*/ 2147483646 w 1060"/>
                  <a:gd name="T103" fmla="*/ 2147483646 h 1536"/>
                  <a:gd name="T104" fmla="*/ 2147483646 w 1060"/>
                  <a:gd name="T105" fmla="*/ 2147483646 h 1536"/>
                  <a:gd name="T106" fmla="*/ 2147483646 w 1060"/>
                  <a:gd name="T107" fmla="*/ 2147483646 h 1536"/>
                  <a:gd name="T108" fmla="*/ 2147483646 w 1060"/>
                  <a:gd name="T109" fmla="*/ 2147483646 h 1536"/>
                  <a:gd name="T110" fmla="*/ 2147483646 w 1060"/>
                  <a:gd name="T111" fmla="*/ 2147483646 h 1536"/>
                  <a:gd name="T112" fmla="*/ 2147483646 w 1060"/>
                  <a:gd name="T113" fmla="*/ 2147483646 h 1536"/>
                  <a:gd name="T114" fmla="*/ 2147483646 w 1060"/>
                  <a:gd name="T115" fmla="*/ 2147483646 h 1536"/>
                  <a:gd name="T116" fmla="*/ 2147483646 w 1060"/>
                  <a:gd name="T117" fmla="*/ 2147483646 h 1536"/>
                  <a:gd name="T118" fmla="*/ 2147483646 w 1060"/>
                  <a:gd name="T119" fmla="*/ 2147483646 h 1536"/>
                  <a:gd name="T120" fmla="*/ 2147483646 w 1060"/>
                  <a:gd name="T121" fmla="*/ 2147483646 h 1536"/>
                  <a:gd name="T122" fmla="*/ 2147483646 w 1060"/>
                  <a:gd name="T123" fmla="*/ 2147483646 h 1536"/>
                  <a:gd name="T124" fmla="*/ 2147483646 w 1060"/>
                  <a:gd name="T125" fmla="*/ 2147483646 h 1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60"/>
                  <a:gd name="T190" fmla="*/ 0 h 1536"/>
                  <a:gd name="T191" fmla="*/ 1060 w 1060"/>
                  <a:gd name="T192" fmla="*/ 1536 h 1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60" h="1536">
                    <a:moveTo>
                      <a:pt x="943" y="272"/>
                    </a:moveTo>
                    <a:lnTo>
                      <a:pt x="943" y="272"/>
                    </a:lnTo>
                    <a:lnTo>
                      <a:pt x="820" y="337"/>
                    </a:lnTo>
                    <a:lnTo>
                      <a:pt x="761" y="303"/>
                    </a:lnTo>
                    <a:lnTo>
                      <a:pt x="761" y="236"/>
                    </a:lnTo>
                    <a:lnTo>
                      <a:pt x="820" y="202"/>
                    </a:lnTo>
                    <a:lnTo>
                      <a:pt x="943" y="272"/>
                    </a:lnTo>
                    <a:close/>
                    <a:moveTo>
                      <a:pt x="836" y="135"/>
                    </a:moveTo>
                    <a:lnTo>
                      <a:pt x="836" y="135"/>
                    </a:lnTo>
                    <a:cubicBezTo>
                      <a:pt x="826" y="129"/>
                      <a:pt x="813" y="129"/>
                      <a:pt x="803" y="135"/>
                    </a:cubicBezTo>
                    <a:lnTo>
                      <a:pt x="711" y="188"/>
                    </a:lnTo>
                    <a:cubicBezTo>
                      <a:pt x="701" y="194"/>
                      <a:pt x="694" y="205"/>
                      <a:pt x="694" y="217"/>
                    </a:cubicBezTo>
                    <a:lnTo>
                      <a:pt x="694" y="322"/>
                    </a:lnTo>
                    <a:cubicBezTo>
                      <a:pt x="694" y="334"/>
                      <a:pt x="701" y="345"/>
                      <a:pt x="711" y="351"/>
                    </a:cubicBezTo>
                    <a:lnTo>
                      <a:pt x="803" y="404"/>
                    </a:lnTo>
                    <a:cubicBezTo>
                      <a:pt x="813" y="410"/>
                      <a:pt x="825" y="410"/>
                      <a:pt x="835" y="405"/>
                    </a:cubicBezTo>
                    <a:lnTo>
                      <a:pt x="958" y="339"/>
                    </a:lnTo>
                    <a:lnTo>
                      <a:pt x="977" y="374"/>
                    </a:lnTo>
                    <a:lnTo>
                      <a:pt x="819" y="465"/>
                    </a:lnTo>
                    <a:lnTo>
                      <a:pt x="633" y="358"/>
                    </a:lnTo>
                    <a:cubicBezTo>
                      <a:pt x="625" y="353"/>
                      <a:pt x="615" y="352"/>
                      <a:pt x="606" y="355"/>
                    </a:cubicBezTo>
                    <a:lnTo>
                      <a:pt x="554" y="355"/>
                    </a:lnTo>
                    <a:lnTo>
                      <a:pt x="554" y="345"/>
                    </a:lnTo>
                    <a:lnTo>
                      <a:pt x="554" y="194"/>
                    </a:lnTo>
                    <a:lnTo>
                      <a:pt x="554" y="184"/>
                    </a:lnTo>
                    <a:lnTo>
                      <a:pt x="606" y="184"/>
                    </a:lnTo>
                    <a:cubicBezTo>
                      <a:pt x="615" y="187"/>
                      <a:pt x="625" y="186"/>
                      <a:pt x="633" y="181"/>
                    </a:cubicBezTo>
                    <a:lnTo>
                      <a:pt x="819" y="74"/>
                    </a:lnTo>
                    <a:lnTo>
                      <a:pt x="978" y="165"/>
                    </a:lnTo>
                    <a:lnTo>
                      <a:pt x="957" y="203"/>
                    </a:lnTo>
                    <a:lnTo>
                      <a:pt x="836" y="135"/>
                    </a:lnTo>
                    <a:close/>
                    <a:moveTo>
                      <a:pt x="344" y="312"/>
                    </a:moveTo>
                    <a:lnTo>
                      <a:pt x="344" y="312"/>
                    </a:lnTo>
                    <a:lnTo>
                      <a:pt x="344" y="274"/>
                    </a:lnTo>
                    <a:cubicBezTo>
                      <a:pt x="344" y="258"/>
                      <a:pt x="341" y="242"/>
                      <a:pt x="336" y="227"/>
                    </a:cubicBezTo>
                    <a:lnTo>
                      <a:pt x="487" y="227"/>
                    </a:lnTo>
                    <a:lnTo>
                      <a:pt x="487" y="312"/>
                    </a:lnTo>
                    <a:lnTo>
                      <a:pt x="344" y="312"/>
                    </a:lnTo>
                    <a:close/>
                    <a:moveTo>
                      <a:pt x="269" y="1205"/>
                    </a:moveTo>
                    <a:lnTo>
                      <a:pt x="269" y="1205"/>
                    </a:lnTo>
                    <a:lnTo>
                      <a:pt x="85" y="834"/>
                    </a:lnTo>
                    <a:cubicBezTo>
                      <a:pt x="59" y="783"/>
                      <a:pt x="80" y="720"/>
                      <a:pt x="131" y="695"/>
                    </a:cubicBezTo>
                    <a:cubicBezTo>
                      <a:pt x="183" y="669"/>
                      <a:pt x="245" y="690"/>
                      <a:pt x="271" y="741"/>
                    </a:cubicBezTo>
                    <a:lnTo>
                      <a:pt x="503" y="1205"/>
                    </a:lnTo>
                    <a:lnTo>
                      <a:pt x="269" y="1205"/>
                    </a:lnTo>
                    <a:close/>
                    <a:moveTo>
                      <a:pt x="171" y="175"/>
                    </a:moveTo>
                    <a:lnTo>
                      <a:pt x="171" y="175"/>
                    </a:lnTo>
                    <a:cubicBezTo>
                      <a:pt x="199" y="174"/>
                      <a:pt x="225" y="184"/>
                      <a:pt x="245" y="204"/>
                    </a:cubicBezTo>
                    <a:cubicBezTo>
                      <a:pt x="265" y="223"/>
                      <a:pt x="277" y="249"/>
                      <a:pt x="278" y="275"/>
                    </a:cubicBezTo>
                    <a:lnTo>
                      <a:pt x="277" y="338"/>
                    </a:lnTo>
                    <a:cubicBezTo>
                      <a:pt x="277" y="341"/>
                      <a:pt x="277" y="343"/>
                      <a:pt x="277" y="345"/>
                    </a:cubicBezTo>
                    <a:cubicBezTo>
                      <a:pt x="277" y="347"/>
                      <a:pt x="277" y="349"/>
                      <a:pt x="277" y="351"/>
                    </a:cubicBezTo>
                    <a:lnTo>
                      <a:pt x="276" y="648"/>
                    </a:lnTo>
                    <a:cubicBezTo>
                      <a:pt x="226" y="613"/>
                      <a:pt x="159" y="606"/>
                      <a:pt x="102" y="635"/>
                    </a:cubicBezTo>
                    <a:cubicBezTo>
                      <a:pt x="90" y="641"/>
                      <a:pt x="79" y="648"/>
                      <a:pt x="69" y="656"/>
                    </a:cubicBezTo>
                    <a:lnTo>
                      <a:pt x="69" y="282"/>
                    </a:lnTo>
                    <a:cubicBezTo>
                      <a:pt x="68" y="225"/>
                      <a:pt x="113" y="177"/>
                      <a:pt x="171" y="175"/>
                    </a:cubicBezTo>
                    <a:close/>
                    <a:moveTo>
                      <a:pt x="1051" y="370"/>
                    </a:moveTo>
                    <a:lnTo>
                      <a:pt x="1051" y="370"/>
                    </a:lnTo>
                    <a:lnTo>
                      <a:pt x="1000" y="278"/>
                    </a:lnTo>
                    <a:cubicBezTo>
                      <a:pt x="998" y="276"/>
                      <a:pt x="997" y="274"/>
                      <a:pt x="995" y="272"/>
                    </a:cubicBezTo>
                    <a:cubicBezTo>
                      <a:pt x="997" y="270"/>
                      <a:pt x="999" y="268"/>
                      <a:pt x="1000" y="265"/>
                    </a:cubicBezTo>
                    <a:lnTo>
                      <a:pt x="1052" y="168"/>
                    </a:lnTo>
                    <a:cubicBezTo>
                      <a:pt x="1060" y="152"/>
                      <a:pt x="1055" y="132"/>
                      <a:pt x="1039" y="123"/>
                    </a:cubicBezTo>
                    <a:lnTo>
                      <a:pt x="836" y="6"/>
                    </a:lnTo>
                    <a:cubicBezTo>
                      <a:pt x="826" y="0"/>
                      <a:pt x="813" y="0"/>
                      <a:pt x="803" y="6"/>
                    </a:cubicBezTo>
                    <a:lnTo>
                      <a:pt x="610" y="117"/>
                    </a:lnTo>
                    <a:lnTo>
                      <a:pt x="520" y="117"/>
                    </a:lnTo>
                    <a:cubicBezTo>
                      <a:pt x="502" y="117"/>
                      <a:pt x="487" y="132"/>
                      <a:pt x="487" y="151"/>
                    </a:cubicBezTo>
                    <a:lnTo>
                      <a:pt x="487" y="161"/>
                    </a:lnTo>
                    <a:lnTo>
                      <a:pt x="296" y="161"/>
                    </a:lnTo>
                    <a:cubicBezTo>
                      <a:pt x="294" y="159"/>
                      <a:pt x="293" y="157"/>
                      <a:pt x="291" y="155"/>
                    </a:cubicBezTo>
                    <a:cubicBezTo>
                      <a:pt x="258" y="124"/>
                      <a:pt x="214" y="107"/>
                      <a:pt x="169" y="108"/>
                    </a:cubicBezTo>
                    <a:cubicBezTo>
                      <a:pt x="75" y="111"/>
                      <a:pt x="0" y="190"/>
                      <a:pt x="3" y="283"/>
                    </a:cubicBezTo>
                    <a:lnTo>
                      <a:pt x="2" y="775"/>
                    </a:lnTo>
                    <a:cubicBezTo>
                      <a:pt x="2" y="782"/>
                      <a:pt x="4" y="788"/>
                      <a:pt x="7" y="793"/>
                    </a:cubicBezTo>
                    <a:cubicBezTo>
                      <a:pt x="8" y="817"/>
                      <a:pt x="13" y="841"/>
                      <a:pt x="25" y="864"/>
                    </a:cubicBezTo>
                    <a:lnTo>
                      <a:pt x="195" y="1205"/>
                    </a:lnTo>
                    <a:lnTo>
                      <a:pt x="155" y="1205"/>
                    </a:lnTo>
                    <a:cubicBezTo>
                      <a:pt x="137" y="1205"/>
                      <a:pt x="122" y="1220"/>
                      <a:pt x="122" y="1238"/>
                    </a:cubicBezTo>
                    <a:lnTo>
                      <a:pt x="122" y="1308"/>
                    </a:lnTo>
                    <a:lnTo>
                      <a:pt x="61" y="1308"/>
                    </a:lnTo>
                    <a:cubicBezTo>
                      <a:pt x="42" y="1308"/>
                      <a:pt x="28" y="1323"/>
                      <a:pt x="28" y="1342"/>
                    </a:cubicBezTo>
                    <a:lnTo>
                      <a:pt x="28" y="1474"/>
                    </a:lnTo>
                    <a:cubicBezTo>
                      <a:pt x="28" y="1492"/>
                      <a:pt x="42" y="1507"/>
                      <a:pt x="61" y="1507"/>
                    </a:cubicBezTo>
                    <a:lnTo>
                      <a:pt x="239" y="1507"/>
                    </a:lnTo>
                    <a:cubicBezTo>
                      <a:pt x="252" y="1524"/>
                      <a:pt x="272" y="1536"/>
                      <a:pt x="295" y="1536"/>
                    </a:cubicBezTo>
                    <a:cubicBezTo>
                      <a:pt x="334" y="1536"/>
                      <a:pt x="365" y="1504"/>
                      <a:pt x="365" y="1466"/>
                    </a:cubicBezTo>
                    <a:cubicBezTo>
                      <a:pt x="365" y="1428"/>
                      <a:pt x="334" y="1397"/>
                      <a:pt x="295" y="1397"/>
                    </a:cubicBezTo>
                    <a:cubicBezTo>
                      <a:pt x="266" y="1397"/>
                      <a:pt x="241" y="1415"/>
                      <a:pt x="231" y="1440"/>
                    </a:cubicBezTo>
                    <a:lnTo>
                      <a:pt x="94" y="1440"/>
                    </a:lnTo>
                    <a:lnTo>
                      <a:pt x="94" y="1375"/>
                    </a:lnTo>
                    <a:lnTo>
                      <a:pt x="155" y="1375"/>
                    </a:lnTo>
                    <a:cubicBezTo>
                      <a:pt x="174" y="1375"/>
                      <a:pt x="189" y="1360"/>
                      <a:pt x="189" y="1342"/>
                    </a:cubicBezTo>
                    <a:lnTo>
                      <a:pt x="189" y="1272"/>
                    </a:lnTo>
                    <a:lnTo>
                      <a:pt x="557" y="1272"/>
                    </a:lnTo>
                    <a:cubicBezTo>
                      <a:pt x="557" y="1272"/>
                      <a:pt x="557" y="1272"/>
                      <a:pt x="557" y="1272"/>
                    </a:cubicBezTo>
                    <a:cubicBezTo>
                      <a:pt x="557" y="1272"/>
                      <a:pt x="557" y="1272"/>
                      <a:pt x="557" y="1272"/>
                    </a:cubicBezTo>
                    <a:lnTo>
                      <a:pt x="585" y="1272"/>
                    </a:lnTo>
                    <a:lnTo>
                      <a:pt x="585" y="1342"/>
                    </a:lnTo>
                    <a:cubicBezTo>
                      <a:pt x="585" y="1360"/>
                      <a:pt x="600" y="1375"/>
                      <a:pt x="618" y="1375"/>
                    </a:cubicBezTo>
                    <a:lnTo>
                      <a:pt x="679" y="1375"/>
                    </a:lnTo>
                    <a:lnTo>
                      <a:pt x="679" y="1440"/>
                    </a:lnTo>
                    <a:lnTo>
                      <a:pt x="573" y="1440"/>
                    </a:lnTo>
                    <a:cubicBezTo>
                      <a:pt x="562" y="1415"/>
                      <a:pt x="538" y="1397"/>
                      <a:pt x="508" y="1397"/>
                    </a:cubicBezTo>
                    <a:cubicBezTo>
                      <a:pt x="470" y="1397"/>
                      <a:pt x="439" y="1428"/>
                      <a:pt x="439" y="1466"/>
                    </a:cubicBezTo>
                    <a:cubicBezTo>
                      <a:pt x="439" y="1504"/>
                      <a:pt x="470" y="1536"/>
                      <a:pt x="508" y="1536"/>
                    </a:cubicBezTo>
                    <a:cubicBezTo>
                      <a:pt x="531" y="1536"/>
                      <a:pt x="552" y="1524"/>
                      <a:pt x="564" y="1507"/>
                    </a:cubicBezTo>
                    <a:lnTo>
                      <a:pt x="713" y="1507"/>
                    </a:lnTo>
                    <a:cubicBezTo>
                      <a:pt x="731" y="1507"/>
                      <a:pt x="746" y="1492"/>
                      <a:pt x="746" y="1474"/>
                    </a:cubicBezTo>
                    <a:lnTo>
                      <a:pt x="746" y="1342"/>
                    </a:lnTo>
                    <a:cubicBezTo>
                      <a:pt x="746" y="1323"/>
                      <a:pt x="731" y="1308"/>
                      <a:pt x="713" y="1308"/>
                    </a:cubicBezTo>
                    <a:lnTo>
                      <a:pt x="651" y="1308"/>
                    </a:lnTo>
                    <a:lnTo>
                      <a:pt x="651" y="1238"/>
                    </a:lnTo>
                    <a:cubicBezTo>
                      <a:pt x="651" y="1220"/>
                      <a:pt x="636" y="1205"/>
                      <a:pt x="618" y="1205"/>
                    </a:cubicBezTo>
                    <a:lnTo>
                      <a:pt x="577" y="1205"/>
                    </a:lnTo>
                    <a:lnTo>
                      <a:pt x="342" y="733"/>
                    </a:lnTo>
                    <a:lnTo>
                      <a:pt x="344" y="378"/>
                    </a:lnTo>
                    <a:lnTo>
                      <a:pt x="487" y="378"/>
                    </a:lnTo>
                    <a:lnTo>
                      <a:pt x="487" y="388"/>
                    </a:lnTo>
                    <a:cubicBezTo>
                      <a:pt x="487" y="407"/>
                      <a:pt x="502" y="422"/>
                      <a:pt x="520" y="422"/>
                    </a:cubicBezTo>
                    <a:lnTo>
                      <a:pt x="610" y="422"/>
                    </a:lnTo>
                    <a:lnTo>
                      <a:pt x="803" y="533"/>
                    </a:lnTo>
                    <a:cubicBezTo>
                      <a:pt x="808" y="536"/>
                      <a:pt x="814" y="537"/>
                      <a:pt x="819" y="537"/>
                    </a:cubicBezTo>
                    <a:cubicBezTo>
                      <a:pt x="825" y="537"/>
                      <a:pt x="831" y="536"/>
                      <a:pt x="836" y="533"/>
                    </a:cubicBezTo>
                    <a:lnTo>
                      <a:pt x="1039" y="416"/>
                    </a:lnTo>
                    <a:cubicBezTo>
                      <a:pt x="1055" y="406"/>
                      <a:pt x="1060" y="386"/>
                      <a:pt x="1051" y="370"/>
                    </a:cubicBezTo>
                    <a:close/>
                  </a:path>
                </a:pathLst>
              </a:custGeom>
              <a:grpFill/>
              <a:ln w="0">
                <a:noFill/>
                <a:round/>
                <a:headEnd/>
                <a:tailEnd/>
              </a:ln>
            </p:spPr>
            <p:txBody>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55" name="Freeform 168"/>
              <p:cNvSpPr>
                <a:spLocks noEditPoints="1"/>
              </p:cNvSpPr>
              <p:nvPr/>
            </p:nvSpPr>
            <p:spPr bwMode="auto">
              <a:xfrm>
                <a:off x="7764463" y="2541588"/>
                <a:ext cx="88900" cy="82550"/>
              </a:xfrm>
              <a:custGeom>
                <a:avLst/>
                <a:gdLst>
                  <a:gd name="T0" fmla="*/ 2147483646 w 210"/>
                  <a:gd name="T1" fmla="*/ 2147483646 h 196"/>
                  <a:gd name="T2" fmla="*/ 2147483646 w 210"/>
                  <a:gd name="T3" fmla="*/ 2147483646 h 196"/>
                  <a:gd name="T4" fmla="*/ 2147483646 w 210"/>
                  <a:gd name="T5" fmla="*/ 2147483646 h 196"/>
                  <a:gd name="T6" fmla="*/ 2147483646 w 210"/>
                  <a:gd name="T7" fmla="*/ 2147483646 h 196"/>
                  <a:gd name="T8" fmla="*/ 2147483646 w 210"/>
                  <a:gd name="T9" fmla="*/ 2147483646 h 196"/>
                  <a:gd name="T10" fmla="*/ 2147483646 w 210"/>
                  <a:gd name="T11" fmla="*/ 2147483646 h 196"/>
                  <a:gd name="T12" fmla="*/ 2147483646 w 210"/>
                  <a:gd name="T13" fmla="*/ 2147483646 h 196"/>
                  <a:gd name="T14" fmla="*/ 2147483646 w 210"/>
                  <a:gd name="T15" fmla="*/ 2147483646 h 196"/>
                  <a:gd name="T16" fmla="*/ 2147483646 w 210"/>
                  <a:gd name="T17" fmla="*/ 2147483646 h 196"/>
                  <a:gd name="T18" fmla="*/ 2147483646 w 210"/>
                  <a:gd name="T19" fmla="*/ 2147483646 h 196"/>
                  <a:gd name="T20" fmla="*/ 2147483646 w 210"/>
                  <a:gd name="T21" fmla="*/ 2147483646 h 196"/>
                  <a:gd name="T22" fmla="*/ 2147483646 w 210"/>
                  <a:gd name="T23" fmla="*/ 2147483646 h 196"/>
                  <a:gd name="T24" fmla="*/ 2147483646 w 210"/>
                  <a:gd name="T25" fmla="*/ 2147483646 h 196"/>
                  <a:gd name="T26" fmla="*/ 2147483646 w 210"/>
                  <a:gd name="T27" fmla="*/ 2147483646 h 196"/>
                  <a:gd name="T28" fmla="*/ 2147483646 w 210"/>
                  <a:gd name="T29" fmla="*/ 2147483646 h 196"/>
                  <a:gd name="T30" fmla="*/ 2147483646 w 210"/>
                  <a:gd name="T31" fmla="*/ 2147483646 h 196"/>
                  <a:gd name="T32" fmla="*/ 2147483646 w 210"/>
                  <a:gd name="T33" fmla="*/ 2147483646 h 196"/>
                  <a:gd name="T34" fmla="*/ 2147483646 w 210"/>
                  <a:gd name="T35" fmla="*/ 2147483646 h 196"/>
                  <a:gd name="T36" fmla="*/ 2147483646 w 210"/>
                  <a:gd name="T37" fmla="*/ 2147483646 h 1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0"/>
                  <a:gd name="T58" fmla="*/ 0 h 196"/>
                  <a:gd name="T59" fmla="*/ 210 w 210"/>
                  <a:gd name="T60" fmla="*/ 196 h 1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0" h="196">
                    <a:moveTo>
                      <a:pt x="139" y="109"/>
                    </a:moveTo>
                    <a:lnTo>
                      <a:pt x="139" y="109"/>
                    </a:lnTo>
                    <a:cubicBezTo>
                      <a:pt x="136" y="117"/>
                      <a:pt x="131" y="123"/>
                      <a:pt x="124" y="126"/>
                    </a:cubicBezTo>
                    <a:cubicBezTo>
                      <a:pt x="109" y="134"/>
                      <a:pt x="91" y="128"/>
                      <a:pt x="83" y="113"/>
                    </a:cubicBezTo>
                    <a:cubicBezTo>
                      <a:pt x="76" y="98"/>
                      <a:pt x="82" y="80"/>
                      <a:pt x="97" y="73"/>
                    </a:cubicBezTo>
                    <a:cubicBezTo>
                      <a:pt x="101" y="71"/>
                      <a:pt x="106" y="70"/>
                      <a:pt x="110" y="70"/>
                    </a:cubicBezTo>
                    <a:cubicBezTo>
                      <a:pt x="113" y="70"/>
                      <a:pt x="117" y="70"/>
                      <a:pt x="120" y="71"/>
                    </a:cubicBezTo>
                    <a:cubicBezTo>
                      <a:pt x="127" y="74"/>
                      <a:pt x="133" y="79"/>
                      <a:pt x="137" y="86"/>
                    </a:cubicBezTo>
                    <a:cubicBezTo>
                      <a:pt x="141" y="93"/>
                      <a:pt x="141" y="102"/>
                      <a:pt x="139" y="109"/>
                    </a:cubicBezTo>
                    <a:close/>
                    <a:moveTo>
                      <a:pt x="67" y="13"/>
                    </a:moveTo>
                    <a:lnTo>
                      <a:pt x="67" y="13"/>
                    </a:lnTo>
                    <a:cubicBezTo>
                      <a:pt x="19" y="37"/>
                      <a:pt x="0" y="95"/>
                      <a:pt x="24" y="143"/>
                    </a:cubicBezTo>
                    <a:cubicBezTo>
                      <a:pt x="41" y="177"/>
                      <a:pt x="75" y="196"/>
                      <a:pt x="110" y="196"/>
                    </a:cubicBezTo>
                    <a:cubicBezTo>
                      <a:pt x="125" y="196"/>
                      <a:pt x="140" y="193"/>
                      <a:pt x="153" y="186"/>
                    </a:cubicBezTo>
                    <a:cubicBezTo>
                      <a:pt x="176" y="175"/>
                      <a:pt x="194" y="155"/>
                      <a:pt x="202" y="130"/>
                    </a:cubicBezTo>
                    <a:cubicBezTo>
                      <a:pt x="210" y="106"/>
                      <a:pt x="208" y="80"/>
                      <a:pt x="197" y="56"/>
                    </a:cubicBezTo>
                    <a:cubicBezTo>
                      <a:pt x="185" y="33"/>
                      <a:pt x="165" y="16"/>
                      <a:pt x="141" y="8"/>
                    </a:cubicBezTo>
                    <a:cubicBezTo>
                      <a:pt x="116" y="0"/>
                      <a:pt x="90" y="2"/>
                      <a:pt x="67" y="13"/>
                    </a:cubicBezTo>
                    <a:close/>
                  </a:path>
                </a:pathLst>
              </a:custGeom>
              <a:grpFill/>
              <a:ln w="0">
                <a:noFill/>
                <a:round/>
                <a:headEnd/>
                <a:tailEnd/>
              </a:ln>
            </p:spPr>
            <p:txBody>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56" name="Freeform 169"/>
              <p:cNvSpPr>
                <a:spLocks noEditPoints="1"/>
              </p:cNvSpPr>
              <p:nvPr/>
            </p:nvSpPr>
            <p:spPr bwMode="auto">
              <a:xfrm>
                <a:off x="7759700" y="2309813"/>
                <a:ext cx="79375" cy="74613"/>
              </a:xfrm>
              <a:custGeom>
                <a:avLst/>
                <a:gdLst>
                  <a:gd name="T0" fmla="*/ 2147483646 w 187"/>
                  <a:gd name="T1" fmla="*/ 2147483646 h 176"/>
                  <a:gd name="T2" fmla="*/ 2147483646 w 187"/>
                  <a:gd name="T3" fmla="*/ 2147483646 h 176"/>
                  <a:gd name="T4" fmla="*/ 2147483646 w 187"/>
                  <a:gd name="T5" fmla="*/ 2147483646 h 176"/>
                  <a:gd name="T6" fmla="*/ 2147483646 w 187"/>
                  <a:gd name="T7" fmla="*/ 2147483646 h 176"/>
                  <a:gd name="T8" fmla="*/ 2147483646 w 187"/>
                  <a:gd name="T9" fmla="*/ 2147483646 h 176"/>
                  <a:gd name="T10" fmla="*/ 2147483646 w 187"/>
                  <a:gd name="T11" fmla="*/ 2147483646 h 176"/>
                  <a:gd name="T12" fmla="*/ 2147483646 w 187"/>
                  <a:gd name="T13" fmla="*/ 2147483646 h 176"/>
                  <a:gd name="T14" fmla="*/ 2147483646 w 187"/>
                  <a:gd name="T15" fmla="*/ 2147483646 h 176"/>
                  <a:gd name="T16" fmla="*/ 2147483646 w 187"/>
                  <a:gd name="T17" fmla="*/ 2147483646 h 176"/>
                  <a:gd name="T18" fmla="*/ 2147483646 w 187"/>
                  <a:gd name="T19" fmla="*/ 2147483646 h 176"/>
                  <a:gd name="T20" fmla="*/ 2147483646 w 187"/>
                  <a:gd name="T21" fmla="*/ 2147483646 h 176"/>
                  <a:gd name="T22" fmla="*/ 2147483646 w 187"/>
                  <a:gd name="T23" fmla="*/ 2147483646 h 176"/>
                  <a:gd name="T24" fmla="*/ 2147483646 w 187"/>
                  <a:gd name="T25" fmla="*/ 2147483646 h 176"/>
                  <a:gd name="T26" fmla="*/ 2147483646 w 187"/>
                  <a:gd name="T27" fmla="*/ 2147483646 h 176"/>
                  <a:gd name="T28" fmla="*/ 2147483646 w 187"/>
                  <a:gd name="T29" fmla="*/ 2147483646 h 176"/>
                  <a:gd name="T30" fmla="*/ 2147483646 w 187"/>
                  <a:gd name="T31" fmla="*/ 2147483646 h 176"/>
                  <a:gd name="T32" fmla="*/ 2147483646 w 187"/>
                  <a:gd name="T33" fmla="*/ 2147483646 h 176"/>
                  <a:gd name="T34" fmla="*/ 2147483646 w 187"/>
                  <a:gd name="T35" fmla="*/ 2147483646 h 176"/>
                  <a:gd name="T36" fmla="*/ 2147483646 w 187"/>
                  <a:gd name="T37" fmla="*/ 2147483646 h 176"/>
                  <a:gd name="T38" fmla="*/ 2147483646 w 187"/>
                  <a:gd name="T39" fmla="*/ 2147483646 h 176"/>
                  <a:gd name="T40" fmla="*/ 2147483646 w 187"/>
                  <a:gd name="T41" fmla="*/ 2147483646 h 1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7"/>
                  <a:gd name="T64" fmla="*/ 0 h 176"/>
                  <a:gd name="T65" fmla="*/ 187 w 187"/>
                  <a:gd name="T66" fmla="*/ 176 h 1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7" h="176">
                    <a:moveTo>
                      <a:pt x="73" y="75"/>
                    </a:moveTo>
                    <a:lnTo>
                      <a:pt x="73" y="75"/>
                    </a:lnTo>
                    <a:cubicBezTo>
                      <a:pt x="77" y="71"/>
                      <a:pt x="82" y="69"/>
                      <a:pt x="87" y="68"/>
                    </a:cubicBezTo>
                    <a:cubicBezTo>
                      <a:pt x="88" y="68"/>
                      <a:pt x="88" y="68"/>
                      <a:pt x="89" y="68"/>
                    </a:cubicBezTo>
                    <a:cubicBezTo>
                      <a:pt x="94" y="68"/>
                      <a:pt x="99" y="70"/>
                      <a:pt x="102" y="73"/>
                    </a:cubicBezTo>
                    <a:cubicBezTo>
                      <a:pt x="111" y="81"/>
                      <a:pt x="112" y="94"/>
                      <a:pt x="105" y="102"/>
                    </a:cubicBezTo>
                    <a:cubicBezTo>
                      <a:pt x="101" y="107"/>
                      <a:pt x="96" y="109"/>
                      <a:pt x="91" y="110"/>
                    </a:cubicBezTo>
                    <a:cubicBezTo>
                      <a:pt x="85" y="110"/>
                      <a:pt x="80" y="108"/>
                      <a:pt x="76" y="105"/>
                    </a:cubicBezTo>
                    <a:cubicBezTo>
                      <a:pt x="71" y="101"/>
                      <a:pt x="69" y="96"/>
                      <a:pt x="68" y="91"/>
                    </a:cubicBezTo>
                    <a:cubicBezTo>
                      <a:pt x="68" y="85"/>
                      <a:pt x="70" y="80"/>
                      <a:pt x="73" y="75"/>
                    </a:cubicBezTo>
                    <a:close/>
                    <a:moveTo>
                      <a:pt x="32" y="155"/>
                    </a:moveTo>
                    <a:lnTo>
                      <a:pt x="32" y="155"/>
                    </a:lnTo>
                    <a:cubicBezTo>
                      <a:pt x="48" y="169"/>
                      <a:pt x="68" y="176"/>
                      <a:pt x="89" y="176"/>
                    </a:cubicBezTo>
                    <a:cubicBezTo>
                      <a:pt x="91" y="176"/>
                      <a:pt x="94" y="176"/>
                      <a:pt x="96" y="176"/>
                    </a:cubicBezTo>
                    <a:cubicBezTo>
                      <a:pt x="119" y="174"/>
                      <a:pt x="140" y="163"/>
                      <a:pt x="156" y="146"/>
                    </a:cubicBezTo>
                    <a:cubicBezTo>
                      <a:pt x="187" y="109"/>
                      <a:pt x="182" y="54"/>
                      <a:pt x="146" y="22"/>
                    </a:cubicBezTo>
                    <a:cubicBezTo>
                      <a:pt x="128" y="7"/>
                      <a:pt x="105" y="0"/>
                      <a:pt x="82" y="2"/>
                    </a:cubicBezTo>
                    <a:cubicBezTo>
                      <a:pt x="59" y="4"/>
                      <a:pt x="38" y="14"/>
                      <a:pt x="22" y="32"/>
                    </a:cubicBezTo>
                    <a:cubicBezTo>
                      <a:pt x="7" y="50"/>
                      <a:pt x="0" y="73"/>
                      <a:pt x="2" y="96"/>
                    </a:cubicBezTo>
                    <a:cubicBezTo>
                      <a:pt x="4" y="119"/>
                      <a:pt x="15" y="140"/>
                      <a:pt x="32" y="155"/>
                    </a:cubicBezTo>
                    <a:close/>
                  </a:path>
                </a:pathLst>
              </a:custGeom>
              <a:grpFill/>
              <a:ln w="0">
                <a:noFill/>
                <a:round/>
                <a:headEnd/>
                <a:tailEnd/>
              </a:ln>
            </p:spPr>
            <p:txBody>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grpSp>
        <p:grpSp>
          <p:nvGrpSpPr>
            <p:cNvPr id="31" name="组合 238"/>
            <p:cNvGrpSpPr>
              <a:grpSpLocks noChangeAspect="1"/>
            </p:cNvGrpSpPr>
            <p:nvPr/>
          </p:nvGrpSpPr>
          <p:grpSpPr>
            <a:xfrm flipH="1">
              <a:off x="9718503" y="2895259"/>
              <a:ext cx="380252" cy="334464"/>
              <a:chOff x="13962063" y="646113"/>
              <a:chExt cx="5175250" cy="4800600"/>
            </a:xfrm>
            <a:solidFill>
              <a:srgbClr val="15B0E8"/>
            </a:solidFill>
          </p:grpSpPr>
          <p:sp>
            <p:nvSpPr>
              <p:cNvPr id="149" name="Freeform 6"/>
              <p:cNvSpPr>
                <a:spLocks/>
              </p:cNvSpPr>
              <p:nvPr/>
            </p:nvSpPr>
            <p:spPr bwMode="auto">
              <a:xfrm>
                <a:off x="14738350" y="2190751"/>
                <a:ext cx="1354137" cy="2078038"/>
              </a:xfrm>
              <a:custGeom>
                <a:avLst/>
                <a:gdLst>
                  <a:gd name="T0" fmla="*/ 361 w 361"/>
                  <a:gd name="T1" fmla="*/ 181 h 554"/>
                  <a:gd name="T2" fmla="*/ 180 w 361"/>
                  <a:gd name="T3" fmla="*/ 0 h 554"/>
                  <a:gd name="T4" fmla="*/ 0 w 361"/>
                  <a:gd name="T5" fmla="*/ 181 h 554"/>
                  <a:gd name="T6" fmla="*/ 74 w 361"/>
                  <a:gd name="T7" fmla="*/ 327 h 554"/>
                  <a:gd name="T8" fmla="*/ 74 w 361"/>
                  <a:gd name="T9" fmla="*/ 554 h 554"/>
                  <a:gd name="T10" fmla="*/ 287 w 361"/>
                  <a:gd name="T11" fmla="*/ 554 h 554"/>
                  <a:gd name="T12" fmla="*/ 287 w 361"/>
                  <a:gd name="T13" fmla="*/ 327 h 554"/>
                  <a:gd name="T14" fmla="*/ 361 w 361"/>
                  <a:gd name="T15" fmla="*/ 181 h 5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554">
                    <a:moveTo>
                      <a:pt x="361" y="181"/>
                    </a:moveTo>
                    <a:cubicBezTo>
                      <a:pt x="361" y="81"/>
                      <a:pt x="280" y="0"/>
                      <a:pt x="180" y="0"/>
                    </a:cubicBezTo>
                    <a:cubicBezTo>
                      <a:pt x="81" y="0"/>
                      <a:pt x="0" y="81"/>
                      <a:pt x="0" y="181"/>
                    </a:cubicBezTo>
                    <a:cubicBezTo>
                      <a:pt x="0" y="241"/>
                      <a:pt x="29" y="294"/>
                      <a:pt x="74" y="327"/>
                    </a:cubicBezTo>
                    <a:cubicBezTo>
                      <a:pt x="74" y="554"/>
                      <a:pt x="74" y="554"/>
                      <a:pt x="74" y="554"/>
                    </a:cubicBezTo>
                    <a:cubicBezTo>
                      <a:pt x="287" y="554"/>
                      <a:pt x="287" y="554"/>
                      <a:pt x="287" y="554"/>
                    </a:cubicBezTo>
                    <a:cubicBezTo>
                      <a:pt x="287" y="327"/>
                      <a:pt x="287" y="327"/>
                      <a:pt x="287" y="327"/>
                    </a:cubicBezTo>
                    <a:cubicBezTo>
                      <a:pt x="332" y="294"/>
                      <a:pt x="361" y="241"/>
                      <a:pt x="361" y="1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77670" tIns="238839" rIns="477670" bIns="238839" numCol="1" anchor="t" anchorCtr="0" compatLnSpc="1">
                <a:prstTxWarp prst="textNoShape">
                  <a:avLst/>
                </a:prstTxWarp>
                <a:noAutofit/>
              </a:bodyPr>
              <a:lstStyle/>
              <a:p>
                <a:pPr defTabSz="6369386">
                  <a:defRPr/>
                </a:pPr>
                <a:endParaRPr lang="zh-CN" altLang="en-US" sz="3198" b="1" kern="0" dirty="0">
                  <a:solidFill>
                    <a:prstClr val="black"/>
                  </a:solidFill>
                  <a:latin typeface="+mj-lt"/>
                  <a:ea typeface="微软雅黑" panose="020B0503020204020204" pitchFamily="34" charset="-122"/>
                  <a:cs typeface="Arial" panose="020B0604020202020204" pitchFamily="34" charset="0"/>
                </a:endParaRPr>
              </a:p>
            </p:txBody>
          </p:sp>
          <p:sp>
            <p:nvSpPr>
              <p:cNvPr id="150" name="Freeform 7"/>
              <p:cNvSpPr>
                <a:spLocks noEditPoints="1"/>
              </p:cNvSpPr>
              <p:nvPr/>
            </p:nvSpPr>
            <p:spPr bwMode="auto">
              <a:xfrm>
                <a:off x="13962063" y="646113"/>
                <a:ext cx="2906712" cy="2755900"/>
              </a:xfrm>
              <a:custGeom>
                <a:avLst/>
                <a:gdLst>
                  <a:gd name="T0" fmla="*/ 387 w 775"/>
                  <a:gd name="T1" fmla="*/ 0 h 735"/>
                  <a:gd name="T2" fmla="*/ 0 w 775"/>
                  <a:gd name="T3" fmla="*/ 387 h 735"/>
                  <a:gd name="T4" fmla="*/ 218 w 775"/>
                  <a:gd name="T5" fmla="*/ 735 h 735"/>
                  <a:gd name="T6" fmla="*/ 166 w 775"/>
                  <a:gd name="T7" fmla="*/ 593 h 735"/>
                  <a:gd name="T8" fmla="*/ 387 w 775"/>
                  <a:gd name="T9" fmla="*/ 372 h 735"/>
                  <a:gd name="T10" fmla="*/ 609 w 775"/>
                  <a:gd name="T11" fmla="*/ 593 h 735"/>
                  <a:gd name="T12" fmla="*/ 557 w 775"/>
                  <a:gd name="T13" fmla="*/ 735 h 735"/>
                  <a:gd name="T14" fmla="*/ 775 w 775"/>
                  <a:gd name="T15" fmla="*/ 387 h 735"/>
                  <a:gd name="T16" fmla="*/ 387 w 775"/>
                  <a:gd name="T17" fmla="*/ 0 h 735"/>
                  <a:gd name="T18" fmla="*/ 387 w 775"/>
                  <a:gd name="T19" fmla="*/ 246 h 735"/>
                  <a:gd name="T20" fmla="*/ 296 w 775"/>
                  <a:gd name="T21" fmla="*/ 155 h 735"/>
                  <a:gd name="T22" fmla="*/ 387 w 775"/>
                  <a:gd name="T23" fmla="*/ 63 h 735"/>
                  <a:gd name="T24" fmla="*/ 479 w 775"/>
                  <a:gd name="T25" fmla="*/ 155 h 735"/>
                  <a:gd name="T26" fmla="*/ 387 w 775"/>
                  <a:gd name="T27" fmla="*/ 246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5" h="735">
                    <a:moveTo>
                      <a:pt x="387" y="0"/>
                    </a:moveTo>
                    <a:cubicBezTo>
                      <a:pt x="174" y="0"/>
                      <a:pt x="0" y="173"/>
                      <a:pt x="0" y="387"/>
                    </a:cubicBezTo>
                    <a:cubicBezTo>
                      <a:pt x="0" y="540"/>
                      <a:pt x="89" y="672"/>
                      <a:pt x="218" y="735"/>
                    </a:cubicBezTo>
                    <a:cubicBezTo>
                      <a:pt x="186" y="697"/>
                      <a:pt x="166" y="647"/>
                      <a:pt x="166" y="593"/>
                    </a:cubicBezTo>
                    <a:cubicBezTo>
                      <a:pt x="166" y="471"/>
                      <a:pt x="265" y="372"/>
                      <a:pt x="387" y="372"/>
                    </a:cubicBezTo>
                    <a:cubicBezTo>
                      <a:pt x="510" y="372"/>
                      <a:pt x="609" y="471"/>
                      <a:pt x="609" y="593"/>
                    </a:cubicBezTo>
                    <a:cubicBezTo>
                      <a:pt x="609" y="647"/>
                      <a:pt x="589" y="697"/>
                      <a:pt x="557" y="735"/>
                    </a:cubicBezTo>
                    <a:cubicBezTo>
                      <a:pt x="686" y="672"/>
                      <a:pt x="775" y="540"/>
                      <a:pt x="775" y="387"/>
                    </a:cubicBezTo>
                    <a:cubicBezTo>
                      <a:pt x="775" y="173"/>
                      <a:pt x="601" y="0"/>
                      <a:pt x="387" y="0"/>
                    </a:cubicBezTo>
                    <a:close/>
                    <a:moveTo>
                      <a:pt x="387" y="246"/>
                    </a:moveTo>
                    <a:cubicBezTo>
                      <a:pt x="337" y="246"/>
                      <a:pt x="296" y="205"/>
                      <a:pt x="296" y="155"/>
                    </a:cubicBezTo>
                    <a:cubicBezTo>
                      <a:pt x="296" y="104"/>
                      <a:pt x="337" y="63"/>
                      <a:pt x="387" y="63"/>
                    </a:cubicBezTo>
                    <a:cubicBezTo>
                      <a:pt x="438" y="63"/>
                      <a:pt x="479" y="104"/>
                      <a:pt x="479" y="155"/>
                    </a:cubicBezTo>
                    <a:cubicBezTo>
                      <a:pt x="479" y="205"/>
                      <a:pt x="438" y="246"/>
                      <a:pt x="387" y="24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77670" tIns="238839" rIns="477670" bIns="238839" numCol="1" anchor="t" anchorCtr="0" compatLnSpc="1">
                <a:prstTxWarp prst="textNoShape">
                  <a:avLst/>
                </a:prstTxWarp>
                <a:noAutofit/>
              </a:bodyPr>
              <a:lstStyle/>
              <a:p>
                <a:pPr defTabSz="6369386">
                  <a:defRPr/>
                </a:pPr>
                <a:endParaRPr lang="zh-CN" altLang="en-US" sz="3198" b="1" kern="0" dirty="0">
                  <a:solidFill>
                    <a:prstClr val="black"/>
                  </a:solidFill>
                  <a:latin typeface="+mj-lt"/>
                  <a:ea typeface="微软雅黑" panose="020B0503020204020204" pitchFamily="34" charset="-122"/>
                  <a:cs typeface="Arial" panose="020B0604020202020204" pitchFamily="34" charset="0"/>
                </a:endParaRPr>
              </a:p>
            </p:txBody>
          </p:sp>
          <p:sp>
            <p:nvSpPr>
              <p:cNvPr id="151" name="Freeform 8"/>
              <p:cNvSpPr>
                <a:spLocks/>
              </p:cNvSpPr>
              <p:nvPr/>
            </p:nvSpPr>
            <p:spPr bwMode="auto">
              <a:xfrm>
                <a:off x="16816388" y="1155701"/>
                <a:ext cx="1162050" cy="1844675"/>
              </a:xfrm>
              <a:custGeom>
                <a:avLst/>
                <a:gdLst>
                  <a:gd name="T0" fmla="*/ 0 w 310"/>
                  <a:gd name="T1" fmla="*/ 0 h 492"/>
                  <a:gd name="T2" fmla="*/ 78 w 310"/>
                  <a:gd name="T3" fmla="*/ 254 h 492"/>
                  <a:gd name="T4" fmla="*/ 33 w 310"/>
                  <a:gd name="T5" fmla="*/ 431 h 492"/>
                  <a:gd name="T6" fmla="*/ 116 w 310"/>
                  <a:gd name="T7" fmla="*/ 492 h 492"/>
                  <a:gd name="T8" fmla="*/ 310 w 310"/>
                  <a:gd name="T9" fmla="*/ 224 h 492"/>
                  <a:gd name="T10" fmla="*/ 0 w 310"/>
                  <a:gd name="T11" fmla="*/ 0 h 492"/>
                </a:gdLst>
                <a:ahLst/>
                <a:cxnLst>
                  <a:cxn ang="0">
                    <a:pos x="T0" y="T1"/>
                  </a:cxn>
                  <a:cxn ang="0">
                    <a:pos x="T2" y="T3"/>
                  </a:cxn>
                  <a:cxn ang="0">
                    <a:pos x="T4" y="T5"/>
                  </a:cxn>
                  <a:cxn ang="0">
                    <a:pos x="T6" y="T7"/>
                  </a:cxn>
                  <a:cxn ang="0">
                    <a:pos x="T8" y="T9"/>
                  </a:cxn>
                  <a:cxn ang="0">
                    <a:pos x="T10" y="T11"/>
                  </a:cxn>
                </a:cxnLst>
                <a:rect l="0" t="0" r="r" b="b"/>
                <a:pathLst>
                  <a:path w="310" h="492">
                    <a:moveTo>
                      <a:pt x="0" y="0"/>
                    </a:moveTo>
                    <a:cubicBezTo>
                      <a:pt x="49" y="72"/>
                      <a:pt x="78" y="160"/>
                      <a:pt x="78" y="254"/>
                    </a:cubicBezTo>
                    <a:cubicBezTo>
                      <a:pt x="78" y="319"/>
                      <a:pt x="57" y="375"/>
                      <a:pt x="33" y="431"/>
                    </a:cubicBezTo>
                    <a:cubicBezTo>
                      <a:pt x="116" y="492"/>
                      <a:pt x="116" y="492"/>
                      <a:pt x="116" y="492"/>
                    </a:cubicBezTo>
                    <a:cubicBezTo>
                      <a:pt x="310" y="224"/>
                      <a:pt x="310" y="224"/>
                      <a:pt x="310" y="224"/>
                    </a:cubicBez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77670" tIns="238839" rIns="477670" bIns="238839" numCol="1" anchor="t" anchorCtr="0" compatLnSpc="1">
                <a:prstTxWarp prst="textNoShape">
                  <a:avLst/>
                </a:prstTxWarp>
                <a:noAutofit/>
              </a:bodyPr>
              <a:lstStyle/>
              <a:p>
                <a:pPr defTabSz="6369386">
                  <a:defRPr/>
                </a:pPr>
                <a:endParaRPr lang="zh-CN" altLang="en-US" sz="3198" b="1" kern="0" dirty="0">
                  <a:solidFill>
                    <a:prstClr val="black"/>
                  </a:solidFill>
                  <a:latin typeface="+mj-lt"/>
                  <a:ea typeface="微软雅黑" panose="020B0503020204020204" pitchFamily="34" charset="-122"/>
                  <a:cs typeface="Arial" panose="020B0604020202020204" pitchFamily="34" charset="0"/>
                </a:endParaRPr>
              </a:p>
            </p:txBody>
          </p:sp>
          <p:sp>
            <p:nvSpPr>
              <p:cNvPr id="152" name="Freeform 9"/>
              <p:cNvSpPr>
                <a:spLocks noEditPoints="1"/>
              </p:cNvSpPr>
              <p:nvPr/>
            </p:nvSpPr>
            <p:spPr bwMode="auto">
              <a:xfrm>
                <a:off x="16981488" y="2168526"/>
                <a:ext cx="2155825" cy="2295525"/>
              </a:xfrm>
              <a:custGeom>
                <a:avLst/>
                <a:gdLst>
                  <a:gd name="T0" fmla="*/ 476 w 575"/>
                  <a:gd name="T1" fmla="*/ 59 h 612"/>
                  <a:gd name="T2" fmla="*/ 222 w 575"/>
                  <a:gd name="T3" fmla="*/ 100 h 612"/>
                  <a:gd name="T4" fmla="*/ 42 w 575"/>
                  <a:gd name="T5" fmla="*/ 349 h 612"/>
                  <a:gd name="T6" fmla="*/ 13 w 575"/>
                  <a:gd name="T7" fmla="*/ 500 h 612"/>
                  <a:gd name="T8" fmla="*/ 281 w 575"/>
                  <a:gd name="T9" fmla="*/ 612 h 612"/>
                  <a:gd name="T10" fmla="*/ 336 w 575"/>
                  <a:gd name="T11" fmla="*/ 562 h 612"/>
                  <a:gd name="T12" fmla="*/ 516 w 575"/>
                  <a:gd name="T13" fmla="*/ 313 h 612"/>
                  <a:gd name="T14" fmla="*/ 476 w 575"/>
                  <a:gd name="T15" fmla="*/ 59 h 612"/>
                  <a:gd name="T16" fmla="*/ 364 w 575"/>
                  <a:gd name="T17" fmla="*/ 259 h 612"/>
                  <a:gd name="T18" fmla="*/ 297 w 575"/>
                  <a:gd name="T19" fmla="*/ 192 h 612"/>
                  <a:gd name="T20" fmla="*/ 364 w 575"/>
                  <a:gd name="T21" fmla="*/ 125 h 612"/>
                  <a:gd name="T22" fmla="*/ 431 w 575"/>
                  <a:gd name="T23" fmla="*/ 192 h 612"/>
                  <a:gd name="T24" fmla="*/ 364 w 575"/>
                  <a:gd name="T25" fmla="*/ 259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5" h="612">
                    <a:moveTo>
                      <a:pt x="476" y="59"/>
                    </a:moveTo>
                    <a:cubicBezTo>
                      <a:pt x="394" y="0"/>
                      <a:pt x="281" y="19"/>
                      <a:pt x="222" y="100"/>
                    </a:cubicBezTo>
                    <a:cubicBezTo>
                      <a:pt x="42" y="349"/>
                      <a:pt x="42" y="349"/>
                      <a:pt x="42" y="349"/>
                    </a:cubicBezTo>
                    <a:cubicBezTo>
                      <a:pt x="9" y="394"/>
                      <a:pt x="0" y="450"/>
                      <a:pt x="13" y="500"/>
                    </a:cubicBezTo>
                    <a:cubicBezTo>
                      <a:pt x="117" y="501"/>
                      <a:pt x="212" y="544"/>
                      <a:pt x="281" y="612"/>
                    </a:cubicBezTo>
                    <a:cubicBezTo>
                      <a:pt x="302" y="599"/>
                      <a:pt x="321" y="583"/>
                      <a:pt x="336" y="562"/>
                    </a:cubicBezTo>
                    <a:cubicBezTo>
                      <a:pt x="516" y="313"/>
                      <a:pt x="516" y="313"/>
                      <a:pt x="516" y="313"/>
                    </a:cubicBezTo>
                    <a:cubicBezTo>
                      <a:pt x="575" y="232"/>
                      <a:pt x="557" y="118"/>
                      <a:pt x="476" y="59"/>
                    </a:cubicBezTo>
                    <a:close/>
                    <a:moveTo>
                      <a:pt x="364" y="259"/>
                    </a:moveTo>
                    <a:cubicBezTo>
                      <a:pt x="327" y="259"/>
                      <a:pt x="297" y="229"/>
                      <a:pt x="297" y="192"/>
                    </a:cubicBezTo>
                    <a:cubicBezTo>
                      <a:pt x="297" y="155"/>
                      <a:pt x="327" y="125"/>
                      <a:pt x="364" y="125"/>
                    </a:cubicBezTo>
                    <a:cubicBezTo>
                      <a:pt x="401" y="125"/>
                      <a:pt x="431" y="155"/>
                      <a:pt x="431" y="192"/>
                    </a:cubicBezTo>
                    <a:cubicBezTo>
                      <a:pt x="431" y="229"/>
                      <a:pt x="401" y="259"/>
                      <a:pt x="364" y="25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77670" tIns="238839" rIns="477670" bIns="238839" numCol="1" anchor="t" anchorCtr="0" compatLnSpc="1">
                <a:prstTxWarp prst="textNoShape">
                  <a:avLst/>
                </a:prstTxWarp>
                <a:noAutofit/>
              </a:bodyPr>
              <a:lstStyle/>
              <a:p>
                <a:pPr defTabSz="6369386">
                  <a:defRPr/>
                </a:pPr>
                <a:endParaRPr lang="zh-CN" altLang="en-US" sz="3198" b="1" kern="0" dirty="0">
                  <a:solidFill>
                    <a:prstClr val="black"/>
                  </a:solidFill>
                  <a:latin typeface="+mj-lt"/>
                  <a:ea typeface="微软雅黑" panose="020B0503020204020204" pitchFamily="34" charset="-122"/>
                  <a:cs typeface="Arial" panose="020B0604020202020204" pitchFamily="34" charset="0"/>
                </a:endParaRPr>
              </a:p>
            </p:txBody>
          </p:sp>
          <p:sp>
            <p:nvSpPr>
              <p:cNvPr id="153" name="Freeform 10"/>
              <p:cNvSpPr>
                <a:spLocks noEditPoints="1"/>
              </p:cNvSpPr>
              <p:nvPr/>
            </p:nvSpPr>
            <p:spPr bwMode="auto">
              <a:xfrm>
                <a:off x="15765463" y="4268788"/>
                <a:ext cx="2482850" cy="1177925"/>
              </a:xfrm>
              <a:custGeom>
                <a:avLst/>
                <a:gdLst>
                  <a:gd name="T0" fmla="*/ 331 w 662"/>
                  <a:gd name="T1" fmla="*/ 0 h 314"/>
                  <a:gd name="T2" fmla="*/ 0 w 662"/>
                  <a:gd name="T3" fmla="*/ 314 h 314"/>
                  <a:gd name="T4" fmla="*/ 662 w 662"/>
                  <a:gd name="T5" fmla="*/ 314 h 314"/>
                  <a:gd name="T6" fmla="*/ 331 w 662"/>
                  <a:gd name="T7" fmla="*/ 0 h 314"/>
                  <a:gd name="T8" fmla="*/ 331 w 662"/>
                  <a:gd name="T9" fmla="*/ 170 h 314"/>
                  <a:gd name="T10" fmla="*/ 272 w 662"/>
                  <a:gd name="T11" fmla="*/ 111 h 314"/>
                  <a:gd name="T12" fmla="*/ 331 w 662"/>
                  <a:gd name="T13" fmla="*/ 52 h 314"/>
                  <a:gd name="T14" fmla="*/ 390 w 662"/>
                  <a:gd name="T15" fmla="*/ 111 h 314"/>
                  <a:gd name="T16" fmla="*/ 331 w 662"/>
                  <a:gd name="T17" fmla="*/ 17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2" h="314">
                    <a:moveTo>
                      <a:pt x="331" y="0"/>
                    </a:moveTo>
                    <a:cubicBezTo>
                      <a:pt x="154" y="0"/>
                      <a:pt x="9" y="139"/>
                      <a:pt x="0" y="314"/>
                    </a:cubicBezTo>
                    <a:cubicBezTo>
                      <a:pt x="662" y="314"/>
                      <a:pt x="662" y="314"/>
                      <a:pt x="662" y="314"/>
                    </a:cubicBezTo>
                    <a:cubicBezTo>
                      <a:pt x="653" y="139"/>
                      <a:pt x="508" y="0"/>
                      <a:pt x="331" y="0"/>
                    </a:cubicBezTo>
                    <a:close/>
                    <a:moveTo>
                      <a:pt x="331" y="170"/>
                    </a:moveTo>
                    <a:cubicBezTo>
                      <a:pt x="298" y="170"/>
                      <a:pt x="272" y="144"/>
                      <a:pt x="272" y="111"/>
                    </a:cubicBezTo>
                    <a:cubicBezTo>
                      <a:pt x="272" y="78"/>
                      <a:pt x="298" y="52"/>
                      <a:pt x="331" y="52"/>
                    </a:cubicBezTo>
                    <a:cubicBezTo>
                      <a:pt x="364" y="52"/>
                      <a:pt x="390" y="78"/>
                      <a:pt x="390" y="111"/>
                    </a:cubicBezTo>
                    <a:cubicBezTo>
                      <a:pt x="390" y="144"/>
                      <a:pt x="364" y="170"/>
                      <a:pt x="331" y="17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77670" tIns="238839" rIns="477670" bIns="238839" numCol="1" anchor="t" anchorCtr="0" compatLnSpc="1">
                <a:prstTxWarp prst="textNoShape">
                  <a:avLst/>
                </a:prstTxWarp>
                <a:noAutofit/>
              </a:bodyPr>
              <a:lstStyle/>
              <a:p>
                <a:pPr defTabSz="6369386">
                  <a:defRPr/>
                </a:pPr>
                <a:endParaRPr lang="zh-CN" altLang="en-US" sz="3198" b="1" kern="0" dirty="0">
                  <a:solidFill>
                    <a:prstClr val="black"/>
                  </a:solidFill>
                  <a:latin typeface="+mj-lt"/>
                  <a:ea typeface="微软雅黑" panose="020B0503020204020204" pitchFamily="34" charset="-122"/>
                  <a:cs typeface="Arial" panose="020B0604020202020204" pitchFamily="34" charset="0"/>
                </a:endParaRPr>
              </a:p>
            </p:txBody>
          </p:sp>
        </p:grpSp>
        <p:sp>
          <p:nvSpPr>
            <p:cNvPr id="32" name="Freeform 1510"/>
            <p:cNvSpPr>
              <a:spLocks noEditPoints="1"/>
            </p:cNvSpPr>
            <p:nvPr/>
          </p:nvSpPr>
          <p:spPr bwMode="auto">
            <a:xfrm flipH="1">
              <a:off x="9731495" y="4161275"/>
              <a:ext cx="342232" cy="369678"/>
            </a:xfrm>
            <a:custGeom>
              <a:avLst/>
              <a:gdLst>
                <a:gd name="T0" fmla="*/ 187 w 188"/>
                <a:gd name="T1" fmla="*/ 117 h 160"/>
                <a:gd name="T2" fmla="*/ 143 w 188"/>
                <a:gd name="T3" fmla="*/ 117 h 160"/>
                <a:gd name="T4" fmla="*/ 90 w 188"/>
                <a:gd name="T5" fmla="*/ 135 h 160"/>
                <a:gd name="T6" fmla="*/ 90 w 188"/>
                <a:gd name="T7" fmla="*/ 158 h 160"/>
                <a:gd name="T8" fmla="*/ 188 w 188"/>
                <a:gd name="T9" fmla="*/ 135 h 160"/>
                <a:gd name="T10" fmla="*/ 94 w 188"/>
                <a:gd name="T11" fmla="*/ 121 h 160"/>
                <a:gd name="T12" fmla="*/ 138 w 188"/>
                <a:gd name="T13" fmla="*/ 135 h 160"/>
                <a:gd name="T14" fmla="*/ 94 w 188"/>
                <a:gd name="T15" fmla="*/ 121 h 160"/>
                <a:gd name="T16" fmla="*/ 95 w 188"/>
                <a:gd name="T17" fmla="*/ 153 h 160"/>
                <a:gd name="T18" fmla="*/ 182 w 188"/>
                <a:gd name="T19" fmla="*/ 141 h 160"/>
                <a:gd name="T20" fmla="*/ 183 w 188"/>
                <a:gd name="T21" fmla="*/ 135 h 160"/>
                <a:gd name="T22" fmla="*/ 143 w 188"/>
                <a:gd name="T23" fmla="*/ 121 h 160"/>
                <a:gd name="T24" fmla="*/ 183 w 188"/>
                <a:gd name="T25" fmla="*/ 135 h 160"/>
                <a:gd name="T26" fmla="*/ 47 w 188"/>
                <a:gd name="T27" fmla="*/ 134 h 160"/>
                <a:gd name="T28" fmla="*/ 46 w 188"/>
                <a:gd name="T29" fmla="*/ 51 h 160"/>
                <a:gd name="T30" fmla="*/ 139 w 188"/>
                <a:gd name="T31" fmla="*/ 77 h 160"/>
                <a:gd name="T32" fmla="*/ 139 w 188"/>
                <a:gd name="T33" fmla="*/ 84 h 160"/>
                <a:gd name="T34" fmla="*/ 142 w 188"/>
                <a:gd name="T35" fmla="*/ 87 h 160"/>
                <a:gd name="T36" fmla="*/ 144 w 188"/>
                <a:gd name="T37" fmla="*/ 90 h 160"/>
                <a:gd name="T38" fmla="*/ 138 w 188"/>
                <a:gd name="T39" fmla="*/ 93 h 160"/>
                <a:gd name="T40" fmla="*/ 136 w 188"/>
                <a:gd name="T41" fmla="*/ 91 h 160"/>
                <a:gd name="T42" fmla="*/ 130 w 188"/>
                <a:gd name="T43" fmla="*/ 95 h 160"/>
                <a:gd name="T44" fmla="*/ 150 w 188"/>
                <a:gd name="T45" fmla="*/ 90 h 160"/>
                <a:gd name="T46" fmla="*/ 144 w 188"/>
                <a:gd name="T47" fmla="*/ 80 h 160"/>
                <a:gd name="T48" fmla="*/ 144 w 188"/>
                <a:gd name="T49" fmla="*/ 76 h 160"/>
                <a:gd name="T50" fmla="*/ 168 w 188"/>
                <a:gd name="T51" fmla="*/ 51 h 160"/>
                <a:gd name="T52" fmla="*/ 178 w 188"/>
                <a:gd name="T53" fmla="*/ 40 h 160"/>
                <a:gd name="T54" fmla="*/ 174 w 188"/>
                <a:gd name="T55" fmla="*/ 32 h 160"/>
                <a:gd name="T56" fmla="*/ 33 w 188"/>
                <a:gd name="T57" fmla="*/ 0 h 160"/>
                <a:gd name="T58" fmla="*/ 10 w 188"/>
                <a:gd name="T59" fmla="*/ 13 h 160"/>
                <a:gd name="T60" fmla="*/ 10 w 188"/>
                <a:gd name="T61" fmla="*/ 31 h 160"/>
                <a:gd name="T62" fmla="*/ 0 w 188"/>
                <a:gd name="T63" fmla="*/ 41 h 160"/>
                <a:gd name="T64" fmla="*/ 10 w 188"/>
                <a:gd name="T65" fmla="*/ 51 h 160"/>
                <a:gd name="T66" fmla="*/ 9 w 188"/>
                <a:gd name="T67" fmla="*/ 134 h 160"/>
                <a:gd name="T68" fmla="*/ 1 w 188"/>
                <a:gd name="T69" fmla="*/ 152 h 160"/>
                <a:gd name="T70" fmla="*/ 47 w 188"/>
                <a:gd name="T71" fmla="*/ 160 h 160"/>
                <a:gd name="T72" fmla="*/ 55 w 188"/>
                <a:gd name="T73" fmla="*/ 143 h 160"/>
                <a:gd name="T74" fmla="*/ 144 w 188"/>
                <a:gd name="T75" fmla="*/ 31 h 160"/>
                <a:gd name="T76" fmla="*/ 46 w 188"/>
                <a:gd name="T77" fmla="*/ 13 h 160"/>
                <a:gd name="T78" fmla="*/ 144 w 188"/>
                <a:gd name="T79" fmla="*/ 31 h 160"/>
                <a:gd name="T80" fmla="*/ 23 w 188"/>
                <a:gd name="T81" fmla="*/ 7 h 160"/>
                <a:gd name="T82" fmla="*/ 39 w 188"/>
                <a:gd name="T83" fmla="*/ 13 h 160"/>
                <a:gd name="T84" fmla="*/ 17 w 188"/>
                <a:gd name="T85" fmla="*/ 31 h 160"/>
                <a:gd name="T86" fmla="*/ 17 w 188"/>
                <a:gd name="T87" fmla="*/ 51 h 160"/>
                <a:gd name="T88" fmla="*/ 39 w 188"/>
                <a:gd name="T89" fmla="*/ 134 h 160"/>
                <a:gd name="T90" fmla="*/ 17 w 188"/>
                <a:gd name="T91" fmla="*/ 51 h 160"/>
                <a:gd name="T92" fmla="*/ 47 w 188"/>
                <a:gd name="T93" fmla="*/ 153 h 160"/>
                <a:gd name="T94" fmla="*/ 8 w 188"/>
                <a:gd name="T95" fmla="*/ 152 h 160"/>
                <a:gd name="T96" fmla="*/ 9 w 188"/>
                <a:gd name="T97" fmla="*/ 141 h 160"/>
                <a:gd name="T98" fmla="*/ 48 w 188"/>
                <a:gd name="T99" fmla="*/ 14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8" h="160">
                  <a:moveTo>
                    <a:pt x="187" y="135"/>
                  </a:moveTo>
                  <a:cubicBezTo>
                    <a:pt x="187" y="117"/>
                    <a:pt x="187" y="117"/>
                    <a:pt x="187" y="117"/>
                  </a:cubicBezTo>
                  <a:cubicBezTo>
                    <a:pt x="143" y="117"/>
                    <a:pt x="143" y="117"/>
                    <a:pt x="143" y="117"/>
                  </a:cubicBezTo>
                  <a:cubicBezTo>
                    <a:pt x="143" y="117"/>
                    <a:pt x="143" y="117"/>
                    <a:pt x="143" y="117"/>
                  </a:cubicBezTo>
                  <a:cubicBezTo>
                    <a:pt x="90" y="117"/>
                    <a:pt x="90" y="117"/>
                    <a:pt x="90" y="117"/>
                  </a:cubicBezTo>
                  <a:cubicBezTo>
                    <a:pt x="90" y="135"/>
                    <a:pt x="90" y="135"/>
                    <a:pt x="90" y="135"/>
                  </a:cubicBezTo>
                  <a:cubicBezTo>
                    <a:pt x="90" y="135"/>
                    <a:pt x="90" y="135"/>
                    <a:pt x="90" y="135"/>
                  </a:cubicBezTo>
                  <a:cubicBezTo>
                    <a:pt x="90" y="158"/>
                    <a:pt x="90" y="158"/>
                    <a:pt x="90" y="158"/>
                  </a:cubicBezTo>
                  <a:cubicBezTo>
                    <a:pt x="188" y="158"/>
                    <a:pt x="188" y="158"/>
                    <a:pt x="188" y="158"/>
                  </a:cubicBezTo>
                  <a:cubicBezTo>
                    <a:pt x="188" y="135"/>
                    <a:pt x="188" y="135"/>
                    <a:pt x="188" y="135"/>
                  </a:cubicBezTo>
                  <a:lnTo>
                    <a:pt x="187" y="135"/>
                  </a:lnTo>
                  <a:close/>
                  <a:moveTo>
                    <a:pt x="94" y="121"/>
                  </a:moveTo>
                  <a:cubicBezTo>
                    <a:pt x="138" y="121"/>
                    <a:pt x="138" y="121"/>
                    <a:pt x="138" y="121"/>
                  </a:cubicBezTo>
                  <a:cubicBezTo>
                    <a:pt x="138" y="135"/>
                    <a:pt x="138" y="135"/>
                    <a:pt x="138" y="135"/>
                  </a:cubicBezTo>
                  <a:cubicBezTo>
                    <a:pt x="94" y="135"/>
                    <a:pt x="94" y="135"/>
                    <a:pt x="94" y="135"/>
                  </a:cubicBezTo>
                  <a:lnTo>
                    <a:pt x="94" y="121"/>
                  </a:lnTo>
                  <a:close/>
                  <a:moveTo>
                    <a:pt x="182" y="153"/>
                  </a:moveTo>
                  <a:cubicBezTo>
                    <a:pt x="95" y="153"/>
                    <a:pt x="95" y="153"/>
                    <a:pt x="95" y="153"/>
                  </a:cubicBezTo>
                  <a:cubicBezTo>
                    <a:pt x="95" y="141"/>
                    <a:pt x="95" y="141"/>
                    <a:pt x="95" y="141"/>
                  </a:cubicBezTo>
                  <a:cubicBezTo>
                    <a:pt x="182" y="141"/>
                    <a:pt x="182" y="141"/>
                    <a:pt x="182" y="141"/>
                  </a:cubicBezTo>
                  <a:lnTo>
                    <a:pt x="182" y="153"/>
                  </a:lnTo>
                  <a:close/>
                  <a:moveTo>
                    <a:pt x="183" y="135"/>
                  </a:moveTo>
                  <a:cubicBezTo>
                    <a:pt x="143" y="135"/>
                    <a:pt x="143" y="135"/>
                    <a:pt x="143" y="135"/>
                  </a:cubicBezTo>
                  <a:cubicBezTo>
                    <a:pt x="143" y="121"/>
                    <a:pt x="143" y="121"/>
                    <a:pt x="143" y="121"/>
                  </a:cubicBezTo>
                  <a:cubicBezTo>
                    <a:pt x="183" y="121"/>
                    <a:pt x="183" y="121"/>
                    <a:pt x="183" y="121"/>
                  </a:cubicBezTo>
                  <a:lnTo>
                    <a:pt x="183" y="135"/>
                  </a:lnTo>
                  <a:close/>
                  <a:moveTo>
                    <a:pt x="47" y="134"/>
                  </a:moveTo>
                  <a:cubicBezTo>
                    <a:pt x="47" y="134"/>
                    <a:pt x="47" y="134"/>
                    <a:pt x="47" y="134"/>
                  </a:cubicBezTo>
                  <a:cubicBezTo>
                    <a:pt x="46" y="134"/>
                    <a:pt x="46" y="134"/>
                    <a:pt x="46" y="134"/>
                  </a:cubicBezTo>
                  <a:cubicBezTo>
                    <a:pt x="46" y="51"/>
                    <a:pt x="46" y="51"/>
                    <a:pt x="46" y="51"/>
                  </a:cubicBezTo>
                  <a:cubicBezTo>
                    <a:pt x="139" y="51"/>
                    <a:pt x="139" y="51"/>
                    <a:pt x="139" y="51"/>
                  </a:cubicBezTo>
                  <a:cubicBezTo>
                    <a:pt x="139" y="77"/>
                    <a:pt x="139" y="77"/>
                    <a:pt x="139" y="77"/>
                  </a:cubicBezTo>
                  <a:cubicBezTo>
                    <a:pt x="139" y="78"/>
                    <a:pt x="139" y="79"/>
                    <a:pt x="139" y="80"/>
                  </a:cubicBezTo>
                  <a:cubicBezTo>
                    <a:pt x="139" y="84"/>
                    <a:pt x="139" y="84"/>
                    <a:pt x="139" y="84"/>
                  </a:cubicBezTo>
                  <a:cubicBezTo>
                    <a:pt x="139" y="84"/>
                    <a:pt x="139" y="84"/>
                    <a:pt x="139" y="84"/>
                  </a:cubicBezTo>
                  <a:cubicBezTo>
                    <a:pt x="139" y="84"/>
                    <a:pt x="139" y="85"/>
                    <a:pt x="142" y="87"/>
                  </a:cubicBezTo>
                  <a:cubicBezTo>
                    <a:pt x="142" y="87"/>
                    <a:pt x="142" y="87"/>
                    <a:pt x="142" y="87"/>
                  </a:cubicBezTo>
                  <a:cubicBezTo>
                    <a:pt x="143" y="87"/>
                    <a:pt x="144" y="89"/>
                    <a:pt x="144" y="90"/>
                  </a:cubicBezTo>
                  <a:cubicBezTo>
                    <a:pt x="144" y="92"/>
                    <a:pt x="143" y="94"/>
                    <a:pt x="141" y="94"/>
                  </a:cubicBezTo>
                  <a:cubicBezTo>
                    <a:pt x="139" y="94"/>
                    <a:pt x="138" y="93"/>
                    <a:pt x="138" y="93"/>
                  </a:cubicBezTo>
                  <a:cubicBezTo>
                    <a:pt x="138" y="93"/>
                    <a:pt x="138" y="93"/>
                    <a:pt x="138" y="93"/>
                  </a:cubicBezTo>
                  <a:cubicBezTo>
                    <a:pt x="137" y="92"/>
                    <a:pt x="136" y="91"/>
                    <a:pt x="136" y="91"/>
                  </a:cubicBezTo>
                  <a:cubicBezTo>
                    <a:pt x="134" y="89"/>
                    <a:pt x="131" y="90"/>
                    <a:pt x="131" y="90"/>
                  </a:cubicBezTo>
                  <a:cubicBezTo>
                    <a:pt x="129" y="92"/>
                    <a:pt x="130" y="95"/>
                    <a:pt x="130" y="95"/>
                  </a:cubicBezTo>
                  <a:cubicBezTo>
                    <a:pt x="130" y="95"/>
                    <a:pt x="134" y="100"/>
                    <a:pt x="141" y="100"/>
                  </a:cubicBezTo>
                  <a:cubicBezTo>
                    <a:pt x="148" y="100"/>
                    <a:pt x="150" y="93"/>
                    <a:pt x="150" y="90"/>
                  </a:cubicBezTo>
                  <a:cubicBezTo>
                    <a:pt x="150" y="87"/>
                    <a:pt x="146" y="84"/>
                    <a:pt x="145" y="83"/>
                  </a:cubicBezTo>
                  <a:cubicBezTo>
                    <a:pt x="143" y="83"/>
                    <a:pt x="144" y="80"/>
                    <a:pt x="144" y="80"/>
                  </a:cubicBezTo>
                  <a:cubicBezTo>
                    <a:pt x="144" y="76"/>
                    <a:pt x="144" y="76"/>
                    <a:pt x="144" y="76"/>
                  </a:cubicBezTo>
                  <a:cubicBezTo>
                    <a:pt x="144" y="76"/>
                    <a:pt x="144" y="76"/>
                    <a:pt x="144" y="76"/>
                  </a:cubicBezTo>
                  <a:cubicBezTo>
                    <a:pt x="144" y="51"/>
                    <a:pt x="144" y="51"/>
                    <a:pt x="144" y="51"/>
                  </a:cubicBezTo>
                  <a:cubicBezTo>
                    <a:pt x="168" y="51"/>
                    <a:pt x="168" y="51"/>
                    <a:pt x="168" y="51"/>
                  </a:cubicBezTo>
                  <a:cubicBezTo>
                    <a:pt x="173" y="51"/>
                    <a:pt x="178" y="47"/>
                    <a:pt x="178" y="41"/>
                  </a:cubicBezTo>
                  <a:cubicBezTo>
                    <a:pt x="178" y="40"/>
                    <a:pt x="178" y="40"/>
                    <a:pt x="178" y="40"/>
                  </a:cubicBezTo>
                  <a:cubicBezTo>
                    <a:pt x="178" y="37"/>
                    <a:pt x="176" y="34"/>
                    <a:pt x="173" y="33"/>
                  </a:cubicBezTo>
                  <a:cubicBezTo>
                    <a:pt x="174" y="32"/>
                    <a:pt x="174" y="32"/>
                    <a:pt x="174" y="32"/>
                  </a:cubicBezTo>
                  <a:cubicBezTo>
                    <a:pt x="40" y="2"/>
                    <a:pt x="40" y="2"/>
                    <a:pt x="40" y="2"/>
                  </a:cubicBezTo>
                  <a:cubicBezTo>
                    <a:pt x="38" y="0"/>
                    <a:pt x="36" y="0"/>
                    <a:pt x="33" y="0"/>
                  </a:cubicBezTo>
                  <a:cubicBezTo>
                    <a:pt x="23" y="0"/>
                    <a:pt x="23" y="0"/>
                    <a:pt x="23" y="0"/>
                  </a:cubicBezTo>
                  <a:cubicBezTo>
                    <a:pt x="16" y="0"/>
                    <a:pt x="10" y="5"/>
                    <a:pt x="10" y="13"/>
                  </a:cubicBezTo>
                  <a:cubicBezTo>
                    <a:pt x="10" y="31"/>
                    <a:pt x="10" y="31"/>
                    <a:pt x="10" y="31"/>
                  </a:cubicBezTo>
                  <a:cubicBezTo>
                    <a:pt x="10" y="31"/>
                    <a:pt x="10" y="31"/>
                    <a:pt x="10" y="31"/>
                  </a:cubicBezTo>
                  <a:cubicBezTo>
                    <a:pt x="5" y="31"/>
                    <a:pt x="0" y="35"/>
                    <a:pt x="0" y="40"/>
                  </a:cubicBezTo>
                  <a:cubicBezTo>
                    <a:pt x="0" y="41"/>
                    <a:pt x="0" y="41"/>
                    <a:pt x="0" y="41"/>
                  </a:cubicBezTo>
                  <a:cubicBezTo>
                    <a:pt x="0" y="47"/>
                    <a:pt x="5" y="51"/>
                    <a:pt x="10" y="51"/>
                  </a:cubicBezTo>
                  <a:cubicBezTo>
                    <a:pt x="10" y="51"/>
                    <a:pt x="10" y="51"/>
                    <a:pt x="10" y="51"/>
                  </a:cubicBezTo>
                  <a:cubicBezTo>
                    <a:pt x="10" y="134"/>
                    <a:pt x="10" y="134"/>
                    <a:pt x="10" y="134"/>
                  </a:cubicBezTo>
                  <a:cubicBezTo>
                    <a:pt x="9" y="134"/>
                    <a:pt x="9" y="134"/>
                    <a:pt x="9" y="134"/>
                  </a:cubicBezTo>
                  <a:cubicBezTo>
                    <a:pt x="4" y="134"/>
                    <a:pt x="1" y="138"/>
                    <a:pt x="1" y="143"/>
                  </a:cubicBezTo>
                  <a:cubicBezTo>
                    <a:pt x="1" y="152"/>
                    <a:pt x="1" y="152"/>
                    <a:pt x="1" y="152"/>
                  </a:cubicBezTo>
                  <a:cubicBezTo>
                    <a:pt x="1" y="157"/>
                    <a:pt x="4" y="160"/>
                    <a:pt x="9" y="160"/>
                  </a:cubicBezTo>
                  <a:cubicBezTo>
                    <a:pt x="47" y="160"/>
                    <a:pt x="47" y="160"/>
                    <a:pt x="47" y="160"/>
                  </a:cubicBezTo>
                  <a:cubicBezTo>
                    <a:pt x="51" y="160"/>
                    <a:pt x="55" y="157"/>
                    <a:pt x="55" y="152"/>
                  </a:cubicBezTo>
                  <a:cubicBezTo>
                    <a:pt x="55" y="143"/>
                    <a:pt x="55" y="143"/>
                    <a:pt x="55" y="143"/>
                  </a:cubicBezTo>
                  <a:cubicBezTo>
                    <a:pt x="55" y="138"/>
                    <a:pt x="51" y="134"/>
                    <a:pt x="47" y="134"/>
                  </a:cubicBezTo>
                  <a:close/>
                  <a:moveTo>
                    <a:pt x="144" y="31"/>
                  </a:moveTo>
                  <a:cubicBezTo>
                    <a:pt x="46" y="31"/>
                    <a:pt x="46" y="31"/>
                    <a:pt x="46" y="31"/>
                  </a:cubicBezTo>
                  <a:cubicBezTo>
                    <a:pt x="46" y="13"/>
                    <a:pt x="46" y="13"/>
                    <a:pt x="46" y="13"/>
                  </a:cubicBezTo>
                  <a:cubicBezTo>
                    <a:pt x="46" y="11"/>
                    <a:pt x="46" y="10"/>
                    <a:pt x="46" y="9"/>
                  </a:cubicBezTo>
                  <a:lnTo>
                    <a:pt x="144" y="31"/>
                  </a:lnTo>
                  <a:close/>
                  <a:moveTo>
                    <a:pt x="17" y="13"/>
                  </a:moveTo>
                  <a:cubicBezTo>
                    <a:pt x="17" y="9"/>
                    <a:pt x="20" y="7"/>
                    <a:pt x="23" y="7"/>
                  </a:cubicBezTo>
                  <a:cubicBezTo>
                    <a:pt x="33" y="7"/>
                    <a:pt x="33" y="7"/>
                    <a:pt x="33" y="7"/>
                  </a:cubicBezTo>
                  <a:cubicBezTo>
                    <a:pt x="37" y="7"/>
                    <a:pt x="39" y="9"/>
                    <a:pt x="39" y="13"/>
                  </a:cubicBezTo>
                  <a:cubicBezTo>
                    <a:pt x="39" y="31"/>
                    <a:pt x="39" y="31"/>
                    <a:pt x="39" y="31"/>
                  </a:cubicBezTo>
                  <a:cubicBezTo>
                    <a:pt x="17" y="31"/>
                    <a:pt x="17" y="31"/>
                    <a:pt x="17" y="31"/>
                  </a:cubicBezTo>
                  <a:lnTo>
                    <a:pt x="17" y="13"/>
                  </a:lnTo>
                  <a:close/>
                  <a:moveTo>
                    <a:pt x="17" y="51"/>
                  </a:moveTo>
                  <a:cubicBezTo>
                    <a:pt x="39" y="51"/>
                    <a:pt x="39" y="51"/>
                    <a:pt x="39" y="51"/>
                  </a:cubicBezTo>
                  <a:cubicBezTo>
                    <a:pt x="39" y="134"/>
                    <a:pt x="39" y="134"/>
                    <a:pt x="39" y="134"/>
                  </a:cubicBezTo>
                  <a:cubicBezTo>
                    <a:pt x="17" y="134"/>
                    <a:pt x="17" y="134"/>
                    <a:pt x="17" y="134"/>
                  </a:cubicBezTo>
                  <a:lnTo>
                    <a:pt x="17" y="51"/>
                  </a:lnTo>
                  <a:close/>
                  <a:moveTo>
                    <a:pt x="48" y="152"/>
                  </a:moveTo>
                  <a:cubicBezTo>
                    <a:pt x="48" y="153"/>
                    <a:pt x="47" y="153"/>
                    <a:pt x="47" y="153"/>
                  </a:cubicBezTo>
                  <a:cubicBezTo>
                    <a:pt x="9" y="153"/>
                    <a:pt x="9" y="153"/>
                    <a:pt x="9" y="153"/>
                  </a:cubicBezTo>
                  <a:cubicBezTo>
                    <a:pt x="8" y="153"/>
                    <a:pt x="8" y="153"/>
                    <a:pt x="8" y="152"/>
                  </a:cubicBezTo>
                  <a:cubicBezTo>
                    <a:pt x="8" y="143"/>
                    <a:pt x="8" y="143"/>
                    <a:pt x="8" y="143"/>
                  </a:cubicBezTo>
                  <a:cubicBezTo>
                    <a:pt x="8" y="142"/>
                    <a:pt x="8" y="141"/>
                    <a:pt x="9" y="141"/>
                  </a:cubicBezTo>
                  <a:cubicBezTo>
                    <a:pt x="47" y="141"/>
                    <a:pt x="47" y="141"/>
                    <a:pt x="47" y="141"/>
                  </a:cubicBezTo>
                  <a:cubicBezTo>
                    <a:pt x="47" y="141"/>
                    <a:pt x="48" y="142"/>
                    <a:pt x="48" y="143"/>
                  </a:cubicBezTo>
                  <a:lnTo>
                    <a:pt x="48" y="152"/>
                  </a:lnTo>
                  <a:close/>
                </a:path>
              </a:pathLst>
            </a:custGeom>
            <a:solidFill>
              <a:srgbClr val="15B0E8"/>
            </a:solidFill>
            <a:ln>
              <a:noFill/>
            </a:ln>
          </p:spPr>
          <p:txBody>
            <a:bodyPr vert="horz" wrap="square" lIns="358265" tIns="179138" rIns="358265" bIns="179138" numCol="1" anchor="t" anchorCtr="0" compatLnSpc="1">
              <a:prstTxWarp prst="textNoShape">
                <a:avLst/>
              </a:prstTxWarp>
            </a:bodyPr>
            <a:lstStyle/>
            <a:p>
              <a:pPr defTabSz="3582810">
                <a:defRPr/>
              </a:pPr>
              <a:endParaRPr lang="zh-CN" altLang="en-US" sz="600" b="1" kern="0">
                <a:solidFill>
                  <a:srgbClr val="1D1D1A"/>
                </a:solidFill>
                <a:latin typeface="+mj-lt"/>
                <a:ea typeface="微软雅黑" panose="020B0503020204020204" pitchFamily="34" charset="-122"/>
                <a:cs typeface="Arial" panose="020B0604020202020204" pitchFamily="34" charset="0"/>
              </a:endParaRPr>
            </a:p>
          </p:txBody>
        </p:sp>
        <p:sp>
          <p:nvSpPr>
            <p:cNvPr id="33" name="形状"/>
            <p:cNvSpPr>
              <a:spLocks noChangeAspect="1"/>
            </p:cNvSpPr>
            <p:nvPr/>
          </p:nvSpPr>
          <p:spPr>
            <a:xfrm flipH="1">
              <a:off x="9716673" y="3398759"/>
              <a:ext cx="380252" cy="423932"/>
            </a:xfrm>
            <a:custGeom>
              <a:avLst/>
              <a:gdLst/>
              <a:ahLst/>
              <a:cxnLst>
                <a:cxn ang="0">
                  <a:pos x="wd2" y="hd2"/>
                </a:cxn>
                <a:cxn ang="5400000">
                  <a:pos x="wd2" y="hd2"/>
                </a:cxn>
                <a:cxn ang="10800000">
                  <a:pos x="wd2" y="hd2"/>
                </a:cxn>
                <a:cxn ang="16200000">
                  <a:pos x="wd2" y="hd2"/>
                </a:cxn>
              </a:cxnLst>
              <a:rect l="0" t="0" r="r" b="b"/>
              <a:pathLst>
                <a:path w="21580" h="21600" extrusionOk="0">
                  <a:moveTo>
                    <a:pt x="21104" y="12092"/>
                  </a:moveTo>
                  <a:cubicBezTo>
                    <a:pt x="19595" y="12092"/>
                    <a:pt x="19595" y="12092"/>
                    <a:pt x="19595" y="12092"/>
                  </a:cubicBezTo>
                  <a:cubicBezTo>
                    <a:pt x="19595" y="10800"/>
                    <a:pt x="19595" y="10800"/>
                    <a:pt x="19595" y="10800"/>
                  </a:cubicBezTo>
                  <a:cubicBezTo>
                    <a:pt x="19595" y="10523"/>
                    <a:pt x="19436" y="10246"/>
                    <a:pt x="19198" y="10246"/>
                  </a:cubicBezTo>
                  <a:cubicBezTo>
                    <a:pt x="18404" y="10246"/>
                    <a:pt x="18404" y="10246"/>
                    <a:pt x="18404" y="10246"/>
                  </a:cubicBezTo>
                  <a:cubicBezTo>
                    <a:pt x="10621" y="185"/>
                    <a:pt x="10621" y="185"/>
                    <a:pt x="10621" y="185"/>
                  </a:cubicBezTo>
                  <a:cubicBezTo>
                    <a:pt x="10621" y="185"/>
                    <a:pt x="10621" y="185"/>
                    <a:pt x="10621" y="185"/>
                  </a:cubicBezTo>
                  <a:cubicBezTo>
                    <a:pt x="10621" y="185"/>
                    <a:pt x="10621" y="185"/>
                    <a:pt x="10621" y="185"/>
                  </a:cubicBezTo>
                  <a:cubicBezTo>
                    <a:pt x="10621" y="185"/>
                    <a:pt x="10542" y="185"/>
                    <a:pt x="10542" y="92"/>
                  </a:cubicBezTo>
                  <a:cubicBezTo>
                    <a:pt x="10542" y="92"/>
                    <a:pt x="10542" y="92"/>
                    <a:pt x="10542" y="92"/>
                  </a:cubicBezTo>
                  <a:cubicBezTo>
                    <a:pt x="10542" y="92"/>
                    <a:pt x="10462" y="92"/>
                    <a:pt x="10462" y="92"/>
                  </a:cubicBezTo>
                  <a:cubicBezTo>
                    <a:pt x="10462" y="92"/>
                    <a:pt x="10462" y="92"/>
                    <a:pt x="10462" y="92"/>
                  </a:cubicBezTo>
                  <a:cubicBezTo>
                    <a:pt x="10462" y="92"/>
                    <a:pt x="10462" y="92"/>
                    <a:pt x="10383" y="92"/>
                  </a:cubicBezTo>
                  <a:cubicBezTo>
                    <a:pt x="10383" y="92"/>
                    <a:pt x="10383" y="0"/>
                    <a:pt x="10383" y="0"/>
                  </a:cubicBezTo>
                  <a:cubicBezTo>
                    <a:pt x="10383" y="0"/>
                    <a:pt x="10304" y="0"/>
                    <a:pt x="10304" y="0"/>
                  </a:cubicBezTo>
                  <a:cubicBezTo>
                    <a:pt x="10304" y="0"/>
                    <a:pt x="10304" y="0"/>
                    <a:pt x="10304" y="0"/>
                  </a:cubicBezTo>
                  <a:cubicBezTo>
                    <a:pt x="10304" y="0"/>
                    <a:pt x="10304" y="0"/>
                    <a:pt x="10304" y="0"/>
                  </a:cubicBezTo>
                  <a:cubicBezTo>
                    <a:pt x="10304" y="0"/>
                    <a:pt x="10224" y="0"/>
                    <a:pt x="10224" y="0"/>
                  </a:cubicBezTo>
                  <a:cubicBezTo>
                    <a:pt x="10224" y="0"/>
                    <a:pt x="10224" y="0"/>
                    <a:pt x="10224" y="92"/>
                  </a:cubicBezTo>
                  <a:cubicBezTo>
                    <a:pt x="10224" y="92"/>
                    <a:pt x="10145" y="92"/>
                    <a:pt x="10145" y="92"/>
                  </a:cubicBezTo>
                  <a:cubicBezTo>
                    <a:pt x="10145" y="92"/>
                    <a:pt x="10145" y="92"/>
                    <a:pt x="10145" y="92"/>
                  </a:cubicBezTo>
                  <a:cubicBezTo>
                    <a:pt x="10145" y="92"/>
                    <a:pt x="10065" y="92"/>
                    <a:pt x="10065" y="92"/>
                  </a:cubicBezTo>
                  <a:cubicBezTo>
                    <a:pt x="10065" y="92"/>
                    <a:pt x="10065" y="92"/>
                    <a:pt x="10065" y="92"/>
                  </a:cubicBezTo>
                  <a:cubicBezTo>
                    <a:pt x="10065" y="92"/>
                    <a:pt x="10065" y="92"/>
                    <a:pt x="10065" y="92"/>
                  </a:cubicBezTo>
                  <a:cubicBezTo>
                    <a:pt x="10065" y="185"/>
                    <a:pt x="9986" y="185"/>
                    <a:pt x="9986" y="185"/>
                  </a:cubicBezTo>
                  <a:cubicBezTo>
                    <a:pt x="9986" y="185"/>
                    <a:pt x="9986" y="185"/>
                    <a:pt x="9986" y="185"/>
                  </a:cubicBezTo>
                  <a:cubicBezTo>
                    <a:pt x="9986" y="185"/>
                    <a:pt x="9986" y="277"/>
                    <a:pt x="9906" y="277"/>
                  </a:cubicBezTo>
                  <a:cubicBezTo>
                    <a:pt x="9906" y="277"/>
                    <a:pt x="9906" y="277"/>
                    <a:pt x="9906" y="277"/>
                  </a:cubicBezTo>
                  <a:cubicBezTo>
                    <a:pt x="9906" y="277"/>
                    <a:pt x="9906" y="277"/>
                    <a:pt x="9906" y="369"/>
                  </a:cubicBezTo>
                  <a:cubicBezTo>
                    <a:pt x="9906" y="369"/>
                    <a:pt x="9906" y="369"/>
                    <a:pt x="9906" y="369"/>
                  </a:cubicBezTo>
                  <a:cubicBezTo>
                    <a:pt x="9906" y="369"/>
                    <a:pt x="9906" y="369"/>
                    <a:pt x="9906" y="462"/>
                  </a:cubicBezTo>
                  <a:cubicBezTo>
                    <a:pt x="9906" y="462"/>
                    <a:pt x="9906" y="462"/>
                    <a:pt x="9906" y="462"/>
                  </a:cubicBezTo>
                  <a:cubicBezTo>
                    <a:pt x="9827" y="462"/>
                    <a:pt x="9827" y="554"/>
                    <a:pt x="9827" y="554"/>
                  </a:cubicBezTo>
                  <a:cubicBezTo>
                    <a:pt x="9827" y="554"/>
                    <a:pt x="9827" y="554"/>
                    <a:pt x="9827" y="554"/>
                  </a:cubicBezTo>
                  <a:cubicBezTo>
                    <a:pt x="9827" y="5538"/>
                    <a:pt x="9827" y="5538"/>
                    <a:pt x="9827" y="5538"/>
                  </a:cubicBezTo>
                  <a:cubicBezTo>
                    <a:pt x="9033" y="5538"/>
                    <a:pt x="9033" y="5538"/>
                    <a:pt x="9033" y="5538"/>
                  </a:cubicBezTo>
                  <a:cubicBezTo>
                    <a:pt x="8795" y="5538"/>
                    <a:pt x="8556" y="5815"/>
                    <a:pt x="8556" y="6092"/>
                  </a:cubicBezTo>
                  <a:cubicBezTo>
                    <a:pt x="8556" y="8862"/>
                    <a:pt x="8556" y="8862"/>
                    <a:pt x="8556" y="8862"/>
                  </a:cubicBezTo>
                  <a:cubicBezTo>
                    <a:pt x="8556" y="9138"/>
                    <a:pt x="8795" y="9415"/>
                    <a:pt x="9033" y="9415"/>
                  </a:cubicBezTo>
                  <a:cubicBezTo>
                    <a:pt x="11574" y="9415"/>
                    <a:pt x="11574" y="9415"/>
                    <a:pt x="11574" y="9415"/>
                  </a:cubicBezTo>
                  <a:cubicBezTo>
                    <a:pt x="11812" y="9415"/>
                    <a:pt x="11971" y="9138"/>
                    <a:pt x="11971" y="8862"/>
                  </a:cubicBezTo>
                  <a:cubicBezTo>
                    <a:pt x="11971" y="6092"/>
                    <a:pt x="11971" y="6092"/>
                    <a:pt x="11971" y="6092"/>
                  </a:cubicBezTo>
                  <a:cubicBezTo>
                    <a:pt x="11971" y="5815"/>
                    <a:pt x="11812" y="5538"/>
                    <a:pt x="11574" y="5538"/>
                  </a:cubicBezTo>
                  <a:cubicBezTo>
                    <a:pt x="10780" y="5538"/>
                    <a:pt x="10780" y="5538"/>
                    <a:pt x="10780" y="5538"/>
                  </a:cubicBezTo>
                  <a:cubicBezTo>
                    <a:pt x="10780" y="2769"/>
                    <a:pt x="10780" y="2769"/>
                    <a:pt x="10780" y="2769"/>
                  </a:cubicBezTo>
                  <a:cubicBezTo>
                    <a:pt x="13956" y="10246"/>
                    <a:pt x="13956" y="10246"/>
                    <a:pt x="13956" y="10246"/>
                  </a:cubicBezTo>
                  <a:cubicBezTo>
                    <a:pt x="13718" y="10246"/>
                    <a:pt x="13559" y="10523"/>
                    <a:pt x="13559" y="10800"/>
                  </a:cubicBezTo>
                  <a:cubicBezTo>
                    <a:pt x="13559" y="12092"/>
                    <a:pt x="13559" y="12092"/>
                    <a:pt x="13559" y="12092"/>
                  </a:cubicBezTo>
                  <a:cubicBezTo>
                    <a:pt x="12051" y="12092"/>
                    <a:pt x="12051" y="12092"/>
                    <a:pt x="12051" y="12092"/>
                  </a:cubicBezTo>
                  <a:cubicBezTo>
                    <a:pt x="11812" y="12092"/>
                    <a:pt x="11574" y="12369"/>
                    <a:pt x="11574" y="12646"/>
                  </a:cubicBezTo>
                  <a:cubicBezTo>
                    <a:pt x="11574" y="19938"/>
                    <a:pt x="11574" y="19938"/>
                    <a:pt x="11574" y="19938"/>
                  </a:cubicBezTo>
                  <a:cubicBezTo>
                    <a:pt x="8715" y="19938"/>
                    <a:pt x="8715" y="19938"/>
                    <a:pt x="8715" y="19938"/>
                  </a:cubicBezTo>
                  <a:cubicBezTo>
                    <a:pt x="9906" y="15877"/>
                    <a:pt x="9906" y="15877"/>
                    <a:pt x="9906" y="15877"/>
                  </a:cubicBezTo>
                  <a:cubicBezTo>
                    <a:pt x="9986" y="15692"/>
                    <a:pt x="9986" y="15600"/>
                    <a:pt x="9906" y="15415"/>
                  </a:cubicBezTo>
                  <a:cubicBezTo>
                    <a:pt x="9906" y="15323"/>
                    <a:pt x="9748" y="15231"/>
                    <a:pt x="9668" y="15138"/>
                  </a:cubicBezTo>
                  <a:cubicBezTo>
                    <a:pt x="7604" y="14492"/>
                    <a:pt x="7604" y="14492"/>
                    <a:pt x="7604" y="14492"/>
                  </a:cubicBezTo>
                  <a:cubicBezTo>
                    <a:pt x="7445" y="13292"/>
                    <a:pt x="7445" y="13292"/>
                    <a:pt x="7445" y="13292"/>
                  </a:cubicBezTo>
                  <a:cubicBezTo>
                    <a:pt x="8715" y="13292"/>
                    <a:pt x="8715" y="13292"/>
                    <a:pt x="8715" y="13292"/>
                  </a:cubicBezTo>
                  <a:cubicBezTo>
                    <a:pt x="8954" y="13292"/>
                    <a:pt x="9192" y="13108"/>
                    <a:pt x="9192" y="12738"/>
                  </a:cubicBezTo>
                  <a:cubicBezTo>
                    <a:pt x="9192" y="10062"/>
                    <a:pt x="9192" y="10062"/>
                    <a:pt x="9192" y="10062"/>
                  </a:cubicBezTo>
                  <a:cubicBezTo>
                    <a:pt x="9192" y="9785"/>
                    <a:pt x="8954" y="9600"/>
                    <a:pt x="8715" y="9600"/>
                  </a:cubicBezTo>
                  <a:cubicBezTo>
                    <a:pt x="6412" y="9600"/>
                    <a:pt x="6412" y="9600"/>
                    <a:pt x="6412" y="9600"/>
                  </a:cubicBezTo>
                  <a:cubicBezTo>
                    <a:pt x="6254" y="5631"/>
                    <a:pt x="6254" y="5631"/>
                    <a:pt x="6254" y="5631"/>
                  </a:cubicBezTo>
                  <a:cubicBezTo>
                    <a:pt x="6254" y="5354"/>
                    <a:pt x="6015" y="5169"/>
                    <a:pt x="5777" y="5169"/>
                  </a:cubicBezTo>
                  <a:cubicBezTo>
                    <a:pt x="4189" y="5169"/>
                    <a:pt x="4189" y="5169"/>
                    <a:pt x="4189" y="5169"/>
                  </a:cubicBezTo>
                  <a:cubicBezTo>
                    <a:pt x="3951" y="5169"/>
                    <a:pt x="3712" y="5354"/>
                    <a:pt x="3712" y="5631"/>
                  </a:cubicBezTo>
                  <a:cubicBezTo>
                    <a:pt x="3554" y="9600"/>
                    <a:pt x="3554" y="9600"/>
                    <a:pt x="3554" y="9600"/>
                  </a:cubicBezTo>
                  <a:cubicBezTo>
                    <a:pt x="1251" y="9600"/>
                    <a:pt x="1251" y="9600"/>
                    <a:pt x="1251" y="9600"/>
                  </a:cubicBezTo>
                  <a:cubicBezTo>
                    <a:pt x="1012" y="9600"/>
                    <a:pt x="774" y="9785"/>
                    <a:pt x="774" y="10062"/>
                  </a:cubicBezTo>
                  <a:cubicBezTo>
                    <a:pt x="774" y="12738"/>
                    <a:pt x="774" y="12738"/>
                    <a:pt x="774" y="12738"/>
                  </a:cubicBezTo>
                  <a:cubicBezTo>
                    <a:pt x="774" y="13108"/>
                    <a:pt x="1012" y="13292"/>
                    <a:pt x="1251" y="13292"/>
                  </a:cubicBezTo>
                  <a:cubicBezTo>
                    <a:pt x="2521" y="13292"/>
                    <a:pt x="2521" y="13292"/>
                    <a:pt x="2521" y="13292"/>
                  </a:cubicBezTo>
                  <a:cubicBezTo>
                    <a:pt x="2362" y="14492"/>
                    <a:pt x="2362" y="14492"/>
                    <a:pt x="2362" y="14492"/>
                  </a:cubicBezTo>
                  <a:cubicBezTo>
                    <a:pt x="298" y="15138"/>
                    <a:pt x="298" y="15138"/>
                    <a:pt x="298" y="15138"/>
                  </a:cubicBezTo>
                  <a:cubicBezTo>
                    <a:pt x="218" y="15231"/>
                    <a:pt x="59" y="15323"/>
                    <a:pt x="59" y="15415"/>
                  </a:cubicBezTo>
                  <a:cubicBezTo>
                    <a:pt x="-20" y="15600"/>
                    <a:pt x="-20" y="15692"/>
                    <a:pt x="59" y="15877"/>
                  </a:cubicBezTo>
                  <a:cubicBezTo>
                    <a:pt x="1727" y="20585"/>
                    <a:pt x="1727" y="20585"/>
                    <a:pt x="1727" y="20585"/>
                  </a:cubicBezTo>
                  <a:cubicBezTo>
                    <a:pt x="1727" y="20769"/>
                    <a:pt x="1965" y="20954"/>
                    <a:pt x="2124" y="20954"/>
                  </a:cubicBezTo>
                  <a:cubicBezTo>
                    <a:pt x="7762" y="20954"/>
                    <a:pt x="7762" y="20954"/>
                    <a:pt x="7762" y="20954"/>
                  </a:cubicBezTo>
                  <a:cubicBezTo>
                    <a:pt x="8080" y="20954"/>
                    <a:pt x="8080" y="20954"/>
                    <a:pt x="8080" y="20954"/>
                  </a:cubicBezTo>
                  <a:cubicBezTo>
                    <a:pt x="12051" y="20954"/>
                    <a:pt x="12051" y="20954"/>
                    <a:pt x="12051" y="20954"/>
                  </a:cubicBezTo>
                  <a:cubicBezTo>
                    <a:pt x="13004" y="20954"/>
                    <a:pt x="13004" y="20954"/>
                    <a:pt x="13004" y="20954"/>
                  </a:cubicBezTo>
                  <a:cubicBezTo>
                    <a:pt x="14195" y="20954"/>
                    <a:pt x="14195" y="20954"/>
                    <a:pt x="14195" y="20954"/>
                  </a:cubicBezTo>
                  <a:cubicBezTo>
                    <a:pt x="14354" y="21323"/>
                    <a:pt x="14671" y="21600"/>
                    <a:pt x="15068" y="21600"/>
                  </a:cubicBezTo>
                  <a:cubicBezTo>
                    <a:pt x="15624" y="21600"/>
                    <a:pt x="16101" y="21046"/>
                    <a:pt x="16101" y="20400"/>
                  </a:cubicBezTo>
                  <a:cubicBezTo>
                    <a:pt x="16101" y="19754"/>
                    <a:pt x="15624" y="19292"/>
                    <a:pt x="15068" y="19292"/>
                  </a:cubicBezTo>
                  <a:cubicBezTo>
                    <a:pt x="14671" y="19292"/>
                    <a:pt x="14354" y="19477"/>
                    <a:pt x="14195" y="19938"/>
                  </a:cubicBezTo>
                  <a:cubicBezTo>
                    <a:pt x="13004" y="19938"/>
                    <a:pt x="13004" y="19938"/>
                    <a:pt x="13004" y="19938"/>
                  </a:cubicBezTo>
                  <a:cubicBezTo>
                    <a:pt x="12448" y="19938"/>
                    <a:pt x="12448" y="19938"/>
                    <a:pt x="12448" y="19938"/>
                  </a:cubicBezTo>
                  <a:cubicBezTo>
                    <a:pt x="12448" y="13108"/>
                    <a:pt x="12448" y="13108"/>
                    <a:pt x="12448" y="13108"/>
                  </a:cubicBezTo>
                  <a:cubicBezTo>
                    <a:pt x="14036" y="13108"/>
                    <a:pt x="14036" y="13108"/>
                    <a:pt x="14036" y="13108"/>
                  </a:cubicBezTo>
                  <a:cubicBezTo>
                    <a:pt x="19198" y="13108"/>
                    <a:pt x="19198" y="13108"/>
                    <a:pt x="19198" y="13108"/>
                  </a:cubicBezTo>
                  <a:cubicBezTo>
                    <a:pt x="20706" y="13108"/>
                    <a:pt x="20706" y="13108"/>
                    <a:pt x="20706" y="13108"/>
                  </a:cubicBezTo>
                  <a:cubicBezTo>
                    <a:pt x="20706" y="19938"/>
                    <a:pt x="20706" y="19938"/>
                    <a:pt x="20706" y="19938"/>
                  </a:cubicBezTo>
                  <a:cubicBezTo>
                    <a:pt x="18959" y="19938"/>
                    <a:pt x="18959" y="19938"/>
                    <a:pt x="18959" y="19938"/>
                  </a:cubicBezTo>
                  <a:cubicBezTo>
                    <a:pt x="18801" y="19477"/>
                    <a:pt x="18483" y="19292"/>
                    <a:pt x="18086" y="19292"/>
                  </a:cubicBezTo>
                  <a:cubicBezTo>
                    <a:pt x="17530" y="19292"/>
                    <a:pt x="17133" y="19754"/>
                    <a:pt x="17133" y="20400"/>
                  </a:cubicBezTo>
                  <a:cubicBezTo>
                    <a:pt x="17133" y="21046"/>
                    <a:pt x="17530" y="21600"/>
                    <a:pt x="18086" y="21600"/>
                  </a:cubicBezTo>
                  <a:cubicBezTo>
                    <a:pt x="18483" y="21600"/>
                    <a:pt x="18801" y="21323"/>
                    <a:pt x="18959" y="20954"/>
                  </a:cubicBezTo>
                  <a:cubicBezTo>
                    <a:pt x="21104" y="20954"/>
                    <a:pt x="21104" y="20954"/>
                    <a:pt x="21104" y="20954"/>
                  </a:cubicBezTo>
                  <a:cubicBezTo>
                    <a:pt x="21342" y="20954"/>
                    <a:pt x="21580" y="20677"/>
                    <a:pt x="21580" y="20400"/>
                  </a:cubicBezTo>
                  <a:cubicBezTo>
                    <a:pt x="21580" y="12646"/>
                    <a:pt x="21580" y="12646"/>
                    <a:pt x="21580" y="12646"/>
                  </a:cubicBezTo>
                  <a:cubicBezTo>
                    <a:pt x="21580" y="12369"/>
                    <a:pt x="21342" y="12092"/>
                    <a:pt x="21104" y="12092"/>
                  </a:cubicBezTo>
                  <a:close/>
                  <a:moveTo>
                    <a:pt x="11098" y="8400"/>
                  </a:moveTo>
                  <a:cubicBezTo>
                    <a:pt x="9509" y="8400"/>
                    <a:pt x="9509" y="8400"/>
                    <a:pt x="9509" y="8400"/>
                  </a:cubicBezTo>
                  <a:cubicBezTo>
                    <a:pt x="9509" y="6554"/>
                    <a:pt x="9509" y="6554"/>
                    <a:pt x="9509" y="6554"/>
                  </a:cubicBezTo>
                  <a:cubicBezTo>
                    <a:pt x="11098" y="6554"/>
                    <a:pt x="11098" y="6554"/>
                    <a:pt x="11098" y="6554"/>
                  </a:cubicBezTo>
                  <a:lnTo>
                    <a:pt x="11098" y="8400"/>
                  </a:lnTo>
                  <a:close/>
                  <a:moveTo>
                    <a:pt x="4586" y="6185"/>
                  </a:moveTo>
                  <a:cubicBezTo>
                    <a:pt x="5380" y="6185"/>
                    <a:pt x="5380" y="6185"/>
                    <a:pt x="5380" y="6185"/>
                  </a:cubicBezTo>
                  <a:cubicBezTo>
                    <a:pt x="5539" y="9600"/>
                    <a:pt x="5539" y="9600"/>
                    <a:pt x="5539" y="9600"/>
                  </a:cubicBezTo>
                  <a:cubicBezTo>
                    <a:pt x="4427" y="9600"/>
                    <a:pt x="4427" y="9600"/>
                    <a:pt x="4427" y="9600"/>
                  </a:cubicBezTo>
                  <a:lnTo>
                    <a:pt x="4586" y="6185"/>
                  </a:lnTo>
                  <a:close/>
                  <a:moveTo>
                    <a:pt x="1648" y="10615"/>
                  </a:moveTo>
                  <a:cubicBezTo>
                    <a:pt x="3951" y="10615"/>
                    <a:pt x="3951" y="10615"/>
                    <a:pt x="3951" y="10615"/>
                  </a:cubicBezTo>
                  <a:cubicBezTo>
                    <a:pt x="6015" y="10615"/>
                    <a:pt x="6015" y="10615"/>
                    <a:pt x="6015" y="10615"/>
                  </a:cubicBezTo>
                  <a:cubicBezTo>
                    <a:pt x="8318" y="10615"/>
                    <a:pt x="8318" y="10615"/>
                    <a:pt x="8318" y="10615"/>
                  </a:cubicBezTo>
                  <a:cubicBezTo>
                    <a:pt x="8318" y="12277"/>
                    <a:pt x="8318" y="12277"/>
                    <a:pt x="8318" y="12277"/>
                  </a:cubicBezTo>
                  <a:cubicBezTo>
                    <a:pt x="1648" y="12277"/>
                    <a:pt x="1648" y="12277"/>
                    <a:pt x="1648" y="12277"/>
                  </a:cubicBezTo>
                  <a:lnTo>
                    <a:pt x="1648" y="10615"/>
                  </a:lnTo>
                  <a:close/>
                  <a:moveTo>
                    <a:pt x="3395" y="13292"/>
                  </a:moveTo>
                  <a:cubicBezTo>
                    <a:pt x="6571" y="13292"/>
                    <a:pt x="6571" y="13292"/>
                    <a:pt x="6571" y="13292"/>
                  </a:cubicBezTo>
                  <a:cubicBezTo>
                    <a:pt x="6651" y="14123"/>
                    <a:pt x="6651" y="14123"/>
                    <a:pt x="6651" y="14123"/>
                  </a:cubicBezTo>
                  <a:cubicBezTo>
                    <a:pt x="5142" y="13569"/>
                    <a:pt x="5142" y="13569"/>
                    <a:pt x="5142" y="13569"/>
                  </a:cubicBezTo>
                  <a:cubicBezTo>
                    <a:pt x="5062" y="13569"/>
                    <a:pt x="4904" y="13569"/>
                    <a:pt x="4824" y="13569"/>
                  </a:cubicBezTo>
                  <a:cubicBezTo>
                    <a:pt x="3315" y="14123"/>
                    <a:pt x="3315" y="14123"/>
                    <a:pt x="3315" y="14123"/>
                  </a:cubicBezTo>
                  <a:lnTo>
                    <a:pt x="3395" y="13292"/>
                  </a:lnTo>
                  <a:close/>
                  <a:moveTo>
                    <a:pt x="7762" y="19938"/>
                  </a:moveTo>
                  <a:cubicBezTo>
                    <a:pt x="2362" y="19938"/>
                    <a:pt x="2362" y="19938"/>
                    <a:pt x="2362" y="19938"/>
                  </a:cubicBezTo>
                  <a:cubicBezTo>
                    <a:pt x="1012" y="15969"/>
                    <a:pt x="1012" y="15969"/>
                    <a:pt x="1012" y="15969"/>
                  </a:cubicBezTo>
                  <a:cubicBezTo>
                    <a:pt x="4983" y="14585"/>
                    <a:pt x="4983" y="14585"/>
                    <a:pt x="4983" y="14585"/>
                  </a:cubicBezTo>
                  <a:cubicBezTo>
                    <a:pt x="8954" y="15969"/>
                    <a:pt x="8954" y="15969"/>
                    <a:pt x="8954" y="15969"/>
                  </a:cubicBezTo>
                  <a:cubicBezTo>
                    <a:pt x="7762" y="19938"/>
                    <a:pt x="7762" y="19938"/>
                    <a:pt x="7762" y="19938"/>
                  </a:cubicBezTo>
                  <a:close/>
                  <a:moveTo>
                    <a:pt x="17212" y="10246"/>
                  </a:moveTo>
                  <a:cubicBezTo>
                    <a:pt x="14989" y="10246"/>
                    <a:pt x="14989" y="10246"/>
                    <a:pt x="14989" y="10246"/>
                  </a:cubicBezTo>
                  <a:cubicBezTo>
                    <a:pt x="12130" y="3692"/>
                    <a:pt x="12130" y="3692"/>
                    <a:pt x="12130" y="3692"/>
                  </a:cubicBezTo>
                  <a:lnTo>
                    <a:pt x="17212" y="10246"/>
                  </a:lnTo>
                  <a:close/>
                  <a:moveTo>
                    <a:pt x="14433" y="12092"/>
                  </a:moveTo>
                  <a:cubicBezTo>
                    <a:pt x="14433" y="11262"/>
                    <a:pt x="14433" y="11262"/>
                    <a:pt x="14433" y="11262"/>
                  </a:cubicBezTo>
                  <a:cubicBezTo>
                    <a:pt x="14671" y="11262"/>
                    <a:pt x="14671" y="11262"/>
                    <a:pt x="14671" y="11262"/>
                  </a:cubicBezTo>
                  <a:cubicBezTo>
                    <a:pt x="14671" y="11262"/>
                    <a:pt x="14671" y="11262"/>
                    <a:pt x="14671" y="11262"/>
                  </a:cubicBezTo>
                  <a:cubicBezTo>
                    <a:pt x="14671" y="11262"/>
                    <a:pt x="14671" y="11262"/>
                    <a:pt x="14671" y="11262"/>
                  </a:cubicBezTo>
                  <a:cubicBezTo>
                    <a:pt x="18721" y="11262"/>
                    <a:pt x="18721" y="11262"/>
                    <a:pt x="18721" y="11262"/>
                  </a:cubicBezTo>
                  <a:cubicBezTo>
                    <a:pt x="18721" y="12092"/>
                    <a:pt x="18721" y="12092"/>
                    <a:pt x="18721" y="12092"/>
                  </a:cubicBezTo>
                  <a:lnTo>
                    <a:pt x="14433" y="12092"/>
                  </a:lnTo>
                  <a:close/>
                </a:path>
              </a:pathLst>
            </a:custGeom>
            <a:solidFill>
              <a:srgbClr val="15B0E8"/>
            </a:solidFill>
            <a:ln w="3175">
              <a:noFill/>
              <a:miter lim="400000"/>
            </a:ln>
          </p:spPr>
          <p:txBody>
            <a:bodyPr lIns="119421" tIns="119421" rIns="119421" bIns="119421"/>
            <a:lstStyle/>
            <a:p>
              <a:pPr defTabSz="1186086" hangingPunct="0">
                <a:defRPr sz="1200" b="0">
                  <a:solidFill>
                    <a:srgbClr val="000000"/>
                  </a:solidFill>
                  <a:latin typeface="Calibri"/>
                  <a:ea typeface="Calibri"/>
                  <a:cs typeface="Calibri"/>
                  <a:sym typeface="Calibri"/>
                </a:defRPr>
              </a:pPr>
              <a:endParaRPr sz="100" b="1" kern="0">
                <a:solidFill>
                  <a:srgbClr val="1D1D1A"/>
                </a:solidFill>
                <a:latin typeface="+mj-lt"/>
                <a:ea typeface="微软雅黑" panose="020B0503020204020204" pitchFamily="34" charset="-122"/>
                <a:cs typeface="Arial" panose="020B0604020202020204" pitchFamily="34" charset="0"/>
                <a:sym typeface="Arial" panose="020B0604020202020204" pitchFamily="34" charset="0"/>
              </a:endParaRPr>
            </a:p>
          </p:txBody>
        </p:sp>
        <p:grpSp>
          <p:nvGrpSpPr>
            <p:cNvPr id="34" name="组合 238"/>
            <p:cNvGrpSpPr>
              <a:grpSpLocks noChangeAspect="1"/>
            </p:cNvGrpSpPr>
            <p:nvPr/>
          </p:nvGrpSpPr>
          <p:grpSpPr>
            <a:xfrm flipH="1">
              <a:off x="10181416" y="2389660"/>
              <a:ext cx="380252" cy="334464"/>
              <a:chOff x="13962063" y="646113"/>
              <a:chExt cx="5175250" cy="4800600"/>
            </a:xfrm>
            <a:solidFill>
              <a:srgbClr val="15B0E8"/>
            </a:solidFill>
          </p:grpSpPr>
          <p:sp>
            <p:nvSpPr>
              <p:cNvPr id="144" name="Freeform 6"/>
              <p:cNvSpPr>
                <a:spLocks/>
              </p:cNvSpPr>
              <p:nvPr/>
            </p:nvSpPr>
            <p:spPr bwMode="auto">
              <a:xfrm>
                <a:off x="14738350" y="2190751"/>
                <a:ext cx="1354137" cy="2078038"/>
              </a:xfrm>
              <a:custGeom>
                <a:avLst/>
                <a:gdLst>
                  <a:gd name="T0" fmla="*/ 361 w 361"/>
                  <a:gd name="T1" fmla="*/ 181 h 554"/>
                  <a:gd name="T2" fmla="*/ 180 w 361"/>
                  <a:gd name="T3" fmla="*/ 0 h 554"/>
                  <a:gd name="T4" fmla="*/ 0 w 361"/>
                  <a:gd name="T5" fmla="*/ 181 h 554"/>
                  <a:gd name="T6" fmla="*/ 74 w 361"/>
                  <a:gd name="T7" fmla="*/ 327 h 554"/>
                  <a:gd name="T8" fmla="*/ 74 w 361"/>
                  <a:gd name="T9" fmla="*/ 554 h 554"/>
                  <a:gd name="T10" fmla="*/ 287 w 361"/>
                  <a:gd name="T11" fmla="*/ 554 h 554"/>
                  <a:gd name="T12" fmla="*/ 287 w 361"/>
                  <a:gd name="T13" fmla="*/ 327 h 554"/>
                  <a:gd name="T14" fmla="*/ 361 w 361"/>
                  <a:gd name="T15" fmla="*/ 181 h 5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554">
                    <a:moveTo>
                      <a:pt x="361" y="181"/>
                    </a:moveTo>
                    <a:cubicBezTo>
                      <a:pt x="361" y="81"/>
                      <a:pt x="280" y="0"/>
                      <a:pt x="180" y="0"/>
                    </a:cubicBezTo>
                    <a:cubicBezTo>
                      <a:pt x="81" y="0"/>
                      <a:pt x="0" y="81"/>
                      <a:pt x="0" y="181"/>
                    </a:cubicBezTo>
                    <a:cubicBezTo>
                      <a:pt x="0" y="241"/>
                      <a:pt x="29" y="294"/>
                      <a:pt x="74" y="327"/>
                    </a:cubicBezTo>
                    <a:cubicBezTo>
                      <a:pt x="74" y="554"/>
                      <a:pt x="74" y="554"/>
                      <a:pt x="74" y="554"/>
                    </a:cubicBezTo>
                    <a:cubicBezTo>
                      <a:pt x="287" y="554"/>
                      <a:pt x="287" y="554"/>
                      <a:pt x="287" y="554"/>
                    </a:cubicBezTo>
                    <a:cubicBezTo>
                      <a:pt x="287" y="327"/>
                      <a:pt x="287" y="327"/>
                      <a:pt x="287" y="327"/>
                    </a:cubicBezTo>
                    <a:cubicBezTo>
                      <a:pt x="332" y="294"/>
                      <a:pt x="361" y="241"/>
                      <a:pt x="361" y="1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77670" tIns="238839" rIns="477670" bIns="238839" numCol="1" anchor="t" anchorCtr="0" compatLnSpc="1">
                <a:prstTxWarp prst="textNoShape">
                  <a:avLst/>
                </a:prstTxWarp>
                <a:noAutofit/>
              </a:bodyPr>
              <a:lstStyle/>
              <a:p>
                <a:pPr defTabSz="6369386">
                  <a:defRPr/>
                </a:pPr>
                <a:endParaRPr lang="zh-CN" altLang="en-US" sz="3198" b="1" kern="0" dirty="0">
                  <a:solidFill>
                    <a:prstClr val="black"/>
                  </a:solidFill>
                  <a:latin typeface="+mj-lt"/>
                  <a:ea typeface="微软雅黑" panose="020B0503020204020204" pitchFamily="34" charset="-122"/>
                  <a:cs typeface="Arial" panose="020B0604020202020204" pitchFamily="34" charset="0"/>
                </a:endParaRPr>
              </a:p>
            </p:txBody>
          </p:sp>
          <p:sp>
            <p:nvSpPr>
              <p:cNvPr id="145" name="Freeform 7"/>
              <p:cNvSpPr>
                <a:spLocks noEditPoints="1"/>
              </p:cNvSpPr>
              <p:nvPr/>
            </p:nvSpPr>
            <p:spPr bwMode="auto">
              <a:xfrm>
                <a:off x="13962063" y="646113"/>
                <a:ext cx="2906712" cy="2755900"/>
              </a:xfrm>
              <a:custGeom>
                <a:avLst/>
                <a:gdLst>
                  <a:gd name="T0" fmla="*/ 387 w 775"/>
                  <a:gd name="T1" fmla="*/ 0 h 735"/>
                  <a:gd name="T2" fmla="*/ 0 w 775"/>
                  <a:gd name="T3" fmla="*/ 387 h 735"/>
                  <a:gd name="T4" fmla="*/ 218 w 775"/>
                  <a:gd name="T5" fmla="*/ 735 h 735"/>
                  <a:gd name="T6" fmla="*/ 166 w 775"/>
                  <a:gd name="T7" fmla="*/ 593 h 735"/>
                  <a:gd name="T8" fmla="*/ 387 w 775"/>
                  <a:gd name="T9" fmla="*/ 372 h 735"/>
                  <a:gd name="T10" fmla="*/ 609 w 775"/>
                  <a:gd name="T11" fmla="*/ 593 h 735"/>
                  <a:gd name="T12" fmla="*/ 557 w 775"/>
                  <a:gd name="T13" fmla="*/ 735 h 735"/>
                  <a:gd name="T14" fmla="*/ 775 w 775"/>
                  <a:gd name="T15" fmla="*/ 387 h 735"/>
                  <a:gd name="T16" fmla="*/ 387 w 775"/>
                  <a:gd name="T17" fmla="*/ 0 h 735"/>
                  <a:gd name="T18" fmla="*/ 387 w 775"/>
                  <a:gd name="T19" fmla="*/ 246 h 735"/>
                  <a:gd name="T20" fmla="*/ 296 w 775"/>
                  <a:gd name="T21" fmla="*/ 155 h 735"/>
                  <a:gd name="T22" fmla="*/ 387 w 775"/>
                  <a:gd name="T23" fmla="*/ 63 h 735"/>
                  <a:gd name="T24" fmla="*/ 479 w 775"/>
                  <a:gd name="T25" fmla="*/ 155 h 735"/>
                  <a:gd name="T26" fmla="*/ 387 w 775"/>
                  <a:gd name="T27" fmla="*/ 246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5" h="735">
                    <a:moveTo>
                      <a:pt x="387" y="0"/>
                    </a:moveTo>
                    <a:cubicBezTo>
                      <a:pt x="174" y="0"/>
                      <a:pt x="0" y="173"/>
                      <a:pt x="0" y="387"/>
                    </a:cubicBezTo>
                    <a:cubicBezTo>
                      <a:pt x="0" y="540"/>
                      <a:pt x="89" y="672"/>
                      <a:pt x="218" y="735"/>
                    </a:cubicBezTo>
                    <a:cubicBezTo>
                      <a:pt x="186" y="697"/>
                      <a:pt x="166" y="647"/>
                      <a:pt x="166" y="593"/>
                    </a:cubicBezTo>
                    <a:cubicBezTo>
                      <a:pt x="166" y="471"/>
                      <a:pt x="265" y="372"/>
                      <a:pt x="387" y="372"/>
                    </a:cubicBezTo>
                    <a:cubicBezTo>
                      <a:pt x="510" y="372"/>
                      <a:pt x="609" y="471"/>
                      <a:pt x="609" y="593"/>
                    </a:cubicBezTo>
                    <a:cubicBezTo>
                      <a:pt x="609" y="647"/>
                      <a:pt x="589" y="697"/>
                      <a:pt x="557" y="735"/>
                    </a:cubicBezTo>
                    <a:cubicBezTo>
                      <a:pt x="686" y="672"/>
                      <a:pt x="775" y="540"/>
                      <a:pt x="775" y="387"/>
                    </a:cubicBezTo>
                    <a:cubicBezTo>
                      <a:pt x="775" y="173"/>
                      <a:pt x="601" y="0"/>
                      <a:pt x="387" y="0"/>
                    </a:cubicBezTo>
                    <a:close/>
                    <a:moveTo>
                      <a:pt x="387" y="246"/>
                    </a:moveTo>
                    <a:cubicBezTo>
                      <a:pt x="337" y="246"/>
                      <a:pt x="296" y="205"/>
                      <a:pt x="296" y="155"/>
                    </a:cubicBezTo>
                    <a:cubicBezTo>
                      <a:pt x="296" y="104"/>
                      <a:pt x="337" y="63"/>
                      <a:pt x="387" y="63"/>
                    </a:cubicBezTo>
                    <a:cubicBezTo>
                      <a:pt x="438" y="63"/>
                      <a:pt x="479" y="104"/>
                      <a:pt x="479" y="155"/>
                    </a:cubicBezTo>
                    <a:cubicBezTo>
                      <a:pt x="479" y="205"/>
                      <a:pt x="438" y="246"/>
                      <a:pt x="387" y="24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77670" tIns="238839" rIns="477670" bIns="238839" numCol="1" anchor="t" anchorCtr="0" compatLnSpc="1">
                <a:prstTxWarp prst="textNoShape">
                  <a:avLst/>
                </a:prstTxWarp>
                <a:noAutofit/>
              </a:bodyPr>
              <a:lstStyle/>
              <a:p>
                <a:pPr defTabSz="6369386">
                  <a:defRPr/>
                </a:pPr>
                <a:endParaRPr lang="zh-CN" altLang="en-US" sz="3198" b="1" kern="0" dirty="0">
                  <a:solidFill>
                    <a:prstClr val="black"/>
                  </a:solidFill>
                  <a:latin typeface="+mj-lt"/>
                  <a:ea typeface="微软雅黑" panose="020B0503020204020204" pitchFamily="34" charset="-122"/>
                  <a:cs typeface="Arial" panose="020B0604020202020204" pitchFamily="34" charset="0"/>
                </a:endParaRPr>
              </a:p>
            </p:txBody>
          </p:sp>
          <p:sp>
            <p:nvSpPr>
              <p:cNvPr id="146" name="Freeform 8"/>
              <p:cNvSpPr>
                <a:spLocks/>
              </p:cNvSpPr>
              <p:nvPr/>
            </p:nvSpPr>
            <p:spPr bwMode="auto">
              <a:xfrm>
                <a:off x="16816388" y="1155701"/>
                <a:ext cx="1162050" cy="1844675"/>
              </a:xfrm>
              <a:custGeom>
                <a:avLst/>
                <a:gdLst>
                  <a:gd name="T0" fmla="*/ 0 w 310"/>
                  <a:gd name="T1" fmla="*/ 0 h 492"/>
                  <a:gd name="T2" fmla="*/ 78 w 310"/>
                  <a:gd name="T3" fmla="*/ 254 h 492"/>
                  <a:gd name="T4" fmla="*/ 33 w 310"/>
                  <a:gd name="T5" fmla="*/ 431 h 492"/>
                  <a:gd name="T6" fmla="*/ 116 w 310"/>
                  <a:gd name="T7" fmla="*/ 492 h 492"/>
                  <a:gd name="T8" fmla="*/ 310 w 310"/>
                  <a:gd name="T9" fmla="*/ 224 h 492"/>
                  <a:gd name="T10" fmla="*/ 0 w 310"/>
                  <a:gd name="T11" fmla="*/ 0 h 492"/>
                </a:gdLst>
                <a:ahLst/>
                <a:cxnLst>
                  <a:cxn ang="0">
                    <a:pos x="T0" y="T1"/>
                  </a:cxn>
                  <a:cxn ang="0">
                    <a:pos x="T2" y="T3"/>
                  </a:cxn>
                  <a:cxn ang="0">
                    <a:pos x="T4" y="T5"/>
                  </a:cxn>
                  <a:cxn ang="0">
                    <a:pos x="T6" y="T7"/>
                  </a:cxn>
                  <a:cxn ang="0">
                    <a:pos x="T8" y="T9"/>
                  </a:cxn>
                  <a:cxn ang="0">
                    <a:pos x="T10" y="T11"/>
                  </a:cxn>
                </a:cxnLst>
                <a:rect l="0" t="0" r="r" b="b"/>
                <a:pathLst>
                  <a:path w="310" h="492">
                    <a:moveTo>
                      <a:pt x="0" y="0"/>
                    </a:moveTo>
                    <a:cubicBezTo>
                      <a:pt x="49" y="72"/>
                      <a:pt x="78" y="160"/>
                      <a:pt x="78" y="254"/>
                    </a:cubicBezTo>
                    <a:cubicBezTo>
                      <a:pt x="78" y="319"/>
                      <a:pt x="57" y="375"/>
                      <a:pt x="33" y="431"/>
                    </a:cubicBezTo>
                    <a:cubicBezTo>
                      <a:pt x="116" y="492"/>
                      <a:pt x="116" y="492"/>
                      <a:pt x="116" y="492"/>
                    </a:cubicBezTo>
                    <a:cubicBezTo>
                      <a:pt x="310" y="224"/>
                      <a:pt x="310" y="224"/>
                      <a:pt x="310" y="224"/>
                    </a:cubicBez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77670" tIns="238839" rIns="477670" bIns="238839" numCol="1" anchor="t" anchorCtr="0" compatLnSpc="1">
                <a:prstTxWarp prst="textNoShape">
                  <a:avLst/>
                </a:prstTxWarp>
                <a:noAutofit/>
              </a:bodyPr>
              <a:lstStyle/>
              <a:p>
                <a:pPr defTabSz="6369386">
                  <a:defRPr/>
                </a:pPr>
                <a:endParaRPr lang="zh-CN" altLang="en-US" sz="3198" b="1" kern="0" dirty="0">
                  <a:solidFill>
                    <a:prstClr val="black"/>
                  </a:solidFill>
                  <a:latin typeface="+mj-lt"/>
                  <a:ea typeface="微软雅黑" panose="020B0503020204020204" pitchFamily="34" charset="-122"/>
                  <a:cs typeface="Arial" panose="020B0604020202020204" pitchFamily="34" charset="0"/>
                </a:endParaRPr>
              </a:p>
            </p:txBody>
          </p:sp>
          <p:sp>
            <p:nvSpPr>
              <p:cNvPr id="147" name="Freeform 9"/>
              <p:cNvSpPr>
                <a:spLocks noEditPoints="1"/>
              </p:cNvSpPr>
              <p:nvPr/>
            </p:nvSpPr>
            <p:spPr bwMode="auto">
              <a:xfrm>
                <a:off x="16981488" y="2168526"/>
                <a:ext cx="2155825" cy="2295525"/>
              </a:xfrm>
              <a:custGeom>
                <a:avLst/>
                <a:gdLst>
                  <a:gd name="T0" fmla="*/ 476 w 575"/>
                  <a:gd name="T1" fmla="*/ 59 h 612"/>
                  <a:gd name="T2" fmla="*/ 222 w 575"/>
                  <a:gd name="T3" fmla="*/ 100 h 612"/>
                  <a:gd name="T4" fmla="*/ 42 w 575"/>
                  <a:gd name="T5" fmla="*/ 349 h 612"/>
                  <a:gd name="T6" fmla="*/ 13 w 575"/>
                  <a:gd name="T7" fmla="*/ 500 h 612"/>
                  <a:gd name="T8" fmla="*/ 281 w 575"/>
                  <a:gd name="T9" fmla="*/ 612 h 612"/>
                  <a:gd name="T10" fmla="*/ 336 w 575"/>
                  <a:gd name="T11" fmla="*/ 562 h 612"/>
                  <a:gd name="T12" fmla="*/ 516 w 575"/>
                  <a:gd name="T13" fmla="*/ 313 h 612"/>
                  <a:gd name="T14" fmla="*/ 476 w 575"/>
                  <a:gd name="T15" fmla="*/ 59 h 612"/>
                  <a:gd name="T16" fmla="*/ 364 w 575"/>
                  <a:gd name="T17" fmla="*/ 259 h 612"/>
                  <a:gd name="T18" fmla="*/ 297 w 575"/>
                  <a:gd name="T19" fmla="*/ 192 h 612"/>
                  <a:gd name="T20" fmla="*/ 364 w 575"/>
                  <a:gd name="T21" fmla="*/ 125 h 612"/>
                  <a:gd name="T22" fmla="*/ 431 w 575"/>
                  <a:gd name="T23" fmla="*/ 192 h 612"/>
                  <a:gd name="T24" fmla="*/ 364 w 575"/>
                  <a:gd name="T25" fmla="*/ 259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5" h="612">
                    <a:moveTo>
                      <a:pt x="476" y="59"/>
                    </a:moveTo>
                    <a:cubicBezTo>
                      <a:pt x="394" y="0"/>
                      <a:pt x="281" y="19"/>
                      <a:pt x="222" y="100"/>
                    </a:cubicBezTo>
                    <a:cubicBezTo>
                      <a:pt x="42" y="349"/>
                      <a:pt x="42" y="349"/>
                      <a:pt x="42" y="349"/>
                    </a:cubicBezTo>
                    <a:cubicBezTo>
                      <a:pt x="9" y="394"/>
                      <a:pt x="0" y="450"/>
                      <a:pt x="13" y="500"/>
                    </a:cubicBezTo>
                    <a:cubicBezTo>
                      <a:pt x="117" y="501"/>
                      <a:pt x="212" y="544"/>
                      <a:pt x="281" y="612"/>
                    </a:cubicBezTo>
                    <a:cubicBezTo>
                      <a:pt x="302" y="599"/>
                      <a:pt x="321" y="583"/>
                      <a:pt x="336" y="562"/>
                    </a:cubicBezTo>
                    <a:cubicBezTo>
                      <a:pt x="516" y="313"/>
                      <a:pt x="516" y="313"/>
                      <a:pt x="516" y="313"/>
                    </a:cubicBezTo>
                    <a:cubicBezTo>
                      <a:pt x="575" y="232"/>
                      <a:pt x="557" y="118"/>
                      <a:pt x="476" y="59"/>
                    </a:cubicBezTo>
                    <a:close/>
                    <a:moveTo>
                      <a:pt x="364" y="259"/>
                    </a:moveTo>
                    <a:cubicBezTo>
                      <a:pt x="327" y="259"/>
                      <a:pt x="297" y="229"/>
                      <a:pt x="297" y="192"/>
                    </a:cubicBezTo>
                    <a:cubicBezTo>
                      <a:pt x="297" y="155"/>
                      <a:pt x="327" y="125"/>
                      <a:pt x="364" y="125"/>
                    </a:cubicBezTo>
                    <a:cubicBezTo>
                      <a:pt x="401" y="125"/>
                      <a:pt x="431" y="155"/>
                      <a:pt x="431" y="192"/>
                    </a:cubicBezTo>
                    <a:cubicBezTo>
                      <a:pt x="431" y="229"/>
                      <a:pt x="401" y="259"/>
                      <a:pt x="364" y="25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77670" tIns="238839" rIns="477670" bIns="238839" numCol="1" anchor="t" anchorCtr="0" compatLnSpc="1">
                <a:prstTxWarp prst="textNoShape">
                  <a:avLst/>
                </a:prstTxWarp>
                <a:noAutofit/>
              </a:bodyPr>
              <a:lstStyle/>
              <a:p>
                <a:pPr defTabSz="6369386">
                  <a:defRPr/>
                </a:pPr>
                <a:endParaRPr lang="zh-CN" altLang="en-US" sz="3198" b="1" kern="0" dirty="0">
                  <a:solidFill>
                    <a:prstClr val="black"/>
                  </a:solidFill>
                  <a:latin typeface="+mj-lt"/>
                  <a:ea typeface="微软雅黑" panose="020B0503020204020204" pitchFamily="34" charset="-122"/>
                  <a:cs typeface="Arial" panose="020B0604020202020204" pitchFamily="34" charset="0"/>
                </a:endParaRPr>
              </a:p>
            </p:txBody>
          </p:sp>
          <p:sp>
            <p:nvSpPr>
              <p:cNvPr id="148" name="Freeform 10"/>
              <p:cNvSpPr>
                <a:spLocks noEditPoints="1"/>
              </p:cNvSpPr>
              <p:nvPr/>
            </p:nvSpPr>
            <p:spPr bwMode="auto">
              <a:xfrm>
                <a:off x="15765463" y="4268788"/>
                <a:ext cx="2482850" cy="1177925"/>
              </a:xfrm>
              <a:custGeom>
                <a:avLst/>
                <a:gdLst>
                  <a:gd name="T0" fmla="*/ 331 w 662"/>
                  <a:gd name="T1" fmla="*/ 0 h 314"/>
                  <a:gd name="T2" fmla="*/ 0 w 662"/>
                  <a:gd name="T3" fmla="*/ 314 h 314"/>
                  <a:gd name="T4" fmla="*/ 662 w 662"/>
                  <a:gd name="T5" fmla="*/ 314 h 314"/>
                  <a:gd name="T6" fmla="*/ 331 w 662"/>
                  <a:gd name="T7" fmla="*/ 0 h 314"/>
                  <a:gd name="T8" fmla="*/ 331 w 662"/>
                  <a:gd name="T9" fmla="*/ 170 h 314"/>
                  <a:gd name="T10" fmla="*/ 272 w 662"/>
                  <a:gd name="T11" fmla="*/ 111 h 314"/>
                  <a:gd name="T12" fmla="*/ 331 w 662"/>
                  <a:gd name="T13" fmla="*/ 52 h 314"/>
                  <a:gd name="T14" fmla="*/ 390 w 662"/>
                  <a:gd name="T15" fmla="*/ 111 h 314"/>
                  <a:gd name="T16" fmla="*/ 331 w 662"/>
                  <a:gd name="T17" fmla="*/ 17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2" h="314">
                    <a:moveTo>
                      <a:pt x="331" y="0"/>
                    </a:moveTo>
                    <a:cubicBezTo>
                      <a:pt x="154" y="0"/>
                      <a:pt x="9" y="139"/>
                      <a:pt x="0" y="314"/>
                    </a:cubicBezTo>
                    <a:cubicBezTo>
                      <a:pt x="662" y="314"/>
                      <a:pt x="662" y="314"/>
                      <a:pt x="662" y="314"/>
                    </a:cubicBezTo>
                    <a:cubicBezTo>
                      <a:pt x="653" y="139"/>
                      <a:pt x="508" y="0"/>
                      <a:pt x="331" y="0"/>
                    </a:cubicBezTo>
                    <a:close/>
                    <a:moveTo>
                      <a:pt x="331" y="170"/>
                    </a:moveTo>
                    <a:cubicBezTo>
                      <a:pt x="298" y="170"/>
                      <a:pt x="272" y="144"/>
                      <a:pt x="272" y="111"/>
                    </a:cubicBezTo>
                    <a:cubicBezTo>
                      <a:pt x="272" y="78"/>
                      <a:pt x="298" y="52"/>
                      <a:pt x="331" y="52"/>
                    </a:cubicBezTo>
                    <a:cubicBezTo>
                      <a:pt x="364" y="52"/>
                      <a:pt x="390" y="78"/>
                      <a:pt x="390" y="111"/>
                    </a:cubicBezTo>
                    <a:cubicBezTo>
                      <a:pt x="390" y="144"/>
                      <a:pt x="364" y="170"/>
                      <a:pt x="331" y="17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77670" tIns="238839" rIns="477670" bIns="238839" numCol="1" anchor="t" anchorCtr="0" compatLnSpc="1">
                <a:prstTxWarp prst="textNoShape">
                  <a:avLst/>
                </a:prstTxWarp>
                <a:noAutofit/>
              </a:bodyPr>
              <a:lstStyle/>
              <a:p>
                <a:pPr defTabSz="6369386">
                  <a:defRPr/>
                </a:pPr>
                <a:endParaRPr lang="zh-CN" altLang="en-US" sz="3198" b="1" kern="0" dirty="0">
                  <a:solidFill>
                    <a:prstClr val="black"/>
                  </a:solidFill>
                  <a:latin typeface="+mj-lt"/>
                  <a:ea typeface="微软雅黑" panose="020B0503020204020204" pitchFamily="34" charset="-122"/>
                  <a:cs typeface="Arial" panose="020B0604020202020204" pitchFamily="34" charset="0"/>
                </a:endParaRPr>
              </a:p>
            </p:txBody>
          </p:sp>
        </p:grpSp>
        <p:sp>
          <p:nvSpPr>
            <p:cNvPr id="35" name="形状"/>
            <p:cNvSpPr>
              <a:spLocks noChangeAspect="1"/>
            </p:cNvSpPr>
            <p:nvPr/>
          </p:nvSpPr>
          <p:spPr>
            <a:xfrm flipH="1">
              <a:off x="10277626" y="4225845"/>
              <a:ext cx="380252" cy="299062"/>
            </a:xfrm>
            <a:custGeom>
              <a:avLst/>
              <a:gdLst/>
              <a:ahLst/>
              <a:cxnLst>
                <a:cxn ang="0">
                  <a:pos x="wd2" y="hd2"/>
                </a:cxn>
                <a:cxn ang="5400000">
                  <a:pos x="wd2" y="hd2"/>
                </a:cxn>
                <a:cxn ang="10800000">
                  <a:pos x="wd2" y="hd2"/>
                </a:cxn>
                <a:cxn ang="16200000">
                  <a:pos x="wd2" y="hd2"/>
                </a:cxn>
              </a:cxnLst>
              <a:rect l="0" t="0" r="r" b="b"/>
              <a:pathLst>
                <a:path w="21580" h="21600" extrusionOk="0">
                  <a:moveTo>
                    <a:pt x="21104" y="12092"/>
                  </a:moveTo>
                  <a:cubicBezTo>
                    <a:pt x="19595" y="12092"/>
                    <a:pt x="19595" y="12092"/>
                    <a:pt x="19595" y="12092"/>
                  </a:cubicBezTo>
                  <a:cubicBezTo>
                    <a:pt x="19595" y="10800"/>
                    <a:pt x="19595" y="10800"/>
                    <a:pt x="19595" y="10800"/>
                  </a:cubicBezTo>
                  <a:cubicBezTo>
                    <a:pt x="19595" y="10523"/>
                    <a:pt x="19436" y="10246"/>
                    <a:pt x="19198" y="10246"/>
                  </a:cubicBezTo>
                  <a:cubicBezTo>
                    <a:pt x="18404" y="10246"/>
                    <a:pt x="18404" y="10246"/>
                    <a:pt x="18404" y="10246"/>
                  </a:cubicBezTo>
                  <a:cubicBezTo>
                    <a:pt x="10621" y="185"/>
                    <a:pt x="10621" y="185"/>
                    <a:pt x="10621" y="185"/>
                  </a:cubicBezTo>
                  <a:cubicBezTo>
                    <a:pt x="10621" y="185"/>
                    <a:pt x="10621" y="185"/>
                    <a:pt x="10621" y="185"/>
                  </a:cubicBezTo>
                  <a:cubicBezTo>
                    <a:pt x="10621" y="185"/>
                    <a:pt x="10621" y="185"/>
                    <a:pt x="10621" y="185"/>
                  </a:cubicBezTo>
                  <a:cubicBezTo>
                    <a:pt x="10621" y="185"/>
                    <a:pt x="10542" y="185"/>
                    <a:pt x="10542" y="92"/>
                  </a:cubicBezTo>
                  <a:cubicBezTo>
                    <a:pt x="10542" y="92"/>
                    <a:pt x="10542" y="92"/>
                    <a:pt x="10542" y="92"/>
                  </a:cubicBezTo>
                  <a:cubicBezTo>
                    <a:pt x="10542" y="92"/>
                    <a:pt x="10462" y="92"/>
                    <a:pt x="10462" y="92"/>
                  </a:cubicBezTo>
                  <a:cubicBezTo>
                    <a:pt x="10462" y="92"/>
                    <a:pt x="10462" y="92"/>
                    <a:pt x="10462" y="92"/>
                  </a:cubicBezTo>
                  <a:cubicBezTo>
                    <a:pt x="10462" y="92"/>
                    <a:pt x="10462" y="92"/>
                    <a:pt x="10383" y="92"/>
                  </a:cubicBezTo>
                  <a:cubicBezTo>
                    <a:pt x="10383" y="92"/>
                    <a:pt x="10383" y="0"/>
                    <a:pt x="10383" y="0"/>
                  </a:cubicBezTo>
                  <a:cubicBezTo>
                    <a:pt x="10383" y="0"/>
                    <a:pt x="10304" y="0"/>
                    <a:pt x="10304" y="0"/>
                  </a:cubicBezTo>
                  <a:cubicBezTo>
                    <a:pt x="10304" y="0"/>
                    <a:pt x="10304" y="0"/>
                    <a:pt x="10304" y="0"/>
                  </a:cubicBezTo>
                  <a:cubicBezTo>
                    <a:pt x="10304" y="0"/>
                    <a:pt x="10304" y="0"/>
                    <a:pt x="10304" y="0"/>
                  </a:cubicBezTo>
                  <a:cubicBezTo>
                    <a:pt x="10304" y="0"/>
                    <a:pt x="10224" y="0"/>
                    <a:pt x="10224" y="0"/>
                  </a:cubicBezTo>
                  <a:cubicBezTo>
                    <a:pt x="10224" y="0"/>
                    <a:pt x="10224" y="0"/>
                    <a:pt x="10224" y="92"/>
                  </a:cubicBezTo>
                  <a:cubicBezTo>
                    <a:pt x="10224" y="92"/>
                    <a:pt x="10145" y="92"/>
                    <a:pt x="10145" y="92"/>
                  </a:cubicBezTo>
                  <a:cubicBezTo>
                    <a:pt x="10145" y="92"/>
                    <a:pt x="10145" y="92"/>
                    <a:pt x="10145" y="92"/>
                  </a:cubicBezTo>
                  <a:cubicBezTo>
                    <a:pt x="10145" y="92"/>
                    <a:pt x="10065" y="92"/>
                    <a:pt x="10065" y="92"/>
                  </a:cubicBezTo>
                  <a:cubicBezTo>
                    <a:pt x="10065" y="92"/>
                    <a:pt x="10065" y="92"/>
                    <a:pt x="10065" y="92"/>
                  </a:cubicBezTo>
                  <a:cubicBezTo>
                    <a:pt x="10065" y="92"/>
                    <a:pt x="10065" y="92"/>
                    <a:pt x="10065" y="92"/>
                  </a:cubicBezTo>
                  <a:cubicBezTo>
                    <a:pt x="10065" y="185"/>
                    <a:pt x="9986" y="185"/>
                    <a:pt x="9986" y="185"/>
                  </a:cubicBezTo>
                  <a:cubicBezTo>
                    <a:pt x="9986" y="185"/>
                    <a:pt x="9986" y="185"/>
                    <a:pt x="9986" y="185"/>
                  </a:cubicBezTo>
                  <a:cubicBezTo>
                    <a:pt x="9986" y="185"/>
                    <a:pt x="9986" y="277"/>
                    <a:pt x="9906" y="277"/>
                  </a:cubicBezTo>
                  <a:cubicBezTo>
                    <a:pt x="9906" y="277"/>
                    <a:pt x="9906" y="277"/>
                    <a:pt x="9906" y="277"/>
                  </a:cubicBezTo>
                  <a:cubicBezTo>
                    <a:pt x="9906" y="277"/>
                    <a:pt x="9906" y="277"/>
                    <a:pt x="9906" y="369"/>
                  </a:cubicBezTo>
                  <a:cubicBezTo>
                    <a:pt x="9906" y="369"/>
                    <a:pt x="9906" y="369"/>
                    <a:pt x="9906" y="369"/>
                  </a:cubicBezTo>
                  <a:cubicBezTo>
                    <a:pt x="9906" y="369"/>
                    <a:pt x="9906" y="369"/>
                    <a:pt x="9906" y="462"/>
                  </a:cubicBezTo>
                  <a:cubicBezTo>
                    <a:pt x="9906" y="462"/>
                    <a:pt x="9906" y="462"/>
                    <a:pt x="9906" y="462"/>
                  </a:cubicBezTo>
                  <a:cubicBezTo>
                    <a:pt x="9827" y="462"/>
                    <a:pt x="9827" y="554"/>
                    <a:pt x="9827" y="554"/>
                  </a:cubicBezTo>
                  <a:cubicBezTo>
                    <a:pt x="9827" y="554"/>
                    <a:pt x="9827" y="554"/>
                    <a:pt x="9827" y="554"/>
                  </a:cubicBezTo>
                  <a:cubicBezTo>
                    <a:pt x="9827" y="5538"/>
                    <a:pt x="9827" y="5538"/>
                    <a:pt x="9827" y="5538"/>
                  </a:cubicBezTo>
                  <a:cubicBezTo>
                    <a:pt x="9033" y="5538"/>
                    <a:pt x="9033" y="5538"/>
                    <a:pt x="9033" y="5538"/>
                  </a:cubicBezTo>
                  <a:cubicBezTo>
                    <a:pt x="8795" y="5538"/>
                    <a:pt x="8556" y="5815"/>
                    <a:pt x="8556" y="6092"/>
                  </a:cubicBezTo>
                  <a:cubicBezTo>
                    <a:pt x="8556" y="8862"/>
                    <a:pt x="8556" y="8862"/>
                    <a:pt x="8556" y="8862"/>
                  </a:cubicBezTo>
                  <a:cubicBezTo>
                    <a:pt x="8556" y="9138"/>
                    <a:pt x="8795" y="9415"/>
                    <a:pt x="9033" y="9415"/>
                  </a:cubicBezTo>
                  <a:cubicBezTo>
                    <a:pt x="11574" y="9415"/>
                    <a:pt x="11574" y="9415"/>
                    <a:pt x="11574" y="9415"/>
                  </a:cubicBezTo>
                  <a:cubicBezTo>
                    <a:pt x="11812" y="9415"/>
                    <a:pt x="11971" y="9138"/>
                    <a:pt x="11971" y="8862"/>
                  </a:cubicBezTo>
                  <a:cubicBezTo>
                    <a:pt x="11971" y="6092"/>
                    <a:pt x="11971" y="6092"/>
                    <a:pt x="11971" y="6092"/>
                  </a:cubicBezTo>
                  <a:cubicBezTo>
                    <a:pt x="11971" y="5815"/>
                    <a:pt x="11812" y="5538"/>
                    <a:pt x="11574" y="5538"/>
                  </a:cubicBezTo>
                  <a:cubicBezTo>
                    <a:pt x="10780" y="5538"/>
                    <a:pt x="10780" y="5538"/>
                    <a:pt x="10780" y="5538"/>
                  </a:cubicBezTo>
                  <a:cubicBezTo>
                    <a:pt x="10780" y="2769"/>
                    <a:pt x="10780" y="2769"/>
                    <a:pt x="10780" y="2769"/>
                  </a:cubicBezTo>
                  <a:cubicBezTo>
                    <a:pt x="13956" y="10246"/>
                    <a:pt x="13956" y="10246"/>
                    <a:pt x="13956" y="10246"/>
                  </a:cubicBezTo>
                  <a:cubicBezTo>
                    <a:pt x="13718" y="10246"/>
                    <a:pt x="13559" y="10523"/>
                    <a:pt x="13559" y="10800"/>
                  </a:cubicBezTo>
                  <a:cubicBezTo>
                    <a:pt x="13559" y="12092"/>
                    <a:pt x="13559" y="12092"/>
                    <a:pt x="13559" y="12092"/>
                  </a:cubicBezTo>
                  <a:cubicBezTo>
                    <a:pt x="12051" y="12092"/>
                    <a:pt x="12051" y="12092"/>
                    <a:pt x="12051" y="12092"/>
                  </a:cubicBezTo>
                  <a:cubicBezTo>
                    <a:pt x="11812" y="12092"/>
                    <a:pt x="11574" y="12369"/>
                    <a:pt x="11574" y="12646"/>
                  </a:cubicBezTo>
                  <a:cubicBezTo>
                    <a:pt x="11574" y="19938"/>
                    <a:pt x="11574" y="19938"/>
                    <a:pt x="11574" y="19938"/>
                  </a:cubicBezTo>
                  <a:cubicBezTo>
                    <a:pt x="8715" y="19938"/>
                    <a:pt x="8715" y="19938"/>
                    <a:pt x="8715" y="19938"/>
                  </a:cubicBezTo>
                  <a:cubicBezTo>
                    <a:pt x="9906" y="15877"/>
                    <a:pt x="9906" y="15877"/>
                    <a:pt x="9906" y="15877"/>
                  </a:cubicBezTo>
                  <a:cubicBezTo>
                    <a:pt x="9986" y="15692"/>
                    <a:pt x="9986" y="15600"/>
                    <a:pt x="9906" y="15415"/>
                  </a:cubicBezTo>
                  <a:cubicBezTo>
                    <a:pt x="9906" y="15323"/>
                    <a:pt x="9748" y="15231"/>
                    <a:pt x="9668" y="15138"/>
                  </a:cubicBezTo>
                  <a:cubicBezTo>
                    <a:pt x="7604" y="14492"/>
                    <a:pt x="7604" y="14492"/>
                    <a:pt x="7604" y="14492"/>
                  </a:cubicBezTo>
                  <a:cubicBezTo>
                    <a:pt x="7445" y="13292"/>
                    <a:pt x="7445" y="13292"/>
                    <a:pt x="7445" y="13292"/>
                  </a:cubicBezTo>
                  <a:cubicBezTo>
                    <a:pt x="8715" y="13292"/>
                    <a:pt x="8715" y="13292"/>
                    <a:pt x="8715" y="13292"/>
                  </a:cubicBezTo>
                  <a:cubicBezTo>
                    <a:pt x="8954" y="13292"/>
                    <a:pt x="9192" y="13108"/>
                    <a:pt x="9192" y="12738"/>
                  </a:cubicBezTo>
                  <a:cubicBezTo>
                    <a:pt x="9192" y="10062"/>
                    <a:pt x="9192" y="10062"/>
                    <a:pt x="9192" y="10062"/>
                  </a:cubicBezTo>
                  <a:cubicBezTo>
                    <a:pt x="9192" y="9785"/>
                    <a:pt x="8954" y="9600"/>
                    <a:pt x="8715" y="9600"/>
                  </a:cubicBezTo>
                  <a:cubicBezTo>
                    <a:pt x="6412" y="9600"/>
                    <a:pt x="6412" y="9600"/>
                    <a:pt x="6412" y="9600"/>
                  </a:cubicBezTo>
                  <a:cubicBezTo>
                    <a:pt x="6254" y="5631"/>
                    <a:pt x="6254" y="5631"/>
                    <a:pt x="6254" y="5631"/>
                  </a:cubicBezTo>
                  <a:cubicBezTo>
                    <a:pt x="6254" y="5354"/>
                    <a:pt x="6015" y="5169"/>
                    <a:pt x="5777" y="5169"/>
                  </a:cubicBezTo>
                  <a:cubicBezTo>
                    <a:pt x="4189" y="5169"/>
                    <a:pt x="4189" y="5169"/>
                    <a:pt x="4189" y="5169"/>
                  </a:cubicBezTo>
                  <a:cubicBezTo>
                    <a:pt x="3951" y="5169"/>
                    <a:pt x="3712" y="5354"/>
                    <a:pt x="3712" y="5631"/>
                  </a:cubicBezTo>
                  <a:cubicBezTo>
                    <a:pt x="3554" y="9600"/>
                    <a:pt x="3554" y="9600"/>
                    <a:pt x="3554" y="9600"/>
                  </a:cubicBezTo>
                  <a:cubicBezTo>
                    <a:pt x="1251" y="9600"/>
                    <a:pt x="1251" y="9600"/>
                    <a:pt x="1251" y="9600"/>
                  </a:cubicBezTo>
                  <a:cubicBezTo>
                    <a:pt x="1012" y="9600"/>
                    <a:pt x="774" y="9785"/>
                    <a:pt x="774" y="10062"/>
                  </a:cubicBezTo>
                  <a:cubicBezTo>
                    <a:pt x="774" y="12738"/>
                    <a:pt x="774" y="12738"/>
                    <a:pt x="774" y="12738"/>
                  </a:cubicBezTo>
                  <a:cubicBezTo>
                    <a:pt x="774" y="13108"/>
                    <a:pt x="1012" y="13292"/>
                    <a:pt x="1251" y="13292"/>
                  </a:cubicBezTo>
                  <a:cubicBezTo>
                    <a:pt x="2521" y="13292"/>
                    <a:pt x="2521" y="13292"/>
                    <a:pt x="2521" y="13292"/>
                  </a:cubicBezTo>
                  <a:cubicBezTo>
                    <a:pt x="2362" y="14492"/>
                    <a:pt x="2362" y="14492"/>
                    <a:pt x="2362" y="14492"/>
                  </a:cubicBezTo>
                  <a:cubicBezTo>
                    <a:pt x="298" y="15138"/>
                    <a:pt x="298" y="15138"/>
                    <a:pt x="298" y="15138"/>
                  </a:cubicBezTo>
                  <a:cubicBezTo>
                    <a:pt x="218" y="15231"/>
                    <a:pt x="59" y="15323"/>
                    <a:pt x="59" y="15415"/>
                  </a:cubicBezTo>
                  <a:cubicBezTo>
                    <a:pt x="-20" y="15600"/>
                    <a:pt x="-20" y="15692"/>
                    <a:pt x="59" y="15877"/>
                  </a:cubicBezTo>
                  <a:cubicBezTo>
                    <a:pt x="1727" y="20585"/>
                    <a:pt x="1727" y="20585"/>
                    <a:pt x="1727" y="20585"/>
                  </a:cubicBezTo>
                  <a:cubicBezTo>
                    <a:pt x="1727" y="20769"/>
                    <a:pt x="1965" y="20954"/>
                    <a:pt x="2124" y="20954"/>
                  </a:cubicBezTo>
                  <a:cubicBezTo>
                    <a:pt x="7762" y="20954"/>
                    <a:pt x="7762" y="20954"/>
                    <a:pt x="7762" y="20954"/>
                  </a:cubicBezTo>
                  <a:cubicBezTo>
                    <a:pt x="8080" y="20954"/>
                    <a:pt x="8080" y="20954"/>
                    <a:pt x="8080" y="20954"/>
                  </a:cubicBezTo>
                  <a:cubicBezTo>
                    <a:pt x="12051" y="20954"/>
                    <a:pt x="12051" y="20954"/>
                    <a:pt x="12051" y="20954"/>
                  </a:cubicBezTo>
                  <a:cubicBezTo>
                    <a:pt x="13004" y="20954"/>
                    <a:pt x="13004" y="20954"/>
                    <a:pt x="13004" y="20954"/>
                  </a:cubicBezTo>
                  <a:cubicBezTo>
                    <a:pt x="14195" y="20954"/>
                    <a:pt x="14195" y="20954"/>
                    <a:pt x="14195" y="20954"/>
                  </a:cubicBezTo>
                  <a:cubicBezTo>
                    <a:pt x="14354" y="21323"/>
                    <a:pt x="14671" y="21600"/>
                    <a:pt x="15068" y="21600"/>
                  </a:cubicBezTo>
                  <a:cubicBezTo>
                    <a:pt x="15624" y="21600"/>
                    <a:pt x="16101" y="21046"/>
                    <a:pt x="16101" y="20400"/>
                  </a:cubicBezTo>
                  <a:cubicBezTo>
                    <a:pt x="16101" y="19754"/>
                    <a:pt x="15624" y="19292"/>
                    <a:pt x="15068" y="19292"/>
                  </a:cubicBezTo>
                  <a:cubicBezTo>
                    <a:pt x="14671" y="19292"/>
                    <a:pt x="14354" y="19477"/>
                    <a:pt x="14195" y="19938"/>
                  </a:cubicBezTo>
                  <a:cubicBezTo>
                    <a:pt x="13004" y="19938"/>
                    <a:pt x="13004" y="19938"/>
                    <a:pt x="13004" y="19938"/>
                  </a:cubicBezTo>
                  <a:cubicBezTo>
                    <a:pt x="12448" y="19938"/>
                    <a:pt x="12448" y="19938"/>
                    <a:pt x="12448" y="19938"/>
                  </a:cubicBezTo>
                  <a:cubicBezTo>
                    <a:pt x="12448" y="13108"/>
                    <a:pt x="12448" y="13108"/>
                    <a:pt x="12448" y="13108"/>
                  </a:cubicBezTo>
                  <a:cubicBezTo>
                    <a:pt x="14036" y="13108"/>
                    <a:pt x="14036" y="13108"/>
                    <a:pt x="14036" y="13108"/>
                  </a:cubicBezTo>
                  <a:cubicBezTo>
                    <a:pt x="19198" y="13108"/>
                    <a:pt x="19198" y="13108"/>
                    <a:pt x="19198" y="13108"/>
                  </a:cubicBezTo>
                  <a:cubicBezTo>
                    <a:pt x="20706" y="13108"/>
                    <a:pt x="20706" y="13108"/>
                    <a:pt x="20706" y="13108"/>
                  </a:cubicBezTo>
                  <a:cubicBezTo>
                    <a:pt x="20706" y="19938"/>
                    <a:pt x="20706" y="19938"/>
                    <a:pt x="20706" y="19938"/>
                  </a:cubicBezTo>
                  <a:cubicBezTo>
                    <a:pt x="18959" y="19938"/>
                    <a:pt x="18959" y="19938"/>
                    <a:pt x="18959" y="19938"/>
                  </a:cubicBezTo>
                  <a:cubicBezTo>
                    <a:pt x="18801" y="19477"/>
                    <a:pt x="18483" y="19292"/>
                    <a:pt x="18086" y="19292"/>
                  </a:cubicBezTo>
                  <a:cubicBezTo>
                    <a:pt x="17530" y="19292"/>
                    <a:pt x="17133" y="19754"/>
                    <a:pt x="17133" y="20400"/>
                  </a:cubicBezTo>
                  <a:cubicBezTo>
                    <a:pt x="17133" y="21046"/>
                    <a:pt x="17530" y="21600"/>
                    <a:pt x="18086" y="21600"/>
                  </a:cubicBezTo>
                  <a:cubicBezTo>
                    <a:pt x="18483" y="21600"/>
                    <a:pt x="18801" y="21323"/>
                    <a:pt x="18959" y="20954"/>
                  </a:cubicBezTo>
                  <a:cubicBezTo>
                    <a:pt x="21104" y="20954"/>
                    <a:pt x="21104" y="20954"/>
                    <a:pt x="21104" y="20954"/>
                  </a:cubicBezTo>
                  <a:cubicBezTo>
                    <a:pt x="21342" y="20954"/>
                    <a:pt x="21580" y="20677"/>
                    <a:pt x="21580" y="20400"/>
                  </a:cubicBezTo>
                  <a:cubicBezTo>
                    <a:pt x="21580" y="12646"/>
                    <a:pt x="21580" y="12646"/>
                    <a:pt x="21580" y="12646"/>
                  </a:cubicBezTo>
                  <a:cubicBezTo>
                    <a:pt x="21580" y="12369"/>
                    <a:pt x="21342" y="12092"/>
                    <a:pt x="21104" y="12092"/>
                  </a:cubicBezTo>
                  <a:close/>
                  <a:moveTo>
                    <a:pt x="11098" y="8400"/>
                  </a:moveTo>
                  <a:cubicBezTo>
                    <a:pt x="9509" y="8400"/>
                    <a:pt x="9509" y="8400"/>
                    <a:pt x="9509" y="8400"/>
                  </a:cubicBezTo>
                  <a:cubicBezTo>
                    <a:pt x="9509" y="6554"/>
                    <a:pt x="9509" y="6554"/>
                    <a:pt x="9509" y="6554"/>
                  </a:cubicBezTo>
                  <a:cubicBezTo>
                    <a:pt x="11098" y="6554"/>
                    <a:pt x="11098" y="6554"/>
                    <a:pt x="11098" y="6554"/>
                  </a:cubicBezTo>
                  <a:lnTo>
                    <a:pt x="11098" y="8400"/>
                  </a:lnTo>
                  <a:close/>
                  <a:moveTo>
                    <a:pt x="4586" y="6185"/>
                  </a:moveTo>
                  <a:cubicBezTo>
                    <a:pt x="5380" y="6185"/>
                    <a:pt x="5380" y="6185"/>
                    <a:pt x="5380" y="6185"/>
                  </a:cubicBezTo>
                  <a:cubicBezTo>
                    <a:pt x="5539" y="9600"/>
                    <a:pt x="5539" y="9600"/>
                    <a:pt x="5539" y="9600"/>
                  </a:cubicBezTo>
                  <a:cubicBezTo>
                    <a:pt x="4427" y="9600"/>
                    <a:pt x="4427" y="9600"/>
                    <a:pt x="4427" y="9600"/>
                  </a:cubicBezTo>
                  <a:lnTo>
                    <a:pt x="4586" y="6185"/>
                  </a:lnTo>
                  <a:close/>
                  <a:moveTo>
                    <a:pt x="1648" y="10615"/>
                  </a:moveTo>
                  <a:cubicBezTo>
                    <a:pt x="3951" y="10615"/>
                    <a:pt x="3951" y="10615"/>
                    <a:pt x="3951" y="10615"/>
                  </a:cubicBezTo>
                  <a:cubicBezTo>
                    <a:pt x="6015" y="10615"/>
                    <a:pt x="6015" y="10615"/>
                    <a:pt x="6015" y="10615"/>
                  </a:cubicBezTo>
                  <a:cubicBezTo>
                    <a:pt x="8318" y="10615"/>
                    <a:pt x="8318" y="10615"/>
                    <a:pt x="8318" y="10615"/>
                  </a:cubicBezTo>
                  <a:cubicBezTo>
                    <a:pt x="8318" y="12277"/>
                    <a:pt x="8318" y="12277"/>
                    <a:pt x="8318" y="12277"/>
                  </a:cubicBezTo>
                  <a:cubicBezTo>
                    <a:pt x="1648" y="12277"/>
                    <a:pt x="1648" y="12277"/>
                    <a:pt x="1648" y="12277"/>
                  </a:cubicBezTo>
                  <a:lnTo>
                    <a:pt x="1648" y="10615"/>
                  </a:lnTo>
                  <a:close/>
                  <a:moveTo>
                    <a:pt x="3395" y="13292"/>
                  </a:moveTo>
                  <a:cubicBezTo>
                    <a:pt x="6571" y="13292"/>
                    <a:pt x="6571" y="13292"/>
                    <a:pt x="6571" y="13292"/>
                  </a:cubicBezTo>
                  <a:cubicBezTo>
                    <a:pt x="6651" y="14123"/>
                    <a:pt x="6651" y="14123"/>
                    <a:pt x="6651" y="14123"/>
                  </a:cubicBezTo>
                  <a:cubicBezTo>
                    <a:pt x="5142" y="13569"/>
                    <a:pt x="5142" y="13569"/>
                    <a:pt x="5142" y="13569"/>
                  </a:cubicBezTo>
                  <a:cubicBezTo>
                    <a:pt x="5062" y="13569"/>
                    <a:pt x="4904" y="13569"/>
                    <a:pt x="4824" y="13569"/>
                  </a:cubicBezTo>
                  <a:cubicBezTo>
                    <a:pt x="3315" y="14123"/>
                    <a:pt x="3315" y="14123"/>
                    <a:pt x="3315" y="14123"/>
                  </a:cubicBezTo>
                  <a:lnTo>
                    <a:pt x="3395" y="13292"/>
                  </a:lnTo>
                  <a:close/>
                  <a:moveTo>
                    <a:pt x="7762" y="19938"/>
                  </a:moveTo>
                  <a:cubicBezTo>
                    <a:pt x="2362" y="19938"/>
                    <a:pt x="2362" y="19938"/>
                    <a:pt x="2362" y="19938"/>
                  </a:cubicBezTo>
                  <a:cubicBezTo>
                    <a:pt x="1012" y="15969"/>
                    <a:pt x="1012" y="15969"/>
                    <a:pt x="1012" y="15969"/>
                  </a:cubicBezTo>
                  <a:cubicBezTo>
                    <a:pt x="4983" y="14585"/>
                    <a:pt x="4983" y="14585"/>
                    <a:pt x="4983" y="14585"/>
                  </a:cubicBezTo>
                  <a:cubicBezTo>
                    <a:pt x="8954" y="15969"/>
                    <a:pt x="8954" y="15969"/>
                    <a:pt x="8954" y="15969"/>
                  </a:cubicBezTo>
                  <a:cubicBezTo>
                    <a:pt x="7762" y="19938"/>
                    <a:pt x="7762" y="19938"/>
                    <a:pt x="7762" y="19938"/>
                  </a:cubicBezTo>
                  <a:close/>
                  <a:moveTo>
                    <a:pt x="17212" y="10246"/>
                  </a:moveTo>
                  <a:cubicBezTo>
                    <a:pt x="14989" y="10246"/>
                    <a:pt x="14989" y="10246"/>
                    <a:pt x="14989" y="10246"/>
                  </a:cubicBezTo>
                  <a:cubicBezTo>
                    <a:pt x="12130" y="3692"/>
                    <a:pt x="12130" y="3692"/>
                    <a:pt x="12130" y="3692"/>
                  </a:cubicBezTo>
                  <a:lnTo>
                    <a:pt x="17212" y="10246"/>
                  </a:lnTo>
                  <a:close/>
                  <a:moveTo>
                    <a:pt x="14433" y="12092"/>
                  </a:moveTo>
                  <a:cubicBezTo>
                    <a:pt x="14433" y="11262"/>
                    <a:pt x="14433" y="11262"/>
                    <a:pt x="14433" y="11262"/>
                  </a:cubicBezTo>
                  <a:cubicBezTo>
                    <a:pt x="14671" y="11262"/>
                    <a:pt x="14671" y="11262"/>
                    <a:pt x="14671" y="11262"/>
                  </a:cubicBezTo>
                  <a:cubicBezTo>
                    <a:pt x="14671" y="11262"/>
                    <a:pt x="14671" y="11262"/>
                    <a:pt x="14671" y="11262"/>
                  </a:cubicBezTo>
                  <a:cubicBezTo>
                    <a:pt x="14671" y="11262"/>
                    <a:pt x="14671" y="11262"/>
                    <a:pt x="14671" y="11262"/>
                  </a:cubicBezTo>
                  <a:cubicBezTo>
                    <a:pt x="18721" y="11262"/>
                    <a:pt x="18721" y="11262"/>
                    <a:pt x="18721" y="11262"/>
                  </a:cubicBezTo>
                  <a:cubicBezTo>
                    <a:pt x="18721" y="12092"/>
                    <a:pt x="18721" y="12092"/>
                    <a:pt x="18721" y="12092"/>
                  </a:cubicBezTo>
                  <a:lnTo>
                    <a:pt x="14433" y="12092"/>
                  </a:lnTo>
                  <a:close/>
                </a:path>
              </a:pathLst>
            </a:custGeom>
            <a:solidFill>
              <a:srgbClr val="15B0E8"/>
            </a:solidFill>
            <a:ln w="3175">
              <a:noFill/>
              <a:miter lim="400000"/>
            </a:ln>
          </p:spPr>
          <p:txBody>
            <a:bodyPr lIns="119421" tIns="119421" rIns="119421" bIns="119421"/>
            <a:lstStyle/>
            <a:p>
              <a:pPr defTabSz="1186086" hangingPunct="0">
                <a:defRPr sz="1200" b="0">
                  <a:solidFill>
                    <a:srgbClr val="000000"/>
                  </a:solidFill>
                  <a:latin typeface="Calibri"/>
                  <a:ea typeface="Calibri"/>
                  <a:cs typeface="Calibri"/>
                  <a:sym typeface="Calibri"/>
                </a:defRPr>
              </a:pPr>
              <a:endParaRPr sz="100" b="1" kern="0">
                <a:solidFill>
                  <a:srgbClr val="1D1D1A"/>
                </a:solidFill>
                <a:latin typeface="+mj-lt"/>
                <a:ea typeface="微软雅黑" panose="020B0503020204020204" pitchFamily="34" charset="-122"/>
                <a:cs typeface="Arial" panose="020B0604020202020204" pitchFamily="34" charset="0"/>
                <a:sym typeface="Arial" panose="020B0604020202020204" pitchFamily="34" charset="0"/>
              </a:endParaRPr>
            </a:p>
          </p:txBody>
        </p:sp>
        <p:sp>
          <p:nvSpPr>
            <p:cNvPr id="36" name="Freeform 1510"/>
            <p:cNvSpPr>
              <a:spLocks noEditPoints="1"/>
            </p:cNvSpPr>
            <p:nvPr/>
          </p:nvSpPr>
          <p:spPr bwMode="auto">
            <a:xfrm flipH="1">
              <a:off x="10267105" y="3714577"/>
              <a:ext cx="342232" cy="369678"/>
            </a:xfrm>
            <a:custGeom>
              <a:avLst/>
              <a:gdLst>
                <a:gd name="T0" fmla="*/ 187 w 188"/>
                <a:gd name="T1" fmla="*/ 117 h 160"/>
                <a:gd name="T2" fmla="*/ 143 w 188"/>
                <a:gd name="T3" fmla="*/ 117 h 160"/>
                <a:gd name="T4" fmla="*/ 90 w 188"/>
                <a:gd name="T5" fmla="*/ 135 h 160"/>
                <a:gd name="T6" fmla="*/ 90 w 188"/>
                <a:gd name="T7" fmla="*/ 158 h 160"/>
                <a:gd name="T8" fmla="*/ 188 w 188"/>
                <a:gd name="T9" fmla="*/ 135 h 160"/>
                <a:gd name="T10" fmla="*/ 94 w 188"/>
                <a:gd name="T11" fmla="*/ 121 h 160"/>
                <a:gd name="T12" fmla="*/ 138 w 188"/>
                <a:gd name="T13" fmla="*/ 135 h 160"/>
                <a:gd name="T14" fmla="*/ 94 w 188"/>
                <a:gd name="T15" fmla="*/ 121 h 160"/>
                <a:gd name="T16" fmla="*/ 95 w 188"/>
                <a:gd name="T17" fmla="*/ 153 h 160"/>
                <a:gd name="T18" fmla="*/ 182 w 188"/>
                <a:gd name="T19" fmla="*/ 141 h 160"/>
                <a:gd name="T20" fmla="*/ 183 w 188"/>
                <a:gd name="T21" fmla="*/ 135 h 160"/>
                <a:gd name="T22" fmla="*/ 143 w 188"/>
                <a:gd name="T23" fmla="*/ 121 h 160"/>
                <a:gd name="T24" fmla="*/ 183 w 188"/>
                <a:gd name="T25" fmla="*/ 135 h 160"/>
                <a:gd name="T26" fmla="*/ 47 w 188"/>
                <a:gd name="T27" fmla="*/ 134 h 160"/>
                <a:gd name="T28" fmla="*/ 46 w 188"/>
                <a:gd name="T29" fmla="*/ 51 h 160"/>
                <a:gd name="T30" fmla="*/ 139 w 188"/>
                <a:gd name="T31" fmla="*/ 77 h 160"/>
                <a:gd name="T32" fmla="*/ 139 w 188"/>
                <a:gd name="T33" fmla="*/ 84 h 160"/>
                <a:gd name="T34" fmla="*/ 142 w 188"/>
                <a:gd name="T35" fmla="*/ 87 h 160"/>
                <a:gd name="T36" fmla="*/ 144 w 188"/>
                <a:gd name="T37" fmla="*/ 90 h 160"/>
                <a:gd name="T38" fmla="*/ 138 w 188"/>
                <a:gd name="T39" fmla="*/ 93 h 160"/>
                <a:gd name="T40" fmla="*/ 136 w 188"/>
                <a:gd name="T41" fmla="*/ 91 h 160"/>
                <a:gd name="T42" fmla="*/ 130 w 188"/>
                <a:gd name="T43" fmla="*/ 95 h 160"/>
                <a:gd name="T44" fmla="*/ 150 w 188"/>
                <a:gd name="T45" fmla="*/ 90 h 160"/>
                <a:gd name="T46" fmla="*/ 144 w 188"/>
                <a:gd name="T47" fmla="*/ 80 h 160"/>
                <a:gd name="T48" fmla="*/ 144 w 188"/>
                <a:gd name="T49" fmla="*/ 76 h 160"/>
                <a:gd name="T50" fmla="*/ 168 w 188"/>
                <a:gd name="T51" fmla="*/ 51 h 160"/>
                <a:gd name="T52" fmla="*/ 178 w 188"/>
                <a:gd name="T53" fmla="*/ 40 h 160"/>
                <a:gd name="T54" fmla="*/ 174 w 188"/>
                <a:gd name="T55" fmla="*/ 32 h 160"/>
                <a:gd name="T56" fmla="*/ 33 w 188"/>
                <a:gd name="T57" fmla="*/ 0 h 160"/>
                <a:gd name="T58" fmla="*/ 10 w 188"/>
                <a:gd name="T59" fmla="*/ 13 h 160"/>
                <a:gd name="T60" fmla="*/ 10 w 188"/>
                <a:gd name="T61" fmla="*/ 31 h 160"/>
                <a:gd name="T62" fmla="*/ 0 w 188"/>
                <a:gd name="T63" fmla="*/ 41 h 160"/>
                <a:gd name="T64" fmla="*/ 10 w 188"/>
                <a:gd name="T65" fmla="*/ 51 h 160"/>
                <a:gd name="T66" fmla="*/ 9 w 188"/>
                <a:gd name="T67" fmla="*/ 134 h 160"/>
                <a:gd name="T68" fmla="*/ 1 w 188"/>
                <a:gd name="T69" fmla="*/ 152 h 160"/>
                <a:gd name="T70" fmla="*/ 47 w 188"/>
                <a:gd name="T71" fmla="*/ 160 h 160"/>
                <a:gd name="T72" fmla="*/ 55 w 188"/>
                <a:gd name="T73" fmla="*/ 143 h 160"/>
                <a:gd name="T74" fmla="*/ 144 w 188"/>
                <a:gd name="T75" fmla="*/ 31 h 160"/>
                <a:gd name="T76" fmla="*/ 46 w 188"/>
                <a:gd name="T77" fmla="*/ 13 h 160"/>
                <a:gd name="T78" fmla="*/ 144 w 188"/>
                <a:gd name="T79" fmla="*/ 31 h 160"/>
                <a:gd name="T80" fmla="*/ 23 w 188"/>
                <a:gd name="T81" fmla="*/ 7 h 160"/>
                <a:gd name="T82" fmla="*/ 39 w 188"/>
                <a:gd name="T83" fmla="*/ 13 h 160"/>
                <a:gd name="T84" fmla="*/ 17 w 188"/>
                <a:gd name="T85" fmla="*/ 31 h 160"/>
                <a:gd name="T86" fmla="*/ 17 w 188"/>
                <a:gd name="T87" fmla="*/ 51 h 160"/>
                <a:gd name="T88" fmla="*/ 39 w 188"/>
                <a:gd name="T89" fmla="*/ 134 h 160"/>
                <a:gd name="T90" fmla="*/ 17 w 188"/>
                <a:gd name="T91" fmla="*/ 51 h 160"/>
                <a:gd name="T92" fmla="*/ 47 w 188"/>
                <a:gd name="T93" fmla="*/ 153 h 160"/>
                <a:gd name="T94" fmla="*/ 8 w 188"/>
                <a:gd name="T95" fmla="*/ 152 h 160"/>
                <a:gd name="T96" fmla="*/ 9 w 188"/>
                <a:gd name="T97" fmla="*/ 141 h 160"/>
                <a:gd name="T98" fmla="*/ 48 w 188"/>
                <a:gd name="T99" fmla="*/ 14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8" h="160">
                  <a:moveTo>
                    <a:pt x="187" y="135"/>
                  </a:moveTo>
                  <a:cubicBezTo>
                    <a:pt x="187" y="117"/>
                    <a:pt x="187" y="117"/>
                    <a:pt x="187" y="117"/>
                  </a:cubicBezTo>
                  <a:cubicBezTo>
                    <a:pt x="143" y="117"/>
                    <a:pt x="143" y="117"/>
                    <a:pt x="143" y="117"/>
                  </a:cubicBezTo>
                  <a:cubicBezTo>
                    <a:pt x="143" y="117"/>
                    <a:pt x="143" y="117"/>
                    <a:pt x="143" y="117"/>
                  </a:cubicBezTo>
                  <a:cubicBezTo>
                    <a:pt x="90" y="117"/>
                    <a:pt x="90" y="117"/>
                    <a:pt x="90" y="117"/>
                  </a:cubicBezTo>
                  <a:cubicBezTo>
                    <a:pt x="90" y="135"/>
                    <a:pt x="90" y="135"/>
                    <a:pt x="90" y="135"/>
                  </a:cubicBezTo>
                  <a:cubicBezTo>
                    <a:pt x="90" y="135"/>
                    <a:pt x="90" y="135"/>
                    <a:pt x="90" y="135"/>
                  </a:cubicBezTo>
                  <a:cubicBezTo>
                    <a:pt x="90" y="158"/>
                    <a:pt x="90" y="158"/>
                    <a:pt x="90" y="158"/>
                  </a:cubicBezTo>
                  <a:cubicBezTo>
                    <a:pt x="188" y="158"/>
                    <a:pt x="188" y="158"/>
                    <a:pt x="188" y="158"/>
                  </a:cubicBezTo>
                  <a:cubicBezTo>
                    <a:pt x="188" y="135"/>
                    <a:pt x="188" y="135"/>
                    <a:pt x="188" y="135"/>
                  </a:cubicBezTo>
                  <a:lnTo>
                    <a:pt x="187" y="135"/>
                  </a:lnTo>
                  <a:close/>
                  <a:moveTo>
                    <a:pt x="94" y="121"/>
                  </a:moveTo>
                  <a:cubicBezTo>
                    <a:pt x="138" y="121"/>
                    <a:pt x="138" y="121"/>
                    <a:pt x="138" y="121"/>
                  </a:cubicBezTo>
                  <a:cubicBezTo>
                    <a:pt x="138" y="135"/>
                    <a:pt x="138" y="135"/>
                    <a:pt x="138" y="135"/>
                  </a:cubicBezTo>
                  <a:cubicBezTo>
                    <a:pt x="94" y="135"/>
                    <a:pt x="94" y="135"/>
                    <a:pt x="94" y="135"/>
                  </a:cubicBezTo>
                  <a:lnTo>
                    <a:pt x="94" y="121"/>
                  </a:lnTo>
                  <a:close/>
                  <a:moveTo>
                    <a:pt x="182" y="153"/>
                  </a:moveTo>
                  <a:cubicBezTo>
                    <a:pt x="95" y="153"/>
                    <a:pt x="95" y="153"/>
                    <a:pt x="95" y="153"/>
                  </a:cubicBezTo>
                  <a:cubicBezTo>
                    <a:pt x="95" y="141"/>
                    <a:pt x="95" y="141"/>
                    <a:pt x="95" y="141"/>
                  </a:cubicBezTo>
                  <a:cubicBezTo>
                    <a:pt x="182" y="141"/>
                    <a:pt x="182" y="141"/>
                    <a:pt x="182" y="141"/>
                  </a:cubicBezTo>
                  <a:lnTo>
                    <a:pt x="182" y="153"/>
                  </a:lnTo>
                  <a:close/>
                  <a:moveTo>
                    <a:pt x="183" y="135"/>
                  </a:moveTo>
                  <a:cubicBezTo>
                    <a:pt x="143" y="135"/>
                    <a:pt x="143" y="135"/>
                    <a:pt x="143" y="135"/>
                  </a:cubicBezTo>
                  <a:cubicBezTo>
                    <a:pt x="143" y="121"/>
                    <a:pt x="143" y="121"/>
                    <a:pt x="143" y="121"/>
                  </a:cubicBezTo>
                  <a:cubicBezTo>
                    <a:pt x="183" y="121"/>
                    <a:pt x="183" y="121"/>
                    <a:pt x="183" y="121"/>
                  </a:cubicBezTo>
                  <a:lnTo>
                    <a:pt x="183" y="135"/>
                  </a:lnTo>
                  <a:close/>
                  <a:moveTo>
                    <a:pt x="47" y="134"/>
                  </a:moveTo>
                  <a:cubicBezTo>
                    <a:pt x="47" y="134"/>
                    <a:pt x="47" y="134"/>
                    <a:pt x="47" y="134"/>
                  </a:cubicBezTo>
                  <a:cubicBezTo>
                    <a:pt x="46" y="134"/>
                    <a:pt x="46" y="134"/>
                    <a:pt x="46" y="134"/>
                  </a:cubicBezTo>
                  <a:cubicBezTo>
                    <a:pt x="46" y="51"/>
                    <a:pt x="46" y="51"/>
                    <a:pt x="46" y="51"/>
                  </a:cubicBezTo>
                  <a:cubicBezTo>
                    <a:pt x="139" y="51"/>
                    <a:pt x="139" y="51"/>
                    <a:pt x="139" y="51"/>
                  </a:cubicBezTo>
                  <a:cubicBezTo>
                    <a:pt x="139" y="77"/>
                    <a:pt x="139" y="77"/>
                    <a:pt x="139" y="77"/>
                  </a:cubicBezTo>
                  <a:cubicBezTo>
                    <a:pt x="139" y="78"/>
                    <a:pt x="139" y="79"/>
                    <a:pt x="139" y="80"/>
                  </a:cubicBezTo>
                  <a:cubicBezTo>
                    <a:pt x="139" y="84"/>
                    <a:pt x="139" y="84"/>
                    <a:pt x="139" y="84"/>
                  </a:cubicBezTo>
                  <a:cubicBezTo>
                    <a:pt x="139" y="84"/>
                    <a:pt x="139" y="84"/>
                    <a:pt x="139" y="84"/>
                  </a:cubicBezTo>
                  <a:cubicBezTo>
                    <a:pt x="139" y="84"/>
                    <a:pt x="139" y="85"/>
                    <a:pt x="142" y="87"/>
                  </a:cubicBezTo>
                  <a:cubicBezTo>
                    <a:pt x="142" y="87"/>
                    <a:pt x="142" y="87"/>
                    <a:pt x="142" y="87"/>
                  </a:cubicBezTo>
                  <a:cubicBezTo>
                    <a:pt x="143" y="87"/>
                    <a:pt x="144" y="89"/>
                    <a:pt x="144" y="90"/>
                  </a:cubicBezTo>
                  <a:cubicBezTo>
                    <a:pt x="144" y="92"/>
                    <a:pt x="143" y="94"/>
                    <a:pt x="141" y="94"/>
                  </a:cubicBezTo>
                  <a:cubicBezTo>
                    <a:pt x="139" y="94"/>
                    <a:pt x="138" y="93"/>
                    <a:pt x="138" y="93"/>
                  </a:cubicBezTo>
                  <a:cubicBezTo>
                    <a:pt x="138" y="93"/>
                    <a:pt x="138" y="93"/>
                    <a:pt x="138" y="93"/>
                  </a:cubicBezTo>
                  <a:cubicBezTo>
                    <a:pt x="137" y="92"/>
                    <a:pt x="136" y="91"/>
                    <a:pt x="136" y="91"/>
                  </a:cubicBezTo>
                  <a:cubicBezTo>
                    <a:pt x="134" y="89"/>
                    <a:pt x="131" y="90"/>
                    <a:pt x="131" y="90"/>
                  </a:cubicBezTo>
                  <a:cubicBezTo>
                    <a:pt x="129" y="92"/>
                    <a:pt x="130" y="95"/>
                    <a:pt x="130" y="95"/>
                  </a:cubicBezTo>
                  <a:cubicBezTo>
                    <a:pt x="130" y="95"/>
                    <a:pt x="134" y="100"/>
                    <a:pt x="141" y="100"/>
                  </a:cubicBezTo>
                  <a:cubicBezTo>
                    <a:pt x="148" y="100"/>
                    <a:pt x="150" y="93"/>
                    <a:pt x="150" y="90"/>
                  </a:cubicBezTo>
                  <a:cubicBezTo>
                    <a:pt x="150" y="87"/>
                    <a:pt x="146" y="84"/>
                    <a:pt x="145" y="83"/>
                  </a:cubicBezTo>
                  <a:cubicBezTo>
                    <a:pt x="143" y="83"/>
                    <a:pt x="144" y="80"/>
                    <a:pt x="144" y="80"/>
                  </a:cubicBezTo>
                  <a:cubicBezTo>
                    <a:pt x="144" y="76"/>
                    <a:pt x="144" y="76"/>
                    <a:pt x="144" y="76"/>
                  </a:cubicBezTo>
                  <a:cubicBezTo>
                    <a:pt x="144" y="76"/>
                    <a:pt x="144" y="76"/>
                    <a:pt x="144" y="76"/>
                  </a:cubicBezTo>
                  <a:cubicBezTo>
                    <a:pt x="144" y="51"/>
                    <a:pt x="144" y="51"/>
                    <a:pt x="144" y="51"/>
                  </a:cubicBezTo>
                  <a:cubicBezTo>
                    <a:pt x="168" y="51"/>
                    <a:pt x="168" y="51"/>
                    <a:pt x="168" y="51"/>
                  </a:cubicBezTo>
                  <a:cubicBezTo>
                    <a:pt x="173" y="51"/>
                    <a:pt x="178" y="47"/>
                    <a:pt x="178" y="41"/>
                  </a:cubicBezTo>
                  <a:cubicBezTo>
                    <a:pt x="178" y="40"/>
                    <a:pt x="178" y="40"/>
                    <a:pt x="178" y="40"/>
                  </a:cubicBezTo>
                  <a:cubicBezTo>
                    <a:pt x="178" y="37"/>
                    <a:pt x="176" y="34"/>
                    <a:pt x="173" y="33"/>
                  </a:cubicBezTo>
                  <a:cubicBezTo>
                    <a:pt x="174" y="32"/>
                    <a:pt x="174" y="32"/>
                    <a:pt x="174" y="32"/>
                  </a:cubicBezTo>
                  <a:cubicBezTo>
                    <a:pt x="40" y="2"/>
                    <a:pt x="40" y="2"/>
                    <a:pt x="40" y="2"/>
                  </a:cubicBezTo>
                  <a:cubicBezTo>
                    <a:pt x="38" y="0"/>
                    <a:pt x="36" y="0"/>
                    <a:pt x="33" y="0"/>
                  </a:cubicBezTo>
                  <a:cubicBezTo>
                    <a:pt x="23" y="0"/>
                    <a:pt x="23" y="0"/>
                    <a:pt x="23" y="0"/>
                  </a:cubicBezTo>
                  <a:cubicBezTo>
                    <a:pt x="16" y="0"/>
                    <a:pt x="10" y="5"/>
                    <a:pt x="10" y="13"/>
                  </a:cubicBezTo>
                  <a:cubicBezTo>
                    <a:pt x="10" y="31"/>
                    <a:pt x="10" y="31"/>
                    <a:pt x="10" y="31"/>
                  </a:cubicBezTo>
                  <a:cubicBezTo>
                    <a:pt x="10" y="31"/>
                    <a:pt x="10" y="31"/>
                    <a:pt x="10" y="31"/>
                  </a:cubicBezTo>
                  <a:cubicBezTo>
                    <a:pt x="5" y="31"/>
                    <a:pt x="0" y="35"/>
                    <a:pt x="0" y="40"/>
                  </a:cubicBezTo>
                  <a:cubicBezTo>
                    <a:pt x="0" y="41"/>
                    <a:pt x="0" y="41"/>
                    <a:pt x="0" y="41"/>
                  </a:cubicBezTo>
                  <a:cubicBezTo>
                    <a:pt x="0" y="47"/>
                    <a:pt x="5" y="51"/>
                    <a:pt x="10" y="51"/>
                  </a:cubicBezTo>
                  <a:cubicBezTo>
                    <a:pt x="10" y="51"/>
                    <a:pt x="10" y="51"/>
                    <a:pt x="10" y="51"/>
                  </a:cubicBezTo>
                  <a:cubicBezTo>
                    <a:pt x="10" y="134"/>
                    <a:pt x="10" y="134"/>
                    <a:pt x="10" y="134"/>
                  </a:cubicBezTo>
                  <a:cubicBezTo>
                    <a:pt x="9" y="134"/>
                    <a:pt x="9" y="134"/>
                    <a:pt x="9" y="134"/>
                  </a:cubicBezTo>
                  <a:cubicBezTo>
                    <a:pt x="4" y="134"/>
                    <a:pt x="1" y="138"/>
                    <a:pt x="1" y="143"/>
                  </a:cubicBezTo>
                  <a:cubicBezTo>
                    <a:pt x="1" y="152"/>
                    <a:pt x="1" y="152"/>
                    <a:pt x="1" y="152"/>
                  </a:cubicBezTo>
                  <a:cubicBezTo>
                    <a:pt x="1" y="157"/>
                    <a:pt x="4" y="160"/>
                    <a:pt x="9" y="160"/>
                  </a:cubicBezTo>
                  <a:cubicBezTo>
                    <a:pt x="47" y="160"/>
                    <a:pt x="47" y="160"/>
                    <a:pt x="47" y="160"/>
                  </a:cubicBezTo>
                  <a:cubicBezTo>
                    <a:pt x="51" y="160"/>
                    <a:pt x="55" y="157"/>
                    <a:pt x="55" y="152"/>
                  </a:cubicBezTo>
                  <a:cubicBezTo>
                    <a:pt x="55" y="143"/>
                    <a:pt x="55" y="143"/>
                    <a:pt x="55" y="143"/>
                  </a:cubicBezTo>
                  <a:cubicBezTo>
                    <a:pt x="55" y="138"/>
                    <a:pt x="51" y="134"/>
                    <a:pt x="47" y="134"/>
                  </a:cubicBezTo>
                  <a:close/>
                  <a:moveTo>
                    <a:pt x="144" y="31"/>
                  </a:moveTo>
                  <a:cubicBezTo>
                    <a:pt x="46" y="31"/>
                    <a:pt x="46" y="31"/>
                    <a:pt x="46" y="31"/>
                  </a:cubicBezTo>
                  <a:cubicBezTo>
                    <a:pt x="46" y="13"/>
                    <a:pt x="46" y="13"/>
                    <a:pt x="46" y="13"/>
                  </a:cubicBezTo>
                  <a:cubicBezTo>
                    <a:pt x="46" y="11"/>
                    <a:pt x="46" y="10"/>
                    <a:pt x="46" y="9"/>
                  </a:cubicBezTo>
                  <a:lnTo>
                    <a:pt x="144" y="31"/>
                  </a:lnTo>
                  <a:close/>
                  <a:moveTo>
                    <a:pt x="17" y="13"/>
                  </a:moveTo>
                  <a:cubicBezTo>
                    <a:pt x="17" y="9"/>
                    <a:pt x="20" y="7"/>
                    <a:pt x="23" y="7"/>
                  </a:cubicBezTo>
                  <a:cubicBezTo>
                    <a:pt x="33" y="7"/>
                    <a:pt x="33" y="7"/>
                    <a:pt x="33" y="7"/>
                  </a:cubicBezTo>
                  <a:cubicBezTo>
                    <a:pt x="37" y="7"/>
                    <a:pt x="39" y="9"/>
                    <a:pt x="39" y="13"/>
                  </a:cubicBezTo>
                  <a:cubicBezTo>
                    <a:pt x="39" y="31"/>
                    <a:pt x="39" y="31"/>
                    <a:pt x="39" y="31"/>
                  </a:cubicBezTo>
                  <a:cubicBezTo>
                    <a:pt x="17" y="31"/>
                    <a:pt x="17" y="31"/>
                    <a:pt x="17" y="31"/>
                  </a:cubicBezTo>
                  <a:lnTo>
                    <a:pt x="17" y="13"/>
                  </a:lnTo>
                  <a:close/>
                  <a:moveTo>
                    <a:pt x="17" y="51"/>
                  </a:moveTo>
                  <a:cubicBezTo>
                    <a:pt x="39" y="51"/>
                    <a:pt x="39" y="51"/>
                    <a:pt x="39" y="51"/>
                  </a:cubicBezTo>
                  <a:cubicBezTo>
                    <a:pt x="39" y="134"/>
                    <a:pt x="39" y="134"/>
                    <a:pt x="39" y="134"/>
                  </a:cubicBezTo>
                  <a:cubicBezTo>
                    <a:pt x="17" y="134"/>
                    <a:pt x="17" y="134"/>
                    <a:pt x="17" y="134"/>
                  </a:cubicBezTo>
                  <a:lnTo>
                    <a:pt x="17" y="51"/>
                  </a:lnTo>
                  <a:close/>
                  <a:moveTo>
                    <a:pt x="48" y="152"/>
                  </a:moveTo>
                  <a:cubicBezTo>
                    <a:pt x="48" y="153"/>
                    <a:pt x="47" y="153"/>
                    <a:pt x="47" y="153"/>
                  </a:cubicBezTo>
                  <a:cubicBezTo>
                    <a:pt x="9" y="153"/>
                    <a:pt x="9" y="153"/>
                    <a:pt x="9" y="153"/>
                  </a:cubicBezTo>
                  <a:cubicBezTo>
                    <a:pt x="8" y="153"/>
                    <a:pt x="8" y="153"/>
                    <a:pt x="8" y="152"/>
                  </a:cubicBezTo>
                  <a:cubicBezTo>
                    <a:pt x="8" y="143"/>
                    <a:pt x="8" y="143"/>
                    <a:pt x="8" y="143"/>
                  </a:cubicBezTo>
                  <a:cubicBezTo>
                    <a:pt x="8" y="142"/>
                    <a:pt x="8" y="141"/>
                    <a:pt x="9" y="141"/>
                  </a:cubicBezTo>
                  <a:cubicBezTo>
                    <a:pt x="47" y="141"/>
                    <a:pt x="47" y="141"/>
                    <a:pt x="47" y="141"/>
                  </a:cubicBezTo>
                  <a:cubicBezTo>
                    <a:pt x="47" y="141"/>
                    <a:pt x="48" y="142"/>
                    <a:pt x="48" y="143"/>
                  </a:cubicBezTo>
                  <a:lnTo>
                    <a:pt x="48" y="152"/>
                  </a:lnTo>
                  <a:close/>
                </a:path>
              </a:pathLst>
            </a:custGeom>
            <a:solidFill>
              <a:srgbClr val="15B0E8"/>
            </a:solidFill>
            <a:ln>
              <a:noFill/>
            </a:ln>
          </p:spPr>
          <p:txBody>
            <a:bodyPr vert="horz" wrap="square" lIns="358265" tIns="179138" rIns="358265" bIns="179138" numCol="1" anchor="t" anchorCtr="0" compatLnSpc="1">
              <a:prstTxWarp prst="textNoShape">
                <a:avLst/>
              </a:prstTxWarp>
            </a:bodyPr>
            <a:lstStyle/>
            <a:p>
              <a:pPr defTabSz="3582810">
                <a:defRPr/>
              </a:pPr>
              <a:endParaRPr lang="zh-CN" altLang="en-US" sz="600" b="1" kern="0">
                <a:solidFill>
                  <a:srgbClr val="1D1D1A"/>
                </a:solidFill>
                <a:latin typeface="+mj-lt"/>
                <a:ea typeface="微软雅黑" panose="020B0503020204020204" pitchFamily="34" charset="-122"/>
                <a:cs typeface="Arial" panose="020B0604020202020204" pitchFamily="34" charset="0"/>
              </a:endParaRPr>
            </a:p>
          </p:txBody>
        </p:sp>
        <p:grpSp>
          <p:nvGrpSpPr>
            <p:cNvPr id="37" name="组合 238"/>
            <p:cNvGrpSpPr>
              <a:grpSpLocks noChangeAspect="1"/>
            </p:cNvGrpSpPr>
            <p:nvPr/>
          </p:nvGrpSpPr>
          <p:grpSpPr>
            <a:xfrm flipH="1">
              <a:off x="9181148" y="2799820"/>
              <a:ext cx="380252" cy="334464"/>
              <a:chOff x="13962063" y="646113"/>
              <a:chExt cx="5175250" cy="4800600"/>
            </a:xfrm>
            <a:solidFill>
              <a:srgbClr val="15B0E8"/>
            </a:solidFill>
          </p:grpSpPr>
          <p:sp>
            <p:nvSpPr>
              <p:cNvPr id="139" name="Freeform 6"/>
              <p:cNvSpPr>
                <a:spLocks/>
              </p:cNvSpPr>
              <p:nvPr/>
            </p:nvSpPr>
            <p:spPr bwMode="auto">
              <a:xfrm>
                <a:off x="14738350" y="2190751"/>
                <a:ext cx="1354137" cy="2078038"/>
              </a:xfrm>
              <a:custGeom>
                <a:avLst/>
                <a:gdLst>
                  <a:gd name="T0" fmla="*/ 361 w 361"/>
                  <a:gd name="T1" fmla="*/ 181 h 554"/>
                  <a:gd name="T2" fmla="*/ 180 w 361"/>
                  <a:gd name="T3" fmla="*/ 0 h 554"/>
                  <a:gd name="T4" fmla="*/ 0 w 361"/>
                  <a:gd name="T5" fmla="*/ 181 h 554"/>
                  <a:gd name="T6" fmla="*/ 74 w 361"/>
                  <a:gd name="T7" fmla="*/ 327 h 554"/>
                  <a:gd name="T8" fmla="*/ 74 w 361"/>
                  <a:gd name="T9" fmla="*/ 554 h 554"/>
                  <a:gd name="T10" fmla="*/ 287 w 361"/>
                  <a:gd name="T11" fmla="*/ 554 h 554"/>
                  <a:gd name="T12" fmla="*/ 287 w 361"/>
                  <a:gd name="T13" fmla="*/ 327 h 554"/>
                  <a:gd name="T14" fmla="*/ 361 w 361"/>
                  <a:gd name="T15" fmla="*/ 181 h 5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554">
                    <a:moveTo>
                      <a:pt x="361" y="181"/>
                    </a:moveTo>
                    <a:cubicBezTo>
                      <a:pt x="361" y="81"/>
                      <a:pt x="280" y="0"/>
                      <a:pt x="180" y="0"/>
                    </a:cubicBezTo>
                    <a:cubicBezTo>
                      <a:pt x="81" y="0"/>
                      <a:pt x="0" y="81"/>
                      <a:pt x="0" y="181"/>
                    </a:cubicBezTo>
                    <a:cubicBezTo>
                      <a:pt x="0" y="241"/>
                      <a:pt x="29" y="294"/>
                      <a:pt x="74" y="327"/>
                    </a:cubicBezTo>
                    <a:cubicBezTo>
                      <a:pt x="74" y="554"/>
                      <a:pt x="74" y="554"/>
                      <a:pt x="74" y="554"/>
                    </a:cubicBezTo>
                    <a:cubicBezTo>
                      <a:pt x="287" y="554"/>
                      <a:pt x="287" y="554"/>
                      <a:pt x="287" y="554"/>
                    </a:cubicBezTo>
                    <a:cubicBezTo>
                      <a:pt x="287" y="327"/>
                      <a:pt x="287" y="327"/>
                      <a:pt x="287" y="327"/>
                    </a:cubicBezTo>
                    <a:cubicBezTo>
                      <a:pt x="332" y="294"/>
                      <a:pt x="361" y="241"/>
                      <a:pt x="361" y="1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77670" tIns="238839" rIns="477670" bIns="238839" numCol="1" anchor="t" anchorCtr="0" compatLnSpc="1">
                <a:prstTxWarp prst="textNoShape">
                  <a:avLst/>
                </a:prstTxWarp>
                <a:noAutofit/>
              </a:bodyPr>
              <a:lstStyle/>
              <a:p>
                <a:pPr defTabSz="6369386">
                  <a:defRPr/>
                </a:pPr>
                <a:endParaRPr lang="zh-CN" altLang="en-US" sz="3198" b="1" kern="0" dirty="0">
                  <a:solidFill>
                    <a:prstClr val="black"/>
                  </a:solidFill>
                  <a:latin typeface="+mj-lt"/>
                  <a:ea typeface="微软雅黑" panose="020B0503020204020204" pitchFamily="34" charset="-122"/>
                  <a:cs typeface="Arial" panose="020B0604020202020204" pitchFamily="34" charset="0"/>
                </a:endParaRPr>
              </a:p>
            </p:txBody>
          </p:sp>
          <p:sp>
            <p:nvSpPr>
              <p:cNvPr id="140" name="Freeform 7"/>
              <p:cNvSpPr>
                <a:spLocks noEditPoints="1"/>
              </p:cNvSpPr>
              <p:nvPr/>
            </p:nvSpPr>
            <p:spPr bwMode="auto">
              <a:xfrm>
                <a:off x="13962063" y="646113"/>
                <a:ext cx="2906712" cy="2755900"/>
              </a:xfrm>
              <a:custGeom>
                <a:avLst/>
                <a:gdLst>
                  <a:gd name="T0" fmla="*/ 387 w 775"/>
                  <a:gd name="T1" fmla="*/ 0 h 735"/>
                  <a:gd name="T2" fmla="*/ 0 w 775"/>
                  <a:gd name="T3" fmla="*/ 387 h 735"/>
                  <a:gd name="T4" fmla="*/ 218 w 775"/>
                  <a:gd name="T5" fmla="*/ 735 h 735"/>
                  <a:gd name="T6" fmla="*/ 166 w 775"/>
                  <a:gd name="T7" fmla="*/ 593 h 735"/>
                  <a:gd name="T8" fmla="*/ 387 w 775"/>
                  <a:gd name="T9" fmla="*/ 372 h 735"/>
                  <a:gd name="T10" fmla="*/ 609 w 775"/>
                  <a:gd name="T11" fmla="*/ 593 h 735"/>
                  <a:gd name="T12" fmla="*/ 557 w 775"/>
                  <a:gd name="T13" fmla="*/ 735 h 735"/>
                  <a:gd name="T14" fmla="*/ 775 w 775"/>
                  <a:gd name="T15" fmla="*/ 387 h 735"/>
                  <a:gd name="T16" fmla="*/ 387 w 775"/>
                  <a:gd name="T17" fmla="*/ 0 h 735"/>
                  <a:gd name="T18" fmla="*/ 387 w 775"/>
                  <a:gd name="T19" fmla="*/ 246 h 735"/>
                  <a:gd name="T20" fmla="*/ 296 w 775"/>
                  <a:gd name="T21" fmla="*/ 155 h 735"/>
                  <a:gd name="T22" fmla="*/ 387 w 775"/>
                  <a:gd name="T23" fmla="*/ 63 h 735"/>
                  <a:gd name="T24" fmla="*/ 479 w 775"/>
                  <a:gd name="T25" fmla="*/ 155 h 735"/>
                  <a:gd name="T26" fmla="*/ 387 w 775"/>
                  <a:gd name="T27" fmla="*/ 246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5" h="735">
                    <a:moveTo>
                      <a:pt x="387" y="0"/>
                    </a:moveTo>
                    <a:cubicBezTo>
                      <a:pt x="174" y="0"/>
                      <a:pt x="0" y="173"/>
                      <a:pt x="0" y="387"/>
                    </a:cubicBezTo>
                    <a:cubicBezTo>
                      <a:pt x="0" y="540"/>
                      <a:pt x="89" y="672"/>
                      <a:pt x="218" y="735"/>
                    </a:cubicBezTo>
                    <a:cubicBezTo>
                      <a:pt x="186" y="697"/>
                      <a:pt x="166" y="647"/>
                      <a:pt x="166" y="593"/>
                    </a:cubicBezTo>
                    <a:cubicBezTo>
                      <a:pt x="166" y="471"/>
                      <a:pt x="265" y="372"/>
                      <a:pt x="387" y="372"/>
                    </a:cubicBezTo>
                    <a:cubicBezTo>
                      <a:pt x="510" y="372"/>
                      <a:pt x="609" y="471"/>
                      <a:pt x="609" y="593"/>
                    </a:cubicBezTo>
                    <a:cubicBezTo>
                      <a:pt x="609" y="647"/>
                      <a:pt x="589" y="697"/>
                      <a:pt x="557" y="735"/>
                    </a:cubicBezTo>
                    <a:cubicBezTo>
                      <a:pt x="686" y="672"/>
                      <a:pt x="775" y="540"/>
                      <a:pt x="775" y="387"/>
                    </a:cubicBezTo>
                    <a:cubicBezTo>
                      <a:pt x="775" y="173"/>
                      <a:pt x="601" y="0"/>
                      <a:pt x="387" y="0"/>
                    </a:cubicBezTo>
                    <a:close/>
                    <a:moveTo>
                      <a:pt x="387" y="246"/>
                    </a:moveTo>
                    <a:cubicBezTo>
                      <a:pt x="337" y="246"/>
                      <a:pt x="296" y="205"/>
                      <a:pt x="296" y="155"/>
                    </a:cubicBezTo>
                    <a:cubicBezTo>
                      <a:pt x="296" y="104"/>
                      <a:pt x="337" y="63"/>
                      <a:pt x="387" y="63"/>
                    </a:cubicBezTo>
                    <a:cubicBezTo>
                      <a:pt x="438" y="63"/>
                      <a:pt x="479" y="104"/>
                      <a:pt x="479" y="155"/>
                    </a:cubicBezTo>
                    <a:cubicBezTo>
                      <a:pt x="479" y="205"/>
                      <a:pt x="438" y="246"/>
                      <a:pt x="387" y="24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77670" tIns="238839" rIns="477670" bIns="238839" numCol="1" anchor="t" anchorCtr="0" compatLnSpc="1">
                <a:prstTxWarp prst="textNoShape">
                  <a:avLst/>
                </a:prstTxWarp>
                <a:noAutofit/>
              </a:bodyPr>
              <a:lstStyle/>
              <a:p>
                <a:pPr defTabSz="6369386">
                  <a:defRPr/>
                </a:pPr>
                <a:endParaRPr lang="zh-CN" altLang="en-US" sz="3198" b="1" kern="0" dirty="0">
                  <a:solidFill>
                    <a:prstClr val="black"/>
                  </a:solidFill>
                  <a:latin typeface="+mj-lt"/>
                  <a:ea typeface="微软雅黑" panose="020B0503020204020204" pitchFamily="34" charset="-122"/>
                  <a:cs typeface="Arial" panose="020B0604020202020204" pitchFamily="34" charset="0"/>
                </a:endParaRPr>
              </a:p>
            </p:txBody>
          </p:sp>
          <p:sp>
            <p:nvSpPr>
              <p:cNvPr id="141" name="Freeform 8"/>
              <p:cNvSpPr>
                <a:spLocks/>
              </p:cNvSpPr>
              <p:nvPr/>
            </p:nvSpPr>
            <p:spPr bwMode="auto">
              <a:xfrm>
                <a:off x="16816388" y="1155701"/>
                <a:ext cx="1162050" cy="1844675"/>
              </a:xfrm>
              <a:custGeom>
                <a:avLst/>
                <a:gdLst>
                  <a:gd name="T0" fmla="*/ 0 w 310"/>
                  <a:gd name="T1" fmla="*/ 0 h 492"/>
                  <a:gd name="T2" fmla="*/ 78 w 310"/>
                  <a:gd name="T3" fmla="*/ 254 h 492"/>
                  <a:gd name="T4" fmla="*/ 33 w 310"/>
                  <a:gd name="T5" fmla="*/ 431 h 492"/>
                  <a:gd name="T6" fmla="*/ 116 w 310"/>
                  <a:gd name="T7" fmla="*/ 492 h 492"/>
                  <a:gd name="T8" fmla="*/ 310 w 310"/>
                  <a:gd name="T9" fmla="*/ 224 h 492"/>
                  <a:gd name="T10" fmla="*/ 0 w 310"/>
                  <a:gd name="T11" fmla="*/ 0 h 492"/>
                </a:gdLst>
                <a:ahLst/>
                <a:cxnLst>
                  <a:cxn ang="0">
                    <a:pos x="T0" y="T1"/>
                  </a:cxn>
                  <a:cxn ang="0">
                    <a:pos x="T2" y="T3"/>
                  </a:cxn>
                  <a:cxn ang="0">
                    <a:pos x="T4" y="T5"/>
                  </a:cxn>
                  <a:cxn ang="0">
                    <a:pos x="T6" y="T7"/>
                  </a:cxn>
                  <a:cxn ang="0">
                    <a:pos x="T8" y="T9"/>
                  </a:cxn>
                  <a:cxn ang="0">
                    <a:pos x="T10" y="T11"/>
                  </a:cxn>
                </a:cxnLst>
                <a:rect l="0" t="0" r="r" b="b"/>
                <a:pathLst>
                  <a:path w="310" h="492">
                    <a:moveTo>
                      <a:pt x="0" y="0"/>
                    </a:moveTo>
                    <a:cubicBezTo>
                      <a:pt x="49" y="72"/>
                      <a:pt x="78" y="160"/>
                      <a:pt x="78" y="254"/>
                    </a:cubicBezTo>
                    <a:cubicBezTo>
                      <a:pt x="78" y="319"/>
                      <a:pt x="57" y="375"/>
                      <a:pt x="33" y="431"/>
                    </a:cubicBezTo>
                    <a:cubicBezTo>
                      <a:pt x="116" y="492"/>
                      <a:pt x="116" y="492"/>
                      <a:pt x="116" y="492"/>
                    </a:cubicBezTo>
                    <a:cubicBezTo>
                      <a:pt x="310" y="224"/>
                      <a:pt x="310" y="224"/>
                      <a:pt x="310" y="224"/>
                    </a:cubicBez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77670" tIns="238839" rIns="477670" bIns="238839" numCol="1" anchor="t" anchorCtr="0" compatLnSpc="1">
                <a:prstTxWarp prst="textNoShape">
                  <a:avLst/>
                </a:prstTxWarp>
                <a:noAutofit/>
              </a:bodyPr>
              <a:lstStyle/>
              <a:p>
                <a:pPr defTabSz="6369386">
                  <a:defRPr/>
                </a:pPr>
                <a:endParaRPr lang="zh-CN" altLang="en-US" sz="3198" b="1" kern="0" dirty="0">
                  <a:solidFill>
                    <a:prstClr val="black"/>
                  </a:solidFill>
                  <a:latin typeface="+mj-lt"/>
                  <a:ea typeface="微软雅黑" panose="020B0503020204020204" pitchFamily="34" charset="-122"/>
                  <a:cs typeface="Arial" panose="020B0604020202020204" pitchFamily="34" charset="0"/>
                </a:endParaRPr>
              </a:p>
            </p:txBody>
          </p:sp>
          <p:sp>
            <p:nvSpPr>
              <p:cNvPr id="142" name="Freeform 9"/>
              <p:cNvSpPr>
                <a:spLocks noEditPoints="1"/>
              </p:cNvSpPr>
              <p:nvPr/>
            </p:nvSpPr>
            <p:spPr bwMode="auto">
              <a:xfrm>
                <a:off x="16981488" y="2168526"/>
                <a:ext cx="2155825" cy="2295525"/>
              </a:xfrm>
              <a:custGeom>
                <a:avLst/>
                <a:gdLst>
                  <a:gd name="T0" fmla="*/ 476 w 575"/>
                  <a:gd name="T1" fmla="*/ 59 h 612"/>
                  <a:gd name="T2" fmla="*/ 222 w 575"/>
                  <a:gd name="T3" fmla="*/ 100 h 612"/>
                  <a:gd name="T4" fmla="*/ 42 w 575"/>
                  <a:gd name="T5" fmla="*/ 349 h 612"/>
                  <a:gd name="T6" fmla="*/ 13 w 575"/>
                  <a:gd name="T7" fmla="*/ 500 h 612"/>
                  <a:gd name="T8" fmla="*/ 281 w 575"/>
                  <a:gd name="T9" fmla="*/ 612 h 612"/>
                  <a:gd name="T10" fmla="*/ 336 w 575"/>
                  <a:gd name="T11" fmla="*/ 562 h 612"/>
                  <a:gd name="T12" fmla="*/ 516 w 575"/>
                  <a:gd name="T13" fmla="*/ 313 h 612"/>
                  <a:gd name="T14" fmla="*/ 476 w 575"/>
                  <a:gd name="T15" fmla="*/ 59 h 612"/>
                  <a:gd name="T16" fmla="*/ 364 w 575"/>
                  <a:gd name="T17" fmla="*/ 259 h 612"/>
                  <a:gd name="T18" fmla="*/ 297 w 575"/>
                  <a:gd name="T19" fmla="*/ 192 h 612"/>
                  <a:gd name="T20" fmla="*/ 364 w 575"/>
                  <a:gd name="T21" fmla="*/ 125 h 612"/>
                  <a:gd name="T22" fmla="*/ 431 w 575"/>
                  <a:gd name="T23" fmla="*/ 192 h 612"/>
                  <a:gd name="T24" fmla="*/ 364 w 575"/>
                  <a:gd name="T25" fmla="*/ 259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5" h="612">
                    <a:moveTo>
                      <a:pt x="476" y="59"/>
                    </a:moveTo>
                    <a:cubicBezTo>
                      <a:pt x="394" y="0"/>
                      <a:pt x="281" y="19"/>
                      <a:pt x="222" y="100"/>
                    </a:cubicBezTo>
                    <a:cubicBezTo>
                      <a:pt x="42" y="349"/>
                      <a:pt x="42" y="349"/>
                      <a:pt x="42" y="349"/>
                    </a:cubicBezTo>
                    <a:cubicBezTo>
                      <a:pt x="9" y="394"/>
                      <a:pt x="0" y="450"/>
                      <a:pt x="13" y="500"/>
                    </a:cubicBezTo>
                    <a:cubicBezTo>
                      <a:pt x="117" y="501"/>
                      <a:pt x="212" y="544"/>
                      <a:pt x="281" y="612"/>
                    </a:cubicBezTo>
                    <a:cubicBezTo>
                      <a:pt x="302" y="599"/>
                      <a:pt x="321" y="583"/>
                      <a:pt x="336" y="562"/>
                    </a:cubicBezTo>
                    <a:cubicBezTo>
                      <a:pt x="516" y="313"/>
                      <a:pt x="516" y="313"/>
                      <a:pt x="516" y="313"/>
                    </a:cubicBezTo>
                    <a:cubicBezTo>
                      <a:pt x="575" y="232"/>
                      <a:pt x="557" y="118"/>
                      <a:pt x="476" y="59"/>
                    </a:cubicBezTo>
                    <a:close/>
                    <a:moveTo>
                      <a:pt x="364" y="259"/>
                    </a:moveTo>
                    <a:cubicBezTo>
                      <a:pt x="327" y="259"/>
                      <a:pt x="297" y="229"/>
                      <a:pt x="297" y="192"/>
                    </a:cubicBezTo>
                    <a:cubicBezTo>
                      <a:pt x="297" y="155"/>
                      <a:pt x="327" y="125"/>
                      <a:pt x="364" y="125"/>
                    </a:cubicBezTo>
                    <a:cubicBezTo>
                      <a:pt x="401" y="125"/>
                      <a:pt x="431" y="155"/>
                      <a:pt x="431" y="192"/>
                    </a:cubicBezTo>
                    <a:cubicBezTo>
                      <a:pt x="431" y="229"/>
                      <a:pt x="401" y="259"/>
                      <a:pt x="364" y="25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77670" tIns="238839" rIns="477670" bIns="238839" numCol="1" anchor="t" anchorCtr="0" compatLnSpc="1">
                <a:prstTxWarp prst="textNoShape">
                  <a:avLst/>
                </a:prstTxWarp>
                <a:noAutofit/>
              </a:bodyPr>
              <a:lstStyle/>
              <a:p>
                <a:pPr defTabSz="6369386">
                  <a:defRPr/>
                </a:pPr>
                <a:endParaRPr lang="zh-CN" altLang="en-US" sz="3198" b="1" kern="0" dirty="0">
                  <a:solidFill>
                    <a:prstClr val="black"/>
                  </a:solidFill>
                  <a:latin typeface="+mj-lt"/>
                  <a:ea typeface="微软雅黑" panose="020B0503020204020204" pitchFamily="34" charset="-122"/>
                  <a:cs typeface="Arial" panose="020B0604020202020204" pitchFamily="34" charset="0"/>
                </a:endParaRPr>
              </a:p>
            </p:txBody>
          </p:sp>
          <p:sp>
            <p:nvSpPr>
              <p:cNvPr id="143" name="Freeform 10"/>
              <p:cNvSpPr>
                <a:spLocks noEditPoints="1"/>
              </p:cNvSpPr>
              <p:nvPr/>
            </p:nvSpPr>
            <p:spPr bwMode="auto">
              <a:xfrm>
                <a:off x="15765463" y="4268788"/>
                <a:ext cx="2482850" cy="1177925"/>
              </a:xfrm>
              <a:custGeom>
                <a:avLst/>
                <a:gdLst>
                  <a:gd name="T0" fmla="*/ 331 w 662"/>
                  <a:gd name="T1" fmla="*/ 0 h 314"/>
                  <a:gd name="T2" fmla="*/ 0 w 662"/>
                  <a:gd name="T3" fmla="*/ 314 h 314"/>
                  <a:gd name="T4" fmla="*/ 662 w 662"/>
                  <a:gd name="T5" fmla="*/ 314 h 314"/>
                  <a:gd name="T6" fmla="*/ 331 w 662"/>
                  <a:gd name="T7" fmla="*/ 0 h 314"/>
                  <a:gd name="T8" fmla="*/ 331 w 662"/>
                  <a:gd name="T9" fmla="*/ 170 h 314"/>
                  <a:gd name="T10" fmla="*/ 272 w 662"/>
                  <a:gd name="T11" fmla="*/ 111 h 314"/>
                  <a:gd name="T12" fmla="*/ 331 w 662"/>
                  <a:gd name="T13" fmla="*/ 52 h 314"/>
                  <a:gd name="T14" fmla="*/ 390 w 662"/>
                  <a:gd name="T15" fmla="*/ 111 h 314"/>
                  <a:gd name="T16" fmla="*/ 331 w 662"/>
                  <a:gd name="T17" fmla="*/ 17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2" h="314">
                    <a:moveTo>
                      <a:pt x="331" y="0"/>
                    </a:moveTo>
                    <a:cubicBezTo>
                      <a:pt x="154" y="0"/>
                      <a:pt x="9" y="139"/>
                      <a:pt x="0" y="314"/>
                    </a:cubicBezTo>
                    <a:cubicBezTo>
                      <a:pt x="662" y="314"/>
                      <a:pt x="662" y="314"/>
                      <a:pt x="662" y="314"/>
                    </a:cubicBezTo>
                    <a:cubicBezTo>
                      <a:pt x="653" y="139"/>
                      <a:pt x="508" y="0"/>
                      <a:pt x="331" y="0"/>
                    </a:cubicBezTo>
                    <a:close/>
                    <a:moveTo>
                      <a:pt x="331" y="170"/>
                    </a:moveTo>
                    <a:cubicBezTo>
                      <a:pt x="298" y="170"/>
                      <a:pt x="272" y="144"/>
                      <a:pt x="272" y="111"/>
                    </a:cubicBezTo>
                    <a:cubicBezTo>
                      <a:pt x="272" y="78"/>
                      <a:pt x="298" y="52"/>
                      <a:pt x="331" y="52"/>
                    </a:cubicBezTo>
                    <a:cubicBezTo>
                      <a:pt x="364" y="52"/>
                      <a:pt x="390" y="78"/>
                      <a:pt x="390" y="111"/>
                    </a:cubicBezTo>
                    <a:cubicBezTo>
                      <a:pt x="390" y="144"/>
                      <a:pt x="364" y="170"/>
                      <a:pt x="331" y="17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77670" tIns="238839" rIns="477670" bIns="238839" numCol="1" anchor="t" anchorCtr="0" compatLnSpc="1">
                <a:prstTxWarp prst="textNoShape">
                  <a:avLst/>
                </a:prstTxWarp>
                <a:noAutofit/>
              </a:bodyPr>
              <a:lstStyle/>
              <a:p>
                <a:pPr defTabSz="6369386">
                  <a:defRPr/>
                </a:pPr>
                <a:endParaRPr lang="zh-CN" altLang="en-US" sz="3198" b="1" kern="0" dirty="0">
                  <a:solidFill>
                    <a:prstClr val="black"/>
                  </a:solidFill>
                  <a:latin typeface="+mj-lt"/>
                  <a:ea typeface="微软雅黑" panose="020B0503020204020204" pitchFamily="34" charset="-122"/>
                  <a:cs typeface="Arial" panose="020B0604020202020204" pitchFamily="34" charset="0"/>
                </a:endParaRPr>
              </a:p>
            </p:txBody>
          </p:sp>
        </p:grpSp>
        <p:sp>
          <p:nvSpPr>
            <p:cNvPr id="38" name="Pie 2"/>
            <p:cNvSpPr/>
            <p:nvPr/>
          </p:nvSpPr>
          <p:spPr>
            <a:xfrm flipH="1">
              <a:off x="2442723" y="2334400"/>
              <a:ext cx="2880821" cy="2462132"/>
            </a:xfrm>
            <a:custGeom>
              <a:avLst/>
              <a:gdLst>
                <a:gd name="connsiteX0" fmla="*/ 724856 w 7635015"/>
                <a:gd name="connsiteY0" fmla="*/ 2123449 h 2677303"/>
                <a:gd name="connsiteX1" fmla="*/ 753143 w 7635015"/>
                <a:gd name="connsiteY1" fmla="*/ 540326 h 2677303"/>
                <a:gd name="connsiteX2" fmla="*/ 3817508 w 7635015"/>
                <a:gd name="connsiteY2" fmla="*/ 1338652 h 2677303"/>
                <a:gd name="connsiteX3" fmla="*/ 724856 w 7635015"/>
                <a:gd name="connsiteY3" fmla="*/ 2123449 h 2677303"/>
                <a:gd name="connsiteX0" fmla="*/ 640134 w 3917981"/>
                <a:gd name="connsiteY0" fmla="*/ 1490526 h 1490526"/>
                <a:gd name="connsiteX1" fmla="*/ 853616 w 3917981"/>
                <a:gd name="connsiteY1" fmla="*/ 0 h 1490526"/>
                <a:gd name="connsiteX2" fmla="*/ 3917981 w 3917981"/>
                <a:gd name="connsiteY2" fmla="*/ 798326 h 1490526"/>
                <a:gd name="connsiteX3" fmla="*/ 640134 w 3917981"/>
                <a:gd name="connsiteY3" fmla="*/ 1490526 h 1490526"/>
                <a:gd name="connsiteX0" fmla="*/ 753993 w 4031840"/>
                <a:gd name="connsiteY0" fmla="*/ 1490526 h 1490526"/>
                <a:gd name="connsiteX1" fmla="*/ 724406 w 4031840"/>
                <a:gd name="connsiteY1" fmla="*/ 0 h 1490526"/>
                <a:gd name="connsiteX2" fmla="*/ 4031840 w 4031840"/>
                <a:gd name="connsiteY2" fmla="*/ 798326 h 1490526"/>
                <a:gd name="connsiteX3" fmla="*/ 753993 w 4031840"/>
                <a:gd name="connsiteY3" fmla="*/ 1490526 h 1490526"/>
                <a:gd name="connsiteX0" fmla="*/ 651783 w 3929630"/>
                <a:gd name="connsiteY0" fmla="*/ 1490526 h 1490526"/>
                <a:gd name="connsiteX1" fmla="*/ 622196 w 3929630"/>
                <a:gd name="connsiteY1" fmla="*/ 0 h 1490526"/>
                <a:gd name="connsiteX2" fmla="*/ 3929630 w 3929630"/>
                <a:gd name="connsiteY2" fmla="*/ 798326 h 1490526"/>
                <a:gd name="connsiteX3" fmla="*/ 651783 w 3929630"/>
                <a:gd name="connsiteY3" fmla="*/ 1490526 h 1490526"/>
                <a:gd name="connsiteX0" fmla="*/ 533184 w 3811031"/>
                <a:gd name="connsiteY0" fmla="*/ 1490526 h 1490526"/>
                <a:gd name="connsiteX1" fmla="*/ 503597 w 3811031"/>
                <a:gd name="connsiteY1" fmla="*/ 0 h 1490526"/>
                <a:gd name="connsiteX2" fmla="*/ 3811031 w 3811031"/>
                <a:gd name="connsiteY2" fmla="*/ 798326 h 1490526"/>
                <a:gd name="connsiteX3" fmla="*/ 533184 w 3811031"/>
                <a:gd name="connsiteY3" fmla="*/ 1490526 h 1490526"/>
                <a:gd name="connsiteX0" fmla="*/ 533184 w 3805241"/>
                <a:gd name="connsiteY0" fmla="*/ 1490526 h 1490526"/>
                <a:gd name="connsiteX1" fmla="*/ 503597 w 3805241"/>
                <a:gd name="connsiteY1" fmla="*/ 0 h 1490526"/>
                <a:gd name="connsiteX2" fmla="*/ 3805241 w 3805241"/>
                <a:gd name="connsiteY2" fmla="*/ 751571 h 1490526"/>
                <a:gd name="connsiteX3" fmla="*/ 533184 w 3805241"/>
                <a:gd name="connsiteY3" fmla="*/ 1490526 h 1490526"/>
                <a:gd name="connsiteX0" fmla="*/ 516582 w 3820479"/>
                <a:gd name="connsiteY0" fmla="*/ 1490526 h 1490526"/>
                <a:gd name="connsiteX1" fmla="*/ 518835 w 3820479"/>
                <a:gd name="connsiteY1" fmla="*/ 0 h 1490526"/>
                <a:gd name="connsiteX2" fmla="*/ 3820479 w 3820479"/>
                <a:gd name="connsiteY2" fmla="*/ 751571 h 1490526"/>
                <a:gd name="connsiteX3" fmla="*/ 516582 w 3820479"/>
                <a:gd name="connsiteY3" fmla="*/ 1490526 h 1490526"/>
                <a:gd name="connsiteX0" fmla="*/ 515101 w 3818998"/>
                <a:gd name="connsiteY0" fmla="*/ 1490526 h 1490526"/>
                <a:gd name="connsiteX1" fmla="*/ 520249 w 3818998"/>
                <a:gd name="connsiteY1" fmla="*/ 0 h 1490526"/>
                <a:gd name="connsiteX2" fmla="*/ 3818998 w 3818998"/>
                <a:gd name="connsiteY2" fmla="*/ 751571 h 1490526"/>
                <a:gd name="connsiteX3" fmla="*/ 515101 w 3818998"/>
                <a:gd name="connsiteY3" fmla="*/ 1490526 h 1490526"/>
                <a:gd name="connsiteX0" fmla="*/ 515101 w 3809653"/>
                <a:gd name="connsiteY0" fmla="*/ 1490526 h 1490526"/>
                <a:gd name="connsiteX1" fmla="*/ 520249 w 3809653"/>
                <a:gd name="connsiteY1" fmla="*/ 0 h 1490526"/>
                <a:gd name="connsiteX2" fmla="*/ 3809653 w 3809653"/>
                <a:gd name="connsiteY2" fmla="*/ 743779 h 1490526"/>
                <a:gd name="connsiteX3" fmla="*/ 515101 w 3809653"/>
                <a:gd name="connsiteY3" fmla="*/ 1490526 h 1490526"/>
                <a:gd name="connsiteX0" fmla="*/ 515101 w 3491948"/>
                <a:gd name="connsiteY0" fmla="*/ 1490526 h 1490526"/>
                <a:gd name="connsiteX1" fmla="*/ 520249 w 3491948"/>
                <a:gd name="connsiteY1" fmla="*/ 0 h 1490526"/>
                <a:gd name="connsiteX2" fmla="*/ 3491948 w 3491948"/>
                <a:gd name="connsiteY2" fmla="*/ 745727 h 1490526"/>
                <a:gd name="connsiteX3" fmla="*/ 515101 w 3491948"/>
                <a:gd name="connsiteY3" fmla="*/ 1490526 h 1490526"/>
                <a:gd name="connsiteX0" fmla="*/ 522319 w 3499166"/>
                <a:gd name="connsiteY0" fmla="*/ 1488578 h 1488578"/>
                <a:gd name="connsiteX1" fmla="*/ 513449 w 3499166"/>
                <a:gd name="connsiteY1" fmla="*/ 0 h 1488578"/>
                <a:gd name="connsiteX2" fmla="*/ 3499166 w 3499166"/>
                <a:gd name="connsiteY2" fmla="*/ 743779 h 1488578"/>
                <a:gd name="connsiteX3" fmla="*/ 522319 w 3499166"/>
                <a:gd name="connsiteY3" fmla="*/ 1488578 h 1488578"/>
                <a:gd name="connsiteX0" fmla="*/ 519902 w 3496749"/>
                <a:gd name="connsiteY0" fmla="*/ 1482733 h 1482733"/>
                <a:gd name="connsiteX1" fmla="*/ 515704 w 3496749"/>
                <a:gd name="connsiteY1" fmla="*/ 0 h 1482733"/>
                <a:gd name="connsiteX2" fmla="*/ 3496749 w 3496749"/>
                <a:gd name="connsiteY2" fmla="*/ 737934 h 1482733"/>
                <a:gd name="connsiteX3" fmla="*/ 519902 w 3496749"/>
                <a:gd name="connsiteY3" fmla="*/ 1482733 h 1482733"/>
                <a:gd name="connsiteX0" fmla="*/ 522322 w 3494495"/>
                <a:gd name="connsiteY0" fmla="*/ 1476888 h 1476888"/>
                <a:gd name="connsiteX1" fmla="*/ 513450 w 3494495"/>
                <a:gd name="connsiteY1" fmla="*/ 0 h 1476888"/>
                <a:gd name="connsiteX2" fmla="*/ 3494495 w 3494495"/>
                <a:gd name="connsiteY2" fmla="*/ 737934 h 1476888"/>
                <a:gd name="connsiteX3" fmla="*/ 522322 w 3494495"/>
                <a:gd name="connsiteY3" fmla="*/ 1476888 h 1476888"/>
              </a:gdLst>
              <a:ahLst/>
              <a:cxnLst>
                <a:cxn ang="0">
                  <a:pos x="connsiteX0" y="connsiteY0"/>
                </a:cxn>
                <a:cxn ang="0">
                  <a:pos x="connsiteX1" y="connsiteY1"/>
                </a:cxn>
                <a:cxn ang="0">
                  <a:pos x="connsiteX2" y="connsiteY2"/>
                </a:cxn>
                <a:cxn ang="0">
                  <a:pos x="connsiteX3" y="connsiteY3"/>
                </a:cxn>
              </a:cxnLst>
              <a:rect l="l" t="t" r="r" b="b"/>
              <a:pathLst>
                <a:path w="3494495" h="1476888">
                  <a:moveTo>
                    <a:pt x="522322" y="1476888"/>
                  </a:moveTo>
                  <a:cubicBezTo>
                    <a:pt x="-141975" y="1061435"/>
                    <a:pt x="-202410" y="468997"/>
                    <a:pt x="513450" y="0"/>
                  </a:cubicBezTo>
                  <a:lnTo>
                    <a:pt x="3494495" y="737934"/>
                  </a:lnTo>
                  <a:lnTo>
                    <a:pt x="522322" y="1476888"/>
                  </a:lnTo>
                  <a:close/>
                </a:path>
              </a:pathLst>
            </a:custGeom>
            <a:gradFill flip="none" rotWithShape="1">
              <a:gsLst>
                <a:gs pos="31000">
                  <a:srgbClr val="FFFFFF"/>
                </a:gs>
                <a:gs pos="99000">
                  <a:srgbClr val="84D0A2">
                    <a:lumMod val="20000"/>
                    <a:lumOff val="80000"/>
                  </a:srgbClr>
                </a:gs>
              </a:gsLst>
              <a:lin ang="10800000" scaled="0"/>
              <a:tileRect/>
            </a:gradFill>
            <a:ln w="9525" cap="flat" cmpd="sng" algn="ctr">
              <a:noFill/>
              <a:prstDash val="solid"/>
              <a:round/>
              <a:headEnd type="none" w="med" len="med"/>
              <a:tailEnd type="none" w="med" len="med"/>
            </a:ln>
            <a:effectLst/>
          </p:spPr>
          <p:txBody>
            <a:bodyPr lIns="636831" tIns="318417" rIns="636831" bIns="318417"/>
            <a:lstStyle/>
            <a:p>
              <a:pPr defTabSz="6369438" fontAlgn="ctr">
                <a:defRPr/>
              </a:pPr>
              <a:endParaRPr lang="en-US" sz="2798" b="1" kern="0">
                <a:solidFill>
                  <a:srgbClr val="FFFFFF"/>
                </a:solidFill>
                <a:latin typeface="+mj-lt"/>
                <a:ea typeface="微软雅黑" panose="020B0503020204020204" pitchFamily="34" charset="-122"/>
                <a:cs typeface="Arial" panose="020B0604020202020204" pitchFamily="34" charset="0"/>
              </a:endParaRPr>
            </a:p>
          </p:txBody>
        </p:sp>
        <p:grpSp>
          <p:nvGrpSpPr>
            <p:cNvPr id="39" name="组合 227"/>
            <p:cNvGrpSpPr>
              <a:grpSpLocks noChangeAspect="1"/>
            </p:cNvGrpSpPr>
            <p:nvPr/>
          </p:nvGrpSpPr>
          <p:grpSpPr>
            <a:xfrm flipH="1">
              <a:off x="4903727" y="3090477"/>
              <a:ext cx="250929" cy="298274"/>
              <a:chOff x="2770188" y="8586781"/>
              <a:chExt cx="455613" cy="517525"/>
            </a:xfrm>
            <a:solidFill>
              <a:srgbClr val="15B0E8"/>
            </a:solidFill>
            <a:effectLst>
              <a:outerShdw blurRad="63500" sx="102000" sy="102000" algn="ctr" rotWithShape="0">
                <a:prstClr val="black">
                  <a:alpha val="40000"/>
                </a:prstClr>
              </a:outerShdw>
            </a:effectLst>
          </p:grpSpPr>
          <p:sp>
            <p:nvSpPr>
              <p:cNvPr id="136" name="Freeform 6"/>
              <p:cNvSpPr>
                <a:spLocks noEditPoints="1"/>
              </p:cNvSpPr>
              <p:nvPr/>
            </p:nvSpPr>
            <p:spPr bwMode="auto">
              <a:xfrm>
                <a:off x="2803526" y="8586781"/>
                <a:ext cx="379413" cy="517525"/>
              </a:xfrm>
              <a:custGeom>
                <a:avLst/>
                <a:gdLst/>
                <a:ahLst/>
                <a:cxnLst>
                  <a:cxn ang="0">
                    <a:pos x="1988" y="2624"/>
                  </a:cxn>
                  <a:cxn ang="0">
                    <a:pos x="1649" y="2624"/>
                  </a:cxn>
                  <a:cxn ang="0">
                    <a:pos x="1301" y="970"/>
                  </a:cxn>
                  <a:cxn ang="0">
                    <a:pos x="1396" y="741"/>
                  </a:cxn>
                  <a:cxn ang="0">
                    <a:pos x="1191" y="438"/>
                  </a:cxn>
                  <a:cxn ang="0">
                    <a:pos x="1191" y="125"/>
                  </a:cxn>
                  <a:cxn ang="0">
                    <a:pos x="1071" y="0"/>
                  </a:cxn>
                  <a:cxn ang="0">
                    <a:pos x="951" y="125"/>
                  </a:cxn>
                  <a:cxn ang="0">
                    <a:pos x="951" y="438"/>
                  </a:cxn>
                  <a:cxn ang="0">
                    <a:pos x="746" y="741"/>
                  </a:cxn>
                  <a:cxn ang="0">
                    <a:pos x="840" y="970"/>
                  </a:cxn>
                  <a:cxn ang="0">
                    <a:pos x="475" y="2624"/>
                  </a:cxn>
                  <a:cxn ang="0">
                    <a:pos x="112" y="2624"/>
                  </a:cxn>
                  <a:cxn ang="0">
                    <a:pos x="0" y="2743"/>
                  </a:cxn>
                  <a:cxn ang="0">
                    <a:pos x="112" y="2863"/>
                  </a:cxn>
                  <a:cxn ang="0">
                    <a:pos x="1988" y="2863"/>
                  </a:cxn>
                  <a:cxn ang="0">
                    <a:pos x="2100" y="2743"/>
                  </a:cxn>
                  <a:cxn ang="0">
                    <a:pos x="1988" y="2624"/>
                  </a:cxn>
                  <a:cxn ang="0">
                    <a:pos x="1071" y="1066"/>
                  </a:cxn>
                  <a:cxn ang="0">
                    <a:pos x="1109" y="1064"/>
                  </a:cxn>
                  <a:cxn ang="0">
                    <a:pos x="1186" y="1456"/>
                  </a:cxn>
                  <a:cxn ang="0">
                    <a:pos x="953" y="1456"/>
                  </a:cxn>
                  <a:cxn ang="0">
                    <a:pos x="1035" y="1064"/>
                  </a:cxn>
                  <a:cxn ang="0">
                    <a:pos x="1071" y="1066"/>
                  </a:cxn>
                  <a:cxn ang="0">
                    <a:pos x="912" y="1657"/>
                  </a:cxn>
                  <a:cxn ang="0">
                    <a:pos x="1225" y="1657"/>
                  </a:cxn>
                  <a:cxn ang="0">
                    <a:pos x="1291" y="1991"/>
                  </a:cxn>
                  <a:cxn ang="0">
                    <a:pos x="842" y="1991"/>
                  </a:cxn>
                  <a:cxn ang="0">
                    <a:pos x="912" y="1657"/>
                  </a:cxn>
                  <a:cxn ang="0">
                    <a:pos x="801" y="2184"/>
                  </a:cxn>
                  <a:cxn ang="0">
                    <a:pos x="815" y="2185"/>
                  </a:cxn>
                  <a:cxn ang="0">
                    <a:pos x="1316" y="2185"/>
                  </a:cxn>
                  <a:cxn ang="0">
                    <a:pos x="1329" y="2184"/>
                  </a:cxn>
                  <a:cxn ang="0">
                    <a:pos x="1415" y="2624"/>
                  </a:cxn>
                  <a:cxn ang="0">
                    <a:pos x="710" y="2624"/>
                  </a:cxn>
                  <a:cxn ang="0">
                    <a:pos x="801" y="2184"/>
                  </a:cxn>
                  <a:cxn ang="0">
                    <a:pos x="382" y="1162"/>
                  </a:cxn>
                  <a:cxn ang="0">
                    <a:pos x="383" y="1161"/>
                  </a:cxn>
                  <a:cxn ang="0">
                    <a:pos x="477" y="1116"/>
                  </a:cxn>
                  <a:cxn ang="0">
                    <a:pos x="503" y="1019"/>
                  </a:cxn>
                  <a:cxn ang="0">
                    <a:pos x="506" y="1016"/>
                  </a:cxn>
                  <a:cxn ang="0">
                    <a:pos x="369" y="724"/>
                  </a:cxn>
                  <a:cxn ang="0">
                    <a:pos x="489" y="446"/>
                  </a:cxn>
                  <a:cxn ang="0">
                    <a:pos x="491" y="445"/>
                  </a:cxn>
                  <a:cxn ang="0">
                    <a:pos x="469" y="354"/>
                  </a:cxn>
                  <a:cxn ang="0">
                    <a:pos x="383" y="314"/>
                  </a:cxn>
                  <a:cxn ang="0">
                    <a:pos x="383" y="313"/>
                  </a:cxn>
                  <a:cxn ang="0">
                    <a:pos x="186" y="739"/>
                  </a:cxn>
                  <a:cxn ang="0">
                    <a:pos x="382" y="1162"/>
                  </a:cxn>
                  <a:cxn ang="0">
                    <a:pos x="382" y="1162"/>
                  </a:cxn>
                  <a:cxn ang="0">
                    <a:pos x="382" y="1162"/>
                  </a:cxn>
                </a:cxnLst>
                <a:rect l="0" t="0" r="r" b="b"/>
                <a:pathLst>
                  <a:path w="2100" h="2863">
                    <a:moveTo>
                      <a:pt x="1988" y="2624"/>
                    </a:moveTo>
                    <a:cubicBezTo>
                      <a:pt x="1649" y="2624"/>
                      <a:pt x="1649" y="2624"/>
                      <a:pt x="1649" y="2624"/>
                    </a:cubicBezTo>
                    <a:cubicBezTo>
                      <a:pt x="1301" y="970"/>
                      <a:pt x="1301" y="970"/>
                      <a:pt x="1301" y="970"/>
                    </a:cubicBezTo>
                    <a:cubicBezTo>
                      <a:pt x="1360" y="912"/>
                      <a:pt x="1396" y="830"/>
                      <a:pt x="1396" y="741"/>
                    </a:cubicBezTo>
                    <a:cubicBezTo>
                      <a:pt x="1396" y="603"/>
                      <a:pt x="1311" y="486"/>
                      <a:pt x="1191" y="438"/>
                    </a:cubicBezTo>
                    <a:cubicBezTo>
                      <a:pt x="1191" y="125"/>
                      <a:pt x="1191" y="125"/>
                      <a:pt x="1191" y="125"/>
                    </a:cubicBezTo>
                    <a:cubicBezTo>
                      <a:pt x="1191" y="56"/>
                      <a:pt x="1137" y="0"/>
                      <a:pt x="1071" y="0"/>
                    </a:cubicBezTo>
                    <a:cubicBezTo>
                      <a:pt x="1005" y="0"/>
                      <a:pt x="951" y="56"/>
                      <a:pt x="951" y="125"/>
                    </a:cubicBezTo>
                    <a:cubicBezTo>
                      <a:pt x="951" y="438"/>
                      <a:pt x="951" y="438"/>
                      <a:pt x="951" y="438"/>
                    </a:cubicBezTo>
                    <a:cubicBezTo>
                      <a:pt x="831" y="486"/>
                      <a:pt x="746" y="603"/>
                      <a:pt x="746" y="741"/>
                    </a:cubicBezTo>
                    <a:cubicBezTo>
                      <a:pt x="746" y="830"/>
                      <a:pt x="782" y="911"/>
                      <a:pt x="840" y="970"/>
                    </a:cubicBezTo>
                    <a:cubicBezTo>
                      <a:pt x="475" y="2624"/>
                      <a:pt x="475" y="2624"/>
                      <a:pt x="475" y="2624"/>
                    </a:cubicBezTo>
                    <a:cubicBezTo>
                      <a:pt x="112" y="2624"/>
                      <a:pt x="112" y="2624"/>
                      <a:pt x="112" y="2624"/>
                    </a:cubicBezTo>
                    <a:cubicBezTo>
                      <a:pt x="51" y="2624"/>
                      <a:pt x="0" y="2678"/>
                      <a:pt x="0" y="2743"/>
                    </a:cubicBezTo>
                    <a:cubicBezTo>
                      <a:pt x="0" y="2809"/>
                      <a:pt x="51" y="2863"/>
                      <a:pt x="112" y="2863"/>
                    </a:cubicBezTo>
                    <a:cubicBezTo>
                      <a:pt x="1988" y="2863"/>
                      <a:pt x="1988" y="2863"/>
                      <a:pt x="1988" y="2863"/>
                    </a:cubicBezTo>
                    <a:cubicBezTo>
                      <a:pt x="2049" y="2863"/>
                      <a:pt x="2100" y="2809"/>
                      <a:pt x="2100" y="2743"/>
                    </a:cubicBezTo>
                    <a:cubicBezTo>
                      <a:pt x="2100" y="2678"/>
                      <a:pt x="2049" y="2624"/>
                      <a:pt x="1988" y="2624"/>
                    </a:cubicBezTo>
                    <a:close/>
                    <a:moveTo>
                      <a:pt x="1071" y="1066"/>
                    </a:moveTo>
                    <a:cubicBezTo>
                      <a:pt x="1084" y="1066"/>
                      <a:pt x="1096" y="1065"/>
                      <a:pt x="1109" y="1064"/>
                    </a:cubicBezTo>
                    <a:cubicBezTo>
                      <a:pt x="1186" y="1456"/>
                      <a:pt x="1186" y="1456"/>
                      <a:pt x="1186" y="1456"/>
                    </a:cubicBezTo>
                    <a:cubicBezTo>
                      <a:pt x="953" y="1456"/>
                      <a:pt x="953" y="1456"/>
                      <a:pt x="953" y="1456"/>
                    </a:cubicBezTo>
                    <a:cubicBezTo>
                      <a:pt x="1035" y="1064"/>
                      <a:pt x="1035" y="1064"/>
                      <a:pt x="1035" y="1064"/>
                    </a:cubicBezTo>
                    <a:cubicBezTo>
                      <a:pt x="1047" y="1065"/>
                      <a:pt x="1059" y="1066"/>
                      <a:pt x="1071" y="1066"/>
                    </a:cubicBezTo>
                    <a:close/>
                    <a:moveTo>
                      <a:pt x="912" y="1657"/>
                    </a:moveTo>
                    <a:cubicBezTo>
                      <a:pt x="1225" y="1657"/>
                      <a:pt x="1225" y="1657"/>
                      <a:pt x="1225" y="1657"/>
                    </a:cubicBezTo>
                    <a:cubicBezTo>
                      <a:pt x="1291" y="1991"/>
                      <a:pt x="1291" y="1991"/>
                      <a:pt x="1291" y="1991"/>
                    </a:cubicBezTo>
                    <a:cubicBezTo>
                      <a:pt x="842" y="1991"/>
                      <a:pt x="842" y="1991"/>
                      <a:pt x="842" y="1991"/>
                    </a:cubicBezTo>
                    <a:lnTo>
                      <a:pt x="912" y="1657"/>
                    </a:lnTo>
                    <a:close/>
                    <a:moveTo>
                      <a:pt x="801" y="2184"/>
                    </a:moveTo>
                    <a:cubicBezTo>
                      <a:pt x="806" y="2185"/>
                      <a:pt x="811" y="2185"/>
                      <a:pt x="815" y="2185"/>
                    </a:cubicBezTo>
                    <a:cubicBezTo>
                      <a:pt x="1316" y="2185"/>
                      <a:pt x="1316" y="2185"/>
                      <a:pt x="1316" y="2185"/>
                    </a:cubicBezTo>
                    <a:cubicBezTo>
                      <a:pt x="1320" y="2185"/>
                      <a:pt x="1325" y="2185"/>
                      <a:pt x="1329" y="2184"/>
                    </a:cubicBezTo>
                    <a:cubicBezTo>
                      <a:pt x="1415" y="2624"/>
                      <a:pt x="1415" y="2624"/>
                      <a:pt x="1415" y="2624"/>
                    </a:cubicBezTo>
                    <a:cubicBezTo>
                      <a:pt x="710" y="2624"/>
                      <a:pt x="710" y="2624"/>
                      <a:pt x="710" y="2624"/>
                    </a:cubicBezTo>
                    <a:lnTo>
                      <a:pt x="801" y="2184"/>
                    </a:lnTo>
                    <a:close/>
                    <a:moveTo>
                      <a:pt x="382" y="1162"/>
                    </a:moveTo>
                    <a:cubicBezTo>
                      <a:pt x="383" y="1161"/>
                      <a:pt x="383" y="1161"/>
                      <a:pt x="383" y="1161"/>
                    </a:cubicBezTo>
                    <a:cubicBezTo>
                      <a:pt x="403" y="1175"/>
                      <a:pt x="446" y="1156"/>
                      <a:pt x="477" y="1116"/>
                    </a:cubicBezTo>
                    <a:cubicBezTo>
                      <a:pt x="508" y="1079"/>
                      <a:pt x="518" y="1037"/>
                      <a:pt x="503" y="1019"/>
                    </a:cubicBezTo>
                    <a:cubicBezTo>
                      <a:pt x="506" y="1016"/>
                      <a:pt x="506" y="1016"/>
                      <a:pt x="506" y="1016"/>
                    </a:cubicBezTo>
                    <a:cubicBezTo>
                      <a:pt x="422" y="945"/>
                      <a:pt x="369" y="840"/>
                      <a:pt x="369" y="724"/>
                    </a:cubicBezTo>
                    <a:cubicBezTo>
                      <a:pt x="369" y="614"/>
                      <a:pt x="415" y="517"/>
                      <a:pt x="489" y="446"/>
                    </a:cubicBezTo>
                    <a:cubicBezTo>
                      <a:pt x="489" y="446"/>
                      <a:pt x="490" y="446"/>
                      <a:pt x="491" y="445"/>
                    </a:cubicBezTo>
                    <a:cubicBezTo>
                      <a:pt x="509" y="431"/>
                      <a:pt x="499" y="390"/>
                      <a:pt x="469" y="354"/>
                    </a:cubicBezTo>
                    <a:cubicBezTo>
                      <a:pt x="439" y="319"/>
                      <a:pt x="402" y="301"/>
                      <a:pt x="383" y="314"/>
                    </a:cubicBezTo>
                    <a:cubicBezTo>
                      <a:pt x="383" y="313"/>
                      <a:pt x="383" y="313"/>
                      <a:pt x="383" y="313"/>
                    </a:cubicBezTo>
                    <a:cubicBezTo>
                      <a:pt x="262" y="416"/>
                      <a:pt x="186" y="569"/>
                      <a:pt x="186" y="739"/>
                    </a:cubicBezTo>
                    <a:cubicBezTo>
                      <a:pt x="186" y="907"/>
                      <a:pt x="262" y="1058"/>
                      <a:pt x="382" y="1162"/>
                    </a:cubicBezTo>
                    <a:close/>
                    <a:moveTo>
                      <a:pt x="382" y="1162"/>
                    </a:moveTo>
                    <a:cubicBezTo>
                      <a:pt x="382" y="1162"/>
                      <a:pt x="382" y="1162"/>
                      <a:pt x="382" y="1162"/>
                    </a:cubicBezTo>
                  </a:path>
                </a:pathLst>
              </a:custGeom>
              <a:grpFill/>
              <a:ln w="9525">
                <a:noFill/>
                <a:round/>
                <a:headEnd/>
                <a:tailEnd/>
              </a:ln>
            </p:spPr>
            <p:txBody>
              <a:bodyPr vert="horz" wrap="square" lIns="477686" tIns="238844" rIns="477686" bIns="238844" numCol="1" anchor="t" anchorCtr="0" compatLnSpc="1">
                <a:prstTxWarp prst="textNoShape">
                  <a:avLst/>
                </a:prstTxWarp>
              </a:bodyPr>
              <a:lstStyle/>
              <a:p>
                <a:pPr defTabSz="4777489">
                  <a:defRPr/>
                </a:pPr>
                <a:endParaRPr lang="zh-CN" altLang="en-US" sz="1398" b="1" kern="0">
                  <a:solidFill>
                    <a:prstClr val="white"/>
                  </a:solidFill>
                  <a:latin typeface="+mj-lt"/>
                  <a:ea typeface="微软雅黑" panose="020B0503020204020204" pitchFamily="34" charset="-122"/>
                  <a:cs typeface="Arial" panose="020B0604020202020204" pitchFamily="34" charset="0"/>
                </a:endParaRPr>
              </a:p>
            </p:txBody>
          </p:sp>
          <p:sp>
            <p:nvSpPr>
              <p:cNvPr id="137" name="Freeform 7"/>
              <p:cNvSpPr>
                <a:spLocks noEditPoints="1"/>
              </p:cNvSpPr>
              <p:nvPr/>
            </p:nvSpPr>
            <p:spPr bwMode="auto">
              <a:xfrm>
                <a:off x="2770188" y="8604251"/>
                <a:ext cx="388938" cy="234950"/>
              </a:xfrm>
              <a:custGeom>
                <a:avLst/>
                <a:gdLst/>
                <a:ahLst/>
                <a:cxnLst>
                  <a:cxn ang="0">
                    <a:pos x="295" y="1283"/>
                  </a:cxn>
                  <a:cxn ang="0">
                    <a:pos x="298" y="1287"/>
                  </a:cxn>
                  <a:cxn ang="0">
                    <a:pos x="394" y="1243"/>
                  </a:cxn>
                  <a:cxn ang="0">
                    <a:pos x="418" y="1143"/>
                  </a:cxn>
                  <a:cxn ang="0">
                    <a:pos x="419" y="1142"/>
                  </a:cxn>
                  <a:cxn ang="0">
                    <a:pos x="190" y="648"/>
                  </a:cxn>
                  <a:cxn ang="0">
                    <a:pos x="423" y="152"/>
                  </a:cxn>
                  <a:cxn ang="0">
                    <a:pos x="422" y="151"/>
                  </a:cxn>
                  <a:cxn ang="0">
                    <a:pos x="395" y="55"/>
                  </a:cxn>
                  <a:cxn ang="0">
                    <a:pos x="306" y="7"/>
                  </a:cxn>
                  <a:cxn ang="0">
                    <a:pos x="305" y="5"/>
                  </a:cxn>
                  <a:cxn ang="0">
                    <a:pos x="300" y="10"/>
                  </a:cxn>
                  <a:cxn ang="0">
                    <a:pos x="299" y="11"/>
                  </a:cxn>
                  <a:cxn ang="0">
                    <a:pos x="297" y="12"/>
                  </a:cxn>
                  <a:cxn ang="0">
                    <a:pos x="1" y="649"/>
                  </a:cxn>
                  <a:cxn ang="0">
                    <a:pos x="295" y="1283"/>
                  </a:cxn>
                  <a:cxn ang="0">
                    <a:pos x="2152" y="649"/>
                  </a:cxn>
                  <a:cxn ang="0">
                    <a:pos x="1956" y="225"/>
                  </a:cxn>
                  <a:cxn ang="0">
                    <a:pos x="1955" y="226"/>
                  </a:cxn>
                  <a:cxn ang="0">
                    <a:pos x="1861" y="271"/>
                  </a:cxn>
                  <a:cxn ang="0">
                    <a:pos x="1835" y="368"/>
                  </a:cxn>
                  <a:cxn ang="0">
                    <a:pos x="1832" y="371"/>
                  </a:cxn>
                  <a:cxn ang="0">
                    <a:pos x="1969" y="663"/>
                  </a:cxn>
                  <a:cxn ang="0">
                    <a:pos x="1850" y="940"/>
                  </a:cxn>
                  <a:cxn ang="0">
                    <a:pos x="1847" y="942"/>
                  </a:cxn>
                  <a:cxn ang="0">
                    <a:pos x="1869" y="1032"/>
                  </a:cxn>
                  <a:cxn ang="0">
                    <a:pos x="1955" y="1073"/>
                  </a:cxn>
                  <a:cxn ang="0">
                    <a:pos x="1955" y="1074"/>
                  </a:cxn>
                  <a:cxn ang="0">
                    <a:pos x="2152" y="649"/>
                  </a:cxn>
                  <a:cxn ang="0">
                    <a:pos x="2152" y="649"/>
                  </a:cxn>
                  <a:cxn ang="0">
                    <a:pos x="2152" y="649"/>
                  </a:cxn>
                </a:cxnLst>
                <a:rect l="0" t="0" r="r" b="b"/>
                <a:pathLst>
                  <a:path w="2152" h="1303">
                    <a:moveTo>
                      <a:pt x="295" y="1283"/>
                    </a:moveTo>
                    <a:cubicBezTo>
                      <a:pt x="296" y="1284"/>
                      <a:pt x="297" y="1286"/>
                      <a:pt x="298" y="1287"/>
                    </a:cubicBezTo>
                    <a:cubicBezTo>
                      <a:pt x="319" y="1303"/>
                      <a:pt x="361" y="1283"/>
                      <a:pt x="394" y="1243"/>
                    </a:cubicBezTo>
                    <a:cubicBezTo>
                      <a:pt x="427" y="1203"/>
                      <a:pt x="437" y="1159"/>
                      <a:pt x="418" y="1143"/>
                    </a:cubicBezTo>
                    <a:cubicBezTo>
                      <a:pt x="419" y="1142"/>
                      <a:pt x="419" y="1142"/>
                      <a:pt x="419" y="1142"/>
                    </a:cubicBezTo>
                    <a:cubicBezTo>
                      <a:pt x="279" y="1021"/>
                      <a:pt x="190" y="845"/>
                      <a:pt x="190" y="648"/>
                    </a:cubicBezTo>
                    <a:cubicBezTo>
                      <a:pt x="190" y="449"/>
                      <a:pt x="281" y="272"/>
                      <a:pt x="423" y="152"/>
                    </a:cubicBezTo>
                    <a:cubicBezTo>
                      <a:pt x="422" y="151"/>
                      <a:pt x="422" y="151"/>
                      <a:pt x="422" y="151"/>
                    </a:cubicBezTo>
                    <a:cubicBezTo>
                      <a:pt x="435" y="131"/>
                      <a:pt x="424" y="91"/>
                      <a:pt x="395" y="55"/>
                    </a:cubicBezTo>
                    <a:cubicBezTo>
                      <a:pt x="366" y="19"/>
                      <a:pt x="329" y="0"/>
                      <a:pt x="306" y="7"/>
                    </a:cubicBezTo>
                    <a:cubicBezTo>
                      <a:pt x="305" y="5"/>
                      <a:pt x="305" y="5"/>
                      <a:pt x="305" y="5"/>
                    </a:cubicBezTo>
                    <a:cubicBezTo>
                      <a:pt x="303" y="7"/>
                      <a:pt x="302" y="8"/>
                      <a:pt x="300" y="10"/>
                    </a:cubicBezTo>
                    <a:cubicBezTo>
                      <a:pt x="300" y="10"/>
                      <a:pt x="299" y="10"/>
                      <a:pt x="299" y="11"/>
                    </a:cubicBezTo>
                    <a:cubicBezTo>
                      <a:pt x="298" y="11"/>
                      <a:pt x="298" y="12"/>
                      <a:pt x="297" y="12"/>
                    </a:cubicBezTo>
                    <a:cubicBezTo>
                      <a:pt x="116" y="167"/>
                      <a:pt x="1" y="395"/>
                      <a:pt x="1" y="649"/>
                    </a:cubicBezTo>
                    <a:cubicBezTo>
                      <a:pt x="0" y="901"/>
                      <a:pt x="114" y="1128"/>
                      <a:pt x="295" y="1283"/>
                    </a:cubicBezTo>
                    <a:close/>
                    <a:moveTo>
                      <a:pt x="2152" y="649"/>
                    </a:moveTo>
                    <a:cubicBezTo>
                      <a:pt x="2152" y="480"/>
                      <a:pt x="2076" y="328"/>
                      <a:pt x="1956" y="225"/>
                    </a:cubicBezTo>
                    <a:cubicBezTo>
                      <a:pt x="1955" y="226"/>
                      <a:pt x="1955" y="226"/>
                      <a:pt x="1955" y="226"/>
                    </a:cubicBezTo>
                    <a:cubicBezTo>
                      <a:pt x="1935" y="211"/>
                      <a:pt x="1892" y="231"/>
                      <a:pt x="1861" y="271"/>
                    </a:cubicBezTo>
                    <a:cubicBezTo>
                      <a:pt x="1830" y="308"/>
                      <a:pt x="1820" y="350"/>
                      <a:pt x="1835" y="368"/>
                    </a:cubicBezTo>
                    <a:cubicBezTo>
                      <a:pt x="1832" y="371"/>
                      <a:pt x="1832" y="371"/>
                      <a:pt x="1832" y="371"/>
                    </a:cubicBezTo>
                    <a:cubicBezTo>
                      <a:pt x="1916" y="442"/>
                      <a:pt x="1969" y="547"/>
                      <a:pt x="1969" y="663"/>
                    </a:cubicBezTo>
                    <a:cubicBezTo>
                      <a:pt x="1969" y="772"/>
                      <a:pt x="1923" y="870"/>
                      <a:pt x="1850" y="940"/>
                    </a:cubicBezTo>
                    <a:cubicBezTo>
                      <a:pt x="1849" y="941"/>
                      <a:pt x="1848" y="941"/>
                      <a:pt x="1847" y="942"/>
                    </a:cubicBezTo>
                    <a:cubicBezTo>
                      <a:pt x="1829" y="956"/>
                      <a:pt x="1839" y="996"/>
                      <a:pt x="1869" y="1032"/>
                    </a:cubicBezTo>
                    <a:cubicBezTo>
                      <a:pt x="1899" y="1068"/>
                      <a:pt x="1936" y="1086"/>
                      <a:pt x="1955" y="1073"/>
                    </a:cubicBezTo>
                    <a:cubicBezTo>
                      <a:pt x="1955" y="1074"/>
                      <a:pt x="1955" y="1074"/>
                      <a:pt x="1955" y="1074"/>
                    </a:cubicBezTo>
                    <a:cubicBezTo>
                      <a:pt x="2075" y="971"/>
                      <a:pt x="2152" y="818"/>
                      <a:pt x="2152" y="649"/>
                    </a:cubicBezTo>
                    <a:close/>
                    <a:moveTo>
                      <a:pt x="2152" y="649"/>
                    </a:moveTo>
                    <a:cubicBezTo>
                      <a:pt x="2152" y="649"/>
                      <a:pt x="2152" y="649"/>
                      <a:pt x="2152" y="649"/>
                    </a:cubicBezTo>
                  </a:path>
                </a:pathLst>
              </a:custGeom>
              <a:grpFill/>
              <a:ln w="9525">
                <a:noFill/>
                <a:round/>
                <a:headEnd/>
                <a:tailEnd/>
              </a:ln>
            </p:spPr>
            <p:txBody>
              <a:bodyPr vert="horz" wrap="square" lIns="477686" tIns="238844" rIns="477686" bIns="238844" numCol="1" anchor="t" anchorCtr="0" compatLnSpc="1">
                <a:prstTxWarp prst="textNoShape">
                  <a:avLst/>
                </a:prstTxWarp>
              </a:bodyPr>
              <a:lstStyle/>
              <a:p>
                <a:pPr defTabSz="4777489">
                  <a:defRPr/>
                </a:pPr>
                <a:endParaRPr lang="zh-CN" altLang="en-US" sz="1398" b="1" kern="0">
                  <a:solidFill>
                    <a:prstClr val="white"/>
                  </a:solidFill>
                  <a:latin typeface="+mj-lt"/>
                  <a:ea typeface="微软雅黑" panose="020B0503020204020204" pitchFamily="34" charset="-122"/>
                  <a:cs typeface="Arial" panose="020B0604020202020204" pitchFamily="34" charset="0"/>
                </a:endParaRPr>
              </a:p>
            </p:txBody>
          </p:sp>
          <p:sp>
            <p:nvSpPr>
              <p:cNvPr id="138" name="Freeform 8"/>
              <p:cNvSpPr>
                <a:spLocks noEditPoints="1"/>
              </p:cNvSpPr>
              <p:nvPr/>
            </p:nvSpPr>
            <p:spPr bwMode="auto">
              <a:xfrm>
                <a:off x="3148013" y="8602663"/>
                <a:ext cx="77788" cy="234950"/>
              </a:xfrm>
              <a:custGeom>
                <a:avLst/>
                <a:gdLst/>
                <a:ahLst/>
                <a:cxnLst>
                  <a:cxn ang="0">
                    <a:pos x="437" y="653"/>
                  </a:cxn>
                  <a:cxn ang="0">
                    <a:pos x="142" y="20"/>
                  </a:cxn>
                  <a:cxn ang="0">
                    <a:pos x="139" y="16"/>
                  </a:cxn>
                  <a:cxn ang="0">
                    <a:pos x="42" y="60"/>
                  </a:cxn>
                  <a:cxn ang="0">
                    <a:pos x="18" y="160"/>
                  </a:cxn>
                  <a:cxn ang="0">
                    <a:pos x="17" y="161"/>
                  </a:cxn>
                  <a:cxn ang="0">
                    <a:pos x="246" y="655"/>
                  </a:cxn>
                  <a:cxn ang="0">
                    <a:pos x="14" y="1151"/>
                  </a:cxn>
                  <a:cxn ang="0">
                    <a:pos x="15" y="1152"/>
                  </a:cxn>
                  <a:cxn ang="0">
                    <a:pos x="42" y="1248"/>
                  </a:cxn>
                  <a:cxn ang="0">
                    <a:pos x="130" y="1296"/>
                  </a:cxn>
                  <a:cxn ang="0">
                    <a:pos x="132" y="1298"/>
                  </a:cxn>
                  <a:cxn ang="0">
                    <a:pos x="137" y="1293"/>
                  </a:cxn>
                  <a:cxn ang="0">
                    <a:pos x="138" y="1292"/>
                  </a:cxn>
                  <a:cxn ang="0">
                    <a:pos x="140" y="1290"/>
                  </a:cxn>
                  <a:cxn ang="0">
                    <a:pos x="436" y="655"/>
                  </a:cxn>
                  <a:cxn ang="0">
                    <a:pos x="436" y="653"/>
                  </a:cxn>
                  <a:cxn ang="0">
                    <a:pos x="437" y="653"/>
                  </a:cxn>
                  <a:cxn ang="0">
                    <a:pos x="437" y="653"/>
                  </a:cxn>
                  <a:cxn ang="0">
                    <a:pos x="437" y="653"/>
                  </a:cxn>
                </a:cxnLst>
                <a:rect l="0" t="0" r="r" b="b"/>
                <a:pathLst>
                  <a:path w="437" h="1303">
                    <a:moveTo>
                      <a:pt x="437" y="653"/>
                    </a:moveTo>
                    <a:cubicBezTo>
                      <a:pt x="437" y="400"/>
                      <a:pt x="322" y="174"/>
                      <a:pt x="142" y="20"/>
                    </a:cubicBezTo>
                    <a:cubicBezTo>
                      <a:pt x="141" y="19"/>
                      <a:pt x="140" y="17"/>
                      <a:pt x="139" y="16"/>
                    </a:cubicBezTo>
                    <a:cubicBezTo>
                      <a:pt x="118" y="0"/>
                      <a:pt x="75" y="20"/>
                      <a:pt x="42" y="60"/>
                    </a:cubicBezTo>
                    <a:cubicBezTo>
                      <a:pt x="10" y="99"/>
                      <a:pt x="0" y="144"/>
                      <a:pt x="18" y="160"/>
                    </a:cubicBezTo>
                    <a:cubicBezTo>
                      <a:pt x="17" y="161"/>
                      <a:pt x="17" y="161"/>
                      <a:pt x="17" y="161"/>
                    </a:cubicBezTo>
                    <a:cubicBezTo>
                      <a:pt x="158" y="281"/>
                      <a:pt x="246" y="458"/>
                      <a:pt x="246" y="655"/>
                    </a:cubicBezTo>
                    <a:cubicBezTo>
                      <a:pt x="246" y="854"/>
                      <a:pt x="156" y="1031"/>
                      <a:pt x="14" y="1151"/>
                    </a:cubicBezTo>
                    <a:cubicBezTo>
                      <a:pt x="15" y="1152"/>
                      <a:pt x="15" y="1152"/>
                      <a:pt x="15" y="1152"/>
                    </a:cubicBezTo>
                    <a:cubicBezTo>
                      <a:pt x="1" y="1171"/>
                      <a:pt x="13" y="1212"/>
                      <a:pt x="42" y="1248"/>
                    </a:cubicBezTo>
                    <a:cubicBezTo>
                      <a:pt x="71" y="1284"/>
                      <a:pt x="108" y="1303"/>
                      <a:pt x="130" y="1296"/>
                    </a:cubicBezTo>
                    <a:cubicBezTo>
                      <a:pt x="132" y="1298"/>
                      <a:pt x="132" y="1298"/>
                      <a:pt x="132" y="1298"/>
                    </a:cubicBezTo>
                    <a:cubicBezTo>
                      <a:pt x="133" y="1296"/>
                      <a:pt x="135" y="1295"/>
                      <a:pt x="137" y="1293"/>
                    </a:cubicBezTo>
                    <a:cubicBezTo>
                      <a:pt x="137" y="1293"/>
                      <a:pt x="138" y="1293"/>
                      <a:pt x="138" y="1292"/>
                    </a:cubicBezTo>
                    <a:cubicBezTo>
                      <a:pt x="139" y="1292"/>
                      <a:pt x="139" y="1291"/>
                      <a:pt x="140" y="1290"/>
                    </a:cubicBezTo>
                    <a:cubicBezTo>
                      <a:pt x="321" y="1136"/>
                      <a:pt x="436" y="909"/>
                      <a:pt x="436" y="655"/>
                    </a:cubicBezTo>
                    <a:cubicBezTo>
                      <a:pt x="436" y="653"/>
                      <a:pt x="436" y="653"/>
                      <a:pt x="436" y="653"/>
                    </a:cubicBezTo>
                    <a:lnTo>
                      <a:pt x="437" y="653"/>
                    </a:lnTo>
                    <a:close/>
                    <a:moveTo>
                      <a:pt x="437" y="653"/>
                    </a:moveTo>
                    <a:cubicBezTo>
                      <a:pt x="437" y="653"/>
                      <a:pt x="437" y="653"/>
                      <a:pt x="437" y="653"/>
                    </a:cubicBezTo>
                  </a:path>
                </a:pathLst>
              </a:custGeom>
              <a:grpFill/>
              <a:ln w="9525">
                <a:noFill/>
                <a:round/>
                <a:headEnd/>
                <a:tailEnd/>
              </a:ln>
            </p:spPr>
            <p:txBody>
              <a:bodyPr vert="horz" wrap="square" lIns="477686" tIns="238844" rIns="477686" bIns="238844" numCol="1" anchor="t" anchorCtr="0" compatLnSpc="1">
                <a:prstTxWarp prst="textNoShape">
                  <a:avLst/>
                </a:prstTxWarp>
              </a:bodyPr>
              <a:lstStyle/>
              <a:p>
                <a:pPr defTabSz="4777489">
                  <a:defRPr/>
                </a:pPr>
                <a:endParaRPr lang="zh-CN" altLang="en-US" sz="1398" b="1" kern="0">
                  <a:solidFill>
                    <a:prstClr val="white"/>
                  </a:solidFill>
                  <a:latin typeface="+mj-lt"/>
                  <a:ea typeface="微软雅黑" panose="020B0503020204020204" pitchFamily="34" charset="-122"/>
                  <a:cs typeface="Arial" panose="020B0604020202020204" pitchFamily="34" charset="0"/>
                </a:endParaRPr>
              </a:p>
            </p:txBody>
          </p:sp>
        </p:grpSp>
        <p:grpSp>
          <p:nvGrpSpPr>
            <p:cNvPr id="40" name="组合 227"/>
            <p:cNvGrpSpPr>
              <a:grpSpLocks noChangeAspect="1"/>
            </p:cNvGrpSpPr>
            <p:nvPr/>
          </p:nvGrpSpPr>
          <p:grpSpPr>
            <a:xfrm flipH="1">
              <a:off x="4903727" y="3756171"/>
              <a:ext cx="250929" cy="298274"/>
              <a:chOff x="2770188" y="8586796"/>
              <a:chExt cx="455613" cy="517526"/>
            </a:xfrm>
            <a:solidFill>
              <a:srgbClr val="15B0E8"/>
            </a:solidFill>
            <a:effectLst>
              <a:outerShdw blurRad="63500" sx="102000" sy="102000" algn="ctr" rotWithShape="0">
                <a:prstClr val="black">
                  <a:alpha val="40000"/>
                </a:prstClr>
              </a:outerShdw>
            </a:effectLst>
          </p:grpSpPr>
          <p:sp>
            <p:nvSpPr>
              <p:cNvPr id="133" name="Freeform 6"/>
              <p:cNvSpPr>
                <a:spLocks noEditPoints="1"/>
              </p:cNvSpPr>
              <p:nvPr/>
            </p:nvSpPr>
            <p:spPr bwMode="auto">
              <a:xfrm>
                <a:off x="2803526" y="8586796"/>
                <a:ext cx="379413" cy="517526"/>
              </a:xfrm>
              <a:custGeom>
                <a:avLst/>
                <a:gdLst/>
                <a:ahLst/>
                <a:cxnLst>
                  <a:cxn ang="0">
                    <a:pos x="1988" y="2624"/>
                  </a:cxn>
                  <a:cxn ang="0">
                    <a:pos x="1649" y="2624"/>
                  </a:cxn>
                  <a:cxn ang="0">
                    <a:pos x="1301" y="970"/>
                  </a:cxn>
                  <a:cxn ang="0">
                    <a:pos x="1396" y="741"/>
                  </a:cxn>
                  <a:cxn ang="0">
                    <a:pos x="1191" y="438"/>
                  </a:cxn>
                  <a:cxn ang="0">
                    <a:pos x="1191" y="125"/>
                  </a:cxn>
                  <a:cxn ang="0">
                    <a:pos x="1071" y="0"/>
                  </a:cxn>
                  <a:cxn ang="0">
                    <a:pos x="951" y="125"/>
                  </a:cxn>
                  <a:cxn ang="0">
                    <a:pos x="951" y="438"/>
                  </a:cxn>
                  <a:cxn ang="0">
                    <a:pos x="746" y="741"/>
                  </a:cxn>
                  <a:cxn ang="0">
                    <a:pos x="840" y="970"/>
                  </a:cxn>
                  <a:cxn ang="0">
                    <a:pos x="475" y="2624"/>
                  </a:cxn>
                  <a:cxn ang="0">
                    <a:pos x="112" y="2624"/>
                  </a:cxn>
                  <a:cxn ang="0">
                    <a:pos x="0" y="2743"/>
                  </a:cxn>
                  <a:cxn ang="0">
                    <a:pos x="112" y="2863"/>
                  </a:cxn>
                  <a:cxn ang="0">
                    <a:pos x="1988" y="2863"/>
                  </a:cxn>
                  <a:cxn ang="0">
                    <a:pos x="2100" y="2743"/>
                  </a:cxn>
                  <a:cxn ang="0">
                    <a:pos x="1988" y="2624"/>
                  </a:cxn>
                  <a:cxn ang="0">
                    <a:pos x="1071" y="1066"/>
                  </a:cxn>
                  <a:cxn ang="0">
                    <a:pos x="1109" y="1064"/>
                  </a:cxn>
                  <a:cxn ang="0">
                    <a:pos x="1186" y="1456"/>
                  </a:cxn>
                  <a:cxn ang="0">
                    <a:pos x="953" y="1456"/>
                  </a:cxn>
                  <a:cxn ang="0">
                    <a:pos x="1035" y="1064"/>
                  </a:cxn>
                  <a:cxn ang="0">
                    <a:pos x="1071" y="1066"/>
                  </a:cxn>
                  <a:cxn ang="0">
                    <a:pos x="912" y="1657"/>
                  </a:cxn>
                  <a:cxn ang="0">
                    <a:pos x="1225" y="1657"/>
                  </a:cxn>
                  <a:cxn ang="0">
                    <a:pos x="1291" y="1991"/>
                  </a:cxn>
                  <a:cxn ang="0">
                    <a:pos x="842" y="1991"/>
                  </a:cxn>
                  <a:cxn ang="0">
                    <a:pos x="912" y="1657"/>
                  </a:cxn>
                  <a:cxn ang="0">
                    <a:pos x="801" y="2184"/>
                  </a:cxn>
                  <a:cxn ang="0">
                    <a:pos x="815" y="2185"/>
                  </a:cxn>
                  <a:cxn ang="0">
                    <a:pos x="1316" y="2185"/>
                  </a:cxn>
                  <a:cxn ang="0">
                    <a:pos x="1329" y="2184"/>
                  </a:cxn>
                  <a:cxn ang="0">
                    <a:pos x="1415" y="2624"/>
                  </a:cxn>
                  <a:cxn ang="0">
                    <a:pos x="710" y="2624"/>
                  </a:cxn>
                  <a:cxn ang="0">
                    <a:pos x="801" y="2184"/>
                  </a:cxn>
                  <a:cxn ang="0">
                    <a:pos x="382" y="1162"/>
                  </a:cxn>
                  <a:cxn ang="0">
                    <a:pos x="383" y="1161"/>
                  </a:cxn>
                  <a:cxn ang="0">
                    <a:pos x="477" y="1116"/>
                  </a:cxn>
                  <a:cxn ang="0">
                    <a:pos x="503" y="1019"/>
                  </a:cxn>
                  <a:cxn ang="0">
                    <a:pos x="506" y="1016"/>
                  </a:cxn>
                  <a:cxn ang="0">
                    <a:pos x="369" y="724"/>
                  </a:cxn>
                  <a:cxn ang="0">
                    <a:pos x="489" y="446"/>
                  </a:cxn>
                  <a:cxn ang="0">
                    <a:pos x="491" y="445"/>
                  </a:cxn>
                  <a:cxn ang="0">
                    <a:pos x="469" y="354"/>
                  </a:cxn>
                  <a:cxn ang="0">
                    <a:pos x="383" y="314"/>
                  </a:cxn>
                  <a:cxn ang="0">
                    <a:pos x="383" y="313"/>
                  </a:cxn>
                  <a:cxn ang="0">
                    <a:pos x="186" y="739"/>
                  </a:cxn>
                  <a:cxn ang="0">
                    <a:pos x="382" y="1162"/>
                  </a:cxn>
                  <a:cxn ang="0">
                    <a:pos x="382" y="1162"/>
                  </a:cxn>
                  <a:cxn ang="0">
                    <a:pos x="382" y="1162"/>
                  </a:cxn>
                </a:cxnLst>
                <a:rect l="0" t="0" r="r" b="b"/>
                <a:pathLst>
                  <a:path w="2100" h="2863">
                    <a:moveTo>
                      <a:pt x="1988" y="2624"/>
                    </a:moveTo>
                    <a:cubicBezTo>
                      <a:pt x="1649" y="2624"/>
                      <a:pt x="1649" y="2624"/>
                      <a:pt x="1649" y="2624"/>
                    </a:cubicBezTo>
                    <a:cubicBezTo>
                      <a:pt x="1301" y="970"/>
                      <a:pt x="1301" y="970"/>
                      <a:pt x="1301" y="970"/>
                    </a:cubicBezTo>
                    <a:cubicBezTo>
                      <a:pt x="1360" y="912"/>
                      <a:pt x="1396" y="830"/>
                      <a:pt x="1396" y="741"/>
                    </a:cubicBezTo>
                    <a:cubicBezTo>
                      <a:pt x="1396" y="603"/>
                      <a:pt x="1311" y="486"/>
                      <a:pt x="1191" y="438"/>
                    </a:cubicBezTo>
                    <a:cubicBezTo>
                      <a:pt x="1191" y="125"/>
                      <a:pt x="1191" y="125"/>
                      <a:pt x="1191" y="125"/>
                    </a:cubicBezTo>
                    <a:cubicBezTo>
                      <a:pt x="1191" y="56"/>
                      <a:pt x="1137" y="0"/>
                      <a:pt x="1071" y="0"/>
                    </a:cubicBezTo>
                    <a:cubicBezTo>
                      <a:pt x="1005" y="0"/>
                      <a:pt x="951" y="56"/>
                      <a:pt x="951" y="125"/>
                    </a:cubicBezTo>
                    <a:cubicBezTo>
                      <a:pt x="951" y="438"/>
                      <a:pt x="951" y="438"/>
                      <a:pt x="951" y="438"/>
                    </a:cubicBezTo>
                    <a:cubicBezTo>
                      <a:pt x="831" y="486"/>
                      <a:pt x="746" y="603"/>
                      <a:pt x="746" y="741"/>
                    </a:cubicBezTo>
                    <a:cubicBezTo>
                      <a:pt x="746" y="830"/>
                      <a:pt x="782" y="911"/>
                      <a:pt x="840" y="970"/>
                    </a:cubicBezTo>
                    <a:cubicBezTo>
                      <a:pt x="475" y="2624"/>
                      <a:pt x="475" y="2624"/>
                      <a:pt x="475" y="2624"/>
                    </a:cubicBezTo>
                    <a:cubicBezTo>
                      <a:pt x="112" y="2624"/>
                      <a:pt x="112" y="2624"/>
                      <a:pt x="112" y="2624"/>
                    </a:cubicBezTo>
                    <a:cubicBezTo>
                      <a:pt x="51" y="2624"/>
                      <a:pt x="0" y="2678"/>
                      <a:pt x="0" y="2743"/>
                    </a:cubicBezTo>
                    <a:cubicBezTo>
                      <a:pt x="0" y="2809"/>
                      <a:pt x="51" y="2863"/>
                      <a:pt x="112" y="2863"/>
                    </a:cubicBezTo>
                    <a:cubicBezTo>
                      <a:pt x="1988" y="2863"/>
                      <a:pt x="1988" y="2863"/>
                      <a:pt x="1988" y="2863"/>
                    </a:cubicBezTo>
                    <a:cubicBezTo>
                      <a:pt x="2049" y="2863"/>
                      <a:pt x="2100" y="2809"/>
                      <a:pt x="2100" y="2743"/>
                    </a:cubicBezTo>
                    <a:cubicBezTo>
                      <a:pt x="2100" y="2678"/>
                      <a:pt x="2049" y="2624"/>
                      <a:pt x="1988" y="2624"/>
                    </a:cubicBezTo>
                    <a:close/>
                    <a:moveTo>
                      <a:pt x="1071" y="1066"/>
                    </a:moveTo>
                    <a:cubicBezTo>
                      <a:pt x="1084" y="1066"/>
                      <a:pt x="1096" y="1065"/>
                      <a:pt x="1109" y="1064"/>
                    </a:cubicBezTo>
                    <a:cubicBezTo>
                      <a:pt x="1186" y="1456"/>
                      <a:pt x="1186" y="1456"/>
                      <a:pt x="1186" y="1456"/>
                    </a:cubicBezTo>
                    <a:cubicBezTo>
                      <a:pt x="953" y="1456"/>
                      <a:pt x="953" y="1456"/>
                      <a:pt x="953" y="1456"/>
                    </a:cubicBezTo>
                    <a:cubicBezTo>
                      <a:pt x="1035" y="1064"/>
                      <a:pt x="1035" y="1064"/>
                      <a:pt x="1035" y="1064"/>
                    </a:cubicBezTo>
                    <a:cubicBezTo>
                      <a:pt x="1047" y="1065"/>
                      <a:pt x="1059" y="1066"/>
                      <a:pt x="1071" y="1066"/>
                    </a:cubicBezTo>
                    <a:close/>
                    <a:moveTo>
                      <a:pt x="912" y="1657"/>
                    </a:moveTo>
                    <a:cubicBezTo>
                      <a:pt x="1225" y="1657"/>
                      <a:pt x="1225" y="1657"/>
                      <a:pt x="1225" y="1657"/>
                    </a:cubicBezTo>
                    <a:cubicBezTo>
                      <a:pt x="1291" y="1991"/>
                      <a:pt x="1291" y="1991"/>
                      <a:pt x="1291" y="1991"/>
                    </a:cubicBezTo>
                    <a:cubicBezTo>
                      <a:pt x="842" y="1991"/>
                      <a:pt x="842" y="1991"/>
                      <a:pt x="842" y="1991"/>
                    </a:cubicBezTo>
                    <a:lnTo>
                      <a:pt x="912" y="1657"/>
                    </a:lnTo>
                    <a:close/>
                    <a:moveTo>
                      <a:pt x="801" y="2184"/>
                    </a:moveTo>
                    <a:cubicBezTo>
                      <a:pt x="806" y="2185"/>
                      <a:pt x="811" y="2185"/>
                      <a:pt x="815" y="2185"/>
                    </a:cubicBezTo>
                    <a:cubicBezTo>
                      <a:pt x="1316" y="2185"/>
                      <a:pt x="1316" y="2185"/>
                      <a:pt x="1316" y="2185"/>
                    </a:cubicBezTo>
                    <a:cubicBezTo>
                      <a:pt x="1320" y="2185"/>
                      <a:pt x="1325" y="2185"/>
                      <a:pt x="1329" y="2184"/>
                    </a:cubicBezTo>
                    <a:cubicBezTo>
                      <a:pt x="1415" y="2624"/>
                      <a:pt x="1415" y="2624"/>
                      <a:pt x="1415" y="2624"/>
                    </a:cubicBezTo>
                    <a:cubicBezTo>
                      <a:pt x="710" y="2624"/>
                      <a:pt x="710" y="2624"/>
                      <a:pt x="710" y="2624"/>
                    </a:cubicBezTo>
                    <a:lnTo>
                      <a:pt x="801" y="2184"/>
                    </a:lnTo>
                    <a:close/>
                    <a:moveTo>
                      <a:pt x="382" y="1162"/>
                    </a:moveTo>
                    <a:cubicBezTo>
                      <a:pt x="383" y="1161"/>
                      <a:pt x="383" y="1161"/>
                      <a:pt x="383" y="1161"/>
                    </a:cubicBezTo>
                    <a:cubicBezTo>
                      <a:pt x="403" y="1175"/>
                      <a:pt x="446" y="1156"/>
                      <a:pt x="477" y="1116"/>
                    </a:cubicBezTo>
                    <a:cubicBezTo>
                      <a:pt x="508" y="1079"/>
                      <a:pt x="518" y="1037"/>
                      <a:pt x="503" y="1019"/>
                    </a:cubicBezTo>
                    <a:cubicBezTo>
                      <a:pt x="506" y="1016"/>
                      <a:pt x="506" y="1016"/>
                      <a:pt x="506" y="1016"/>
                    </a:cubicBezTo>
                    <a:cubicBezTo>
                      <a:pt x="422" y="945"/>
                      <a:pt x="369" y="840"/>
                      <a:pt x="369" y="724"/>
                    </a:cubicBezTo>
                    <a:cubicBezTo>
                      <a:pt x="369" y="614"/>
                      <a:pt x="415" y="517"/>
                      <a:pt x="489" y="446"/>
                    </a:cubicBezTo>
                    <a:cubicBezTo>
                      <a:pt x="489" y="446"/>
                      <a:pt x="490" y="446"/>
                      <a:pt x="491" y="445"/>
                    </a:cubicBezTo>
                    <a:cubicBezTo>
                      <a:pt x="509" y="431"/>
                      <a:pt x="499" y="390"/>
                      <a:pt x="469" y="354"/>
                    </a:cubicBezTo>
                    <a:cubicBezTo>
                      <a:pt x="439" y="319"/>
                      <a:pt x="402" y="301"/>
                      <a:pt x="383" y="314"/>
                    </a:cubicBezTo>
                    <a:cubicBezTo>
                      <a:pt x="383" y="313"/>
                      <a:pt x="383" y="313"/>
                      <a:pt x="383" y="313"/>
                    </a:cubicBezTo>
                    <a:cubicBezTo>
                      <a:pt x="262" y="416"/>
                      <a:pt x="186" y="569"/>
                      <a:pt x="186" y="739"/>
                    </a:cubicBezTo>
                    <a:cubicBezTo>
                      <a:pt x="186" y="907"/>
                      <a:pt x="262" y="1058"/>
                      <a:pt x="382" y="1162"/>
                    </a:cubicBezTo>
                    <a:close/>
                    <a:moveTo>
                      <a:pt x="382" y="1162"/>
                    </a:moveTo>
                    <a:cubicBezTo>
                      <a:pt x="382" y="1162"/>
                      <a:pt x="382" y="1162"/>
                      <a:pt x="382" y="1162"/>
                    </a:cubicBezTo>
                  </a:path>
                </a:pathLst>
              </a:custGeom>
              <a:grpFill/>
              <a:ln w="9525">
                <a:noFill/>
                <a:round/>
                <a:headEnd/>
                <a:tailEnd/>
              </a:ln>
            </p:spPr>
            <p:txBody>
              <a:bodyPr vert="horz" wrap="square" lIns="477686" tIns="238844" rIns="477686" bIns="238844" numCol="1" anchor="t" anchorCtr="0" compatLnSpc="1">
                <a:prstTxWarp prst="textNoShape">
                  <a:avLst/>
                </a:prstTxWarp>
              </a:bodyPr>
              <a:lstStyle/>
              <a:p>
                <a:pPr defTabSz="4777489">
                  <a:defRPr/>
                </a:pPr>
                <a:endParaRPr lang="zh-CN" altLang="en-US" sz="1398" b="1" kern="0">
                  <a:solidFill>
                    <a:prstClr val="white"/>
                  </a:solidFill>
                  <a:latin typeface="+mj-lt"/>
                  <a:ea typeface="微软雅黑" panose="020B0503020204020204" pitchFamily="34" charset="-122"/>
                  <a:cs typeface="Arial" panose="020B0604020202020204" pitchFamily="34" charset="0"/>
                </a:endParaRPr>
              </a:p>
            </p:txBody>
          </p:sp>
          <p:sp>
            <p:nvSpPr>
              <p:cNvPr id="134" name="Freeform 7"/>
              <p:cNvSpPr>
                <a:spLocks noEditPoints="1"/>
              </p:cNvSpPr>
              <p:nvPr/>
            </p:nvSpPr>
            <p:spPr bwMode="auto">
              <a:xfrm>
                <a:off x="2770188" y="8604251"/>
                <a:ext cx="388938" cy="234950"/>
              </a:xfrm>
              <a:custGeom>
                <a:avLst/>
                <a:gdLst/>
                <a:ahLst/>
                <a:cxnLst>
                  <a:cxn ang="0">
                    <a:pos x="295" y="1283"/>
                  </a:cxn>
                  <a:cxn ang="0">
                    <a:pos x="298" y="1287"/>
                  </a:cxn>
                  <a:cxn ang="0">
                    <a:pos x="394" y="1243"/>
                  </a:cxn>
                  <a:cxn ang="0">
                    <a:pos x="418" y="1143"/>
                  </a:cxn>
                  <a:cxn ang="0">
                    <a:pos x="419" y="1142"/>
                  </a:cxn>
                  <a:cxn ang="0">
                    <a:pos x="190" y="648"/>
                  </a:cxn>
                  <a:cxn ang="0">
                    <a:pos x="423" y="152"/>
                  </a:cxn>
                  <a:cxn ang="0">
                    <a:pos x="422" y="151"/>
                  </a:cxn>
                  <a:cxn ang="0">
                    <a:pos x="395" y="55"/>
                  </a:cxn>
                  <a:cxn ang="0">
                    <a:pos x="306" y="7"/>
                  </a:cxn>
                  <a:cxn ang="0">
                    <a:pos x="305" y="5"/>
                  </a:cxn>
                  <a:cxn ang="0">
                    <a:pos x="300" y="10"/>
                  </a:cxn>
                  <a:cxn ang="0">
                    <a:pos x="299" y="11"/>
                  </a:cxn>
                  <a:cxn ang="0">
                    <a:pos x="297" y="12"/>
                  </a:cxn>
                  <a:cxn ang="0">
                    <a:pos x="1" y="649"/>
                  </a:cxn>
                  <a:cxn ang="0">
                    <a:pos x="295" y="1283"/>
                  </a:cxn>
                  <a:cxn ang="0">
                    <a:pos x="2152" y="649"/>
                  </a:cxn>
                  <a:cxn ang="0">
                    <a:pos x="1956" y="225"/>
                  </a:cxn>
                  <a:cxn ang="0">
                    <a:pos x="1955" y="226"/>
                  </a:cxn>
                  <a:cxn ang="0">
                    <a:pos x="1861" y="271"/>
                  </a:cxn>
                  <a:cxn ang="0">
                    <a:pos x="1835" y="368"/>
                  </a:cxn>
                  <a:cxn ang="0">
                    <a:pos x="1832" y="371"/>
                  </a:cxn>
                  <a:cxn ang="0">
                    <a:pos x="1969" y="663"/>
                  </a:cxn>
                  <a:cxn ang="0">
                    <a:pos x="1850" y="940"/>
                  </a:cxn>
                  <a:cxn ang="0">
                    <a:pos x="1847" y="942"/>
                  </a:cxn>
                  <a:cxn ang="0">
                    <a:pos x="1869" y="1032"/>
                  </a:cxn>
                  <a:cxn ang="0">
                    <a:pos x="1955" y="1073"/>
                  </a:cxn>
                  <a:cxn ang="0">
                    <a:pos x="1955" y="1074"/>
                  </a:cxn>
                  <a:cxn ang="0">
                    <a:pos x="2152" y="649"/>
                  </a:cxn>
                  <a:cxn ang="0">
                    <a:pos x="2152" y="649"/>
                  </a:cxn>
                  <a:cxn ang="0">
                    <a:pos x="2152" y="649"/>
                  </a:cxn>
                </a:cxnLst>
                <a:rect l="0" t="0" r="r" b="b"/>
                <a:pathLst>
                  <a:path w="2152" h="1303">
                    <a:moveTo>
                      <a:pt x="295" y="1283"/>
                    </a:moveTo>
                    <a:cubicBezTo>
                      <a:pt x="296" y="1284"/>
                      <a:pt x="297" y="1286"/>
                      <a:pt x="298" y="1287"/>
                    </a:cubicBezTo>
                    <a:cubicBezTo>
                      <a:pt x="319" y="1303"/>
                      <a:pt x="361" y="1283"/>
                      <a:pt x="394" y="1243"/>
                    </a:cubicBezTo>
                    <a:cubicBezTo>
                      <a:pt x="427" y="1203"/>
                      <a:pt x="437" y="1159"/>
                      <a:pt x="418" y="1143"/>
                    </a:cubicBezTo>
                    <a:cubicBezTo>
                      <a:pt x="419" y="1142"/>
                      <a:pt x="419" y="1142"/>
                      <a:pt x="419" y="1142"/>
                    </a:cubicBezTo>
                    <a:cubicBezTo>
                      <a:pt x="279" y="1021"/>
                      <a:pt x="190" y="845"/>
                      <a:pt x="190" y="648"/>
                    </a:cubicBezTo>
                    <a:cubicBezTo>
                      <a:pt x="190" y="449"/>
                      <a:pt x="281" y="272"/>
                      <a:pt x="423" y="152"/>
                    </a:cubicBezTo>
                    <a:cubicBezTo>
                      <a:pt x="422" y="151"/>
                      <a:pt x="422" y="151"/>
                      <a:pt x="422" y="151"/>
                    </a:cubicBezTo>
                    <a:cubicBezTo>
                      <a:pt x="435" y="131"/>
                      <a:pt x="424" y="91"/>
                      <a:pt x="395" y="55"/>
                    </a:cubicBezTo>
                    <a:cubicBezTo>
                      <a:pt x="366" y="19"/>
                      <a:pt x="329" y="0"/>
                      <a:pt x="306" y="7"/>
                    </a:cubicBezTo>
                    <a:cubicBezTo>
                      <a:pt x="305" y="5"/>
                      <a:pt x="305" y="5"/>
                      <a:pt x="305" y="5"/>
                    </a:cubicBezTo>
                    <a:cubicBezTo>
                      <a:pt x="303" y="7"/>
                      <a:pt x="302" y="8"/>
                      <a:pt x="300" y="10"/>
                    </a:cubicBezTo>
                    <a:cubicBezTo>
                      <a:pt x="300" y="10"/>
                      <a:pt x="299" y="10"/>
                      <a:pt x="299" y="11"/>
                    </a:cubicBezTo>
                    <a:cubicBezTo>
                      <a:pt x="298" y="11"/>
                      <a:pt x="298" y="12"/>
                      <a:pt x="297" y="12"/>
                    </a:cubicBezTo>
                    <a:cubicBezTo>
                      <a:pt x="116" y="167"/>
                      <a:pt x="1" y="395"/>
                      <a:pt x="1" y="649"/>
                    </a:cubicBezTo>
                    <a:cubicBezTo>
                      <a:pt x="0" y="901"/>
                      <a:pt x="114" y="1128"/>
                      <a:pt x="295" y="1283"/>
                    </a:cubicBezTo>
                    <a:close/>
                    <a:moveTo>
                      <a:pt x="2152" y="649"/>
                    </a:moveTo>
                    <a:cubicBezTo>
                      <a:pt x="2152" y="480"/>
                      <a:pt x="2076" y="328"/>
                      <a:pt x="1956" y="225"/>
                    </a:cubicBezTo>
                    <a:cubicBezTo>
                      <a:pt x="1955" y="226"/>
                      <a:pt x="1955" y="226"/>
                      <a:pt x="1955" y="226"/>
                    </a:cubicBezTo>
                    <a:cubicBezTo>
                      <a:pt x="1935" y="211"/>
                      <a:pt x="1892" y="231"/>
                      <a:pt x="1861" y="271"/>
                    </a:cubicBezTo>
                    <a:cubicBezTo>
                      <a:pt x="1830" y="308"/>
                      <a:pt x="1820" y="350"/>
                      <a:pt x="1835" y="368"/>
                    </a:cubicBezTo>
                    <a:cubicBezTo>
                      <a:pt x="1832" y="371"/>
                      <a:pt x="1832" y="371"/>
                      <a:pt x="1832" y="371"/>
                    </a:cubicBezTo>
                    <a:cubicBezTo>
                      <a:pt x="1916" y="442"/>
                      <a:pt x="1969" y="547"/>
                      <a:pt x="1969" y="663"/>
                    </a:cubicBezTo>
                    <a:cubicBezTo>
                      <a:pt x="1969" y="772"/>
                      <a:pt x="1923" y="870"/>
                      <a:pt x="1850" y="940"/>
                    </a:cubicBezTo>
                    <a:cubicBezTo>
                      <a:pt x="1849" y="941"/>
                      <a:pt x="1848" y="941"/>
                      <a:pt x="1847" y="942"/>
                    </a:cubicBezTo>
                    <a:cubicBezTo>
                      <a:pt x="1829" y="956"/>
                      <a:pt x="1839" y="996"/>
                      <a:pt x="1869" y="1032"/>
                    </a:cubicBezTo>
                    <a:cubicBezTo>
                      <a:pt x="1899" y="1068"/>
                      <a:pt x="1936" y="1086"/>
                      <a:pt x="1955" y="1073"/>
                    </a:cubicBezTo>
                    <a:cubicBezTo>
                      <a:pt x="1955" y="1074"/>
                      <a:pt x="1955" y="1074"/>
                      <a:pt x="1955" y="1074"/>
                    </a:cubicBezTo>
                    <a:cubicBezTo>
                      <a:pt x="2075" y="971"/>
                      <a:pt x="2152" y="818"/>
                      <a:pt x="2152" y="649"/>
                    </a:cubicBezTo>
                    <a:close/>
                    <a:moveTo>
                      <a:pt x="2152" y="649"/>
                    </a:moveTo>
                    <a:cubicBezTo>
                      <a:pt x="2152" y="649"/>
                      <a:pt x="2152" y="649"/>
                      <a:pt x="2152" y="649"/>
                    </a:cubicBezTo>
                  </a:path>
                </a:pathLst>
              </a:custGeom>
              <a:grpFill/>
              <a:ln w="9525">
                <a:noFill/>
                <a:round/>
                <a:headEnd/>
                <a:tailEnd/>
              </a:ln>
            </p:spPr>
            <p:txBody>
              <a:bodyPr vert="horz" wrap="square" lIns="477686" tIns="238844" rIns="477686" bIns="238844" numCol="1" anchor="t" anchorCtr="0" compatLnSpc="1">
                <a:prstTxWarp prst="textNoShape">
                  <a:avLst/>
                </a:prstTxWarp>
              </a:bodyPr>
              <a:lstStyle/>
              <a:p>
                <a:pPr defTabSz="4777489">
                  <a:defRPr/>
                </a:pPr>
                <a:endParaRPr lang="zh-CN" altLang="en-US" sz="1398" b="1" kern="0">
                  <a:solidFill>
                    <a:prstClr val="white"/>
                  </a:solidFill>
                  <a:latin typeface="+mj-lt"/>
                  <a:ea typeface="微软雅黑" panose="020B0503020204020204" pitchFamily="34" charset="-122"/>
                  <a:cs typeface="Arial" panose="020B0604020202020204" pitchFamily="34" charset="0"/>
                </a:endParaRPr>
              </a:p>
            </p:txBody>
          </p:sp>
          <p:sp>
            <p:nvSpPr>
              <p:cNvPr id="135" name="Freeform 8"/>
              <p:cNvSpPr>
                <a:spLocks noEditPoints="1"/>
              </p:cNvSpPr>
              <p:nvPr/>
            </p:nvSpPr>
            <p:spPr bwMode="auto">
              <a:xfrm>
                <a:off x="3148013" y="8602663"/>
                <a:ext cx="77788" cy="234950"/>
              </a:xfrm>
              <a:custGeom>
                <a:avLst/>
                <a:gdLst/>
                <a:ahLst/>
                <a:cxnLst>
                  <a:cxn ang="0">
                    <a:pos x="437" y="653"/>
                  </a:cxn>
                  <a:cxn ang="0">
                    <a:pos x="142" y="20"/>
                  </a:cxn>
                  <a:cxn ang="0">
                    <a:pos x="139" y="16"/>
                  </a:cxn>
                  <a:cxn ang="0">
                    <a:pos x="42" y="60"/>
                  </a:cxn>
                  <a:cxn ang="0">
                    <a:pos x="18" y="160"/>
                  </a:cxn>
                  <a:cxn ang="0">
                    <a:pos x="17" y="161"/>
                  </a:cxn>
                  <a:cxn ang="0">
                    <a:pos x="246" y="655"/>
                  </a:cxn>
                  <a:cxn ang="0">
                    <a:pos x="14" y="1151"/>
                  </a:cxn>
                  <a:cxn ang="0">
                    <a:pos x="15" y="1152"/>
                  </a:cxn>
                  <a:cxn ang="0">
                    <a:pos x="42" y="1248"/>
                  </a:cxn>
                  <a:cxn ang="0">
                    <a:pos x="130" y="1296"/>
                  </a:cxn>
                  <a:cxn ang="0">
                    <a:pos x="132" y="1298"/>
                  </a:cxn>
                  <a:cxn ang="0">
                    <a:pos x="137" y="1293"/>
                  </a:cxn>
                  <a:cxn ang="0">
                    <a:pos x="138" y="1292"/>
                  </a:cxn>
                  <a:cxn ang="0">
                    <a:pos x="140" y="1290"/>
                  </a:cxn>
                  <a:cxn ang="0">
                    <a:pos x="436" y="655"/>
                  </a:cxn>
                  <a:cxn ang="0">
                    <a:pos x="436" y="653"/>
                  </a:cxn>
                  <a:cxn ang="0">
                    <a:pos x="437" y="653"/>
                  </a:cxn>
                  <a:cxn ang="0">
                    <a:pos x="437" y="653"/>
                  </a:cxn>
                  <a:cxn ang="0">
                    <a:pos x="437" y="653"/>
                  </a:cxn>
                </a:cxnLst>
                <a:rect l="0" t="0" r="r" b="b"/>
                <a:pathLst>
                  <a:path w="437" h="1303">
                    <a:moveTo>
                      <a:pt x="437" y="653"/>
                    </a:moveTo>
                    <a:cubicBezTo>
                      <a:pt x="437" y="400"/>
                      <a:pt x="322" y="174"/>
                      <a:pt x="142" y="20"/>
                    </a:cubicBezTo>
                    <a:cubicBezTo>
                      <a:pt x="141" y="19"/>
                      <a:pt x="140" y="17"/>
                      <a:pt x="139" y="16"/>
                    </a:cubicBezTo>
                    <a:cubicBezTo>
                      <a:pt x="118" y="0"/>
                      <a:pt x="75" y="20"/>
                      <a:pt x="42" y="60"/>
                    </a:cubicBezTo>
                    <a:cubicBezTo>
                      <a:pt x="10" y="99"/>
                      <a:pt x="0" y="144"/>
                      <a:pt x="18" y="160"/>
                    </a:cubicBezTo>
                    <a:cubicBezTo>
                      <a:pt x="17" y="161"/>
                      <a:pt x="17" y="161"/>
                      <a:pt x="17" y="161"/>
                    </a:cubicBezTo>
                    <a:cubicBezTo>
                      <a:pt x="158" y="281"/>
                      <a:pt x="246" y="458"/>
                      <a:pt x="246" y="655"/>
                    </a:cubicBezTo>
                    <a:cubicBezTo>
                      <a:pt x="246" y="854"/>
                      <a:pt x="156" y="1031"/>
                      <a:pt x="14" y="1151"/>
                    </a:cubicBezTo>
                    <a:cubicBezTo>
                      <a:pt x="15" y="1152"/>
                      <a:pt x="15" y="1152"/>
                      <a:pt x="15" y="1152"/>
                    </a:cubicBezTo>
                    <a:cubicBezTo>
                      <a:pt x="1" y="1171"/>
                      <a:pt x="13" y="1212"/>
                      <a:pt x="42" y="1248"/>
                    </a:cubicBezTo>
                    <a:cubicBezTo>
                      <a:pt x="71" y="1284"/>
                      <a:pt x="108" y="1303"/>
                      <a:pt x="130" y="1296"/>
                    </a:cubicBezTo>
                    <a:cubicBezTo>
                      <a:pt x="132" y="1298"/>
                      <a:pt x="132" y="1298"/>
                      <a:pt x="132" y="1298"/>
                    </a:cubicBezTo>
                    <a:cubicBezTo>
                      <a:pt x="133" y="1296"/>
                      <a:pt x="135" y="1295"/>
                      <a:pt x="137" y="1293"/>
                    </a:cubicBezTo>
                    <a:cubicBezTo>
                      <a:pt x="137" y="1293"/>
                      <a:pt x="138" y="1293"/>
                      <a:pt x="138" y="1292"/>
                    </a:cubicBezTo>
                    <a:cubicBezTo>
                      <a:pt x="139" y="1292"/>
                      <a:pt x="139" y="1291"/>
                      <a:pt x="140" y="1290"/>
                    </a:cubicBezTo>
                    <a:cubicBezTo>
                      <a:pt x="321" y="1136"/>
                      <a:pt x="436" y="909"/>
                      <a:pt x="436" y="655"/>
                    </a:cubicBezTo>
                    <a:cubicBezTo>
                      <a:pt x="436" y="653"/>
                      <a:pt x="436" y="653"/>
                      <a:pt x="436" y="653"/>
                    </a:cubicBezTo>
                    <a:lnTo>
                      <a:pt x="437" y="653"/>
                    </a:lnTo>
                    <a:close/>
                    <a:moveTo>
                      <a:pt x="437" y="653"/>
                    </a:moveTo>
                    <a:cubicBezTo>
                      <a:pt x="437" y="653"/>
                      <a:pt x="437" y="653"/>
                      <a:pt x="437" y="653"/>
                    </a:cubicBezTo>
                  </a:path>
                </a:pathLst>
              </a:custGeom>
              <a:grpFill/>
              <a:ln w="9525">
                <a:noFill/>
                <a:round/>
                <a:headEnd/>
                <a:tailEnd/>
              </a:ln>
            </p:spPr>
            <p:txBody>
              <a:bodyPr vert="horz" wrap="square" lIns="477686" tIns="238844" rIns="477686" bIns="238844" numCol="1" anchor="t" anchorCtr="0" compatLnSpc="1">
                <a:prstTxWarp prst="textNoShape">
                  <a:avLst/>
                </a:prstTxWarp>
              </a:bodyPr>
              <a:lstStyle/>
              <a:p>
                <a:pPr defTabSz="4777489">
                  <a:defRPr/>
                </a:pPr>
                <a:endParaRPr lang="zh-CN" altLang="en-US" sz="1398" b="1" kern="0">
                  <a:solidFill>
                    <a:prstClr val="white"/>
                  </a:solidFill>
                  <a:latin typeface="+mj-lt"/>
                  <a:ea typeface="微软雅黑" panose="020B0503020204020204" pitchFamily="34" charset="-122"/>
                  <a:cs typeface="Arial" panose="020B0604020202020204" pitchFamily="34" charset="0"/>
                </a:endParaRPr>
              </a:p>
            </p:txBody>
          </p:sp>
        </p:grpSp>
        <p:sp>
          <p:nvSpPr>
            <p:cNvPr id="41" name="Freeform 6"/>
            <p:cNvSpPr>
              <a:spLocks noChangeAspect="1" noEditPoints="1"/>
            </p:cNvSpPr>
            <p:nvPr/>
          </p:nvSpPr>
          <p:spPr bwMode="auto">
            <a:xfrm>
              <a:off x="4485617" y="4018378"/>
              <a:ext cx="367395" cy="372514"/>
            </a:xfrm>
            <a:custGeom>
              <a:avLst/>
              <a:gdLst/>
              <a:ahLst/>
              <a:cxnLst>
                <a:cxn ang="0">
                  <a:pos x="12772" y="618"/>
                </a:cxn>
                <a:cxn ang="0">
                  <a:pos x="0" y="15651"/>
                </a:cxn>
                <a:cxn ang="0">
                  <a:pos x="1941" y="4867"/>
                </a:cxn>
                <a:cxn ang="0">
                  <a:pos x="5964" y="4867"/>
                </a:cxn>
                <a:cxn ang="0">
                  <a:pos x="7512" y="618"/>
                </a:cxn>
                <a:cxn ang="0">
                  <a:pos x="1277" y="12419"/>
                </a:cxn>
                <a:cxn ang="0">
                  <a:pos x="5523" y="7916"/>
                </a:cxn>
                <a:cxn ang="0">
                  <a:pos x="4108" y="7916"/>
                </a:cxn>
                <a:cxn ang="0">
                  <a:pos x="2692" y="7916"/>
                </a:cxn>
                <a:cxn ang="0">
                  <a:pos x="1277" y="7916"/>
                </a:cxn>
                <a:cxn ang="0">
                  <a:pos x="5523" y="9417"/>
                </a:cxn>
                <a:cxn ang="0">
                  <a:pos x="4108" y="9417"/>
                </a:cxn>
                <a:cxn ang="0">
                  <a:pos x="2692" y="9417"/>
                </a:cxn>
                <a:cxn ang="0">
                  <a:pos x="1277" y="9417"/>
                </a:cxn>
                <a:cxn ang="0">
                  <a:pos x="5523" y="10919"/>
                </a:cxn>
                <a:cxn ang="0">
                  <a:pos x="4108" y="10919"/>
                </a:cxn>
                <a:cxn ang="0">
                  <a:pos x="2692" y="10919"/>
                </a:cxn>
                <a:cxn ang="0">
                  <a:pos x="1277" y="10919"/>
                </a:cxn>
                <a:cxn ang="0">
                  <a:pos x="5523" y="12419"/>
                </a:cxn>
                <a:cxn ang="0">
                  <a:pos x="4108" y="12419"/>
                </a:cxn>
                <a:cxn ang="0">
                  <a:pos x="2692" y="12419"/>
                </a:cxn>
                <a:cxn ang="0">
                  <a:pos x="8086" y="1911"/>
                </a:cxn>
                <a:cxn ang="0">
                  <a:pos x="8086" y="12419"/>
                </a:cxn>
                <a:cxn ang="0">
                  <a:pos x="9500" y="12419"/>
                </a:cxn>
                <a:cxn ang="0">
                  <a:pos x="10915" y="12419"/>
                </a:cxn>
                <a:cxn ang="0">
                  <a:pos x="12331" y="12419"/>
                </a:cxn>
                <a:cxn ang="0">
                  <a:pos x="8086" y="10919"/>
                </a:cxn>
                <a:cxn ang="0">
                  <a:pos x="9500" y="10919"/>
                </a:cxn>
                <a:cxn ang="0">
                  <a:pos x="10915" y="10919"/>
                </a:cxn>
                <a:cxn ang="0">
                  <a:pos x="12331" y="10919"/>
                </a:cxn>
                <a:cxn ang="0">
                  <a:pos x="8086" y="9417"/>
                </a:cxn>
                <a:cxn ang="0">
                  <a:pos x="9500" y="9417"/>
                </a:cxn>
                <a:cxn ang="0">
                  <a:pos x="10915" y="9417"/>
                </a:cxn>
                <a:cxn ang="0">
                  <a:pos x="12331" y="9417"/>
                </a:cxn>
                <a:cxn ang="0">
                  <a:pos x="8086" y="7916"/>
                </a:cxn>
                <a:cxn ang="0">
                  <a:pos x="9500" y="7916"/>
                </a:cxn>
                <a:cxn ang="0">
                  <a:pos x="10915" y="7916"/>
                </a:cxn>
                <a:cxn ang="0">
                  <a:pos x="12331" y="7916"/>
                </a:cxn>
                <a:cxn ang="0">
                  <a:pos x="8086" y="6414"/>
                </a:cxn>
                <a:cxn ang="0">
                  <a:pos x="9500" y="6414"/>
                </a:cxn>
                <a:cxn ang="0">
                  <a:pos x="10915" y="6414"/>
                </a:cxn>
                <a:cxn ang="0">
                  <a:pos x="12331" y="6414"/>
                </a:cxn>
                <a:cxn ang="0">
                  <a:pos x="8086" y="4914"/>
                </a:cxn>
                <a:cxn ang="0">
                  <a:pos x="9500" y="4914"/>
                </a:cxn>
                <a:cxn ang="0">
                  <a:pos x="10915" y="4914"/>
                </a:cxn>
                <a:cxn ang="0">
                  <a:pos x="12331" y="4914"/>
                </a:cxn>
                <a:cxn ang="0">
                  <a:pos x="8086" y="3413"/>
                </a:cxn>
                <a:cxn ang="0">
                  <a:pos x="9500" y="3413"/>
                </a:cxn>
                <a:cxn ang="0">
                  <a:pos x="10915" y="3413"/>
                </a:cxn>
                <a:cxn ang="0">
                  <a:pos x="9500" y="1911"/>
                </a:cxn>
                <a:cxn ang="0">
                  <a:pos x="10915" y="1911"/>
                </a:cxn>
                <a:cxn ang="0">
                  <a:pos x="12331" y="1911"/>
                </a:cxn>
                <a:cxn ang="0">
                  <a:pos x="12331" y="3413"/>
                </a:cxn>
              </a:cxnLst>
              <a:rect l="0" t="0" r="r" b="b"/>
              <a:pathLst>
                <a:path w="16169" h="15651">
                  <a:moveTo>
                    <a:pt x="7512" y="618"/>
                  </a:moveTo>
                  <a:lnTo>
                    <a:pt x="8749" y="618"/>
                  </a:lnTo>
                  <a:lnTo>
                    <a:pt x="8749" y="0"/>
                  </a:lnTo>
                  <a:lnTo>
                    <a:pt x="12772" y="0"/>
                  </a:lnTo>
                  <a:lnTo>
                    <a:pt x="12772" y="618"/>
                  </a:lnTo>
                  <a:lnTo>
                    <a:pt x="14010" y="618"/>
                  </a:lnTo>
                  <a:lnTo>
                    <a:pt x="14010" y="13875"/>
                  </a:lnTo>
                  <a:lnTo>
                    <a:pt x="16169" y="13875"/>
                  </a:lnTo>
                  <a:lnTo>
                    <a:pt x="16169" y="15651"/>
                  </a:lnTo>
                  <a:lnTo>
                    <a:pt x="0" y="15651"/>
                  </a:lnTo>
                  <a:lnTo>
                    <a:pt x="0" y="13875"/>
                  </a:lnTo>
                  <a:lnTo>
                    <a:pt x="781" y="13875"/>
                  </a:lnTo>
                  <a:lnTo>
                    <a:pt x="781" y="6103"/>
                  </a:lnTo>
                  <a:lnTo>
                    <a:pt x="1941" y="6103"/>
                  </a:lnTo>
                  <a:lnTo>
                    <a:pt x="1941" y="4867"/>
                  </a:lnTo>
                  <a:lnTo>
                    <a:pt x="4469" y="4867"/>
                  </a:lnTo>
                  <a:lnTo>
                    <a:pt x="4469" y="2808"/>
                  </a:lnTo>
                  <a:lnTo>
                    <a:pt x="5088" y="2808"/>
                  </a:lnTo>
                  <a:lnTo>
                    <a:pt x="5088" y="4867"/>
                  </a:lnTo>
                  <a:lnTo>
                    <a:pt x="5964" y="4867"/>
                  </a:lnTo>
                  <a:lnTo>
                    <a:pt x="5964" y="6103"/>
                  </a:lnTo>
                  <a:lnTo>
                    <a:pt x="7124" y="6103"/>
                  </a:lnTo>
                  <a:lnTo>
                    <a:pt x="7124" y="13875"/>
                  </a:lnTo>
                  <a:lnTo>
                    <a:pt x="7512" y="13875"/>
                  </a:lnTo>
                  <a:lnTo>
                    <a:pt x="7512" y="618"/>
                  </a:lnTo>
                  <a:close/>
                  <a:moveTo>
                    <a:pt x="1277" y="12419"/>
                  </a:moveTo>
                  <a:lnTo>
                    <a:pt x="2383" y="12419"/>
                  </a:lnTo>
                  <a:lnTo>
                    <a:pt x="2383" y="13523"/>
                  </a:lnTo>
                  <a:lnTo>
                    <a:pt x="1277" y="13523"/>
                  </a:lnTo>
                  <a:lnTo>
                    <a:pt x="1277" y="12419"/>
                  </a:lnTo>
                  <a:close/>
                  <a:moveTo>
                    <a:pt x="5523" y="7916"/>
                  </a:moveTo>
                  <a:lnTo>
                    <a:pt x="6628" y="7916"/>
                  </a:lnTo>
                  <a:lnTo>
                    <a:pt x="6628" y="9020"/>
                  </a:lnTo>
                  <a:lnTo>
                    <a:pt x="5523" y="9020"/>
                  </a:lnTo>
                  <a:lnTo>
                    <a:pt x="5523" y="7916"/>
                  </a:lnTo>
                  <a:close/>
                  <a:moveTo>
                    <a:pt x="4108" y="7916"/>
                  </a:moveTo>
                  <a:lnTo>
                    <a:pt x="5213" y="7916"/>
                  </a:lnTo>
                  <a:lnTo>
                    <a:pt x="5213" y="9020"/>
                  </a:lnTo>
                  <a:lnTo>
                    <a:pt x="4108" y="9020"/>
                  </a:lnTo>
                  <a:lnTo>
                    <a:pt x="4108" y="7916"/>
                  </a:lnTo>
                  <a:close/>
                  <a:moveTo>
                    <a:pt x="2692" y="7916"/>
                  </a:moveTo>
                  <a:lnTo>
                    <a:pt x="3798" y="7916"/>
                  </a:lnTo>
                  <a:lnTo>
                    <a:pt x="3798" y="9020"/>
                  </a:lnTo>
                  <a:lnTo>
                    <a:pt x="2692" y="9020"/>
                  </a:lnTo>
                  <a:lnTo>
                    <a:pt x="2692" y="7916"/>
                  </a:lnTo>
                  <a:close/>
                  <a:moveTo>
                    <a:pt x="1277" y="7916"/>
                  </a:moveTo>
                  <a:lnTo>
                    <a:pt x="2383" y="7916"/>
                  </a:lnTo>
                  <a:lnTo>
                    <a:pt x="2383" y="9020"/>
                  </a:lnTo>
                  <a:lnTo>
                    <a:pt x="1277" y="9020"/>
                  </a:lnTo>
                  <a:lnTo>
                    <a:pt x="1277" y="7916"/>
                  </a:lnTo>
                  <a:close/>
                  <a:moveTo>
                    <a:pt x="5523" y="9417"/>
                  </a:moveTo>
                  <a:lnTo>
                    <a:pt x="6628" y="9417"/>
                  </a:lnTo>
                  <a:lnTo>
                    <a:pt x="6628" y="10521"/>
                  </a:lnTo>
                  <a:lnTo>
                    <a:pt x="5523" y="10521"/>
                  </a:lnTo>
                  <a:lnTo>
                    <a:pt x="5523" y="9417"/>
                  </a:lnTo>
                  <a:close/>
                  <a:moveTo>
                    <a:pt x="4108" y="9417"/>
                  </a:moveTo>
                  <a:lnTo>
                    <a:pt x="5213" y="9417"/>
                  </a:lnTo>
                  <a:lnTo>
                    <a:pt x="5213" y="10521"/>
                  </a:lnTo>
                  <a:lnTo>
                    <a:pt x="4108" y="10521"/>
                  </a:lnTo>
                  <a:lnTo>
                    <a:pt x="4108" y="9417"/>
                  </a:lnTo>
                  <a:close/>
                  <a:moveTo>
                    <a:pt x="2692" y="9417"/>
                  </a:moveTo>
                  <a:lnTo>
                    <a:pt x="3798" y="9417"/>
                  </a:lnTo>
                  <a:lnTo>
                    <a:pt x="3798" y="10521"/>
                  </a:lnTo>
                  <a:lnTo>
                    <a:pt x="2692" y="10521"/>
                  </a:lnTo>
                  <a:lnTo>
                    <a:pt x="2692" y="9417"/>
                  </a:lnTo>
                  <a:close/>
                  <a:moveTo>
                    <a:pt x="1277" y="9417"/>
                  </a:moveTo>
                  <a:lnTo>
                    <a:pt x="2383" y="9417"/>
                  </a:lnTo>
                  <a:lnTo>
                    <a:pt x="2383" y="10521"/>
                  </a:lnTo>
                  <a:lnTo>
                    <a:pt x="1277" y="10521"/>
                  </a:lnTo>
                  <a:lnTo>
                    <a:pt x="1277" y="9417"/>
                  </a:lnTo>
                  <a:close/>
                  <a:moveTo>
                    <a:pt x="5523" y="10919"/>
                  </a:moveTo>
                  <a:lnTo>
                    <a:pt x="6628" y="10919"/>
                  </a:lnTo>
                  <a:lnTo>
                    <a:pt x="6628" y="12023"/>
                  </a:lnTo>
                  <a:lnTo>
                    <a:pt x="5523" y="12023"/>
                  </a:lnTo>
                  <a:lnTo>
                    <a:pt x="5523" y="10919"/>
                  </a:lnTo>
                  <a:close/>
                  <a:moveTo>
                    <a:pt x="4108" y="10919"/>
                  </a:moveTo>
                  <a:lnTo>
                    <a:pt x="5213" y="10919"/>
                  </a:lnTo>
                  <a:lnTo>
                    <a:pt x="5213" y="12023"/>
                  </a:lnTo>
                  <a:lnTo>
                    <a:pt x="4108" y="12023"/>
                  </a:lnTo>
                  <a:lnTo>
                    <a:pt x="4108" y="10919"/>
                  </a:lnTo>
                  <a:close/>
                  <a:moveTo>
                    <a:pt x="2692" y="10919"/>
                  </a:moveTo>
                  <a:lnTo>
                    <a:pt x="3798" y="10919"/>
                  </a:lnTo>
                  <a:lnTo>
                    <a:pt x="3798" y="12023"/>
                  </a:lnTo>
                  <a:lnTo>
                    <a:pt x="2692" y="12023"/>
                  </a:lnTo>
                  <a:lnTo>
                    <a:pt x="2692" y="10919"/>
                  </a:lnTo>
                  <a:close/>
                  <a:moveTo>
                    <a:pt x="1277" y="10919"/>
                  </a:moveTo>
                  <a:lnTo>
                    <a:pt x="2383" y="10919"/>
                  </a:lnTo>
                  <a:lnTo>
                    <a:pt x="2383" y="12023"/>
                  </a:lnTo>
                  <a:lnTo>
                    <a:pt x="1277" y="12023"/>
                  </a:lnTo>
                  <a:lnTo>
                    <a:pt x="1277" y="10919"/>
                  </a:lnTo>
                  <a:close/>
                  <a:moveTo>
                    <a:pt x="5523" y="12419"/>
                  </a:moveTo>
                  <a:lnTo>
                    <a:pt x="6628" y="12419"/>
                  </a:lnTo>
                  <a:lnTo>
                    <a:pt x="6628" y="13523"/>
                  </a:lnTo>
                  <a:lnTo>
                    <a:pt x="5523" y="13523"/>
                  </a:lnTo>
                  <a:lnTo>
                    <a:pt x="5523" y="12419"/>
                  </a:lnTo>
                  <a:close/>
                  <a:moveTo>
                    <a:pt x="4108" y="12419"/>
                  </a:moveTo>
                  <a:lnTo>
                    <a:pt x="5213" y="12419"/>
                  </a:lnTo>
                  <a:lnTo>
                    <a:pt x="5213" y="13523"/>
                  </a:lnTo>
                  <a:lnTo>
                    <a:pt x="4108" y="13523"/>
                  </a:lnTo>
                  <a:lnTo>
                    <a:pt x="4108" y="12419"/>
                  </a:lnTo>
                  <a:close/>
                  <a:moveTo>
                    <a:pt x="2692" y="12419"/>
                  </a:moveTo>
                  <a:lnTo>
                    <a:pt x="3798" y="12419"/>
                  </a:lnTo>
                  <a:lnTo>
                    <a:pt x="3798" y="13523"/>
                  </a:lnTo>
                  <a:lnTo>
                    <a:pt x="2692" y="13523"/>
                  </a:lnTo>
                  <a:lnTo>
                    <a:pt x="2692" y="12419"/>
                  </a:lnTo>
                  <a:close/>
                  <a:moveTo>
                    <a:pt x="8086" y="1911"/>
                  </a:moveTo>
                  <a:lnTo>
                    <a:pt x="9191" y="1911"/>
                  </a:lnTo>
                  <a:lnTo>
                    <a:pt x="9191" y="3015"/>
                  </a:lnTo>
                  <a:lnTo>
                    <a:pt x="8086" y="3015"/>
                  </a:lnTo>
                  <a:lnTo>
                    <a:pt x="8086" y="1911"/>
                  </a:lnTo>
                  <a:close/>
                  <a:moveTo>
                    <a:pt x="8086" y="12419"/>
                  </a:moveTo>
                  <a:lnTo>
                    <a:pt x="9191" y="12419"/>
                  </a:lnTo>
                  <a:lnTo>
                    <a:pt x="9191" y="13523"/>
                  </a:lnTo>
                  <a:lnTo>
                    <a:pt x="8086" y="13523"/>
                  </a:lnTo>
                  <a:lnTo>
                    <a:pt x="8086" y="12419"/>
                  </a:lnTo>
                  <a:close/>
                  <a:moveTo>
                    <a:pt x="9500" y="12419"/>
                  </a:moveTo>
                  <a:lnTo>
                    <a:pt x="10606" y="12419"/>
                  </a:lnTo>
                  <a:lnTo>
                    <a:pt x="10606" y="13523"/>
                  </a:lnTo>
                  <a:lnTo>
                    <a:pt x="9500" y="13523"/>
                  </a:lnTo>
                  <a:lnTo>
                    <a:pt x="9500" y="12419"/>
                  </a:lnTo>
                  <a:close/>
                  <a:moveTo>
                    <a:pt x="10915" y="12419"/>
                  </a:moveTo>
                  <a:lnTo>
                    <a:pt x="12021" y="12419"/>
                  </a:lnTo>
                  <a:lnTo>
                    <a:pt x="12021" y="13523"/>
                  </a:lnTo>
                  <a:lnTo>
                    <a:pt x="10915" y="13523"/>
                  </a:lnTo>
                  <a:lnTo>
                    <a:pt x="10915" y="12419"/>
                  </a:lnTo>
                  <a:close/>
                  <a:moveTo>
                    <a:pt x="12331" y="12419"/>
                  </a:moveTo>
                  <a:lnTo>
                    <a:pt x="13436" y="12419"/>
                  </a:lnTo>
                  <a:lnTo>
                    <a:pt x="13436" y="13523"/>
                  </a:lnTo>
                  <a:lnTo>
                    <a:pt x="12331" y="13523"/>
                  </a:lnTo>
                  <a:lnTo>
                    <a:pt x="12331" y="12419"/>
                  </a:lnTo>
                  <a:close/>
                  <a:moveTo>
                    <a:pt x="8086" y="10919"/>
                  </a:moveTo>
                  <a:lnTo>
                    <a:pt x="9191" y="10919"/>
                  </a:lnTo>
                  <a:lnTo>
                    <a:pt x="9191" y="12023"/>
                  </a:lnTo>
                  <a:lnTo>
                    <a:pt x="8086" y="12023"/>
                  </a:lnTo>
                  <a:lnTo>
                    <a:pt x="8086" y="10919"/>
                  </a:lnTo>
                  <a:close/>
                  <a:moveTo>
                    <a:pt x="9500" y="10919"/>
                  </a:moveTo>
                  <a:lnTo>
                    <a:pt x="10606" y="10919"/>
                  </a:lnTo>
                  <a:lnTo>
                    <a:pt x="10606" y="12023"/>
                  </a:lnTo>
                  <a:lnTo>
                    <a:pt x="9500" y="12023"/>
                  </a:lnTo>
                  <a:lnTo>
                    <a:pt x="9500" y="10919"/>
                  </a:lnTo>
                  <a:close/>
                  <a:moveTo>
                    <a:pt x="10915" y="10919"/>
                  </a:moveTo>
                  <a:lnTo>
                    <a:pt x="12021" y="10919"/>
                  </a:lnTo>
                  <a:lnTo>
                    <a:pt x="12021" y="12023"/>
                  </a:lnTo>
                  <a:lnTo>
                    <a:pt x="10915" y="12023"/>
                  </a:lnTo>
                  <a:lnTo>
                    <a:pt x="10915" y="10919"/>
                  </a:lnTo>
                  <a:close/>
                  <a:moveTo>
                    <a:pt x="12331" y="10919"/>
                  </a:moveTo>
                  <a:lnTo>
                    <a:pt x="13436" y="10919"/>
                  </a:lnTo>
                  <a:lnTo>
                    <a:pt x="13436" y="12023"/>
                  </a:lnTo>
                  <a:lnTo>
                    <a:pt x="12331" y="12023"/>
                  </a:lnTo>
                  <a:lnTo>
                    <a:pt x="12331" y="10919"/>
                  </a:lnTo>
                  <a:close/>
                  <a:moveTo>
                    <a:pt x="8086" y="9417"/>
                  </a:moveTo>
                  <a:lnTo>
                    <a:pt x="9191" y="9417"/>
                  </a:lnTo>
                  <a:lnTo>
                    <a:pt x="9191" y="10521"/>
                  </a:lnTo>
                  <a:lnTo>
                    <a:pt x="8086" y="10521"/>
                  </a:lnTo>
                  <a:lnTo>
                    <a:pt x="8086" y="9417"/>
                  </a:lnTo>
                  <a:close/>
                  <a:moveTo>
                    <a:pt x="9500" y="9417"/>
                  </a:moveTo>
                  <a:lnTo>
                    <a:pt x="10606" y="9417"/>
                  </a:lnTo>
                  <a:lnTo>
                    <a:pt x="10606" y="10521"/>
                  </a:lnTo>
                  <a:lnTo>
                    <a:pt x="9500" y="10521"/>
                  </a:lnTo>
                  <a:lnTo>
                    <a:pt x="9500" y="9417"/>
                  </a:lnTo>
                  <a:close/>
                  <a:moveTo>
                    <a:pt x="10915" y="9417"/>
                  </a:moveTo>
                  <a:lnTo>
                    <a:pt x="12021" y="9417"/>
                  </a:lnTo>
                  <a:lnTo>
                    <a:pt x="12021" y="10521"/>
                  </a:lnTo>
                  <a:lnTo>
                    <a:pt x="10915" y="10521"/>
                  </a:lnTo>
                  <a:lnTo>
                    <a:pt x="10915" y="9417"/>
                  </a:lnTo>
                  <a:close/>
                  <a:moveTo>
                    <a:pt x="12331" y="9417"/>
                  </a:moveTo>
                  <a:lnTo>
                    <a:pt x="13436" y="9417"/>
                  </a:lnTo>
                  <a:lnTo>
                    <a:pt x="13436" y="10521"/>
                  </a:lnTo>
                  <a:lnTo>
                    <a:pt x="12331" y="10521"/>
                  </a:lnTo>
                  <a:lnTo>
                    <a:pt x="12331" y="9417"/>
                  </a:lnTo>
                  <a:close/>
                  <a:moveTo>
                    <a:pt x="8086" y="7916"/>
                  </a:moveTo>
                  <a:lnTo>
                    <a:pt x="9191" y="7916"/>
                  </a:lnTo>
                  <a:lnTo>
                    <a:pt x="9191" y="9020"/>
                  </a:lnTo>
                  <a:lnTo>
                    <a:pt x="8086" y="9020"/>
                  </a:lnTo>
                  <a:lnTo>
                    <a:pt x="8086" y="7916"/>
                  </a:lnTo>
                  <a:close/>
                  <a:moveTo>
                    <a:pt x="9500" y="7916"/>
                  </a:moveTo>
                  <a:lnTo>
                    <a:pt x="10606" y="7916"/>
                  </a:lnTo>
                  <a:lnTo>
                    <a:pt x="10606" y="9020"/>
                  </a:lnTo>
                  <a:lnTo>
                    <a:pt x="9500" y="9020"/>
                  </a:lnTo>
                  <a:lnTo>
                    <a:pt x="9500" y="7916"/>
                  </a:lnTo>
                  <a:close/>
                  <a:moveTo>
                    <a:pt x="10915" y="7916"/>
                  </a:moveTo>
                  <a:lnTo>
                    <a:pt x="12021" y="7916"/>
                  </a:lnTo>
                  <a:lnTo>
                    <a:pt x="12021" y="9020"/>
                  </a:lnTo>
                  <a:lnTo>
                    <a:pt x="10915" y="9020"/>
                  </a:lnTo>
                  <a:lnTo>
                    <a:pt x="10915" y="7916"/>
                  </a:lnTo>
                  <a:close/>
                  <a:moveTo>
                    <a:pt x="12331" y="7916"/>
                  </a:moveTo>
                  <a:lnTo>
                    <a:pt x="13436" y="7916"/>
                  </a:lnTo>
                  <a:lnTo>
                    <a:pt x="13436" y="9020"/>
                  </a:lnTo>
                  <a:lnTo>
                    <a:pt x="12331" y="9020"/>
                  </a:lnTo>
                  <a:lnTo>
                    <a:pt x="12331" y="7916"/>
                  </a:lnTo>
                  <a:close/>
                  <a:moveTo>
                    <a:pt x="8086" y="6414"/>
                  </a:moveTo>
                  <a:lnTo>
                    <a:pt x="9191" y="6414"/>
                  </a:lnTo>
                  <a:lnTo>
                    <a:pt x="9191" y="7518"/>
                  </a:lnTo>
                  <a:lnTo>
                    <a:pt x="8086" y="7518"/>
                  </a:lnTo>
                  <a:lnTo>
                    <a:pt x="8086" y="6414"/>
                  </a:lnTo>
                  <a:close/>
                  <a:moveTo>
                    <a:pt x="9500" y="6414"/>
                  </a:moveTo>
                  <a:lnTo>
                    <a:pt x="10606" y="6414"/>
                  </a:lnTo>
                  <a:lnTo>
                    <a:pt x="10606" y="7518"/>
                  </a:lnTo>
                  <a:lnTo>
                    <a:pt x="9500" y="7518"/>
                  </a:lnTo>
                  <a:lnTo>
                    <a:pt x="9500" y="6414"/>
                  </a:lnTo>
                  <a:close/>
                  <a:moveTo>
                    <a:pt x="10915" y="6414"/>
                  </a:moveTo>
                  <a:lnTo>
                    <a:pt x="12021" y="6414"/>
                  </a:lnTo>
                  <a:lnTo>
                    <a:pt x="12021" y="7518"/>
                  </a:lnTo>
                  <a:lnTo>
                    <a:pt x="10915" y="7518"/>
                  </a:lnTo>
                  <a:lnTo>
                    <a:pt x="10915" y="6414"/>
                  </a:lnTo>
                  <a:close/>
                  <a:moveTo>
                    <a:pt x="12331" y="6414"/>
                  </a:moveTo>
                  <a:lnTo>
                    <a:pt x="13436" y="6414"/>
                  </a:lnTo>
                  <a:lnTo>
                    <a:pt x="13436" y="7518"/>
                  </a:lnTo>
                  <a:lnTo>
                    <a:pt x="12331" y="7518"/>
                  </a:lnTo>
                  <a:lnTo>
                    <a:pt x="12331" y="6414"/>
                  </a:lnTo>
                  <a:close/>
                  <a:moveTo>
                    <a:pt x="8086" y="4914"/>
                  </a:moveTo>
                  <a:lnTo>
                    <a:pt x="9191" y="4914"/>
                  </a:lnTo>
                  <a:lnTo>
                    <a:pt x="9191" y="6018"/>
                  </a:lnTo>
                  <a:lnTo>
                    <a:pt x="8086" y="6018"/>
                  </a:lnTo>
                  <a:lnTo>
                    <a:pt x="8086" y="4914"/>
                  </a:lnTo>
                  <a:close/>
                  <a:moveTo>
                    <a:pt x="9500" y="4914"/>
                  </a:moveTo>
                  <a:lnTo>
                    <a:pt x="10606" y="4914"/>
                  </a:lnTo>
                  <a:lnTo>
                    <a:pt x="10606" y="6018"/>
                  </a:lnTo>
                  <a:lnTo>
                    <a:pt x="9500" y="6018"/>
                  </a:lnTo>
                  <a:lnTo>
                    <a:pt x="9500" y="4914"/>
                  </a:lnTo>
                  <a:close/>
                  <a:moveTo>
                    <a:pt x="10915" y="4914"/>
                  </a:moveTo>
                  <a:lnTo>
                    <a:pt x="12021" y="4914"/>
                  </a:lnTo>
                  <a:lnTo>
                    <a:pt x="12021" y="6018"/>
                  </a:lnTo>
                  <a:lnTo>
                    <a:pt x="10915" y="6018"/>
                  </a:lnTo>
                  <a:lnTo>
                    <a:pt x="10915" y="4914"/>
                  </a:lnTo>
                  <a:close/>
                  <a:moveTo>
                    <a:pt x="12331" y="4914"/>
                  </a:moveTo>
                  <a:lnTo>
                    <a:pt x="13436" y="4914"/>
                  </a:lnTo>
                  <a:lnTo>
                    <a:pt x="13436" y="6018"/>
                  </a:lnTo>
                  <a:lnTo>
                    <a:pt x="12331" y="6018"/>
                  </a:lnTo>
                  <a:lnTo>
                    <a:pt x="12331" y="4914"/>
                  </a:lnTo>
                  <a:close/>
                  <a:moveTo>
                    <a:pt x="8086" y="3413"/>
                  </a:moveTo>
                  <a:lnTo>
                    <a:pt x="9191" y="3413"/>
                  </a:lnTo>
                  <a:lnTo>
                    <a:pt x="9191" y="4516"/>
                  </a:lnTo>
                  <a:lnTo>
                    <a:pt x="8086" y="4516"/>
                  </a:lnTo>
                  <a:lnTo>
                    <a:pt x="8086" y="3413"/>
                  </a:lnTo>
                  <a:close/>
                  <a:moveTo>
                    <a:pt x="9500" y="3413"/>
                  </a:moveTo>
                  <a:lnTo>
                    <a:pt x="10606" y="3413"/>
                  </a:lnTo>
                  <a:lnTo>
                    <a:pt x="10606" y="4516"/>
                  </a:lnTo>
                  <a:lnTo>
                    <a:pt x="9500" y="4516"/>
                  </a:lnTo>
                  <a:lnTo>
                    <a:pt x="9500" y="3413"/>
                  </a:lnTo>
                  <a:close/>
                  <a:moveTo>
                    <a:pt x="10915" y="3413"/>
                  </a:moveTo>
                  <a:lnTo>
                    <a:pt x="12021" y="3413"/>
                  </a:lnTo>
                  <a:lnTo>
                    <a:pt x="12021" y="4516"/>
                  </a:lnTo>
                  <a:lnTo>
                    <a:pt x="10915" y="4516"/>
                  </a:lnTo>
                  <a:lnTo>
                    <a:pt x="10915" y="3413"/>
                  </a:lnTo>
                  <a:close/>
                  <a:moveTo>
                    <a:pt x="9500" y="1911"/>
                  </a:moveTo>
                  <a:lnTo>
                    <a:pt x="10606" y="1911"/>
                  </a:lnTo>
                  <a:lnTo>
                    <a:pt x="10606" y="3015"/>
                  </a:lnTo>
                  <a:lnTo>
                    <a:pt x="9500" y="3015"/>
                  </a:lnTo>
                  <a:lnTo>
                    <a:pt x="9500" y="1911"/>
                  </a:lnTo>
                  <a:close/>
                  <a:moveTo>
                    <a:pt x="10915" y="1911"/>
                  </a:moveTo>
                  <a:lnTo>
                    <a:pt x="12021" y="1911"/>
                  </a:lnTo>
                  <a:lnTo>
                    <a:pt x="12021" y="3015"/>
                  </a:lnTo>
                  <a:lnTo>
                    <a:pt x="10915" y="3015"/>
                  </a:lnTo>
                  <a:lnTo>
                    <a:pt x="10915" y="1911"/>
                  </a:lnTo>
                  <a:close/>
                  <a:moveTo>
                    <a:pt x="12331" y="1911"/>
                  </a:moveTo>
                  <a:lnTo>
                    <a:pt x="13436" y="1911"/>
                  </a:lnTo>
                  <a:lnTo>
                    <a:pt x="13436" y="3015"/>
                  </a:lnTo>
                  <a:lnTo>
                    <a:pt x="12331" y="3015"/>
                  </a:lnTo>
                  <a:lnTo>
                    <a:pt x="12331" y="1911"/>
                  </a:lnTo>
                  <a:close/>
                  <a:moveTo>
                    <a:pt x="12331" y="3413"/>
                  </a:moveTo>
                  <a:lnTo>
                    <a:pt x="13436" y="3413"/>
                  </a:lnTo>
                  <a:lnTo>
                    <a:pt x="13436" y="4516"/>
                  </a:lnTo>
                  <a:lnTo>
                    <a:pt x="12331" y="4516"/>
                  </a:lnTo>
                  <a:lnTo>
                    <a:pt x="12331" y="3413"/>
                  </a:lnTo>
                  <a:close/>
                </a:path>
              </a:pathLst>
            </a:custGeom>
            <a:solidFill>
              <a:srgbClr val="15B0E8"/>
            </a:solidFill>
            <a:ln w="9525">
              <a:noFill/>
              <a:round/>
              <a:headEnd/>
              <a:tailEnd/>
            </a:ln>
            <a:effectLst>
              <a:outerShdw blurRad="63500" sx="102000" sy="102000" algn="ctr" rotWithShape="0">
                <a:prstClr val="black">
                  <a:alpha val="40000"/>
                </a:prstClr>
              </a:outerShdw>
            </a:effectLst>
          </p:spPr>
          <p:txBody>
            <a:bodyPr vert="horz" wrap="square" lIns="477749" tIns="238875" rIns="477749" bIns="238875" numCol="1" anchor="t" anchorCtr="0" compatLnSpc="1">
              <a:prstTxWarp prst="textNoShape">
                <a:avLst/>
              </a:prstTxWarp>
            </a:bodyPr>
            <a:lstStyle/>
            <a:p>
              <a:pPr defTabSz="4777965">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42" name="Freeform 6"/>
            <p:cNvSpPr>
              <a:spLocks noChangeAspect="1" noEditPoints="1"/>
            </p:cNvSpPr>
            <p:nvPr/>
          </p:nvSpPr>
          <p:spPr bwMode="auto">
            <a:xfrm>
              <a:off x="4485617" y="2740041"/>
              <a:ext cx="367395" cy="372514"/>
            </a:xfrm>
            <a:custGeom>
              <a:avLst/>
              <a:gdLst/>
              <a:ahLst/>
              <a:cxnLst>
                <a:cxn ang="0">
                  <a:pos x="12772" y="618"/>
                </a:cxn>
                <a:cxn ang="0">
                  <a:pos x="0" y="15651"/>
                </a:cxn>
                <a:cxn ang="0">
                  <a:pos x="1941" y="4867"/>
                </a:cxn>
                <a:cxn ang="0">
                  <a:pos x="5964" y="4867"/>
                </a:cxn>
                <a:cxn ang="0">
                  <a:pos x="7512" y="618"/>
                </a:cxn>
                <a:cxn ang="0">
                  <a:pos x="1277" y="12419"/>
                </a:cxn>
                <a:cxn ang="0">
                  <a:pos x="5523" y="7916"/>
                </a:cxn>
                <a:cxn ang="0">
                  <a:pos x="4108" y="7916"/>
                </a:cxn>
                <a:cxn ang="0">
                  <a:pos x="2692" y="7916"/>
                </a:cxn>
                <a:cxn ang="0">
                  <a:pos x="1277" y="7916"/>
                </a:cxn>
                <a:cxn ang="0">
                  <a:pos x="5523" y="9417"/>
                </a:cxn>
                <a:cxn ang="0">
                  <a:pos x="4108" y="9417"/>
                </a:cxn>
                <a:cxn ang="0">
                  <a:pos x="2692" y="9417"/>
                </a:cxn>
                <a:cxn ang="0">
                  <a:pos x="1277" y="9417"/>
                </a:cxn>
                <a:cxn ang="0">
                  <a:pos x="5523" y="10919"/>
                </a:cxn>
                <a:cxn ang="0">
                  <a:pos x="4108" y="10919"/>
                </a:cxn>
                <a:cxn ang="0">
                  <a:pos x="2692" y="10919"/>
                </a:cxn>
                <a:cxn ang="0">
                  <a:pos x="1277" y="10919"/>
                </a:cxn>
                <a:cxn ang="0">
                  <a:pos x="5523" y="12419"/>
                </a:cxn>
                <a:cxn ang="0">
                  <a:pos x="4108" y="12419"/>
                </a:cxn>
                <a:cxn ang="0">
                  <a:pos x="2692" y="12419"/>
                </a:cxn>
                <a:cxn ang="0">
                  <a:pos x="8086" y="1911"/>
                </a:cxn>
                <a:cxn ang="0">
                  <a:pos x="8086" y="12419"/>
                </a:cxn>
                <a:cxn ang="0">
                  <a:pos x="9500" y="12419"/>
                </a:cxn>
                <a:cxn ang="0">
                  <a:pos x="10915" y="12419"/>
                </a:cxn>
                <a:cxn ang="0">
                  <a:pos x="12331" y="12419"/>
                </a:cxn>
                <a:cxn ang="0">
                  <a:pos x="8086" y="10919"/>
                </a:cxn>
                <a:cxn ang="0">
                  <a:pos x="9500" y="10919"/>
                </a:cxn>
                <a:cxn ang="0">
                  <a:pos x="10915" y="10919"/>
                </a:cxn>
                <a:cxn ang="0">
                  <a:pos x="12331" y="10919"/>
                </a:cxn>
                <a:cxn ang="0">
                  <a:pos x="8086" y="9417"/>
                </a:cxn>
                <a:cxn ang="0">
                  <a:pos x="9500" y="9417"/>
                </a:cxn>
                <a:cxn ang="0">
                  <a:pos x="10915" y="9417"/>
                </a:cxn>
                <a:cxn ang="0">
                  <a:pos x="12331" y="9417"/>
                </a:cxn>
                <a:cxn ang="0">
                  <a:pos x="8086" y="7916"/>
                </a:cxn>
                <a:cxn ang="0">
                  <a:pos x="9500" y="7916"/>
                </a:cxn>
                <a:cxn ang="0">
                  <a:pos x="10915" y="7916"/>
                </a:cxn>
                <a:cxn ang="0">
                  <a:pos x="12331" y="7916"/>
                </a:cxn>
                <a:cxn ang="0">
                  <a:pos x="8086" y="6414"/>
                </a:cxn>
                <a:cxn ang="0">
                  <a:pos x="9500" y="6414"/>
                </a:cxn>
                <a:cxn ang="0">
                  <a:pos x="10915" y="6414"/>
                </a:cxn>
                <a:cxn ang="0">
                  <a:pos x="12331" y="6414"/>
                </a:cxn>
                <a:cxn ang="0">
                  <a:pos x="8086" y="4914"/>
                </a:cxn>
                <a:cxn ang="0">
                  <a:pos x="9500" y="4914"/>
                </a:cxn>
                <a:cxn ang="0">
                  <a:pos x="10915" y="4914"/>
                </a:cxn>
                <a:cxn ang="0">
                  <a:pos x="12331" y="4914"/>
                </a:cxn>
                <a:cxn ang="0">
                  <a:pos x="8086" y="3413"/>
                </a:cxn>
                <a:cxn ang="0">
                  <a:pos x="9500" y="3413"/>
                </a:cxn>
                <a:cxn ang="0">
                  <a:pos x="10915" y="3413"/>
                </a:cxn>
                <a:cxn ang="0">
                  <a:pos x="9500" y="1911"/>
                </a:cxn>
                <a:cxn ang="0">
                  <a:pos x="10915" y="1911"/>
                </a:cxn>
                <a:cxn ang="0">
                  <a:pos x="12331" y="1911"/>
                </a:cxn>
                <a:cxn ang="0">
                  <a:pos x="12331" y="3413"/>
                </a:cxn>
              </a:cxnLst>
              <a:rect l="0" t="0" r="r" b="b"/>
              <a:pathLst>
                <a:path w="16169" h="15651">
                  <a:moveTo>
                    <a:pt x="7512" y="618"/>
                  </a:moveTo>
                  <a:lnTo>
                    <a:pt x="8749" y="618"/>
                  </a:lnTo>
                  <a:lnTo>
                    <a:pt x="8749" y="0"/>
                  </a:lnTo>
                  <a:lnTo>
                    <a:pt x="12772" y="0"/>
                  </a:lnTo>
                  <a:lnTo>
                    <a:pt x="12772" y="618"/>
                  </a:lnTo>
                  <a:lnTo>
                    <a:pt x="14010" y="618"/>
                  </a:lnTo>
                  <a:lnTo>
                    <a:pt x="14010" y="13875"/>
                  </a:lnTo>
                  <a:lnTo>
                    <a:pt x="16169" y="13875"/>
                  </a:lnTo>
                  <a:lnTo>
                    <a:pt x="16169" y="15651"/>
                  </a:lnTo>
                  <a:lnTo>
                    <a:pt x="0" y="15651"/>
                  </a:lnTo>
                  <a:lnTo>
                    <a:pt x="0" y="13875"/>
                  </a:lnTo>
                  <a:lnTo>
                    <a:pt x="781" y="13875"/>
                  </a:lnTo>
                  <a:lnTo>
                    <a:pt x="781" y="6103"/>
                  </a:lnTo>
                  <a:lnTo>
                    <a:pt x="1941" y="6103"/>
                  </a:lnTo>
                  <a:lnTo>
                    <a:pt x="1941" y="4867"/>
                  </a:lnTo>
                  <a:lnTo>
                    <a:pt x="4469" y="4867"/>
                  </a:lnTo>
                  <a:lnTo>
                    <a:pt x="4469" y="2808"/>
                  </a:lnTo>
                  <a:lnTo>
                    <a:pt x="5088" y="2808"/>
                  </a:lnTo>
                  <a:lnTo>
                    <a:pt x="5088" y="4867"/>
                  </a:lnTo>
                  <a:lnTo>
                    <a:pt x="5964" y="4867"/>
                  </a:lnTo>
                  <a:lnTo>
                    <a:pt x="5964" y="6103"/>
                  </a:lnTo>
                  <a:lnTo>
                    <a:pt x="7124" y="6103"/>
                  </a:lnTo>
                  <a:lnTo>
                    <a:pt x="7124" y="13875"/>
                  </a:lnTo>
                  <a:lnTo>
                    <a:pt x="7512" y="13875"/>
                  </a:lnTo>
                  <a:lnTo>
                    <a:pt x="7512" y="618"/>
                  </a:lnTo>
                  <a:close/>
                  <a:moveTo>
                    <a:pt x="1277" y="12419"/>
                  </a:moveTo>
                  <a:lnTo>
                    <a:pt x="2383" y="12419"/>
                  </a:lnTo>
                  <a:lnTo>
                    <a:pt x="2383" y="13523"/>
                  </a:lnTo>
                  <a:lnTo>
                    <a:pt x="1277" y="13523"/>
                  </a:lnTo>
                  <a:lnTo>
                    <a:pt x="1277" y="12419"/>
                  </a:lnTo>
                  <a:close/>
                  <a:moveTo>
                    <a:pt x="5523" y="7916"/>
                  </a:moveTo>
                  <a:lnTo>
                    <a:pt x="6628" y="7916"/>
                  </a:lnTo>
                  <a:lnTo>
                    <a:pt x="6628" y="9020"/>
                  </a:lnTo>
                  <a:lnTo>
                    <a:pt x="5523" y="9020"/>
                  </a:lnTo>
                  <a:lnTo>
                    <a:pt x="5523" y="7916"/>
                  </a:lnTo>
                  <a:close/>
                  <a:moveTo>
                    <a:pt x="4108" y="7916"/>
                  </a:moveTo>
                  <a:lnTo>
                    <a:pt x="5213" y="7916"/>
                  </a:lnTo>
                  <a:lnTo>
                    <a:pt x="5213" y="9020"/>
                  </a:lnTo>
                  <a:lnTo>
                    <a:pt x="4108" y="9020"/>
                  </a:lnTo>
                  <a:lnTo>
                    <a:pt x="4108" y="7916"/>
                  </a:lnTo>
                  <a:close/>
                  <a:moveTo>
                    <a:pt x="2692" y="7916"/>
                  </a:moveTo>
                  <a:lnTo>
                    <a:pt x="3798" y="7916"/>
                  </a:lnTo>
                  <a:lnTo>
                    <a:pt x="3798" y="9020"/>
                  </a:lnTo>
                  <a:lnTo>
                    <a:pt x="2692" y="9020"/>
                  </a:lnTo>
                  <a:lnTo>
                    <a:pt x="2692" y="7916"/>
                  </a:lnTo>
                  <a:close/>
                  <a:moveTo>
                    <a:pt x="1277" y="7916"/>
                  </a:moveTo>
                  <a:lnTo>
                    <a:pt x="2383" y="7916"/>
                  </a:lnTo>
                  <a:lnTo>
                    <a:pt x="2383" y="9020"/>
                  </a:lnTo>
                  <a:lnTo>
                    <a:pt x="1277" y="9020"/>
                  </a:lnTo>
                  <a:lnTo>
                    <a:pt x="1277" y="7916"/>
                  </a:lnTo>
                  <a:close/>
                  <a:moveTo>
                    <a:pt x="5523" y="9417"/>
                  </a:moveTo>
                  <a:lnTo>
                    <a:pt x="6628" y="9417"/>
                  </a:lnTo>
                  <a:lnTo>
                    <a:pt x="6628" y="10521"/>
                  </a:lnTo>
                  <a:lnTo>
                    <a:pt x="5523" y="10521"/>
                  </a:lnTo>
                  <a:lnTo>
                    <a:pt x="5523" y="9417"/>
                  </a:lnTo>
                  <a:close/>
                  <a:moveTo>
                    <a:pt x="4108" y="9417"/>
                  </a:moveTo>
                  <a:lnTo>
                    <a:pt x="5213" y="9417"/>
                  </a:lnTo>
                  <a:lnTo>
                    <a:pt x="5213" y="10521"/>
                  </a:lnTo>
                  <a:lnTo>
                    <a:pt x="4108" y="10521"/>
                  </a:lnTo>
                  <a:lnTo>
                    <a:pt x="4108" y="9417"/>
                  </a:lnTo>
                  <a:close/>
                  <a:moveTo>
                    <a:pt x="2692" y="9417"/>
                  </a:moveTo>
                  <a:lnTo>
                    <a:pt x="3798" y="9417"/>
                  </a:lnTo>
                  <a:lnTo>
                    <a:pt x="3798" y="10521"/>
                  </a:lnTo>
                  <a:lnTo>
                    <a:pt x="2692" y="10521"/>
                  </a:lnTo>
                  <a:lnTo>
                    <a:pt x="2692" y="9417"/>
                  </a:lnTo>
                  <a:close/>
                  <a:moveTo>
                    <a:pt x="1277" y="9417"/>
                  </a:moveTo>
                  <a:lnTo>
                    <a:pt x="2383" y="9417"/>
                  </a:lnTo>
                  <a:lnTo>
                    <a:pt x="2383" y="10521"/>
                  </a:lnTo>
                  <a:lnTo>
                    <a:pt x="1277" y="10521"/>
                  </a:lnTo>
                  <a:lnTo>
                    <a:pt x="1277" y="9417"/>
                  </a:lnTo>
                  <a:close/>
                  <a:moveTo>
                    <a:pt x="5523" y="10919"/>
                  </a:moveTo>
                  <a:lnTo>
                    <a:pt x="6628" y="10919"/>
                  </a:lnTo>
                  <a:lnTo>
                    <a:pt x="6628" y="12023"/>
                  </a:lnTo>
                  <a:lnTo>
                    <a:pt x="5523" y="12023"/>
                  </a:lnTo>
                  <a:lnTo>
                    <a:pt x="5523" y="10919"/>
                  </a:lnTo>
                  <a:close/>
                  <a:moveTo>
                    <a:pt x="4108" y="10919"/>
                  </a:moveTo>
                  <a:lnTo>
                    <a:pt x="5213" y="10919"/>
                  </a:lnTo>
                  <a:lnTo>
                    <a:pt x="5213" y="12023"/>
                  </a:lnTo>
                  <a:lnTo>
                    <a:pt x="4108" y="12023"/>
                  </a:lnTo>
                  <a:lnTo>
                    <a:pt x="4108" y="10919"/>
                  </a:lnTo>
                  <a:close/>
                  <a:moveTo>
                    <a:pt x="2692" y="10919"/>
                  </a:moveTo>
                  <a:lnTo>
                    <a:pt x="3798" y="10919"/>
                  </a:lnTo>
                  <a:lnTo>
                    <a:pt x="3798" y="12023"/>
                  </a:lnTo>
                  <a:lnTo>
                    <a:pt x="2692" y="12023"/>
                  </a:lnTo>
                  <a:lnTo>
                    <a:pt x="2692" y="10919"/>
                  </a:lnTo>
                  <a:close/>
                  <a:moveTo>
                    <a:pt x="1277" y="10919"/>
                  </a:moveTo>
                  <a:lnTo>
                    <a:pt x="2383" y="10919"/>
                  </a:lnTo>
                  <a:lnTo>
                    <a:pt x="2383" y="12023"/>
                  </a:lnTo>
                  <a:lnTo>
                    <a:pt x="1277" y="12023"/>
                  </a:lnTo>
                  <a:lnTo>
                    <a:pt x="1277" y="10919"/>
                  </a:lnTo>
                  <a:close/>
                  <a:moveTo>
                    <a:pt x="5523" y="12419"/>
                  </a:moveTo>
                  <a:lnTo>
                    <a:pt x="6628" y="12419"/>
                  </a:lnTo>
                  <a:lnTo>
                    <a:pt x="6628" y="13523"/>
                  </a:lnTo>
                  <a:lnTo>
                    <a:pt x="5523" y="13523"/>
                  </a:lnTo>
                  <a:lnTo>
                    <a:pt x="5523" y="12419"/>
                  </a:lnTo>
                  <a:close/>
                  <a:moveTo>
                    <a:pt x="4108" y="12419"/>
                  </a:moveTo>
                  <a:lnTo>
                    <a:pt x="5213" y="12419"/>
                  </a:lnTo>
                  <a:lnTo>
                    <a:pt x="5213" y="13523"/>
                  </a:lnTo>
                  <a:lnTo>
                    <a:pt x="4108" y="13523"/>
                  </a:lnTo>
                  <a:lnTo>
                    <a:pt x="4108" y="12419"/>
                  </a:lnTo>
                  <a:close/>
                  <a:moveTo>
                    <a:pt x="2692" y="12419"/>
                  </a:moveTo>
                  <a:lnTo>
                    <a:pt x="3798" y="12419"/>
                  </a:lnTo>
                  <a:lnTo>
                    <a:pt x="3798" y="13523"/>
                  </a:lnTo>
                  <a:lnTo>
                    <a:pt x="2692" y="13523"/>
                  </a:lnTo>
                  <a:lnTo>
                    <a:pt x="2692" y="12419"/>
                  </a:lnTo>
                  <a:close/>
                  <a:moveTo>
                    <a:pt x="8086" y="1911"/>
                  </a:moveTo>
                  <a:lnTo>
                    <a:pt x="9191" y="1911"/>
                  </a:lnTo>
                  <a:lnTo>
                    <a:pt x="9191" y="3015"/>
                  </a:lnTo>
                  <a:lnTo>
                    <a:pt x="8086" y="3015"/>
                  </a:lnTo>
                  <a:lnTo>
                    <a:pt x="8086" y="1911"/>
                  </a:lnTo>
                  <a:close/>
                  <a:moveTo>
                    <a:pt x="8086" y="12419"/>
                  </a:moveTo>
                  <a:lnTo>
                    <a:pt x="9191" y="12419"/>
                  </a:lnTo>
                  <a:lnTo>
                    <a:pt x="9191" y="13523"/>
                  </a:lnTo>
                  <a:lnTo>
                    <a:pt x="8086" y="13523"/>
                  </a:lnTo>
                  <a:lnTo>
                    <a:pt x="8086" y="12419"/>
                  </a:lnTo>
                  <a:close/>
                  <a:moveTo>
                    <a:pt x="9500" y="12419"/>
                  </a:moveTo>
                  <a:lnTo>
                    <a:pt x="10606" y="12419"/>
                  </a:lnTo>
                  <a:lnTo>
                    <a:pt x="10606" y="13523"/>
                  </a:lnTo>
                  <a:lnTo>
                    <a:pt x="9500" y="13523"/>
                  </a:lnTo>
                  <a:lnTo>
                    <a:pt x="9500" y="12419"/>
                  </a:lnTo>
                  <a:close/>
                  <a:moveTo>
                    <a:pt x="10915" y="12419"/>
                  </a:moveTo>
                  <a:lnTo>
                    <a:pt x="12021" y="12419"/>
                  </a:lnTo>
                  <a:lnTo>
                    <a:pt x="12021" y="13523"/>
                  </a:lnTo>
                  <a:lnTo>
                    <a:pt x="10915" y="13523"/>
                  </a:lnTo>
                  <a:lnTo>
                    <a:pt x="10915" y="12419"/>
                  </a:lnTo>
                  <a:close/>
                  <a:moveTo>
                    <a:pt x="12331" y="12419"/>
                  </a:moveTo>
                  <a:lnTo>
                    <a:pt x="13436" y="12419"/>
                  </a:lnTo>
                  <a:lnTo>
                    <a:pt x="13436" y="13523"/>
                  </a:lnTo>
                  <a:lnTo>
                    <a:pt x="12331" y="13523"/>
                  </a:lnTo>
                  <a:lnTo>
                    <a:pt x="12331" y="12419"/>
                  </a:lnTo>
                  <a:close/>
                  <a:moveTo>
                    <a:pt x="8086" y="10919"/>
                  </a:moveTo>
                  <a:lnTo>
                    <a:pt x="9191" y="10919"/>
                  </a:lnTo>
                  <a:lnTo>
                    <a:pt x="9191" y="12023"/>
                  </a:lnTo>
                  <a:lnTo>
                    <a:pt x="8086" y="12023"/>
                  </a:lnTo>
                  <a:lnTo>
                    <a:pt x="8086" y="10919"/>
                  </a:lnTo>
                  <a:close/>
                  <a:moveTo>
                    <a:pt x="9500" y="10919"/>
                  </a:moveTo>
                  <a:lnTo>
                    <a:pt x="10606" y="10919"/>
                  </a:lnTo>
                  <a:lnTo>
                    <a:pt x="10606" y="12023"/>
                  </a:lnTo>
                  <a:lnTo>
                    <a:pt x="9500" y="12023"/>
                  </a:lnTo>
                  <a:lnTo>
                    <a:pt x="9500" y="10919"/>
                  </a:lnTo>
                  <a:close/>
                  <a:moveTo>
                    <a:pt x="10915" y="10919"/>
                  </a:moveTo>
                  <a:lnTo>
                    <a:pt x="12021" y="10919"/>
                  </a:lnTo>
                  <a:lnTo>
                    <a:pt x="12021" y="12023"/>
                  </a:lnTo>
                  <a:lnTo>
                    <a:pt x="10915" y="12023"/>
                  </a:lnTo>
                  <a:lnTo>
                    <a:pt x="10915" y="10919"/>
                  </a:lnTo>
                  <a:close/>
                  <a:moveTo>
                    <a:pt x="12331" y="10919"/>
                  </a:moveTo>
                  <a:lnTo>
                    <a:pt x="13436" y="10919"/>
                  </a:lnTo>
                  <a:lnTo>
                    <a:pt x="13436" y="12023"/>
                  </a:lnTo>
                  <a:lnTo>
                    <a:pt x="12331" y="12023"/>
                  </a:lnTo>
                  <a:lnTo>
                    <a:pt x="12331" y="10919"/>
                  </a:lnTo>
                  <a:close/>
                  <a:moveTo>
                    <a:pt x="8086" y="9417"/>
                  </a:moveTo>
                  <a:lnTo>
                    <a:pt x="9191" y="9417"/>
                  </a:lnTo>
                  <a:lnTo>
                    <a:pt x="9191" y="10521"/>
                  </a:lnTo>
                  <a:lnTo>
                    <a:pt x="8086" y="10521"/>
                  </a:lnTo>
                  <a:lnTo>
                    <a:pt x="8086" y="9417"/>
                  </a:lnTo>
                  <a:close/>
                  <a:moveTo>
                    <a:pt x="9500" y="9417"/>
                  </a:moveTo>
                  <a:lnTo>
                    <a:pt x="10606" y="9417"/>
                  </a:lnTo>
                  <a:lnTo>
                    <a:pt x="10606" y="10521"/>
                  </a:lnTo>
                  <a:lnTo>
                    <a:pt x="9500" y="10521"/>
                  </a:lnTo>
                  <a:lnTo>
                    <a:pt x="9500" y="9417"/>
                  </a:lnTo>
                  <a:close/>
                  <a:moveTo>
                    <a:pt x="10915" y="9417"/>
                  </a:moveTo>
                  <a:lnTo>
                    <a:pt x="12021" y="9417"/>
                  </a:lnTo>
                  <a:lnTo>
                    <a:pt x="12021" y="10521"/>
                  </a:lnTo>
                  <a:lnTo>
                    <a:pt x="10915" y="10521"/>
                  </a:lnTo>
                  <a:lnTo>
                    <a:pt x="10915" y="9417"/>
                  </a:lnTo>
                  <a:close/>
                  <a:moveTo>
                    <a:pt x="12331" y="9417"/>
                  </a:moveTo>
                  <a:lnTo>
                    <a:pt x="13436" y="9417"/>
                  </a:lnTo>
                  <a:lnTo>
                    <a:pt x="13436" y="10521"/>
                  </a:lnTo>
                  <a:lnTo>
                    <a:pt x="12331" y="10521"/>
                  </a:lnTo>
                  <a:lnTo>
                    <a:pt x="12331" y="9417"/>
                  </a:lnTo>
                  <a:close/>
                  <a:moveTo>
                    <a:pt x="8086" y="7916"/>
                  </a:moveTo>
                  <a:lnTo>
                    <a:pt x="9191" y="7916"/>
                  </a:lnTo>
                  <a:lnTo>
                    <a:pt x="9191" y="9020"/>
                  </a:lnTo>
                  <a:lnTo>
                    <a:pt x="8086" y="9020"/>
                  </a:lnTo>
                  <a:lnTo>
                    <a:pt x="8086" y="7916"/>
                  </a:lnTo>
                  <a:close/>
                  <a:moveTo>
                    <a:pt x="9500" y="7916"/>
                  </a:moveTo>
                  <a:lnTo>
                    <a:pt x="10606" y="7916"/>
                  </a:lnTo>
                  <a:lnTo>
                    <a:pt x="10606" y="9020"/>
                  </a:lnTo>
                  <a:lnTo>
                    <a:pt x="9500" y="9020"/>
                  </a:lnTo>
                  <a:lnTo>
                    <a:pt x="9500" y="7916"/>
                  </a:lnTo>
                  <a:close/>
                  <a:moveTo>
                    <a:pt x="10915" y="7916"/>
                  </a:moveTo>
                  <a:lnTo>
                    <a:pt x="12021" y="7916"/>
                  </a:lnTo>
                  <a:lnTo>
                    <a:pt x="12021" y="9020"/>
                  </a:lnTo>
                  <a:lnTo>
                    <a:pt x="10915" y="9020"/>
                  </a:lnTo>
                  <a:lnTo>
                    <a:pt x="10915" y="7916"/>
                  </a:lnTo>
                  <a:close/>
                  <a:moveTo>
                    <a:pt x="12331" y="7916"/>
                  </a:moveTo>
                  <a:lnTo>
                    <a:pt x="13436" y="7916"/>
                  </a:lnTo>
                  <a:lnTo>
                    <a:pt x="13436" y="9020"/>
                  </a:lnTo>
                  <a:lnTo>
                    <a:pt x="12331" y="9020"/>
                  </a:lnTo>
                  <a:lnTo>
                    <a:pt x="12331" y="7916"/>
                  </a:lnTo>
                  <a:close/>
                  <a:moveTo>
                    <a:pt x="8086" y="6414"/>
                  </a:moveTo>
                  <a:lnTo>
                    <a:pt x="9191" y="6414"/>
                  </a:lnTo>
                  <a:lnTo>
                    <a:pt x="9191" y="7518"/>
                  </a:lnTo>
                  <a:lnTo>
                    <a:pt x="8086" y="7518"/>
                  </a:lnTo>
                  <a:lnTo>
                    <a:pt x="8086" y="6414"/>
                  </a:lnTo>
                  <a:close/>
                  <a:moveTo>
                    <a:pt x="9500" y="6414"/>
                  </a:moveTo>
                  <a:lnTo>
                    <a:pt x="10606" y="6414"/>
                  </a:lnTo>
                  <a:lnTo>
                    <a:pt x="10606" y="7518"/>
                  </a:lnTo>
                  <a:lnTo>
                    <a:pt x="9500" y="7518"/>
                  </a:lnTo>
                  <a:lnTo>
                    <a:pt x="9500" y="6414"/>
                  </a:lnTo>
                  <a:close/>
                  <a:moveTo>
                    <a:pt x="10915" y="6414"/>
                  </a:moveTo>
                  <a:lnTo>
                    <a:pt x="12021" y="6414"/>
                  </a:lnTo>
                  <a:lnTo>
                    <a:pt x="12021" y="7518"/>
                  </a:lnTo>
                  <a:lnTo>
                    <a:pt x="10915" y="7518"/>
                  </a:lnTo>
                  <a:lnTo>
                    <a:pt x="10915" y="6414"/>
                  </a:lnTo>
                  <a:close/>
                  <a:moveTo>
                    <a:pt x="12331" y="6414"/>
                  </a:moveTo>
                  <a:lnTo>
                    <a:pt x="13436" y="6414"/>
                  </a:lnTo>
                  <a:lnTo>
                    <a:pt x="13436" y="7518"/>
                  </a:lnTo>
                  <a:lnTo>
                    <a:pt x="12331" y="7518"/>
                  </a:lnTo>
                  <a:lnTo>
                    <a:pt x="12331" y="6414"/>
                  </a:lnTo>
                  <a:close/>
                  <a:moveTo>
                    <a:pt x="8086" y="4914"/>
                  </a:moveTo>
                  <a:lnTo>
                    <a:pt x="9191" y="4914"/>
                  </a:lnTo>
                  <a:lnTo>
                    <a:pt x="9191" y="6018"/>
                  </a:lnTo>
                  <a:lnTo>
                    <a:pt x="8086" y="6018"/>
                  </a:lnTo>
                  <a:lnTo>
                    <a:pt x="8086" y="4914"/>
                  </a:lnTo>
                  <a:close/>
                  <a:moveTo>
                    <a:pt x="9500" y="4914"/>
                  </a:moveTo>
                  <a:lnTo>
                    <a:pt x="10606" y="4914"/>
                  </a:lnTo>
                  <a:lnTo>
                    <a:pt x="10606" y="6018"/>
                  </a:lnTo>
                  <a:lnTo>
                    <a:pt x="9500" y="6018"/>
                  </a:lnTo>
                  <a:lnTo>
                    <a:pt x="9500" y="4914"/>
                  </a:lnTo>
                  <a:close/>
                  <a:moveTo>
                    <a:pt x="10915" y="4914"/>
                  </a:moveTo>
                  <a:lnTo>
                    <a:pt x="12021" y="4914"/>
                  </a:lnTo>
                  <a:lnTo>
                    <a:pt x="12021" y="6018"/>
                  </a:lnTo>
                  <a:lnTo>
                    <a:pt x="10915" y="6018"/>
                  </a:lnTo>
                  <a:lnTo>
                    <a:pt x="10915" y="4914"/>
                  </a:lnTo>
                  <a:close/>
                  <a:moveTo>
                    <a:pt x="12331" y="4914"/>
                  </a:moveTo>
                  <a:lnTo>
                    <a:pt x="13436" y="4914"/>
                  </a:lnTo>
                  <a:lnTo>
                    <a:pt x="13436" y="6018"/>
                  </a:lnTo>
                  <a:lnTo>
                    <a:pt x="12331" y="6018"/>
                  </a:lnTo>
                  <a:lnTo>
                    <a:pt x="12331" y="4914"/>
                  </a:lnTo>
                  <a:close/>
                  <a:moveTo>
                    <a:pt x="8086" y="3413"/>
                  </a:moveTo>
                  <a:lnTo>
                    <a:pt x="9191" y="3413"/>
                  </a:lnTo>
                  <a:lnTo>
                    <a:pt x="9191" y="4516"/>
                  </a:lnTo>
                  <a:lnTo>
                    <a:pt x="8086" y="4516"/>
                  </a:lnTo>
                  <a:lnTo>
                    <a:pt x="8086" y="3413"/>
                  </a:lnTo>
                  <a:close/>
                  <a:moveTo>
                    <a:pt x="9500" y="3413"/>
                  </a:moveTo>
                  <a:lnTo>
                    <a:pt x="10606" y="3413"/>
                  </a:lnTo>
                  <a:lnTo>
                    <a:pt x="10606" y="4516"/>
                  </a:lnTo>
                  <a:lnTo>
                    <a:pt x="9500" y="4516"/>
                  </a:lnTo>
                  <a:lnTo>
                    <a:pt x="9500" y="3413"/>
                  </a:lnTo>
                  <a:close/>
                  <a:moveTo>
                    <a:pt x="10915" y="3413"/>
                  </a:moveTo>
                  <a:lnTo>
                    <a:pt x="12021" y="3413"/>
                  </a:lnTo>
                  <a:lnTo>
                    <a:pt x="12021" y="4516"/>
                  </a:lnTo>
                  <a:lnTo>
                    <a:pt x="10915" y="4516"/>
                  </a:lnTo>
                  <a:lnTo>
                    <a:pt x="10915" y="3413"/>
                  </a:lnTo>
                  <a:close/>
                  <a:moveTo>
                    <a:pt x="9500" y="1911"/>
                  </a:moveTo>
                  <a:lnTo>
                    <a:pt x="10606" y="1911"/>
                  </a:lnTo>
                  <a:lnTo>
                    <a:pt x="10606" y="3015"/>
                  </a:lnTo>
                  <a:lnTo>
                    <a:pt x="9500" y="3015"/>
                  </a:lnTo>
                  <a:lnTo>
                    <a:pt x="9500" y="1911"/>
                  </a:lnTo>
                  <a:close/>
                  <a:moveTo>
                    <a:pt x="10915" y="1911"/>
                  </a:moveTo>
                  <a:lnTo>
                    <a:pt x="12021" y="1911"/>
                  </a:lnTo>
                  <a:lnTo>
                    <a:pt x="12021" y="3015"/>
                  </a:lnTo>
                  <a:lnTo>
                    <a:pt x="10915" y="3015"/>
                  </a:lnTo>
                  <a:lnTo>
                    <a:pt x="10915" y="1911"/>
                  </a:lnTo>
                  <a:close/>
                  <a:moveTo>
                    <a:pt x="12331" y="1911"/>
                  </a:moveTo>
                  <a:lnTo>
                    <a:pt x="13436" y="1911"/>
                  </a:lnTo>
                  <a:lnTo>
                    <a:pt x="13436" y="3015"/>
                  </a:lnTo>
                  <a:lnTo>
                    <a:pt x="12331" y="3015"/>
                  </a:lnTo>
                  <a:lnTo>
                    <a:pt x="12331" y="1911"/>
                  </a:lnTo>
                  <a:close/>
                  <a:moveTo>
                    <a:pt x="12331" y="3413"/>
                  </a:moveTo>
                  <a:lnTo>
                    <a:pt x="13436" y="3413"/>
                  </a:lnTo>
                  <a:lnTo>
                    <a:pt x="13436" y="4516"/>
                  </a:lnTo>
                  <a:lnTo>
                    <a:pt x="12331" y="4516"/>
                  </a:lnTo>
                  <a:lnTo>
                    <a:pt x="12331" y="3413"/>
                  </a:lnTo>
                  <a:close/>
                </a:path>
              </a:pathLst>
            </a:custGeom>
            <a:solidFill>
              <a:srgbClr val="15B0E8"/>
            </a:solidFill>
            <a:ln w="9525">
              <a:noFill/>
              <a:round/>
              <a:headEnd/>
              <a:tailEnd/>
            </a:ln>
            <a:effectLst>
              <a:outerShdw blurRad="63500" sx="102000" sy="102000" algn="ctr" rotWithShape="0">
                <a:prstClr val="black">
                  <a:alpha val="40000"/>
                </a:prstClr>
              </a:outerShdw>
            </a:effectLst>
          </p:spPr>
          <p:txBody>
            <a:bodyPr vert="horz" wrap="square" lIns="477749" tIns="238875" rIns="477749" bIns="238875" numCol="1" anchor="t" anchorCtr="0" compatLnSpc="1">
              <a:prstTxWarp prst="textNoShape">
                <a:avLst/>
              </a:prstTxWarp>
            </a:bodyPr>
            <a:lstStyle/>
            <a:p>
              <a:pPr defTabSz="4777965">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cxnSp>
          <p:nvCxnSpPr>
            <p:cNvPr id="43" name="直接连接符 136"/>
            <p:cNvCxnSpPr>
              <a:stCxn id="55" idx="6"/>
              <a:endCxn id="45" idx="3"/>
            </p:cNvCxnSpPr>
            <p:nvPr/>
          </p:nvCxnSpPr>
          <p:spPr>
            <a:xfrm flipV="1">
              <a:off x="2725702" y="2719471"/>
              <a:ext cx="770693" cy="619064"/>
            </a:xfrm>
            <a:prstGeom prst="line">
              <a:avLst/>
            </a:prstGeom>
            <a:noFill/>
            <a:ln w="12700" cap="flat" cmpd="sng" algn="ctr">
              <a:gradFill flip="none" rotWithShape="1">
                <a:gsLst>
                  <a:gs pos="0">
                    <a:srgbClr val="FF3399"/>
                  </a:gs>
                  <a:gs pos="27000">
                    <a:srgbClr val="FF6633"/>
                  </a:gs>
                  <a:gs pos="51000">
                    <a:srgbClr val="FFFF00"/>
                  </a:gs>
                  <a:gs pos="92000">
                    <a:srgbClr val="3366FF"/>
                  </a:gs>
                  <a:gs pos="74000">
                    <a:srgbClr val="01A78F"/>
                  </a:gs>
                </a:gsLst>
                <a:lin ang="0" scaled="1"/>
                <a:tileRect/>
              </a:gradFill>
              <a:prstDash val="solid"/>
              <a:round/>
              <a:headEnd type="none" w="med" len="med"/>
              <a:tailEnd type="none" w="med" len="med"/>
            </a:ln>
            <a:effectLst/>
          </p:spPr>
        </p:cxnSp>
        <p:cxnSp>
          <p:nvCxnSpPr>
            <p:cNvPr id="44" name="直接连接符 136"/>
            <p:cNvCxnSpPr>
              <a:stCxn id="55" idx="6"/>
              <a:endCxn id="46" idx="2"/>
            </p:cNvCxnSpPr>
            <p:nvPr/>
          </p:nvCxnSpPr>
          <p:spPr>
            <a:xfrm flipV="1">
              <a:off x="2725702" y="3049449"/>
              <a:ext cx="1031586" cy="289086"/>
            </a:xfrm>
            <a:prstGeom prst="line">
              <a:avLst/>
            </a:prstGeom>
            <a:noFill/>
            <a:ln w="12700" cap="flat" cmpd="sng" algn="ctr">
              <a:gradFill flip="none" rotWithShape="1">
                <a:gsLst>
                  <a:gs pos="0">
                    <a:srgbClr val="FF3399"/>
                  </a:gs>
                  <a:gs pos="27000">
                    <a:srgbClr val="FF6633"/>
                  </a:gs>
                  <a:gs pos="51000">
                    <a:srgbClr val="FFFF00"/>
                  </a:gs>
                  <a:gs pos="92000">
                    <a:srgbClr val="3366FF"/>
                  </a:gs>
                  <a:gs pos="74000">
                    <a:srgbClr val="01A78F"/>
                  </a:gs>
                </a:gsLst>
                <a:lin ang="0" scaled="1"/>
                <a:tileRect/>
              </a:gradFill>
              <a:prstDash val="solid"/>
              <a:round/>
              <a:headEnd type="none" w="med" len="med"/>
              <a:tailEnd type="none" w="med" len="med"/>
            </a:ln>
            <a:effectLst/>
          </p:spPr>
        </p:cxnSp>
        <p:sp>
          <p:nvSpPr>
            <p:cNvPr id="45" name="椭圆 294"/>
            <p:cNvSpPr/>
            <p:nvPr/>
          </p:nvSpPr>
          <p:spPr>
            <a:xfrm rot="435226">
              <a:off x="3486768" y="2639209"/>
              <a:ext cx="91855" cy="99590"/>
            </a:xfrm>
            <a:prstGeom prst="ellipse">
              <a:avLst/>
            </a:prstGeom>
            <a:solidFill>
              <a:srgbClr val="EB5C01"/>
            </a:solid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777965">
                <a:defRPr/>
              </a:pPr>
              <a:endParaRPr lang="zh-CN" altLang="en-US" sz="1998" b="1" kern="0" dirty="0">
                <a:solidFill>
                  <a:srgbClr val="FFFFFF"/>
                </a:solidFill>
                <a:latin typeface="+mj-lt"/>
                <a:ea typeface="微软雅黑" panose="020B0503020204020204" pitchFamily="34" charset="-122"/>
                <a:cs typeface="Arial" panose="020B0604020202020204" pitchFamily="34" charset="0"/>
              </a:endParaRPr>
            </a:p>
          </p:txBody>
        </p:sp>
        <p:sp>
          <p:nvSpPr>
            <p:cNvPr id="46" name="椭圆 295"/>
            <p:cNvSpPr/>
            <p:nvPr/>
          </p:nvSpPr>
          <p:spPr>
            <a:xfrm>
              <a:off x="3757287" y="2999653"/>
              <a:ext cx="91855" cy="99590"/>
            </a:xfrm>
            <a:prstGeom prst="ellipse">
              <a:avLst/>
            </a:prstGeom>
            <a:solidFill>
              <a:srgbClr val="EB5C01"/>
            </a:solidFill>
            <a:ln w="12700" cap="flat" cmpd="sng" algn="ctr">
              <a:noFill/>
              <a:prstDash val="solid"/>
              <a:miter lim="800000"/>
            </a:ln>
            <a:effectLst/>
          </p:spPr>
          <p:txBody>
            <a:bodyPr rot="0" spcFirstLastPara="0" vertOverflow="overflow" horzOverflow="overflow" vert="horz" wrap="square" lIns="477749" tIns="238875" rIns="477749" bIns="238875" numCol="1" spcCol="0" rtlCol="0" fromWordArt="0" anchor="ctr" anchorCtr="0" forceAA="0" compatLnSpc="1">
              <a:prstTxWarp prst="textNoShape">
                <a:avLst/>
              </a:prstTxWarp>
              <a:noAutofit/>
            </a:bodyPr>
            <a:lstStyle/>
            <a:p>
              <a:pPr algn="ctr" defTabSz="4777965">
                <a:defRPr/>
              </a:pPr>
              <a:endParaRPr lang="zh-CN" altLang="en-US" sz="1998" b="1" kern="0" dirty="0">
                <a:solidFill>
                  <a:srgbClr val="FFFFFF"/>
                </a:solidFill>
                <a:latin typeface="+mj-lt"/>
                <a:ea typeface="微软雅黑" panose="020B0503020204020204" pitchFamily="34" charset="-122"/>
                <a:cs typeface="Arial" panose="020B0604020202020204" pitchFamily="34" charset="0"/>
              </a:endParaRPr>
            </a:p>
          </p:txBody>
        </p:sp>
        <p:sp>
          <p:nvSpPr>
            <p:cNvPr id="47" name="椭圆 296"/>
            <p:cNvSpPr/>
            <p:nvPr/>
          </p:nvSpPr>
          <p:spPr>
            <a:xfrm>
              <a:off x="3757287" y="4076715"/>
              <a:ext cx="91855" cy="99590"/>
            </a:xfrm>
            <a:prstGeom prst="ellipse">
              <a:avLst/>
            </a:prstGeom>
            <a:solidFill>
              <a:srgbClr val="EB5C01"/>
            </a:solidFill>
            <a:ln w="12700" cap="flat" cmpd="sng" algn="ctr">
              <a:noFill/>
              <a:prstDash val="solid"/>
              <a:miter lim="800000"/>
            </a:ln>
            <a:effectLst/>
          </p:spPr>
          <p:txBody>
            <a:bodyPr rot="0" spcFirstLastPara="0" vertOverflow="overflow" horzOverflow="overflow" vert="horz" wrap="square" lIns="477749" tIns="238875" rIns="477749" bIns="238875" numCol="1" spcCol="0" rtlCol="0" fromWordArt="0" anchor="ctr" anchorCtr="0" forceAA="0" compatLnSpc="1">
              <a:prstTxWarp prst="textNoShape">
                <a:avLst/>
              </a:prstTxWarp>
              <a:noAutofit/>
            </a:bodyPr>
            <a:lstStyle/>
            <a:p>
              <a:pPr algn="ctr" defTabSz="4777965">
                <a:defRPr/>
              </a:pPr>
              <a:endParaRPr lang="zh-CN" altLang="en-US" sz="1998" b="1" kern="0" dirty="0">
                <a:solidFill>
                  <a:srgbClr val="FFFFFF"/>
                </a:solidFill>
                <a:latin typeface="+mj-lt"/>
                <a:ea typeface="微软雅黑" panose="020B0503020204020204" pitchFamily="34" charset="-122"/>
                <a:cs typeface="Arial" panose="020B0604020202020204" pitchFamily="34" charset="0"/>
              </a:endParaRPr>
            </a:p>
          </p:txBody>
        </p:sp>
        <p:sp>
          <p:nvSpPr>
            <p:cNvPr id="48" name="椭圆 297"/>
            <p:cNvSpPr/>
            <p:nvPr/>
          </p:nvSpPr>
          <p:spPr>
            <a:xfrm>
              <a:off x="3492180" y="4392134"/>
              <a:ext cx="91855" cy="99590"/>
            </a:xfrm>
            <a:prstGeom prst="ellipse">
              <a:avLst/>
            </a:prstGeom>
            <a:solidFill>
              <a:srgbClr val="EB5C01"/>
            </a:solidFill>
            <a:ln w="12700" cap="flat" cmpd="sng" algn="ctr">
              <a:noFill/>
              <a:prstDash val="solid"/>
              <a:miter lim="800000"/>
            </a:ln>
            <a:effectLst/>
          </p:spPr>
          <p:txBody>
            <a:bodyPr rot="0" spcFirstLastPara="0" vertOverflow="overflow" horzOverflow="overflow" vert="horz" wrap="square" lIns="477749" tIns="238875" rIns="477749" bIns="238875" numCol="1" spcCol="0" rtlCol="0" fromWordArt="0" anchor="ctr" anchorCtr="0" forceAA="0" compatLnSpc="1">
              <a:prstTxWarp prst="textNoShape">
                <a:avLst/>
              </a:prstTxWarp>
              <a:noAutofit/>
            </a:bodyPr>
            <a:lstStyle/>
            <a:p>
              <a:pPr algn="ctr" defTabSz="4777965">
                <a:defRPr/>
              </a:pPr>
              <a:endParaRPr lang="zh-CN" altLang="en-US" sz="1998" b="1" kern="0" dirty="0">
                <a:solidFill>
                  <a:srgbClr val="FFFFFF"/>
                </a:solidFill>
                <a:latin typeface="+mj-lt"/>
                <a:ea typeface="微软雅黑" panose="020B0503020204020204" pitchFamily="34" charset="-122"/>
                <a:cs typeface="Arial" panose="020B0604020202020204" pitchFamily="34" charset="0"/>
              </a:endParaRPr>
            </a:p>
          </p:txBody>
        </p:sp>
        <p:cxnSp>
          <p:nvCxnSpPr>
            <p:cNvPr id="49" name="直接连接符 136"/>
            <p:cNvCxnSpPr>
              <a:stCxn id="53" idx="6"/>
              <a:endCxn id="47" idx="2"/>
            </p:cNvCxnSpPr>
            <p:nvPr/>
          </p:nvCxnSpPr>
          <p:spPr>
            <a:xfrm>
              <a:off x="2725702" y="3792399"/>
              <a:ext cx="1031586" cy="334112"/>
            </a:xfrm>
            <a:prstGeom prst="line">
              <a:avLst/>
            </a:prstGeom>
            <a:noFill/>
            <a:ln w="12700" cap="flat" cmpd="sng" algn="ctr">
              <a:gradFill flip="none" rotWithShape="1">
                <a:gsLst>
                  <a:gs pos="0">
                    <a:srgbClr val="FF3399"/>
                  </a:gs>
                  <a:gs pos="27000">
                    <a:srgbClr val="FF6633"/>
                  </a:gs>
                  <a:gs pos="51000">
                    <a:srgbClr val="FFFF00"/>
                  </a:gs>
                  <a:gs pos="92000">
                    <a:srgbClr val="3366FF"/>
                  </a:gs>
                  <a:gs pos="74000">
                    <a:srgbClr val="01A78F"/>
                  </a:gs>
                </a:gsLst>
                <a:lin ang="0" scaled="1"/>
                <a:tileRect/>
              </a:gradFill>
              <a:prstDash val="solid"/>
              <a:round/>
              <a:headEnd type="none" w="med" len="med"/>
              <a:tailEnd type="none" w="med" len="med"/>
            </a:ln>
            <a:effectLst/>
          </p:spPr>
        </p:cxnSp>
        <p:cxnSp>
          <p:nvCxnSpPr>
            <p:cNvPr id="50" name="直接连接符 136"/>
            <p:cNvCxnSpPr>
              <a:stCxn id="53" idx="6"/>
              <a:endCxn id="48" idx="1"/>
            </p:cNvCxnSpPr>
            <p:nvPr/>
          </p:nvCxnSpPr>
          <p:spPr>
            <a:xfrm>
              <a:off x="2725702" y="3792399"/>
              <a:ext cx="779930" cy="614321"/>
            </a:xfrm>
            <a:prstGeom prst="line">
              <a:avLst/>
            </a:prstGeom>
            <a:noFill/>
            <a:ln w="12700" cap="flat" cmpd="sng" algn="ctr">
              <a:gradFill flip="none" rotWithShape="1">
                <a:gsLst>
                  <a:gs pos="0">
                    <a:srgbClr val="FF3399"/>
                  </a:gs>
                  <a:gs pos="27000">
                    <a:srgbClr val="FF6633"/>
                  </a:gs>
                  <a:gs pos="51000">
                    <a:srgbClr val="FFFF00"/>
                  </a:gs>
                  <a:gs pos="92000">
                    <a:srgbClr val="3366FF"/>
                  </a:gs>
                  <a:gs pos="74000">
                    <a:srgbClr val="01A78F"/>
                  </a:gs>
                </a:gsLst>
                <a:lin ang="0" scaled="1"/>
                <a:tileRect/>
              </a:gradFill>
              <a:prstDash val="solid"/>
              <a:round/>
              <a:headEnd type="none" w="med" len="med"/>
              <a:tailEnd type="none" w="med" len="med"/>
            </a:ln>
            <a:effectLst/>
          </p:spPr>
        </p:cxnSp>
        <p:grpSp>
          <p:nvGrpSpPr>
            <p:cNvPr id="51" name="组合 1035"/>
            <p:cNvGrpSpPr/>
            <p:nvPr/>
          </p:nvGrpSpPr>
          <p:grpSpPr>
            <a:xfrm>
              <a:off x="1735629" y="3338535"/>
              <a:ext cx="922426" cy="453864"/>
              <a:chOff x="1684087" y="3217513"/>
              <a:chExt cx="1153096" cy="453864"/>
            </a:xfrm>
          </p:grpSpPr>
          <p:cxnSp>
            <p:nvCxnSpPr>
              <p:cNvPr id="127" name="直接连接符 166"/>
              <p:cNvCxnSpPr>
                <a:stCxn id="54" idx="6"/>
                <a:endCxn id="53" idx="2"/>
              </p:cNvCxnSpPr>
              <p:nvPr/>
            </p:nvCxnSpPr>
            <p:spPr>
              <a:xfrm>
                <a:off x="1768650" y="3671377"/>
                <a:ext cx="983969" cy="0"/>
              </a:xfrm>
              <a:prstGeom prst="line">
                <a:avLst/>
              </a:prstGeom>
              <a:noFill/>
              <a:ln w="19050" cap="flat" cmpd="sng" algn="ctr">
                <a:gradFill flip="none" rotWithShape="1">
                  <a:gsLst>
                    <a:gs pos="0">
                      <a:srgbClr val="FF3399"/>
                    </a:gs>
                    <a:gs pos="27000">
                      <a:srgbClr val="FF6633"/>
                    </a:gs>
                    <a:gs pos="51000">
                      <a:srgbClr val="FFFF00"/>
                    </a:gs>
                    <a:gs pos="92000">
                      <a:srgbClr val="3366FF"/>
                    </a:gs>
                    <a:gs pos="74000">
                      <a:srgbClr val="01A78F"/>
                    </a:gs>
                  </a:gsLst>
                  <a:lin ang="0" scaled="1"/>
                  <a:tileRect/>
                </a:gradFill>
                <a:prstDash val="solid"/>
                <a:round/>
                <a:headEnd type="none" w="med" len="med"/>
                <a:tailEnd type="none" w="med" len="med"/>
              </a:ln>
              <a:effectLst/>
            </p:spPr>
          </p:cxnSp>
          <p:cxnSp>
            <p:nvCxnSpPr>
              <p:cNvPr id="128" name="直接连接符 169"/>
              <p:cNvCxnSpPr>
                <a:stCxn id="52" idx="6"/>
                <a:endCxn id="55" idx="2"/>
              </p:cNvCxnSpPr>
              <p:nvPr/>
            </p:nvCxnSpPr>
            <p:spPr>
              <a:xfrm>
                <a:off x="1768650" y="3217513"/>
                <a:ext cx="983969" cy="0"/>
              </a:xfrm>
              <a:prstGeom prst="line">
                <a:avLst/>
              </a:prstGeom>
              <a:noFill/>
              <a:ln w="19050" cap="flat" cmpd="sng" algn="ctr">
                <a:gradFill flip="none" rotWithShape="1">
                  <a:gsLst>
                    <a:gs pos="0">
                      <a:srgbClr val="FF3399"/>
                    </a:gs>
                    <a:gs pos="27000">
                      <a:srgbClr val="FF6633"/>
                    </a:gs>
                    <a:gs pos="51000">
                      <a:srgbClr val="FFFF00"/>
                    </a:gs>
                    <a:gs pos="92000">
                      <a:srgbClr val="3366FF"/>
                    </a:gs>
                    <a:gs pos="74000">
                      <a:srgbClr val="01A78F"/>
                    </a:gs>
                  </a:gsLst>
                  <a:lin ang="0" scaled="1"/>
                  <a:tileRect/>
                </a:gradFill>
                <a:prstDash val="solid"/>
                <a:round/>
                <a:headEnd type="none" w="med" len="med"/>
                <a:tailEnd type="none" w="med" len="med"/>
              </a:ln>
              <a:effectLst/>
            </p:spPr>
          </p:cxnSp>
          <p:cxnSp>
            <p:nvCxnSpPr>
              <p:cNvPr id="129" name="直接连接符 165"/>
              <p:cNvCxnSpPr>
                <a:stCxn id="52" idx="6"/>
                <a:endCxn id="53" idx="2"/>
              </p:cNvCxnSpPr>
              <p:nvPr/>
            </p:nvCxnSpPr>
            <p:spPr>
              <a:xfrm>
                <a:off x="1768650" y="3217513"/>
                <a:ext cx="983969" cy="453864"/>
              </a:xfrm>
              <a:prstGeom prst="line">
                <a:avLst/>
              </a:prstGeom>
              <a:noFill/>
              <a:ln w="19050" cap="flat" cmpd="sng" algn="ctr">
                <a:gradFill flip="none" rotWithShape="1">
                  <a:gsLst>
                    <a:gs pos="0">
                      <a:srgbClr val="FF3399"/>
                    </a:gs>
                    <a:gs pos="27000">
                      <a:srgbClr val="FF6633"/>
                    </a:gs>
                    <a:gs pos="51000">
                      <a:srgbClr val="FFFF00"/>
                    </a:gs>
                    <a:gs pos="92000">
                      <a:srgbClr val="3366FF"/>
                    </a:gs>
                    <a:gs pos="74000">
                      <a:srgbClr val="01A78F"/>
                    </a:gs>
                  </a:gsLst>
                  <a:lin ang="0" scaled="1"/>
                  <a:tileRect/>
                </a:gradFill>
                <a:prstDash val="solid"/>
                <a:round/>
                <a:headEnd type="none" w="med" len="med"/>
                <a:tailEnd type="none" w="med" len="med"/>
              </a:ln>
              <a:effectLst/>
            </p:spPr>
          </p:cxnSp>
          <p:cxnSp>
            <p:nvCxnSpPr>
              <p:cNvPr id="130" name="直接连接符 167"/>
              <p:cNvCxnSpPr>
                <a:stCxn id="54" idx="6"/>
                <a:endCxn id="55" idx="2"/>
              </p:cNvCxnSpPr>
              <p:nvPr/>
            </p:nvCxnSpPr>
            <p:spPr>
              <a:xfrm flipV="1">
                <a:off x="1768650" y="3217513"/>
                <a:ext cx="983969" cy="453864"/>
              </a:xfrm>
              <a:prstGeom prst="line">
                <a:avLst/>
              </a:prstGeom>
              <a:noFill/>
              <a:ln w="19050" cap="flat" cmpd="sng" algn="ctr">
                <a:gradFill flip="none" rotWithShape="1">
                  <a:gsLst>
                    <a:gs pos="0">
                      <a:srgbClr val="FF3399"/>
                    </a:gs>
                    <a:gs pos="27000">
                      <a:srgbClr val="FF6633"/>
                    </a:gs>
                    <a:gs pos="51000">
                      <a:srgbClr val="FFFF00"/>
                    </a:gs>
                    <a:gs pos="92000">
                      <a:srgbClr val="3366FF"/>
                    </a:gs>
                    <a:gs pos="74000">
                      <a:srgbClr val="01A78F"/>
                    </a:gs>
                  </a:gsLst>
                  <a:lin ang="0" scaled="1"/>
                  <a:tileRect/>
                </a:gradFill>
                <a:prstDash val="solid"/>
                <a:round/>
                <a:headEnd type="none" w="med" len="med"/>
                <a:tailEnd type="none" w="med" len="med"/>
              </a:ln>
              <a:effectLst/>
            </p:spPr>
          </p:cxnSp>
          <p:cxnSp>
            <p:nvCxnSpPr>
              <p:cNvPr id="131" name="直接连接符 167"/>
              <p:cNvCxnSpPr>
                <a:stCxn id="53" idx="0"/>
                <a:endCxn id="55" idx="4"/>
              </p:cNvCxnSpPr>
              <p:nvPr/>
            </p:nvCxnSpPr>
            <p:spPr>
              <a:xfrm flipV="1">
                <a:off x="2837183" y="3291119"/>
                <a:ext cx="0" cy="306652"/>
              </a:xfrm>
              <a:prstGeom prst="line">
                <a:avLst/>
              </a:prstGeom>
              <a:noFill/>
              <a:ln w="19050" cap="flat" cmpd="sng" algn="ctr">
                <a:gradFill flip="none" rotWithShape="1">
                  <a:gsLst>
                    <a:gs pos="0">
                      <a:srgbClr val="FF3399"/>
                    </a:gs>
                    <a:gs pos="27000">
                      <a:srgbClr val="FF6633"/>
                    </a:gs>
                    <a:gs pos="51000">
                      <a:srgbClr val="FFFF00"/>
                    </a:gs>
                    <a:gs pos="92000">
                      <a:srgbClr val="3366FF"/>
                    </a:gs>
                    <a:gs pos="74000">
                      <a:srgbClr val="01A78F"/>
                    </a:gs>
                  </a:gsLst>
                  <a:lin ang="5400000" scaled="1"/>
                  <a:tileRect/>
                </a:gradFill>
                <a:prstDash val="solid"/>
                <a:round/>
                <a:headEnd type="none" w="med" len="med"/>
                <a:tailEnd type="none" w="med" len="med"/>
              </a:ln>
              <a:effectLst/>
            </p:spPr>
          </p:cxnSp>
          <p:cxnSp>
            <p:nvCxnSpPr>
              <p:cNvPr id="132" name="直接连接符 167"/>
              <p:cNvCxnSpPr>
                <a:stCxn id="54" idx="0"/>
                <a:endCxn id="52" idx="4"/>
              </p:cNvCxnSpPr>
              <p:nvPr/>
            </p:nvCxnSpPr>
            <p:spPr>
              <a:xfrm flipV="1">
                <a:off x="1684087" y="3291119"/>
                <a:ext cx="0" cy="306652"/>
              </a:xfrm>
              <a:prstGeom prst="line">
                <a:avLst/>
              </a:prstGeom>
              <a:noFill/>
              <a:ln w="19050" cap="flat" cmpd="sng" algn="ctr">
                <a:gradFill flip="none" rotWithShape="1">
                  <a:gsLst>
                    <a:gs pos="0">
                      <a:srgbClr val="FF3399"/>
                    </a:gs>
                    <a:gs pos="27000">
                      <a:srgbClr val="FF6633"/>
                    </a:gs>
                    <a:gs pos="51000">
                      <a:srgbClr val="FFFF00"/>
                    </a:gs>
                    <a:gs pos="92000">
                      <a:srgbClr val="3366FF"/>
                    </a:gs>
                    <a:gs pos="74000">
                      <a:srgbClr val="01A78F"/>
                    </a:gs>
                  </a:gsLst>
                  <a:lin ang="5400000" scaled="1"/>
                  <a:tileRect/>
                </a:gradFill>
                <a:prstDash val="solid"/>
                <a:round/>
                <a:headEnd type="none" w="med" len="med"/>
                <a:tailEnd type="none" w="med" len="med"/>
              </a:ln>
              <a:effectLst/>
            </p:spPr>
          </p:cxnSp>
        </p:grpSp>
        <p:sp>
          <p:nvSpPr>
            <p:cNvPr id="52" name="椭圆 353"/>
            <p:cNvSpPr/>
            <p:nvPr/>
          </p:nvSpPr>
          <p:spPr>
            <a:xfrm>
              <a:off x="1667982" y="3264929"/>
              <a:ext cx="135294" cy="147212"/>
            </a:xfrm>
            <a:prstGeom prst="ellipse">
              <a:avLst/>
            </a:prstGeom>
            <a:solidFill>
              <a:srgbClr val="777777">
                <a:lumMod val="20000"/>
                <a:lumOff val="80000"/>
              </a:srgbClr>
            </a:solidFill>
            <a:ln w="12700" cap="flat" cmpd="sng" algn="ctr">
              <a:noFill/>
              <a:prstDash val="solid"/>
              <a:miter lim="800000"/>
            </a:ln>
            <a:effectLst/>
          </p:spPr>
          <p:txBody>
            <a:bodyPr rot="0" spcFirstLastPara="0" vertOverflow="overflow" horzOverflow="overflow" vert="horz" wrap="square" lIns="477749" tIns="238875" rIns="477749" bIns="238875" numCol="1" spcCol="0" rtlCol="0" fromWordArt="0" anchor="ctr" anchorCtr="0" forceAA="0" compatLnSpc="1">
              <a:prstTxWarp prst="textNoShape">
                <a:avLst/>
              </a:prstTxWarp>
              <a:noAutofit/>
            </a:bodyPr>
            <a:lstStyle/>
            <a:p>
              <a:pPr algn="ctr" defTabSz="4777965">
                <a:defRPr/>
              </a:pPr>
              <a:endParaRPr lang="zh-CN" altLang="en-US" sz="1998" b="1" kern="0" dirty="0">
                <a:solidFill>
                  <a:srgbClr val="FFFFFF"/>
                </a:solidFill>
                <a:latin typeface="+mj-lt"/>
                <a:ea typeface="微软雅黑" panose="020B0503020204020204" pitchFamily="34" charset="-122"/>
                <a:cs typeface="Arial" panose="020B0604020202020204" pitchFamily="34" charset="0"/>
              </a:endParaRPr>
            </a:p>
          </p:txBody>
        </p:sp>
        <p:sp>
          <p:nvSpPr>
            <p:cNvPr id="53" name="椭圆 354"/>
            <p:cNvSpPr/>
            <p:nvPr/>
          </p:nvSpPr>
          <p:spPr>
            <a:xfrm>
              <a:off x="2590408" y="3718793"/>
              <a:ext cx="135294" cy="147212"/>
            </a:xfrm>
            <a:prstGeom prst="ellipse">
              <a:avLst/>
            </a:prstGeom>
            <a:solidFill>
              <a:srgbClr val="777777">
                <a:lumMod val="20000"/>
                <a:lumOff val="80000"/>
              </a:srgbClr>
            </a:solidFill>
            <a:ln w="12700" cap="flat" cmpd="sng" algn="ctr">
              <a:noFill/>
              <a:prstDash val="solid"/>
              <a:miter lim="800000"/>
            </a:ln>
            <a:effectLst/>
          </p:spPr>
          <p:txBody>
            <a:bodyPr rot="0" spcFirstLastPara="0" vertOverflow="overflow" horzOverflow="overflow" vert="horz" wrap="square" lIns="477749" tIns="238875" rIns="477749" bIns="238875" numCol="1" spcCol="0" rtlCol="0" fromWordArt="0" anchor="ctr" anchorCtr="0" forceAA="0" compatLnSpc="1">
              <a:prstTxWarp prst="textNoShape">
                <a:avLst/>
              </a:prstTxWarp>
              <a:noAutofit/>
            </a:bodyPr>
            <a:lstStyle/>
            <a:p>
              <a:pPr algn="ctr" defTabSz="4777965">
                <a:defRPr/>
              </a:pPr>
              <a:endParaRPr lang="zh-CN" altLang="en-US" sz="1998" b="1" kern="0" dirty="0">
                <a:solidFill>
                  <a:srgbClr val="FFFFFF"/>
                </a:solidFill>
                <a:latin typeface="+mj-lt"/>
                <a:ea typeface="微软雅黑" panose="020B0503020204020204" pitchFamily="34" charset="-122"/>
                <a:cs typeface="Arial" panose="020B0604020202020204" pitchFamily="34" charset="0"/>
              </a:endParaRPr>
            </a:p>
          </p:txBody>
        </p:sp>
        <p:sp>
          <p:nvSpPr>
            <p:cNvPr id="54" name="椭圆 355"/>
            <p:cNvSpPr/>
            <p:nvPr/>
          </p:nvSpPr>
          <p:spPr>
            <a:xfrm>
              <a:off x="1667982" y="3718793"/>
              <a:ext cx="135294" cy="147212"/>
            </a:xfrm>
            <a:prstGeom prst="ellipse">
              <a:avLst/>
            </a:prstGeom>
            <a:solidFill>
              <a:srgbClr val="777777">
                <a:lumMod val="20000"/>
                <a:lumOff val="80000"/>
              </a:srgbClr>
            </a:solidFill>
            <a:ln w="12700" cap="flat" cmpd="sng" algn="ctr">
              <a:noFill/>
              <a:prstDash val="solid"/>
              <a:miter lim="800000"/>
            </a:ln>
            <a:effectLst/>
          </p:spPr>
          <p:txBody>
            <a:bodyPr rot="0" spcFirstLastPara="0" vertOverflow="overflow" horzOverflow="overflow" vert="horz" wrap="square" lIns="477749" tIns="238875" rIns="477749" bIns="238875" numCol="1" spcCol="0" rtlCol="0" fromWordArt="0" anchor="ctr" anchorCtr="0" forceAA="0" compatLnSpc="1">
              <a:prstTxWarp prst="textNoShape">
                <a:avLst/>
              </a:prstTxWarp>
              <a:noAutofit/>
            </a:bodyPr>
            <a:lstStyle/>
            <a:p>
              <a:pPr algn="ctr" defTabSz="4777965">
                <a:defRPr/>
              </a:pPr>
              <a:endParaRPr lang="zh-CN" altLang="en-US" sz="1998" b="1" kern="0" dirty="0">
                <a:solidFill>
                  <a:srgbClr val="FFFFFF"/>
                </a:solidFill>
                <a:latin typeface="+mj-lt"/>
                <a:ea typeface="微软雅黑" panose="020B0503020204020204" pitchFamily="34" charset="-122"/>
                <a:cs typeface="Arial" panose="020B0604020202020204" pitchFamily="34" charset="0"/>
              </a:endParaRPr>
            </a:p>
          </p:txBody>
        </p:sp>
        <p:sp>
          <p:nvSpPr>
            <p:cNvPr id="55" name="椭圆 356"/>
            <p:cNvSpPr/>
            <p:nvPr/>
          </p:nvSpPr>
          <p:spPr>
            <a:xfrm>
              <a:off x="2590408" y="3264929"/>
              <a:ext cx="135294" cy="147212"/>
            </a:xfrm>
            <a:prstGeom prst="ellipse">
              <a:avLst/>
            </a:prstGeom>
            <a:solidFill>
              <a:srgbClr val="777777">
                <a:lumMod val="20000"/>
                <a:lumOff val="80000"/>
              </a:srgbClr>
            </a:solidFill>
            <a:ln w="12700" cap="flat" cmpd="sng" algn="ctr">
              <a:noFill/>
              <a:prstDash val="solid"/>
              <a:miter lim="800000"/>
            </a:ln>
            <a:effectLst/>
          </p:spPr>
          <p:txBody>
            <a:bodyPr rot="0" spcFirstLastPara="0" vertOverflow="overflow" horzOverflow="overflow" vert="horz" wrap="square" lIns="477749" tIns="238875" rIns="477749" bIns="238875" numCol="1" spcCol="0" rtlCol="0" fromWordArt="0" anchor="ctr" anchorCtr="0" forceAA="0" compatLnSpc="1">
              <a:prstTxWarp prst="textNoShape">
                <a:avLst/>
              </a:prstTxWarp>
              <a:noAutofit/>
            </a:bodyPr>
            <a:lstStyle/>
            <a:p>
              <a:pPr algn="ctr" defTabSz="4777965">
                <a:defRPr/>
              </a:pPr>
              <a:endParaRPr lang="zh-CN" altLang="en-US" sz="1998" b="1" kern="0" dirty="0">
                <a:solidFill>
                  <a:srgbClr val="FFFFFF"/>
                </a:solidFill>
                <a:latin typeface="+mj-lt"/>
                <a:ea typeface="微软雅黑" panose="020B0503020204020204" pitchFamily="34" charset="-122"/>
                <a:cs typeface="Arial" panose="020B0604020202020204" pitchFamily="34" charset="0"/>
              </a:endParaRPr>
            </a:p>
          </p:txBody>
        </p:sp>
        <p:grpSp>
          <p:nvGrpSpPr>
            <p:cNvPr id="56" name="组合 2284"/>
            <p:cNvGrpSpPr/>
            <p:nvPr/>
          </p:nvGrpSpPr>
          <p:grpSpPr>
            <a:xfrm>
              <a:off x="1437723" y="2682969"/>
              <a:ext cx="589915" cy="485161"/>
              <a:chOff x="862867" y="3818587"/>
              <a:chExt cx="688975" cy="796925"/>
            </a:xfrm>
            <a:solidFill>
              <a:srgbClr val="282828">
                <a:lumMod val="50000"/>
                <a:lumOff val="50000"/>
              </a:srgbClr>
            </a:solidFill>
          </p:grpSpPr>
          <p:sp>
            <p:nvSpPr>
              <p:cNvPr id="123" name="Freeform 1275"/>
              <p:cNvSpPr>
                <a:spLocks noEditPoints="1"/>
              </p:cNvSpPr>
              <p:nvPr/>
            </p:nvSpPr>
            <p:spPr bwMode="auto">
              <a:xfrm>
                <a:off x="907317" y="3897962"/>
                <a:ext cx="238125" cy="442913"/>
              </a:xfrm>
              <a:custGeom>
                <a:avLst/>
                <a:gdLst>
                  <a:gd name="T0" fmla="*/ 23 w 150"/>
                  <a:gd name="T1" fmla="*/ 3 h 279"/>
                  <a:gd name="T2" fmla="*/ 38 w 150"/>
                  <a:gd name="T3" fmla="*/ 1 h 279"/>
                  <a:gd name="T4" fmla="*/ 14 w 150"/>
                  <a:gd name="T5" fmla="*/ 5 h 279"/>
                  <a:gd name="T6" fmla="*/ 12 w 150"/>
                  <a:gd name="T7" fmla="*/ 5 h 279"/>
                  <a:gd name="T8" fmla="*/ 3 w 150"/>
                  <a:gd name="T9" fmla="*/ 0 h 279"/>
                  <a:gd name="T10" fmla="*/ 50 w 150"/>
                  <a:gd name="T11" fmla="*/ 3 h 279"/>
                  <a:gd name="T12" fmla="*/ 47 w 150"/>
                  <a:gd name="T13" fmla="*/ 5 h 279"/>
                  <a:gd name="T14" fmla="*/ 119 w 150"/>
                  <a:gd name="T15" fmla="*/ 0 h 279"/>
                  <a:gd name="T16" fmla="*/ 47 w 150"/>
                  <a:gd name="T17" fmla="*/ 51 h 279"/>
                  <a:gd name="T18" fmla="*/ 45 w 150"/>
                  <a:gd name="T19" fmla="*/ 50 h 279"/>
                  <a:gd name="T20" fmla="*/ 36 w 150"/>
                  <a:gd name="T21" fmla="*/ 45 h 279"/>
                  <a:gd name="T22" fmla="*/ 16 w 150"/>
                  <a:gd name="T23" fmla="*/ 48 h 279"/>
                  <a:gd name="T24" fmla="*/ 14 w 150"/>
                  <a:gd name="T25" fmla="*/ 51 h 279"/>
                  <a:gd name="T26" fmla="*/ 23 w 150"/>
                  <a:gd name="T27" fmla="*/ 48 h 279"/>
                  <a:gd name="T28" fmla="*/ 150 w 150"/>
                  <a:gd name="T29" fmla="*/ 48 h 279"/>
                  <a:gd name="T30" fmla="*/ 117 w 150"/>
                  <a:gd name="T31" fmla="*/ 50 h 279"/>
                  <a:gd name="T32" fmla="*/ 3 w 150"/>
                  <a:gd name="T33" fmla="*/ 45 h 279"/>
                  <a:gd name="T34" fmla="*/ 149 w 150"/>
                  <a:gd name="T35" fmla="*/ 96 h 279"/>
                  <a:gd name="T36" fmla="*/ 116 w 150"/>
                  <a:gd name="T37" fmla="*/ 94 h 279"/>
                  <a:gd name="T38" fmla="*/ 16 w 150"/>
                  <a:gd name="T39" fmla="*/ 92 h 279"/>
                  <a:gd name="T40" fmla="*/ 25 w 150"/>
                  <a:gd name="T41" fmla="*/ 97 h 279"/>
                  <a:gd name="T42" fmla="*/ 24 w 150"/>
                  <a:gd name="T43" fmla="*/ 96 h 279"/>
                  <a:gd name="T44" fmla="*/ 3 w 150"/>
                  <a:gd name="T45" fmla="*/ 90 h 279"/>
                  <a:gd name="T46" fmla="*/ 39 w 150"/>
                  <a:gd name="T47" fmla="*/ 94 h 279"/>
                  <a:gd name="T48" fmla="*/ 36 w 150"/>
                  <a:gd name="T49" fmla="*/ 97 h 279"/>
                  <a:gd name="T50" fmla="*/ 44 w 150"/>
                  <a:gd name="T51" fmla="*/ 94 h 279"/>
                  <a:gd name="T52" fmla="*/ 16 w 150"/>
                  <a:gd name="T53" fmla="*/ 137 h 279"/>
                  <a:gd name="T54" fmla="*/ 47 w 150"/>
                  <a:gd name="T55" fmla="*/ 142 h 279"/>
                  <a:gd name="T56" fmla="*/ 45 w 150"/>
                  <a:gd name="T57" fmla="*/ 141 h 279"/>
                  <a:gd name="T58" fmla="*/ 25 w 150"/>
                  <a:gd name="T59" fmla="*/ 137 h 279"/>
                  <a:gd name="T60" fmla="*/ 149 w 150"/>
                  <a:gd name="T61" fmla="*/ 141 h 279"/>
                  <a:gd name="T62" fmla="*/ 116 w 150"/>
                  <a:gd name="T63" fmla="*/ 139 h 279"/>
                  <a:gd name="T64" fmla="*/ 38 w 150"/>
                  <a:gd name="T65" fmla="*/ 137 h 279"/>
                  <a:gd name="T66" fmla="*/ 3 w 150"/>
                  <a:gd name="T67" fmla="*/ 142 h 279"/>
                  <a:gd name="T68" fmla="*/ 1 w 150"/>
                  <a:gd name="T69" fmla="*/ 141 h 279"/>
                  <a:gd name="T70" fmla="*/ 14 w 150"/>
                  <a:gd name="T71" fmla="*/ 182 h 279"/>
                  <a:gd name="T72" fmla="*/ 6 w 150"/>
                  <a:gd name="T73" fmla="*/ 185 h 279"/>
                  <a:gd name="T74" fmla="*/ 3 w 150"/>
                  <a:gd name="T75" fmla="*/ 187 h 279"/>
                  <a:gd name="T76" fmla="*/ 119 w 150"/>
                  <a:gd name="T77" fmla="*/ 182 h 279"/>
                  <a:gd name="T78" fmla="*/ 25 w 150"/>
                  <a:gd name="T79" fmla="*/ 187 h 279"/>
                  <a:gd name="T80" fmla="*/ 24 w 150"/>
                  <a:gd name="T81" fmla="*/ 186 h 279"/>
                  <a:gd name="T82" fmla="*/ 47 w 150"/>
                  <a:gd name="T83" fmla="*/ 182 h 279"/>
                  <a:gd name="T84" fmla="*/ 39 w 150"/>
                  <a:gd name="T85" fmla="*/ 185 h 279"/>
                  <a:gd name="T86" fmla="*/ 36 w 150"/>
                  <a:gd name="T87" fmla="*/ 187 h 279"/>
                  <a:gd name="T88" fmla="*/ 148 w 150"/>
                  <a:gd name="T89" fmla="*/ 232 h 279"/>
                  <a:gd name="T90" fmla="*/ 37 w 150"/>
                  <a:gd name="T91" fmla="*/ 227 h 279"/>
                  <a:gd name="T92" fmla="*/ 39 w 150"/>
                  <a:gd name="T93" fmla="*/ 228 h 279"/>
                  <a:gd name="T94" fmla="*/ 47 w 150"/>
                  <a:gd name="T95" fmla="*/ 232 h 279"/>
                  <a:gd name="T96" fmla="*/ 1 w 150"/>
                  <a:gd name="T97" fmla="*/ 230 h 279"/>
                  <a:gd name="T98" fmla="*/ 3 w 150"/>
                  <a:gd name="T99" fmla="*/ 227 h 279"/>
                  <a:gd name="T100" fmla="*/ 29 w 150"/>
                  <a:gd name="T101" fmla="*/ 230 h 279"/>
                  <a:gd name="T102" fmla="*/ 12 w 150"/>
                  <a:gd name="T103" fmla="*/ 232 h 279"/>
                  <a:gd name="T104" fmla="*/ 119 w 150"/>
                  <a:gd name="T105" fmla="*/ 274 h 279"/>
                  <a:gd name="T106" fmla="*/ 150 w 150"/>
                  <a:gd name="T107" fmla="*/ 278 h 279"/>
                  <a:gd name="T108" fmla="*/ 11 w 150"/>
                  <a:gd name="T109" fmla="*/ 276 h 279"/>
                  <a:gd name="T110" fmla="*/ 14 w 150"/>
                  <a:gd name="T111" fmla="*/ 273 h 279"/>
                  <a:gd name="T112" fmla="*/ 50 w 150"/>
                  <a:gd name="T113" fmla="*/ 276 h 279"/>
                  <a:gd name="T114" fmla="*/ 1 w 150"/>
                  <a:gd name="T115" fmla="*/ 278 h 279"/>
                  <a:gd name="T116" fmla="*/ 37 w 150"/>
                  <a:gd name="T117" fmla="*/ 273 h 279"/>
                  <a:gd name="T118" fmla="*/ 39 w 150"/>
                  <a:gd name="T119" fmla="*/ 274 h 279"/>
                  <a:gd name="T120" fmla="*/ 26 w 150"/>
                  <a:gd name="T121"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0" h="279">
                    <a:moveTo>
                      <a:pt x="25" y="5"/>
                    </a:moveTo>
                    <a:lnTo>
                      <a:pt x="25" y="5"/>
                    </a:lnTo>
                    <a:lnTo>
                      <a:pt x="27" y="5"/>
                    </a:lnTo>
                    <a:lnTo>
                      <a:pt x="28" y="3"/>
                    </a:lnTo>
                    <a:lnTo>
                      <a:pt x="28" y="3"/>
                    </a:lnTo>
                    <a:lnTo>
                      <a:pt x="27" y="1"/>
                    </a:lnTo>
                    <a:lnTo>
                      <a:pt x="25" y="0"/>
                    </a:lnTo>
                    <a:lnTo>
                      <a:pt x="25" y="0"/>
                    </a:lnTo>
                    <a:lnTo>
                      <a:pt x="24" y="1"/>
                    </a:lnTo>
                    <a:lnTo>
                      <a:pt x="23" y="3"/>
                    </a:lnTo>
                    <a:lnTo>
                      <a:pt x="23" y="3"/>
                    </a:lnTo>
                    <a:lnTo>
                      <a:pt x="24" y="5"/>
                    </a:lnTo>
                    <a:lnTo>
                      <a:pt x="25" y="5"/>
                    </a:lnTo>
                    <a:lnTo>
                      <a:pt x="25" y="5"/>
                    </a:lnTo>
                    <a:close/>
                    <a:moveTo>
                      <a:pt x="36" y="5"/>
                    </a:moveTo>
                    <a:lnTo>
                      <a:pt x="36" y="5"/>
                    </a:lnTo>
                    <a:lnTo>
                      <a:pt x="38" y="5"/>
                    </a:lnTo>
                    <a:lnTo>
                      <a:pt x="39" y="3"/>
                    </a:lnTo>
                    <a:lnTo>
                      <a:pt x="39" y="3"/>
                    </a:lnTo>
                    <a:lnTo>
                      <a:pt x="38" y="1"/>
                    </a:lnTo>
                    <a:lnTo>
                      <a:pt x="36" y="0"/>
                    </a:lnTo>
                    <a:lnTo>
                      <a:pt x="36" y="0"/>
                    </a:lnTo>
                    <a:lnTo>
                      <a:pt x="34" y="1"/>
                    </a:lnTo>
                    <a:lnTo>
                      <a:pt x="34" y="3"/>
                    </a:lnTo>
                    <a:lnTo>
                      <a:pt x="34" y="3"/>
                    </a:lnTo>
                    <a:lnTo>
                      <a:pt x="34" y="5"/>
                    </a:lnTo>
                    <a:lnTo>
                      <a:pt x="36" y="5"/>
                    </a:lnTo>
                    <a:lnTo>
                      <a:pt x="36" y="5"/>
                    </a:lnTo>
                    <a:close/>
                    <a:moveTo>
                      <a:pt x="14" y="5"/>
                    </a:moveTo>
                    <a:lnTo>
                      <a:pt x="14" y="5"/>
                    </a:lnTo>
                    <a:lnTo>
                      <a:pt x="16" y="5"/>
                    </a:lnTo>
                    <a:lnTo>
                      <a:pt x="16" y="3"/>
                    </a:lnTo>
                    <a:lnTo>
                      <a:pt x="16" y="3"/>
                    </a:lnTo>
                    <a:lnTo>
                      <a:pt x="16" y="1"/>
                    </a:lnTo>
                    <a:lnTo>
                      <a:pt x="14" y="0"/>
                    </a:lnTo>
                    <a:lnTo>
                      <a:pt x="14" y="0"/>
                    </a:lnTo>
                    <a:lnTo>
                      <a:pt x="12" y="1"/>
                    </a:lnTo>
                    <a:lnTo>
                      <a:pt x="11" y="3"/>
                    </a:lnTo>
                    <a:lnTo>
                      <a:pt x="11" y="3"/>
                    </a:lnTo>
                    <a:lnTo>
                      <a:pt x="12" y="5"/>
                    </a:lnTo>
                    <a:lnTo>
                      <a:pt x="14" y="5"/>
                    </a:lnTo>
                    <a:lnTo>
                      <a:pt x="14" y="5"/>
                    </a:lnTo>
                    <a:close/>
                    <a:moveTo>
                      <a:pt x="3" y="5"/>
                    </a:moveTo>
                    <a:lnTo>
                      <a:pt x="3" y="5"/>
                    </a:lnTo>
                    <a:lnTo>
                      <a:pt x="5" y="5"/>
                    </a:lnTo>
                    <a:lnTo>
                      <a:pt x="6" y="3"/>
                    </a:lnTo>
                    <a:lnTo>
                      <a:pt x="6" y="3"/>
                    </a:lnTo>
                    <a:lnTo>
                      <a:pt x="5" y="1"/>
                    </a:lnTo>
                    <a:lnTo>
                      <a:pt x="3" y="0"/>
                    </a:lnTo>
                    <a:lnTo>
                      <a:pt x="3" y="0"/>
                    </a:lnTo>
                    <a:lnTo>
                      <a:pt x="1" y="1"/>
                    </a:lnTo>
                    <a:lnTo>
                      <a:pt x="0" y="3"/>
                    </a:lnTo>
                    <a:lnTo>
                      <a:pt x="0" y="3"/>
                    </a:lnTo>
                    <a:lnTo>
                      <a:pt x="1" y="5"/>
                    </a:lnTo>
                    <a:lnTo>
                      <a:pt x="3" y="5"/>
                    </a:lnTo>
                    <a:lnTo>
                      <a:pt x="3" y="5"/>
                    </a:lnTo>
                    <a:close/>
                    <a:moveTo>
                      <a:pt x="47" y="5"/>
                    </a:moveTo>
                    <a:lnTo>
                      <a:pt x="47" y="5"/>
                    </a:lnTo>
                    <a:lnTo>
                      <a:pt x="49" y="5"/>
                    </a:lnTo>
                    <a:lnTo>
                      <a:pt x="50" y="3"/>
                    </a:lnTo>
                    <a:lnTo>
                      <a:pt x="50" y="3"/>
                    </a:lnTo>
                    <a:lnTo>
                      <a:pt x="49" y="1"/>
                    </a:lnTo>
                    <a:lnTo>
                      <a:pt x="47" y="0"/>
                    </a:lnTo>
                    <a:lnTo>
                      <a:pt x="47" y="0"/>
                    </a:lnTo>
                    <a:lnTo>
                      <a:pt x="45" y="1"/>
                    </a:lnTo>
                    <a:lnTo>
                      <a:pt x="44" y="3"/>
                    </a:lnTo>
                    <a:lnTo>
                      <a:pt x="44" y="3"/>
                    </a:lnTo>
                    <a:lnTo>
                      <a:pt x="45" y="5"/>
                    </a:lnTo>
                    <a:lnTo>
                      <a:pt x="47" y="5"/>
                    </a:lnTo>
                    <a:lnTo>
                      <a:pt x="47" y="5"/>
                    </a:lnTo>
                    <a:close/>
                    <a:moveTo>
                      <a:pt x="119" y="5"/>
                    </a:moveTo>
                    <a:lnTo>
                      <a:pt x="148" y="5"/>
                    </a:lnTo>
                    <a:lnTo>
                      <a:pt x="148" y="5"/>
                    </a:lnTo>
                    <a:lnTo>
                      <a:pt x="149" y="4"/>
                    </a:lnTo>
                    <a:lnTo>
                      <a:pt x="150" y="3"/>
                    </a:lnTo>
                    <a:lnTo>
                      <a:pt x="150" y="3"/>
                    </a:lnTo>
                    <a:lnTo>
                      <a:pt x="150" y="3"/>
                    </a:lnTo>
                    <a:lnTo>
                      <a:pt x="149" y="1"/>
                    </a:lnTo>
                    <a:lnTo>
                      <a:pt x="148" y="0"/>
                    </a:lnTo>
                    <a:lnTo>
                      <a:pt x="119" y="0"/>
                    </a:lnTo>
                    <a:lnTo>
                      <a:pt x="119" y="0"/>
                    </a:lnTo>
                    <a:lnTo>
                      <a:pt x="117" y="1"/>
                    </a:lnTo>
                    <a:lnTo>
                      <a:pt x="116" y="3"/>
                    </a:lnTo>
                    <a:lnTo>
                      <a:pt x="116" y="3"/>
                    </a:lnTo>
                    <a:lnTo>
                      <a:pt x="116" y="3"/>
                    </a:lnTo>
                    <a:lnTo>
                      <a:pt x="117" y="4"/>
                    </a:lnTo>
                    <a:lnTo>
                      <a:pt x="119" y="5"/>
                    </a:lnTo>
                    <a:lnTo>
                      <a:pt x="119" y="5"/>
                    </a:lnTo>
                    <a:close/>
                    <a:moveTo>
                      <a:pt x="47" y="51"/>
                    </a:moveTo>
                    <a:lnTo>
                      <a:pt x="47" y="51"/>
                    </a:lnTo>
                    <a:lnTo>
                      <a:pt x="49" y="50"/>
                    </a:lnTo>
                    <a:lnTo>
                      <a:pt x="50" y="48"/>
                    </a:lnTo>
                    <a:lnTo>
                      <a:pt x="50" y="48"/>
                    </a:lnTo>
                    <a:lnTo>
                      <a:pt x="49" y="46"/>
                    </a:lnTo>
                    <a:lnTo>
                      <a:pt x="47" y="45"/>
                    </a:lnTo>
                    <a:lnTo>
                      <a:pt x="47" y="45"/>
                    </a:lnTo>
                    <a:lnTo>
                      <a:pt x="45" y="46"/>
                    </a:lnTo>
                    <a:lnTo>
                      <a:pt x="44" y="48"/>
                    </a:lnTo>
                    <a:lnTo>
                      <a:pt x="44" y="48"/>
                    </a:lnTo>
                    <a:lnTo>
                      <a:pt x="45" y="50"/>
                    </a:lnTo>
                    <a:lnTo>
                      <a:pt x="47" y="51"/>
                    </a:lnTo>
                    <a:lnTo>
                      <a:pt x="47" y="51"/>
                    </a:lnTo>
                    <a:close/>
                    <a:moveTo>
                      <a:pt x="36" y="51"/>
                    </a:moveTo>
                    <a:lnTo>
                      <a:pt x="36" y="51"/>
                    </a:lnTo>
                    <a:lnTo>
                      <a:pt x="38" y="50"/>
                    </a:lnTo>
                    <a:lnTo>
                      <a:pt x="39" y="48"/>
                    </a:lnTo>
                    <a:lnTo>
                      <a:pt x="39" y="48"/>
                    </a:lnTo>
                    <a:lnTo>
                      <a:pt x="38" y="46"/>
                    </a:lnTo>
                    <a:lnTo>
                      <a:pt x="36" y="45"/>
                    </a:lnTo>
                    <a:lnTo>
                      <a:pt x="36" y="45"/>
                    </a:lnTo>
                    <a:lnTo>
                      <a:pt x="34" y="46"/>
                    </a:lnTo>
                    <a:lnTo>
                      <a:pt x="34" y="48"/>
                    </a:lnTo>
                    <a:lnTo>
                      <a:pt x="34" y="48"/>
                    </a:lnTo>
                    <a:lnTo>
                      <a:pt x="34" y="50"/>
                    </a:lnTo>
                    <a:lnTo>
                      <a:pt x="36" y="51"/>
                    </a:lnTo>
                    <a:lnTo>
                      <a:pt x="36" y="51"/>
                    </a:lnTo>
                    <a:close/>
                    <a:moveTo>
                      <a:pt x="14" y="51"/>
                    </a:moveTo>
                    <a:lnTo>
                      <a:pt x="14" y="51"/>
                    </a:lnTo>
                    <a:lnTo>
                      <a:pt x="16" y="50"/>
                    </a:lnTo>
                    <a:lnTo>
                      <a:pt x="16" y="48"/>
                    </a:lnTo>
                    <a:lnTo>
                      <a:pt x="16" y="48"/>
                    </a:lnTo>
                    <a:lnTo>
                      <a:pt x="16" y="46"/>
                    </a:lnTo>
                    <a:lnTo>
                      <a:pt x="14" y="45"/>
                    </a:lnTo>
                    <a:lnTo>
                      <a:pt x="14" y="45"/>
                    </a:lnTo>
                    <a:lnTo>
                      <a:pt x="12" y="46"/>
                    </a:lnTo>
                    <a:lnTo>
                      <a:pt x="11" y="48"/>
                    </a:lnTo>
                    <a:lnTo>
                      <a:pt x="11" y="48"/>
                    </a:lnTo>
                    <a:lnTo>
                      <a:pt x="12" y="50"/>
                    </a:lnTo>
                    <a:lnTo>
                      <a:pt x="14" y="51"/>
                    </a:lnTo>
                    <a:lnTo>
                      <a:pt x="14" y="51"/>
                    </a:lnTo>
                    <a:close/>
                    <a:moveTo>
                      <a:pt x="25" y="51"/>
                    </a:moveTo>
                    <a:lnTo>
                      <a:pt x="25" y="51"/>
                    </a:lnTo>
                    <a:lnTo>
                      <a:pt x="27" y="50"/>
                    </a:lnTo>
                    <a:lnTo>
                      <a:pt x="28" y="48"/>
                    </a:lnTo>
                    <a:lnTo>
                      <a:pt x="28" y="48"/>
                    </a:lnTo>
                    <a:lnTo>
                      <a:pt x="27" y="46"/>
                    </a:lnTo>
                    <a:lnTo>
                      <a:pt x="25" y="45"/>
                    </a:lnTo>
                    <a:lnTo>
                      <a:pt x="25" y="45"/>
                    </a:lnTo>
                    <a:lnTo>
                      <a:pt x="24" y="46"/>
                    </a:lnTo>
                    <a:lnTo>
                      <a:pt x="23" y="48"/>
                    </a:lnTo>
                    <a:lnTo>
                      <a:pt x="23" y="48"/>
                    </a:lnTo>
                    <a:lnTo>
                      <a:pt x="24" y="50"/>
                    </a:lnTo>
                    <a:lnTo>
                      <a:pt x="25" y="51"/>
                    </a:lnTo>
                    <a:lnTo>
                      <a:pt x="25" y="51"/>
                    </a:lnTo>
                    <a:close/>
                    <a:moveTo>
                      <a:pt x="119" y="50"/>
                    </a:moveTo>
                    <a:lnTo>
                      <a:pt x="148" y="50"/>
                    </a:lnTo>
                    <a:lnTo>
                      <a:pt x="148" y="50"/>
                    </a:lnTo>
                    <a:lnTo>
                      <a:pt x="149" y="50"/>
                    </a:lnTo>
                    <a:lnTo>
                      <a:pt x="150" y="48"/>
                    </a:lnTo>
                    <a:lnTo>
                      <a:pt x="150" y="48"/>
                    </a:lnTo>
                    <a:lnTo>
                      <a:pt x="150" y="48"/>
                    </a:lnTo>
                    <a:lnTo>
                      <a:pt x="149" y="46"/>
                    </a:lnTo>
                    <a:lnTo>
                      <a:pt x="148" y="46"/>
                    </a:lnTo>
                    <a:lnTo>
                      <a:pt x="119" y="46"/>
                    </a:lnTo>
                    <a:lnTo>
                      <a:pt x="119" y="46"/>
                    </a:lnTo>
                    <a:lnTo>
                      <a:pt x="117" y="46"/>
                    </a:lnTo>
                    <a:lnTo>
                      <a:pt x="116" y="48"/>
                    </a:lnTo>
                    <a:lnTo>
                      <a:pt x="116" y="48"/>
                    </a:lnTo>
                    <a:lnTo>
                      <a:pt x="116" y="48"/>
                    </a:lnTo>
                    <a:lnTo>
                      <a:pt x="117" y="50"/>
                    </a:lnTo>
                    <a:lnTo>
                      <a:pt x="119" y="50"/>
                    </a:lnTo>
                    <a:lnTo>
                      <a:pt x="119" y="50"/>
                    </a:lnTo>
                    <a:close/>
                    <a:moveTo>
                      <a:pt x="3" y="51"/>
                    </a:moveTo>
                    <a:lnTo>
                      <a:pt x="3" y="51"/>
                    </a:lnTo>
                    <a:lnTo>
                      <a:pt x="5" y="50"/>
                    </a:lnTo>
                    <a:lnTo>
                      <a:pt x="6" y="48"/>
                    </a:lnTo>
                    <a:lnTo>
                      <a:pt x="6" y="48"/>
                    </a:lnTo>
                    <a:lnTo>
                      <a:pt x="5" y="46"/>
                    </a:lnTo>
                    <a:lnTo>
                      <a:pt x="3" y="45"/>
                    </a:lnTo>
                    <a:lnTo>
                      <a:pt x="3" y="45"/>
                    </a:lnTo>
                    <a:lnTo>
                      <a:pt x="1" y="46"/>
                    </a:lnTo>
                    <a:lnTo>
                      <a:pt x="0" y="48"/>
                    </a:lnTo>
                    <a:lnTo>
                      <a:pt x="0" y="48"/>
                    </a:lnTo>
                    <a:lnTo>
                      <a:pt x="1" y="50"/>
                    </a:lnTo>
                    <a:lnTo>
                      <a:pt x="3" y="51"/>
                    </a:lnTo>
                    <a:lnTo>
                      <a:pt x="3" y="51"/>
                    </a:lnTo>
                    <a:close/>
                    <a:moveTo>
                      <a:pt x="119" y="96"/>
                    </a:moveTo>
                    <a:lnTo>
                      <a:pt x="148" y="96"/>
                    </a:lnTo>
                    <a:lnTo>
                      <a:pt x="148" y="96"/>
                    </a:lnTo>
                    <a:lnTo>
                      <a:pt x="149" y="96"/>
                    </a:lnTo>
                    <a:lnTo>
                      <a:pt x="150" y="94"/>
                    </a:lnTo>
                    <a:lnTo>
                      <a:pt x="150" y="94"/>
                    </a:lnTo>
                    <a:lnTo>
                      <a:pt x="150" y="94"/>
                    </a:lnTo>
                    <a:lnTo>
                      <a:pt x="149" y="92"/>
                    </a:lnTo>
                    <a:lnTo>
                      <a:pt x="148" y="92"/>
                    </a:lnTo>
                    <a:lnTo>
                      <a:pt x="119" y="92"/>
                    </a:lnTo>
                    <a:lnTo>
                      <a:pt x="119" y="92"/>
                    </a:lnTo>
                    <a:lnTo>
                      <a:pt x="117" y="92"/>
                    </a:lnTo>
                    <a:lnTo>
                      <a:pt x="116" y="94"/>
                    </a:lnTo>
                    <a:lnTo>
                      <a:pt x="116" y="94"/>
                    </a:lnTo>
                    <a:lnTo>
                      <a:pt x="116" y="94"/>
                    </a:lnTo>
                    <a:lnTo>
                      <a:pt x="117" y="96"/>
                    </a:lnTo>
                    <a:lnTo>
                      <a:pt x="119" y="96"/>
                    </a:lnTo>
                    <a:lnTo>
                      <a:pt x="119" y="96"/>
                    </a:lnTo>
                    <a:close/>
                    <a:moveTo>
                      <a:pt x="14" y="97"/>
                    </a:moveTo>
                    <a:lnTo>
                      <a:pt x="14" y="97"/>
                    </a:lnTo>
                    <a:lnTo>
                      <a:pt x="16" y="96"/>
                    </a:lnTo>
                    <a:lnTo>
                      <a:pt x="16" y="94"/>
                    </a:lnTo>
                    <a:lnTo>
                      <a:pt x="16" y="94"/>
                    </a:lnTo>
                    <a:lnTo>
                      <a:pt x="16" y="92"/>
                    </a:lnTo>
                    <a:lnTo>
                      <a:pt x="14" y="90"/>
                    </a:lnTo>
                    <a:lnTo>
                      <a:pt x="14" y="90"/>
                    </a:lnTo>
                    <a:lnTo>
                      <a:pt x="12" y="92"/>
                    </a:lnTo>
                    <a:lnTo>
                      <a:pt x="11" y="94"/>
                    </a:lnTo>
                    <a:lnTo>
                      <a:pt x="11" y="94"/>
                    </a:lnTo>
                    <a:lnTo>
                      <a:pt x="12" y="96"/>
                    </a:lnTo>
                    <a:lnTo>
                      <a:pt x="14" y="97"/>
                    </a:lnTo>
                    <a:lnTo>
                      <a:pt x="14" y="97"/>
                    </a:lnTo>
                    <a:close/>
                    <a:moveTo>
                      <a:pt x="25" y="97"/>
                    </a:moveTo>
                    <a:lnTo>
                      <a:pt x="25" y="97"/>
                    </a:lnTo>
                    <a:lnTo>
                      <a:pt x="27" y="96"/>
                    </a:lnTo>
                    <a:lnTo>
                      <a:pt x="28" y="94"/>
                    </a:lnTo>
                    <a:lnTo>
                      <a:pt x="28" y="94"/>
                    </a:lnTo>
                    <a:lnTo>
                      <a:pt x="27" y="92"/>
                    </a:lnTo>
                    <a:lnTo>
                      <a:pt x="25" y="90"/>
                    </a:lnTo>
                    <a:lnTo>
                      <a:pt x="25" y="90"/>
                    </a:lnTo>
                    <a:lnTo>
                      <a:pt x="24" y="92"/>
                    </a:lnTo>
                    <a:lnTo>
                      <a:pt x="23" y="94"/>
                    </a:lnTo>
                    <a:lnTo>
                      <a:pt x="23" y="94"/>
                    </a:lnTo>
                    <a:lnTo>
                      <a:pt x="24" y="96"/>
                    </a:lnTo>
                    <a:lnTo>
                      <a:pt x="25" y="97"/>
                    </a:lnTo>
                    <a:lnTo>
                      <a:pt x="25" y="97"/>
                    </a:lnTo>
                    <a:close/>
                    <a:moveTo>
                      <a:pt x="3" y="97"/>
                    </a:moveTo>
                    <a:lnTo>
                      <a:pt x="3" y="97"/>
                    </a:lnTo>
                    <a:lnTo>
                      <a:pt x="5" y="96"/>
                    </a:lnTo>
                    <a:lnTo>
                      <a:pt x="6" y="94"/>
                    </a:lnTo>
                    <a:lnTo>
                      <a:pt x="6" y="94"/>
                    </a:lnTo>
                    <a:lnTo>
                      <a:pt x="5" y="92"/>
                    </a:lnTo>
                    <a:lnTo>
                      <a:pt x="3" y="90"/>
                    </a:lnTo>
                    <a:lnTo>
                      <a:pt x="3" y="90"/>
                    </a:lnTo>
                    <a:lnTo>
                      <a:pt x="1" y="92"/>
                    </a:lnTo>
                    <a:lnTo>
                      <a:pt x="0" y="94"/>
                    </a:lnTo>
                    <a:lnTo>
                      <a:pt x="0" y="94"/>
                    </a:lnTo>
                    <a:lnTo>
                      <a:pt x="1" y="96"/>
                    </a:lnTo>
                    <a:lnTo>
                      <a:pt x="3" y="97"/>
                    </a:lnTo>
                    <a:lnTo>
                      <a:pt x="3" y="97"/>
                    </a:lnTo>
                    <a:close/>
                    <a:moveTo>
                      <a:pt x="36" y="97"/>
                    </a:moveTo>
                    <a:lnTo>
                      <a:pt x="36" y="97"/>
                    </a:lnTo>
                    <a:lnTo>
                      <a:pt x="38" y="96"/>
                    </a:lnTo>
                    <a:lnTo>
                      <a:pt x="39" y="94"/>
                    </a:lnTo>
                    <a:lnTo>
                      <a:pt x="39" y="94"/>
                    </a:lnTo>
                    <a:lnTo>
                      <a:pt x="38" y="92"/>
                    </a:lnTo>
                    <a:lnTo>
                      <a:pt x="36" y="90"/>
                    </a:lnTo>
                    <a:lnTo>
                      <a:pt x="36" y="90"/>
                    </a:lnTo>
                    <a:lnTo>
                      <a:pt x="34" y="92"/>
                    </a:lnTo>
                    <a:lnTo>
                      <a:pt x="34" y="94"/>
                    </a:lnTo>
                    <a:lnTo>
                      <a:pt x="34" y="94"/>
                    </a:lnTo>
                    <a:lnTo>
                      <a:pt x="34" y="96"/>
                    </a:lnTo>
                    <a:lnTo>
                      <a:pt x="36" y="97"/>
                    </a:lnTo>
                    <a:lnTo>
                      <a:pt x="36" y="97"/>
                    </a:lnTo>
                    <a:close/>
                    <a:moveTo>
                      <a:pt x="47" y="97"/>
                    </a:moveTo>
                    <a:lnTo>
                      <a:pt x="47" y="97"/>
                    </a:lnTo>
                    <a:lnTo>
                      <a:pt x="49" y="96"/>
                    </a:lnTo>
                    <a:lnTo>
                      <a:pt x="50" y="94"/>
                    </a:lnTo>
                    <a:lnTo>
                      <a:pt x="50" y="94"/>
                    </a:lnTo>
                    <a:lnTo>
                      <a:pt x="49" y="92"/>
                    </a:lnTo>
                    <a:lnTo>
                      <a:pt x="47" y="90"/>
                    </a:lnTo>
                    <a:lnTo>
                      <a:pt x="47" y="90"/>
                    </a:lnTo>
                    <a:lnTo>
                      <a:pt x="45" y="92"/>
                    </a:lnTo>
                    <a:lnTo>
                      <a:pt x="44" y="94"/>
                    </a:lnTo>
                    <a:lnTo>
                      <a:pt x="44" y="94"/>
                    </a:lnTo>
                    <a:lnTo>
                      <a:pt x="45" y="96"/>
                    </a:lnTo>
                    <a:lnTo>
                      <a:pt x="47" y="97"/>
                    </a:lnTo>
                    <a:lnTo>
                      <a:pt x="47" y="97"/>
                    </a:lnTo>
                    <a:close/>
                    <a:moveTo>
                      <a:pt x="14" y="142"/>
                    </a:moveTo>
                    <a:lnTo>
                      <a:pt x="14" y="142"/>
                    </a:lnTo>
                    <a:lnTo>
                      <a:pt x="16" y="141"/>
                    </a:lnTo>
                    <a:lnTo>
                      <a:pt x="16" y="139"/>
                    </a:lnTo>
                    <a:lnTo>
                      <a:pt x="16" y="139"/>
                    </a:lnTo>
                    <a:lnTo>
                      <a:pt x="16" y="137"/>
                    </a:lnTo>
                    <a:lnTo>
                      <a:pt x="14" y="137"/>
                    </a:lnTo>
                    <a:lnTo>
                      <a:pt x="14" y="137"/>
                    </a:lnTo>
                    <a:lnTo>
                      <a:pt x="12" y="137"/>
                    </a:lnTo>
                    <a:lnTo>
                      <a:pt x="11" y="139"/>
                    </a:lnTo>
                    <a:lnTo>
                      <a:pt x="11" y="139"/>
                    </a:lnTo>
                    <a:lnTo>
                      <a:pt x="12" y="141"/>
                    </a:lnTo>
                    <a:lnTo>
                      <a:pt x="14" y="142"/>
                    </a:lnTo>
                    <a:lnTo>
                      <a:pt x="14" y="142"/>
                    </a:lnTo>
                    <a:close/>
                    <a:moveTo>
                      <a:pt x="47" y="142"/>
                    </a:moveTo>
                    <a:lnTo>
                      <a:pt x="47" y="142"/>
                    </a:lnTo>
                    <a:lnTo>
                      <a:pt x="49" y="141"/>
                    </a:lnTo>
                    <a:lnTo>
                      <a:pt x="50" y="139"/>
                    </a:lnTo>
                    <a:lnTo>
                      <a:pt x="50" y="139"/>
                    </a:lnTo>
                    <a:lnTo>
                      <a:pt x="49" y="137"/>
                    </a:lnTo>
                    <a:lnTo>
                      <a:pt x="47" y="137"/>
                    </a:lnTo>
                    <a:lnTo>
                      <a:pt x="47" y="137"/>
                    </a:lnTo>
                    <a:lnTo>
                      <a:pt x="45" y="137"/>
                    </a:lnTo>
                    <a:lnTo>
                      <a:pt x="44" y="139"/>
                    </a:lnTo>
                    <a:lnTo>
                      <a:pt x="44" y="139"/>
                    </a:lnTo>
                    <a:lnTo>
                      <a:pt x="45" y="141"/>
                    </a:lnTo>
                    <a:lnTo>
                      <a:pt x="47" y="142"/>
                    </a:lnTo>
                    <a:lnTo>
                      <a:pt x="47" y="142"/>
                    </a:lnTo>
                    <a:close/>
                    <a:moveTo>
                      <a:pt x="25" y="142"/>
                    </a:moveTo>
                    <a:lnTo>
                      <a:pt x="25" y="142"/>
                    </a:lnTo>
                    <a:lnTo>
                      <a:pt x="27" y="141"/>
                    </a:lnTo>
                    <a:lnTo>
                      <a:pt x="28" y="139"/>
                    </a:lnTo>
                    <a:lnTo>
                      <a:pt x="28" y="139"/>
                    </a:lnTo>
                    <a:lnTo>
                      <a:pt x="27" y="137"/>
                    </a:lnTo>
                    <a:lnTo>
                      <a:pt x="25" y="137"/>
                    </a:lnTo>
                    <a:lnTo>
                      <a:pt x="25" y="137"/>
                    </a:lnTo>
                    <a:lnTo>
                      <a:pt x="24" y="137"/>
                    </a:lnTo>
                    <a:lnTo>
                      <a:pt x="23" y="139"/>
                    </a:lnTo>
                    <a:lnTo>
                      <a:pt x="23" y="139"/>
                    </a:lnTo>
                    <a:lnTo>
                      <a:pt x="24" y="141"/>
                    </a:lnTo>
                    <a:lnTo>
                      <a:pt x="25" y="142"/>
                    </a:lnTo>
                    <a:lnTo>
                      <a:pt x="25" y="142"/>
                    </a:lnTo>
                    <a:close/>
                    <a:moveTo>
                      <a:pt x="119" y="142"/>
                    </a:moveTo>
                    <a:lnTo>
                      <a:pt x="148" y="142"/>
                    </a:lnTo>
                    <a:lnTo>
                      <a:pt x="148" y="142"/>
                    </a:lnTo>
                    <a:lnTo>
                      <a:pt x="149" y="141"/>
                    </a:lnTo>
                    <a:lnTo>
                      <a:pt x="150" y="139"/>
                    </a:lnTo>
                    <a:lnTo>
                      <a:pt x="150" y="139"/>
                    </a:lnTo>
                    <a:lnTo>
                      <a:pt x="150" y="139"/>
                    </a:lnTo>
                    <a:lnTo>
                      <a:pt x="149" y="138"/>
                    </a:lnTo>
                    <a:lnTo>
                      <a:pt x="148" y="137"/>
                    </a:lnTo>
                    <a:lnTo>
                      <a:pt x="119" y="137"/>
                    </a:lnTo>
                    <a:lnTo>
                      <a:pt x="119" y="137"/>
                    </a:lnTo>
                    <a:lnTo>
                      <a:pt x="117" y="138"/>
                    </a:lnTo>
                    <a:lnTo>
                      <a:pt x="116" y="139"/>
                    </a:lnTo>
                    <a:lnTo>
                      <a:pt x="116" y="139"/>
                    </a:lnTo>
                    <a:lnTo>
                      <a:pt x="116" y="139"/>
                    </a:lnTo>
                    <a:lnTo>
                      <a:pt x="117" y="141"/>
                    </a:lnTo>
                    <a:lnTo>
                      <a:pt x="119" y="142"/>
                    </a:lnTo>
                    <a:lnTo>
                      <a:pt x="119" y="142"/>
                    </a:lnTo>
                    <a:close/>
                    <a:moveTo>
                      <a:pt x="36" y="142"/>
                    </a:moveTo>
                    <a:lnTo>
                      <a:pt x="36" y="142"/>
                    </a:lnTo>
                    <a:lnTo>
                      <a:pt x="38" y="141"/>
                    </a:lnTo>
                    <a:lnTo>
                      <a:pt x="39" y="139"/>
                    </a:lnTo>
                    <a:lnTo>
                      <a:pt x="39" y="139"/>
                    </a:lnTo>
                    <a:lnTo>
                      <a:pt x="38" y="137"/>
                    </a:lnTo>
                    <a:lnTo>
                      <a:pt x="36" y="137"/>
                    </a:lnTo>
                    <a:lnTo>
                      <a:pt x="36" y="137"/>
                    </a:lnTo>
                    <a:lnTo>
                      <a:pt x="34" y="137"/>
                    </a:lnTo>
                    <a:lnTo>
                      <a:pt x="34" y="139"/>
                    </a:lnTo>
                    <a:lnTo>
                      <a:pt x="34" y="139"/>
                    </a:lnTo>
                    <a:lnTo>
                      <a:pt x="34" y="141"/>
                    </a:lnTo>
                    <a:lnTo>
                      <a:pt x="36" y="142"/>
                    </a:lnTo>
                    <a:lnTo>
                      <a:pt x="36" y="142"/>
                    </a:lnTo>
                    <a:close/>
                    <a:moveTo>
                      <a:pt x="3" y="142"/>
                    </a:moveTo>
                    <a:lnTo>
                      <a:pt x="3" y="142"/>
                    </a:lnTo>
                    <a:lnTo>
                      <a:pt x="5" y="141"/>
                    </a:lnTo>
                    <a:lnTo>
                      <a:pt x="6" y="139"/>
                    </a:lnTo>
                    <a:lnTo>
                      <a:pt x="6" y="139"/>
                    </a:lnTo>
                    <a:lnTo>
                      <a:pt x="5" y="137"/>
                    </a:lnTo>
                    <a:lnTo>
                      <a:pt x="3" y="137"/>
                    </a:lnTo>
                    <a:lnTo>
                      <a:pt x="3" y="137"/>
                    </a:lnTo>
                    <a:lnTo>
                      <a:pt x="1" y="137"/>
                    </a:lnTo>
                    <a:lnTo>
                      <a:pt x="0" y="139"/>
                    </a:lnTo>
                    <a:lnTo>
                      <a:pt x="0" y="139"/>
                    </a:lnTo>
                    <a:lnTo>
                      <a:pt x="1" y="141"/>
                    </a:lnTo>
                    <a:lnTo>
                      <a:pt x="3" y="142"/>
                    </a:lnTo>
                    <a:lnTo>
                      <a:pt x="3" y="142"/>
                    </a:lnTo>
                    <a:close/>
                    <a:moveTo>
                      <a:pt x="14" y="187"/>
                    </a:moveTo>
                    <a:lnTo>
                      <a:pt x="14" y="187"/>
                    </a:lnTo>
                    <a:lnTo>
                      <a:pt x="16" y="186"/>
                    </a:lnTo>
                    <a:lnTo>
                      <a:pt x="16" y="185"/>
                    </a:lnTo>
                    <a:lnTo>
                      <a:pt x="16" y="185"/>
                    </a:lnTo>
                    <a:lnTo>
                      <a:pt x="16" y="183"/>
                    </a:lnTo>
                    <a:lnTo>
                      <a:pt x="14" y="182"/>
                    </a:lnTo>
                    <a:lnTo>
                      <a:pt x="14" y="182"/>
                    </a:lnTo>
                    <a:lnTo>
                      <a:pt x="12" y="183"/>
                    </a:lnTo>
                    <a:lnTo>
                      <a:pt x="11" y="185"/>
                    </a:lnTo>
                    <a:lnTo>
                      <a:pt x="11" y="185"/>
                    </a:lnTo>
                    <a:lnTo>
                      <a:pt x="12" y="186"/>
                    </a:lnTo>
                    <a:lnTo>
                      <a:pt x="14" y="187"/>
                    </a:lnTo>
                    <a:lnTo>
                      <a:pt x="14" y="187"/>
                    </a:lnTo>
                    <a:close/>
                    <a:moveTo>
                      <a:pt x="3" y="187"/>
                    </a:moveTo>
                    <a:lnTo>
                      <a:pt x="3" y="187"/>
                    </a:lnTo>
                    <a:lnTo>
                      <a:pt x="5" y="186"/>
                    </a:lnTo>
                    <a:lnTo>
                      <a:pt x="6" y="185"/>
                    </a:lnTo>
                    <a:lnTo>
                      <a:pt x="6" y="185"/>
                    </a:lnTo>
                    <a:lnTo>
                      <a:pt x="5" y="183"/>
                    </a:lnTo>
                    <a:lnTo>
                      <a:pt x="3" y="182"/>
                    </a:lnTo>
                    <a:lnTo>
                      <a:pt x="3" y="182"/>
                    </a:lnTo>
                    <a:lnTo>
                      <a:pt x="1" y="183"/>
                    </a:lnTo>
                    <a:lnTo>
                      <a:pt x="0" y="185"/>
                    </a:lnTo>
                    <a:lnTo>
                      <a:pt x="0" y="185"/>
                    </a:lnTo>
                    <a:lnTo>
                      <a:pt x="1" y="186"/>
                    </a:lnTo>
                    <a:lnTo>
                      <a:pt x="3" y="187"/>
                    </a:lnTo>
                    <a:lnTo>
                      <a:pt x="3" y="187"/>
                    </a:lnTo>
                    <a:close/>
                    <a:moveTo>
                      <a:pt x="119" y="187"/>
                    </a:moveTo>
                    <a:lnTo>
                      <a:pt x="148" y="187"/>
                    </a:lnTo>
                    <a:lnTo>
                      <a:pt x="148" y="187"/>
                    </a:lnTo>
                    <a:lnTo>
                      <a:pt x="149" y="186"/>
                    </a:lnTo>
                    <a:lnTo>
                      <a:pt x="150" y="185"/>
                    </a:lnTo>
                    <a:lnTo>
                      <a:pt x="150" y="185"/>
                    </a:lnTo>
                    <a:lnTo>
                      <a:pt x="150" y="185"/>
                    </a:lnTo>
                    <a:lnTo>
                      <a:pt x="149" y="183"/>
                    </a:lnTo>
                    <a:lnTo>
                      <a:pt x="148" y="182"/>
                    </a:lnTo>
                    <a:lnTo>
                      <a:pt x="119" y="182"/>
                    </a:lnTo>
                    <a:lnTo>
                      <a:pt x="119" y="182"/>
                    </a:lnTo>
                    <a:lnTo>
                      <a:pt x="117" y="183"/>
                    </a:lnTo>
                    <a:lnTo>
                      <a:pt x="116" y="185"/>
                    </a:lnTo>
                    <a:lnTo>
                      <a:pt x="116" y="185"/>
                    </a:lnTo>
                    <a:lnTo>
                      <a:pt x="116" y="185"/>
                    </a:lnTo>
                    <a:lnTo>
                      <a:pt x="117" y="186"/>
                    </a:lnTo>
                    <a:lnTo>
                      <a:pt x="119" y="187"/>
                    </a:lnTo>
                    <a:lnTo>
                      <a:pt x="119" y="187"/>
                    </a:lnTo>
                    <a:close/>
                    <a:moveTo>
                      <a:pt x="25" y="187"/>
                    </a:moveTo>
                    <a:lnTo>
                      <a:pt x="25" y="187"/>
                    </a:lnTo>
                    <a:lnTo>
                      <a:pt x="27" y="186"/>
                    </a:lnTo>
                    <a:lnTo>
                      <a:pt x="28" y="185"/>
                    </a:lnTo>
                    <a:lnTo>
                      <a:pt x="28" y="185"/>
                    </a:lnTo>
                    <a:lnTo>
                      <a:pt x="27" y="183"/>
                    </a:lnTo>
                    <a:lnTo>
                      <a:pt x="25" y="182"/>
                    </a:lnTo>
                    <a:lnTo>
                      <a:pt x="25" y="182"/>
                    </a:lnTo>
                    <a:lnTo>
                      <a:pt x="24" y="183"/>
                    </a:lnTo>
                    <a:lnTo>
                      <a:pt x="23" y="185"/>
                    </a:lnTo>
                    <a:lnTo>
                      <a:pt x="23" y="185"/>
                    </a:lnTo>
                    <a:lnTo>
                      <a:pt x="24" y="186"/>
                    </a:lnTo>
                    <a:lnTo>
                      <a:pt x="25" y="187"/>
                    </a:lnTo>
                    <a:lnTo>
                      <a:pt x="25" y="187"/>
                    </a:lnTo>
                    <a:close/>
                    <a:moveTo>
                      <a:pt x="47" y="187"/>
                    </a:moveTo>
                    <a:lnTo>
                      <a:pt x="47" y="187"/>
                    </a:lnTo>
                    <a:lnTo>
                      <a:pt x="49" y="186"/>
                    </a:lnTo>
                    <a:lnTo>
                      <a:pt x="50" y="185"/>
                    </a:lnTo>
                    <a:lnTo>
                      <a:pt x="50" y="185"/>
                    </a:lnTo>
                    <a:lnTo>
                      <a:pt x="49" y="183"/>
                    </a:lnTo>
                    <a:lnTo>
                      <a:pt x="47" y="182"/>
                    </a:lnTo>
                    <a:lnTo>
                      <a:pt x="47" y="182"/>
                    </a:lnTo>
                    <a:lnTo>
                      <a:pt x="45" y="183"/>
                    </a:lnTo>
                    <a:lnTo>
                      <a:pt x="44" y="185"/>
                    </a:lnTo>
                    <a:lnTo>
                      <a:pt x="44" y="185"/>
                    </a:lnTo>
                    <a:lnTo>
                      <a:pt x="45" y="186"/>
                    </a:lnTo>
                    <a:lnTo>
                      <a:pt x="47" y="187"/>
                    </a:lnTo>
                    <a:lnTo>
                      <a:pt x="47" y="187"/>
                    </a:lnTo>
                    <a:close/>
                    <a:moveTo>
                      <a:pt x="36" y="187"/>
                    </a:moveTo>
                    <a:lnTo>
                      <a:pt x="36" y="187"/>
                    </a:lnTo>
                    <a:lnTo>
                      <a:pt x="38" y="186"/>
                    </a:lnTo>
                    <a:lnTo>
                      <a:pt x="39" y="185"/>
                    </a:lnTo>
                    <a:lnTo>
                      <a:pt x="39" y="185"/>
                    </a:lnTo>
                    <a:lnTo>
                      <a:pt x="38" y="183"/>
                    </a:lnTo>
                    <a:lnTo>
                      <a:pt x="36" y="182"/>
                    </a:lnTo>
                    <a:lnTo>
                      <a:pt x="36" y="182"/>
                    </a:lnTo>
                    <a:lnTo>
                      <a:pt x="34" y="183"/>
                    </a:lnTo>
                    <a:lnTo>
                      <a:pt x="34" y="185"/>
                    </a:lnTo>
                    <a:lnTo>
                      <a:pt x="34" y="185"/>
                    </a:lnTo>
                    <a:lnTo>
                      <a:pt x="34" y="186"/>
                    </a:lnTo>
                    <a:lnTo>
                      <a:pt x="36" y="187"/>
                    </a:lnTo>
                    <a:lnTo>
                      <a:pt x="36" y="187"/>
                    </a:lnTo>
                    <a:close/>
                    <a:moveTo>
                      <a:pt x="148" y="227"/>
                    </a:moveTo>
                    <a:lnTo>
                      <a:pt x="119" y="227"/>
                    </a:lnTo>
                    <a:lnTo>
                      <a:pt x="119" y="227"/>
                    </a:lnTo>
                    <a:lnTo>
                      <a:pt x="117" y="228"/>
                    </a:lnTo>
                    <a:lnTo>
                      <a:pt x="117" y="230"/>
                    </a:lnTo>
                    <a:lnTo>
                      <a:pt x="117" y="230"/>
                    </a:lnTo>
                    <a:lnTo>
                      <a:pt x="117" y="230"/>
                    </a:lnTo>
                    <a:lnTo>
                      <a:pt x="117" y="231"/>
                    </a:lnTo>
                    <a:lnTo>
                      <a:pt x="119" y="232"/>
                    </a:lnTo>
                    <a:lnTo>
                      <a:pt x="148" y="232"/>
                    </a:lnTo>
                    <a:lnTo>
                      <a:pt x="148" y="232"/>
                    </a:lnTo>
                    <a:lnTo>
                      <a:pt x="150" y="231"/>
                    </a:lnTo>
                    <a:lnTo>
                      <a:pt x="150" y="230"/>
                    </a:lnTo>
                    <a:lnTo>
                      <a:pt x="150" y="230"/>
                    </a:lnTo>
                    <a:lnTo>
                      <a:pt x="150" y="230"/>
                    </a:lnTo>
                    <a:lnTo>
                      <a:pt x="150" y="228"/>
                    </a:lnTo>
                    <a:lnTo>
                      <a:pt x="148" y="227"/>
                    </a:lnTo>
                    <a:lnTo>
                      <a:pt x="148" y="227"/>
                    </a:lnTo>
                    <a:close/>
                    <a:moveTo>
                      <a:pt x="37" y="227"/>
                    </a:moveTo>
                    <a:lnTo>
                      <a:pt x="37" y="227"/>
                    </a:lnTo>
                    <a:lnTo>
                      <a:pt x="35" y="228"/>
                    </a:lnTo>
                    <a:lnTo>
                      <a:pt x="34" y="230"/>
                    </a:lnTo>
                    <a:lnTo>
                      <a:pt x="34" y="230"/>
                    </a:lnTo>
                    <a:lnTo>
                      <a:pt x="35" y="232"/>
                    </a:lnTo>
                    <a:lnTo>
                      <a:pt x="37" y="232"/>
                    </a:lnTo>
                    <a:lnTo>
                      <a:pt x="37" y="232"/>
                    </a:lnTo>
                    <a:lnTo>
                      <a:pt x="39" y="232"/>
                    </a:lnTo>
                    <a:lnTo>
                      <a:pt x="39" y="230"/>
                    </a:lnTo>
                    <a:lnTo>
                      <a:pt x="39" y="230"/>
                    </a:lnTo>
                    <a:lnTo>
                      <a:pt x="39" y="228"/>
                    </a:lnTo>
                    <a:lnTo>
                      <a:pt x="37" y="227"/>
                    </a:lnTo>
                    <a:lnTo>
                      <a:pt x="37" y="227"/>
                    </a:lnTo>
                    <a:close/>
                    <a:moveTo>
                      <a:pt x="47" y="227"/>
                    </a:moveTo>
                    <a:lnTo>
                      <a:pt x="47" y="227"/>
                    </a:lnTo>
                    <a:lnTo>
                      <a:pt x="46" y="228"/>
                    </a:lnTo>
                    <a:lnTo>
                      <a:pt x="45" y="230"/>
                    </a:lnTo>
                    <a:lnTo>
                      <a:pt x="45" y="230"/>
                    </a:lnTo>
                    <a:lnTo>
                      <a:pt x="46" y="232"/>
                    </a:lnTo>
                    <a:lnTo>
                      <a:pt x="47" y="232"/>
                    </a:lnTo>
                    <a:lnTo>
                      <a:pt x="47" y="232"/>
                    </a:lnTo>
                    <a:lnTo>
                      <a:pt x="49" y="232"/>
                    </a:lnTo>
                    <a:lnTo>
                      <a:pt x="50" y="230"/>
                    </a:lnTo>
                    <a:lnTo>
                      <a:pt x="50" y="230"/>
                    </a:lnTo>
                    <a:lnTo>
                      <a:pt x="49" y="228"/>
                    </a:lnTo>
                    <a:lnTo>
                      <a:pt x="47" y="227"/>
                    </a:lnTo>
                    <a:lnTo>
                      <a:pt x="47" y="227"/>
                    </a:lnTo>
                    <a:close/>
                    <a:moveTo>
                      <a:pt x="3" y="227"/>
                    </a:moveTo>
                    <a:lnTo>
                      <a:pt x="3" y="227"/>
                    </a:lnTo>
                    <a:lnTo>
                      <a:pt x="1" y="228"/>
                    </a:lnTo>
                    <a:lnTo>
                      <a:pt x="1" y="230"/>
                    </a:lnTo>
                    <a:lnTo>
                      <a:pt x="1" y="230"/>
                    </a:lnTo>
                    <a:lnTo>
                      <a:pt x="1" y="232"/>
                    </a:lnTo>
                    <a:lnTo>
                      <a:pt x="3" y="232"/>
                    </a:lnTo>
                    <a:lnTo>
                      <a:pt x="3" y="232"/>
                    </a:lnTo>
                    <a:lnTo>
                      <a:pt x="5" y="232"/>
                    </a:lnTo>
                    <a:lnTo>
                      <a:pt x="6" y="230"/>
                    </a:lnTo>
                    <a:lnTo>
                      <a:pt x="6" y="230"/>
                    </a:lnTo>
                    <a:lnTo>
                      <a:pt x="5" y="228"/>
                    </a:lnTo>
                    <a:lnTo>
                      <a:pt x="3" y="227"/>
                    </a:lnTo>
                    <a:lnTo>
                      <a:pt x="3" y="227"/>
                    </a:lnTo>
                    <a:close/>
                    <a:moveTo>
                      <a:pt x="26" y="227"/>
                    </a:moveTo>
                    <a:lnTo>
                      <a:pt x="26" y="227"/>
                    </a:lnTo>
                    <a:lnTo>
                      <a:pt x="24" y="228"/>
                    </a:lnTo>
                    <a:lnTo>
                      <a:pt x="23" y="230"/>
                    </a:lnTo>
                    <a:lnTo>
                      <a:pt x="23" y="230"/>
                    </a:lnTo>
                    <a:lnTo>
                      <a:pt x="24" y="232"/>
                    </a:lnTo>
                    <a:lnTo>
                      <a:pt x="26" y="232"/>
                    </a:lnTo>
                    <a:lnTo>
                      <a:pt x="26" y="232"/>
                    </a:lnTo>
                    <a:lnTo>
                      <a:pt x="28" y="232"/>
                    </a:lnTo>
                    <a:lnTo>
                      <a:pt x="29" y="230"/>
                    </a:lnTo>
                    <a:lnTo>
                      <a:pt x="29" y="230"/>
                    </a:lnTo>
                    <a:lnTo>
                      <a:pt x="28" y="228"/>
                    </a:lnTo>
                    <a:lnTo>
                      <a:pt x="26" y="227"/>
                    </a:lnTo>
                    <a:lnTo>
                      <a:pt x="26" y="227"/>
                    </a:lnTo>
                    <a:close/>
                    <a:moveTo>
                      <a:pt x="14" y="227"/>
                    </a:moveTo>
                    <a:lnTo>
                      <a:pt x="14" y="227"/>
                    </a:lnTo>
                    <a:lnTo>
                      <a:pt x="12" y="228"/>
                    </a:lnTo>
                    <a:lnTo>
                      <a:pt x="11" y="230"/>
                    </a:lnTo>
                    <a:lnTo>
                      <a:pt x="11" y="230"/>
                    </a:lnTo>
                    <a:lnTo>
                      <a:pt x="12" y="232"/>
                    </a:lnTo>
                    <a:lnTo>
                      <a:pt x="14" y="232"/>
                    </a:lnTo>
                    <a:lnTo>
                      <a:pt x="14" y="232"/>
                    </a:lnTo>
                    <a:lnTo>
                      <a:pt x="16" y="232"/>
                    </a:lnTo>
                    <a:lnTo>
                      <a:pt x="17" y="230"/>
                    </a:lnTo>
                    <a:lnTo>
                      <a:pt x="17" y="230"/>
                    </a:lnTo>
                    <a:lnTo>
                      <a:pt x="16" y="228"/>
                    </a:lnTo>
                    <a:lnTo>
                      <a:pt x="14" y="227"/>
                    </a:lnTo>
                    <a:lnTo>
                      <a:pt x="14" y="227"/>
                    </a:lnTo>
                    <a:close/>
                    <a:moveTo>
                      <a:pt x="148" y="274"/>
                    </a:moveTo>
                    <a:lnTo>
                      <a:pt x="119" y="274"/>
                    </a:lnTo>
                    <a:lnTo>
                      <a:pt x="119" y="274"/>
                    </a:lnTo>
                    <a:lnTo>
                      <a:pt x="117" y="274"/>
                    </a:lnTo>
                    <a:lnTo>
                      <a:pt x="117" y="276"/>
                    </a:lnTo>
                    <a:lnTo>
                      <a:pt x="117" y="276"/>
                    </a:lnTo>
                    <a:lnTo>
                      <a:pt x="117" y="276"/>
                    </a:lnTo>
                    <a:lnTo>
                      <a:pt x="117" y="278"/>
                    </a:lnTo>
                    <a:lnTo>
                      <a:pt x="119" y="278"/>
                    </a:lnTo>
                    <a:lnTo>
                      <a:pt x="148" y="278"/>
                    </a:lnTo>
                    <a:lnTo>
                      <a:pt x="148" y="278"/>
                    </a:lnTo>
                    <a:lnTo>
                      <a:pt x="150" y="278"/>
                    </a:lnTo>
                    <a:lnTo>
                      <a:pt x="150" y="276"/>
                    </a:lnTo>
                    <a:lnTo>
                      <a:pt x="150" y="276"/>
                    </a:lnTo>
                    <a:lnTo>
                      <a:pt x="150" y="276"/>
                    </a:lnTo>
                    <a:lnTo>
                      <a:pt x="150" y="274"/>
                    </a:lnTo>
                    <a:lnTo>
                      <a:pt x="148" y="274"/>
                    </a:lnTo>
                    <a:lnTo>
                      <a:pt x="148" y="274"/>
                    </a:lnTo>
                    <a:close/>
                    <a:moveTo>
                      <a:pt x="14" y="273"/>
                    </a:moveTo>
                    <a:lnTo>
                      <a:pt x="14" y="273"/>
                    </a:lnTo>
                    <a:lnTo>
                      <a:pt x="12" y="274"/>
                    </a:lnTo>
                    <a:lnTo>
                      <a:pt x="11" y="276"/>
                    </a:lnTo>
                    <a:lnTo>
                      <a:pt x="11" y="276"/>
                    </a:lnTo>
                    <a:lnTo>
                      <a:pt x="12" y="278"/>
                    </a:lnTo>
                    <a:lnTo>
                      <a:pt x="14" y="279"/>
                    </a:lnTo>
                    <a:lnTo>
                      <a:pt x="14" y="279"/>
                    </a:lnTo>
                    <a:lnTo>
                      <a:pt x="16" y="278"/>
                    </a:lnTo>
                    <a:lnTo>
                      <a:pt x="17" y="276"/>
                    </a:lnTo>
                    <a:lnTo>
                      <a:pt x="17" y="276"/>
                    </a:lnTo>
                    <a:lnTo>
                      <a:pt x="16" y="274"/>
                    </a:lnTo>
                    <a:lnTo>
                      <a:pt x="14" y="273"/>
                    </a:lnTo>
                    <a:lnTo>
                      <a:pt x="14" y="273"/>
                    </a:lnTo>
                    <a:close/>
                    <a:moveTo>
                      <a:pt x="47" y="273"/>
                    </a:moveTo>
                    <a:lnTo>
                      <a:pt x="47" y="273"/>
                    </a:lnTo>
                    <a:lnTo>
                      <a:pt x="46" y="274"/>
                    </a:lnTo>
                    <a:lnTo>
                      <a:pt x="45" y="276"/>
                    </a:lnTo>
                    <a:lnTo>
                      <a:pt x="45" y="276"/>
                    </a:lnTo>
                    <a:lnTo>
                      <a:pt x="46" y="278"/>
                    </a:lnTo>
                    <a:lnTo>
                      <a:pt x="47" y="279"/>
                    </a:lnTo>
                    <a:lnTo>
                      <a:pt x="47" y="279"/>
                    </a:lnTo>
                    <a:lnTo>
                      <a:pt x="49" y="278"/>
                    </a:lnTo>
                    <a:lnTo>
                      <a:pt x="50" y="276"/>
                    </a:lnTo>
                    <a:lnTo>
                      <a:pt x="50" y="276"/>
                    </a:lnTo>
                    <a:lnTo>
                      <a:pt x="49" y="274"/>
                    </a:lnTo>
                    <a:lnTo>
                      <a:pt x="47" y="273"/>
                    </a:lnTo>
                    <a:lnTo>
                      <a:pt x="47" y="273"/>
                    </a:lnTo>
                    <a:close/>
                    <a:moveTo>
                      <a:pt x="3" y="273"/>
                    </a:moveTo>
                    <a:lnTo>
                      <a:pt x="3" y="273"/>
                    </a:lnTo>
                    <a:lnTo>
                      <a:pt x="1" y="274"/>
                    </a:lnTo>
                    <a:lnTo>
                      <a:pt x="1" y="276"/>
                    </a:lnTo>
                    <a:lnTo>
                      <a:pt x="1" y="276"/>
                    </a:lnTo>
                    <a:lnTo>
                      <a:pt x="1" y="278"/>
                    </a:lnTo>
                    <a:lnTo>
                      <a:pt x="3" y="279"/>
                    </a:lnTo>
                    <a:lnTo>
                      <a:pt x="3" y="279"/>
                    </a:lnTo>
                    <a:lnTo>
                      <a:pt x="5" y="278"/>
                    </a:lnTo>
                    <a:lnTo>
                      <a:pt x="6" y="276"/>
                    </a:lnTo>
                    <a:lnTo>
                      <a:pt x="6" y="276"/>
                    </a:lnTo>
                    <a:lnTo>
                      <a:pt x="5" y="274"/>
                    </a:lnTo>
                    <a:lnTo>
                      <a:pt x="3" y="273"/>
                    </a:lnTo>
                    <a:lnTo>
                      <a:pt x="3" y="273"/>
                    </a:lnTo>
                    <a:close/>
                    <a:moveTo>
                      <a:pt x="37" y="273"/>
                    </a:moveTo>
                    <a:lnTo>
                      <a:pt x="37" y="273"/>
                    </a:lnTo>
                    <a:lnTo>
                      <a:pt x="35" y="274"/>
                    </a:lnTo>
                    <a:lnTo>
                      <a:pt x="34" y="276"/>
                    </a:lnTo>
                    <a:lnTo>
                      <a:pt x="34" y="276"/>
                    </a:lnTo>
                    <a:lnTo>
                      <a:pt x="35" y="278"/>
                    </a:lnTo>
                    <a:lnTo>
                      <a:pt x="37" y="279"/>
                    </a:lnTo>
                    <a:lnTo>
                      <a:pt x="37" y="279"/>
                    </a:lnTo>
                    <a:lnTo>
                      <a:pt x="39" y="278"/>
                    </a:lnTo>
                    <a:lnTo>
                      <a:pt x="39" y="276"/>
                    </a:lnTo>
                    <a:lnTo>
                      <a:pt x="39" y="276"/>
                    </a:lnTo>
                    <a:lnTo>
                      <a:pt x="39" y="274"/>
                    </a:lnTo>
                    <a:lnTo>
                      <a:pt x="37" y="273"/>
                    </a:lnTo>
                    <a:lnTo>
                      <a:pt x="37" y="273"/>
                    </a:lnTo>
                    <a:close/>
                    <a:moveTo>
                      <a:pt x="26" y="273"/>
                    </a:moveTo>
                    <a:lnTo>
                      <a:pt x="26" y="273"/>
                    </a:lnTo>
                    <a:lnTo>
                      <a:pt x="24" y="274"/>
                    </a:lnTo>
                    <a:lnTo>
                      <a:pt x="23" y="276"/>
                    </a:lnTo>
                    <a:lnTo>
                      <a:pt x="23" y="276"/>
                    </a:lnTo>
                    <a:lnTo>
                      <a:pt x="24" y="278"/>
                    </a:lnTo>
                    <a:lnTo>
                      <a:pt x="26" y="279"/>
                    </a:lnTo>
                    <a:lnTo>
                      <a:pt x="26" y="279"/>
                    </a:lnTo>
                    <a:lnTo>
                      <a:pt x="28" y="278"/>
                    </a:lnTo>
                    <a:lnTo>
                      <a:pt x="29" y="276"/>
                    </a:lnTo>
                    <a:lnTo>
                      <a:pt x="29" y="276"/>
                    </a:lnTo>
                    <a:lnTo>
                      <a:pt x="28" y="274"/>
                    </a:lnTo>
                    <a:lnTo>
                      <a:pt x="26" y="273"/>
                    </a:lnTo>
                    <a:lnTo>
                      <a:pt x="26" y="2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749" tIns="238875" rIns="477749" bIns="238875" numCol="1" anchor="t" anchorCtr="0" compatLnSpc="1">
                <a:prstTxWarp prst="textNoShape">
                  <a:avLst/>
                </a:prstTxWarp>
              </a:bodyPr>
              <a:lstStyle/>
              <a:p>
                <a:pPr defTabSz="4777965">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24" name="Freeform 1276"/>
              <p:cNvSpPr>
                <a:spLocks noEditPoints="1"/>
              </p:cNvSpPr>
              <p:nvPr/>
            </p:nvSpPr>
            <p:spPr bwMode="auto">
              <a:xfrm>
                <a:off x="862867" y="3818587"/>
                <a:ext cx="328613" cy="796925"/>
              </a:xfrm>
              <a:custGeom>
                <a:avLst/>
                <a:gdLst>
                  <a:gd name="T0" fmla="*/ 206 w 207"/>
                  <a:gd name="T1" fmla="*/ 2 h 502"/>
                  <a:gd name="T2" fmla="*/ 205 w 207"/>
                  <a:gd name="T3" fmla="*/ 1 h 502"/>
                  <a:gd name="T4" fmla="*/ 3 w 207"/>
                  <a:gd name="T5" fmla="*/ 0 h 502"/>
                  <a:gd name="T6" fmla="*/ 1 w 207"/>
                  <a:gd name="T7" fmla="*/ 1 h 502"/>
                  <a:gd name="T8" fmla="*/ 0 w 207"/>
                  <a:gd name="T9" fmla="*/ 3 h 502"/>
                  <a:gd name="T10" fmla="*/ 0 w 207"/>
                  <a:gd name="T11" fmla="*/ 499 h 502"/>
                  <a:gd name="T12" fmla="*/ 1 w 207"/>
                  <a:gd name="T13" fmla="*/ 501 h 502"/>
                  <a:gd name="T14" fmla="*/ 3 w 207"/>
                  <a:gd name="T15" fmla="*/ 502 h 502"/>
                  <a:gd name="T16" fmla="*/ 204 w 207"/>
                  <a:gd name="T17" fmla="*/ 502 h 502"/>
                  <a:gd name="T18" fmla="*/ 206 w 207"/>
                  <a:gd name="T19" fmla="*/ 501 h 502"/>
                  <a:gd name="T20" fmla="*/ 207 w 207"/>
                  <a:gd name="T21" fmla="*/ 499 h 502"/>
                  <a:gd name="T22" fmla="*/ 22 w 207"/>
                  <a:gd name="T23" fmla="*/ 480 h 502"/>
                  <a:gd name="T24" fmla="*/ 185 w 207"/>
                  <a:gd name="T25" fmla="*/ 473 h 502"/>
                  <a:gd name="T26" fmla="*/ 185 w 207"/>
                  <a:gd name="T27" fmla="*/ 480 h 502"/>
                  <a:gd name="T28" fmla="*/ 19 w 207"/>
                  <a:gd name="T29" fmla="*/ 460 h 502"/>
                  <a:gd name="T30" fmla="*/ 187 w 207"/>
                  <a:gd name="T31" fmla="*/ 457 h 502"/>
                  <a:gd name="T32" fmla="*/ 185 w 207"/>
                  <a:gd name="T33" fmla="*/ 448 h 502"/>
                  <a:gd name="T34" fmla="*/ 20 w 207"/>
                  <a:gd name="T35" fmla="*/ 441 h 502"/>
                  <a:gd name="T36" fmla="*/ 189 w 207"/>
                  <a:gd name="T37" fmla="*/ 444 h 502"/>
                  <a:gd name="T38" fmla="*/ 85 w 207"/>
                  <a:gd name="T39" fmla="*/ 389 h 502"/>
                  <a:gd name="T40" fmla="*/ 100 w 207"/>
                  <a:gd name="T41" fmla="*/ 375 h 502"/>
                  <a:gd name="T42" fmla="*/ 116 w 207"/>
                  <a:gd name="T43" fmla="*/ 380 h 502"/>
                  <a:gd name="T44" fmla="*/ 123 w 207"/>
                  <a:gd name="T45" fmla="*/ 397 h 502"/>
                  <a:gd name="T46" fmla="*/ 107 w 207"/>
                  <a:gd name="T47" fmla="*/ 412 h 502"/>
                  <a:gd name="T48" fmla="*/ 90 w 207"/>
                  <a:gd name="T49" fmla="*/ 407 h 502"/>
                  <a:gd name="T50" fmla="*/ 192 w 207"/>
                  <a:gd name="T51" fmla="*/ 328 h 502"/>
                  <a:gd name="T52" fmla="*/ 22 w 207"/>
                  <a:gd name="T53" fmla="*/ 334 h 502"/>
                  <a:gd name="T54" fmla="*/ 16 w 207"/>
                  <a:gd name="T55" fmla="*/ 305 h 502"/>
                  <a:gd name="T56" fmla="*/ 185 w 207"/>
                  <a:gd name="T57" fmla="*/ 299 h 502"/>
                  <a:gd name="T58" fmla="*/ 192 w 207"/>
                  <a:gd name="T59" fmla="*/ 328 h 502"/>
                  <a:gd name="T60" fmla="*/ 185 w 207"/>
                  <a:gd name="T61" fmla="*/ 288 h 502"/>
                  <a:gd name="T62" fmla="*/ 16 w 207"/>
                  <a:gd name="T63" fmla="*/ 282 h 502"/>
                  <a:gd name="T64" fmla="*/ 22 w 207"/>
                  <a:gd name="T65" fmla="*/ 254 h 502"/>
                  <a:gd name="T66" fmla="*/ 192 w 207"/>
                  <a:gd name="T67" fmla="*/ 260 h 502"/>
                  <a:gd name="T68" fmla="*/ 187 w 207"/>
                  <a:gd name="T69" fmla="*/ 242 h 502"/>
                  <a:gd name="T70" fmla="*/ 16 w 207"/>
                  <a:gd name="T71" fmla="*/ 239 h 502"/>
                  <a:gd name="T72" fmla="*/ 19 w 207"/>
                  <a:gd name="T73" fmla="*/ 208 h 502"/>
                  <a:gd name="T74" fmla="*/ 191 w 207"/>
                  <a:gd name="T75" fmla="*/ 211 h 502"/>
                  <a:gd name="T76" fmla="*/ 190 w 207"/>
                  <a:gd name="T77" fmla="*/ 195 h 502"/>
                  <a:gd name="T78" fmla="*/ 18 w 207"/>
                  <a:gd name="T79" fmla="*/ 195 h 502"/>
                  <a:gd name="T80" fmla="*/ 18 w 207"/>
                  <a:gd name="T81" fmla="*/ 164 h 502"/>
                  <a:gd name="T82" fmla="*/ 190 w 207"/>
                  <a:gd name="T83" fmla="*/ 164 h 502"/>
                  <a:gd name="T84" fmla="*/ 191 w 207"/>
                  <a:gd name="T85" fmla="*/ 148 h 502"/>
                  <a:gd name="T86" fmla="*/ 19 w 207"/>
                  <a:gd name="T87" fmla="*/ 151 h 502"/>
                  <a:gd name="T88" fmla="*/ 16 w 207"/>
                  <a:gd name="T89" fmla="*/ 121 h 502"/>
                  <a:gd name="T90" fmla="*/ 187 w 207"/>
                  <a:gd name="T91" fmla="*/ 118 h 502"/>
                  <a:gd name="T92" fmla="*/ 192 w 207"/>
                  <a:gd name="T93" fmla="*/ 100 h 502"/>
                  <a:gd name="T94" fmla="*/ 22 w 207"/>
                  <a:gd name="T95" fmla="*/ 106 h 502"/>
                  <a:gd name="T96" fmla="*/ 16 w 207"/>
                  <a:gd name="T97" fmla="*/ 78 h 502"/>
                  <a:gd name="T98" fmla="*/ 185 w 207"/>
                  <a:gd name="T99" fmla="*/ 72 h 502"/>
                  <a:gd name="T100" fmla="*/ 192 w 207"/>
                  <a:gd name="T101" fmla="*/ 55 h 502"/>
                  <a:gd name="T102" fmla="*/ 22 w 207"/>
                  <a:gd name="T103" fmla="*/ 60 h 502"/>
                  <a:gd name="T104" fmla="*/ 16 w 207"/>
                  <a:gd name="T105" fmla="*/ 32 h 502"/>
                  <a:gd name="T106" fmla="*/ 185 w 207"/>
                  <a:gd name="T107" fmla="*/ 26 h 502"/>
                  <a:gd name="T108" fmla="*/ 192 w 207"/>
                  <a:gd name="T109" fmla="*/ 55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7" h="502">
                    <a:moveTo>
                      <a:pt x="207" y="4"/>
                    </a:moveTo>
                    <a:lnTo>
                      <a:pt x="207" y="4"/>
                    </a:lnTo>
                    <a:lnTo>
                      <a:pt x="207" y="3"/>
                    </a:lnTo>
                    <a:lnTo>
                      <a:pt x="207" y="3"/>
                    </a:lnTo>
                    <a:lnTo>
                      <a:pt x="207" y="3"/>
                    </a:lnTo>
                    <a:lnTo>
                      <a:pt x="206" y="2"/>
                    </a:lnTo>
                    <a:lnTo>
                      <a:pt x="206" y="2"/>
                    </a:lnTo>
                    <a:lnTo>
                      <a:pt x="206" y="2"/>
                    </a:lnTo>
                    <a:lnTo>
                      <a:pt x="206" y="1"/>
                    </a:lnTo>
                    <a:lnTo>
                      <a:pt x="205" y="1"/>
                    </a:lnTo>
                    <a:lnTo>
                      <a:pt x="205" y="1"/>
                    </a:lnTo>
                    <a:lnTo>
                      <a:pt x="205" y="1"/>
                    </a:lnTo>
                    <a:lnTo>
                      <a:pt x="204" y="1"/>
                    </a:lnTo>
                    <a:lnTo>
                      <a:pt x="204" y="0"/>
                    </a:lnTo>
                    <a:lnTo>
                      <a:pt x="203" y="0"/>
                    </a:lnTo>
                    <a:lnTo>
                      <a:pt x="203" y="0"/>
                    </a:lnTo>
                    <a:lnTo>
                      <a:pt x="4" y="0"/>
                    </a:lnTo>
                    <a:lnTo>
                      <a:pt x="3" y="0"/>
                    </a:lnTo>
                    <a:lnTo>
                      <a:pt x="3" y="0"/>
                    </a:lnTo>
                    <a:lnTo>
                      <a:pt x="3" y="1"/>
                    </a:lnTo>
                    <a:lnTo>
                      <a:pt x="2" y="1"/>
                    </a:lnTo>
                    <a:lnTo>
                      <a:pt x="2" y="1"/>
                    </a:lnTo>
                    <a:lnTo>
                      <a:pt x="1" y="1"/>
                    </a:lnTo>
                    <a:lnTo>
                      <a:pt x="1" y="1"/>
                    </a:lnTo>
                    <a:lnTo>
                      <a:pt x="1" y="2"/>
                    </a:lnTo>
                    <a:lnTo>
                      <a:pt x="1" y="2"/>
                    </a:lnTo>
                    <a:lnTo>
                      <a:pt x="0" y="2"/>
                    </a:lnTo>
                    <a:lnTo>
                      <a:pt x="0" y="3"/>
                    </a:lnTo>
                    <a:lnTo>
                      <a:pt x="0" y="3"/>
                    </a:lnTo>
                    <a:lnTo>
                      <a:pt x="0" y="3"/>
                    </a:lnTo>
                    <a:lnTo>
                      <a:pt x="0" y="4"/>
                    </a:lnTo>
                    <a:lnTo>
                      <a:pt x="0" y="4"/>
                    </a:lnTo>
                    <a:lnTo>
                      <a:pt x="0" y="5"/>
                    </a:lnTo>
                    <a:lnTo>
                      <a:pt x="0" y="498"/>
                    </a:lnTo>
                    <a:lnTo>
                      <a:pt x="0" y="499"/>
                    </a:lnTo>
                    <a:lnTo>
                      <a:pt x="0" y="499"/>
                    </a:lnTo>
                    <a:lnTo>
                      <a:pt x="0" y="500"/>
                    </a:lnTo>
                    <a:lnTo>
                      <a:pt x="0" y="500"/>
                    </a:lnTo>
                    <a:lnTo>
                      <a:pt x="0" y="500"/>
                    </a:lnTo>
                    <a:lnTo>
                      <a:pt x="0" y="501"/>
                    </a:lnTo>
                    <a:lnTo>
                      <a:pt x="1" y="501"/>
                    </a:lnTo>
                    <a:lnTo>
                      <a:pt x="1" y="501"/>
                    </a:lnTo>
                    <a:lnTo>
                      <a:pt x="1" y="502"/>
                    </a:lnTo>
                    <a:lnTo>
                      <a:pt x="1" y="502"/>
                    </a:lnTo>
                    <a:lnTo>
                      <a:pt x="2" y="502"/>
                    </a:lnTo>
                    <a:lnTo>
                      <a:pt x="2" y="502"/>
                    </a:lnTo>
                    <a:lnTo>
                      <a:pt x="3" y="502"/>
                    </a:lnTo>
                    <a:lnTo>
                      <a:pt x="3" y="502"/>
                    </a:lnTo>
                    <a:lnTo>
                      <a:pt x="3" y="502"/>
                    </a:lnTo>
                    <a:lnTo>
                      <a:pt x="4" y="502"/>
                    </a:lnTo>
                    <a:lnTo>
                      <a:pt x="203" y="502"/>
                    </a:lnTo>
                    <a:lnTo>
                      <a:pt x="203" y="502"/>
                    </a:lnTo>
                    <a:lnTo>
                      <a:pt x="204" y="502"/>
                    </a:lnTo>
                    <a:lnTo>
                      <a:pt x="204" y="502"/>
                    </a:lnTo>
                    <a:lnTo>
                      <a:pt x="205" y="502"/>
                    </a:lnTo>
                    <a:lnTo>
                      <a:pt x="205" y="502"/>
                    </a:lnTo>
                    <a:lnTo>
                      <a:pt x="205" y="502"/>
                    </a:lnTo>
                    <a:lnTo>
                      <a:pt x="206" y="502"/>
                    </a:lnTo>
                    <a:lnTo>
                      <a:pt x="206" y="501"/>
                    </a:lnTo>
                    <a:lnTo>
                      <a:pt x="206" y="501"/>
                    </a:lnTo>
                    <a:lnTo>
                      <a:pt x="206" y="501"/>
                    </a:lnTo>
                    <a:lnTo>
                      <a:pt x="207" y="500"/>
                    </a:lnTo>
                    <a:lnTo>
                      <a:pt x="207" y="500"/>
                    </a:lnTo>
                    <a:lnTo>
                      <a:pt x="207" y="500"/>
                    </a:lnTo>
                    <a:lnTo>
                      <a:pt x="207" y="499"/>
                    </a:lnTo>
                    <a:lnTo>
                      <a:pt x="207" y="499"/>
                    </a:lnTo>
                    <a:lnTo>
                      <a:pt x="207" y="498"/>
                    </a:lnTo>
                    <a:lnTo>
                      <a:pt x="207" y="5"/>
                    </a:lnTo>
                    <a:lnTo>
                      <a:pt x="207" y="4"/>
                    </a:lnTo>
                    <a:close/>
                    <a:moveTo>
                      <a:pt x="185" y="480"/>
                    </a:moveTo>
                    <a:lnTo>
                      <a:pt x="22" y="480"/>
                    </a:lnTo>
                    <a:lnTo>
                      <a:pt x="22" y="480"/>
                    </a:lnTo>
                    <a:lnTo>
                      <a:pt x="20" y="479"/>
                    </a:lnTo>
                    <a:lnTo>
                      <a:pt x="19" y="477"/>
                    </a:lnTo>
                    <a:lnTo>
                      <a:pt x="19" y="477"/>
                    </a:lnTo>
                    <a:lnTo>
                      <a:pt x="20" y="474"/>
                    </a:lnTo>
                    <a:lnTo>
                      <a:pt x="22" y="473"/>
                    </a:lnTo>
                    <a:lnTo>
                      <a:pt x="185" y="473"/>
                    </a:lnTo>
                    <a:lnTo>
                      <a:pt x="185" y="473"/>
                    </a:lnTo>
                    <a:lnTo>
                      <a:pt x="187" y="474"/>
                    </a:lnTo>
                    <a:lnTo>
                      <a:pt x="189" y="477"/>
                    </a:lnTo>
                    <a:lnTo>
                      <a:pt x="189" y="477"/>
                    </a:lnTo>
                    <a:lnTo>
                      <a:pt x="187" y="479"/>
                    </a:lnTo>
                    <a:lnTo>
                      <a:pt x="185" y="480"/>
                    </a:lnTo>
                    <a:lnTo>
                      <a:pt x="185" y="480"/>
                    </a:lnTo>
                    <a:close/>
                    <a:moveTo>
                      <a:pt x="185" y="465"/>
                    </a:moveTo>
                    <a:lnTo>
                      <a:pt x="22" y="465"/>
                    </a:lnTo>
                    <a:lnTo>
                      <a:pt x="22" y="465"/>
                    </a:lnTo>
                    <a:lnTo>
                      <a:pt x="20" y="463"/>
                    </a:lnTo>
                    <a:lnTo>
                      <a:pt x="19" y="460"/>
                    </a:lnTo>
                    <a:lnTo>
                      <a:pt x="19" y="460"/>
                    </a:lnTo>
                    <a:lnTo>
                      <a:pt x="20" y="457"/>
                    </a:lnTo>
                    <a:lnTo>
                      <a:pt x="22" y="456"/>
                    </a:lnTo>
                    <a:lnTo>
                      <a:pt x="185" y="456"/>
                    </a:lnTo>
                    <a:lnTo>
                      <a:pt x="185" y="456"/>
                    </a:lnTo>
                    <a:lnTo>
                      <a:pt x="187" y="457"/>
                    </a:lnTo>
                    <a:lnTo>
                      <a:pt x="189" y="460"/>
                    </a:lnTo>
                    <a:lnTo>
                      <a:pt x="189" y="460"/>
                    </a:lnTo>
                    <a:lnTo>
                      <a:pt x="187" y="463"/>
                    </a:lnTo>
                    <a:lnTo>
                      <a:pt x="185" y="465"/>
                    </a:lnTo>
                    <a:lnTo>
                      <a:pt x="185" y="465"/>
                    </a:lnTo>
                    <a:close/>
                    <a:moveTo>
                      <a:pt x="185" y="448"/>
                    </a:moveTo>
                    <a:lnTo>
                      <a:pt x="22" y="448"/>
                    </a:lnTo>
                    <a:lnTo>
                      <a:pt x="22" y="448"/>
                    </a:lnTo>
                    <a:lnTo>
                      <a:pt x="20" y="447"/>
                    </a:lnTo>
                    <a:lnTo>
                      <a:pt x="19" y="444"/>
                    </a:lnTo>
                    <a:lnTo>
                      <a:pt x="19" y="444"/>
                    </a:lnTo>
                    <a:lnTo>
                      <a:pt x="20" y="441"/>
                    </a:lnTo>
                    <a:lnTo>
                      <a:pt x="22" y="440"/>
                    </a:lnTo>
                    <a:lnTo>
                      <a:pt x="185" y="440"/>
                    </a:lnTo>
                    <a:lnTo>
                      <a:pt x="185" y="440"/>
                    </a:lnTo>
                    <a:lnTo>
                      <a:pt x="187" y="441"/>
                    </a:lnTo>
                    <a:lnTo>
                      <a:pt x="189" y="444"/>
                    </a:lnTo>
                    <a:lnTo>
                      <a:pt x="189" y="444"/>
                    </a:lnTo>
                    <a:lnTo>
                      <a:pt x="187" y="447"/>
                    </a:lnTo>
                    <a:lnTo>
                      <a:pt x="185" y="448"/>
                    </a:lnTo>
                    <a:lnTo>
                      <a:pt x="185" y="448"/>
                    </a:lnTo>
                    <a:close/>
                    <a:moveTo>
                      <a:pt x="85" y="394"/>
                    </a:moveTo>
                    <a:lnTo>
                      <a:pt x="85" y="394"/>
                    </a:lnTo>
                    <a:lnTo>
                      <a:pt x="85" y="389"/>
                    </a:lnTo>
                    <a:lnTo>
                      <a:pt x="86" y="386"/>
                    </a:lnTo>
                    <a:lnTo>
                      <a:pt x="88" y="382"/>
                    </a:lnTo>
                    <a:lnTo>
                      <a:pt x="90" y="380"/>
                    </a:lnTo>
                    <a:lnTo>
                      <a:pt x="93" y="377"/>
                    </a:lnTo>
                    <a:lnTo>
                      <a:pt x="96" y="376"/>
                    </a:lnTo>
                    <a:lnTo>
                      <a:pt x="100" y="375"/>
                    </a:lnTo>
                    <a:lnTo>
                      <a:pt x="103" y="374"/>
                    </a:lnTo>
                    <a:lnTo>
                      <a:pt x="103" y="374"/>
                    </a:lnTo>
                    <a:lnTo>
                      <a:pt x="107" y="375"/>
                    </a:lnTo>
                    <a:lnTo>
                      <a:pt x="111" y="376"/>
                    </a:lnTo>
                    <a:lnTo>
                      <a:pt x="114" y="377"/>
                    </a:lnTo>
                    <a:lnTo>
                      <a:pt x="116" y="380"/>
                    </a:lnTo>
                    <a:lnTo>
                      <a:pt x="120" y="382"/>
                    </a:lnTo>
                    <a:lnTo>
                      <a:pt x="121" y="386"/>
                    </a:lnTo>
                    <a:lnTo>
                      <a:pt x="123" y="389"/>
                    </a:lnTo>
                    <a:lnTo>
                      <a:pt x="123" y="394"/>
                    </a:lnTo>
                    <a:lnTo>
                      <a:pt x="123" y="394"/>
                    </a:lnTo>
                    <a:lnTo>
                      <a:pt x="123" y="397"/>
                    </a:lnTo>
                    <a:lnTo>
                      <a:pt x="121" y="401"/>
                    </a:lnTo>
                    <a:lnTo>
                      <a:pt x="120" y="404"/>
                    </a:lnTo>
                    <a:lnTo>
                      <a:pt x="116" y="407"/>
                    </a:lnTo>
                    <a:lnTo>
                      <a:pt x="114" y="409"/>
                    </a:lnTo>
                    <a:lnTo>
                      <a:pt x="111" y="411"/>
                    </a:lnTo>
                    <a:lnTo>
                      <a:pt x="107" y="412"/>
                    </a:lnTo>
                    <a:lnTo>
                      <a:pt x="103" y="412"/>
                    </a:lnTo>
                    <a:lnTo>
                      <a:pt x="103" y="412"/>
                    </a:lnTo>
                    <a:lnTo>
                      <a:pt x="100" y="412"/>
                    </a:lnTo>
                    <a:lnTo>
                      <a:pt x="96" y="411"/>
                    </a:lnTo>
                    <a:lnTo>
                      <a:pt x="93" y="409"/>
                    </a:lnTo>
                    <a:lnTo>
                      <a:pt x="90" y="407"/>
                    </a:lnTo>
                    <a:lnTo>
                      <a:pt x="88" y="404"/>
                    </a:lnTo>
                    <a:lnTo>
                      <a:pt x="86" y="401"/>
                    </a:lnTo>
                    <a:lnTo>
                      <a:pt x="85" y="397"/>
                    </a:lnTo>
                    <a:lnTo>
                      <a:pt x="85" y="394"/>
                    </a:lnTo>
                    <a:lnTo>
                      <a:pt x="85" y="394"/>
                    </a:lnTo>
                    <a:close/>
                    <a:moveTo>
                      <a:pt x="192" y="328"/>
                    </a:moveTo>
                    <a:lnTo>
                      <a:pt x="192" y="328"/>
                    </a:lnTo>
                    <a:lnTo>
                      <a:pt x="191" y="330"/>
                    </a:lnTo>
                    <a:lnTo>
                      <a:pt x="190" y="332"/>
                    </a:lnTo>
                    <a:lnTo>
                      <a:pt x="187" y="333"/>
                    </a:lnTo>
                    <a:lnTo>
                      <a:pt x="185" y="334"/>
                    </a:lnTo>
                    <a:lnTo>
                      <a:pt x="22" y="334"/>
                    </a:lnTo>
                    <a:lnTo>
                      <a:pt x="22" y="334"/>
                    </a:lnTo>
                    <a:lnTo>
                      <a:pt x="19" y="333"/>
                    </a:lnTo>
                    <a:lnTo>
                      <a:pt x="18" y="332"/>
                    </a:lnTo>
                    <a:lnTo>
                      <a:pt x="16" y="330"/>
                    </a:lnTo>
                    <a:lnTo>
                      <a:pt x="16" y="328"/>
                    </a:lnTo>
                    <a:lnTo>
                      <a:pt x="16" y="305"/>
                    </a:lnTo>
                    <a:lnTo>
                      <a:pt x="16" y="305"/>
                    </a:lnTo>
                    <a:lnTo>
                      <a:pt x="16" y="303"/>
                    </a:lnTo>
                    <a:lnTo>
                      <a:pt x="18" y="301"/>
                    </a:lnTo>
                    <a:lnTo>
                      <a:pt x="19" y="300"/>
                    </a:lnTo>
                    <a:lnTo>
                      <a:pt x="22" y="299"/>
                    </a:lnTo>
                    <a:lnTo>
                      <a:pt x="185" y="299"/>
                    </a:lnTo>
                    <a:lnTo>
                      <a:pt x="185" y="299"/>
                    </a:lnTo>
                    <a:lnTo>
                      <a:pt x="187" y="300"/>
                    </a:lnTo>
                    <a:lnTo>
                      <a:pt x="190" y="301"/>
                    </a:lnTo>
                    <a:lnTo>
                      <a:pt x="191" y="303"/>
                    </a:lnTo>
                    <a:lnTo>
                      <a:pt x="192" y="305"/>
                    </a:lnTo>
                    <a:lnTo>
                      <a:pt x="192" y="328"/>
                    </a:lnTo>
                    <a:close/>
                    <a:moveTo>
                      <a:pt x="192" y="282"/>
                    </a:moveTo>
                    <a:lnTo>
                      <a:pt x="192" y="282"/>
                    </a:lnTo>
                    <a:lnTo>
                      <a:pt x="191" y="285"/>
                    </a:lnTo>
                    <a:lnTo>
                      <a:pt x="190" y="287"/>
                    </a:lnTo>
                    <a:lnTo>
                      <a:pt x="187" y="288"/>
                    </a:lnTo>
                    <a:lnTo>
                      <a:pt x="185" y="288"/>
                    </a:lnTo>
                    <a:lnTo>
                      <a:pt x="22" y="288"/>
                    </a:lnTo>
                    <a:lnTo>
                      <a:pt x="22" y="288"/>
                    </a:lnTo>
                    <a:lnTo>
                      <a:pt x="19" y="288"/>
                    </a:lnTo>
                    <a:lnTo>
                      <a:pt x="18" y="287"/>
                    </a:lnTo>
                    <a:lnTo>
                      <a:pt x="16" y="285"/>
                    </a:lnTo>
                    <a:lnTo>
                      <a:pt x="16" y="282"/>
                    </a:lnTo>
                    <a:lnTo>
                      <a:pt x="16" y="260"/>
                    </a:lnTo>
                    <a:lnTo>
                      <a:pt x="16" y="260"/>
                    </a:lnTo>
                    <a:lnTo>
                      <a:pt x="16" y="258"/>
                    </a:lnTo>
                    <a:lnTo>
                      <a:pt x="18" y="256"/>
                    </a:lnTo>
                    <a:lnTo>
                      <a:pt x="19" y="255"/>
                    </a:lnTo>
                    <a:lnTo>
                      <a:pt x="22" y="254"/>
                    </a:lnTo>
                    <a:lnTo>
                      <a:pt x="185" y="254"/>
                    </a:lnTo>
                    <a:lnTo>
                      <a:pt x="185" y="254"/>
                    </a:lnTo>
                    <a:lnTo>
                      <a:pt x="187" y="255"/>
                    </a:lnTo>
                    <a:lnTo>
                      <a:pt x="190" y="256"/>
                    </a:lnTo>
                    <a:lnTo>
                      <a:pt x="191" y="258"/>
                    </a:lnTo>
                    <a:lnTo>
                      <a:pt x="192" y="260"/>
                    </a:lnTo>
                    <a:lnTo>
                      <a:pt x="192" y="282"/>
                    </a:lnTo>
                    <a:close/>
                    <a:moveTo>
                      <a:pt x="192" y="236"/>
                    </a:moveTo>
                    <a:lnTo>
                      <a:pt x="192" y="236"/>
                    </a:lnTo>
                    <a:lnTo>
                      <a:pt x="191" y="239"/>
                    </a:lnTo>
                    <a:lnTo>
                      <a:pt x="190" y="240"/>
                    </a:lnTo>
                    <a:lnTo>
                      <a:pt x="187" y="242"/>
                    </a:lnTo>
                    <a:lnTo>
                      <a:pt x="185" y="242"/>
                    </a:lnTo>
                    <a:lnTo>
                      <a:pt x="22" y="242"/>
                    </a:lnTo>
                    <a:lnTo>
                      <a:pt x="22" y="242"/>
                    </a:lnTo>
                    <a:lnTo>
                      <a:pt x="19" y="242"/>
                    </a:lnTo>
                    <a:lnTo>
                      <a:pt x="18" y="240"/>
                    </a:lnTo>
                    <a:lnTo>
                      <a:pt x="16" y="239"/>
                    </a:lnTo>
                    <a:lnTo>
                      <a:pt x="16" y="236"/>
                    </a:lnTo>
                    <a:lnTo>
                      <a:pt x="16" y="215"/>
                    </a:lnTo>
                    <a:lnTo>
                      <a:pt x="16" y="215"/>
                    </a:lnTo>
                    <a:lnTo>
                      <a:pt x="16" y="211"/>
                    </a:lnTo>
                    <a:lnTo>
                      <a:pt x="18" y="210"/>
                    </a:lnTo>
                    <a:lnTo>
                      <a:pt x="19" y="208"/>
                    </a:lnTo>
                    <a:lnTo>
                      <a:pt x="22" y="208"/>
                    </a:lnTo>
                    <a:lnTo>
                      <a:pt x="185" y="208"/>
                    </a:lnTo>
                    <a:lnTo>
                      <a:pt x="185" y="208"/>
                    </a:lnTo>
                    <a:lnTo>
                      <a:pt x="187" y="208"/>
                    </a:lnTo>
                    <a:lnTo>
                      <a:pt x="190" y="210"/>
                    </a:lnTo>
                    <a:lnTo>
                      <a:pt x="191" y="211"/>
                    </a:lnTo>
                    <a:lnTo>
                      <a:pt x="192" y="215"/>
                    </a:lnTo>
                    <a:lnTo>
                      <a:pt x="192" y="236"/>
                    </a:lnTo>
                    <a:close/>
                    <a:moveTo>
                      <a:pt x="192" y="191"/>
                    </a:moveTo>
                    <a:lnTo>
                      <a:pt x="192" y="191"/>
                    </a:lnTo>
                    <a:lnTo>
                      <a:pt x="191" y="193"/>
                    </a:lnTo>
                    <a:lnTo>
                      <a:pt x="190" y="195"/>
                    </a:lnTo>
                    <a:lnTo>
                      <a:pt x="187" y="196"/>
                    </a:lnTo>
                    <a:lnTo>
                      <a:pt x="185" y="197"/>
                    </a:lnTo>
                    <a:lnTo>
                      <a:pt x="22" y="197"/>
                    </a:lnTo>
                    <a:lnTo>
                      <a:pt x="22" y="197"/>
                    </a:lnTo>
                    <a:lnTo>
                      <a:pt x="19" y="196"/>
                    </a:lnTo>
                    <a:lnTo>
                      <a:pt x="18" y="195"/>
                    </a:lnTo>
                    <a:lnTo>
                      <a:pt x="16" y="193"/>
                    </a:lnTo>
                    <a:lnTo>
                      <a:pt x="16" y="191"/>
                    </a:lnTo>
                    <a:lnTo>
                      <a:pt x="16" y="168"/>
                    </a:lnTo>
                    <a:lnTo>
                      <a:pt x="16" y="168"/>
                    </a:lnTo>
                    <a:lnTo>
                      <a:pt x="16" y="166"/>
                    </a:lnTo>
                    <a:lnTo>
                      <a:pt x="18" y="164"/>
                    </a:lnTo>
                    <a:lnTo>
                      <a:pt x="19" y="163"/>
                    </a:lnTo>
                    <a:lnTo>
                      <a:pt x="22" y="163"/>
                    </a:lnTo>
                    <a:lnTo>
                      <a:pt x="185" y="163"/>
                    </a:lnTo>
                    <a:lnTo>
                      <a:pt x="185" y="163"/>
                    </a:lnTo>
                    <a:lnTo>
                      <a:pt x="187" y="163"/>
                    </a:lnTo>
                    <a:lnTo>
                      <a:pt x="190" y="164"/>
                    </a:lnTo>
                    <a:lnTo>
                      <a:pt x="191" y="166"/>
                    </a:lnTo>
                    <a:lnTo>
                      <a:pt x="192" y="168"/>
                    </a:lnTo>
                    <a:lnTo>
                      <a:pt x="192" y="191"/>
                    </a:lnTo>
                    <a:close/>
                    <a:moveTo>
                      <a:pt x="192" y="146"/>
                    </a:moveTo>
                    <a:lnTo>
                      <a:pt x="192" y="146"/>
                    </a:lnTo>
                    <a:lnTo>
                      <a:pt x="191" y="148"/>
                    </a:lnTo>
                    <a:lnTo>
                      <a:pt x="190" y="150"/>
                    </a:lnTo>
                    <a:lnTo>
                      <a:pt x="187" y="151"/>
                    </a:lnTo>
                    <a:lnTo>
                      <a:pt x="185" y="152"/>
                    </a:lnTo>
                    <a:lnTo>
                      <a:pt x="22" y="152"/>
                    </a:lnTo>
                    <a:lnTo>
                      <a:pt x="22" y="152"/>
                    </a:lnTo>
                    <a:lnTo>
                      <a:pt x="19" y="151"/>
                    </a:lnTo>
                    <a:lnTo>
                      <a:pt x="18" y="150"/>
                    </a:lnTo>
                    <a:lnTo>
                      <a:pt x="16" y="148"/>
                    </a:lnTo>
                    <a:lnTo>
                      <a:pt x="16" y="146"/>
                    </a:lnTo>
                    <a:lnTo>
                      <a:pt x="16" y="123"/>
                    </a:lnTo>
                    <a:lnTo>
                      <a:pt x="16" y="123"/>
                    </a:lnTo>
                    <a:lnTo>
                      <a:pt x="16" y="121"/>
                    </a:lnTo>
                    <a:lnTo>
                      <a:pt x="18" y="119"/>
                    </a:lnTo>
                    <a:lnTo>
                      <a:pt x="19" y="118"/>
                    </a:lnTo>
                    <a:lnTo>
                      <a:pt x="22" y="118"/>
                    </a:lnTo>
                    <a:lnTo>
                      <a:pt x="185" y="118"/>
                    </a:lnTo>
                    <a:lnTo>
                      <a:pt x="185" y="118"/>
                    </a:lnTo>
                    <a:lnTo>
                      <a:pt x="187" y="118"/>
                    </a:lnTo>
                    <a:lnTo>
                      <a:pt x="190" y="119"/>
                    </a:lnTo>
                    <a:lnTo>
                      <a:pt x="191" y="121"/>
                    </a:lnTo>
                    <a:lnTo>
                      <a:pt x="192" y="123"/>
                    </a:lnTo>
                    <a:lnTo>
                      <a:pt x="192" y="146"/>
                    </a:lnTo>
                    <a:close/>
                    <a:moveTo>
                      <a:pt x="192" y="100"/>
                    </a:moveTo>
                    <a:lnTo>
                      <a:pt x="192" y="100"/>
                    </a:lnTo>
                    <a:lnTo>
                      <a:pt x="191" y="102"/>
                    </a:lnTo>
                    <a:lnTo>
                      <a:pt x="190" y="104"/>
                    </a:lnTo>
                    <a:lnTo>
                      <a:pt x="187" y="106"/>
                    </a:lnTo>
                    <a:lnTo>
                      <a:pt x="185" y="106"/>
                    </a:lnTo>
                    <a:lnTo>
                      <a:pt x="22" y="106"/>
                    </a:lnTo>
                    <a:lnTo>
                      <a:pt x="22" y="106"/>
                    </a:lnTo>
                    <a:lnTo>
                      <a:pt x="19" y="106"/>
                    </a:lnTo>
                    <a:lnTo>
                      <a:pt x="18" y="104"/>
                    </a:lnTo>
                    <a:lnTo>
                      <a:pt x="16" y="102"/>
                    </a:lnTo>
                    <a:lnTo>
                      <a:pt x="16" y="100"/>
                    </a:lnTo>
                    <a:lnTo>
                      <a:pt x="16" y="78"/>
                    </a:lnTo>
                    <a:lnTo>
                      <a:pt x="16" y="78"/>
                    </a:lnTo>
                    <a:lnTo>
                      <a:pt x="16" y="76"/>
                    </a:lnTo>
                    <a:lnTo>
                      <a:pt x="18" y="74"/>
                    </a:lnTo>
                    <a:lnTo>
                      <a:pt x="19" y="73"/>
                    </a:lnTo>
                    <a:lnTo>
                      <a:pt x="22" y="72"/>
                    </a:lnTo>
                    <a:lnTo>
                      <a:pt x="185" y="72"/>
                    </a:lnTo>
                    <a:lnTo>
                      <a:pt x="185" y="72"/>
                    </a:lnTo>
                    <a:lnTo>
                      <a:pt x="187" y="73"/>
                    </a:lnTo>
                    <a:lnTo>
                      <a:pt x="190" y="74"/>
                    </a:lnTo>
                    <a:lnTo>
                      <a:pt x="191" y="76"/>
                    </a:lnTo>
                    <a:lnTo>
                      <a:pt x="192" y="78"/>
                    </a:lnTo>
                    <a:lnTo>
                      <a:pt x="192" y="100"/>
                    </a:lnTo>
                    <a:close/>
                    <a:moveTo>
                      <a:pt x="192" y="55"/>
                    </a:moveTo>
                    <a:lnTo>
                      <a:pt x="192" y="55"/>
                    </a:lnTo>
                    <a:lnTo>
                      <a:pt x="191" y="57"/>
                    </a:lnTo>
                    <a:lnTo>
                      <a:pt x="190" y="59"/>
                    </a:lnTo>
                    <a:lnTo>
                      <a:pt x="187" y="60"/>
                    </a:lnTo>
                    <a:lnTo>
                      <a:pt x="185" y="60"/>
                    </a:lnTo>
                    <a:lnTo>
                      <a:pt x="22" y="60"/>
                    </a:lnTo>
                    <a:lnTo>
                      <a:pt x="22" y="60"/>
                    </a:lnTo>
                    <a:lnTo>
                      <a:pt x="19" y="60"/>
                    </a:lnTo>
                    <a:lnTo>
                      <a:pt x="18" y="59"/>
                    </a:lnTo>
                    <a:lnTo>
                      <a:pt x="16" y="57"/>
                    </a:lnTo>
                    <a:lnTo>
                      <a:pt x="16" y="55"/>
                    </a:lnTo>
                    <a:lnTo>
                      <a:pt x="16" y="32"/>
                    </a:lnTo>
                    <a:lnTo>
                      <a:pt x="16" y="32"/>
                    </a:lnTo>
                    <a:lnTo>
                      <a:pt x="16" y="30"/>
                    </a:lnTo>
                    <a:lnTo>
                      <a:pt x="18" y="28"/>
                    </a:lnTo>
                    <a:lnTo>
                      <a:pt x="19" y="27"/>
                    </a:lnTo>
                    <a:lnTo>
                      <a:pt x="22" y="26"/>
                    </a:lnTo>
                    <a:lnTo>
                      <a:pt x="185" y="26"/>
                    </a:lnTo>
                    <a:lnTo>
                      <a:pt x="185" y="26"/>
                    </a:lnTo>
                    <a:lnTo>
                      <a:pt x="187" y="27"/>
                    </a:lnTo>
                    <a:lnTo>
                      <a:pt x="190" y="28"/>
                    </a:lnTo>
                    <a:lnTo>
                      <a:pt x="191" y="30"/>
                    </a:lnTo>
                    <a:lnTo>
                      <a:pt x="192" y="32"/>
                    </a:lnTo>
                    <a:lnTo>
                      <a:pt x="192"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749" tIns="238875" rIns="477749" bIns="238875" numCol="1" anchor="t" anchorCtr="0" compatLnSpc="1">
                <a:prstTxWarp prst="textNoShape">
                  <a:avLst/>
                </a:prstTxWarp>
              </a:bodyPr>
              <a:lstStyle/>
              <a:p>
                <a:pPr defTabSz="4777965">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25" name="Freeform 1277"/>
              <p:cNvSpPr>
                <a:spLocks noEditPoints="1"/>
              </p:cNvSpPr>
              <p:nvPr/>
            </p:nvSpPr>
            <p:spPr bwMode="auto">
              <a:xfrm>
                <a:off x="1267680" y="3897962"/>
                <a:ext cx="239713" cy="442913"/>
              </a:xfrm>
              <a:custGeom>
                <a:avLst/>
                <a:gdLst>
                  <a:gd name="T0" fmla="*/ 23 w 151"/>
                  <a:gd name="T1" fmla="*/ 3 h 279"/>
                  <a:gd name="T2" fmla="*/ 38 w 151"/>
                  <a:gd name="T3" fmla="*/ 1 h 279"/>
                  <a:gd name="T4" fmla="*/ 15 w 151"/>
                  <a:gd name="T5" fmla="*/ 5 h 279"/>
                  <a:gd name="T6" fmla="*/ 13 w 151"/>
                  <a:gd name="T7" fmla="*/ 5 h 279"/>
                  <a:gd name="T8" fmla="*/ 4 w 151"/>
                  <a:gd name="T9" fmla="*/ 0 h 279"/>
                  <a:gd name="T10" fmla="*/ 51 w 151"/>
                  <a:gd name="T11" fmla="*/ 3 h 279"/>
                  <a:gd name="T12" fmla="*/ 48 w 151"/>
                  <a:gd name="T13" fmla="*/ 5 h 279"/>
                  <a:gd name="T14" fmla="*/ 120 w 151"/>
                  <a:gd name="T15" fmla="*/ 0 h 279"/>
                  <a:gd name="T16" fmla="*/ 48 w 151"/>
                  <a:gd name="T17" fmla="*/ 51 h 279"/>
                  <a:gd name="T18" fmla="*/ 46 w 151"/>
                  <a:gd name="T19" fmla="*/ 50 h 279"/>
                  <a:gd name="T20" fmla="*/ 36 w 151"/>
                  <a:gd name="T21" fmla="*/ 45 h 279"/>
                  <a:gd name="T22" fmla="*/ 17 w 151"/>
                  <a:gd name="T23" fmla="*/ 48 h 279"/>
                  <a:gd name="T24" fmla="*/ 15 w 151"/>
                  <a:gd name="T25" fmla="*/ 51 h 279"/>
                  <a:gd name="T26" fmla="*/ 23 w 151"/>
                  <a:gd name="T27" fmla="*/ 48 h 279"/>
                  <a:gd name="T28" fmla="*/ 151 w 151"/>
                  <a:gd name="T29" fmla="*/ 48 h 279"/>
                  <a:gd name="T30" fmla="*/ 118 w 151"/>
                  <a:gd name="T31" fmla="*/ 50 h 279"/>
                  <a:gd name="T32" fmla="*/ 4 w 151"/>
                  <a:gd name="T33" fmla="*/ 45 h 279"/>
                  <a:gd name="T34" fmla="*/ 150 w 151"/>
                  <a:gd name="T35" fmla="*/ 96 h 279"/>
                  <a:gd name="T36" fmla="*/ 117 w 151"/>
                  <a:gd name="T37" fmla="*/ 94 h 279"/>
                  <a:gd name="T38" fmla="*/ 17 w 151"/>
                  <a:gd name="T39" fmla="*/ 92 h 279"/>
                  <a:gd name="T40" fmla="*/ 25 w 151"/>
                  <a:gd name="T41" fmla="*/ 97 h 279"/>
                  <a:gd name="T42" fmla="*/ 24 w 151"/>
                  <a:gd name="T43" fmla="*/ 96 h 279"/>
                  <a:gd name="T44" fmla="*/ 4 w 151"/>
                  <a:gd name="T45" fmla="*/ 90 h 279"/>
                  <a:gd name="T46" fmla="*/ 40 w 151"/>
                  <a:gd name="T47" fmla="*/ 94 h 279"/>
                  <a:gd name="T48" fmla="*/ 36 w 151"/>
                  <a:gd name="T49" fmla="*/ 97 h 279"/>
                  <a:gd name="T50" fmla="*/ 45 w 151"/>
                  <a:gd name="T51" fmla="*/ 94 h 279"/>
                  <a:gd name="T52" fmla="*/ 17 w 151"/>
                  <a:gd name="T53" fmla="*/ 137 h 279"/>
                  <a:gd name="T54" fmla="*/ 48 w 151"/>
                  <a:gd name="T55" fmla="*/ 142 h 279"/>
                  <a:gd name="T56" fmla="*/ 46 w 151"/>
                  <a:gd name="T57" fmla="*/ 141 h 279"/>
                  <a:gd name="T58" fmla="*/ 25 w 151"/>
                  <a:gd name="T59" fmla="*/ 137 h 279"/>
                  <a:gd name="T60" fmla="*/ 150 w 151"/>
                  <a:gd name="T61" fmla="*/ 141 h 279"/>
                  <a:gd name="T62" fmla="*/ 117 w 151"/>
                  <a:gd name="T63" fmla="*/ 139 h 279"/>
                  <a:gd name="T64" fmla="*/ 38 w 151"/>
                  <a:gd name="T65" fmla="*/ 137 h 279"/>
                  <a:gd name="T66" fmla="*/ 4 w 151"/>
                  <a:gd name="T67" fmla="*/ 142 h 279"/>
                  <a:gd name="T68" fmla="*/ 1 w 151"/>
                  <a:gd name="T69" fmla="*/ 141 h 279"/>
                  <a:gd name="T70" fmla="*/ 15 w 151"/>
                  <a:gd name="T71" fmla="*/ 182 h 279"/>
                  <a:gd name="T72" fmla="*/ 7 w 151"/>
                  <a:gd name="T73" fmla="*/ 185 h 279"/>
                  <a:gd name="T74" fmla="*/ 4 w 151"/>
                  <a:gd name="T75" fmla="*/ 187 h 279"/>
                  <a:gd name="T76" fmla="*/ 120 w 151"/>
                  <a:gd name="T77" fmla="*/ 182 h 279"/>
                  <a:gd name="T78" fmla="*/ 25 w 151"/>
                  <a:gd name="T79" fmla="*/ 187 h 279"/>
                  <a:gd name="T80" fmla="*/ 24 w 151"/>
                  <a:gd name="T81" fmla="*/ 186 h 279"/>
                  <a:gd name="T82" fmla="*/ 48 w 151"/>
                  <a:gd name="T83" fmla="*/ 182 h 279"/>
                  <a:gd name="T84" fmla="*/ 40 w 151"/>
                  <a:gd name="T85" fmla="*/ 185 h 279"/>
                  <a:gd name="T86" fmla="*/ 36 w 151"/>
                  <a:gd name="T87" fmla="*/ 187 h 279"/>
                  <a:gd name="T88" fmla="*/ 149 w 151"/>
                  <a:gd name="T89" fmla="*/ 232 h 279"/>
                  <a:gd name="T90" fmla="*/ 37 w 151"/>
                  <a:gd name="T91" fmla="*/ 227 h 279"/>
                  <a:gd name="T92" fmla="*/ 40 w 151"/>
                  <a:gd name="T93" fmla="*/ 228 h 279"/>
                  <a:gd name="T94" fmla="*/ 48 w 151"/>
                  <a:gd name="T95" fmla="*/ 232 h 279"/>
                  <a:gd name="T96" fmla="*/ 1 w 151"/>
                  <a:gd name="T97" fmla="*/ 230 h 279"/>
                  <a:gd name="T98" fmla="*/ 4 w 151"/>
                  <a:gd name="T99" fmla="*/ 227 h 279"/>
                  <a:gd name="T100" fmla="*/ 29 w 151"/>
                  <a:gd name="T101" fmla="*/ 230 h 279"/>
                  <a:gd name="T102" fmla="*/ 13 w 151"/>
                  <a:gd name="T103" fmla="*/ 232 h 279"/>
                  <a:gd name="T104" fmla="*/ 120 w 151"/>
                  <a:gd name="T105" fmla="*/ 274 h 279"/>
                  <a:gd name="T106" fmla="*/ 151 w 151"/>
                  <a:gd name="T107" fmla="*/ 278 h 279"/>
                  <a:gd name="T108" fmla="*/ 12 w 151"/>
                  <a:gd name="T109" fmla="*/ 276 h 279"/>
                  <a:gd name="T110" fmla="*/ 15 w 151"/>
                  <a:gd name="T111" fmla="*/ 273 h 279"/>
                  <a:gd name="T112" fmla="*/ 51 w 151"/>
                  <a:gd name="T113" fmla="*/ 276 h 279"/>
                  <a:gd name="T114" fmla="*/ 1 w 151"/>
                  <a:gd name="T115" fmla="*/ 278 h 279"/>
                  <a:gd name="T116" fmla="*/ 37 w 151"/>
                  <a:gd name="T117" fmla="*/ 273 h 279"/>
                  <a:gd name="T118" fmla="*/ 40 w 151"/>
                  <a:gd name="T119" fmla="*/ 274 h 279"/>
                  <a:gd name="T120" fmla="*/ 26 w 151"/>
                  <a:gd name="T121"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279">
                    <a:moveTo>
                      <a:pt x="25" y="5"/>
                    </a:moveTo>
                    <a:lnTo>
                      <a:pt x="25" y="5"/>
                    </a:lnTo>
                    <a:lnTo>
                      <a:pt x="27" y="5"/>
                    </a:lnTo>
                    <a:lnTo>
                      <a:pt x="28" y="3"/>
                    </a:lnTo>
                    <a:lnTo>
                      <a:pt x="28" y="3"/>
                    </a:lnTo>
                    <a:lnTo>
                      <a:pt x="27" y="1"/>
                    </a:lnTo>
                    <a:lnTo>
                      <a:pt x="25" y="0"/>
                    </a:lnTo>
                    <a:lnTo>
                      <a:pt x="25" y="0"/>
                    </a:lnTo>
                    <a:lnTo>
                      <a:pt x="24" y="1"/>
                    </a:lnTo>
                    <a:lnTo>
                      <a:pt x="23" y="3"/>
                    </a:lnTo>
                    <a:lnTo>
                      <a:pt x="23" y="3"/>
                    </a:lnTo>
                    <a:lnTo>
                      <a:pt x="24" y="5"/>
                    </a:lnTo>
                    <a:lnTo>
                      <a:pt x="25" y="5"/>
                    </a:lnTo>
                    <a:lnTo>
                      <a:pt x="25" y="5"/>
                    </a:lnTo>
                    <a:close/>
                    <a:moveTo>
                      <a:pt x="36" y="5"/>
                    </a:moveTo>
                    <a:lnTo>
                      <a:pt x="36" y="5"/>
                    </a:lnTo>
                    <a:lnTo>
                      <a:pt x="38" y="5"/>
                    </a:lnTo>
                    <a:lnTo>
                      <a:pt x="40" y="3"/>
                    </a:lnTo>
                    <a:lnTo>
                      <a:pt x="40" y="3"/>
                    </a:lnTo>
                    <a:lnTo>
                      <a:pt x="38" y="1"/>
                    </a:lnTo>
                    <a:lnTo>
                      <a:pt x="36" y="0"/>
                    </a:lnTo>
                    <a:lnTo>
                      <a:pt x="36" y="0"/>
                    </a:lnTo>
                    <a:lnTo>
                      <a:pt x="34" y="1"/>
                    </a:lnTo>
                    <a:lnTo>
                      <a:pt x="34" y="3"/>
                    </a:lnTo>
                    <a:lnTo>
                      <a:pt x="34" y="3"/>
                    </a:lnTo>
                    <a:lnTo>
                      <a:pt x="34" y="5"/>
                    </a:lnTo>
                    <a:lnTo>
                      <a:pt x="36" y="5"/>
                    </a:lnTo>
                    <a:lnTo>
                      <a:pt x="36" y="5"/>
                    </a:lnTo>
                    <a:close/>
                    <a:moveTo>
                      <a:pt x="15" y="5"/>
                    </a:moveTo>
                    <a:lnTo>
                      <a:pt x="15" y="5"/>
                    </a:lnTo>
                    <a:lnTo>
                      <a:pt x="17" y="5"/>
                    </a:lnTo>
                    <a:lnTo>
                      <a:pt x="17" y="3"/>
                    </a:lnTo>
                    <a:lnTo>
                      <a:pt x="17" y="3"/>
                    </a:lnTo>
                    <a:lnTo>
                      <a:pt x="17" y="1"/>
                    </a:lnTo>
                    <a:lnTo>
                      <a:pt x="15" y="0"/>
                    </a:lnTo>
                    <a:lnTo>
                      <a:pt x="15" y="0"/>
                    </a:lnTo>
                    <a:lnTo>
                      <a:pt x="13" y="1"/>
                    </a:lnTo>
                    <a:lnTo>
                      <a:pt x="12" y="3"/>
                    </a:lnTo>
                    <a:lnTo>
                      <a:pt x="12" y="3"/>
                    </a:lnTo>
                    <a:lnTo>
                      <a:pt x="13" y="5"/>
                    </a:lnTo>
                    <a:lnTo>
                      <a:pt x="15" y="5"/>
                    </a:lnTo>
                    <a:lnTo>
                      <a:pt x="15" y="5"/>
                    </a:lnTo>
                    <a:close/>
                    <a:moveTo>
                      <a:pt x="4" y="5"/>
                    </a:moveTo>
                    <a:lnTo>
                      <a:pt x="4" y="5"/>
                    </a:lnTo>
                    <a:lnTo>
                      <a:pt x="6" y="5"/>
                    </a:lnTo>
                    <a:lnTo>
                      <a:pt x="7" y="3"/>
                    </a:lnTo>
                    <a:lnTo>
                      <a:pt x="7" y="3"/>
                    </a:lnTo>
                    <a:lnTo>
                      <a:pt x="6" y="1"/>
                    </a:lnTo>
                    <a:lnTo>
                      <a:pt x="4" y="0"/>
                    </a:lnTo>
                    <a:lnTo>
                      <a:pt x="4" y="0"/>
                    </a:lnTo>
                    <a:lnTo>
                      <a:pt x="1" y="1"/>
                    </a:lnTo>
                    <a:lnTo>
                      <a:pt x="0" y="3"/>
                    </a:lnTo>
                    <a:lnTo>
                      <a:pt x="0" y="3"/>
                    </a:lnTo>
                    <a:lnTo>
                      <a:pt x="1" y="5"/>
                    </a:lnTo>
                    <a:lnTo>
                      <a:pt x="4" y="5"/>
                    </a:lnTo>
                    <a:lnTo>
                      <a:pt x="4" y="5"/>
                    </a:lnTo>
                    <a:close/>
                    <a:moveTo>
                      <a:pt x="48" y="5"/>
                    </a:moveTo>
                    <a:lnTo>
                      <a:pt x="48" y="5"/>
                    </a:lnTo>
                    <a:lnTo>
                      <a:pt x="50" y="5"/>
                    </a:lnTo>
                    <a:lnTo>
                      <a:pt x="51" y="3"/>
                    </a:lnTo>
                    <a:lnTo>
                      <a:pt x="51" y="3"/>
                    </a:lnTo>
                    <a:lnTo>
                      <a:pt x="50" y="1"/>
                    </a:lnTo>
                    <a:lnTo>
                      <a:pt x="48" y="0"/>
                    </a:lnTo>
                    <a:lnTo>
                      <a:pt x="48" y="0"/>
                    </a:lnTo>
                    <a:lnTo>
                      <a:pt x="46" y="1"/>
                    </a:lnTo>
                    <a:lnTo>
                      <a:pt x="45" y="3"/>
                    </a:lnTo>
                    <a:lnTo>
                      <a:pt x="45" y="3"/>
                    </a:lnTo>
                    <a:lnTo>
                      <a:pt x="46" y="5"/>
                    </a:lnTo>
                    <a:lnTo>
                      <a:pt x="48" y="5"/>
                    </a:lnTo>
                    <a:lnTo>
                      <a:pt x="48" y="5"/>
                    </a:lnTo>
                    <a:close/>
                    <a:moveTo>
                      <a:pt x="120" y="5"/>
                    </a:moveTo>
                    <a:lnTo>
                      <a:pt x="149" y="5"/>
                    </a:lnTo>
                    <a:lnTo>
                      <a:pt x="149" y="5"/>
                    </a:lnTo>
                    <a:lnTo>
                      <a:pt x="150" y="4"/>
                    </a:lnTo>
                    <a:lnTo>
                      <a:pt x="151" y="3"/>
                    </a:lnTo>
                    <a:lnTo>
                      <a:pt x="151" y="3"/>
                    </a:lnTo>
                    <a:lnTo>
                      <a:pt x="151" y="3"/>
                    </a:lnTo>
                    <a:lnTo>
                      <a:pt x="150" y="1"/>
                    </a:lnTo>
                    <a:lnTo>
                      <a:pt x="149" y="0"/>
                    </a:lnTo>
                    <a:lnTo>
                      <a:pt x="120" y="0"/>
                    </a:lnTo>
                    <a:lnTo>
                      <a:pt x="120" y="0"/>
                    </a:lnTo>
                    <a:lnTo>
                      <a:pt x="118" y="1"/>
                    </a:lnTo>
                    <a:lnTo>
                      <a:pt x="117" y="3"/>
                    </a:lnTo>
                    <a:lnTo>
                      <a:pt x="117" y="3"/>
                    </a:lnTo>
                    <a:lnTo>
                      <a:pt x="117" y="3"/>
                    </a:lnTo>
                    <a:lnTo>
                      <a:pt x="118" y="4"/>
                    </a:lnTo>
                    <a:lnTo>
                      <a:pt x="120" y="5"/>
                    </a:lnTo>
                    <a:lnTo>
                      <a:pt x="120" y="5"/>
                    </a:lnTo>
                    <a:close/>
                    <a:moveTo>
                      <a:pt x="48" y="51"/>
                    </a:moveTo>
                    <a:lnTo>
                      <a:pt x="48" y="51"/>
                    </a:lnTo>
                    <a:lnTo>
                      <a:pt x="50" y="50"/>
                    </a:lnTo>
                    <a:lnTo>
                      <a:pt x="51" y="48"/>
                    </a:lnTo>
                    <a:lnTo>
                      <a:pt x="51" y="48"/>
                    </a:lnTo>
                    <a:lnTo>
                      <a:pt x="50" y="46"/>
                    </a:lnTo>
                    <a:lnTo>
                      <a:pt x="48" y="45"/>
                    </a:lnTo>
                    <a:lnTo>
                      <a:pt x="48" y="45"/>
                    </a:lnTo>
                    <a:lnTo>
                      <a:pt x="46" y="46"/>
                    </a:lnTo>
                    <a:lnTo>
                      <a:pt x="45" y="48"/>
                    </a:lnTo>
                    <a:lnTo>
                      <a:pt x="45" y="48"/>
                    </a:lnTo>
                    <a:lnTo>
                      <a:pt x="46" y="50"/>
                    </a:lnTo>
                    <a:lnTo>
                      <a:pt x="48" y="51"/>
                    </a:lnTo>
                    <a:lnTo>
                      <a:pt x="48" y="51"/>
                    </a:lnTo>
                    <a:close/>
                    <a:moveTo>
                      <a:pt x="36" y="51"/>
                    </a:moveTo>
                    <a:lnTo>
                      <a:pt x="36" y="51"/>
                    </a:lnTo>
                    <a:lnTo>
                      <a:pt x="38" y="50"/>
                    </a:lnTo>
                    <a:lnTo>
                      <a:pt x="40" y="48"/>
                    </a:lnTo>
                    <a:lnTo>
                      <a:pt x="40" y="48"/>
                    </a:lnTo>
                    <a:lnTo>
                      <a:pt x="38" y="46"/>
                    </a:lnTo>
                    <a:lnTo>
                      <a:pt x="36" y="45"/>
                    </a:lnTo>
                    <a:lnTo>
                      <a:pt x="36" y="45"/>
                    </a:lnTo>
                    <a:lnTo>
                      <a:pt x="34" y="46"/>
                    </a:lnTo>
                    <a:lnTo>
                      <a:pt x="34" y="48"/>
                    </a:lnTo>
                    <a:lnTo>
                      <a:pt x="34" y="48"/>
                    </a:lnTo>
                    <a:lnTo>
                      <a:pt x="34" y="50"/>
                    </a:lnTo>
                    <a:lnTo>
                      <a:pt x="36" y="51"/>
                    </a:lnTo>
                    <a:lnTo>
                      <a:pt x="36" y="51"/>
                    </a:lnTo>
                    <a:close/>
                    <a:moveTo>
                      <a:pt x="15" y="51"/>
                    </a:moveTo>
                    <a:lnTo>
                      <a:pt x="15" y="51"/>
                    </a:lnTo>
                    <a:lnTo>
                      <a:pt x="17" y="50"/>
                    </a:lnTo>
                    <a:lnTo>
                      <a:pt x="17" y="48"/>
                    </a:lnTo>
                    <a:lnTo>
                      <a:pt x="17" y="48"/>
                    </a:lnTo>
                    <a:lnTo>
                      <a:pt x="17" y="46"/>
                    </a:lnTo>
                    <a:lnTo>
                      <a:pt x="15" y="45"/>
                    </a:lnTo>
                    <a:lnTo>
                      <a:pt x="15" y="45"/>
                    </a:lnTo>
                    <a:lnTo>
                      <a:pt x="13" y="46"/>
                    </a:lnTo>
                    <a:lnTo>
                      <a:pt x="12" y="48"/>
                    </a:lnTo>
                    <a:lnTo>
                      <a:pt x="12" y="48"/>
                    </a:lnTo>
                    <a:lnTo>
                      <a:pt x="13" y="50"/>
                    </a:lnTo>
                    <a:lnTo>
                      <a:pt x="15" y="51"/>
                    </a:lnTo>
                    <a:lnTo>
                      <a:pt x="15" y="51"/>
                    </a:lnTo>
                    <a:close/>
                    <a:moveTo>
                      <a:pt x="25" y="51"/>
                    </a:moveTo>
                    <a:lnTo>
                      <a:pt x="25" y="51"/>
                    </a:lnTo>
                    <a:lnTo>
                      <a:pt x="27" y="50"/>
                    </a:lnTo>
                    <a:lnTo>
                      <a:pt x="28" y="48"/>
                    </a:lnTo>
                    <a:lnTo>
                      <a:pt x="28" y="48"/>
                    </a:lnTo>
                    <a:lnTo>
                      <a:pt x="27" y="46"/>
                    </a:lnTo>
                    <a:lnTo>
                      <a:pt x="25" y="45"/>
                    </a:lnTo>
                    <a:lnTo>
                      <a:pt x="25" y="45"/>
                    </a:lnTo>
                    <a:lnTo>
                      <a:pt x="24" y="46"/>
                    </a:lnTo>
                    <a:lnTo>
                      <a:pt x="23" y="48"/>
                    </a:lnTo>
                    <a:lnTo>
                      <a:pt x="23" y="48"/>
                    </a:lnTo>
                    <a:lnTo>
                      <a:pt x="24" y="50"/>
                    </a:lnTo>
                    <a:lnTo>
                      <a:pt x="25" y="51"/>
                    </a:lnTo>
                    <a:lnTo>
                      <a:pt x="25" y="51"/>
                    </a:lnTo>
                    <a:close/>
                    <a:moveTo>
                      <a:pt x="120" y="50"/>
                    </a:moveTo>
                    <a:lnTo>
                      <a:pt x="149" y="50"/>
                    </a:lnTo>
                    <a:lnTo>
                      <a:pt x="149" y="50"/>
                    </a:lnTo>
                    <a:lnTo>
                      <a:pt x="150" y="50"/>
                    </a:lnTo>
                    <a:lnTo>
                      <a:pt x="151" y="48"/>
                    </a:lnTo>
                    <a:lnTo>
                      <a:pt x="151" y="48"/>
                    </a:lnTo>
                    <a:lnTo>
                      <a:pt x="151" y="48"/>
                    </a:lnTo>
                    <a:lnTo>
                      <a:pt x="150" y="46"/>
                    </a:lnTo>
                    <a:lnTo>
                      <a:pt x="149" y="46"/>
                    </a:lnTo>
                    <a:lnTo>
                      <a:pt x="120" y="46"/>
                    </a:lnTo>
                    <a:lnTo>
                      <a:pt x="120" y="46"/>
                    </a:lnTo>
                    <a:lnTo>
                      <a:pt x="118" y="46"/>
                    </a:lnTo>
                    <a:lnTo>
                      <a:pt x="117" y="48"/>
                    </a:lnTo>
                    <a:lnTo>
                      <a:pt x="117" y="48"/>
                    </a:lnTo>
                    <a:lnTo>
                      <a:pt x="117" y="48"/>
                    </a:lnTo>
                    <a:lnTo>
                      <a:pt x="118" y="50"/>
                    </a:lnTo>
                    <a:lnTo>
                      <a:pt x="120" y="50"/>
                    </a:lnTo>
                    <a:lnTo>
                      <a:pt x="120" y="50"/>
                    </a:lnTo>
                    <a:close/>
                    <a:moveTo>
                      <a:pt x="4" y="51"/>
                    </a:moveTo>
                    <a:lnTo>
                      <a:pt x="4" y="51"/>
                    </a:lnTo>
                    <a:lnTo>
                      <a:pt x="6" y="50"/>
                    </a:lnTo>
                    <a:lnTo>
                      <a:pt x="7" y="48"/>
                    </a:lnTo>
                    <a:lnTo>
                      <a:pt x="7" y="48"/>
                    </a:lnTo>
                    <a:lnTo>
                      <a:pt x="6" y="46"/>
                    </a:lnTo>
                    <a:lnTo>
                      <a:pt x="4" y="45"/>
                    </a:lnTo>
                    <a:lnTo>
                      <a:pt x="4" y="45"/>
                    </a:lnTo>
                    <a:lnTo>
                      <a:pt x="1" y="46"/>
                    </a:lnTo>
                    <a:lnTo>
                      <a:pt x="0" y="48"/>
                    </a:lnTo>
                    <a:lnTo>
                      <a:pt x="0" y="48"/>
                    </a:lnTo>
                    <a:lnTo>
                      <a:pt x="1" y="50"/>
                    </a:lnTo>
                    <a:lnTo>
                      <a:pt x="4" y="51"/>
                    </a:lnTo>
                    <a:lnTo>
                      <a:pt x="4" y="51"/>
                    </a:lnTo>
                    <a:close/>
                    <a:moveTo>
                      <a:pt x="120" y="96"/>
                    </a:moveTo>
                    <a:lnTo>
                      <a:pt x="149" y="96"/>
                    </a:lnTo>
                    <a:lnTo>
                      <a:pt x="149" y="96"/>
                    </a:lnTo>
                    <a:lnTo>
                      <a:pt x="150" y="96"/>
                    </a:lnTo>
                    <a:lnTo>
                      <a:pt x="151" y="94"/>
                    </a:lnTo>
                    <a:lnTo>
                      <a:pt x="151" y="94"/>
                    </a:lnTo>
                    <a:lnTo>
                      <a:pt x="151" y="94"/>
                    </a:lnTo>
                    <a:lnTo>
                      <a:pt x="150" y="92"/>
                    </a:lnTo>
                    <a:lnTo>
                      <a:pt x="149" y="92"/>
                    </a:lnTo>
                    <a:lnTo>
                      <a:pt x="120" y="92"/>
                    </a:lnTo>
                    <a:lnTo>
                      <a:pt x="120" y="92"/>
                    </a:lnTo>
                    <a:lnTo>
                      <a:pt x="118" y="92"/>
                    </a:lnTo>
                    <a:lnTo>
                      <a:pt x="117" y="94"/>
                    </a:lnTo>
                    <a:lnTo>
                      <a:pt x="117" y="94"/>
                    </a:lnTo>
                    <a:lnTo>
                      <a:pt x="117" y="94"/>
                    </a:lnTo>
                    <a:lnTo>
                      <a:pt x="118" y="96"/>
                    </a:lnTo>
                    <a:lnTo>
                      <a:pt x="120" y="96"/>
                    </a:lnTo>
                    <a:lnTo>
                      <a:pt x="120" y="96"/>
                    </a:lnTo>
                    <a:close/>
                    <a:moveTo>
                      <a:pt x="15" y="97"/>
                    </a:moveTo>
                    <a:lnTo>
                      <a:pt x="15" y="97"/>
                    </a:lnTo>
                    <a:lnTo>
                      <a:pt x="17" y="96"/>
                    </a:lnTo>
                    <a:lnTo>
                      <a:pt x="17" y="94"/>
                    </a:lnTo>
                    <a:lnTo>
                      <a:pt x="17" y="94"/>
                    </a:lnTo>
                    <a:lnTo>
                      <a:pt x="17" y="92"/>
                    </a:lnTo>
                    <a:lnTo>
                      <a:pt x="15" y="90"/>
                    </a:lnTo>
                    <a:lnTo>
                      <a:pt x="15" y="90"/>
                    </a:lnTo>
                    <a:lnTo>
                      <a:pt x="13" y="92"/>
                    </a:lnTo>
                    <a:lnTo>
                      <a:pt x="12" y="94"/>
                    </a:lnTo>
                    <a:lnTo>
                      <a:pt x="12" y="94"/>
                    </a:lnTo>
                    <a:lnTo>
                      <a:pt x="13" y="96"/>
                    </a:lnTo>
                    <a:lnTo>
                      <a:pt x="15" y="97"/>
                    </a:lnTo>
                    <a:lnTo>
                      <a:pt x="15" y="97"/>
                    </a:lnTo>
                    <a:close/>
                    <a:moveTo>
                      <a:pt x="25" y="97"/>
                    </a:moveTo>
                    <a:lnTo>
                      <a:pt x="25" y="97"/>
                    </a:lnTo>
                    <a:lnTo>
                      <a:pt x="27" y="96"/>
                    </a:lnTo>
                    <a:lnTo>
                      <a:pt x="28" y="94"/>
                    </a:lnTo>
                    <a:lnTo>
                      <a:pt x="28" y="94"/>
                    </a:lnTo>
                    <a:lnTo>
                      <a:pt x="27" y="92"/>
                    </a:lnTo>
                    <a:lnTo>
                      <a:pt x="25" y="90"/>
                    </a:lnTo>
                    <a:lnTo>
                      <a:pt x="25" y="90"/>
                    </a:lnTo>
                    <a:lnTo>
                      <a:pt x="24" y="92"/>
                    </a:lnTo>
                    <a:lnTo>
                      <a:pt x="23" y="94"/>
                    </a:lnTo>
                    <a:lnTo>
                      <a:pt x="23" y="94"/>
                    </a:lnTo>
                    <a:lnTo>
                      <a:pt x="24" y="96"/>
                    </a:lnTo>
                    <a:lnTo>
                      <a:pt x="25" y="97"/>
                    </a:lnTo>
                    <a:lnTo>
                      <a:pt x="25" y="97"/>
                    </a:lnTo>
                    <a:close/>
                    <a:moveTo>
                      <a:pt x="4" y="97"/>
                    </a:moveTo>
                    <a:lnTo>
                      <a:pt x="4" y="97"/>
                    </a:lnTo>
                    <a:lnTo>
                      <a:pt x="6" y="96"/>
                    </a:lnTo>
                    <a:lnTo>
                      <a:pt x="7" y="94"/>
                    </a:lnTo>
                    <a:lnTo>
                      <a:pt x="7" y="94"/>
                    </a:lnTo>
                    <a:lnTo>
                      <a:pt x="6" y="92"/>
                    </a:lnTo>
                    <a:lnTo>
                      <a:pt x="4" y="90"/>
                    </a:lnTo>
                    <a:lnTo>
                      <a:pt x="4" y="90"/>
                    </a:lnTo>
                    <a:lnTo>
                      <a:pt x="1" y="92"/>
                    </a:lnTo>
                    <a:lnTo>
                      <a:pt x="0" y="94"/>
                    </a:lnTo>
                    <a:lnTo>
                      <a:pt x="0" y="94"/>
                    </a:lnTo>
                    <a:lnTo>
                      <a:pt x="1" y="96"/>
                    </a:lnTo>
                    <a:lnTo>
                      <a:pt x="4" y="97"/>
                    </a:lnTo>
                    <a:lnTo>
                      <a:pt x="4" y="97"/>
                    </a:lnTo>
                    <a:close/>
                    <a:moveTo>
                      <a:pt x="36" y="97"/>
                    </a:moveTo>
                    <a:lnTo>
                      <a:pt x="36" y="97"/>
                    </a:lnTo>
                    <a:lnTo>
                      <a:pt x="38" y="96"/>
                    </a:lnTo>
                    <a:lnTo>
                      <a:pt x="40" y="94"/>
                    </a:lnTo>
                    <a:lnTo>
                      <a:pt x="40" y="94"/>
                    </a:lnTo>
                    <a:lnTo>
                      <a:pt x="38" y="92"/>
                    </a:lnTo>
                    <a:lnTo>
                      <a:pt x="36" y="90"/>
                    </a:lnTo>
                    <a:lnTo>
                      <a:pt x="36" y="90"/>
                    </a:lnTo>
                    <a:lnTo>
                      <a:pt x="34" y="92"/>
                    </a:lnTo>
                    <a:lnTo>
                      <a:pt x="34" y="94"/>
                    </a:lnTo>
                    <a:lnTo>
                      <a:pt x="34" y="94"/>
                    </a:lnTo>
                    <a:lnTo>
                      <a:pt x="34" y="96"/>
                    </a:lnTo>
                    <a:lnTo>
                      <a:pt x="36" y="97"/>
                    </a:lnTo>
                    <a:lnTo>
                      <a:pt x="36" y="97"/>
                    </a:lnTo>
                    <a:close/>
                    <a:moveTo>
                      <a:pt x="48" y="97"/>
                    </a:moveTo>
                    <a:lnTo>
                      <a:pt x="48" y="97"/>
                    </a:lnTo>
                    <a:lnTo>
                      <a:pt x="50" y="96"/>
                    </a:lnTo>
                    <a:lnTo>
                      <a:pt x="51" y="94"/>
                    </a:lnTo>
                    <a:lnTo>
                      <a:pt x="51" y="94"/>
                    </a:lnTo>
                    <a:lnTo>
                      <a:pt x="50" y="92"/>
                    </a:lnTo>
                    <a:lnTo>
                      <a:pt x="48" y="90"/>
                    </a:lnTo>
                    <a:lnTo>
                      <a:pt x="48" y="90"/>
                    </a:lnTo>
                    <a:lnTo>
                      <a:pt x="46" y="92"/>
                    </a:lnTo>
                    <a:lnTo>
                      <a:pt x="45" y="94"/>
                    </a:lnTo>
                    <a:lnTo>
                      <a:pt x="45" y="94"/>
                    </a:lnTo>
                    <a:lnTo>
                      <a:pt x="46" y="96"/>
                    </a:lnTo>
                    <a:lnTo>
                      <a:pt x="48" y="97"/>
                    </a:lnTo>
                    <a:lnTo>
                      <a:pt x="48" y="97"/>
                    </a:lnTo>
                    <a:close/>
                    <a:moveTo>
                      <a:pt x="15" y="142"/>
                    </a:moveTo>
                    <a:lnTo>
                      <a:pt x="15" y="142"/>
                    </a:lnTo>
                    <a:lnTo>
                      <a:pt x="17" y="141"/>
                    </a:lnTo>
                    <a:lnTo>
                      <a:pt x="17" y="139"/>
                    </a:lnTo>
                    <a:lnTo>
                      <a:pt x="17" y="139"/>
                    </a:lnTo>
                    <a:lnTo>
                      <a:pt x="17" y="137"/>
                    </a:lnTo>
                    <a:lnTo>
                      <a:pt x="15" y="137"/>
                    </a:lnTo>
                    <a:lnTo>
                      <a:pt x="15" y="137"/>
                    </a:lnTo>
                    <a:lnTo>
                      <a:pt x="13" y="137"/>
                    </a:lnTo>
                    <a:lnTo>
                      <a:pt x="12" y="139"/>
                    </a:lnTo>
                    <a:lnTo>
                      <a:pt x="12" y="139"/>
                    </a:lnTo>
                    <a:lnTo>
                      <a:pt x="13" y="141"/>
                    </a:lnTo>
                    <a:lnTo>
                      <a:pt x="15" y="142"/>
                    </a:lnTo>
                    <a:lnTo>
                      <a:pt x="15" y="142"/>
                    </a:lnTo>
                    <a:close/>
                    <a:moveTo>
                      <a:pt x="48" y="142"/>
                    </a:moveTo>
                    <a:lnTo>
                      <a:pt x="48" y="142"/>
                    </a:lnTo>
                    <a:lnTo>
                      <a:pt x="50" y="141"/>
                    </a:lnTo>
                    <a:lnTo>
                      <a:pt x="51" y="139"/>
                    </a:lnTo>
                    <a:lnTo>
                      <a:pt x="51" y="139"/>
                    </a:lnTo>
                    <a:lnTo>
                      <a:pt x="50" y="137"/>
                    </a:lnTo>
                    <a:lnTo>
                      <a:pt x="48" y="137"/>
                    </a:lnTo>
                    <a:lnTo>
                      <a:pt x="48" y="137"/>
                    </a:lnTo>
                    <a:lnTo>
                      <a:pt x="46" y="137"/>
                    </a:lnTo>
                    <a:lnTo>
                      <a:pt x="45" y="139"/>
                    </a:lnTo>
                    <a:lnTo>
                      <a:pt x="45" y="139"/>
                    </a:lnTo>
                    <a:lnTo>
                      <a:pt x="46" y="141"/>
                    </a:lnTo>
                    <a:lnTo>
                      <a:pt x="48" y="142"/>
                    </a:lnTo>
                    <a:lnTo>
                      <a:pt x="48" y="142"/>
                    </a:lnTo>
                    <a:close/>
                    <a:moveTo>
                      <a:pt x="25" y="142"/>
                    </a:moveTo>
                    <a:lnTo>
                      <a:pt x="25" y="142"/>
                    </a:lnTo>
                    <a:lnTo>
                      <a:pt x="27" y="141"/>
                    </a:lnTo>
                    <a:lnTo>
                      <a:pt x="28" y="139"/>
                    </a:lnTo>
                    <a:lnTo>
                      <a:pt x="28" y="139"/>
                    </a:lnTo>
                    <a:lnTo>
                      <a:pt x="27" y="137"/>
                    </a:lnTo>
                    <a:lnTo>
                      <a:pt x="25" y="137"/>
                    </a:lnTo>
                    <a:lnTo>
                      <a:pt x="25" y="137"/>
                    </a:lnTo>
                    <a:lnTo>
                      <a:pt x="24" y="137"/>
                    </a:lnTo>
                    <a:lnTo>
                      <a:pt x="23" y="139"/>
                    </a:lnTo>
                    <a:lnTo>
                      <a:pt x="23" y="139"/>
                    </a:lnTo>
                    <a:lnTo>
                      <a:pt x="24" y="141"/>
                    </a:lnTo>
                    <a:lnTo>
                      <a:pt x="25" y="142"/>
                    </a:lnTo>
                    <a:lnTo>
                      <a:pt x="25" y="142"/>
                    </a:lnTo>
                    <a:close/>
                    <a:moveTo>
                      <a:pt x="120" y="142"/>
                    </a:moveTo>
                    <a:lnTo>
                      <a:pt x="149" y="142"/>
                    </a:lnTo>
                    <a:lnTo>
                      <a:pt x="149" y="142"/>
                    </a:lnTo>
                    <a:lnTo>
                      <a:pt x="150" y="141"/>
                    </a:lnTo>
                    <a:lnTo>
                      <a:pt x="151" y="139"/>
                    </a:lnTo>
                    <a:lnTo>
                      <a:pt x="151" y="139"/>
                    </a:lnTo>
                    <a:lnTo>
                      <a:pt x="151" y="139"/>
                    </a:lnTo>
                    <a:lnTo>
                      <a:pt x="150" y="138"/>
                    </a:lnTo>
                    <a:lnTo>
                      <a:pt x="149" y="137"/>
                    </a:lnTo>
                    <a:lnTo>
                      <a:pt x="120" y="137"/>
                    </a:lnTo>
                    <a:lnTo>
                      <a:pt x="120" y="137"/>
                    </a:lnTo>
                    <a:lnTo>
                      <a:pt x="118" y="138"/>
                    </a:lnTo>
                    <a:lnTo>
                      <a:pt x="117" y="139"/>
                    </a:lnTo>
                    <a:lnTo>
                      <a:pt x="117" y="139"/>
                    </a:lnTo>
                    <a:lnTo>
                      <a:pt x="117" y="139"/>
                    </a:lnTo>
                    <a:lnTo>
                      <a:pt x="118" y="141"/>
                    </a:lnTo>
                    <a:lnTo>
                      <a:pt x="120" y="142"/>
                    </a:lnTo>
                    <a:lnTo>
                      <a:pt x="120" y="142"/>
                    </a:lnTo>
                    <a:close/>
                    <a:moveTo>
                      <a:pt x="36" y="142"/>
                    </a:moveTo>
                    <a:lnTo>
                      <a:pt x="36" y="142"/>
                    </a:lnTo>
                    <a:lnTo>
                      <a:pt x="38" y="141"/>
                    </a:lnTo>
                    <a:lnTo>
                      <a:pt x="40" y="139"/>
                    </a:lnTo>
                    <a:lnTo>
                      <a:pt x="40" y="139"/>
                    </a:lnTo>
                    <a:lnTo>
                      <a:pt x="38" y="137"/>
                    </a:lnTo>
                    <a:lnTo>
                      <a:pt x="36" y="137"/>
                    </a:lnTo>
                    <a:lnTo>
                      <a:pt x="36" y="137"/>
                    </a:lnTo>
                    <a:lnTo>
                      <a:pt x="34" y="137"/>
                    </a:lnTo>
                    <a:lnTo>
                      <a:pt x="34" y="139"/>
                    </a:lnTo>
                    <a:lnTo>
                      <a:pt x="34" y="139"/>
                    </a:lnTo>
                    <a:lnTo>
                      <a:pt x="34" y="141"/>
                    </a:lnTo>
                    <a:lnTo>
                      <a:pt x="36" y="142"/>
                    </a:lnTo>
                    <a:lnTo>
                      <a:pt x="36" y="142"/>
                    </a:lnTo>
                    <a:close/>
                    <a:moveTo>
                      <a:pt x="4" y="142"/>
                    </a:moveTo>
                    <a:lnTo>
                      <a:pt x="4" y="142"/>
                    </a:lnTo>
                    <a:lnTo>
                      <a:pt x="6" y="141"/>
                    </a:lnTo>
                    <a:lnTo>
                      <a:pt x="7" y="139"/>
                    </a:lnTo>
                    <a:lnTo>
                      <a:pt x="7" y="139"/>
                    </a:lnTo>
                    <a:lnTo>
                      <a:pt x="6" y="137"/>
                    </a:lnTo>
                    <a:lnTo>
                      <a:pt x="4" y="137"/>
                    </a:lnTo>
                    <a:lnTo>
                      <a:pt x="4" y="137"/>
                    </a:lnTo>
                    <a:lnTo>
                      <a:pt x="1" y="137"/>
                    </a:lnTo>
                    <a:lnTo>
                      <a:pt x="0" y="139"/>
                    </a:lnTo>
                    <a:lnTo>
                      <a:pt x="0" y="139"/>
                    </a:lnTo>
                    <a:lnTo>
                      <a:pt x="1" y="141"/>
                    </a:lnTo>
                    <a:lnTo>
                      <a:pt x="4" y="142"/>
                    </a:lnTo>
                    <a:lnTo>
                      <a:pt x="4" y="142"/>
                    </a:lnTo>
                    <a:close/>
                    <a:moveTo>
                      <a:pt x="15" y="187"/>
                    </a:moveTo>
                    <a:lnTo>
                      <a:pt x="15" y="187"/>
                    </a:lnTo>
                    <a:lnTo>
                      <a:pt x="17" y="186"/>
                    </a:lnTo>
                    <a:lnTo>
                      <a:pt x="17" y="185"/>
                    </a:lnTo>
                    <a:lnTo>
                      <a:pt x="17" y="185"/>
                    </a:lnTo>
                    <a:lnTo>
                      <a:pt x="17" y="183"/>
                    </a:lnTo>
                    <a:lnTo>
                      <a:pt x="15" y="182"/>
                    </a:lnTo>
                    <a:lnTo>
                      <a:pt x="15" y="182"/>
                    </a:lnTo>
                    <a:lnTo>
                      <a:pt x="13" y="183"/>
                    </a:lnTo>
                    <a:lnTo>
                      <a:pt x="12" y="185"/>
                    </a:lnTo>
                    <a:lnTo>
                      <a:pt x="12" y="185"/>
                    </a:lnTo>
                    <a:lnTo>
                      <a:pt x="13" y="186"/>
                    </a:lnTo>
                    <a:lnTo>
                      <a:pt x="15" y="187"/>
                    </a:lnTo>
                    <a:lnTo>
                      <a:pt x="15" y="187"/>
                    </a:lnTo>
                    <a:close/>
                    <a:moveTo>
                      <a:pt x="4" y="187"/>
                    </a:moveTo>
                    <a:lnTo>
                      <a:pt x="4" y="187"/>
                    </a:lnTo>
                    <a:lnTo>
                      <a:pt x="6" y="186"/>
                    </a:lnTo>
                    <a:lnTo>
                      <a:pt x="7" y="185"/>
                    </a:lnTo>
                    <a:lnTo>
                      <a:pt x="7" y="185"/>
                    </a:lnTo>
                    <a:lnTo>
                      <a:pt x="6" y="183"/>
                    </a:lnTo>
                    <a:lnTo>
                      <a:pt x="4" y="182"/>
                    </a:lnTo>
                    <a:lnTo>
                      <a:pt x="4" y="182"/>
                    </a:lnTo>
                    <a:lnTo>
                      <a:pt x="1" y="183"/>
                    </a:lnTo>
                    <a:lnTo>
                      <a:pt x="0" y="185"/>
                    </a:lnTo>
                    <a:lnTo>
                      <a:pt x="0" y="185"/>
                    </a:lnTo>
                    <a:lnTo>
                      <a:pt x="1" y="186"/>
                    </a:lnTo>
                    <a:lnTo>
                      <a:pt x="4" y="187"/>
                    </a:lnTo>
                    <a:lnTo>
                      <a:pt x="4" y="187"/>
                    </a:lnTo>
                    <a:close/>
                    <a:moveTo>
                      <a:pt x="120" y="187"/>
                    </a:moveTo>
                    <a:lnTo>
                      <a:pt x="149" y="187"/>
                    </a:lnTo>
                    <a:lnTo>
                      <a:pt x="149" y="187"/>
                    </a:lnTo>
                    <a:lnTo>
                      <a:pt x="150" y="186"/>
                    </a:lnTo>
                    <a:lnTo>
                      <a:pt x="151" y="185"/>
                    </a:lnTo>
                    <a:lnTo>
                      <a:pt x="151" y="185"/>
                    </a:lnTo>
                    <a:lnTo>
                      <a:pt x="151" y="185"/>
                    </a:lnTo>
                    <a:lnTo>
                      <a:pt x="150" y="183"/>
                    </a:lnTo>
                    <a:lnTo>
                      <a:pt x="149" y="182"/>
                    </a:lnTo>
                    <a:lnTo>
                      <a:pt x="120" y="182"/>
                    </a:lnTo>
                    <a:lnTo>
                      <a:pt x="120" y="182"/>
                    </a:lnTo>
                    <a:lnTo>
                      <a:pt x="118" y="183"/>
                    </a:lnTo>
                    <a:lnTo>
                      <a:pt x="117" y="185"/>
                    </a:lnTo>
                    <a:lnTo>
                      <a:pt x="117" y="185"/>
                    </a:lnTo>
                    <a:lnTo>
                      <a:pt x="117" y="185"/>
                    </a:lnTo>
                    <a:lnTo>
                      <a:pt x="118" y="186"/>
                    </a:lnTo>
                    <a:lnTo>
                      <a:pt x="120" y="187"/>
                    </a:lnTo>
                    <a:lnTo>
                      <a:pt x="120" y="187"/>
                    </a:lnTo>
                    <a:close/>
                    <a:moveTo>
                      <a:pt x="25" y="187"/>
                    </a:moveTo>
                    <a:lnTo>
                      <a:pt x="25" y="187"/>
                    </a:lnTo>
                    <a:lnTo>
                      <a:pt x="27" y="186"/>
                    </a:lnTo>
                    <a:lnTo>
                      <a:pt x="28" y="185"/>
                    </a:lnTo>
                    <a:lnTo>
                      <a:pt x="28" y="185"/>
                    </a:lnTo>
                    <a:lnTo>
                      <a:pt x="27" y="183"/>
                    </a:lnTo>
                    <a:lnTo>
                      <a:pt x="25" y="182"/>
                    </a:lnTo>
                    <a:lnTo>
                      <a:pt x="25" y="182"/>
                    </a:lnTo>
                    <a:lnTo>
                      <a:pt x="24" y="183"/>
                    </a:lnTo>
                    <a:lnTo>
                      <a:pt x="23" y="185"/>
                    </a:lnTo>
                    <a:lnTo>
                      <a:pt x="23" y="185"/>
                    </a:lnTo>
                    <a:lnTo>
                      <a:pt x="24" y="186"/>
                    </a:lnTo>
                    <a:lnTo>
                      <a:pt x="25" y="187"/>
                    </a:lnTo>
                    <a:lnTo>
                      <a:pt x="25" y="187"/>
                    </a:lnTo>
                    <a:close/>
                    <a:moveTo>
                      <a:pt x="48" y="187"/>
                    </a:moveTo>
                    <a:lnTo>
                      <a:pt x="48" y="187"/>
                    </a:lnTo>
                    <a:lnTo>
                      <a:pt x="50" y="186"/>
                    </a:lnTo>
                    <a:lnTo>
                      <a:pt x="51" y="185"/>
                    </a:lnTo>
                    <a:lnTo>
                      <a:pt x="51" y="185"/>
                    </a:lnTo>
                    <a:lnTo>
                      <a:pt x="50" y="183"/>
                    </a:lnTo>
                    <a:lnTo>
                      <a:pt x="48" y="182"/>
                    </a:lnTo>
                    <a:lnTo>
                      <a:pt x="48" y="182"/>
                    </a:lnTo>
                    <a:lnTo>
                      <a:pt x="46" y="183"/>
                    </a:lnTo>
                    <a:lnTo>
                      <a:pt x="45" y="185"/>
                    </a:lnTo>
                    <a:lnTo>
                      <a:pt x="45" y="185"/>
                    </a:lnTo>
                    <a:lnTo>
                      <a:pt x="46" y="186"/>
                    </a:lnTo>
                    <a:lnTo>
                      <a:pt x="48" y="187"/>
                    </a:lnTo>
                    <a:lnTo>
                      <a:pt x="48" y="187"/>
                    </a:lnTo>
                    <a:close/>
                    <a:moveTo>
                      <a:pt x="36" y="187"/>
                    </a:moveTo>
                    <a:lnTo>
                      <a:pt x="36" y="187"/>
                    </a:lnTo>
                    <a:lnTo>
                      <a:pt x="38" y="186"/>
                    </a:lnTo>
                    <a:lnTo>
                      <a:pt x="40" y="185"/>
                    </a:lnTo>
                    <a:lnTo>
                      <a:pt x="40" y="185"/>
                    </a:lnTo>
                    <a:lnTo>
                      <a:pt x="38" y="183"/>
                    </a:lnTo>
                    <a:lnTo>
                      <a:pt x="36" y="182"/>
                    </a:lnTo>
                    <a:lnTo>
                      <a:pt x="36" y="182"/>
                    </a:lnTo>
                    <a:lnTo>
                      <a:pt x="34" y="183"/>
                    </a:lnTo>
                    <a:lnTo>
                      <a:pt x="34" y="185"/>
                    </a:lnTo>
                    <a:lnTo>
                      <a:pt x="34" y="185"/>
                    </a:lnTo>
                    <a:lnTo>
                      <a:pt x="34" y="186"/>
                    </a:lnTo>
                    <a:lnTo>
                      <a:pt x="36" y="187"/>
                    </a:lnTo>
                    <a:lnTo>
                      <a:pt x="36" y="187"/>
                    </a:lnTo>
                    <a:close/>
                    <a:moveTo>
                      <a:pt x="149" y="227"/>
                    </a:moveTo>
                    <a:lnTo>
                      <a:pt x="120" y="227"/>
                    </a:lnTo>
                    <a:lnTo>
                      <a:pt x="120" y="227"/>
                    </a:lnTo>
                    <a:lnTo>
                      <a:pt x="118" y="228"/>
                    </a:lnTo>
                    <a:lnTo>
                      <a:pt x="118" y="230"/>
                    </a:lnTo>
                    <a:lnTo>
                      <a:pt x="118" y="230"/>
                    </a:lnTo>
                    <a:lnTo>
                      <a:pt x="118" y="230"/>
                    </a:lnTo>
                    <a:lnTo>
                      <a:pt x="118" y="231"/>
                    </a:lnTo>
                    <a:lnTo>
                      <a:pt x="120" y="232"/>
                    </a:lnTo>
                    <a:lnTo>
                      <a:pt x="149" y="232"/>
                    </a:lnTo>
                    <a:lnTo>
                      <a:pt x="149" y="232"/>
                    </a:lnTo>
                    <a:lnTo>
                      <a:pt x="151" y="231"/>
                    </a:lnTo>
                    <a:lnTo>
                      <a:pt x="151" y="230"/>
                    </a:lnTo>
                    <a:lnTo>
                      <a:pt x="151" y="230"/>
                    </a:lnTo>
                    <a:lnTo>
                      <a:pt x="151" y="230"/>
                    </a:lnTo>
                    <a:lnTo>
                      <a:pt x="151" y="228"/>
                    </a:lnTo>
                    <a:lnTo>
                      <a:pt x="149" y="227"/>
                    </a:lnTo>
                    <a:lnTo>
                      <a:pt x="149" y="227"/>
                    </a:lnTo>
                    <a:close/>
                    <a:moveTo>
                      <a:pt x="37" y="227"/>
                    </a:moveTo>
                    <a:lnTo>
                      <a:pt x="37" y="227"/>
                    </a:lnTo>
                    <a:lnTo>
                      <a:pt x="35" y="228"/>
                    </a:lnTo>
                    <a:lnTo>
                      <a:pt x="34" y="230"/>
                    </a:lnTo>
                    <a:lnTo>
                      <a:pt x="34" y="230"/>
                    </a:lnTo>
                    <a:lnTo>
                      <a:pt x="35" y="232"/>
                    </a:lnTo>
                    <a:lnTo>
                      <a:pt x="37" y="232"/>
                    </a:lnTo>
                    <a:lnTo>
                      <a:pt x="37" y="232"/>
                    </a:lnTo>
                    <a:lnTo>
                      <a:pt x="40" y="232"/>
                    </a:lnTo>
                    <a:lnTo>
                      <a:pt x="40" y="230"/>
                    </a:lnTo>
                    <a:lnTo>
                      <a:pt x="40" y="230"/>
                    </a:lnTo>
                    <a:lnTo>
                      <a:pt x="40" y="228"/>
                    </a:lnTo>
                    <a:lnTo>
                      <a:pt x="37" y="227"/>
                    </a:lnTo>
                    <a:lnTo>
                      <a:pt x="37" y="227"/>
                    </a:lnTo>
                    <a:close/>
                    <a:moveTo>
                      <a:pt x="48" y="227"/>
                    </a:moveTo>
                    <a:lnTo>
                      <a:pt x="48" y="227"/>
                    </a:lnTo>
                    <a:lnTo>
                      <a:pt x="47" y="228"/>
                    </a:lnTo>
                    <a:lnTo>
                      <a:pt x="46" y="230"/>
                    </a:lnTo>
                    <a:lnTo>
                      <a:pt x="46" y="230"/>
                    </a:lnTo>
                    <a:lnTo>
                      <a:pt x="47" y="232"/>
                    </a:lnTo>
                    <a:lnTo>
                      <a:pt x="48" y="232"/>
                    </a:lnTo>
                    <a:lnTo>
                      <a:pt x="48" y="232"/>
                    </a:lnTo>
                    <a:lnTo>
                      <a:pt x="50" y="232"/>
                    </a:lnTo>
                    <a:lnTo>
                      <a:pt x="51" y="230"/>
                    </a:lnTo>
                    <a:lnTo>
                      <a:pt x="51" y="230"/>
                    </a:lnTo>
                    <a:lnTo>
                      <a:pt x="50" y="228"/>
                    </a:lnTo>
                    <a:lnTo>
                      <a:pt x="48" y="227"/>
                    </a:lnTo>
                    <a:lnTo>
                      <a:pt x="48" y="227"/>
                    </a:lnTo>
                    <a:close/>
                    <a:moveTo>
                      <a:pt x="4" y="227"/>
                    </a:moveTo>
                    <a:lnTo>
                      <a:pt x="4" y="227"/>
                    </a:lnTo>
                    <a:lnTo>
                      <a:pt x="1" y="228"/>
                    </a:lnTo>
                    <a:lnTo>
                      <a:pt x="1" y="230"/>
                    </a:lnTo>
                    <a:lnTo>
                      <a:pt x="1" y="230"/>
                    </a:lnTo>
                    <a:lnTo>
                      <a:pt x="1" y="232"/>
                    </a:lnTo>
                    <a:lnTo>
                      <a:pt x="4" y="232"/>
                    </a:lnTo>
                    <a:lnTo>
                      <a:pt x="4" y="232"/>
                    </a:lnTo>
                    <a:lnTo>
                      <a:pt x="6" y="232"/>
                    </a:lnTo>
                    <a:lnTo>
                      <a:pt x="7" y="230"/>
                    </a:lnTo>
                    <a:lnTo>
                      <a:pt x="7" y="230"/>
                    </a:lnTo>
                    <a:lnTo>
                      <a:pt x="6" y="228"/>
                    </a:lnTo>
                    <a:lnTo>
                      <a:pt x="4" y="227"/>
                    </a:lnTo>
                    <a:lnTo>
                      <a:pt x="4" y="227"/>
                    </a:lnTo>
                    <a:close/>
                    <a:moveTo>
                      <a:pt x="26" y="227"/>
                    </a:moveTo>
                    <a:lnTo>
                      <a:pt x="26" y="227"/>
                    </a:lnTo>
                    <a:lnTo>
                      <a:pt x="24" y="228"/>
                    </a:lnTo>
                    <a:lnTo>
                      <a:pt x="23" y="230"/>
                    </a:lnTo>
                    <a:lnTo>
                      <a:pt x="23" y="230"/>
                    </a:lnTo>
                    <a:lnTo>
                      <a:pt x="24" y="232"/>
                    </a:lnTo>
                    <a:lnTo>
                      <a:pt x="26" y="232"/>
                    </a:lnTo>
                    <a:lnTo>
                      <a:pt x="26" y="232"/>
                    </a:lnTo>
                    <a:lnTo>
                      <a:pt x="28" y="232"/>
                    </a:lnTo>
                    <a:lnTo>
                      <a:pt x="29" y="230"/>
                    </a:lnTo>
                    <a:lnTo>
                      <a:pt x="29" y="230"/>
                    </a:lnTo>
                    <a:lnTo>
                      <a:pt x="28" y="228"/>
                    </a:lnTo>
                    <a:lnTo>
                      <a:pt x="26" y="227"/>
                    </a:lnTo>
                    <a:lnTo>
                      <a:pt x="26" y="227"/>
                    </a:lnTo>
                    <a:close/>
                    <a:moveTo>
                      <a:pt x="15" y="227"/>
                    </a:moveTo>
                    <a:lnTo>
                      <a:pt x="15" y="227"/>
                    </a:lnTo>
                    <a:lnTo>
                      <a:pt x="13" y="228"/>
                    </a:lnTo>
                    <a:lnTo>
                      <a:pt x="12" y="230"/>
                    </a:lnTo>
                    <a:lnTo>
                      <a:pt x="12" y="230"/>
                    </a:lnTo>
                    <a:lnTo>
                      <a:pt x="13" y="232"/>
                    </a:lnTo>
                    <a:lnTo>
                      <a:pt x="15" y="232"/>
                    </a:lnTo>
                    <a:lnTo>
                      <a:pt x="15" y="232"/>
                    </a:lnTo>
                    <a:lnTo>
                      <a:pt x="17" y="232"/>
                    </a:lnTo>
                    <a:lnTo>
                      <a:pt x="18" y="230"/>
                    </a:lnTo>
                    <a:lnTo>
                      <a:pt x="18" y="230"/>
                    </a:lnTo>
                    <a:lnTo>
                      <a:pt x="17" y="228"/>
                    </a:lnTo>
                    <a:lnTo>
                      <a:pt x="15" y="227"/>
                    </a:lnTo>
                    <a:lnTo>
                      <a:pt x="15" y="227"/>
                    </a:lnTo>
                    <a:close/>
                    <a:moveTo>
                      <a:pt x="149" y="274"/>
                    </a:moveTo>
                    <a:lnTo>
                      <a:pt x="120" y="274"/>
                    </a:lnTo>
                    <a:lnTo>
                      <a:pt x="120" y="274"/>
                    </a:lnTo>
                    <a:lnTo>
                      <a:pt x="118" y="274"/>
                    </a:lnTo>
                    <a:lnTo>
                      <a:pt x="118" y="276"/>
                    </a:lnTo>
                    <a:lnTo>
                      <a:pt x="118" y="276"/>
                    </a:lnTo>
                    <a:lnTo>
                      <a:pt x="118" y="276"/>
                    </a:lnTo>
                    <a:lnTo>
                      <a:pt x="118" y="278"/>
                    </a:lnTo>
                    <a:lnTo>
                      <a:pt x="120" y="278"/>
                    </a:lnTo>
                    <a:lnTo>
                      <a:pt x="149" y="278"/>
                    </a:lnTo>
                    <a:lnTo>
                      <a:pt x="149" y="278"/>
                    </a:lnTo>
                    <a:lnTo>
                      <a:pt x="151" y="278"/>
                    </a:lnTo>
                    <a:lnTo>
                      <a:pt x="151" y="276"/>
                    </a:lnTo>
                    <a:lnTo>
                      <a:pt x="151" y="276"/>
                    </a:lnTo>
                    <a:lnTo>
                      <a:pt x="151" y="276"/>
                    </a:lnTo>
                    <a:lnTo>
                      <a:pt x="151" y="274"/>
                    </a:lnTo>
                    <a:lnTo>
                      <a:pt x="149" y="274"/>
                    </a:lnTo>
                    <a:lnTo>
                      <a:pt x="149" y="274"/>
                    </a:lnTo>
                    <a:close/>
                    <a:moveTo>
                      <a:pt x="15" y="273"/>
                    </a:moveTo>
                    <a:lnTo>
                      <a:pt x="15" y="273"/>
                    </a:lnTo>
                    <a:lnTo>
                      <a:pt x="13" y="274"/>
                    </a:lnTo>
                    <a:lnTo>
                      <a:pt x="12" y="276"/>
                    </a:lnTo>
                    <a:lnTo>
                      <a:pt x="12" y="276"/>
                    </a:lnTo>
                    <a:lnTo>
                      <a:pt x="13" y="278"/>
                    </a:lnTo>
                    <a:lnTo>
                      <a:pt x="15" y="279"/>
                    </a:lnTo>
                    <a:lnTo>
                      <a:pt x="15" y="279"/>
                    </a:lnTo>
                    <a:lnTo>
                      <a:pt x="17" y="278"/>
                    </a:lnTo>
                    <a:lnTo>
                      <a:pt x="18" y="276"/>
                    </a:lnTo>
                    <a:lnTo>
                      <a:pt x="18" y="276"/>
                    </a:lnTo>
                    <a:lnTo>
                      <a:pt x="17" y="274"/>
                    </a:lnTo>
                    <a:lnTo>
                      <a:pt x="15" y="273"/>
                    </a:lnTo>
                    <a:lnTo>
                      <a:pt x="15" y="273"/>
                    </a:lnTo>
                    <a:close/>
                    <a:moveTo>
                      <a:pt x="48" y="273"/>
                    </a:moveTo>
                    <a:lnTo>
                      <a:pt x="48" y="273"/>
                    </a:lnTo>
                    <a:lnTo>
                      <a:pt x="47" y="274"/>
                    </a:lnTo>
                    <a:lnTo>
                      <a:pt x="46" y="276"/>
                    </a:lnTo>
                    <a:lnTo>
                      <a:pt x="46" y="276"/>
                    </a:lnTo>
                    <a:lnTo>
                      <a:pt x="47" y="278"/>
                    </a:lnTo>
                    <a:lnTo>
                      <a:pt x="48" y="279"/>
                    </a:lnTo>
                    <a:lnTo>
                      <a:pt x="48" y="279"/>
                    </a:lnTo>
                    <a:lnTo>
                      <a:pt x="50" y="278"/>
                    </a:lnTo>
                    <a:lnTo>
                      <a:pt x="51" y="276"/>
                    </a:lnTo>
                    <a:lnTo>
                      <a:pt x="51" y="276"/>
                    </a:lnTo>
                    <a:lnTo>
                      <a:pt x="50" y="274"/>
                    </a:lnTo>
                    <a:lnTo>
                      <a:pt x="48" y="273"/>
                    </a:lnTo>
                    <a:lnTo>
                      <a:pt x="48" y="273"/>
                    </a:lnTo>
                    <a:close/>
                    <a:moveTo>
                      <a:pt x="4" y="273"/>
                    </a:moveTo>
                    <a:lnTo>
                      <a:pt x="4" y="273"/>
                    </a:lnTo>
                    <a:lnTo>
                      <a:pt x="1" y="274"/>
                    </a:lnTo>
                    <a:lnTo>
                      <a:pt x="1" y="276"/>
                    </a:lnTo>
                    <a:lnTo>
                      <a:pt x="1" y="276"/>
                    </a:lnTo>
                    <a:lnTo>
                      <a:pt x="1" y="278"/>
                    </a:lnTo>
                    <a:lnTo>
                      <a:pt x="4" y="279"/>
                    </a:lnTo>
                    <a:lnTo>
                      <a:pt x="4" y="279"/>
                    </a:lnTo>
                    <a:lnTo>
                      <a:pt x="6" y="278"/>
                    </a:lnTo>
                    <a:lnTo>
                      <a:pt x="7" y="276"/>
                    </a:lnTo>
                    <a:lnTo>
                      <a:pt x="7" y="276"/>
                    </a:lnTo>
                    <a:lnTo>
                      <a:pt x="6" y="274"/>
                    </a:lnTo>
                    <a:lnTo>
                      <a:pt x="4" y="273"/>
                    </a:lnTo>
                    <a:lnTo>
                      <a:pt x="4" y="273"/>
                    </a:lnTo>
                    <a:close/>
                    <a:moveTo>
                      <a:pt x="37" y="273"/>
                    </a:moveTo>
                    <a:lnTo>
                      <a:pt x="37" y="273"/>
                    </a:lnTo>
                    <a:lnTo>
                      <a:pt x="35" y="274"/>
                    </a:lnTo>
                    <a:lnTo>
                      <a:pt x="34" y="276"/>
                    </a:lnTo>
                    <a:lnTo>
                      <a:pt x="34" y="276"/>
                    </a:lnTo>
                    <a:lnTo>
                      <a:pt x="35" y="278"/>
                    </a:lnTo>
                    <a:lnTo>
                      <a:pt x="37" y="279"/>
                    </a:lnTo>
                    <a:lnTo>
                      <a:pt x="37" y="279"/>
                    </a:lnTo>
                    <a:lnTo>
                      <a:pt x="40" y="278"/>
                    </a:lnTo>
                    <a:lnTo>
                      <a:pt x="40" y="276"/>
                    </a:lnTo>
                    <a:lnTo>
                      <a:pt x="40" y="276"/>
                    </a:lnTo>
                    <a:lnTo>
                      <a:pt x="40" y="274"/>
                    </a:lnTo>
                    <a:lnTo>
                      <a:pt x="37" y="273"/>
                    </a:lnTo>
                    <a:lnTo>
                      <a:pt x="37" y="273"/>
                    </a:lnTo>
                    <a:close/>
                    <a:moveTo>
                      <a:pt x="26" y="273"/>
                    </a:moveTo>
                    <a:lnTo>
                      <a:pt x="26" y="273"/>
                    </a:lnTo>
                    <a:lnTo>
                      <a:pt x="24" y="274"/>
                    </a:lnTo>
                    <a:lnTo>
                      <a:pt x="23" y="276"/>
                    </a:lnTo>
                    <a:lnTo>
                      <a:pt x="23" y="276"/>
                    </a:lnTo>
                    <a:lnTo>
                      <a:pt x="24" y="278"/>
                    </a:lnTo>
                    <a:lnTo>
                      <a:pt x="26" y="279"/>
                    </a:lnTo>
                    <a:lnTo>
                      <a:pt x="26" y="279"/>
                    </a:lnTo>
                    <a:lnTo>
                      <a:pt x="28" y="278"/>
                    </a:lnTo>
                    <a:lnTo>
                      <a:pt x="29" y="276"/>
                    </a:lnTo>
                    <a:lnTo>
                      <a:pt x="29" y="276"/>
                    </a:lnTo>
                    <a:lnTo>
                      <a:pt x="28" y="274"/>
                    </a:lnTo>
                    <a:lnTo>
                      <a:pt x="26" y="273"/>
                    </a:lnTo>
                    <a:lnTo>
                      <a:pt x="26" y="2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749" tIns="238875" rIns="477749" bIns="238875" numCol="1" anchor="t" anchorCtr="0" compatLnSpc="1">
                <a:prstTxWarp prst="textNoShape">
                  <a:avLst/>
                </a:prstTxWarp>
              </a:bodyPr>
              <a:lstStyle/>
              <a:p>
                <a:pPr defTabSz="4777965">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26" name="Freeform 1278"/>
              <p:cNvSpPr>
                <a:spLocks noEditPoints="1"/>
              </p:cNvSpPr>
              <p:nvPr/>
            </p:nvSpPr>
            <p:spPr bwMode="auto">
              <a:xfrm>
                <a:off x="1224817" y="3818587"/>
                <a:ext cx="327025" cy="796925"/>
              </a:xfrm>
              <a:custGeom>
                <a:avLst/>
                <a:gdLst>
                  <a:gd name="T0" fmla="*/ 205 w 206"/>
                  <a:gd name="T1" fmla="*/ 2 h 502"/>
                  <a:gd name="T2" fmla="*/ 204 w 206"/>
                  <a:gd name="T3" fmla="*/ 1 h 502"/>
                  <a:gd name="T4" fmla="*/ 3 w 206"/>
                  <a:gd name="T5" fmla="*/ 0 h 502"/>
                  <a:gd name="T6" fmla="*/ 1 w 206"/>
                  <a:gd name="T7" fmla="*/ 1 h 502"/>
                  <a:gd name="T8" fmla="*/ 0 w 206"/>
                  <a:gd name="T9" fmla="*/ 3 h 502"/>
                  <a:gd name="T10" fmla="*/ 0 w 206"/>
                  <a:gd name="T11" fmla="*/ 499 h 502"/>
                  <a:gd name="T12" fmla="*/ 1 w 206"/>
                  <a:gd name="T13" fmla="*/ 501 h 502"/>
                  <a:gd name="T14" fmla="*/ 3 w 206"/>
                  <a:gd name="T15" fmla="*/ 502 h 502"/>
                  <a:gd name="T16" fmla="*/ 203 w 206"/>
                  <a:gd name="T17" fmla="*/ 502 h 502"/>
                  <a:gd name="T18" fmla="*/ 205 w 206"/>
                  <a:gd name="T19" fmla="*/ 501 h 502"/>
                  <a:gd name="T20" fmla="*/ 206 w 206"/>
                  <a:gd name="T21" fmla="*/ 499 h 502"/>
                  <a:gd name="T22" fmla="*/ 21 w 206"/>
                  <a:gd name="T23" fmla="*/ 480 h 502"/>
                  <a:gd name="T24" fmla="*/ 185 w 206"/>
                  <a:gd name="T25" fmla="*/ 473 h 502"/>
                  <a:gd name="T26" fmla="*/ 185 w 206"/>
                  <a:gd name="T27" fmla="*/ 480 h 502"/>
                  <a:gd name="T28" fmla="*/ 18 w 206"/>
                  <a:gd name="T29" fmla="*/ 460 h 502"/>
                  <a:gd name="T30" fmla="*/ 187 w 206"/>
                  <a:gd name="T31" fmla="*/ 457 h 502"/>
                  <a:gd name="T32" fmla="*/ 185 w 206"/>
                  <a:gd name="T33" fmla="*/ 448 h 502"/>
                  <a:gd name="T34" fmla="*/ 19 w 206"/>
                  <a:gd name="T35" fmla="*/ 441 h 502"/>
                  <a:gd name="T36" fmla="*/ 188 w 206"/>
                  <a:gd name="T37" fmla="*/ 444 h 502"/>
                  <a:gd name="T38" fmla="*/ 84 w 206"/>
                  <a:gd name="T39" fmla="*/ 389 h 502"/>
                  <a:gd name="T40" fmla="*/ 99 w 206"/>
                  <a:gd name="T41" fmla="*/ 375 h 502"/>
                  <a:gd name="T42" fmla="*/ 116 w 206"/>
                  <a:gd name="T43" fmla="*/ 380 h 502"/>
                  <a:gd name="T44" fmla="*/ 122 w 206"/>
                  <a:gd name="T45" fmla="*/ 397 h 502"/>
                  <a:gd name="T46" fmla="*/ 107 w 206"/>
                  <a:gd name="T47" fmla="*/ 412 h 502"/>
                  <a:gd name="T48" fmla="*/ 89 w 206"/>
                  <a:gd name="T49" fmla="*/ 407 h 502"/>
                  <a:gd name="T50" fmla="*/ 191 w 206"/>
                  <a:gd name="T51" fmla="*/ 328 h 502"/>
                  <a:gd name="T52" fmla="*/ 21 w 206"/>
                  <a:gd name="T53" fmla="*/ 334 h 502"/>
                  <a:gd name="T54" fmla="*/ 15 w 206"/>
                  <a:gd name="T55" fmla="*/ 305 h 502"/>
                  <a:gd name="T56" fmla="*/ 185 w 206"/>
                  <a:gd name="T57" fmla="*/ 299 h 502"/>
                  <a:gd name="T58" fmla="*/ 191 w 206"/>
                  <a:gd name="T59" fmla="*/ 328 h 502"/>
                  <a:gd name="T60" fmla="*/ 185 w 206"/>
                  <a:gd name="T61" fmla="*/ 288 h 502"/>
                  <a:gd name="T62" fmla="*/ 15 w 206"/>
                  <a:gd name="T63" fmla="*/ 282 h 502"/>
                  <a:gd name="T64" fmla="*/ 21 w 206"/>
                  <a:gd name="T65" fmla="*/ 254 h 502"/>
                  <a:gd name="T66" fmla="*/ 191 w 206"/>
                  <a:gd name="T67" fmla="*/ 260 h 502"/>
                  <a:gd name="T68" fmla="*/ 187 w 206"/>
                  <a:gd name="T69" fmla="*/ 242 h 502"/>
                  <a:gd name="T70" fmla="*/ 15 w 206"/>
                  <a:gd name="T71" fmla="*/ 239 h 502"/>
                  <a:gd name="T72" fmla="*/ 18 w 206"/>
                  <a:gd name="T73" fmla="*/ 208 h 502"/>
                  <a:gd name="T74" fmla="*/ 190 w 206"/>
                  <a:gd name="T75" fmla="*/ 211 h 502"/>
                  <a:gd name="T76" fmla="*/ 189 w 206"/>
                  <a:gd name="T77" fmla="*/ 195 h 502"/>
                  <a:gd name="T78" fmla="*/ 17 w 206"/>
                  <a:gd name="T79" fmla="*/ 195 h 502"/>
                  <a:gd name="T80" fmla="*/ 17 w 206"/>
                  <a:gd name="T81" fmla="*/ 164 h 502"/>
                  <a:gd name="T82" fmla="*/ 189 w 206"/>
                  <a:gd name="T83" fmla="*/ 164 h 502"/>
                  <a:gd name="T84" fmla="*/ 190 w 206"/>
                  <a:gd name="T85" fmla="*/ 148 h 502"/>
                  <a:gd name="T86" fmla="*/ 18 w 206"/>
                  <a:gd name="T87" fmla="*/ 151 h 502"/>
                  <a:gd name="T88" fmla="*/ 15 w 206"/>
                  <a:gd name="T89" fmla="*/ 121 h 502"/>
                  <a:gd name="T90" fmla="*/ 187 w 206"/>
                  <a:gd name="T91" fmla="*/ 118 h 502"/>
                  <a:gd name="T92" fmla="*/ 191 w 206"/>
                  <a:gd name="T93" fmla="*/ 100 h 502"/>
                  <a:gd name="T94" fmla="*/ 21 w 206"/>
                  <a:gd name="T95" fmla="*/ 106 h 502"/>
                  <a:gd name="T96" fmla="*/ 15 w 206"/>
                  <a:gd name="T97" fmla="*/ 78 h 502"/>
                  <a:gd name="T98" fmla="*/ 185 w 206"/>
                  <a:gd name="T99" fmla="*/ 72 h 502"/>
                  <a:gd name="T100" fmla="*/ 191 w 206"/>
                  <a:gd name="T101" fmla="*/ 55 h 502"/>
                  <a:gd name="T102" fmla="*/ 21 w 206"/>
                  <a:gd name="T103" fmla="*/ 60 h 502"/>
                  <a:gd name="T104" fmla="*/ 15 w 206"/>
                  <a:gd name="T105" fmla="*/ 32 h 502"/>
                  <a:gd name="T106" fmla="*/ 185 w 206"/>
                  <a:gd name="T107" fmla="*/ 26 h 502"/>
                  <a:gd name="T108" fmla="*/ 191 w 206"/>
                  <a:gd name="T109" fmla="*/ 55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6" h="502">
                    <a:moveTo>
                      <a:pt x="206" y="4"/>
                    </a:moveTo>
                    <a:lnTo>
                      <a:pt x="206" y="4"/>
                    </a:lnTo>
                    <a:lnTo>
                      <a:pt x="206" y="3"/>
                    </a:lnTo>
                    <a:lnTo>
                      <a:pt x="206" y="3"/>
                    </a:lnTo>
                    <a:lnTo>
                      <a:pt x="206" y="3"/>
                    </a:lnTo>
                    <a:lnTo>
                      <a:pt x="205" y="2"/>
                    </a:lnTo>
                    <a:lnTo>
                      <a:pt x="205" y="2"/>
                    </a:lnTo>
                    <a:lnTo>
                      <a:pt x="205" y="2"/>
                    </a:lnTo>
                    <a:lnTo>
                      <a:pt x="205" y="1"/>
                    </a:lnTo>
                    <a:lnTo>
                      <a:pt x="204" y="1"/>
                    </a:lnTo>
                    <a:lnTo>
                      <a:pt x="204" y="1"/>
                    </a:lnTo>
                    <a:lnTo>
                      <a:pt x="204" y="1"/>
                    </a:lnTo>
                    <a:lnTo>
                      <a:pt x="203" y="1"/>
                    </a:lnTo>
                    <a:lnTo>
                      <a:pt x="203" y="0"/>
                    </a:lnTo>
                    <a:lnTo>
                      <a:pt x="202" y="0"/>
                    </a:lnTo>
                    <a:lnTo>
                      <a:pt x="202" y="0"/>
                    </a:lnTo>
                    <a:lnTo>
                      <a:pt x="4" y="0"/>
                    </a:lnTo>
                    <a:lnTo>
                      <a:pt x="3" y="0"/>
                    </a:lnTo>
                    <a:lnTo>
                      <a:pt x="3" y="0"/>
                    </a:lnTo>
                    <a:lnTo>
                      <a:pt x="3" y="1"/>
                    </a:lnTo>
                    <a:lnTo>
                      <a:pt x="2" y="1"/>
                    </a:lnTo>
                    <a:lnTo>
                      <a:pt x="2" y="1"/>
                    </a:lnTo>
                    <a:lnTo>
                      <a:pt x="1" y="1"/>
                    </a:lnTo>
                    <a:lnTo>
                      <a:pt x="1" y="1"/>
                    </a:lnTo>
                    <a:lnTo>
                      <a:pt x="1" y="2"/>
                    </a:lnTo>
                    <a:lnTo>
                      <a:pt x="1" y="2"/>
                    </a:lnTo>
                    <a:lnTo>
                      <a:pt x="0" y="2"/>
                    </a:lnTo>
                    <a:lnTo>
                      <a:pt x="0" y="3"/>
                    </a:lnTo>
                    <a:lnTo>
                      <a:pt x="0" y="3"/>
                    </a:lnTo>
                    <a:lnTo>
                      <a:pt x="0" y="3"/>
                    </a:lnTo>
                    <a:lnTo>
                      <a:pt x="0" y="4"/>
                    </a:lnTo>
                    <a:lnTo>
                      <a:pt x="0" y="4"/>
                    </a:lnTo>
                    <a:lnTo>
                      <a:pt x="0" y="5"/>
                    </a:lnTo>
                    <a:lnTo>
                      <a:pt x="0" y="498"/>
                    </a:lnTo>
                    <a:lnTo>
                      <a:pt x="0" y="499"/>
                    </a:lnTo>
                    <a:lnTo>
                      <a:pt x="0" y="499"/>
                    </a:lnTo>
                    <a:lnTo>
                      <a:pt x="0" y="500"/>
                    </a:lnTo>
                    <a:lnTo>
                      <a:pt x="0" y="500"/>
                    </a:lnTo>
                    <a:lnTo>
                      <a:pt x="0" y="500"/>
                    </a:lnTo>
                    <a:lnTo>
                      <a:pt x="0" y="501"/>
                    </a:lnTo>
                    <a:lnTo>
                      <a:pt x="1" y="501"/>
                    </a:lnTo>
                    <a:lnTo>
                      <a:pt x="1" y="501"/>
                    </a:lnTo>
                    <a:lnTo>
                      <a:pt x="1" y="502"/>
                    </a:lnTo>
                    <a:lnTo>
                      <a:pt x="1" y="502"/>
                    </a:lnTo>
                    <a:lnTo>
                      <a:pt x="2" y="502"/>
                    </a:lnTo>
                    <a:lnTo>
                      <a:pt x="2" y="502"/>
                    </a:lnTo>
                    <a:lnTo>
                      <a:pt x="3" y="502"/>
                    </a:lnTo>
                    <a:lnTo>
                      <a:pt x="3" y="502"/>
                    </a:lnTo>
                    <a:lnTo>
                      <a:pt x="3" y="502"/>
                    </a:lnTo>
                    <a:lnTo>
                      <a:pt x="4" y="502"/>
                    </a:lnTo>
                    <a:lnTo>
                      <a:pt x="202" y="502"/>
                    </a:lnTo>
                    <a:lnTo>
                      <a:pt x="202" y="502"/>
                    </a:lnTo>
                    <a:lnTo>
                      <a:pt x="203" y="502"/>
                    </a:lnTo>
                    <a:lnTo>
                      <a:pt x="203" y="502"/>
                    </a:lnTo>
                    <a:lnTo>
                      <a:pt x="204" y="502"/>
                    </a:lnTo>
                    <a:lnTo>
                      <a:pt x="204" y="502"/>
                    </a:lnTo>
                    <a:lnTo>
                      <a:pt x="204" y="502"/>
                    </a:lnTo>
                    <a:lnTo>
                      <a:pt x="205" y="502"/>
                    </a:lnTo>
                    <a:lnTo>
                      <a:pt x="205" y="501"/>
                    </a:lnTo>
                    <a:lnTo>
                      <a:pt x="205" y="501"/>
                    </a:lnTo>
                    <a:lnTo>
                      <a:pt x="205" y="501"/>
                    </a:lnTo>
                    <a:lnTo>
                      <a:pt x="206" y="500"/>
                    </a:lnTo>
                    <a:lnTo>
                      <a:pt x="206" y="500"/>
                    </a:lnTo>
                    <a:lnTo>
                      <a:pt x="206" y="500"/>
                    </a:lnTo>
                    <a:lnTo>
                      <a:pt x="206" y="499"/>
                    </a:lnTo>
                    <a:lnTo>
                      <a:pt x="206" y="499"/>
                    </a:lnTo>
                    <a:lnTo>
                      <a:pt x="206" y="498"/>
                    </a:lnTo>
                    <a:lnTo>
                      <a:pt x="206" y="5"/>
                    </a:lnTo>
                    <a:lnTo>
                      <a:pt x="206" y="4"/>
                    </a:lnTo>
                    <a:close/>
                    <a:moveTo>
                      <a:pt x="185" y="480"/>
                    </a:moveTo>
                    <a:lnTo>
                      <a:pt x="21" y="480"/>
                    </a:lnTo>
                    <a:lnTo>
                      <a:pt x="21" y="480"/>
                    </a:lnTo>
                    <a:lnTo>
                      <a:pt x="19" y="479"/>
                    </a:lnTo>
                    <a:lnTo>
                      <a:pt x="18" y="477"/>
                    </a:lnTo>
                    <a:lnTo>
                      <a:pt x="18" y="477"/>
                    </a:lnTo>
                    <a:lnTo>
                      <a:pt x="19" y="474"/>
                    </a:lnTo>
                    <a:lnTo>
                      <a:pt x="21" y="473"/>
                    </a:lnTo>
                    <a:lnTo>
                      <a:pt x="185" y="473"/>
                    </a:lnTo>
                    <a:lnTo>
                      <a:pt x="185" y="473"/>
                    </a:lnTo>
                    <a:lnTo>
                      <a:pt x="187" y="474"/>
                    </a:lnTo>
                    <a:lnTo>
                      <a:pt x="188" y="477"/>
                    </a:lnTo>
                    <a:lnTo>
                      <a:pt x="188" y="477"/>
                    </a:lnTo>
                    <a:lnTo>
                      <a:pt x="187" y="479"/>
                    </a:lnTo>
                    <a:lnTo>
                      <a:pt x="185" y="480"/>
                    </a:lnTo>
                    <a:lnTo>
                      <a:pt x="185" y="480"/>
                    </a:lnTo>
                    <a:close/>
                    <a:moveTo>
                      <a:pt x="185" y="465"/>
                    </a:moveTo>
                    <a:lnTo>
                      <a:pt x="21" y="465"/>
                    </a:lnTo>
                    <a:lnTo>
                      <a:pt x="21" y="465"/>
                    </a:lnTo>
                    <a:lnTo>
                      <a:pt x="19" y="463"/>
                    </a:lnTo>
                    <a:lnTo>
                      <a:pt x="18" y="460"/>
                    </a:lnTo>
                    <a:lnTo>
                      <a:pt x="18" y="460"/>
                    </a:lnTo>
                    <a:lnTo>
                      <a:pt x="19" y="457"/>
                    </a:lnTo>
                    <a:lnTo>
                      <a:pt x="21" y="456"/>
                    </a:lnTo>
                    <a:lnTo>
                      <a:pt x="185" y="456"/>
                    </a:lnTo>
                    <a:lnTo>
                      <a:pt x="185" y="456"/>
                    </a:lnTo>
                    <a:lnTo>
                      <a:pt x="187" y="457"/>
                    </a:lnTo>
                    <a:lnTo>
                      <a:pt x="188" y="460"/>
                    </a:lnTo>
                    <a:lnTo>
                      <a:pt x="188" y="460"/>
                    </a:lnTo>
                    <a:lnTo>
                      <a:pt x="187" y="463"/>
                    </a:lnTo>
                    <a:lnTo>
                      <a:pt x="185" y="465"/>
                    </a:lnTo>
                    <a:lnTo>
                      <a:pt x="185" y="465"/>
                    </a:lnTo>
                    <a:close/>
                    <a:moveTo>
                      <a:pt x="185" y="448"/>
                    </a:moveTo>
                    <a:lnTo>
                      <a:pt x="21" y="448"/>
                    </a:lnTo>
                    <a:lnTo>
                      <a:pt x="21" y="448"/>
                    </a:lnTo>
                    <a:lnTo>
                      <a:pt x="19" y="447"/>
                    </a:lnTo>
                    <a:lnTo>
                      <a:pt x="18" y="444"/>
                    </a:lnTo>
                    <a:lnTo>
                      <a:pt x="18" y="444"/>
                    </a:lnTo>
                    <a:lnTo>
                      <a:pt x="19" y="441"/>
                    </a:lnTo>
                    <a:lnTo>
                      <a:pt x="21" y="440"/>
                    </a:lnTo>
                    <a:lnTo>
                      <a:pt x="185" y="440"/>
                    </a:lnTo>
                    <a:lnTo>
                      <a:pt x="185" y="440"/>
                    </a:lnTo>
                    <a:lnTo>
                      <a:pt x="187" y="441"/>
                    </a:lnTo>
                    <a:lnTo>
                      <a:pt x="188" y="444"/>
                    </a:lnTo>
                    <a:lnTo>
                      <a:pt x="188" y="444"/>
                    </a:lnTo>
                    <a:lnTo>
                      <a:pt x="187" y="447"/>
                    </a:lnTo>
                    <a:lnTo>
                      <a:pt x="185" y="448"/>
                    </a:lnTo>
                    <a:lnTo>
                      <a:pt x="185" y="448"/>
                    </a:lnTo>
                    <a:close/>
                    <a:moveTo>
                      <a:pt x="84" y="394"/>
                    </a:moveTo>
                    <a:lnTo>
                      <a:pt x="84" y="394"/>
                    </a:lnTo>
                    <a:lnTo>
                      <a:pt x="84" y="389"/>
                    </a:lnTo>
                    <a:lnTo>
                      <a:pt x="85" y="386"/>
                    </a:lnTo>
                    <a:lnTo>
                      <a:pt x="87" y="382"/>
                    </a:lnTo>
                    <a:lnTo>
                      <a:pt x="89" y="380"/>
                    </a:lnTo>
                    <a:lnTo>
                      <a:pt x="92" y="377"/>
                    </a:lnTo>
                    <a:lnTo>
                      <a:pt x="95" y="376"/>
                    </a:lnTo>
                    <a:lnTo>
                      <a:pt x="99" y="375"/>
                    </a:lnTo>
                    <a:lnTo>
                      <a:pt x="103" y="374"/>
                    </a:lnTo>
                    <a:lnTo>
                      <a:pt x="103" y="374"/>
                    </a:lnTo>
                    <a:lnTo>
                      <a:pt x="107" y="375"/>
                    </a:lnTo>
                    <a:lnTo>
                      <a:pt x="111" y="376"/>
                    </a:lnTo>
                    <a:lnTo>
                      <a:pt x="114" y="377"/>
                    </a:lnTo>
                    <a:lnTo>
                      <a:pt x="116" y="380"/>
                    </a:lnTo>
                    <a:lnTo>
                      <a:pt x="119" y="382"/>
                    </a:lnTo>
                    <a:lnTo>
                      <a:pt x="120" y="386"/>
                    </a:lnTo>
                    <a:lnTo>
                      <a:pt x="122" y="389"/>
                    </a:lnTo>
                    <a:lnTo>
                      <a:pt x="122" y="394"/>
                    </a:lnTo>
                    <a:lnTo>
                      <a:pt x="122" y="394"/>
                    </a:lnTo>
                    <a:lnTo>
                      <a:pt x="122" y="397"/>
                    </a:lnTo>
                    <a:lnTo>
                      <a:pt x="120" y="401"/>
                    </a:lnTo>
                    <a:lnTo>
                      <a:pt x="119" y="404"/>
                    </a:lnTo>
                    <a:lnTo>
                      <a:pt x="116" y="407"/>
                    </a:lnTo>
                    <a:lnTo>
                      <a:pt x="114" y="409"/>
                    </a:lnTo>
                    <a:lnTo>
                      <a:pt x="111" y="411"/>
                    </a:lnTo>
                    <a:lnTo>
                      <a:pt x="107" y="412"/>
                    </a:lnTo>
                    <a:lnTo>
                      <a:pt x="103" y="412"/>
                    </a:lnTo>
                    <a:lnTo>
                      <a:pt x="103" y="412"/>
                    </a:lnTo>
                    <a:lnTo>
                      <a:pt x="99" y="412"/>
                    </a:lnTo>
                    <a:lnTo>
                      <a:pt x="95" y="411"/>
                    </a:lnTo>
                    <a:lnTo>
                      <a:pt x="92" y="409"/>
                    </a:lnTo>
                    <a:lnTo>
                      <a:pt x="89" y="407"/>
                    </a:lnTo>
                    <a:lnTo>
                      <a:pt x="87" y="404"/>
                    </a:lnTo>
                    <a:lnTo>
                      <a:pt x="85" y="401"/>
                    </a:lnTo>
                    <a:lnTo>
                      <a:pt x="84" y="397"/>
                    </a:lnTo>
                    <a:lnTo>
                      <a:pt x="84" y="394"/>
                    </a:lnTo>
                    <a:lnTo>
                      <a:pt x="84" y="394"/>
                    </a:lnTo>
                    <a:close/>
                    <a:moveTo>
                      <a:pt x="191" y="328"/>
                    </a:moveTo>
                    <a:lnTo>
                      <a:pt x="191" y="328"/>
                    </a:lnTo>
                    <a:lnTo>
                      <a:pt x="190" y="330"/>
                    </a:lnTo>
                    <a:lnTo>
                      <a:pt x="189" y="332"/>
                    </a:lnTo>
                    <a:lnTo>
                      <a:pt x="187" y="333"/>
                    </a:lnTo>
                    <a:lnTo>
                      <a:pt x="185" y="334"/>
                    </a:lnTo>
                    <a:lnTo>
                      <a:pt x="21" y="334"/>
                    </a:lnTo>
                    <a:lnTo>
                      <a:pt x="21" y="334"/>
                    </a:lnTo>
                    <a:lnTo>
                      <a:pt x="18" y="333"/>
                    </a:lnTo>
                    <a:lnTo>
                      <a:pt x="17" y="332"/>
                    </a:lnTo>
                    <a:lnTo>
                      <a:pt x="15" y="330"/>
                    </a:lnTo>
                    <a:lnTo>
                      <a:pt x="15" y="328"/>
                    </a:lnTo>
                    <a:lnTo>
                      <a:pt x="15" y="305"/>
                    </a:lnTo>
                    <a:lnTo>
                      <a:pt x="15" y="305"/>
                    </a:lnTo>
                    <a:lnTo>
                      <a:pt x="15" y="303"/>
                    </a:lnTo>
                    <a:lnTo>
                      <a:pt x="17" y="301"/>
                    </a:lnTo>
                    <a:lnTo>
                      <a:pt x="18" y="300"/>
                    </a:lnTo>
                    <a:lnTo>
                      <a:pt x="21" y="299"/>
                    </a:lnTo>
                    <a:lnTo>
                      <a:pt x="185" y="299"/>
                    </a:lnTo>
                    <a:lnTo>
                      <a:pt x="185" y="299"/>
                    </a:lnTo>
                    <a:lnTo>
                      <a:pt x="187" y="300"/>
                    </a:lnTo>
                    <a:lnTo>
                      <a:pt x="189" y="301"/>
                    </a:lnTo>
                    <a:lnTo>
                      <a:pt x="190" y="303"/>
                    </a:lnTo>
                    <a:lnTo>
                      <a:pt x="191" y="305"/>
                    </a:lnTo>
                    <a:lnTo>
                      <a:pt x="191" y="328"/>
                    </a:lnTo>
                    <a:close/>
                    <a:moveTo>
                      <a:pt x="191" y="282"/>
                    </a:moveTo>
                    <a:lnTo>
                      <a:pt x="191" y="282"/>
                    </a:lnTo>
                    <a:lnTo>
                      <a:pt x="190" y="285"/>
                    </a:lnTo>
                    <a:lnTo>
                      <a:pt x="189" y="287"/>
                    </a:lnTo>
                    <a:lnTo>
                      <a:pt x="187" y="288"/>
                    </a:lnTo>
                    <a:lnTo>
                      <a:pt x="185" y="288"/>
                    </a:lnTo>
                    <a:lnTo>
                      <a:pt x="21" y="288"/>
                    </a:lnTo>
                    <a:lnTo>
                      <a:pt x="21" y="288"/>
                    </a:lnTo>
                    <a:lnTo>
                      <a:pt x="18" y="288"/>
                    </a:lnTo>
                    <a:lnTo>
                      <a:pt x="17" y="287"/>
                    </a:lnTo>
                    <a:lnTo>
                      <a:pt x="15" y="285"/>
                    </a:lnTo>
                    <a:lnTo>
                      <a:pt x="15" y="282"/>
                    </a:lnTo>
                    <a:lnTo>
                      <a:pt x="15" y="260"/>
                    </a:lnTo>
                    <a:lnTo>
                      <a:pt x="15" y="260"/>
                    </a:lnTo>
                    <a:lnTo>
                      <a:pt x="15" y="258"/>
                    </a:lnTo>
                    <a:lnTo>
                      <a:pt x="17" y="256"/>
                    </a:lnTo>
                    <a:lnTo>
                      <a:pt x="18" y="255"/>
                    </a:lnTo>
                    <a:lnTo>
                      <a:pt x="21" y="254"/>
                    </a:lnTo>
                    <a:lnTo>
                      <a:pt x="185" y="254"/>
                    </a:lnTo>
                    <a:lnTo>
                      <a:pt x="185" y="254"/>
                    </a:lnTo>
                    <a:lnTo>
                      <a:pt x="187" y="255"/>
                    </a:lnTo>
                    <a:lnTo>
                      <a:pt x="189" y="256"/>
                    </a:lnTo>
                    <a:lnTo>
                      <a:pt x="190" y="258"/>
                    </a:lnTo>
                    <a:lnTo>
                      <a:pt x="191" y="260"/>
                    </a:lnTo>
                    <a:lnTo>
                      <a:pt x="191" y="282"/>
                    </a:lnTo>
                    <a:close/>
                    <a:moveTo>
                      <a:pt x="191" y="236"/>
                    </a:moveTo>
                    <a:lnTo>
                      <a:pt x="191" y="236"/>
                    </a:lnTo>
                    <a:lnTo>
                      <a:pt x="190" y="239"/>
                    </a:lnTo>
                    <a:lnTo>
                      <a:pt x="189" y="240"/>
                    </a:lnTo>
                    <a:lnTo>
                      <a:pt x="187" y="242"/>
                    </a:lnTo>
                    <a:lnTo>
                      <a:pt x="185" y="242"/>
                    </a:lnTo>
                    <a:lnTo>
                      <a:pt x="21" y="242"/>
                    </a:lnTo>
                    <a:lnTo>
                      <a:pt x="21" y="242"/>
                    </a:lnTo>
                    <a:lnTo>
                      <a:pt x="18" y="242"/>
                    </a:lnTo>
                    <a:lnTo>
                      <a:pt x="17" y="240"/>
                    </a:lnTo>
                    <a:lnTo>
                      <a:pt x="15" y="239"/>
                    </a:lnTo>
                    <a:lnTo>
                      <a:pt x="15" y="236"/>
                    </a:lnTo>
                    <a:lnTo>
                      <a:pt x="15" y="215"/>
                    </a:lnTo>
                    <a:lnTo>
                      <a:pt x="15" y="215"/>
                    </a:lnTo>
                    <a:lnTo>
                      <a:pt x="15" y="211"/>
                    </a:lnTo>
                    <a:lnTo>
                      <a:pt x="17" y="210"/>
                    </a:lnTo>
                    <a:lnTo>
                      <a:pt x="18" y="208"/>
                    </a:lnTo>
                    <a:lnTo>
                      <a:pt x="21" y="208"/>
                    </a:lnTo>
                    <a:lnTo>
                      <a:pt x="185" y="208"/>
                    </a:lnTo>
                    <a:lnTo>
                      <a:pt x="185" y="208"/>
                    </a:lnTo>
                    <a:lnTo>
                      <a:pt x="187" y="208"/>
                    </a:lnTo>
                    <a:lnTo>
                      <a:pt x="189" y="210"/>
                    </a:lnTo>
                    <a:lnTo>
                      <a:pt x="190" y="211"/>
                    </a:lnTo>
                    <a:lnTo>
                      <a:pt x="191" y="215"/>
                    </a:lnTo>
                    <a:lnTo>
                      <a:pt x="191" y="236"/>
                    </a:lnTo>
                    <a:close/>
                    <a:moveTo>
                      <a:pt x="191" y="191"/>
                    </a:moveTo>
                    <a:lnTo>
                      <a:pt x="191" y="191"/>
                    </a:lnTo>
                    <a:lnTo>
                      <a:pt x="190" y="193"/>
                    </a:lnTo>
                    <a:lnTo>
                      <a:pt x="189" y="195"/>
                    </a:lnTo>
                    <a:lnTo>
                      <a:pt x="187" y="196"/>
                    </a:lnTo>
                    <a:lnTo>
                      <a:pt x="185" y="197"/>
                    </a:lnTo>
                    <a:lnTo>
                      <a:pt x="21" y="197"/>
                    </a:lnTo>
                    <a:lnTo>
                      <a:pt x="21" y="197"/>
                    </a:lnTo>
                    <a:lnTo>
                      <a:pt x="18" y="196"/>
                    </a:lnTo>
                    <a:lnTo>
                      <a:pt x="17" y="195"/>
                    </a:lnTo>
                    <a:lnTo>
                      <a:pt x="15" y="193"/>
                    </a:lnTo>
                    <a:lnTo>
                      <a:pt x="15" y="191"/>
                    </a:lnTo>
                    <a:lnTo>
                      <a:pt x="15" y="168"/>
                    </a:lnTo>
                    <a:lnTo>
                      <a:pt x="15" y="168"/>
                    </a:lnTo>
                    <a:lnTo>
                      <a:pt x="15" y="166"/>
                    </a:lnTo>
                    <a:lnTo>
                      <a:pt x="17" y="164"/>
                    </a:lnTo>
                    <a:lnTo>
                      <a:pt x="18" y="163"/>
                    </a:lnTo>
                    <a:lnTo>
                      <a:pt x="21" y="163"/>
                    </a:lnTo>
                    <a:lnTo>
                      <a:pt x="185" y="163"/>
                    </a:lnTo>
                    <a:lnTo>
                      <a:pt x="185" y="163"/>
                    </a:lnTo>
                    <a:lnTo>
                      <a:pt x="187" y="163"/>
                    </a:lnTo>
                    <a:lnTo>
                      <a:pt x="189" y="164"/>
                    </a:lnTo>
                    <a:lnTo>
                      <a:pt x="190" y="166"/>
                    </a:lnTo>
                    <a:lnTo>
                      <a:pt x="191" y="168"/>
                    </a:lnTo>
                    <a:lnTo>
                      <a:pt x="191" y="191"/>
                    </a:lnTo>
                    <a:close/>
                    <a:moveTo>
                      <a:pt x="191" y="146"/>
                    </a:moveTo>
                    <a:lnTo>
                      <a:pt x="191" y="146"/>
                    </a:lnTo>
                    <a:lnTo>
                      <a:pt x="190" y="148"/>
                    </a:lnTo>
                    <a:lnTo>
                      <a:pt x="189" y="150"/>
                    </a:lnTo>
                    <a:lnTo>
                      <a:pt x="187" y="151"/>
                    </a:lnTo>
                    <a:lnTo>
                      <a:pt x="185" y="152"/>
                    </a:lnTo>
                    <a:lnTo>
                      <a:pt x="21" y="152"/>
                    </a:lnTo>
                    <a:lnTo>
                      <a:pt x="21" y="152"/>
                    </a:lnTo>
                    <a:lnTo>
                      <a:pt x="18" y="151"/>
                    </a:lnTo>
                    <a:lnTo>
                      <a:pt x="17" y="150"/>
                    </a:lnTo>
                    <a:lnTo>
                      <a:pt x="15" y="148"/>
                    </a:lnTo>
                    <a:lnTo>
                      <a:pt x="15" y="146"/>
                    </a:lnTo>
                    <a:lnTo>
                      <a:pt x="15" y="123"/>
                    </a:lnTo>
                    <a:lnTo>
                      <a:pt x="15" y="123"/>
                    </a:lnTo>
                    <a:lnTo>
                      <a:pt x="15" y="121"/>
                    </a:lnTo>
                    <a:lnTo>
                      <a:pt x="17" y="119"/>
                    </a:lnTo>
                    <a:lnTo>
                      <a:pt x="18" y="118"/>
                    </a:lnTo>
                    <a:lnTo>
                      <a:pt x="21" y="118"/>
                    </a:lnTo>
                    <a:lnTo>
                      <a:pt x="185" y="118"/>
                    </a:lnTo>
                    <a:lnTo>
                      <a:pt x="185" y="118"/>
                    </a:lnTo>
                    <a:lnTo>
                      <a:pt x="187" y="118"/>
                    </a:lnTo>
                    <a:lnTo>
                      <a:pt x="189" y="119"/>
                    </a:lnTo>
                    <a:lnTo>
                      <a:pt x="190" y="121"/>
                    </a:lnTo>
                    <a:lnTo>
                      <a:pt x="191" y="123"/>
                    </a:lnTo>
                    <a:lnTo>
                      <a:pt x="191" y="146"/>
                    </a:lnTo>
                    <a:close/>
                    <a:moveTo>
                      <a:pt x="191" y="100"/>
                    </a:moveTo>
                    <a:lnTo>
                      <a:pt x="191" y="100"/>
                    </a:lnTo>
                    <a:lnTo>
                      <a:pt x="190" y="102"/>
                    </a:lnTo>
                    <a:lnTo>
                      <a:pt x="189" y="104"/>
                    </a:lnTo>
                    <a:lnTo>
                      <a:pt x="187" y="106"/>
                    </a:lnTo>
                    <a:lnTo>
                      <a:pt x="185" y="106"/>
                    </a:lnTo>
                    <a:lnTo>
                      <a:pt x="21" y="106"/>
                    </a:lnTo>
                    <a:lnTo>
                      <a:pt x="21" y="106"/>
                    </a:lnTo>
                    <a:lnTo>
                      <a:pt x="18" y="106"/>
                    </a:lnTo>
                    <a:lnTo>
                      <a:pt x="17" y="104"/>
                    </a:lnTo>
                    <a:lnTo>
                      <a:pt x="15" y="102"/>
                    </a:lnTo>
                    <a:lnTo>
                      <a:pt x="15" y="100"/>
                    </a:lnTo>
                    <a:lnTo>
                      <a:pt x="15" y="78"/>
                    </a:lnTo>
                    <a:lnTo>
                      <a:pt x="15" y="78"/>
                    </a:lnTo>
                    <a:lnTo>
                      <a:pt x="15" y="76"/>
                    </a:lnTo>
                    <a:lnTo>
                      <a:pt x="17" y="74"/>
                    </a:lnTo>
                    <a:lnTo>
                      <a:pt x="18" y="73"/>
                    </a:lnTo>
                    <a:lnTo>
                      <a:pt x="21" y="72"/>
                    </a:lnTo>
                    <a:lnTo>
                      <a:pt x="185" y="72"/>
                    </a:lnTo>
                    <a:lnTo>
                      <a:pt x="185" y="72"/>
                    </a:lnTo>
                    <a:lnTo>
                      <a:pt x="187" y="73"/>
                    </a:lnTo>
                    <a:lnTo>
                      <a:pt x="189" y="74"/>
                    </a:lnTo>
                    <a:lnTo>
                      <a:pt x="190" y="76"/>
                    </a:lnTo>
                    <a:lnTo>
                      <a:pt x="191" y="78"/>
                    </a:lnTo>
                    <a:lnTo>
                      <a:pt x="191" y="100"/>
                    </a:lnTo>
                    <a:close/>
                    <a:moveTo>
                      <a:pt x="191" y="55"/>
                    </a:moveTo>
                    <a:lnTo>
                      <a:pt x="191" y="55"/>
                    </a:lnTo>
                    <a:lnTo>
                      <a:pt x="190" y="57"/>
                    </a:lnTo>
                    <a:lnTo>
                      <a:pt x="189" y="59"/>
                    </a:lnTo>
                    <a:lnTo>
                      <a:pt x="187" y="60"/>
                    </a:lnTo>
                    <a:lnTo>
                      <a:pt x="185" y="60"/>
                    </a:lnTo>
                    <a:lnTo>
                      <a:pt x="21" y="60"/>
                    </a:lnTo>
                    <a:lnTo>
                      <a:pt x="21" y="60"/>
                    </a:lnTo>
                    <a:lnTo>
                      <a:pt x="18" y="60"/>
                    </a:lnTo>
                    <a:lnTo>
                      <a:pt x="17" y="59"/>
                    </a:lnTo>
                    <a:lnTo>
                      <a:pt x="15" y="57"/>
                    </a:lnTo>
                    <a:lnTo>
                      <a:pt x="15" y="55"/>
                    </a:lnTo>
                    <a:lnTo>
                      <a:pt x="15" y="32"/>
                    </a:lnTo>
                    <a:lnTo>
                      <a:pt x="15" y="32"/>
                    </a:lnTo>
                    <a:lnTo>
                      <a:pt x="15" y="30"/>
                    </a:lnTo>
                    <a:lnTo>
                      <a:pt x="17" y="28"/>
                    </a:lnTo>
                    <a:lnTo>
                      <a:pt x="18" y="27"/>
                    </a:lnTo>
                    <a:lnTo>
                      <a:pt x="21" y="26"/>
                    </a:lnTo>
                    <a:lnTo>
                      <a:pt x="185" y="26"/>
                    </a:lnTo>
                    <a:lnTo>
                      <a:pt x="185" y="26"/>
                    </a:lnTo>
                    <a:lnTo>
                      <a:pt x="187" y="27"/>
                    </a:lnTo>
                    <a:lnTo>
                      <a:pt x="189" y="28"/>
                    </a:lnTo>
                    <a:lnTo>
                      <a:pt x="190" y="30"/>
                    </a:lnTo>
                    <a:lnTo>
                      <a:pt x="191" y="32"/>
                    </a:lnTo>
                    <a:lnTo>
                      <a:pt x="191"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749" tIns="238875" rIns="477749" bIns="238875" numCol="1" anchor="t" anchorCtr="0" compatLnSpc="1">
                <a:prstTxWarp prst="textNoShape">
                  <a:avLst/>
                </a:prstTxWarp>
              </a:bodyPr>
              <a:lstStyle/>
              <a:p>
                <a:pPr defTabSz="4777965">
                  <a:defRPr/>
                </a:pPr>
                <a:endParaRPr lang="zh-CN" altLang="en-US" sz="1998" b="1" kern="0" dirty="0">
                  <a:solidFill>
                    <a:srgbClr val="1D1D1A"/>
                  </a:solidFill>
                  <a:latin typeface="+mj-lt"/>
                  <a:ea typeface="微软雅黑" panose="020B0503020204020204" pitchFamily="34" charset="-122"/>
                  <a:cs typeface="Arial" panose="020B0604020202020204" pitchFamily="34" charset="0"/>
                </a:endParaRPr>
              </a:p>
            </p:txBody>
          </p:sp>
        </p:grpSp>
        <p:grpSp>
          <p:nvGrpSpPr>
            <p:cNvPr id="57" name="组合 2284"/>
            <p:cNvGrpSpPr/>
            <p:nvPr/>
          </p:nvGrpSpPr>
          <p:grpSpPr>
            <a:xfrm>
              <a:off x="1437723" y="3962802"/>
              <a:ext cx="589915" cy="485161"/>
              <a:chOff x="862867" y="3818587"/>
              <a:chExt cx="688975" cy="796925"/>
            </a:xfrm>
            <a:solidFill>
              <a:srgbClr val="282828">
                <a:lumMod val="50000"/>
                <a:lumOff val="50000"/>
              </a:srgbClr>
            </a:solidFill>
          </p:grpSpPr>
          <p:sp>
            <p:nvSpPr>
              <p:cNvPr id="119" name="Freeform 1275"/>
              <p:cNvSpPr>
                <a:spLocks noEditPoints="1"/>
              </p:cNvSpPr>
              <p:nvPr/>
            </p:nvSpPr>
            <p:spPr bwMode="auto">
              <a:xfrm>
                <a:off x="907317" y="3897962"/>
                <a:ext cx="238125" cy="442913"/>
              </a:xfrm>
              <a:custGeom>
                <a:avLst/>
                <a:gdLst>
                  <a:gd name="T0" fmla="*/ 23 w 150"/>
                  <a:gd name="T1" fmla="*/ 3 h 279"/>
                  <a:gd name="T2" fmla="*/ 38 w 150"/>
                  <a:gd name="T3" fmla="*/ 1 h 279"/>
                  <a:gd name="T4" fmla="*/ 14 w 150"/>
                  <a:gd name="T5" fmla="*/ 5 h 279"/>
                  <a:gd name="T6" fmla="*/ 12 w 150"/>
                  <a:gd name="T7" fmla="*/ 5 h 279"/>
                  <a:gd name="T8" fmla="*/ 3 w 150"/>
                  <a:gd name="T9" fmla="*/ 0 h 279"/>
                  <a:gd name="T10" fmla="*/ 50 w 150"/>
                  <a:gd name="T11" fmla="*/ 3 h 279"/>
                  <a:gd name="T12" fmla="*/ 47 w 150"/>
                  <a:gd name="T13" fmla="*/ 5 h 279"/>
                  <a:gd name="T14" fmla="*/ 119 w 150"/>
                  <a:gd name="T15" fmla="*/ 0 h 279"/>
                  <a:gd name="T16" fmla="*/ 47 w 150"/>
                  <a:gd name="T17" fmla="*/ 51 h 279"/>
                  <a:gd name="T18" fmla="*/ 45 w 150"/>
                  <a:gd name="T19" fmla="*/ 50 h 279"/>
                  <a:gd name="T20" fmla="*/ 36 w 150"/>
                  <a:gd name="T21" fmla="*/ 45 h 279"/>
                  <a:gd name="T22" fmla="*/ 16 w 150"/>
                  <a:gd name="T23" fmla="*/ 48 h 279"/>
                  <a:gd name="T24" fmla="*/ 14 w 150"/>
                  <a:gd name="T25" fmla="*/ 51 h 279"/>
                  <a:gd name="T26" fmla="*/ 23 w 150"/>
                  <a:gd name="T27" fmla="*/ 48 h 279"/>
                  <a:gd name="T28" fmla="*/ 150 w 150"/>
                  <a:gd name="T29" fmla="*/ 48 h 279"/>
                  <a:gd name="T30" fmla="*/ 117 w 150"/>
                  <a:gd name="T31" fmla="*/ 50 h 279"/>
                  <a:gd name="T32" fmla="*/ 3 w 150"/>
                  <a:gd name="T33" fmla="*/ 45 h 279"/>
                  <a:gd name="T34" fmla="*/ 149 w 150"/>
                  <a:gd name="T35" fmla="*/ 96 h 279"/>
                  <a:gd name="T36" fmla="*/ 116 w 150"/>
                  <a:gd name="T37" fmla="*/ 94 h 279"/>
                  <a:gd name="T38" fmla="*/ 16 w 150"/>
                  <a:gd name="T39" fmla="*/ 92 h 279"/>
                  <a:gd name="T40" fmla="*/ 25 w 150"/>
                  <a:gd name="T41" fmla="*/ 97 h 279"/>
                  <a:gd name="T42" fmla="*/ 24 w 150"/>
                  <a:gd name="T43" fmla="*/ 96 h 279"/>
                  <a:gd name="T44" fmla="*/ 3 w 150"/>
                  <a:gd name="T45" fmla="*/ 90 h 279"/>
                  <a:gd name="T46" fmla="*/ 39 w 150"/>
                  <a:gd name="T47" fmla="*/ 94 h 279"/>
                  <a:gd name="T48" fmla="*/ 36 w 150"/>
                  <a:gd name="T49" fmla="*/ 97 h 279"/>
                  <a:gd name="T50" fmla="*/ 44 w 150"/>
                  <a:gd name="T51" fmla="*/ 94 h 279"/>
                  <a:gd name="T52" fmla="*/ 16 w 150"/>
                  <a:gd name="T53" fmla="*/ 137 h 279"/>
                  <a:gd name="T54" fmla="*/ 47 w 150"/>
                  <a:gd name="T55" fmla="*/ 142 h 279"/>
                  <a:gd name="T56" fmla="*/ 45 w 150"/>
                  <a:gd name="T57" fmla="*/ 141 h 279"/>
                  <a:gd name="T58" fmla="*/ 25 w 150"/>
                  <a:gd name="T59" fmla="*/ 137 h 279"/>
                  <a:gd name="T60" fmla="*/ 149 w 150"/>
                  <a:gd name="T61" fmla="*/ 141 h 279"/>
                  <a:gd name="T62" fmla="*/ 116 w 150"/>
                  <a:gd name="T63" fmla="*/ 139 h 279"/>
                  <a:gd name="T64" fmla="*/ 38 w 150"/>
                  <a:gd name="T65" fmla="*/ 137 h 279"/>
                  <a:gd name="T66" fmla="*/ 3 w 150"/>
                  <a:gd name="T67" fmla="*/ 142 h 279"/>
                  <a:gd name="T68" fmla="*/ 1 w 150"/>
                  <a:gd name="T69" fmla="*/ 141 h 279"/>
                  <a:gd name="T70" fmla="*/ 14 w 150"/>
                  <a:gd name="T71" fmla="*/ 182 h 279"/>
                  <a:gd name="T72" fmla="*/ 6 w 150"/>
                  <a:gd name="T73" fmla="*/ 185 h 279"/>
                  <a:gd name="T74" fmla="*/ 3 w 150"/>
                  <a:gd name="T75" fmla="*/ 187 h 279"/>
                  <a:gd name="T76" fmla="*/ 119 w 150"/>
                  <a:gd name="T77" fmla="*/ 182 h 279"/>
                  <a:gd name="T78" fmla="*/ 25 w 150"/>
                  <a:gd name="T79" fmla="*/ 187 h 279"/>
                  <a:gd name="T80" fmla="*/ 24 w 150"/>
                  <a:gd name="T81" fmla="*/ 186 h 279"/>
                  <a:gd name="T82" fmla="*/ 47 w 150"/>
                  <a:gd name="T83" fmla="*/ 182 h 279"/>
                  <a:gd name="T84" fmla="*/ 39 w 150"/>
                  <a:gd name="T85" fmla="*/ 185 h 279"/>
                  <a:gd name="T86" fmla="*/ 36 w 150"/>
                  <a:gd name="T87" fmla="*/ 187 h 279"/>
                  <a:gd name="T88" fmla="*/ 148 w 150"/>
                  <a:gd name="T89" fmla="*/ 232 h 279"/>
                  <a:gd name="T90" fmla="*/ 37 w 150"/>
                  <a:gd name="T91" fmla="*/ 227 h 279"/>
                  <a:gd name="T92" fmla="*/ 39 w 150"/>
                  <a:gd name="T93" fmla="*/ 228 h 279"/>
                  <a:gd name="T94" fmla="*/ 47 w 150"/>
                  <a:gd name="T95" fmla="*/ 232 h 279"/>
                  <a:gd name="T96" fmla="*/ 1 w 150"/>
                  <a:gd name="T97" fmla="*/ 230 h 279"/>
                  <a:gd name="T98" fmla="*/ 3 w 150"/>
                  <a:gd name="T99" fmla="*/ 227 h 279"/>
                  <a:gd name="T100" fmla="*/ 29 w 150"/>
                  <a:gd name="T101" fmla="*/ 230 h 279"/>
                  <a:gd name="T102" fmla="*/ 12 w 150"/>
                  <a:gd name="T103" fmla="*/ 232 h 279"/>
                  <a:gd name="T104" fmla="*/ 119 w 150"/>
                  <a:gd name="T105" fmla="*/ 274 h 279"/>
                  <a:gd name="T106" fmla="*/ 150 w 150"/>
                  <a:gd name="T107" fmla="*/ 278 h 279"/>
                  <a:gd name="T108" fmla="*/ 11 w 150"/>
                  <a:gd name="T109" fmla="*/ 276 h 279"/>
                  <a:gd name="T110" fmla="*/ 14 w 150"/>
                  <a:gd name="T111" fmla="*/ 273 h 279"/>
                  <a:gd name="T112" fmla="*/ 50 w 150"/>
                  <a:gd name="T113" fmla="*/ 276 h 279"/>
                  <a:gd name="T114" fmla="*/ 1 w 150"/>
                  <a:gd name="T115" fmla="*/ 278 h 279"/>
                  <a:gd name="T116" fmla="*/ 37 w 150"/>
                  <a:gd name="T117" fmla="*/ 273 h 279"/>
                  <a:gd name="T118" fmla="*/ 39 w 150"/>
                  <a:gd name="T119" fmla="*/ 274 h 279"/>
                  <a:gd name="T120" fmla="*/ 26 w 150"/>
                  <a:gd name="T121"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0" h="279">
                    <a:moveTo>
                      <a:pt x="25" y="5"/>
                    </a:moveTo>
                    <a:lnTo>
                      <a:pt x="25" y="5"/>
                    </a:lnTo>
                    <a:lnTo>
                      <a:pt x="27" y="5"/>
                    </a:lnTo>
                    <a:lnTo>
                      <a:pt x="28" y="3"/>
                    </a:lnTo>
                    <a:lnTo>
                      <a:pt x="28" y="3"/>
                    </a:lnTo>
                    <a:lnTo>
                      <a:pt x="27" y="1"/>
                    </a:lnTo>
                    <a:lnTo>
                      <a:pt x="25" y="0"/>
                    </a:lnTo>
                    <a:lnTo>
                      <a:pt x="25" y="0"/>
                    </a:lnTo>
                    <a:lnTo>
                      <a:pt x="24" y="1"/>
                    </a:lnTo>
                    <a:lnTo>
                      <a:pt x="23" y="3"/>
                    </a:lnTo>
                    <a:lnTo>
                      <a:pt x="23" y="3"/>
                    </a:lnTo>
                    <a:lnTo>
                      <a:pt x="24" y="5"/>
                    </a:lnTo>
                    <a:lnTo>
                      <a:pt x="25" y="5"/>
                    </a:lnTo>
                    <a:lnTo>
                      <a:pt x="25" y="5"/>
                    </a:lnTo>
                    <a:close/>
                    <a:moveTo>
                      <a:pt x="36" y="5"/>
                    </a:moveTo>
                    <a:lnTo>
                      <a:pt x="36" y="5"/>
                    </a:lnTo>
                    <a:lnTo>
                      <a:pt x="38" y="5"/>
                    </a:lnTo>
                    <a:lnTo>
                      <a:pt x="39" y="3"/>
                    </a:lnTo>
                    <a:lnTo>
                      <a:pt x="39" y="3"/>
                    </a:lnTo>
                    <a:lnTo>
                      <a:pt x="38" y="1"/>
                    </a:lnTo>
                    <a:lnTo>
                      <a:pt x="36" y="0"/>
                    </a:lnTo>
                    <a:lnTo>
                      <a:pt x="36" y="0"/>
                    </a:lnTo>
                    <a:lnTo>
                      <a:pt x="34" y="1"/>
                    </a:lnTo>
                    <a:lnTo>
                      <a:pt x="34" y="3"/>
                    </a:lnTo>
                    <a:lnTo>
                      <a:pt x="34" y="3"/>
                    </a:lnTo>
                    <a:lnTo>
                      <a:pt x="34" y="5"/>
                    </a:lnTo>
                    <a:lnTo>
                      <a:pt x="36" y="5"/>
                    </a:lnTo>
                    <a:lnTo>
                      <a:pt x="36" y="5"/>
                    </a:lnTo>
                    <a:close/>
                    <a:moveTo>
                      <a:pt x="14" y="5"/>
                    </a:moveTo>
                    <a:lnTo>
                      <a:pt x="14" y="5"/>
                    </a:lnTo>
                    <a:lnTo>
                      <a:pt x="16" y="5"/>
                    </a:lnTo>
                    <a:lnTo>
                      <a:pt x="16" y="3"/>
                    </a:lnTo>
                    <a:lnTo>
                      <a:pt x="16" y="3"/>
                    </a:lnTo>
                    <a:lnTo>
                      <a:pt x="16" y="1"/>
                    </a:lnTo>
                    <a:lnTo>
                      <a:pt x="14" y="0"/>
                    </a:lnTo>
                    <a:lnTo>
                      <a:pt x="14" y="0"/>
                    </a:lnTo>
                    <a:lnTo>
                      <a:pt x="12" y="1"/>
                    </a:lnTo>
                    <a:lnTo>
                      <a:pt x="11" y="3"/>
                    </a:lnTo>
                    <a:lnTo>
                      <a:pt x="11" y="3"/>
                    </a:lnTo>
                    <a:lnTo>
                      <a:pt x="12" y="5"/>
                    </a:lnTo>
                    <a:lnTo>
                      <a:pt x="14" y="5"/>
                    </a:lnTo>
                    <a:lnTo>
                      <a:pt x="14" y="5"/>
                    </a:lnTo>
                    <a:close/>
                    <a:moveTo>
                      <a:pt x="3" y="5"/>
                    </a:moveTo>
                    <a:lnTo>
                      <a:pt x="3" y="5"/>
                    </a:lnTo>
                    <a:lnTo>
                      <a:pt x="5" y="5"/>
                    </a:lnTo>
                    <a:lnTo>
                      <a:pt x="6" y="3"/>
                    </a:lnTo>
                    <a:lnTo>
                      <a:pt x="6" y="3"/>
                    </a:lnTo>
                    <a:lnTo>
                      <a:pt x="5" y="1"/>
                    </a:lnTo>
                    <a:lnTo>
                      <a:pt x="3" y="0"/>
                    </a:lnTo>
                    <a:lnTo>
                      <a:pt x="3" y="0"/>
                    </a:lnTo>
                    <a:lnTo>
                      <a:pt x="1" y="1"/>
                    </a:lnTo>
                    <a:lnTo>
                      <a:pt x="0" y="3"/>
                    </a:lnTo>
                    <a:lnTo>
                      <a:pt x="0" y="3"/>
                    </a:lnTo>
                    <a:lnTo>
                      <a:pt x="1" y="5"/>
                    </a:lnTo>
                    <a:lnTo>
                      <a:pt x="3" y="5"/>
                    </a:lnTo>
                    <a:lnTo>
                      <a:pt x="3" y="5"/>
                    </a:lnTo>
                    <a:close/>
                    <a:moveTo>
                      <a:pt x="47" y="5"/>
                    </a:moveTo>
                    <a:lnTo>
                      <a:pt x="47" y="5"/>
                    </a:lnTo>
                    <a:lnTo>
                      <a:pt x="49" y="5"/>
                    </a:lnTo>
                    <a:lnTo>
                      <a:pt x="50" y="3"/>
                    </a:lnTo>
                    <a:lnTo>
                      <a:pt x="50" y="3"/>
                    </a:lnTo>
                    <a:lnTo>
                      <a:pt x="49" y="1"/>
                    </a:lnTo>
                    <a:lnTo>
                      <a:pt x="47" y="0"/>
                    </a:lnTo>
                    <a:lnTo>
                      <a:pt x="47" y="0"/>
                    </a:lnTo>
                    <a:lnTo>
                      <a:pt x="45" y="1"/>
                    </a:lnTo>
                    <a:lnTo>
                      <a:pt x="44" y="3"/>
                    </a:lnTo>
                    <a:lnTo>
                      <a:pt x="44" y="3"/>
                    </a:lnTo>
                    <a:lnTo>
                      <a:pt x="45" y="5"/>
                    </a:lnTo>
                    <a:lnTo>
                      <a:pt x="47" y="5"/>
                    </a:lnTo>
                    <a:lnTo>
                      <a:pt x="47" y="5"/>
                    </a:lnTo>
                    <a:close/>
                    <a:moveTo>
                      <a:pt x="119" y="5"/>
                    </a:moveTo>
                    <a:lnTo>
                      <a:pt x="148" y="5"/>
                    </a:lnTo>
                    <a:lnTo>
                      <a:pt x="148" y="5"/>
                    </a:lnTo>
                    <a:lnTo>
                      <a:pt x="149" y="4"/>
                    </a:lnTo>
                    <a:lnTo>
                      <a:pt x="150" y="3"/>
                    </a:lnTo>
                    <a:lnTo>
                      <a:pt x="150" y="3"/>
                    </a:lnTo>
                    <a:lnTo>
                      <a:pt x="150" y="3"/>
                    </a:lnTo>
                    <a:lnTo>
                      <a:pt x="149" y="1"/>
                    </a:lnTo>
                    <a:lnTo>
                      <a:pt x="148" y="0"/>
                    </a:lnTo>
                    <a:lnTo>
                      <a:pt x="119" y="0"/>
                    </a:lnTo>
                    <a:lnTo>
                      <a:pt x="119" y="0"/>
                    </a:lnTo>
                    <a:lnTo>
                      <a:pt x="117" y="1"/>
                    </a:lnTo>
                    <a:lnTo>
                      <a:pt x="116" y="3"/>
                    </a:lnTo>
                    <a:lnTo>
                      <a:pt x="116" y="3"/>
                    </a:lnTo>
                    <a:lnTo>
                      <a:pt x="116" y="3"/>
                    </a:lnTo>
                    <a:lnTo>
                      <a:pt x="117" y="4"/>
                    </a:lnTo>
                    <a:lnTo>
                      <a:pt x="119" y="5"/>
                    </a:lnTo>
                    <a:lnTo>
                      <a:pt x="119" y="5"/>
                    </a:lnTo>
                    <a:close/>
                    <a:moveTo>
                      <a:pt x="47" y="51"/>
                    </a:moveTo>
                    <a:lnTo>
                      <a:pt x="47" y="51"/>
                    </a:lnTo>
                    <a:lnTo>
                      <a:pt x="49" y="50"/>
                    </a:lnTo>
                    <a:lnTo>
                      <a:pt x="50" y="48"/>
                    </a:lnTo>
                    <a:lnTo>
                      <a:pt x="50" y="48"/>
                    </a:lnTo>
                    <a:lnTo>
                      <a:pt x="49" y="46"/>
                    </a:lnTo>
                    <a:lnTo>
                      <a:pt x="47" y="45"/>
                    </a:lnTo>
                    <a:lnTo>
                      <a:pt x="47" y="45"/>
                    </a:lnTo>
                    <a:lnTo>
                      <a:pt x="45" y="46"/>
                    </a:lnTo>
                    <a:lnTo>
                      <a:pt x="44" y="48"/>
                    </a:lnTo>
                    <a:lnTo>
                      <a:pt x="44" y="48"/>
                    </a:lnTo>
                    <a:lnTo>
                      <a:pt x="45" y="50"/>
                    </a:lnTo>
                    <a:lnTo>
                      <a:pt x="47" y="51"/>
                    </a:lnTo>
                    <a:lnTo>
                      <a:pt x="47" y="51"/>
                    </a:lnTo>
                    <a:close/>
                    <a:moveTo>
                      <a:pt x="36" y="51"/>
                    </a:moveTo>
                    <a:lnTo>
                      <a:pt x="36" y="51"/>
                    </a:lnTo>
                    <a:lnTo>
                      <a:pt x="38" y="50"/>
                    </a:lnTo>
                    <a:lnTo>
                      <a:pt x="39" y="48"/>
                    </a:lnTo>
                    <a:lnTo>
                      <a:pt x="39" y="48"/>
                    </a:lnTo>
                    <a:lnTo>
                      <a:pt x="38" y="46"/>
                    </a:lnTo>
                    <a:lnTo>
                      <a:pt x="36" y="45"/>
                    </a:lnTo>
                    <a:lnTo>
                      <a:pt x="36" y="45"/>
                    </a:lnTo>
                    <a:lnTo>
                      <a:pt x="34" y="46"/>
                    </a:lnTo>
                    <a:lnTo>
                      <a:pt x="34" y="48"/>
                    </a:lnTo>
                    <a:lnTo>
                      <a:pt x="34" y="48"/>
                    </a:lnTo>
                    <a:lnTo>
                      <a:pt x="34" y="50"/>
                    </a:lnTo>
                    <a:lnTo>
                      <a:pt x="36" y="51"/>
                    </a:lnTo>
                    <a:lnTo>
                      <a:pt x="36" y="51"/>
                    </a:lnTo>
                    <a:close/>
                    <a:moveTo>
                      <a:pt x="14" y="51"/>
                    </a:moveTo>
                    <a:lnTo>
                      <a:pt x="14" y="51"/>
                    </a:lnTo>
                    <a:lnTo>
                      <a:pt x="16" y="50"/>
                    </a:lnTo>
                    <a:lnTo>
                      <a:pt x="16" y="48"/>
                    </a:lnTo>
                    <a:lnTo>
                      <a:pt x="16" y="48"/>
                    </a:lnTo>
                    <a:lnTo>
                      <a:pt x="16" y="46"/>
                    </a:lnTo>
                    <a:lnTo>
                      <a:pt x="14" y="45"/>
                    </a:lnTo>
                    <a:lnTo>
                      <a:pt x="14" y="45"/>
                    </a:lnTo>
                    <a:lnTo>
                      <a:pt x="12" y="46"/>
                    </a:lnTo>
                    <a:lnTo>
                      <a:pt x="11" y="48"/>
                    </a:lnTo>
                    <a:lnTo>
                      <a:pt x="11" y="48"/>
                    </a:lnTo>
                    <a:lnTo>
                      <a:pt x="12" y="50"/>
                    </a:lnTo>
                    <a:lnTo>
                      <a:pt x="14" y="51"/>
                    </a:lnTo>
                    <a:lnTo>
                      <a:pt x="14" y="51"/>
                    </a:lnTo>
                    <a:close/>
                    <a:moveTo>
                      <a:pt x="25" y="51"/>
                    </a:moveTo>
                    <a:lnTo>
                      <a:pt x="25" y="51"/>
                    </a:lnTo>
                    <a:lnTo>
                      <a:pt x="27" y="50"/>
                    </a:lnTo>
                    <a:lnTo>
                      <a:pt x="28" y="48"/>
                    </a:lnTo>
                    <a:lnTo>
                      <a:pt x="28" y="48"/>
                    </a:lnTo>
                    <a:lnTo>
                      <a:pt x="27" y="46"/>
                    </a:lnTo>
                    <a:lnTo>
                      <a:pt x="25" y="45"/>
                    </a:lnTo>
                    <a:lnTo>
                      <a:pt x="25" y="45"/>
                    </a:lnTo>
                    <a:lnTo>
                      <a:pt x="24" y="46"/>
                    </a:lnTo>
                    <a:lnTo>
                      <a:pt x="23" y="48"/>
                    </a:lnTo>
                    <a:lnTo>
                      <a:pt x="23" y="48"/>
                    </a:lnTo>
                    <a:lnTo>
                      <a:pt x="24" y="50"/>
                    </a:lnTo>
                    <a:lnTo>
                      <a:pt x="25" y="51"/>
                    </a:lnTo>
                    <a:lnTo>
                      <a:pt x="25" y="51"/>
                    </a:lnTo>
                    <a:close/>
                    <a:moveTo>
                      <a:pt x="119" y="50"/>
                    </a:moveTo>
                    <a:lnTo>
                      <a:pt x="148" y="50"/>
                    </a:lnTo>
                    <a:lnTo>
                      <a:pt x="148" y="50"/>
                    </a:lnTo>
                    <a:lnTo>
                      <a:pt x="149" y="50"/>
                    </a:lnTo>
                    <a:lnTo>
                      <a:pt x="150" y="48"/>
                    </a:lnTo>
                    <a:lnTo>
                      <a:pt x="150" y="48"/>
                    </a:lnTo>
                    <a:lnTo>
                      <a:pt x="150" y="48"/>
                    </a:lnTo>
                    <a:lnTo>
                      <a:pt x="149" y="46"/>
                    </a:lnTo>
                    <a:lnTo>
                      <a:pt x="148" y="46"/>
                    </a:lnTo>
                    <a:lnTo>
                      <a:pt x="119" y="46"/>
                    </a:lnTo>
                    <a:lnTo>
                      <a:pt x="119" y="46"/>
                    </a:lnTo>
                    <a:lnTo>
                      <a:pt x="117" y="46"/>
                    </a:lnTo>
                    <a:lnTo>
                      <a:pt x="116" y="48"/>
                    </a:lnTo>
                    <a:lnTo>
                      <a:pt x="116" y="48"/>
                    </a:lnTo>
                    <a:lnTo>
                      <a:pt x="116" y="48"/>
                    </a:lnTo>
                    <a:lnTo>
                      <a:pt x="117" y="50"/>
                    </a:lnTo>
                    <a:lnTo>
                      <a:pt x="119" y="50"/>
                    </a:lnTo>
                    <a:lnTo>
                      <a:pt x="119" y="50"/>
                    </a:lnTo>
                    <a:close/>
                    <a:moveTo>
                      <a:pt x="3" y="51"/>
                    </a:moveTo>
                    <a:lnTo>
                      <a:pt x="3" y="51"/>
                    </a:lnTo>
                    <a:lnTo>
                      <a:pt x="5" y="50"/>
                    </a:lnTo>
                    <a:lnTo>
                      <a:pt x="6" y="48"/>
                    </a:lnTo>
                    <a:lnTo>
                      <a:pt x="6" y="48"/>
                    </a:lnTo>
                    <a:lnTo>
                      <a:pt x="5" y="46"/>
                    </a:lnTo>
                    <a:lnTo>
                      <a:pt x="3" y="45"/>
                    </a:lnTo>
                    <a:lnTo>
                      <a:pt x="3" y="45"/>
                    </a:lnTo>
                    <a:lnTo>
                      <a:pt x="1" y="46"/>
                    </a:lnTo>
                    <a:lnTo>
                      <a:pt x="0" y="48"/>
                    </a:lnTo>
                    <a:lnTo>
                      <a:pt x="0" y="48"/>
                    </a:lnTo>
                    <a:lnTo>
                      <a:pt x="1" y="50"/>
                    </a:lnTo>
                    <a:lnTo>
                      <a:pt x="3" y="51"/>
                    </a:lnTo>
                    <a:lnTo>
                      <a:pt x="3" y="51"/>
                    </a:lnTo>
                    <a:close/>
                    <a:moveTo>
                      <a:pt x="119" y="96"/>
                    </a:moveTo>
                    <a:lnTo>
                      <a:pt x="148" y="96"/>
                    </a:lnTo>
                    <a:lnTo>
                      <a:pt x="148" y="96"/>
                    </a:lnTo>
                    <a:lnTo>
                      <a:pt x="149" y="96"/>
                    </a:lnTo>
                    <a:lnTo>
                      <a:pt x="150" y="94"/>
                    </a:lnTo>
                    <a:lnTo>
                      <a:pt x="150" y="94"/>
                    </a:lnTo>
                    <a:lnTo>
                      <a:pt x="150" y="94"/>
                    </a:lnTo>
                    <a:lnTo>
                      <a:pt x="149" y="92"/>
                    </a:lnTo>
                    <a:lnTo>
                      <a:pt x="148" y="92"/>
                    </a:lnTo>
                    <a:lnTo>
                      <a:pt x="119" y="92"/>
                    </a:lnTo>
                    <a:lnTo>
                      <a:pt x="119" y="92"/>
                    </a:lnTo>
                    <a:lnTo>
                      <a:pt x="117" y="92"/>
                    </a:lnTo>
                    <a:lnTo>
                      <a:pt x="116" y="94"/>
                    </a:lnTo>
                    <a:lnTo>
                      <a:pt x="116" y="94"/>
                    </a:lnTo>
                    <a:lnTo>
                      <a:pt x="116" y="94"/>
                    </a:lnTo>
                    <a:lnTo>
                      <a:pt x="117" y="96"/>
                    </a:lnTo>
                    <a:lnTo>
                      <a:pt x="119" y="96"/>
                    </a:lnTo>
                    <a:lnTo>
                      <a:pt x="119" y="96"/>
                    </a:lnTo>
                    <a:close/>
                    <a:moveTo>
                      <a:pt x="14" y="97"/>
                    </a:moveTo>
                    <a:lnTo>
                      <a:pt x="14" y="97"/>
                    </a:lnTo>
                    <a:lnTo>
                      <a:pt x="16" y="96"/>
                    </a:lnTo>
                    <a:lnTo>
                      <a:pt x="16" y="94"/>
                    </a:lnTo>
                    <a:lnTo>
                      <a:pt x="16" y="94"/>
                    </a:lnTo>
                    <a:lnTo>
                      <a:pt x="16" y="92"/>
                    </a:lnTo>
                    <a:lnTo>
                      <a:pt x="14" y="90"/>
                    </a:lnTo>
                    <a:lnTo>
                      <a:pt x="14" y="90"/>
                    </a:lnTo>
                    <a:lnTo>
                      <a:pt x="12" y="92"/>
                    </a:lnTo>
                    <a:lnTo>
                      <a:pt x="11" y="94"/>
                    </a:lnTo>
                    <a:lnTo>
                      <a:pt x="11" y="94"/>
                    </a:lnTo>
                    <a:lnTo>
                      <a:pt x="12" y="96"/>
                    </a:lnTo>
                    <a:lnTo>
                      <a:pt x="14" y="97"/>
                    </a:lnTo>
                    <a:lnTo>
                      <a:pt x="14" y="97"/>
                    </a:lnTo>
                    <a:close/>
                    <a:moveTo>
                      <a:pt x="25" y="97"/>
                    </a:moveTo>
                    <a:lnTo>
                      <a:pt x="25" y="97"/>
                    </a:lnTo>
                    <a:lnTo>
                      <a:pt x="27" y="96"/>
                    </a:lnTo>
                    <a:lnTo>
                      <a:pt x="28" y="94"/>
                    </a:lnTo>
                    <a:lnTo>
                      <a:pt x="28" y="94"/>
                    </a:lnTo>
                    <a:lnTo>
                      <a:pt x="27" y="92"/>
                    </a:lnTo>
                    <a:lnTo>
                      <a:pt x="25" y="90"/>
                    </a:lnTo>
                    <a:lnTo>
                      <a:pt x="25" y="90"/>
                    </a:lnTo>
                    <a:lnTo>
                      <a:pt x="24" y="92"/>
                    </a:lnTo>
                    <a:lnTo>
                      <a:pt x="23" y="94"/>
                    </a:lnTo>
                    <a:lnTo>
                      <a:pt x="23" y="94"/>
                    </a:lnTo>
                    <a:lnTo>
                      <a:pt x="24" y="96"/>
                    </a:lnTo>
                    <a:lnTo>
                      <a:pt x="25" y="97"/>
                    </a:lnTo>
                    <a:lnTo>
                      <a:pt x="25" y="97"/>
                    </a:lnTo>
                    <a:close/>
                    <a:moveTo>
                      <a:pt x="3" y="97"/>
                    </a:moveTo>
                    <a:lnTo>
                      <a:pt x="3" y="97"/>
                    </a:lnTo>
                    <a:lnTo>
                      <a:pt x="5" y="96"/>
                    </a:lnTo>
                    <a:lnTo>
                      <a:pt x="6" y="94"/>
                    </a:lnTo>
                    <a:lnTo>
                      <a:pt x="6" y="94"/>
                    </a:lnTo>
                    <a:lnTo>
                      <a:pt x="5" y="92"/>
                    </a:lnTo>
                    <a:lnTo>
                      <a:pt x="3" y="90"/>
                    </a:lnTo>
                    <a:lnTo>
                      <a:pt x="3" y="90"/>
                    </a:lnTo>
                    <a:lnTo>
                      <a:pt x="1" y="92"/>
                    </a:lnTo>
                    <a:lnTo>
                      <a:pt x="0" y="94"/>
                    </a:lnTo>
                    <a:lnTo>
                      <a:pt x="0" y="94"/>
                    </a:lnTo>
                    <a:lnTo>
                      <a:pt x="1" y="96"/>
                    </a:lnTo>
                    <a:lnTo>
                      <a:pt x="3" y="97"/>
                    </a:lnTo>
                    <a:lnTo>
                      <a:pt x="3" y="97"/>
                    </a:lnTo>
                    <a:close/>
                    <a:moveTo>
                      <a:pt x="36" y="97"/>
                    </a:moveTo>
                    <a:lnTo>
                      <a:pt x="36" y="97"/>
                    </a:lnTo>
                    <a:lnTo>
                      <a:pt x="38" y="96"/>
                    </a:lnTo>
                    <a:lnTo>
                      <a:pt x="39" y="94"/>
                    </a:lnTo>
                    <a:lnTo>
                      <a:pt x="39" y="94"/>
                    </a:lnTo>
                    <a:lnTo>
                      <a:pt x="38" y="92"/>
                    </a:lnTo>
                    <a:lnTo>
                      <a:pt x="36" y="90"/>
                    </a:lnTo>
                    <a:lnTo>
                      <a:pt x="36" y="90"/>
                    </a:lnTo>
                    <a:lnTo>
                      <a:pt x="34" y="92"/>
                    </a:lnTo>
                    <a:lnTo>
                      <a:pt x="34" y="94"/>
                    </a:lnTo>
                    <a:lnTo>
                      <a:pt x="34" y="94"/>
                    </a:lnTo>
                    <a:lnTo>
                      <a:pt x="34" y="96"/>
                    </a:lnTo>
                    <a:lnTo>
                      <a:pt x="36" y="97"/>
                    </a:lnTo>
                    <a:lnTo>
                      <a:pt x="36" y="97"/>
                    </a:lnTo>
                    <a:close/>
                    <a:moveTo>
                      <a:pt x="47" y="97"/>
                    </a:moveTo>
                    <a:lnTo>
                      <a:pt x="47" y="97"/>
                    </a:lnTo>
                    <a:lnTo>
                      <a:pt x="49" y="96"/>
                    </a:lnTo>
                    <a:lnTo>
                      <a:pt x="50" y="94"/>
                    </a:lnTo>
                    <a:lnTo>
                      <a:pt x="50" y="94"/>
                    </a:lnTo>
                    <a:lnTo>
                      <a:pt x="49" y="92"/>
                    </a:lnTo>
                    <a:lnTo>
                      <a:pt x="47" y="90"/>
                    </a:lnTo>
                    <a:lnTo>
                      <a:pt x="47" y="90"/>
                    </a:lnTo>
                    <a:lnTo>
                      <a:pt x="45" y="92"/>
                    </a:lnTo>
                    <a:lnTo>
                      <a:pt x="44" y="94"/>
                    </a:lnTo>
                    <a:lnTo>
                      <a:pt x="44" y="94"/>
                    </a:lnTo>
                    <a:lnTo>
                      <a:pt x="45" y="96"/>
                    </a:lnTo>
                    <a:lnTo>
                      <a:pt x="47" y="97"/>
                    </a:lnTo>
                    <a:lnTo>
                      <a:pt x="47" y="97"/>
                    </a:lnTo>
                    <a:close/>
                    <a:moveTo>
                      <a:pt x="14" y="142"/>
                    </a:moveTo>
                    <a:lnTo>
                      <a:pt x="14" y="142"/>
                    </a:lnTo>
                    <a:lnTo>
                      <a:pt x="16" y="141"/>
                    </a:lnTo>
                    <a:lnTo>
                      <a:pt x="16" y="139"/>
                    </a:lnTo>
                    <a:lnTo>
                      <a:pt x="16" y="139"/>
                    </a:lnTo>
                    <a:lnTo>
                      <a:pt x="16" y="137"/>
                    </a:lnTo>
                    <a:lnTo>
                      <a:pt x="14" y="137"/>
                    </a:lnTo>
                    <a:lnTo>
                      <a:pt x="14" y="137"/>
                    </a:lnTo>
                    <a:lnTo>
                      <a:pt x="12" y="137"/>
                    </a:lnTo>
                    <a:lnTo>
                      <a:pt x="11" y="139"/>
                    </a:lnTo>
                    <a:lnTo>
                      <a:pt x="11" y="139"/>
                    </a:lnTo>
                    <a:lnTo>
                      <a:pt x="12" y="141"/>
                    </a:lnTo>
                    <a:lnTo>
                      <a:pt x="14" y="142"/>
                    </a:lnTo>
                    <a:lnTo>
                      <a:pt x="14" y="142"/>
                    </a:lnTo>
                    <a:close/>
                    <a:moveTo>
                      <a:pt x="47" y="142"/>
                    </a:moveTo>
                    <a:lnTo>
                      <a:pt x="47" y="142"/>
                    </a:lnTo>
                    <a:lnTo>
                      <a:pt x="49" y="141"/>
                    </a:lnTo>
                    <a:lnTo>
                      <a:pt x="50" y="139"/>
                    </a:lnTo>
                    <a:lnTo>
                      <a:pt x="50" y="139"/>
                    </a:lnTo>
                    <a:lnTo>
                      <a:pt x="49" y="137"/>
                    </a:lnTo>
                    <a:lnTo>
                      <a:pt x="47" y="137"/>
                    </a:lnTo>
                    <a:lnTo>
                      <a:pt x="47" y="137"/>
                    </a:lnTo>
                    <a:lnTo>
                      <a:pt x="45" y="137"/>
                    </a:lnTo>
                    <a:lnTo>
                      <a:pt x="44" y="139"/>
                    </a:lnTo>
                    <a:lnTo>
                      <a:pt x="44" y="139"/>
                    </a:lnTo>
                    <a:lnTo>
                      <a:pt x="45" y="141"/>
                    </a:lnTo>
                    <a:lnTo>
                      <a:pt x="47" y="142"/>
                    </a:lnTo>
                    <a:lnTo>
                      <a:pt x="47" y="142"/>
                    </a:lnTo>
                    <a:close/>
                    <a:moveTo>
                      <a:pt x="25" y="142"/>
                    </a:moveTo>
                    <a:lnTo>
                      <a:pt x="25" y="142"/>
                    </a:lnTo>
                    <a:lnTo>
                      <a:pt x="27" y="141"/>
                    </a:lnTo>
                    <a:lnTo>
                      <a:pt x="28" y="139"/>
                    </a:lnTo>
                    <a:lnTo>
                      <a:pt x="28" y="139"/>
                    </a:lnTo>
                    <a:lnTo>
                      <a:pt x="27" y="137"/>
                    </a:lnTo>
                    <a:lnTo>
                      <a:pt x="25" y="137"/>
                    </a:lnTo>
                    <a:lnTo>
                      <a:pt x="25" y="137"/>
                    </a:lnTo>
                    <a:lnTo>
                      <a:pt x="24" y="137"/>
                    </a:lnTo>
                    <a:lnTo>
                      <a:pt x="23" y="139"/>
                    </a:lnTo>
                    <a:lnTo>
                      <a:pt x="23" y="139"/>
                    </a:lnTo>
                    <a:lnTo>
                      <a:pt x="24" y="141"/>
                    </a:lnTo>
                    <a:lnTo>
                      <a:pt x="25" y="142"/>
                    </a:lnTo>
                    <a:lnTo>
                      <a:pt x="25" y="142"/>
                    </a:lnTo>
                    <a:close/>
                    <a:moveTo>
                      <a:pt x="119" y="142"/>
                    </a:moveTo>
                    <a:lnTo>
                      <a:pt x="148" y="142"/>
                    </a:lnTo>
                    <a:lnTo>
                      <a:pt x="148" y="142"/>
                    </a:lnTo>
                    <a:lnTo>
                      <a:pt x="149" y="141"/>
                    </a:lnTo>
                    <a:lnTo>
                      <a:pt x="150" y="139"/>
                    </a:lnTo>
                    <a:lnTo>
                      <a:pt x="150" y="139"/>
                    </a:lnTo>
                    <a:lnTo>
                      <a:pt x="150" y="139"/>
                    </a:lnTo>
                    <a:lnTo>
                      <a:pt x="149" y="138"/>
                    </a:lnTo>
                    <a:lnTo>
                      <a:pt x="148" y="137"/>
                    </a:lnTo>
                    <a:lnTo>
                      <a:pt x="119" y="137"/>
                    </a:lnTo>
                    <a:lnTo>
                      <a:pt x="119" y="137"/>
                    </a:lnTo>
                    <a:lnTo>
                      <a:pt x="117" y="138"/>
                    </a:lnTo>
                    <a:lnTo>
                      <a:pt x="116" y="139"/>
                    </a:lnTo>
                    <a:lnTo>
                      <a:pt x="116" y="139"/>
                    </a:lnTo>
                    <a:lnTo>
                      <a:pt x="116" y="139"/>
                    </a:lnTo>
                    <a:lnTo>
                      <a:pt x="117" y="141"/>
                    </a:lnTo>
                    <a:lnTo>
                      <a:pt x="119" y="142"/>
                    </a:lnTo>
                    <a:lnTo>
                      <a:pt x="119" y="142"/>
                    </a:lnTo>
                    <a:close/>
                    <a:moveTo>
                      <a:pt x="36" y="142"/>
                    </a:moveTo>
                    <a:lnTo>
                      <a:pt x="36" y="142"/>
                    </a:lnTo>
                    <a:lnTo>
                      <a:pt x="38" y="141"/>
                    </a:lnTo>
                    <a:lnTo>
                      <a:pt x="39" y="139"/>
                    </a:lnTo>
                    <a:lnTo>
                      <a:pt x="39" y="139"/>
                    </a:lnTo>
                    <a:lnTo>
                      <a:pt x="38" y="137"/>
                    </a:lnTo>
                    <a:lnTo>
                      <a:pt x="36" y="137"/>
                    </a:lnTo>
                    <a:lnTo>
                      <a:pt x="36" y="137"/>
                    </a:lnTo>
                    <a:lnTo>
                      <a:pt x="34" y="137"/>
                    </a:lnTo>
                    <a:lnTo>
                      <a:pt x="34" y="139"/>
                    </a:lnTo>
                    <a:lnTo>
                      <a:pt x="34" y="139"/>
                    </a:lnTo>
                    <a:lnTo>
                      <a:pt x="34" y="141"/>
                    </a:lnTo>
                    <a:lnTo>
                      <a:pt x="36" y="142"/>
                    </a:lnTo>
                    <a:lnTo>
                      <a:pt x="36" y="142"/>
                    </a:lnTo>
                    <a:close/>
                    <a:moveTo>
                      <a:pt x="3" y="142"/>
                    </a:moveTo>
                    <a:lnTo>
                      <a:pt x="3" y="142"/>
                    </a:lnTo>
                    <a:lnTo>
                      <a:pt x="5" y="141"/>
                    </a:lnTo>
                    <a:lnTo>
                      <a:pt x="6" y="139"/>
                    </a:lnTo>
                    <a:lnTo>
                      <a:pt x="6" y="139"/>
                    </a:lnTo>
                    <a:lnTo>
                      <a:pt x="5" y="137"/>
                    </a:lnTo>
                    <a:lnTo>
                      <a:pt x="3" y="137"/>
                    </a:lnTo>
                    <a:lnTo>
                      <a:pt x="3" y="137"/>
                    </a:lnTo>
                    <a:lnTo>
                      <a:pt x="1" y="137"/>
                    </a:lnTo>
                    <a:lnTo>
                      <a:pt x="0" y="139"/>
                    </a:lnTo>
                    <a:lnTo>
                      <a:pt x="0" y="139"/>
                    </a:lnTo>
                    <a:lnTo>
                      <a:pt x="1" y="141"/>
                    </a:lnTo>
                    <a:lnTo>
                      <a:pt x="3" y="142"/>
                    </a:lnTo>
                    <a:lnTo>
                      <a:pt x="3" y="142"/>
                    </a:lnTo>
                    <a:close/>
                    <a:moveTo>
                      <a:pt x="14" y="187"/>
                    </a:moveTo>
                    <a:lnTo>
                      <a:pt x="14" y="187"/>
                    </a:lnTo>
                    <a:lnTo>
                      <a:pt x="16" y="186"/>
                    </a:lnTo>
                    <a:lnTo>
                      <a:pt x="16" y="185"/>
                    </a:lnTo>
                    <a:lnTo>
                      <a:pt x="16" y="185"/>
                    </a:lnTo>
                    <a:lnTo>
                      <a:pt x="16" y="183"/>
                    </a:lnTo>
                    <a:lnTo>
                      <a:pt x="14" y="182"/>
                    </a:lnTo>
                    <a:lnTo>
                      <a:pt x="14" y="182"/>
                    </a:lnTo>
                    <a:lnTo>
                      <a:pt x="12" y="183"/>
                    </a:lnTo>
                    <a:lnTo>
                      <a:pt x="11" y="185"/>
                    </a:lnTo>
                    <a:lnTo>
                      <a:pt x="11" y="185"/>
                    </a:lnTo>
                    <a:lnTo>
                      <a:pt x="12" y="186"/>
                    </a:lnTo>
                    <a:lnTo>
                      <a:pt x="14" y="187"/>
                    </a:lnTo>
                    <a:lnTo>
                      <a:pt x="14" y="187"/>
                    </a:lnTo>
                    <a:close/>
                    <a:moveTo>
                      <a:pt x="3" y="187"/>
                    </a:moveTo>
                    <a:lnTo>
                      <a:pt x="3" y="187"/>
                    </a:lnTo>
                    <a:lnTo>
                      <a:pt x="5" y="186"/>
                    </a:lnTo>
                    <a:lnTo>
                      <a:pt x="6" y="185"/>
                    </a:lnTo>
                    <a:lnTo>
                      <a:pt x="6" y="185"/>
                    </a:lnTo>
                    <a:lnTo>
                      <a:pt x="5" y="183"/>
                    </a:lnTo>
                    <a:lnTo>
                      <a:pt x="3" y="182"/>
                    </a:lnTo>
                    <a:lnTo>
                      <a:pt x="3" y="182"/>
                    </a:lnTo>
                    <a:lnTo>
                      <a:pt x="1" y="183"/>
                    </a:lnTo>
                    <a:lnTo>
                      <a:pt x="0" y="185"/>
                    </a:lnTo>
                    <a:lnTo>
                      <a:pt x="0" y="185"/>
                    </a:lnTo>
                    <a:lnTo>
                      <a:pt x="1" y="186"/>
                    </a:lnTo>
                    <a:lnTo>
                      <a:pt x="3" y="187"/>
                    </a:lnTo>
                    <a:lnTo>
                      <a:pt x="3" y="187"/>
                    </a:lnTo>
                    <a:close/>
                    <a:moveTo>
                      <a:pt x="119" y="187"/>
                    </a:moveTo>
                    <a:lnTo>
                      <a:pt x="148" y="187"/>
                    </a:lnTo>
                    <a:lnTo>
                      <a:pt x="148" y="187"/>
                    </a:lnTo>
                    <a:lnTo>
                      <a:pt x="149" y="186"/>
                    </a:lnTo>
                    <a:lnTo>
                      <a:pt x="150" y="185"/>
                    </a:lnTo>
                    <a:lnTo>
                      <a:pt x="150" y="185"/>
                    </a:lnTo>
                    <a:lnTo>
                      <a:pt x="150" y="185"/>
                    </a:lnTo>
                    <a:lnTo>
                      <a:pt x="149" y="183"/>
                    </a:lnTo>
                    <a:lnTo>
                      <a:pt x="148" y="182"/>
                    </a:lnTo>
                    <a:lnTo>
                      <a:pt x="119" y="182"/>
                    </a:lnTo>
                    <a:lnTo>
                      <a:pt x="119" y="182"/>
                    </a:lnTo>
                    <a:lnTo>
                      <a:pt x="117" y="183"/>
                    </a:lnTo>
                    <a:lnTo>
                      <a:pt x="116" y="185"/>
                    </a:lnTo>
                    <a:lnTo>
                      <a:pt x="116" y="185"/>
                    </a:lnTo>
                    <a:lnTo>
                      <a:pt x="116" y="185"/>
                    </a:lnTo>
                    <a:lnTo>
                      <a:pt x="117" y="186"/>
                    </a:lnTo>
                    <a:lnTo>
                      <a:pt x="119" y="187"/>
                    </a:lnTo>
                    <a:lnTo>
                      <a:pt x="119" y="187"/>
                    </a:lnTo>
                    <a:close/>
                    <a:moveTo>
                      <a:pt x="25" y="187"/>
                    </a:moveTo>
                    <a:lnTo>
                      <a:pt x="25" y="187"/>
                    </a:lnTo>
                    <a:lnTo>
                      <a:pt x="27" y="186"/>
                    </a:lnTo>
                    <a:lnTo>
                      <a:pt x="28" y="185"/>
                    </a:lnTo>
                    <a:lnTo>
                      <a:pt x="28" y="185"/>
                    </a:lnTo>
                    <a:lnTo>
                      <a:pt x="27" y="183"/>
                    </a:lnTo>
                    <a:lnTo>
                      <a:pt x="25" y="182"/>
                    </a:lnTo>
                    <a:lnTo>
                      <a:pt x="25" y="182"/>
                    </a:lnTo>
                    <a:lnTo>
                      <a:pt x="24" y="183"/>
                    </a:lnTo>
                    <a:lnTo>
                      <a:pt x="23" y="185"/>
                    </a:lnTo>
                    <a:lnTo>
                      <a:pt x="23" y="185"/>
                    </a:lnTo>
                    <a:lnTo>
                      <a:pt x="24" y="186"/>
                    </a:lnTo>
                    <a:lnTo>
                      <a:pt x="25" y="187"/>
                    </a:lnTo>
                    <a:lnTo>
                      <a:pt x="25" y="187"/>
                    </a:lnTo>
                    <a:close/>
                    <a:moveTo>
                      <a:pt x="47" y="187"/>
                    </a:moveTo>
                    <a:lnTo>
                      <a:pt x="47" y="187"/>
                    </a:lnTo>
                    <a:lnTo>
                      <a:pt x="49" y="186"/>
                    </a:lnTo>
                    <a:lnTo>
                      <a:pt x="50" y="185"/>
                    </a:lnTo>
                    <a:lnTo>
                      <a:pt x="50" y="185"/>
                    </a:lnTo>
                    <a:lnTo>
                      <a:pt x="49" y="183"/>
                    </a:lnTo>
                    <a:lnTo>
                      <a:pt x="47" y="182"/>
                    </a:lnTo>
                    <a:lnTo>
                      <a:pt x="47" y="182"/>
                    </a:lnTo>
                    <a:lnTo>
                      <a:pt x="45" y="183"/>
                    </a:lnTo>
                    <a:lnTo>
                      <a:pt x="44" y="185"/>
                    </a:lnTo>
                    <a:lnTo>
                      <a:pt x="44" y="185"/>
                    </a:lnTo>
                    <a:lnTo>
                      <a:pt x="45" y="186"/>
                    </a:lnTo>
                    <a:lnTo>
                      <a:pt x="47" y="187"/>
                    </a:lnTo>
                    <a:lnTo>
                      <a:pt x="47" y="187"/>
                    </a:lnTo>
                    <a:close/>
                    <a:moveTo>
                      <a:pt x="36" y="187"/>
                    </a:moveTo>
                    <a:lnTo>
                      <a:pt x="36" y="187"/>
                    </a:lnTo>
                    <a:lnTo>
                      <a:pt x="38" y="186"/>
                    </a:lnTo>
                    <a:lnTo>
                      <a:pt x="39" y="185"/>
                    </a:lnTo>
                    <a:lnTo>
                      <a:pt x="39" y="185"/>
                    </a:lnTo>
                    <a:lnTo>
                      <a:pt x="38" y="183"/>
                    </a:lnTo>
                    <a:lnTo>
                      <a:pt x="36" y="182"/>
                    </a:lnTo>
                    <a:lnTo>
                      <a:pt x="36" y="182"/>
                    </a:lnTo>
                    <a:lnTo>
                      <a:pt x="34" y="183"/>
                    </a:lnTo>
                    <a:lnTo>
                      <a:pt x="34" y="185"/>
                    </a:lnTo>
                    <a:lnTo>
                      <a:pt x="34" y="185"/>
                    </a:lnTo>
                    <a:lnTo>
                      <a:pt x="34" y="186"/>
                    </a:lnTo>
                    <a:lnTo>
                      <a:pt x="36" y="187"/>
                    </a:lnTo>
                    <a:lnTo>
                      <a:pt x="36" y="187"/>
                    </a:lnTo>
                    <a:close/>
                    <a:moveTo>
                      <a:pt x="148" y="227"/>
                    </a:moveTo>
                    <a:lnTo>
                      <a:pt x="119" y="227"/>
                    </a:lnTo>
                    <a:lnTo>
                      <a:pt x="119" y="227"/>
                    </a:lnTo>
                    <a:lnTo>
                      <a:pt x="117" y="228"/>
                    </a:lnTo>
                    <a:lnTo>
                      <a:pt x="117" y="230"/>
                    </a:lnTo>
                    <a:lnTo>
                      <a:pt x="117" y="230"/>
                    </a:lnTo>
                    <a:lnTo>
                      <a:pt x="117" y="230"/>
                    </a:lnTo>
                    <a:lnTo>
                      <a:pt x="117" y="231"/>
                    </a:lnTo>
                    <a:lnTo>
                      <a:pt x="119" y="232"/>
                    </a:lnTo>
                    <a:lnTo>
                      <a:pt x="148" y="232"/>
                    </a:lnTo>
                    <a:lnTo>
                      <a:pt x="148" y="232"/>
                    </a:lnTo>
                    <a:lnTo>
                      <a:pt x="150" y="231"/>
                    </a:lnTo>
                    <a:lnTo>
                      <a:pt x="150" y="230"/>
                    </a:lnTo>
                    <a:lnTo>
                      <a:pt x="150" y="230"/>
                    </a:lnTo>
                    <a:lnTo>
                      <a:pt x="150" y="230"/>
                    </a:lnTo>
                    <a:lnTo>
                      <a:pt x="150" y="228"/>
                    </a:lnTo>
                    <a:lnTo>
                      <a:pt x="148" y="227"/>
                    </a:lnTo>
                    <a:lnTo>
                      <a:pt x="148" y="227"/>
                    </a:lnTo>
                    <a:close/>
                    <a:moveTo>
                      <a:pt x="37" y="227"/>
                    </a:moveTo>
                    <a:lnTo>
                      <a:pt x="37" y="227"/>
                    </a:lnTo>
                    <a:lnTo>
                      <a:pt x="35" y="228"/>
                    </a:lnTo>
                    <a:lnTo>
                      <a:pt x="34" y="230"/>
                    </a:lnTo>
                    <a:lnTo>
                      <a:pt x="34" y="230"/>
                    </a:lnTo>
                    <a:lnTo>
                      <a:pt x="35" y="232"/>
                    </a:lnTo>
                    <a:lnTo>
                      <a:pt x="37" y="232"/>
                    </a:lnTo>
                    <a:lnTo>
                      <a:pt x="37" y="232"/>
                    </a:lnTo>
                    <a:lnTo>
                      <a:pt x="39" y="232"/>
                    </a:lnTo>
                    <a:lnTo>
                      <a:pt x="39" y="230"/>
                    </a:lnTo>
                    <a:lnTo>
                      <a:pt x="39" y="230"/>
                    </a:lnTo>
                    <a:lnTo>
                      <a:pt x="39" y="228"/>
                    </a:lnTo>
                    <a:lnTo>
                      <a:pt x="37" y="227"/>
                    </a:lnTo>
                    <a:lnTo>
                      <a:pt x="37" y="227"/>
                    </a:lnTo>
                    <a:close/>
                    <a:moveTo>
                      <a:pt x="47" y="227"/>
                    </a:moveTo>
                    <a:lnTo>
                      <a:pt x="47" y="227"/>
                    </a:lnTo>
                    <a:lnTo>
                      <a:pt x="46" y="228"/>
                    </a:lnTo>
                    <a:lnTo>
                      <a:pt x="45" y="230"/>
                    </a:lnTo>
                    <a:lnTo>
                      <a:pt x="45" y="230"/>
                    </a:lnTo>
                    <a:lnTo>
                      <a:pt x="46" y="232"/>
                    </a:lnTo>
                    <a:lnTo>
                      <a:pt x="47" y="232"/>
                    </a:lnTo>
                    <a:lnTo>
                      <a:pt x="47" y="232"/>
                    </a:lnTo>
                    <a:lnTo>
                      <a:pt x="49" y="232"/>
                    </a:lnTo>
                    <a:lnTo>
                      <a:pt x="50" y="230"/>
                    </a:lnTo>
                    <a:lnTo>
                      <a:pt x="50" y="230"/>
                    </a:lnTo>
                    <a:lnTo>
                      <a:pt x="49" y="228"/>
                    </a:lnTo>
                    <a:lnTo>
                      <a:pt x="47" y="227"/>
                    </a:lnTo>
                    <a:lnTo>
                      <a:pt x="47" y="227"/>
                    </a:lnTo>
                    <a:close/>
                    <a:moveTo>
                      <a:pt x="3" y="227"/>
                    </a:moveTo>
                    <a:lnTo>
                      <a:pt x="3" y="227"/>
                    </a:lnTo>
                    <a:lnTo>
                      <a:pt x="1" y="228"/>
                    </a:lnTo>
                    <a:lnTo>
                      <a:pt x="1" y="230"/>
                    </a:lnTo>
                    <a:lnTo>
                      <a:pt x="1" y="230"/>
                    </a:lnTo>
                    <a:lnTo>
                      <a:pt x="1" y="232"/>
                    </a:lnTo>
                    <a:lnTo>
                      <a:pt x="3" y="232"/>
                    </a:lnTo>
                    <a:lnTo>
                      <a:pt x="3" y="232"/>
                    </a:lnTo>
                    <a:lnTo>
                      <a:pt x="5" y="232"/>
                    </a:lnTo>
                    <a:lnTo>
                      <a:pt x="6" y="230"/>
                    </a:lnTo>
                    <a:lnTo>
                      <a:pt x="6" y="230"/>
                    </a:lnTo>
                    <a:lnTo>
                      <a:pt x="5" y="228"/>
                    </a:lnTo>
                    <a:lnTo>
                      <a:pt x="3" y="227"/>
                    </a:lnTo>
                    <a:lnTo>
                      <a:pt x="3" y="227"/>
                    </a:lnTo>
                    <a:close/>
                    <a:moveTo>
                      <a:pt x="26" y="227"/>
                    </a:moveTo>
                    <a:lnTo>
                      <a:pt x="26" y="227"/>
                    </a:lnTo>
                    <a:lnTo>
                      <a:pt x="24" y="228"/>
                    </a:lnTo>
                    <a:lnTo>
                      <a:pt x="23" y="230"/>
                    </a:lnTo>
                    <a:lnTo>
                      <a:pt x="23" y="230"/>
                    </a:lnTo>
                    <a:lnTo>
                      <a:pt x="24" y="232"/>
                    </a:lnTo>
                    <a:lnTo>
                      <a:pt x="26" y="232"/>
                    </a:lnTo>
                    <a:lnTo>
                      <a:pt x="26" y="232"/>
                    </a:lnTo>
                    <a:lnTo>
                      <a:pt x="28" y="232"/>
                    </a:lnTo>
                    <a:lnTo>
                      <a:pt x="29" y="230"/>
                    </a:lnTo>
                    <a:lnTo>
                      <a:pt x="29" y="230"/>
                    </a:lnTo>
                    <a:lnTo>
                      <a:pt x="28" y="228"/>
                    </a:lnTo>
                    <a:lnTo>
                      <a:pt x="26" y="227"/>
                    </a:lnTo>
                    <a:lnTo>
                      <a:pt x="26" y="227"/>
                    </a:lnTo>
                    <a:close/>
                    <a:moveTo>
                      <a:pt x="14" y="227"/>
                    </a:moveTo>
                    <a:lnTo>
                      <a:pt x="14" y="227"/>
                    </a:lnTo>
                    <a:lnTo>
                      <a:pt x="12" y="228"/>
                    </a:lnTo>
                    <a:lnTo>
                      <a:pt x="11" y="230"/>
                    </a:lnTo>
                    <a:lnTo>
                      <a:pt x="11" y="230"/>
                    </a:lnTo>
                    <a:lnTo>
                      <a:pt x="12" y="232"/>
                    </a:lnTo>
                    <a:lnTo>
                      <a:pt x="14" y="232"/>
                    </a:lnTo>
                    <a:lnTo>
                      <a:pt x="14" y="232"/>
                    </a:lnTo>
                    <a:lnTo>
                      <a:pt x="16" y="232"/>
                    </a:lnTo>
                    <a:lnTo>
                      <a:pt x="17" y="230"/>
                    </a:lnTo>
                    <a:lnTo>
                      <a:pt x="17" y="230"/>
                    </a:lnTo>
                    <a:lnTo>
                      <a:pt x="16" y="228"/>
                    </a:lnTo>
                    <a:lnTo>
                      <a:pt x="14" y="227"/>
                    </a:lnTo>
                    <a:lnTo>
                      <a:pt x="14" y="227"/>
                    </a:lnTo>
                    <a:close/>
                    <a:moveTo>
                      <a:pt x="148" y="274"/>
                    </a:moveTo>
                    <a:lnTo>
                      <a:pt x="119" y="274"/>
                    </a:lnTo>
                    <a:lnTo>
                      <a:pt x="119" y="274"/>
                    </a:lnTo>
                    <a:lnTo>
                      <a:pt x="117" y="274"/>
                    </a:lnTo>
                    <a:lnTo>
                      <a:pt x="117" y="276"/>
                    </a:lnTo>
                    <a:lnTo>
                      <a:pt x="117" y="276"/>
                    </a:lnTo>
                    <a:lnTo>
                      <a:pt x="117" y="276"/>
                    </a:lnTo>
                    <a:lnTo>
                      <a:pt x="117" y="278"/>
                    </a:lnTo>
                    <a:lnTo>
                      <a:pt x="119" y="278"/>
                    </a:lnTo>
                    <a:lnTo>
                      <a:pt x="148" y="278"/>
                    </a:lnTo>
                    <a:lnTo>
                      <a:pt x="148" y="278"/>
                    </a:lnTo>
                    <a:lnTo>
                      <a:pt x="150" y="278"/>
                    </a:lnTo>
                    <a:lnTo>
                      <a:pt x="150" y="276"/>
                    </a:lnTo>
                    <a:lnTo>
                      <a:pt x="150" y="276"/>
                    </a:lnTo>
                    <a:lnTo>
                      <a:pt x="150" y="276"/>
                    </a:lnTo>
                    <a:lnTo>
                      <a:pt x="150" y="274"/>
                    </a:lnTo>
                    <a:lnTo>
                      <a:pt x="148" y="274"/>
                    </a:lnTo>
                    <a:lnTo>
                      <a:pt x="148" y="274"/>
                    </a:lnTo>
                    <a:close/>
                    <a:moveTo>
                      <a:pt x="14" y="273"/>
                    </a:moveTo>
                    <a:lnTo>
                      <a:pt x="14" y="273"/>
                    </a:lnTo>
                    <a:lnTo>
                      <a:pt x="12" y="274"/>
                    </a:lnTo>
                    <a:lnTo>
                      <a:pt x="11" y="276"/>
                    </a:lnTo>
                    <a:lnTo>
                      <a:pt x="11" y="276"/>
                    </a:lnTo>
                    <a:lnTo>
                      <a:pt x="12" y="278"/>
                    </a:lnTo>
                    <a:lnTo>
                      <a:pt x="14" y="279"/>
                    </a:lnTo>
                    <a:lnTo>
                      <a:pt x="14" y="279"/>
                    </a:lnTo>
                    <a:lnTo>
                      <a:pt x="16" y="278"/>
                    </a:lnTo>
                    <a:lnTo>
                      <a:pt x="17" y="276"/>
                    </a:lnTo>
                    <a:lnTo>
                      <a:pt x="17" y="276"/>
                    </a:lnTo>
                    <a:lnTo>
                      <a:pt x="16" y="274"/>
                    </a:lnTo>
                    <a:lnTo>
                      <a:pt x="14" y="273"/>
                    </a:lnTo>
                    <a:lnTo>
                      <a:pt x="14" y="273"/>
                    </a:lnTo>
                    <a:close/>
                    <a:moveTo>
                      <a:pt x="47" y="273"/>
                    </a:moveTo>
                    <a:lnTo>
                      <a:pt x="47" y="273"/>
                    </a:lnTo>
                    <a:lnTo>
                      <a:pt x="46" y="274"/>
                    </a:lnTo>
                    <a:lnTo>
                      <a:pt x="45" y="276"/>
                    </a:lnTo>
                    <a:lnTo>
                      <a:pt x="45" y="276"/>
                    </a:lnTo>
                    <a:lnTo>
                      <a:pt x="46" y="278"/>
                    </a:lnTo>
                    <a:lnTo>
                      <a:pt x="47" y="279"/>
                    </a:lnTo>
                    <a:lnTo>
                      <a:pt x="47" y="279"/>
                    </a:lnTo>
                    <a:lnTo>
                      <a:pt x="49" y="278"/>
                    </a:lnTo>
                    <a:lnTo>
                      <a:pt x="50" y="276"/>
                    </a:lnTo>
                    <a:lnTo>
                      <a:pt x="50" y="276"/>
                    </a:lnTo>
                    <a:lnTo>
                      <a:pt x="49" y="274"/>
                    </a:lnTo>
                    <a:lnTo>
                      <a:pt x="47" y="273"/>
                    </a:lnTo>
                    <a:lnTo>
                      <a:pt x="47" y="273"/>
                    </a:lnTo>
                    <a:close/>
                    <a:moveTo>
                      <a:pt x="3" y="273"/>
                    </a:moveTo>
                    <a:lnTo>
                      <a:pt x="3" y="273"/>
                    </a:lnTo>
                    <a:lnTo>
                      <a:pt x="1" y="274"/>
                    </a:lnTo>
                    <a:lnTo>
                      <a:pt x="1" y="276"/>
                    </a:lnTo>
                    <a:lnTo>
                      <a:pt x="1" y="276"/>
                    </a:lnTo>
                    <a:lnTo>
                      <a:pt x="1" y="278"/>
                    </a:lnTo>
                    <a:lnTo>
                      <a:pt x="3" y="279"/>
                    </a:lnTo>
                    <a:lnTo>
                      <a:pt x="3" y="279"/>
                    </a:lnTo>
                    <a:lnTo>
                      <a:pt x="5" y="278"/>
                    </a:lnTo>
                    <a:lnTo>
                      <a:pt x="6" y="276"/>
                    </a:lnTo>
                    <a:lnTo>
                      <a:pt x="6" y="276"/>
                    </a:lnTo>
                    <a:lnTo>
                      <a:pt x="5" y="274"/>
                    </a:lnTo>
                    <a:lnTo>
                      <a:pt x="3" y="273"/>
                    </a:lnTo>
                    <a:lnTo>
                      <a:pt x="3" y="273"/>
                    </a:lnTo>
                    <a:close/>
                    <a:moveTo>
                      <a:pt x="37" y="273"/>
                    </a:moveTo>
                    <a:lnTo>
                      <a:pt x="37" y="273"/>
                    </a:lnTo>
                    <a:lnTo>
                      <a:pt x="35" y="274"/>
                    </a:lnTo>
                    <a:lnTo>
                      <a:pt x="34" y="276"/>
                    </a:lnTo>
                    <a:lnTo>
                      <a:pt x="34" y="276"/>
                    </a:lnTo>
                    <a:lnTo>
                      <a:pt x="35" y="278"/>
                    </a:lnTo>
                    <a:lnTo>
                      <a:pt x="37" y="279"/>
                    </a:lnTo>
                    <a:lnTo>
                      <a:pt x="37" y="279"/>
                    </a:lnTo>
                    <a:lnTo>
                      <a:pt x="39" y="278"/>
                    </a:lnTo>
                    <a:lnTo>
                      <a:pt x="39" y="276"/>
                    </a:lnTo>
                    <a:lnTo>
                      <a:pt x="39" y="276"/>
                    </a:lnTo>
                    <a:lnTo>
                      <a:pt x="39" y="274"/>
                    </a:lnTo>
                    <a:lnTo>
                      <a:pt x="37" y="273"/>
                    </a:lnTo>
                    <a:lnTo>
                      <a:pt x="37" y="273"/>
                    </a:lnTo>
                    <a:close/>
                    <a:moveTo>
                      <a:pt x="26" y="273"/>
                    </a:moveTo>
                    <a:lnTo>
                      <a:pt x="26" y="273"/>
                    </a:lnTo>
                    <a:lnTo>
                      <a:pt x="24" y="274"/>
                    </a:lnTo>
                    <a:lnTo>
                      <a:pt x="23" y="276"/>
                    </a:lnTo>
                    <a:lnTo>
                      <a:pt x="23" y="276"/>
                    </a:lnTo>
                    <a:lnTo>
                      <a:pt x="24" y="278"/>
                    </a:lnTo>
                    <a:lnTo>
                      <a:pt x="26" y="279"/>
                    </a:lnTo>
                    <a:lnTo>
                      <a:pt x="26" y="279"/>
                    </a:lnTo>
                    <a:lnTo>
                      <a:pt x="28" y="278"/>
                    </a:lnTo>
                    <a:lnTo>
                      <a:pt x="29" y="276"/>
                    </a:lnTo>
                    <a:lnTo>
                      <a:pt x="29" y="276"/>
                    </a:lnTo>
                    <a:lnTo>
                      <a:pt x="28" y="274"/>
                    </a:lnTo>
                    <a:lnTo>
                      <a:pt x="26" y="273"/>
                    </a:lnTo>
                    <a:lnTo>
                      <a:pt x="26" y="2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749" tIns="238875" rIns="477749" bIns="238875" numCol="1" anchor="t" anchorCtr="0" compatLnSpc="1">
                <a:prstTxWarp prst="textNoShape">
                  <a:avLst/>
                </a:prstTxWarp>
              </a:bodyPr>
              <a:lstStyle/>
              <a:p>
                <a:pPr defTabSz="4777965">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20" name="Freeform 1276"/>
              <p:cNvSpPr>
                <a:spLocks noEditPoints="1"/>
              </p:cNvSpPr>
              <p:nvPr/>
            </p:nvSpPr>
            <p:spPr bwMode="auto">
              <a:xfrm>
                <a:off x="862867" y="3818587"/>
                <a:ext cx="328613" cy="796925"/>
              </a:xfrm>
              <a:custGeom>
                <a:avLst/>
                <a:gdLst>
                  <a:gd name="T0" fmla="*/ 206 w 207"/>
                  <a:gd name="T1" fmla="*/ 2 h 502"/>
                  <a:gd name="T2" fmla="*/ 205 w 207"/>
                  <a:gd name="T3" fmla="*/ 1 h 502"/>
                  <a:gd name="T4" fmla="*/ 3 w 207"/>
                  <a:gd name="T5" fmla="*/ 0 h 502"/>
                  <a:gd name="T6" fmla="*/ 1 w 207"/>
                  <a:gd name="T7" fmla="*/ 1 h 502"/>
                  <a:gd name="T8" fmla="*/ 0 w 207"/>
                  <a:gd name="T9" fmla="*/ 3 h 502"/>
                  <a:gd name="T10" fmla="*/ 0 w 207"/>
                  <a:gd name="T11" fmla="*/ 499 h 502"/>
                  <a:gd name="T12" fmla="*/ 1 w 207"/>
                  <a:gd name="T13" fmla="*/ 501 h 502"/>
                  <a:gd name="T14" fmla="*/ 3 w 207"/>
                  <a:gd name="T15" fmla="*/ 502 h 502"/>
                  <a:gd name="T16" fmla="*/ 204 w 207"/>
                  <a:gd name="T17" fmla="*/ 502 h 502"/>
                  <a:gd name="T18" fmla="*/ 206 w 207"/>
                  <a:gd name="T19" fmla="*/ 501 h 502"/>
                  <a:gd name="T20" fmla="*/ 207 w 207"/>
                  <a:gd name="T21" fmla="*/ 499 h 502"/>
                  <a:gd name="T22" fmla="*/ 22 w 207"/>
                  <a:gd name="T23" fmla="*/ 480 h 502"/>
                  <a:gd name="T24" fmla="*/ 185 w 207"/>
                  <a:gd name="T25" fmla="*/ 473 h 502"/>
                  <a:gd name="T26" fmla="*/ 185 w 207"/>
                  <a:gd name="T27" fmla="*/ 480 h 502"/>
                  <a:gd name="T28" fmla="*/ 19 w 207"/>
                  <a:gd name="T29" fmla="*/ 460 h 502"/>
                  <a:gd name="T30" fmla="*/ 187 w 207"/>
                  <a:gd name="T31" fmla="*/ 457 h 502"/>
                  <a:gd name="T32" fmla="*/ 185 w 207"/>
                  <a:gd name="T33" fmla="*/ 448 h 502"/>
                  <a:gd name="T34" fmla="*/ 20 w 207"/>
                  <a:gd name="T35" fmla="*/ 441 h 502"/>
                  <a:gd name="T36" fmla="*/ 189 w 207"/>
                  <a:gd name="T37" fmla="*/ 444 h 502"/>
                  <a:gd name="T38" fmla="*/ 85 w 207"/>
                  <a:gd name="T39" fmla="*/ 389 h 502"/>
                  <a:gd name="T40" fmla="*/ 100 w 207"/>
                  <a:gd name="T41" fmla="*/ 375 h 502"/>
                  <a:gd name="T42" fmla="*/ 116 w 207"/>
                  <a:gd name="T43" fmla="*/ 380 h 502"/>
                  <a:gd name="T44" fmla="*/ 123 w 207"/>
                  <a:gd name="T45" fmla="*/ 397 h 502"/>
                  <a:gd name="T46" fmla="*/ 107 w 207"/>
                  <a:gd name="T47" fmla="*/ 412 h 502"/>
                  <a:gd name="T48" fmla="*/ 90 w 207"/>
                  <a:gd name="T49" fmla="*/ 407 h 502"/>
                  <a:gd name="T50" fmla="*/ 192 w 207"/>
                  <a:gd name="T51" fmla="*/ 328 h 502"/>
                  <a:gd name="T52" fmla="*/ 22 w 207"/>
                  <a:gd name="T53" fmla="*/ 334 h 502"/>
                  <a:gd name="T54" fmla="*/ 16 w 207"/>
                  <a:gd name="T55" fmla="*/ 305 h 502"/>
                  <a:gd name="T56" fmla="*/ 185 w 207"/>
                  <a:gd name="T57" fmla="*/ 299 h 502"/>
                  <a:gd name="T58" fmla="*/ 192 w 207"/>
                  <a:gd name="T59" fmla="*/ 328 h 502"/>
                  <a:gd name="T60" fmla="*/ 185 w 207"/>
                  <a:gd name="T61" fmla="*/ 288 h 502"/>
                  <a:gd name="T62" fmla="*/ 16 w 207"/>
                  <a:gd name="T63" fmla="*/ 282 h 502"/>
                  <a:gd name="T64" fmla="*/ 22 w 207"/>
                  <a:gd name="T65" fmla="*/ 254 h 502"/>
                  <a:gd name="T66" fmla="*/ 192 w 207"/>
                  <a:gd name="T67" fmla="*/ 260 h 502"/>
                  <a:gd name="T68" fmla="*/ 187 w 207"/>
                  <a:gd name="T69" fmla="*/ 242 h 502"/>
                  <a:gd name="T70" fmla="*/ 16 w 207"/>
                  <a:gd name="T71" fmla="*/ 239 h 502"/>
                  <a:gd name="T72" fmla="*/ 19 w 207"/>
                  <a:gd name="T73" fmla="*/ 208 h 502"/>
                  <a:gd name="T74" fmla="*/ 191 w 207"/>
                  <a:gd name="T75" fmla="*/ 211 h 502"/>
                  <a:gd name="T76" fmla="*/ 190 w 207"/>
                  <a:gd name="T77" fmla="*/ 195 h 502"/>
                  <a:gd name="T78" fmla="*/ 18 w 207"/>
                  <a:gd name="T79" fmla="*/ 195 h 502"/>
                  <a:gd name="T80" fmla="*/ 18 w 207"/>
                  <a:gd name="T81" fmla="*/ 164 h 502"/>
                  <a:gd name="T82" fmla="*/ 190 w 207"/>
                  <a:gd name="T83" fmla="*/ 164 h 502"/>
                  <a:gd name="T84" fmla="*/ 191 w 207"/>
                  <a:gd name="T85" fmla="*/ 148 h 502"/>
                  <a:gd name="T86" fmla="*/ 19 w 207"/>
                  <a:gd name="T87" fmla="*/ 151 h 502"/>
                  <a:gd name="T88" fmla="*/ 16 w 207"/>
                  <a:gd name="T89" fmla="*/ 121 h 502"/>
                  <a:gd name="T90" fmla="*/ 187 w 207"/>
                  <a:gd name="T91" fmla="*/ 118 h 502"/>
                  <a:gd name="T92" fmla="*/ 192 w 207"/>
                  <a:gd name="T93" fmla="*/ 100 h 502"/>
                  <a:gd name="T94" fmla="*/ 22 w 207"/>
                  <a:gd name="T95" fmla="*/ 106 h 502"/>
                  <a:gd name="T96" fmla="*/ 16 w 207"/>
                  <a:gd name="T97" fmla="*/ 78 h 502"/>
                  <a:gd name="T98" fmla="*/ 185 w 207"/>
                  <a:gd name="T99" fmla="*/ 72 h 502"/>
                  <a:gd name="T100" fmla="*/ 192 w 207"/>
                  <a:gd name="T101" fmla="*/ 55 h 502"/>
                  <a:gd name="T102" fmla="*/ 22 w 207"/>
                  <a:gd name="T103" fmla="*/ 60 h 502"/>
                  <a:gd name="T104" fmla="*/ 16 w 207"/>
                  <a:gd name="T105" fmla="*/ 32 h 502"/>
                  <a:gd name="T106" fmla="*/ 185 w 207"/>
                  <a:gd name="T107" fmla="*/ 26 h 502"/>
                  <a:gd name="T108" fmla="*/ 192 w 207"/>
                  <a:gd name="T109" fmla="*/ 55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7" h="502">
                    <a:moveTo>
                      <a:pt x="207" y="4"/>
                    </a:moveTo>
                    <a:lnTo>
                      <a:pt x="207" y="4"/>
                    </a:lnTo>
                    <a:lnTo>
                      <a:pt x="207" y="3"/>
                    </a:lnTo>
                    <a:lnTo>
                      <a:pt x="207" y="3"/>
                    </a:lnTo>
                    <a:lnTo>
                      <a:pt x="207" y="3"/>
                    </a:lnTo>
                    <a:lnTo>
                      <a:pt x="206" y="2"/>
                    </a:lnTo>
                    <a:lnTo>
                      <a:pt x="206" y="2"/>
                    </a:lnTo>
                    <a:lnTo>
                      <a:pt x="206" y="2"/>
                    </a:lnTo>
                    <a:lnTo>
                      <a:pt x="206" y="1"/>
                    </a:lnTo>
                    <a:lnTo>
                      <a:pt x="205" y="1"/>
                    </a:lnTo>
                    <a:lnTo>
                      <a:pt x="205" y="1"/>
                    </a:lnTo>
                    <a:lnTo>
                      <a:pt x="205" y="1"/>
                    </a:lnTo>
                    <a:lnTo>
                      <a:pt x="204" y="1"/>
                    </a:lnTo>
                    <a:lnTo>
                      <a:pt x="204" y="0"/>
                    </a:lnTo>
                    <a:lnTo>
                      <a:pt x="203" y="0"/>
                    </a:lnTo>
                    <a:lnTo>
                      <a:pt x="203" y="0"/>
                    </a:lnTo>
                    <a:lnTo>
                      <a:pt x="4" y="0"/>
                    </a:lnTo>
                    <a:lnTo>
                      <a:pt x="3" y="0"/>
                    </a:lnTo>
                    <a:lnTo>
                      <a:pt x="3" y="0"/>
                    </a:lnTo>
                    <a:lnTo>
                      <a:pt x="3" y="1"/>
                    </a:lnTo>
                    <a:lnTo>
                      <a:pt x="2" y="1"/>
                    </a:lnTo>
                    <a:lnTo>
                      <a:pt x="2" y="1"/>
                    </a:lnTo>
                    <a:lnTo>
                      <a:pt x="1" y="1"/>
                    </a:lnTo>
                    <a:lnTo>
                      <a:pt x="1" y="1"/>
                    </a:lnTo>
                    <a:lnTo>
                      <a:pt x="1" y="2"/>
                    </a:lnTo>
                    <a:lnTo>
                      <a:pt x="1" y="2"/>
                    </a:lnTo>
                    <a:lnTo>
                      <a:pt x="0" y="2"/>
                    </a:lnTo>
                    <a:lnTo>
                      <a:pt x="0" y="3"/>
                    </a:lnTo>
                    <a:lnTo>
                      <a:pt x="0" y="3"/>
                    </a:lnTo>
                    <a:lnTo>
                      <a:pt x="0" y="3"/>
                    </a:lnTo>
                    <a:lnTo>
                      <a:pt x="0" y="4"/>
                    </a:lnTo>
                    <a:lnTo>
                      <a:pt x="0" y="4"/>
                    </a:lnTo>
                    <a:lnTo>
                      <a:pt x="0" y="5"/>
                    </a:lnTo>
                    <a:lnTo>
                      <a:pt x="0" y="498"/>
                    </a:lnTo>
                    <a:lnTo>
                      <a:pt x="0" y="499"/>
                    </a:lnTo>
                    <a:lnTo>
                      <a:pt x="0" y="499"/>
                    </a:lnTo>
                    <a:lnTo>
                      <a:pt x="0" y="500"/>
                    </a:lnTo>
                    <a:lnTo>
                      <a:pt x="0" y="500"/>
                    </a:lnTo>
                    <a:lnTo>
                      <a:pt x="0" y="500"/>
                    </a:lnTo>
                    <a:lnTo>
                      <a:pt x="0" y="501"/>
                    </a:lnTo>
                    <a:lnTo>
                      <a:pt x="1" y="501"/>
                    </a:lnTo>
                    <a:lnTo>
                      <a:pt x="1" y="501"/>
                    </a:lnTo>
                    <a:lnTo>
                      <a:pt x="1" y="502"/>
                    </a:lnTo>
                    <a:lnTo>
                      <a:pt x="1" y="502"/>
                    </a:lnTo>
                    <a:lnTo>
                      <a:pt x="2" y="502"/>
                    </a:lnTo>
                    <a:lnTo>
                      <a:pt x="2" y="502"/>
                    </a:lnTo>
                    <a:lnTo>
                      <a:pt x="3" y="502"/>
                    </a:lnTo>
                    <a:lnTo>
                      <a:pt x="3" y="502"/>
                    </a:lnTo>
                    <a:lnTo>
                      <a:pt x="3" y="502"/>
                    </a:lnTo>
                    <a:lnTo>
                      <a:pt x="4" y="502"/>
                    </a:lnTo>
                    <a:lnTo>
                      <a:pt x="203" y="502"/>
                    </a:lnTo>
                    <a:lnTo>
                      <a:pt x="203" y="502"/>
                    </a:lnTo>
                    <a:lnTo>
                      <a:pt x="204" y="502"/>
                    </a:lnTo>
                    <a:lnTo>
                      <a:pt x="204" y="502"/>
                    </a:lnTo>
                    <a:lnTo>
                      <a:pt x="205" y="502"/>
                    </a:lnTo>
                    <a:lnTo>
                      <a:pt x="205" y="502"/>
                    </a:lnTo>
                    <a:lnTo>
                      <a:pt x="205" y="502"/>
                    </a:lnTo>
                    <a:lnTo>
                      <a:pt x="206" y="502"/>
                    </a:lnTo>
                    <a:lnTo>
                      <a:pt x="206" y="501"/>
                    </a:lnTo>
                    <a:lnTo>
                      <a:pt x="206" y="501"/>
                    </a:lnTo>
                    <a:lnTo>
                      <a:pt x="206" y="501"/>
                    </a:lnTo>
                    <a:lnTo>
                      <a:pt x="207" y="500"/>
                    </a:lnTo>
                    <a:lnTo>
                      <a:pt x="207" y="500"/>
                    </a:lnTo>
                    <a:lnTo>
                      <a:pt x="207" y="500"/>
                    </a:lnTo>
                    <a:lnTo>
                      <a:pt x="207" y="499"/>
                    </a:lnTo>
                    <a:lnTo>
                      <a:pt x="207" y="499"/>
                    </a:lnTo>
                    <a:lnTo>
                      <a:pt x="207" y="498"/>
                    </a:lnTo>
                    <a:lnTo>
                      <a:pt x="207" y="5"/>
                    </a:lnTo>
                    <a:lnTo>
                      <a:pt x="207" y="4"/>
                    </a:lnTo>
                    <a:close/>
                    <a:moveTo>
                      <a:pt x="185" y="480"/>
                    </a:moveTo>
                    <a:lnTo>
                      <a:pt x="22" y="480"/>
                    </a:lnTo>
                    <a:lnTo>
                      <a:pt x="22" y="480"/>
                    </a:lnTo>
                    <a:lnTo>
                      <a:pt x="20" y="479"/>
                    </a:lnTo>
                    <a:lnTo>
                      <a:pt x="19" y="477"/>
                    </a:lnTo>
                    <a:lnTo>
                      <a:pt x="19" y="477"/>
                    </a:lnTo>
                    <a:lnTo>
                      <a:pt x="20" y="474"/>
                    </a:lnTo>
                    <a:lnTo>
                      <a:pt x="22" y="473"/>
                    </a:lnTo>
                    <a:lnTo>
                      <a:pt x="185" y="473"/>
                    </a:lnTo>
                    <a:lnTo>
                      <a:pt x="185" y="473"/>
                    </a:lnTo>
                    <a:lnTo>
                      <a:pt x="187" y="474"/>
                    </a:lnTo>
                    <a:lnTo>
                      <a:pt x="189" y="477"/>
                    </a:lnTo>
                    <a:lnTo>
                      <a:pt x="189" y="477"/>
                    </a:lnTo>
                    <a:lnTo>
                      <a:pt x="187" y="479"/>
                    </a:lnTo>
                    <a:lnTo>
                      <a:pt x="185" y="480"/>
                    </a:lnTo>
                    <a:lnTo>
                      <a:pt x="185" y="480"/>
                    </a:lnTo>
                    <a:close/>
                    <a:moveTo>
                      <a:pt x="185" y="465"/>
                    </a:moveTo>
                    <a:lnTo>
                      <a:pt x="22" y="465"/>
                    </a:lnTo>
                    <a:lnTo>
                      <a:pt x="22" y="465"/>
                    </a:lnTo>
                    <a:lnTo>
                      <a:pt x="20" y="463"/>
                    </a:lnTo>
                    <a:lnTo>
                      <a:pt x="19" y="460"/>
                    </a:lnTo>
                    <a:lnTo>
                      <a:pt x="19" y="460"/>
                    </a:lnTo>
                    <a:lnTo>
                      <a:pt x="20" y="457"/>
                    </a:lnTo>
                    <a:lnTo>
                      <a:pt x="22" y="456"/>
                    </a:lnTo>
                    <a:lnTo>
                      <a:pt x="185" y="456"/>
                    </a:lnTo>
                    <a:lnTo>
                      <a:pt x="185" y="456"/>
                    </a:lnTo>
                    <a:lnTo>
                      <a:pt x="187" y="457"/>
                    </a:lnTo>
                    <a:lnTo>
                      <a:pt x="189" y="460"/>
                    </a:lnTo>
                    <a:lnTo>
                      <a:pt x="189" y="460"/>
                    </a:lnTo>
                    <a:lnTo>
                      <a:pt x="187" y="463"/>
                    </a:lnTo>
                    <a:lnTo>
                      <a:pt x="185" y="465"/>
                    </a:lnTo>
                    <a:lnTo>
                      <a:pt x="185" y="465"/>
                    </a:lnTo>
                    <a:close/>
                    <a:moveTo>
                      <a:pt x="185" y="448"/>
                    </a:moveTo>
                    <a:lnTo>
                      <a:pt x="22" y="448"/>
                    </a:lnTo>
                    <a:lnTo>
                      <a:pt x="22" y="448"/>
                    </a:lnTo>
                    <a:lnTo>
                      <a:pt x="20" y="447"/>
                    </a:lnTo>
                    <a:lnTo>
                      <a:pt x="19" y="444"/>
                    </a:lnTo>
                    <a:lnTo>
                      <a:pt x="19" y="444"/>
                    </a:lnTo>
                    <a:lnTo>
                      <a:pt x="20" y="441"/>
                    </a:lnTo>
                    <a:lnTo>
                      <a:pt x="22" y="440"/>
                    </a:lnTo>
                    <a:lnTo>
                      <a:pt x="185" y="440"/>
                    </a:lnTo>
                    <a:lnTo>
                      <a:pt x="185" y="440"/>
                    </a:lnTo>
                    <a:lnTo>
                      <a:pt x="187" y="441"/>
                    </a:lnTo>
                    <a:lnTo>
                      <a:pt x="189" y="444"/>
                    </a:lnTo>
                    <a:lnTo>
                      <a:pt x="189" y="444"/>
                    </a:lnTo>
                    <a:lnTo>
                      <a:pt x="187" y="447"/>
                    </a:lnTo>
                    <a:lnTo>
                      <a:pt x="185" y="448"/>
                    </a:lnTo>
                    <a:lnTo>
                      <a:pt x="185" y="448"/>
                    </a:lnTo>
                    <a:close/>
                    <a:moveTo>
                      <a:pt x="85" y="394"/>
                    </a:moveTo>
                    <a:lnTo>
                      <a:pt x="85" y="394"/>
                    </a:lnTo>
                    <a:lnTo>
                      <a:pt x="85" y="389"/>
                    </a:lnTo>
                    <a:lnTo>
                      <a:pt x="86" y="386"/>
                    </a:lnTo>
                    <a:lnTo>
                      <a:pt x="88" y="382"/>
                    </a:lnTo>
                    <a:lnTo>
                      <a:pt x="90" y="380"/>
                    </a:lnTo>
                    <a:lnTo>
                      <a:pt x="93" y="377"/>
                    </a:lnTo>
                    <a:lnTo>
                      <a:pt x="96" y="376"/>
                    </a:lnTo>
                    <a:lnTo>
                      <a:pt x="100" y="375"/>
                    </a:lnTo>
                    <a:lnTo>
                      <a:pt x="103" y="374"/>
                    </a:lnTo>
                    <a:lnTo>
                      <a:pt x="103" y="374"/>
                    </a:lnTo>
                    <a:lnTo>
                      <a:pt x="107" y="375"/>
                    </a:lnTo>
                    <a:lnTo>
                      <a:pt x="111" y="376"/>
                    </a:lnTo>
                    <a:lnTo>
                      <a:pt x="114" y="377"/>
                    </a:lnTo>
                    <a:lnTo>
                      <a:pt x="116" y="380"/>
                    </a:lnTo>
                    <a:lnTo>
                      <a:pt x="120" y="382"/>
                    </a:lnTo>
                    <a:lnTo>
                      <a:pt x="121" y="386"/>
                    </a:lnTo>
                    <a:lnTo>
                      <a:pt x="123" y="389"/>
                    </a:lnTo>
                    <a:lnTo>
                      <a:pt x="123" y="394"/>
                    </a:lnTo>
                    <a:lnTo>
                      <a:pt x="123" y="394"/>
                    </a:lnTo>
                    <a:lnTo>
                      <a:pt x="123" y="397"/>
                    </a:lnTo>
                    <a:lnTo>
                      <a:pt x="121" y="401"/>
                    </a:lnTo>
                    <a:lnTo>
                      <a:pt x="120" y="404"/>
                    </a:lnTo>
                    <a:lnTo>
                      <a:pt x="116" y="407"/>
                    </a:lnTo>
                    <a:lnTo>
                      <a:pt x="114" y="409"/>
                    </a:lnTo>
                    <a:lnTo>
                      <a:pt x="111" y="411"/>
                    </a:lnTo>
                    <a:lnTo>
                      <a:pt x="107" y="412"/>
                    </a:lnTo>
                    <a:lnTo>
                      <a:pt x="103" y="412"/>
                    </a:lnTo>
                    <a:lnTo>
                      <a:pt x="103" y="412"/>
                    </a:lnTo>
                    <a:lnTo>
                      <a:pt x="100" y="412"/>
                    </a:lnTo>
                    <a:lnTo>
                      <a:pt x="96" y="411"/>
                    </a:lnTo>
                    <a:lnTo>
                      <a:pt x="93" y="409"/>
                    </a:lnTo>
                    <a:lnTo>
                      <a:pt x="90" y="407"/>
                    </a:lnTo>
                    <a:lnTo>
                      <a:pt x="88" y="404"/>
                    </a:lnTo>
                    <a:lnTo>
                      <a:pt x="86" y="401"/>
                    </a:lnTo>
                    <a:lnTo>
                      <a:pt x="85" y="397"/>
                    </a:lnTo>
                    <a:lnTo>
                      <a:pt x="85" y="394"/>
                    </a:lnTo>
                    <a:lnTo>
                      <a:pt x="85" y="394"/>
                    </a:lnTo>
                    <a:close/>
                    <a:moveTo>
                      <a:pt x="192" y="328"/>
                    </a:moveTo>
                    <a:lnTo>
                      <a:pt x="192" y="328"/>
                    </a:lnTo>
                    <a:lnTo>
                      <a:pt x="191" y="330"/>
                    </a:lnTo>
                    <a:lnTo>
                      <a:pt x="190" y="332"/>
                    </a:lnTo>
                    <a:lnTo>
                      <a:pt x="187" y="333"/>
                    </a:lnTo>
                    <a:lnTo>
                      <a:pt x="185" y="334"/>
                    </a:lnTo>
                    <a:lnTo>
                      <a:pt x="22" y="334"/>
                    </a:lnTo>
                    <a:lnTo>
                      <a:pt x="22" y="334"/>
                    </a:lnTo>
                    <a:lnTo>
                      <a:pt x="19" y="333"/>
                    </a:lnTo>
                    <a:lnTo>
                      <a:pt x="18" y="332"/>
                    </a:lnTo>
                    <a:lnTo>
                      <a:pt x="16" y="330"/>
                    </a:lnTo>
                    <a:lnTo>
                      <a:pt x="16" y="328"/>
                    </a:lnTo>
                    <a:lnTo>
                      <a:pt x="16" y="305"/>
                    </a:lnTo>
                    <a:lnTo>
                      <a:pt x="16" y="305"/>
                    </a:lnTo>
                    <a:lnTo>
                      <a:pt x="16" y="303"/>
                    </a:lnTo>
                    <a:lnTo>
                      <a:pt x="18" y="301"/>
                    </a:lnTo>
                    <a:lnTo>
                      <a:pt x="19" y="300"/>
                    </a:lnTo>
                    <a:lnTo>
                      <a:pt x="22" y="299"/>
                    </a:lnTo>
                    <a:lnTo>
                      <a:pt x="185" y="299"/>
                    </a:lnTo>
                    <a:lnTo>
                      <a:pt x="185" y="299"/>
                    </a:lnTo>
                    <a:lnTo>
                      <a:pt x="187" y="300"/>
                    </a:lnTo>
                    <a:lnTo>
                      <a:pt x="190" y="301"/>
                    </a:lnTo>
                    <a:lnTo>
                      <a:pt x="191" y="303"/>
                    </a:lnTo>
                    <a:lnTo>
                      <a:pt x="192" y="305"/>
                    </a:lnTo>
                    <a:lnTo>
                      <a:pt x="192" y="328"/>
                    </a:lnTo>
                    <a:close/>
                    <a:moveTo>
                      <a:pt x="192" y="282"/>
                    </a:moveTo>
                    <a:lnTo>
                      <a:pt x="192" y="282"/>
                    </a:lnTo>
                    <a:lnTo>
                      <a:pt x="191" y="285"/>
                    </a:lnTo>
                    <a:lnTo>
                      <a:pt x="190" y="287"/>
                    </a:lnTo>
                    <a:lnTo>
                      <a:pt x="187" y="288"/>
                    </a:lnTo>
                    <a:lnTo>
                      <a:pt x="185" y="288"/>
                    </a:lnTo>
                    <a:lnTo>
                      <a:pt x="22" y="288"/>
                    </a:lnTo>
                    <a:lnTo>
                      <a:pt x="22" y="288"/>
                    </a:lnTo>
                    <a:lnTo>
                      <a:pt x="19" y="288"/>
                    </a:lnTo>
                    <a:lnTo>
                      <a:pt x="18" y="287"/>
                    </a:lnTo>
                    <a:lnTo>
                      <a:pt x="16" y="285"/>
                    </a:lnTo>
                    <a:lnTo>
                      <a:pt x="16" y="282"/>
                    </a:lnTo>
                    <a:lnTo>
                      <a:pt x="16" y="260"/>
                    </a:lnTo>
                    <a:lnTo>
                      <a:pt x="16" y="260"/>
                    </a:lnTo>
                    <a:lnTo>
                      <a:pt x="16" y="258"/>
                    </a:lnTo>
                    <a:lnTo>
                      <a:pt x="18" y="256"/>
                    </a:lnTo>
                    <a:lnTo>
                      <a:pt x="19" y="255"/>
                    </a:lnTo>
                    <a:lnTo>
                      <a:pt x="22" y="254"/>
                    </a:lnTo>
                    <a:lnTo>
                      <a:pt x="185" y="254"/>
                    </a:lnTo>
                    <a:lnTo>
                      <a:pt x="185" y="254"/>
                    </a:lnTo>
                    <a:lnTo>
                      <a:pt x="187" y="255"/>
                    </a:lnTo>
                    <a:lnTo>
                      <a:pt x="190" y="256"/>
                    </a:lnTo>
                    <a:lnTo>
                      <a:pt x="191" y="258"/>
                    </a:lnTo>
                    <a:lnTo>
                      <a:pt x="192" y="260"/>
                    </a:lnTo>
                    <a:lnTo>
                      <a:pt x="192" y="282"/>
                    </a:lnTo>
                    <a:close/>
                    <a:moveTo>
                      <a:pt x="192" y="236"/>
                    </a:moveTo>
                    <a:lnTo>
                      <a:pt x="192" y="236"/>
                    </a:lnTo>
                    <a:lnTo>
                      <a:pt x="191" y="239"/>
                    </a:lnTo>
                    <a:lnTo>
                      <a:pt x="190" y="240"/>
                    </a:lnTo>
                    <a:lnTo>
                      <a:pt x="187" y="242"/>
                    </a:lnTo>
                    <a:lnTo>
                      <a:pt x="185" y="242"/>
                    </a:lnTo>
                    <a:lnTo>
                      <a:pt x="22" y="242"/>
                    </a:lnTo>
                    <a:lnTo>
                      <a:pt x="22" y="242"/>
                    </a:lnTo>
                    <a:lnTo>
                      <a:pt x="19" y="242"/>
                    </a:lnTo>
                    <a:lnTo>
                      <a:pt x="18" y="240"/>
                    </a:lnTo>
                    <a:lnTo>
                      <a:pt x="16" y="239"/>
                    </a:lnTo>
                    <a:lnTo>
                      <a:pt x="16" y="236"/>
                    </a:lnTo>
                    <a:lnTo>
                      <a:pt x="16" y="215"/>
                    </a:lnTo>
                    <a:lnTo>
                      <a:pt x="16" y="215"/>
                    </a:lnTo>
                    <a:lnTo>
                      <a:pt x="16" y="211"/>
                    </a:lnTo>
                    <a:lnTo>
                      <a:pt x="18" y="210"/>
                    </a:lnTo>
                    <a:lnTo>
                      <a:pt x="19" y="208"/>
                    </a:lnTo>
                    <a:lnTo>
                      <a:pt x="22" y="208"/>
                    </a:lnTo>
                    <a:lnTo>
                      <a:pt x="185" y="208"/>
                    </a:lnTo>
                    <a:lnTo>
                      <a:pt x="185" y="208"/>
                    </a:lnTo>
                    <a:lnTo>
                      <a:pt x="187" y="208"/>
                    </a:lnTo>
                    <a:lnTo>
                      <a:pt x="190" y="210"/>
                    </a:lnTo>
                    <a:lnTo>
                      <a:pt x="191" y="211"/>
                    </a:lnTo>
                    <a:lnTo>
                      <a:pt x="192" y="215"/>
                    </a:lnTo>
                    <a:lnTo>
                      <a:pt x="192" y="236"/>
                    </a:lnTo>
                    <a:close/>
                    <a:moveTo>
                      <a:pt x="192" y="191"/>
                    </a:moveTo>
                    <a:lnTo>
                      <a:pt x="192" y="191"/>
                    </a:lnTo>
                    <a:lnTo>
                      <a:pt x="191" y="193"/>
                    </a:lnTo>
                    <a:lnTo>
                      <a:pt x="190" y="195"/>
                    </a:lnTo>
                    <a:lnTo>
                      <a:pt x="187" y="196"/>
                    </a:lnTo>
                    <a:lnTo>
                      <a:pt x="185" y="197"/>
                    </a:lnTo>
                    <a:lnTo>
                      <a:pt x="22" y="197"/>
                    </a:lnTo>
                    <a:lnTo>
                      <a:pt x="22" y="197"/>
                    </a:lnTo>
                    <a:lnTo>
                      <a:pt x="19" y="196"/>
                    </a:lnTo>
                    <a:lnTo>
                      <a:pt x="18" y="195"/>
                    </a:lnTo>
                    <a:lnTo>
                      <a:pt x="16" y="193"/>
                    </a:lnTo>
                    <a:lnTo>
                      <a:pt x="16" y="191"/>
                    </a:lnTo>
                    <a:lnTo>
                      <a:pt x="16" y="168"/>
                    </a:lnTo>
                    <a:lnTo>
                      <a:pt x="16" y="168"/>
                    </a:lnTo>
                    <a:lnTo>
                      <a:pt x="16" y="166"/>
                    </a:lnTo>
                    <a:lnTo>
                      <a:pt x="18" y="164"/>
                    </a:lnTo>
                    <a:lnTo>
                      <a:pt x="19" y="163"/>
                    </a:lnTo>
                    <a:lnTo>
                      <a:pt x="22" y="163"/>
                    </a:lnTo>
                    <a:lnTo>
                      <a:pt x="185" y="163"/>
                    </a:lnTo>
                    <a:lnTo>
                      <a:pt x="185" y="163"/>
                    </a:lnTo>
                    <a:lnTo>
                      <a:pt x="187" y="163"/>
                    </a:lnTo>
                    <a:lnTo>
                      <a:pt x="190" y="164"/>
                    </a:lnTo>
                    <a:lnTo>
                      <a:pt x="191" y="166"/>
                    </a:lnTo>
                    <a:lnTo>
                      <a:pt x="192" y="168"/>
                    </a:lnTo>
                    <a:lnTo>
                      <a:pt x="192" y="191"/>
                    </a:lnTo>
                    <a:close/>
                    <a:moveTo>
                      <a:pt x="192" y="146"/>
                    </a:moveTo>
                    <a:lnTo>
                      <a:pt x="192" y="146"/>
                    </a:lnTo>
                    <a:lnTo>
                      <a:pt x="191" y="148"/>
                    </a:lnTo>
                    <a:lnTo>
                      <a:pt x="190" y="150"/>
                    </a:lnTo>
                    <a:lnTo>
                      <a:pt x="187" y="151"/>
                    </a:lnTo>
                    <a:lnTo>
                      <a:pt x="185" y="152"/>
                    </a:lnTo>
                    <a:lnTo>
                      <a:pt x="22" y="152"/>
                    </a:lnTo>
                    <a:lnTo>
                      <a:pt x="22" y="152"/>
                    </a:lnTo>
                    <a:lnTo>
                      <a:pt x="19" y="151"/>
                    </a:lnTo>
                    <a:lnTo>
                      <a:pt x="18" y="150"/>
                    </a:lnTo>
                    <a:lnTo>
                      <a:pt x="16" y="148"/>
                    </a:lnTo>
                    <a:lnTo>
                      <a:pt x="16" y="146"/>
                    </a:lnTo>
                    <a:lnTo>
                      <a:pt x="16" y="123"/>
                    </a:lnTo>
                    <a:lnTo>
                      <a:pt x="16" y="123"/>
                    </a:lnTo>
                    <a:lnTo>
                      <a:pt x="16" y="121"/>
                    </a:lnTo>
                    <a:lnTo>
                      <a:pt x="18" y="119"/>
                    </a:lnTo>
                    <a:lnTo>
                      <a:pt x="19" y="118"/>
                    </a:lnTo>
                    <a:lnTo>
                      <a:pt x="22" y="118"/>
                    </a:lnTo>
                    <a:lnTo>
                      <a:pt x="185" y="118"/>
                    </a:lnTo>
                    <a:lnTo>
                      <a:pt x="185" y="118"/>
                    </a:lnTo>
                    <a:lnTo>
                      <a:pt x="187" y="118"/>
                    </a:lnTo>
                    <a:lnTo>
                      <a:pt x="190" y="119"/>
                    </a:lnTo>
                    <a:lnTo>
                      <a:pt x="191" y="121"/>
                    </a:lnTo>
                    <a:lnTo>
                      <a:pt x="192" y="123"/>
                    </a:lnTo>
                    <a:lnTo>
                      <a:pt x="192" y="146"/>
                    </a:lnTo>
                    <a:close/>
                    <a:moveTo>
                      <a:pt x="192" y="100"/>
                    </a:moveTo>
                    <a:lnTo>
                      <a:pt x="192" y="100"/>
                    </a:lnTo>
                    <a:lnTo>
                      <a:pt x="191" y="102"/>
                    </a:lnTo>
                    <a:lnTo>
                      <a:pt x="190" y="104"/>
                    </a:lnTo>
                    <a:lnTo>
                      <a:pt x="187" y="106"/>
                    </a:lnTo>
                    <a:lnTo>
                      <a:pt x="185" y="106"/>
                    </a:lnTo>
                    <a:lnTo>
                      <a:pt x="22" y="106"/>
                    </a:lnTo>
                    <a:lnTo>
                      <a:pt x="22" y="106"/>
                    </a:lnTo>
                    <a:lnTo>
                      <a:pt x="19" y="106"/>
                    </a:lnTo>
                    <a:lnTo>
                      <a:pt x="18" y="104"/>
                    </a:lnTo>
                    <a:lnTo>
                      <a:pt x="16" y="102"/>
                    </a:lnTo>
                    <a:lnTo>
                      <a:pt x="16" y="100"/>
                    </a:lnTo>
                    <a:lnTo>
                      <a:pt x="16" y="78"/>
                    </a:lnTo>
                    <a:lnTo>
                      <a:pt x="16" y="78"/>
                    </a:lnTo>
                    <a:lnTo>
                      <a:pt x="16" y="76"/>
                    </a:lnTo>
                    <a:lnTo>
                      <a:pt x="18" y="74"/>
                    </a:lnTo>
                    <a:lnTo>
                      <a:pt x="19" y="73"/>
                    </a:lnTo>
                    <a:lnTo>
                      <a:pt x="22" y="72"/>
                    </a:lnTo>
                    <a:lnTo>
                      <a:pt x="185" y="72"/>
                    </a:lnTo>
                    <a:lnTo>
                      <a:pt x="185" y="72"/>
                    </a:lnTo>
                    <a:lnTo>
                      <a:pt x="187" y="73"/>
                    </a:lnTo>
                    <a:lnTo>
                      <a:pt x="190" y="74"/>
                    </a:lnTo>
                    <a:lnTo>
                      <a:pt x="191" y="76"/>
                    </a:lnTo>
                    <a:lnTo>
                      <a:pt x="192" y="78"/>
                    </a:lnTo>
                    <a:lnTo>
                      <a:pt x="192" y="100"/>
                    </a:lnTo>
                    <a:close/>
                    <a:moveTo>
                      <a:pt x="192" y="55"/>
                    </a:moveTo>
                    <a:lnTo>
                      <a:pt x="192" y="55"/>
                    </a:lnTo>
                    <a:lnTo>
                      <a:pt x="191" y="57"/>
                    </a:lnTo>
                    <a:lnTo>
                      <a:pt x="190" y="59"/>
                    </a:lnTo>
                    <a:lnTo>
                      <a:pt x="187" y="60"/>
                    </a:lnTo>
                    <a:lnTo>
                      <a:pt x="185" y="60"/>
                    </a:lnTo>
                    <a:lnTo>
                      <a:pt x="22" y="60"/>
                    </a:lnTo>
                    <a:lnTo>
                      <a:pt x="22" y="60"/>
                    </a:lnTo>
                    <a:lnTo>
                      <a:pt x="19" y="60"/>
                    </a:lnTo>
                    <a:lnTo>
                      <a:pt x="18" y="59"/>
                    </a:lnTo>
                    <a:lnTo>
                      <a:pt x="16" y="57"/>
                    </a:lnTo>
                    <a:lnTo>
                      <a:pt x="16" y="55"/>
                    </a:lnTo>
                    <a:lnTo>
                      <a:pt x="16" y="32"/>
                    </a:lnTo>
                    <a:lnTo>
                      <a:pt x="16" y="32"/>
                    </a:lnTo>
                    <a:lnTo>
                      <a:pt x="16" y="30"/>
                    </a:lnTo>
                    <a:lnTo>
                      <a:pt x="18" y="28"/>
                    </a:lnTo>
                    <a:lnTo>
                      <a:pt x="19" y="27"/>
                    </a:lnTo>
                    <a:lnTo>
                      <a:pt x="22" y="26"/>
                    </a:lnTo>
                    <a:lnTo>
                      <a:pt x="185" y="26"/>
                    </a:lnTo>
                    <a:lnTo>
                      <a:pt x="185" y="26"/>
                    </a:lnTo>
                    <a:lnTo>
                      <a:pt x="187" y="27"/>
                    </a:lnTo>
                    <a:lnTo>
                      <a:pt x="190" y="28"/>
                    </a:lnTo>
                    <a:lnTo>
                      <a:pt x="191" y="30"/>
                    </a:lnTo>
                    <a:lnTo>
                      <a:pt x="192" y="32"/>
                    </a:lnTo>
                    <a:lnTo>
                      <a:pt x="192"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749" tIns="238875" rIns="477749" bIns="238875" numCol="1" anchor="t" anchorCtr="0" compatLnSpc="1">
                <a:prstTxWarp prst="textNoShape">
                  <a:avLst/>
                </a:prstTxWarp>
              </a:bodyPr>
              <a:lstStyle/>
              <a:p>
                <a:pPr defTabSz="4777965">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21" name="Freeform 1277"/>
              <p:cNvSpPr>
                <a:spLocks noEditPoints="1"/>
              </p:cNvSpPr>
              <p:nvPr/>
            </p:nvSpPr>
            <p:spPr bwMode="auto">
              <a:xfrm>
                <a:off x="1267680" y="3897962"/>
                <a:ext cx="239713" cy="442913"/>
              </a:xfrm>
              <a:custGeom>
                <a:avLst/>
                <a:gdLst>
                  <a:gd name="T0" fmla="*/ 23 w 151"/>
                  <a:gd name="T1" fmla="*/ 3 h 279"/>
                  <a:gd name="T2" fmla="*/ 38 w 151"/>
                  <a:gd name="T3" fmla="*/ 1 h 279"/>
                  <a:gd name="T4" fmla="*/ 15 w 151"/>
                  <a:gd name="T5" fmla="*/ 5 h 279"/>
                  <a:gd name="T6" fmla="*/ 13 w 151"/>
                  <a:gd name="T7" fmla="*/ 5 h 279"/>
                  <a:gd name="T8" fmla="*/ 4 w 151"/>
                  <a:gd name="T9" fmla="*/ 0 h 279"/>
                  <a:gd name="T10" fmla="*/ 51 w 151"/>
                  <a:gd name="T11" fmla="*/ 3 h 279"/>
                  <a:gd name="T12" fmla="*/ 48 w 151"/>
                  <a:gd name="T13" fmla="*/ 5 h 279"/>
                  <a:gd name="T14" fmla="*/ 120 w 151"/>
                  <a:gd name="T15" fmla="*/ 0 h 279"/>
                  <a:gd name="T16" fmla="*/ 48 w 151"/>
                  <a:gd name="T17" fmla="*/ 51 h 279"/>
                  <a:gd name="T18" fmla="*/ 46 w 151"/>
                  <a:gd name="T19" fmla="*/ 50 h 279"/>
                  <a:gd name="T20" fmla="*/ 36 w 151"/>
                  <a:gd name="T21" fmla="*/ 45 h 279"/>
                  <a:gd name="T22" fmla="*/ 17 w 151"/>
                  <a:gd name="T23" fmla="*/ 48 h 279"/>
                  <a:gd name="T24" fmla="*/ 15 w 151"/>
                  <a:gd name="T25" fmla="*/ 51 h 279"/>
                  <a:gd name="T26" fmla="*/ 23 w 151"/>
                  <a:gd name="T27" fmla="*/ 48 h 279"/>
                  <a:gd name="T28" fmla="*/ 151 w 151"/>
                  <a:gd name="T29" fmla="*/ 48 h 279"/>
                  <a:gd name="T30" fmla="*/ 118 w 151"/>
                  <a:gd name="T31" fmla="*/ 50 h 279"/>
                  <a:gd name="T32" fmla="*/ 4 w 151"/>
                  <a:gd name="T33" fmla="*/ 45 h 279"/>
                  <a:gd name="T34" fmla="*/ 150 w 151"/>
                  <a:gd name="T35" fmla="*/ 96 h 279"/>
                  <a:gd name="T36" fmla="*/ 117 w 151"/>
                  <a:gd name="T37" fmla="*/ 94 h 279"/>
                  <a:gd name="T38" fmla="*/ 17 w 151"/>
                  <a:gd name="T39" fmla="*/ 92 h 279"/>
                  <a:gd name="T40" fmla="*/ 25 w 151"/>
                  <a:gd name="T41" fmla="*/ 97 h 279"/>
                  <a:gd name="T42" fmla="*/ 24 w 151"/>
                  <a:gd name="T43" fmla="*/ 96 h 279"/>
                  <a:gd name="T44" fmla="*/ 4 w 151"/>
                  <a:gd name="T45" fmla="*/ 90 h 279"/>
                  <a:gd name="T46" fmla="*/ 40 w 151"/>
                  <a:gd name="T47" fmla="*/ 94 h 279"/>
                  <a:gd name="T48" fmla="*/ 36 w 151"/>
                  <a:gd name="T49" fmla="*/ 97 h 279"/>
                  <a:gd name="T50" fmla="*/ 45 w 151"/>
                  <a:gd name="T51" fmla="*/ 94 h 279"/>
                  <a:gd name="T52" fmla="*/ 17 w 151"/>
                  <a:gd name="T53" fmla="*/ 137 h 279"/>
                  <a:gd name="T54" fmla="*/ 48 w 151"/>
                  <a:gd name="T55" fmla="*/ 142 h 279"/>
                  <a:gd name="T56" fmla="*/ 46 w 151"/>
                  <a:gd name="T57" fmla="*/ 141 h 279"/>
                  <a:gd name="T58" fmla="*/ 25 w 151"/>
                  <a:gd name="T59" fmla="*/ 137 h 279"/>
                  <a:gd name="T60" fmla="*/ 150 w 151"/>
                  <a:gd name="T61" fmla="*/ 141 h 279"/>
                  <a:gd name="T62" fmla="*/ 117 w 151"/>
                  <a:gd name="T63" fmla="*/ 139 h 279"/>
                  <a:gd name="T64" fmla="*/ 38 w 151"/>
                  <a:gd name="T65" fmla="*/ 137 h 279"/>
                  <a:gd name="T66" fmla="*/ 4 w 151"/>
                  <a:gd name="T67" fmla="*/ 142 h 279"/>
                  <a:gd name="T68" fmla="*/ 1 w 151"/>
                  <a:gd name="T69" fmla="*/ 141 h 279"/>
                  <a:gd name="T70" fmla="*/ 15 w 151"/>
                  <a:gd name="T71" fmla="*/ 182 h 279"/>
                  <a:gd name="T72" fmla="*/ 7 w 151"/>
                  <a:gd name="T73" fmla="*/ 185 h 279"/>
                  <a:gd name="T74" fmla="*/ 4 w 151"/>
                  <a:gd name="T75" fmla="*/ 187 h 279"/>
                  <a:gd name="T76" fmla="*/ 120 w 151"/>
                  <a:gd name="T77" fmla="*/ 182 h 279"/>
                  <a:gd name="T78" fmla="*/ 25 w 151"/>
                  <a:gd name="T79" fmla="*/ 187 h 279"/>
                  <a:gd name="T80" fmla="*/ 24 w 151"/>
                  <a:gd name="T81" fmla="*/ 186 h 279"/>
                  <a:gd name="T82" fmla="*/ 48 w 151"/>
                  <a:gd name="T83" fmla="*/ 182 h 279"/>
                  <a:gd name="T84" fmla="*/ 40 w 151"/>
                  <a:gd name="T85" fmla="*/ 185 h 279"/>
                  <a:gd name="T86" fmla="*/ 36 w 151"/>
                  <a:gd name="T87" fmla="*/ 187 h 279"/>
                  <a:gd name="T88" fmla="*/ 149 w 151"/>
                  <a:gd name="T89" fmla="*/ 232 h 279"/>
                  <a:gd name="T90" fmla="*/ 37 w 151"/>
                  <a:gd name="T91" fmla="*/ 227 h 279"/>
                  <a:gd name="T92" fmla="*/ 40 w 151"/>
                  <a:gd name="T93" fmla="*/ 228 h 279"/>
                  <a:gd name="T94" fmla="*/ 48 w 151"/>
                  <a:gd name="T95" fmla="*/ 232 h 279"/>
                  <a:gd name="T96" fmla="*/ 1 w 151"/>
                  <a:gd name="T97" fmla="*/ 230 h 279"/>
                  <a:gd name="T98" fmla="*/ 4 w 151"/>
                  <a:gd name="T99" fmla="*/ 227 h 279"/>
                  <a:gd name="T100" fmla="*/ 29 w 151"/>
                  <a:gd name="T101" fmla="*/ 230 h 279"/>
                  <a:gd name="T102" fmla="*/ 13 w 151"/>
                  <a:gd name="T103" fmla="*/ 232 h 279"/>
                  <a:gd name="T104" fmla="*/ 120 w 151"/>
                  <a:gd name="T105" fmla="*/ 274 h 279"/>
                  <a:gd name="T106" fmla="*/ 151 w 151"/>
                  <a:gd name="T107" fmla="*/ 278 h 279"/>
                  <a:gd name="T108" fmla="*/ 12 w 151"/>
                  <a:gd name="T109" fmla="*/ 276 h 279"/>
                  <a:gd name="T110" fmla="*/ 15 w 151"/>
                  <a:gd name="T111" fmla="*/ 273 h 279"/>
                  <a:gd name="T112" fmla="*/ 51 w 151"/>
                  <a:gd name="T113" fmla="*/ 276 h 279"/>
                  <a:gd name="T114" fmla="*/ 1 w 151"/>
                  <a:gd name="T115" fmla="*/ 278 h 279"/>
                  <a:gd name="T116" fmla="*/ 37 w 151"/>
                  <a:gd name="T117" fmla="*/ 273 h 279"/>
                  <a:gd name="T118" fmla="*/ 40 w 151"/>
                  <a:gd name="T119" fmla="*/ 274 h 279"/>
                  <a:gd name="T120" fmla="*/ 26 w 151"/>
                  <a:gd name="T121"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279">
                    <a:moveTo>
                      <a:pt x="25" y="5"/>
                    </a:moveTo>
                    <a:lnTo>
                      <a:pt x="25" y="5"/>
                    </a:lnTo>
                    <a:lnTo>
                      <a:pt x="27" y="5"/>
                    </a:lnTo>
                    <a:lnTo>
                      <a:pt x="28" y="3"/>
                    </a:lnTo>
                    <a:lnTo>
                      <a:pt x="28" y="3"/>
                    </a:lnTo>
                    <a:lnTo>
                      <a:pt x="27" y="1"/>
                    </a:lnTo>
                    <a:lnTo>
                      <a:pt x="25" y="0"/>
                    </a:lnTo>
                    <a:lnTo>
                      <a:pt x="25" y="0"/>
                    </a:lnTo>
                    <a:lnTo>
                      <a:pt x="24" y="1"/>
                    </a:lnTo>
                    <a:lnTo>
                      <a:pt x="23" y="3"/>
                    </a:lnTo>
                    <a:lnTo>
                      <a:pt x="23" y="3"/>
                    </a:lnTo>
                    <a:lnTo>
                      <a:pt x="24" y="5"/>
                    </a:lnTo>
                    <a:lnTo>
                      <a:pt x="25" y="5"/>
                    </a:lnTo>
                    <a:lnTo>
                      <a:pt x="25" y="5"/>
                    </a:lnTo>
                    <a:close/>
                    <a:moveTo>
                      <a:pt x="36" y="5"/>
                    </a:moveTo>
                    <a:lnTo>
                      <a:pt x="36" y="5"/>
                    </a:lnTo>
                    <a:lnTo>
                      <a:pt x="38" y="5"/>
                    </a:lnTo>
                    <a:lnTo>
                      <a:pt x="40" y="3"/>
                    </a:lnTo>
                    <a:lnTo>
                      <a:pt x="40" y="3"/>
                    </a:lnTo>
                    <a:lnTo>
                      <a:pt x="38" y="1"/>
                    </a:lnTo>
                    <a:lnTo>
                      <a:pt x="36" y="0"/>
                    </a:lnTo>
                    <a:lnTo>
                      <a:pt x="36" y="0"/>
                    </a:lnTo>
                    <a:lnTo>
                      <a:pt x="34" y="1"/>
                    </a:lnTo>
                    <a:lnTo>
                      <a:pt x="34" y="3"/>
                    </a:lnTo>
                    <a:lnTo>
                      <a:pt x="34" y="3"/>
                    </a:lnTo>
                    <a:lnTo>
                      <a:pt x="34" y="5"/>
                    </a:lnTo>
                    <a:lnTo>
                      <a:pt x="36" y="5"/>
                    </a:lnTo>
                    <a:lnTo>
                      <a:pt x="36" y="5"/>
                    </a:lnTo>
                    <a:close/>
                    <a:moveTo>
                      <a:pt x="15" y="5"/>
                    </a:moveTo>
                    <a:lnTo>
                      <a:pt x="15" y="5"/>
                    </a:lnTo>
                    <a:lnTo>
                      <a:pt x="17" y="5"/>
                    </a:lnTo>
                    <a:lnTo>
                      <a:pt x="17" y="3"/>
                    </a:lnTo>
                    <a:lnTo>
                      <a:pt x="17" y="3"/>
                    </a:lnTo>
                    <a:lnTo>
                      <a:pt x="17" y="1"/>
                    </a:lnTo>
                    <a:lnTo>
                      <a:pt x="15" y="0"/>
                    </a:lnTo>
                    <a:lnTo>
                      <a:pt x="15" y="0"/>
                    </a:lnTo>
                    <a:lnTo>
                      <a:pt x="13" y="1"/>
                    </a:lnTo>
                    <a:lnTo>
                      <a:pt x="12" y="3"/>
                    </a:lnTo>
                    <a:lnTo>
                      <a:pt x="12" y="3"/>
                    </a:lnTo>
                    <a:lnTo>
                      <a:pt x="13" y="5"/>
                    </a:lnTo>
                    <a:lnTo>
                      <a:pt x="15" y="5"/>
                    </a:lnTo>
                    <a:lnTo>
                      <a:pt x="15" y="5"/>
                    </a:lnTo>
                    <a:close/>
                    <a:moveTo>
                      <a:pt x="4" y="5"/>
                    </a:moveTo>
                    <a:lnTo>
                      <a:pt x="4" y="5"/>
                    </a:lnTo>
                    <a:lnTo>
                      <a:pt x="6" y="5"/>
                    </a:lnTo>
                    <a:lnTo>
                      <a:pt x="7" y="3"/>
                    </a:lnTo>
                    <a:lnTo>
                      <a:pt x="7" y="3"/>
                    </a:lnTo>
                    <a:lnTo>
                      <a:pt x="6" y="1"/>
                    </a:lnTo>
                    <a:lnTo>
                      <a:pt x="4" y="0"/>
                    </a:lnTo>
                    <a:lnTo>
                      <a:pt x="4" y="0"/>
                    </a:lnTo>
                    <a:lnTo>
                      <a:pt x="1" y="1"/>
                    </a:lnTo>
                    <a:lnTo>
                      <a:pt x="0" y="3"/>
                    </a:lnTo>
                    <a:lnTo>
                      <a:pt x="0" y="3"/>
                    </a:lnTo>
                    <a:lnTo>
                      <a:pt x="1" y="5"/>
                    </a:lnTo>
                    <a:lnTo>
                      <a:pt x="4" y="5"/>
                    </a:lnTo>
                    <a:lnTo>
                      <a:pt x="4" y="5"/>
                    </a:lnTo>
                    <a:close/>
                    <a:moveTo>
                      <a:pt x="48" y="5"/>
                    </a:moveTo>
                    <a:lnTo>
                      <a:pt x="48" y="5"/>
                    </a:lnTo>
                    <a:lnTo>
                      <a:pt x="50" y="5"/>
                    </a:lnTo>
                    <a:lnTo>
                      <a:pt x="51" y="3"/>
                    </a:lnTo>
                    <a:lnTo>
                      <a:pt x="51" y="3"/>
                    </a:lnTo>
                    <a:lnTo>
                      <a:pt x="50" y="1"/>
                    </a:lnTo>
                    <a:lnTo>
                      <a:pt x="48" y="0"/>
                    </a:lnTo>
                    <a:lnTo>
                      <a:pt x="48" y="0"/>
                    </a:lnTo>
                    <a:lnTo>
                      <a:pt x="46" y="1"/>
                    </a:lnTo>
                    <a:lnTo>
                      <a:pt x="45" y="3"/>
                    </a:lnTo>
                    <a:lnTo>
                      <a:pt x="45" y="3"/>
                    </a:lnTo>
                    <a:lnTo>
                      <a:pt x="46" y="5"/>
                    </a:lnTo>
                    <a:lnTo>
                      <a:pt x="48" y="5"/>
                    </a:lnTo>
                    <a:lnTo>
                      <a:pt x="48" y="5"/>
                    </a:lnTo>
                    <a:close/>
                    <a:moveTo>
                      <a:pt x="120" y="5"/>
                    </a:moveTo>
                    <a:lnTo>
                      <a:pt x="149" y="5"/>
                    </a:lnTo>
                    <a:lnTo>
                      <a:pt x="149" y="5"/>
                    </a:lnTo>
                    <a:lnTo>
                      <a:pt x="150" y="4"/>
                    </a:lnTo>
                    <a:lnTo>
                      <a:pt x="151" y="3"/>
                    </a:lnTo>
                    <a:lnTo>
                      <a:pt x="151" y="3"/>
                    </a:lnTo>
                    <a:lnTo>
                      <a:pt x="151" y="3"/>
                    </a:lnTo>
                    <a:lnTo>
                      <a:pt x="150" y="1"/>
                    </a:lnTo>
                    <a:lnTo>
                      <a:pt x="149" y="0"/>
                    </a:lnTo>
                    <a:lnTo>
                      <a:pt x="120" y="0"/>
                    </a:lnTo>
                    <a:lnTo>
                      <a:pt x="120" y="0"/>
                    </a:lnTo>
                    <a:lnTo>
                      <a:pt x="118" y="1"/>
                    </a:lnTo>
                    <a:lnTo>
                      <a:pt x="117" y="3"/>
                    </a:lnTo>
                    <a:lnTo>
                      <a:pt x="117" y="3"/>
                    </a:lnTo>
                    <a:lnTo>
                      <a:pt x="117" y="3"/>
                    </a:lnTo>
                    <a:lnTo>
                      <a:pt x="118" y="4"/>
                    </a:lnTo>
                    <a:lnTo>
                      <a:pt x="120" y="5"/>
                    </a:lnTo>
                    <a:lnTo>
                      <a:pt x="120" y="5"/>
                    </a:lnTo>
                    <a:close/>
                    <a:moveTo>
                      <a:pt x="48" y="51"/>
                    </a:moveTo>
                    <a:lnTo>
                      <a:pt x="48" y="51"/>
                    </a:lnTo>
                    <a:lnTo>
                      <a:pt x="50" y="50"/>
                    </a:lnTo>
                    <a:lnTo>
                      <a:pt x="51" y="48"/>
                    </a:lnTo>
                    <a:lnTo>
                      <a:pt x="51" y="48"/>
                    </a:lnTo>
                    <a:lnTo>
                      <a:pt x="50" y="46"/>
                    </a:lnTo>
                    <a:lnTo>
                      <a:pt x="48" y="45"/>
                    </a:lnTo>
                    <a:lnTo>
                      <a:pt x="48" y="45"/>
                    </a:lnTo>
                    <a:lnTo>
                      <a:pt x="46" y="46"/>
                    </a:lnTo>
                    <a:lnTo>
                      <a:pt x="45" y="48"/>
                    </a:lnTo>
                    <a:lnTo>
                      <a:pt x="45" y="48"/>
                    </a:lnTo>
                    <a:lnTo>
                      <a:pt x="46" y="50"/>
                    </a:lnTo>
                    <a:lnTo>
                      <a:pt x="48" y="51"/>
                    </a:lnTo>
                    <a:lnTo>
                      <a:pt x="48" y="51"/>
                    </a:lnTo>
                    <a:close/>
                    <a:moveTo>
                      <a:pt x="36" y="51"/>
                    </a:moveTo>
                    <a:lnTo>
                      <a:pt x="36" y="51"/>
                    </a:lnTo>
                    <a:lnTo>
                      <a:pt x="38" y="50"/>
                    </a:lnTo>
                    <a:lnTo>
                      <a:pt x="40" y="48"/>
                    </a:lnTo>
                    <a:lnTo>
                      <a:pt x="40" y="48"/>
                    </a:lnTo>
                    <a:lnTo>
                      <a:pt x="38" y="46"/>
                    </a:lnTo>
                    <a:lnTo>
                      <a:pt x="36" y="45"/>
                    </a:lnTo>
                    <a:lnTo>
                      <a:pt x="36" y="45"/>
                    </a:lnTo>
                    <a:lnTo>
                      <a:pt x="34" y="46"/>
                    </a:lnTo>
                    <a:lnTo>
                      <a:pt x="34" y="48"/>
                    </a:lnTo>
                    <a:lnTo>
                      <a:pt x="34" y="48"/>
                    </a:lnTo>
                    <a:lnTo>
                      <a:pt x="34" y="50"/>
                    </a:lnTo>
                    <a:lnTo>
                      <a:pt x="36" y="51"/>
                    </a:lnTo>
                    <a:lnTo>
                      <a:pt x="36" y="51"/>
                    </a:lnTo>
                    <a:close/>
                    <a:moveTo>
                      <a:pt x="15" y="51"/>
                    </a:moveTo>
                    <a:lnTo>
                      <a:pt x="15" y="51"/>
                    </a:lnTo>
                    <a:lnTo>
                      <a:pt x="17" y="50"/>
                    </a:lnTo>
                    <a:lnTo>
                      <a:pt x="17" y="48"/>
                    </a:lnTo>
                    <a:lnTo>
                      <a:pt x="17" y="48"/>
                    </a:lnTo>
                    <a:lnTo>
                      <a:pt x="17" y="46"/>
                    </a:lnTo>
                    <a:lnTo>
                      <a:pt x="15" y="45"/>
                    </a:lnTo>
                    <a:lnTo>
                      <a:pt x="15" y="45"/>
                    </a:lnTo>
                    <a:lnTo>
                      <a:pt x="13" y="46"/>
                    </a:lnTo>
                    <a:lnTo>
                      <a:pt x="12" y="48"/>
                    </a:lnTo>
                    <a:lnTo>
                      <a:pt x="12" y="48"/>
                    </a:lnTo>
                    <a:lnTo>
                      <a:pt x="13" y="50"/>
                    </a:lnTo>
                    <a:lnTo>
                      <a:pt x="15" y="51"/>
                    </a:lnTo>
                    <a:lnTo>
                      <a:pt x="15" y="51"/>
                    </a:lnTo>
                    <a:close/>
                    <a:moveTo>
                      <a:pt x="25" y="51"/>
                    </a:moveTo>
                    <a:lnTo>
                      <a:pt x="25" y="51"/>
                    </a:lnTo>
                    <a:lnTo>
                      <a:pt x="27" y="50"/>
                    </a:lnTo>
                    <a:lnTo>
                      <a:pt x="28" y="48"/>
                    </a:lnTo>
                    <a:lnTo>
                      <a:pt x="28" y="48"/>
                    </a:lnTo>
                    <a:lnTo>
                      <a:pt x="27" y="46"/>
                    </a:lnTo>
                    <a:lnTo>
                      <a:pt x="25" y="45"/>
                    </a:lnTo>
                    <a:lnTo>
                      <a:pt x="25" y="45"/>
                    </a:lnTo>
                    <a:lnTo>
                      <a:pt x="24" y="46"/>
                    </a:lnTo>
                    <a:lnTo>
                      <a:pt x="23" y="48"/>
                    </a:lnTo>
                    <a:lnTo>
                      <a:pt x="23" y="48"/>
                    </a:lnTo>
                    <a:lnTo>
                      <a:pt x="24" y="50"/>
                    </a:lnTo>
                    <a:lnTo>
                      <a:pt x="25" y="51"/>
                    </a:lnTo>
                    <a:lnTo>
                      <a:pt x="25" y="51"/>
                    </a:lnTo>
                    <a:close/>
                    <a:moveTo>
                      <a:pt x="120" y="50"/>
                    </a:moveTo>
                    <a:lnTo>
                      <a:pt x="149" y="50"/>
                    </a:lnTo>
                    <a:lnTo>
                      <a:pt x="149" y="50"/>
                    </a:lnTo>
                    <a:lnTo>
                      <a:pt x="150" y="50"/>
                    </a:lnTo>
                    <a:lnTo>
                      <a:pt x="151" y="48"/>
                    </a:lnTo>
                    <a:lnTo>
                      <a:pt x="151" y="48"/>
                    </a:lnTo>
                    <a:lnTo>
                      <a:pt x="151" y="48"/>
                    </a:lnTo>
                    <a:lnTo>
                      <a:pt x="150" y="46"/>
                    </a:lnTo>
                    <a:lnTo>
                      <a:pt x="149" y="46"/>
                    </a:lnTo>
                    <a:lnTo>
                      <a:pt x="120" y="46"/>
                    </a:lnTo>
                    <a:lnTo>
                      <a:pt x="120" y="46"/>
                    </a:lnTo>
                    <a:lnTo>
                      <a:pt x="118" y="46"/>
                    </a:lnTo>
                    <a:lnTo>
                      <a:pt x="117" y="48"/>
                    </a:lnTo>
                    <a:lnTo>
                      <a:pt x="117" y="48"/>
                    </a:lnTo>
                    <a:lnTo>
                      <a:pt x="117" y="48"/>
                    </a:lnTo>
                    <a:lnTo>
                      <a:pt x="118" y="50"/>
                    </a:lnTo>
                    <a:lnTo>
                      <a:pt x="120" y="50"/>
                    </a:lnTo>
                    <a:lnTo>
                      <a:pt x="120" y="50"/>
                    </a:lnTo>
                    <a:close/>
                    <a:moveTo>
                      <a:pt x="4" y="51"/>
                    </a:moveTo>
                    <a:lnTo>
                      <a:pt x="4" y="51"/>
                    </a:lnTo>
                    <a:lnTo>
                      <a:pt x="6" y="50"/>
                    </a:lnTo>
                    <a:lnTo>
                      <a:pt x="7" y="48"/>
                    </a:lnTo>
                    <a:lnTo>
                      <a:pt x="7" y="48"/>
                    </a:lnTo>
                    <a:lnTo>
                      <a:pt x="6" y="46"/>
                    </a:lnTo>
                    <a:lnTo>
                      <a:pt x="4" y="45"/>
                    </a:lnTo>
                    <a:lnTo>
                      <a:pt x="4" y="45"/>
                    </a:lnTo>
                    <a:lnTo>
                      <a:pt x="1" y="46"/>
                    </a:lnTo>
                    <a:lnTo>
                      <a:pt x="0" y="48"/>
                    </a:lnTo>
                    <a:lnTo>
                      <a:pt x="0" y="48"/>
                    </a:lnTo>
                    <a:lnTo>
                      <a:pt x="1" y="50"/>
                    </a:lnTo>
                    <a:lnTo>
                      <a:pt x="4" y="51"/>
                    </a:lnTo>
                    <a:lnTo>
                      <a:pt x="4" y="51"/>
                    </a:lnTo>
                    <a:close/>
                    <a:moveTo>
                      <a:pt x="120" y="96"/>
                    </a:moveTo>
                    <a:lnTo>
                      <a:pt x="149" y="96"/>
                    </a:lnTo>
                    <a:lnTo>
                      <a:pt x="149" y="96"/>
                    </a:lnTo>
                    <a:lnTo>
                      <a:pt x="150" y="96"/>
                    </a:lnTo>
                    <a:lnTo>
                      <a:pt x="151" y="94"/>
                    </a:lnTo>
                    <a:lnTo>
                      <a:pt x="151" y="94"/>
                    </a:lnTo>
                    <a:lnTo>
                      <a:pt x="151" y="94"/>
                    </a:lnTo>
                    <a:lnTo>
                      <a:pt x="150" y="92"/>
                    </a:lnTo>
                    <a:lnTo>
                      <a:pt x="149" y="92"/>
                    </a:lnTo>
                    <a:lnTo>
                      <a:pt x="120" y="92"/>
                    </a:lnTo>
                    <a:lnTo>
                      <a:pt x="120" y="92"/>
                    </a:lnTo>
                    <a:lnTo>
                      <a:pt x="118" y="92"/>
                    </a:lnTo>
                    <a:lnTo>
                      <a:pt x="117" y="94"/>
                    </a:lnTo>
                    <a:lnTo>
                      <a:pt x="117" y="94"/>
                    </a:lnTo>
                    <a:lnTo>
                      <a:pt x="117" y="94"/>
                    </a:lnTo>
                    <a:lnTo>
                      <a:pt x="118" y="96"/>
                    </a:lnTo>
                    <a:lnTo>
                      <a:pt x="120" y="96"/>
                    </a:lnTo>
                    <a:lnTo>
                      <a:pt x="120" y="96"/>
                    </a:lnTo>
                    <a:close/>
                    <a:moveTo>
                      <a:pt x="15" y="97"/>
                    </a:moveTo>
                    <a:lnTo>
                      <a:pt x="15" y="97"/>
                    </a:lnTo>
                    <a:lnTo>
                      <a:pt x="17" y="96"/>
                    </a:lnTo>
                    <a:lnTo>
                      <a:pt x="17" y="94"/>
                    </a:lnTo>
                    <a:lnTo>
                      <a:pt x="17" y="94"/>
                    </a:lnTo>
                    <a:lnTo>
                      <a:pt x="17" y="92"/>
                    </a:lnTo>
                    <a:lnTo>
                      <a:pt x="15" y="90"/>
                    </a:lnTo>
                    <a:lnTo>
                      <a:pt x="15" y="90"/>
                    </a:lnTo>
                    <a:lnTo>
                      <a:pt x="13" y="92"/>
                    </a:lnTo>
                    <a:lnTo>
                      <a:pt x="12" y="94"/>
                    </a:lnTo>
                    <a:lnTo>
                      <a:pt x="12" y="94"/>
                    </a:lnTo>
                    <a:lnTo>
                      <a:pt x="13" y="96"/>
                    </a:lnTo>
                    <a:lnTo>
                      <a:pt x="15" y="97"/>
                    </a:lnTo>
                    <a:lnTo>
                      <a:pt x="15" y="97"/>
                    </a:lnTo>
                    <a:close/>
                    <a:moveTo>
                      <a:pt x="25" y="97"/>
                    </a:moveTo>
                    <a:lnTo>
                      <a:pt x="25" y="97"/>
                    </a:lnTo>
                    <a:lnTo>
                      <a:pt x="27" y="96"/>
                    </a:lnTo>
                    <a:lnTo>
                      <a:pt x="28" y="94"/>
                    </a:lnTo>
                    <a:lnTo>
                      <a:pt x="28" y="94"/>
                    </a:lnTo>
                    <a:lnTo>
                      <a:pt x="27" y="92"/>
                    </a:lnTo>
                    <a:lnTo>
                      <a:pt x="25" y="90"/>
                    </a:lnTo>
                    <a:lnTo>
                      <a:pt x="25" y="90"/>
                    </a:lnTo>
                    <a:lnTo>
                      <a:pt x="24" y="92"/>
                    </a:lnTo>
                    <a:lnTo>
                      <a:pt x="23" y="94"/>
                    </a:lnTo>
                    <a:lnTo>
                      <a:pt x="23" y="94"/>
                    </a:lnTo>
                    <a:lnTo>
                      <a:pt x="24" y="96"/>
                    </a:lnTo>
                    <a:lnTo>
                      <a:pt x="25" y="97"/>
                    </a:lnTo>
                    <a:lnTo>
                      <a:pt x="25" y="97"/>
                    </a:lnTo>
                    <a:close/>
                    <a:moveTo>
                      <a:pt x="4" y="97"/>
                    </a:moveTo>
                    <a:lnTo>
                      <a:pt x="4" y="97"/>
                    </a:lnTo>
                    <a:lnTo>
                      <a:pt x="6" y="96"/>
                    </a:lnTo>
                    <a:lnTo>
                      <a:pt x="7" y="94"/>
                    </a:lnTo>
                    <a:lnTo>
                      <a:pt x="7" y="94"/>
                    </a:lnTo>
                    <a:lnTo>
                      <a:pt x="6" y="92"/>
                    </a:lnTo>
                    <a:lnTo>
                      <a:pt x="4" y="90"/>
                    </a:lnTo>
                    <a:lnTo>
                      <a:pt x="4" y="90"/>
                    </a:lnTo>
                    <a:lnTo>
                      <a:pt x="1" y="92"/>
                    </a:lnTo>
                    <a:lnTo>
                      <a:pt x="0" y="94"/>
                    </a:lnTo>
                    <a:lnTo>
                      <a:pt x="0" y="94"/>
                    </a:lnTo>
                    <a:lnTo>
                      <a:pt x="1" y="96"/>
                    </a:lnTo>
                    <a:lnTo>
                      <a:pt x="4" y="97"/>
                    </a:lnTo>
                    <a:lnTo>
                      <a:pt x="4" y="97"/>
                    </a:lnTo>
                    <a:close/>
                    <a:moveTo>
                      <a:pt x="36" y="97"/>
                    </a:moveTo>
                    <a:lnTo>
                      <a:pt x="36" y="97"/>
                    </a:lnTo>
                    <a:lnTo>
                      <a:pt x="38" y="96"/>
                    </a:lnTo>
                    <a:lnTo>
                      <a:pt x="40" y="94"/>
                    </a:lnTo>
                    <a:lnTo>
                      <a:pt x="40" y="94"/>
                    </a:lnTo>
                    <a:lnTo>
                      <a:pt x="38" y="92"/>
                    </a:lnTo>
                    <a:lnTo>
                      <a:pt x="36" y="90"/>
                    </a:lnTo>
                    <a:lnTo>
                      <a:pt x="36" y="90"/>
                    </a:lnTo>
                    <a:lnTo>
                      <a:pt x="34" y="92"/>
                    </a:lnTo>
                    <a:lnTo>
                      <a:pt x="34" y="94"/>
                    </a:lnTo>
                    <a:lnTo>
                      <a:pt x="34" y="94"/>
                    </a:lnTo>
                    <a:lnTo>
                      <a:pt x="34" y="96"/>
                    </a:lnTo>
                    <a:lnTo>
                      <a:pt x="36" y="97"/>
                    </a:lnTo>
                    <a:lnTo>
                      <a:pt x="36" y="97"/>
                    </a:lnTo>
                    <a:close/>
                    <a:moveTo>
                      <a:pt x="48" y="97"/>
                    </a:moveTo>
                    <a:lnTo>
                      <a:pt x="48" y="97"/>
                    </a:lnTo>
                    <a:lnTo>
                      <a:pt x="50" y="96"/>
                    </a:lnTo>
                    <a:lnTo>
                      <a:pt x="51" y="94"/>
                    </a:lnTo>
                    <a:lnTo>
                      <a:pt x="51" y="94"/>
                    </a:lnTo>
                    <a:lnTo>
                      <a:pt x="50" y="92"/>
                    </a:lnTo>
                    <a:lnTo>
                      <a:pt x="48" y="90"/>
                    </a:lnTo>
                    <a:lnTo>
                      <a:pt x="48" y="90"/>
                    </a:lnTo>
                    <a:lnTo>
                      <a:pt x="46" y="92"/>
                    </a:lnTo>
                    <a:lnTo>
                      <a:pt x="45" y="94"/>
                    </a:lnTo>
                    <a:lnTo>
                      <a:pt x="45" y="94"/>
                    </a:lnTo>
                    <a:lnTo>
                      <a:pt x="46" y="96"/>
                    </a:lnTo>
                    <a:lnTo>
                      <a:pt x="48" y="97"/>
                    </a:lnTo>
                    <a:lnTo>
                      <a:pt x="48" y="97"/>
                    </a:lnTo>
                    <a:close/>
                    <a:moveTo>
                      <a:pt x="15" y="142"/>
                    </a:moveTo>
                    <a:lnTo>
                      <a:pt x="15" y="142"/>
                    </a:lnTo>
                    <a:lnTo>
                      <a:pt x="17" y="141"/>
                    </a:lnTo>
                    <a:lnTo>
                      <a:pt x="17" y="139"/>
                    </a:lnTo>
                    <a:lnTo>
                      <a:pt x="17" y="139"/>
                    </a:lnTo>
                    <a:lnTo>
                      <a:pt x="17" y="137"/>
                    </a:lnTo>
                    <a:lnTo>
                      <a:pt x="15" y="137"/>
                    </a:lnTo>
                    <a:lnTo>
                      <a:pt x="15" y="137"/>
                    </a:lnTo>
                    <a:lnTo>
                      <a:pt x="13" y="137"/>
                    </a:lnTo>
                    <a:lnTo>
                      <a:pt x="12" y="139"/>
                    </a:lnTo>
                    <a:lnTo>
                      <a:pt x="12" y="139"/>
                    </a:lnTo>
                    <a:lnTo>
                      <a:pt x="13" y="141"/>
                    </a:lnTo>
                    <a:lnTo>
                      <a:pt x="15" y="142"/>
                    </a:lnTo>
                    <a:lnTo>
                      <a:pt x="15" y="142"/>
                    </a:lnTo>
                    <a:close/>
                    <a:moveTo>
                      <a:pt x="48" y="142"/>
                    </a:moveTo>
                    <a:lnTo>
                      <a:pt x="48" y="142"/>
                    </a:lnTo>
                    <a:lnTo>
                      <a:pt x="50" y="141"/>
                    </a:lnTo>
                    <a:lnTo>
                      <a:pt x="51" y="139"/>
                    </a:lnTo>
                    <a:lnTo>
                      <a:pt x="51" y="139"/>
                    </a:lnTo>
                    <a:lnTo>
                      <a:pt x="50" y="137"/>
                    </a:lnTo>
                    <a:lnTo>
                      <a:pt x="48" y="137"/>
                    </a:lnTo>
                    <a:lnTo>
                      <a:pt x="48" y="137"/>
                    </a:lnTo>
                    <a:lnTo>
                      <a:pt x="46" y="137"/>
                    </a:lnTo>
                    <a:lnTo>
                      <a:pt x="45" y="139"/>
                    </a:lnTo>
                    <a:lnTo>
                      <a:pt x="45" y="139"/>
                    </a:lnTo>
                    <a:lnTo>
                      <a:pt x="46" y="141"/>
                    </a:lnTo>
                    <a:lnTo>
                      <a:pt x="48" y="142"/>
                    </a:lnTo>
                    <a:lnTo>
                      <a:pt x="48" y="142"/>
                    </a:lnTo>
                    <a:close/>
                    <a:moveTo>
                      <a:pt x="25" y="142"/>
                    </a:moveTo>
                    <a:lnTo>
                      <a:pt x="25" y="142"/>
                    </a:lnTo>
                    <a:lnTo>
                      <a:pt x="27" y="141"/>
                    </a:lnTo>
                    <a:lnTo>
                      <a:pt x="28" y="139"/>
                    </a:lnTo>
                    <a:lnTo>
                      <a:pt x="28" y="139"/>
                    </a:lnTo>
                    <a:lnTo>
                      <a:pt x="27" y="137"/>
                    </a:lnTo>
                    <a:lnTo>
                      <a:pt x="25" y="137"/>
                    </a:lnTo>
                    <a:lnTo>
                      <a:pt x="25" y="137"/>
                    </a:lnTo>
                    <a:lnTo>
                      <a:pt x="24" y="137"/>
                    </a:lnTo>
                    <a:lnTo>
                      <a:pt x="23" y="139"/>
                    </a:lnTo>
                    <a:lnTo>
                      <a:pt x="23" y="139"/>
                    </a:lnTo>
                    <a:lnTo>
                      <a:pt x="24" y="141"/>
                    </a:lnTo>
                    <a:lnTo>
                      <a:pt x="25" y="142"/>
                    </a:lnTo>
                    <a:lnTo>
                      <a:pt x="25" y="142"/>
                    </a:lnTo>
                    <a:close/>
                    <a:moveTo>
                      <a:pt x="120" y="142"/>
                    </a:moveTo>
                    <a:lnTo>
                      <a:pt x="149" y="142"/>
                    </a:lnTo>
                    <a:lnTo>
                      <a:pt x="149" y="142"/>
                    </a:lnTo>
                    <a:lnTo>
                      <a:pt x="150" y="141"/>
                    </a:lnTo>
                    <a:lnTo>
                      <a:pt x="151" y="139"/>
                    </a:lnTo>
                    <a:lnTo>
                      <a:pt x="151" y="139"/>
                    </a:lnTo>
                    <a:lnTo>
                      <a:pt x="151" y="139"/>
                    </a:lnTo>
                    <a:lnTo>
                      <a:pt x="150" y="138"/>
                    </a:lnTo>
                    <a:lnTo>
                      <a:pt x="149" y="137"/>
                    </a:lnTo>
                    <a:lnTo>
                      <a:pt x="120" y="137"/>
                    </a:lnTo>
                    <a:lnTo>
                      <a:pt x="120" y="137"/>
                    </a:lnTo>
                    <a:lnTo>
                      <a:pt x="118" y="138"/>
                    </a:lnTo>
                    <a:lnTo>
                      <a:pt x="117" y="139"/>
                    </a:lnTo>
                    <a:lnTo>
                      <a:pt x="117" y="139"/>
                    </a:lnTo>
                    <a:lnTo>
                      <a:pt x="117" y="139"/>
                    </a:lnTo>
                    <a:lnTo>
                      <a:pt x="118" y="141"/>
                    </a:lnTo>
                    <a:lnTo>
                      <a:pt x="120" y="142"/>
                    </a:lnTo>
                    <a:lnTo>
                      <a:pt x="120" y="142"/>
                    </a:lnTo>
                    <a:close/>
                    <a:moveTo>
                      <a:pt x="36" y="142"/>
                    </a:moveTo>
                    <a:lnTo>
                      <a:pt x="36" y="142"/>
                    </a:lnTo>
                    <a:lnTo>
                      <a:pt x="38" y="141"/>
                    </a:lnTo>
                    <a:lnTo>
                      <a:pt x="40" y="139"/>
                    </a:lnTo>
                    <a:lnTo>
                      <a:pt x="40" y="139"/>
                    </a:lnTo>
                    <a:lnTo>
                      <a:pt x="38" y="137"/>
                    </a:lnTo>
                    <a:lnTo>
                      <a:pt x="36" y="137"/>
                    </a:lnTo>
                    <a:lnTo>
                      <a:pt x="36" y="137"/>
                    </a:lnTo>
                    <a:lnTo>
                      <a:pt x="34" y="137"/>
                    </a:lnTo>
                    <a:lnTo>
                      <a:pt x="34" y="139"/>
                    </a:lnTo>
                    <a:lnTo>
                      <a:pt x="34" y="139"/>
                    </a:lnTo>
                    <a:lnTo>
                      <a:pt x="34" y="141"/>
                    </a:lnTo>
                    <a:lnTo>
                      <a:pt x="36" y="142"/>
                    </a:lnTo>
                    <a:lnTo>
                      <a:pt x="36" y="142"/>
                    </a:lnTo>
                    <a:close/>
                    <a:moveTo>
                      <a:pt x="4" y="142"/>
                    </a:moveTo>
                    <a:lnTo>
                      <a:pt x="4" y="142"/>
                    </a:lnTo>
                    <a:lnTo>
                      <a:pt x="6" y="141"/>
                    </a:lnTo>
                    <a:lnTo>
                      <a:pt x="7" y="139"/>
                    </a:lnTo>
                    <a:lnTo>
                      <a:pt x="7" y="139"/>
                    </a:lnTo>
                    <a:lnTo>
                      <a:pt x="6" y="137"/>
                    </a:lnTo>
                    <a:lnTo>
                      <a:pt x="4" y="137"/>
                    </a:lnTo>
                    <a:lnTo>
                      <a:pt x="4" y="137"/>
                    </a:lnTo>
                    <a:lnTo>
                      <a:pt x="1" y="137"/>
                    </a:lnTo>
                    <a:lnTo>
                      <a:pt x="0" y="139"/>
                    </a:lnTo>
                    <a:lnTo>
                      <a:pt x="0" y="139"/>
                    </a:lnTo>
                    <a:lnTo>
                      <a:pt x="1" y="141"/>
                    </a:lnTo>
                    <a:lnTo>
                      <a:pt x="4" y="142"/>
                    </a:lnTo>
                    <a:lnTo>
                      <a:pt x="4" y="142"/>
                    </a:lnTo>
                    <a:close/>
                    <a:moveTo>
                      <a:pt x="15" y="187"/>
                    </a:moveTo>
                    <a:lnTo>
                      <a:pt x="15" y="187"/>
                    </a:lnTo>
                    <a:lnTo>
                      <a:pt x="17" y="186"/>
                    </a:lnTo>
                    <a:lnTo>
                      <a:pt x="17" y="185"/>
                    </a:lnTo>
                    <a:lnTo>
                      <a:pt x="17" y="185"/>
                    </a:lnTo>
                    <a:lnTo>
                      <a:pt x="17" y="183"/>
                    </a:lnTo>
                    <a:lnTo>
                      <a:pt x="15" y="182"/>
                    </a:lnTo>
                    <a:lnTo>
                      <a:pt x="15" y="182"/>
                    </a:lnTo>
                    <a:lnTo>
                      <a:pt x="13" y="183"/>
                    </a:lnTo>
                    <a:lnTo>
                      <a:pt x="12" y="185"/>
                    </a:lnTo>
                    <a:lnTo>
                      <a:pt x="12" y="185"/>
                    </a:lnTo>
                    <a:lnTo>
                      <a:pt x="13" y="186"/>
                    </a:lnTo>
                    <a:lnTo>
                      <a:pt x="15" y="187"/>
                    </a:lnTo>
                    <a:lnTo>
                      <a:pt x="15" y="187"/>
                    </a:lnTo>
                    <a:close/>
                    <a:moveTo>
                      <a:pt x="4" y="187"/>
                    </a:moveTo>
                    <a:lnTo>
                      <a:pt x="4" y="187"/>
                    </a:lnTo>
                    <a:lnTo>
                      <a:pt x="6" y="186"/>
                    </a:lnTo>
                    <a:lnTo>
                      <a:pt x="7" y="185"/>
                    </a:lnTo>
                    <a:lnTo>
                      <a:pt x="7" y="185"/>
                    </a:lnTo>
                    <a:lnTo>
                      <a:pt x="6" y="183"/>
                    </a:lnTo>
                    <a:lnTo>
                      <a:pt x="4" y="182"/>
                    </a:lnTo>
                    <a:lnTo>
                      <a:pt x="4" y="182"/>
                    </a:lnTo>
                    <a:lnTo>
                      <a:pt x="1" y="183"/>
                    </a:lnTo>
                    <a:lnTo>
                      <a:pt x="0" y="185"/>
                    </a:lnTo>
                    <a:lnTo>
                      <a:pt x="0" y="185"/>
                    </a:lnTo>
                    <a:lnTo>
                      <a:pt x="1" y="186"/>
                    </a:lnTo>
                    <a:lnTo>
                      <a:pt x="4" y="187"/>
                    </a:lnTo>
                    <a:lnTo>
                      <a:pt x="4" y="187"/>
                    </a:lnTo>
                    <a:close/>
                    <a:moveTo>
                      <a:pt x="120" y="187"/>
                    </a:moveTo>
                    <a:lnTo>
                      <a:pt x="149" y="187"/>
                    </a:lnTo>
                    <a:lnTo>
                      <a:pt x="149" y="187"/>
                    </a:lnTo>
                    <a:lnTo>
                      <a:pt x="150" y="186"/>
                    </a:lnTo>
                    <a:lnTo>
                      <a:pt x="151" y="185"/>
                    </a:lnTo>
                    <a:lnTo>
                      <a:pt x="151" y="185"/>
                    </a:lnTo>
                    <a:lnTo>
                      <a:pt x="151" y="185"/>
                    </a:lnTo>
                    <a:lnTo>
                      <a:pt x="150" y="183"/>
                    </a:lnTo>
                    <a:lnTo>
                      <a:pt x="149" y="182"/>
                    </a:lnTo>
                    <a:lnTo>
                      <a:pt x="120" y="182"/>
                    </a:lnTo>
                    <a:lnTo>
                      <a:pt x="120" y="182"/>
                    </a:lnTo>
                    <a:lnTo>
                      <a:pt x="118" y="183"/>
                    </a:lnTo>
                    <a:lnTo>
                      <a:pt x="117" y="185"/>
                    </a:lnTo>
                    <a:lnTo>
                      <a:pt x="117" y="185"/>
                    </a:lnTo>
                    <a:lnTo>
                      <a:pt x="117" y="185"/>
                    </a:lnTo>
                    <a:lnTo>
                      <a:pt x="118" y="186"/>
                    </a:lnTo>
                    <a:lnTo>
                      <a:pt x="120" y="187"/>
                    </a:lnTo>
                    <a:lnTo>
                      <a:pt x="120" y="187"/>
                    </a:lnTo>
                    <a:close/>
                    <a:moveTo>
                      <a:pt x="25" y="187"/>
                    </a:moveTo>
                    <a:lnTo>
                      <a:pt x="25" y="187"/>
                    </a:lnTo>
                    <a:lnTo>
                      <a:pt x="27" y="186"/>
                    </a:lnTo>
                    <a:lnTo>
                      <a:pt x="28" y="185"/>
                    </a:lnTo>
                    <a:lnTo>
                      <a:pt x="28" y="185"/>
                    </a:lnTo>
                    <a:lnTo>
                      <a:pt x="27" y="183"/>
                    </a:lnTo>
                    <a:lnTo>
                      <a:pt x="25" y="182"/>
                    </a:lnTo>
                    <a:lnTo>
                      <a:pt x="25" y="182"/>
                    </a:lnTo>
                    <a:lnTo>
                      <a:pt x="24" y="183"/>
                    </a:lnTo>
                    <a:lnTo>
                      <a:pt x="23" y="185"/>
                    </a:lnTo>
                    <a:lnTo>
                      <a:pt x="23" y="185"/>
                    </a:lnTo>
                    <a:lnTo>
                      <a:pt x="24" y="186"/>
                    </a:lnTo>
                    <a:lnTo>
                      <a:pt x="25" y="187"/>
                    </a:lnTo>
                    <a:lnTo>
                      <a:pt x="25" y="187"/>
                    </a:lnTo>
                    <a:close/>
                    <a:moveTo>
                      <a:pt x="48" y="187"/>
                    </a:moveTo>
                    <a:lnTo>
                      <a:pt x="48" y="187"/>
                    </a:lnTo>
                    <a:lnTo>
                      <a:pt x="50" y="186"/>
                    </a:lnTo>
                    <a:lnTo>
                      <a:pt x="51" y="185"/>
                    </a:lnTo>
                    <a:lnTo>
                      <a:pt x="51" y="185"/>
                    </a:lnTo>
                    <a:lnTo>
                      <a:pt x="50" y="183"/>
                    </a:lnTo>
                    <a:lnTo>
                      <a:pt x="48" y="182"/>
                    </a:lnTo>
                    <a:lnTo>
                      <a:pt x="48" y="182"/>
                    </a:lnTo>
                    <a:lnTo>
                      <a:pt x="46" y="183"/>
                    </a:lnTo>
                    <a:lnTo>
                      <a:pt x="45" y="185"/>
                    </a:lnTo>
                    <a:lnTo>
                      <a:pt x="45" y="185"/>
                    </a:lnTo>
                    <a:lnTo>
                      <a:pt x="46" y="186"/>
                    </a:lnTo>
                    <a:lnTo>
                      <a:pt x="48" y="187"/>
                    </a:lnTo>
                    <a:lnTo>
                      <a:pt x="48" y="187"/>
                    </a:lnTo>
                    <a:close/>
                    <a:moveTo>
                      <a:pt x="36" y="187"/>
                    </a:moveTo>
                    <a:lnTo>
                      <a:pt x="36" y="187"/>
                    </a:lnTo>
                    <a:lnTo>
                      <a:pt x="38" y="186"/>
                    </a:lnTo>
                    <a:lnTo>
                      <a:pt x="40" y="185"/>
                    </a:lnTo>
                    <a:lnTo>
                      <a:pt x="40" y="185"/>
                    </a:lnTo>
                    <a:lnTo>
                      <a:pt x="38" y="183"/>
                    </a:lnTo>
                    <a:lnTo>
                      <a:pt x="36" y="182"/>
                    </a:lnTo>
                    <a:lnTo>
                      <a:pt x="36" y="182"/>
                    </a:lnTo>
                    <a:lnTo>
                      <a:pt x="34" y="183"/>
                    </a:lnTo>
                    <a:lnTo>
                      <a:pt x="34" y="185"/>
                    </a:lnTo>
                    <a:lnTo>
                      <a:pt x="34" y="185"/>
                    </a:lnTo>
                    <a:lnTo>
                      <a:pt x="34" y="186"/>
                    </a:lnTo>
                    <a:lnTo>
                      <a:pt x="36" y="187"/>
                    </a:lnTo>
                    <a:lnTo>
                      <a:pt x="36" y="187"/>
                    </a:lnTo>
                    <a:close/>
                    <a:moveTo>
                      <a:pt x="149" y="227"/>
                    </a:moveTo>
                    <a:lnTo>
                      <a:pt x="120" y="227"/>
                    </a:lnTo>
                    <a:lnTo>
                      <a:pt x="120" y="227"/>
                    </a:lnTo>
                    <a:lnTo>
                      <a:pt x="118" y="228"/>
                    </a:lnTo>
                    <a:lnTo>
                      <a:pt x="118" y="230"/>
                    </a:lnTo>
                    <a:lnTo>
                      <a:pt x="118" y="230"/>
                    </a:lnTo>
                    <a:lnTo>
                      <a:pt x="118" y="230"/>
                    </a:lnTo>
                    <a:lnTo>
                      <a:pt x="118" y="231"/>
                    </a:lnTo>
                    <a:lnTo>
                      <a:pt x="120" y="232"/>
                    </a:lnTo>
                    <a:lnTo>
                      <a:pt x="149" y="232"/>
                    </a:lnTo>
                    <a:lnTo>
                      <a:pt x="149" y="232"/>
                    </a:lnTo>
                    <a:lnTo>
                      <a:pt x="151" y="231"/>
                    </a:lnTo>
                    <a:lnTo>
                      <a:pt x="151" y="230"/>
                    </a:lnTo>
                    <a:lnTo>
                      <a:pt x="151" y="230"/>
                    </a:lnTo>
                    <a:lnTo>
                      <a:pt x="151" y="230"/>
                    </a:lnTo>
                    <a:lnTo>
                      <a:pt x="151" y="228"/>
                    </a:lnTo>
                    <a:lnTo>
                      <a:pt x="149" y="227"/>
                    </a:lnTo>
                    <a:lnTo>
                      <a:pt x="149" y="227"/>
                    </a:lnTo>
                    <a:close/>
                    <a:moveTo>
                      <a:pt x="37" y="227"/>
                    </a:moveTo>
                    <a:lnTo>
                      <a:pt x="37" y="227"/>
                    </a:lnTo>
                    <a:lnTo>
                      <a:pt x="35" y="228"/>
                    </a:lnTo>
                    <a:lnTo>
                      <a:pt x="34" y="230"/>
                    </a:lnTo>
                    <a:lnTo>
                      <a:pt x="34" y="230"/>
                    </a:lnTo>
                    <a:lnTo>
                      <a:pt x="35" y="232"/>
                    </a:lnTo>
                    <a:lnTo>
                      <a:pt x="37" y="232"/>
                    </a:lnTo>
                    <a:lnTo>
                      <a:pt x="37" y="232"/>
                    </a:lnTo>
                    <a:lnTo>
                      <a:pt x="40" y="232"/>
                    </a:lnTo>
                    <a:lnTo>
                      <a:pt x="40" y="230"/>
                    </a:lnTo>
                    <a:lnTo>
                      <a:pt x="40" y="230"/>
                    </a:lnTo>
                    <a:lnTo>
                      <a:pt x="40" y="228"/>
                    </a:lnTo>
                    <a:lnTo>
                      <a:pt x="37" y="227"/>
                    </a:lnTo>
                    <a:lnTo>
                      <a:pt x="37" y="227"/>
                    </a:lnTo>
                    <a:close/>
                    <a:moveTo>
                      <a:pt x="48" y="227"/>
                    </a:moveTo>
                    <a:lnTo>
                      <a:pt x="48" y="227"/>
                    </a:lnTo>
                    <a:lnTo>
                      <a:pt x="47" y="228"/>
                    </a:lnTo>
                    <a:lnTo>
                      <a:pt x="46" y="230"/>
                    </a:lnTo>
                    <a:lnTo>
                      <a:pt x="46" y="230"/>
                    </a:lnTo>
                    <a:lnTo>
                      <a:pt x="47" y="232"/>
                    </a:lnTo>
                    <a:lnTo>
                      <a:pt x="48" y="232"/>
                    </a:lnTo>
                    <a:lnTo>
                      <a:pt x="48" y="232"/>
                    </a:lnTo>
                    <a:lnTo>
                      <a:pt x="50" y="232"/>
                    </a:lnTo>
                    <a:lnTo>
                      <a:pt x="51" y="230"/>
                    </a:lnTo>
                    <a:lnTo>
                      <a:pt x="51" y="230"/>
                    </a:lnTo>
                    <a:lnTo>
                      <a:pt x="50" y="228"/>
                    </a:lnTo>
                    <a:lnTo>
                      <a:pt x="48" y="227"/>
                    </a:lnTo>
                    <a:lnTo>
                      <a:pt x="48" y="227"/>
                    </a:lnTo>
                    <a:close/>
                    <a:moveTo>
                      <a:pt x="4" y="227"/>
                    </a:moveTo>
                    <a:lnTo>
                      <a:pt x="4" y="227"/>
                    </a:lnTo>
                    <a:lnTo>
                      <a:pt x="1" y="228"/>
                    </a:lnTo>
                    <a:lnTo>
                      <a:pt x="1" y="230"/>
                    </a:lnTo>
                    <a:lnTo>
                      <a:pt x="1" y="230"/>
                    </a:lnTo>
                    <a:lnTo>
                      <a:pt x="1" y="232"/>
                    </a:lnTo>
                    <a:lnTo>
                      <a:pt x="4" y="232"/>
                    </a:lnTo>
                    <a:lnTo>
                      <a:pt x="4" y="232"/>
                    </a:lnTo>
                    <a:lnTo>
                      <a:pt x="6" y="232"/>
                    </a:lnTo>
                    <a:lnTo>
                      <a:pt x="7" y="230"/>
                    </a:lnTo>
                    <a:lnTo>
                      <a:pt x="7" y="230"/>
                    </a:lnTo>
                    <a:lnTo>
                      <a:pt x="6" y="228"/>
                    </a:lnTo>
                    <a:lnTo>
                      <a:pt x="4" y="227"/>
                    </a:lnTo>
                    <a:lnTo>
                      <a:pt x="4" y="227"/>
                    </a:lnTo>
                    <a:close/>
                    <a:moveTo>
                      <a:pt x="26" y="227"/>
                    </a:moveTo>
                    <a:lnTo>
                      <a:pt x="26" y="227"/>
                    </a:lnTo>
                    <a:lnTo>
                      <a:pt x="24" y="228"/>
                    </a:lnTo>
                    <a:lnTo>
                      <a:pt x="23" y="230"/>
                    </a:lnTo>
                    <a:lnTo>
                      <a:pt x="23" y="230"/>
                    </a:lnTo>
                    <a:lnTo>
                      <a:pt x="24" y="232"/>
                    </a:lnTo>
                    <a:lnTo>
                      <a:pt x="26" y="232"/>
                    </a:lnTo>
                    <a:lnTo>
                      <a:pt x="26" y="232"/>
                    </a:lnTo>
                    <a:lnTo>
                      <a:pt x="28" y="232"/>
                    </a:lnTo>
                    <a:lnTo>
                      <a:pt x="29" y="230"/>
                    </a:lnTo>
                    <a:lnTo>
                      <a:pt x="29" y="230"/>
                    </a:lnTo>
                    <a:lnTo>
                      <a:pt x="28" y="228"/>
                    </a:lnTo>
                    <a:lnTo>
                      <a:pt x="26" y="227"/>
                    </a:lnTo>
                    <a:lnTo>
                      <a:pt x="26" y="227"/>
                    </a:lnTo>
                    <a:close/>
                    <a:moveTo>
                      <a:pt x="15" y="227"/>
                    </a:moveTo>
                    <a:lnTo>
                      <a:pt x="15" y="227"/>
                    </a:lnTo>
                    <a:lnTo>
                      <a:pt x="13" y="228"/>
                    </a:lnTo>
                    <a:lnTo>
                      <a:pt x="12" y="230"/>
                    </a:lnTo>
                    <a:lnTo>
                      <a:pt x="12" y="230"/>
                    </a:lnTo>
                    <a:lnTo>
                      <a:pt x="13" y="232"/>
                    </a:lnTo>
                    <a:lnTo>
                      <a:pt x="15" y="232"/>
                    </a:lnTo>
                    <a:lnTo>
                      <a:pt x="15" y="232"/>
                    </a:lnTo>
                    <a:lnTo>
                      <a:pt x="17" y="232"/>
                    </a:lnTo>
                    <a:lnTo>
                      <a:pt x="18" y="230"/>
                    </a:lnTo>
                    <a:lnTo>
                      <a:pt x="18" y="230"/>
                    </a:lnTo>
                    <a:lnTo>
                      <a:pt x="17" y="228"/>
                    </a:lnTo>
                    <a:lnTo>
                      <a:pt x="15" y="227"/>
                    </a:lnTo>
                    <a:lnTo>
                      <a:pt x="15" y="227"/>
                    </a:lnTo>
                    <a:close/>
                    <a:moveTo>
                      <a:pt x="149" y="274"/>
                    </a:moveTo>
                    <a:lnTo>
                      <a:pt x="120" y="274"/>
                    </a:lnTo>
                    <a:lnTo>
                      <a:pt x="120" y="274"/>
                    </a:lnTo>
                    <a:lnTo>
                      <a:pt x="118" y="274"/>
                    </a:lnTo>
                    <a:lnTo>
                      <a:pt x="118" y="276"/>
                    </a:lnTo>
                    <a:lnTo>
                      <a:pt x="118" y="276"/>
                    </a:lnTo>
                    <a:lnTo>
                      <a:pt x="118" y="276"/>
                    </a:lnTo>
                    <a:lnTo>
                      <a:pt x="118" y="278"/>
                    </a:lnTo>
                    <a:lnTo>
                      <a:pt x="120" y="278"/>
                    </a:lnTo>
                    <a:lnTo>
                      <a:pt x="149" y="278"/>
                    </a:lnTo>
                    <a:lnTo>
                      <a:pt x="149" y="278"/>
                    </a:lnTo>
                    <a:lnTo>
                      <a:pt x="151" y="278"/>
                    </a:lnTo>
                    <a:lnTo>
                      <a:pt x="151" y="276"/>
                    </a:lnTo>
                    <a:lnTo>
                      <a:pt x="151" y="276"/>
                    </a:lnTo>
                    <a:lnTo>
                      <a:pt x="151" y="276"/>
                    </a:lnTo>
                    <a:lnTo>
                      <a:pt x="151" y="274"/>
                    </a:lnTo>
                    <a:lnTo>
                      <a:pt x="149" y="274"/>
                    </a:lnTo>
                    <a:lnTo>
                      <a:pt x="149" y="274"/>
                    </a:lnTo>
                    <a:close/>
                    <a:moveTo>
                      <a:pt x="15" y="273"/>
                    </a:moveTo>
                    <a:lnTo>
                      <a:pt x="15" y="273"/>
                    </a:lnTo>
                    <a:lnTo>
                      <a:pt x="13" y="274"/>
                    </a:lnTo>
                    <a:lnTo>
                      <a:pt x="12" y="276"/>
                    </a:lnTo>
                    <a:lnTo>
                      <a:pt x="12" y="276"/>
                    </a:lnTo>
                    <a:lnTo>
                      <a:pt x="13" y="278"/>
                    </a:lnTo>
                    <a:lnTo>
                      <a:pt x="15" y="279"/>
                    </a:lnTo>
                    <a:lnTo>
                      <a:pt x="15" y="279"/>
                    </a:lnTo>
                    <a:lnTo>
                      <a:pt x="17" y="278"/>
                    </a:lnTo>
                    <a:lnTo>
                      <a:pt x="18" y="276"/>
                    </a:lnTo>
                    <a:lnTo>
                      <a:pt x="18" y="276"/>
                    </a:lnTo>
                    <a:lnTo>
                      <a:pt x="17" y="274"/>
                    </a:lnTo>
                    <a:lnTo>
                      <a:pt x="15" y="273"/>
                    </a:lnTo>
                    <a:lnTo>
                      <a:pt x="15" y="273"/>
                    </a:lnTo>
                    <a:close/>
                    <a:moveTo>
                      <a:pt x="48" y="273"/>
                    </a:moveTo>
                    <a:lnTo>
                      <a:pt x="48" y="273"/>
                    </a:lnTo>
                    <a:lnTo>
                      <a:pt x="47" y="274"/>
                    </a:lnTo>
                    <a:lnTo>
                      <a:pt x="46" y="276"/>
                    </a:lnTo>
                    <a:lnTo>
                      <a:pt x="46" y="276"/>
                    </a:lnTo>
                    <a:lnTo>
                      <a:pt x="47" y="278"/>
                    </a:lnTo>
                    <a:lnTo>
                      <a:pt x="48" y="279"/>
                    </a:lnTo>
                    <a:lnTo>
                      <a:pt x="48" y="279"/>
                    </a:lnTo>
                    <a:lnTo>
                      <a:pt x="50" y="278"/>
                    </a:lnTo>
                    <a:lnTo>
                      <a:pt x="51" y="276"/>
                    </a:lnTo>
                    <a:lnTo>
                      <a:pt x="51" y="276"/>
                    </a:lnTo>
                    <a:lnTo>
                      <a:pt x="50" y="274"/>
                    </a:lnTo>
                    <a:lnTo>
                      <a:pt x="48" y="273"/>
                    </a:lnTo>
                    <a:lnTo>
                      <a:pt x="48" y="273"/>
                    </a:lnTo>
                    <a:close/>
                    <a:moveTo>
                      <a:pt x="4" y="273"/>
                    </a:moveTo>
                    <a:lnTo>
                      <a:pt x="4" y="273"/>
                    </a:lnTo>
                    <a:lnTo>
                      <a:pt x="1" y="274"/>
                    </a:lnTo>
                    <a:lnTo>
                      <a:pt x="1" y="276"/>
                    </a:lnTo>
                    <a:lnTo>
                      <a:pt x="1" y="276"/>
                    </a:lnTo>
                    <a:lnTo>
                      <a:pt x="1" y="278"/>
                    </a:lnTo>
                    <a:lnTo>
                      <a:pt x="4" y="279"/>
                    </a:lnTo>
                    <a:lnTo>
                      <a:pt x="4" y="279"/>
                    </a:lnTo>
                    <a:lnTo>
                      <a:pt x="6" y="278"/>
                    </a:lnTo>
                    <a:lnTo>
                      <a:pt x="7" y="276"/>
                    </a:lnTo>
                    <a:lnTo>
                      <a:pt x="7" y="276"/>
                    </a:lnTo>
                    <a:lnTo>
                      <a:pt x="6" y="274"/>
                    </a:lnTo>
                    <a:lnTo>
                      <a:pt x="4" y="273"/>
                    </a:lnTo>
                    <a:lnTo>
                      <a:pt x="4" y="273"/>
                    </a:lnTo>
                    <a:close/>
                    <a:moveTo>
                      <a:pt x="37" y="273"/>
                    </a:moveTo>
                    <a:lnTo>
                      <a:pt x="37" y="273"/>
                    </a:lnTo>
                    <a:lnTo>
                      <a:pt x="35" y="274"/>
                    </a:lnTo>
                    <a:lnTo>
                      <a:pt x="34" y="276"/>
                    </a:lnTo>
                    <a:lnTo>
                      <a:pt x="34" y="276"/>
                    </a:lnTo>
                    <a:lnTo>
                      <a:pt x="35" y="278"/>
                    </a:lnTo>
                    <a:lnTo>
                      <a:pt x="37" y="279"/>
                    </a:lnTo>
                    <a:lnTo>
                      <a:pt x="37" y="279"/>
                    </a:lnTo>
                    <a:lnTo>
                      <a:pt x="40" y="278"/>
                    </a:lnTo>
                    <a:lnTo>
                      <a:pt x="40" y="276"/>
                    </a:lnTo>
                    <a:lnTo>
                      <a:pt x="40" y="276"/>
                    </a:lnTo>
                    <a:lnTo>
                      <a:pt x="40" y="274"/>
                    </a:lnTo>
                    <a:lnTo>
                      <a:pt x="37" y="273"/>
                    </a:lnTo>
                    <a:lnTo>
                      <a:pt x="37" y="273"/>
                    </a:lnTo>
                    <a:close/>
                    <a:moveTo>
                      <a:pt x="26" y="273"/>
                    </a:moveTo>
                    <a:lnTo>
                      <a:pt x="26" y="273"/>
                    </a:lnTo>
                    <a:lnTo>
                      <a:pt x="24" y="274"/>
                    </a:lnTo>
                    <a:lnTo>
                      <a:pt x="23" y="276"/>
                    </a:lnTo>
                    <a:lnTo>
                      <a:pt x="23" y="276"/>
                    </a:lnTo>
                    <a:lnTo>
                      <a:pt x="24" y="278"/>
                    </a:lnTo>
                    <a:lnTo>
                      <a:pt x="26" y="279"/>
                    </a:lnTo>
                    <a:lnTo>
                      <a:pt x="26" y="279"/>
                    </a:lnTo>
                    <a:lnTo>
                      <a:pt x="28" y="278"/>
                    </a:lnTo>
                    <a:lnTo>
                      <a:pt x="29" y="276"/>
                    </a:lnTo>
                    <a:lnTo>
                      <a:pt x="29" y="276"/>
                    </a:lnTo>
                    <a:lnTo>
                      <a:pt x="28" y="274"/>
                    </a:lnTo>
                    <a:lnTo>
                      <a:pt x="26" y="273"/>
                    </a:lnTo>
                    <a:lnTo>
                      <a:pt x="26" y="2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749" tIns="238875" rIns="477749" bIns="238875" numCol="1" anchor="t" anchorCtr="0" compatLnSpc="1">
                <a:prstTxWarp prst="textNoShape">
                  <a:avLst/>
                </a:prstTxWarp>
              </a:bodyPr>
              <a:lstStyle/>
              <a:p>
                <a:pPr defTabSz="4777965">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22" name="Freeform 1278"/>
              <p:cNvSpPr>
                <a:spLocks noEditPoints="1"/>
              </p:cNvSpPr>
              <p:nvPr/>
            </p:nvSpPr>
            <p:spPr bwMode="auto">
              <a:xfrm>
                <a:off x="1224817" y="3818587"/>
                <a:ext cx="327025" cy="796925"/>
              </a:xfrm>
              <a:custGeom>
                <a:avLst/>
                <a:gdLst>
                  <a:gd name="T0" fmla="*/ 205 w 206"/>
                  <a:gd name="T1" fmla="*/ 2 h 502"/>
                  <a:gd name="T2" fmla="*/ 204 w 206"/>
                  <a:gd name="T3" fmla="*/ 1 h 502"/>
                  <a:gd name="T4" fmla="*/ 3 w 206"/>
                  <a:gd name="T5" fmla="*/ 0 h 502"/>
                  <a:gd name="T6" fmla="*/ 1 w 206"/>
                  <a:gd name="T7" fmla="*/ 1 h 502"/>
                  <a:gd name="T8" fmla="*/ 0 w 206"/>
                  <a:gd name="T9" fmla="*/ 3 h 502"/>
                  <a:gd name="T10" fmla="*/ 0 w 206"/>
                  <a:gd name="T11" fmla="*/ 499 h 502"/>
                  <a:gd name="T12" fmla="*/ 1 w 206"/>
                  <a:gd name="T13" fmla="*/ 501 h 502"/>
                  <a:gd name="T14" fmla="*/ 3 w 206"/>
                  <a:gd name="T15" fmla="*/ 502 h 502"/>
                  <a:gd name="T16" fmla="*/ 203 w 206"/>
                  <a:gd name="T17" fmla="*/ 502 h 502"/>
                  <a:gd name="T18" fmla="*/ 205 w 206"/>
                  <a:gd name="T19" fmla="*/ 501 h 502"/>
                  <a:gd name="T20" fmla="*/ 206 w 206"/>
                  <a:gd name="T21" fmla="*/ 499 h 502"/>
                  <a:gd name="T22" fmla="*/ 21 w 206"/>
                  <a:gd name="T23" fmla="*/ 480 h 502"/>
                  <a:gd name="T24" fmla="*/ 185 w 206"/>
                  <a:gd name="T25" fmla="*/ 473 h 502"/>
                  <a:gd name="T26" fmla="*/ 185 w 206"/>
                  <a:gd name="T27" fmla="*/ 480 h 502"/>
                  <a:gd name="T28" fmla="*/ 18 w 206"/>
                  <a:gd name="T29" fmla="*/ 460 h 502"/>
                  <a:gd name="T30" fmla="*/ 187 w 206"/>
                  <a:gd name="T31" fmla="*/ 457 h 502"/>
                  <a:gd name="T32" fmla="*/ 185 w 206"/>
                  <a:gd name="T33" fmla="*/ 448 h 502"/>
                  <a:gd name="T34" fmla="*/ 19 w 206"/>
                  <a:gd name="T35" fmla="*/ 441 h 502"/>
                  <a:gd name="T36" fmla="*/ 188 w 206"/>
                  <a:gd name="T37" fmla="*/ 444 h 502"/>
                  <a:gd name="T38" fmla="*/ 84 w 206"/>
                  <a:gd name="T39" fmla="*/ 389 h 502"/>
                  <a:gd name="T40" fmla="*/ 99 w 206"/>
                  <a:gd name="T41" fmla="*/ 375 h 502"/>
                  <a:gd name="T42" fmla="*/ 116 w 206"/>
                  <a:gd name="T43" fmla="*/ 380 h 502"/>
                  <a:gd name="T44" fmla="*/ 122 w 206"/>
                  <a:gd name="T45" fmla="*/ 397 h 502"/>
                  <a:gd name="T46" fmla="*/ 107 w 206"/>
                  <a:gd name="T47" fmla="*/ 412 h 502"/>
                  <a:gd name="T48" fmla="*/ 89 w 206"/>
                  <a:gd name="T49" fmla="*/ 407 h 502"/>
                  <a:gd name="T50" fmla="*/ 191 w 206"/>
                  <a:gd name="T51" fmla="*/ 328 h 502"/>
                  <a:gd name="T52" fmla="*/ 21 w 206"/>
                  <a:gd name="T53" fmla="*/ 334 h 502"/>
                  <a:gd name="T54" fmla="*/ 15 w 206"/>
                  <a:gd name="T55" fmla="*/ 305 h 502"/>
                  <a:gd name="T56" fmla="*/ 185 w 206"/>
                  <a:gd name="T57" fmla="*/ 299 h 502"/>
                  <a:gd name="T58" fmla="*/ 191 w 206"/>
                  <a:gd name="T59" fmla="*/ 328 h 502"/>
                  <a:gd name="T60" fmla="*/ 185 w 206"/>
                  <a:gd name="T61" fmla="*/ 288 h 502"/>
                  <a:gd name="T62" fmla="*/ 15 w 206"/>
                  <a:gd name="T63" fmla="*/ 282 h 502"/>
                  <a:gd name="T64" fmla="*/ 21 w 206"/>
                  <a:gd name="T65" fmla="*/ 254 h 502"/>
                  <a:gd name="T66" fmla="*/ 191 w 206"/>
                  <a:gd name="T67" fmla="*/ 260 h 502"/>
                  <a:gd name="T68" fmla="*/ 187 w 206"/>
                  <a:gd name="T69" fmla="*/ 242 h 502"/>
                  <a:gd name="T70" fmla="*/ 15 w 206"/>
                  <a:gd name="T71" fmla="*/ 239 h 502"/>
                  <a:gd name="T72" fmla="*/ 18 w 206"/>
                  <a:gd name="T73" fmla="*/ 208 h 502"/>
                  <a:gd name="T74" fmla="*/ 190 w 206"/>
                  <a:gd name="T75" fmla="*/ 211 h 502"/>
                  <a:gd name="T76" fmla="*/ 189 w 206"/>
                  <a:gd name="T77" fmla="*/ 195 h 502"/>
                  <a:gd name="T78" fmla="*/ 17 w 206"/>
                  <a:gd name="T79" fmla="*/ 195 h 502"/>
                  <a:gd name="T80" fmla="*/ 17 w 206"/>
                  <a:gd name="T81" fmla="*/ 164 h 502"/>
                  <a:gd name="T82" fmla="*/ 189 w 206"/>
                  <a:gd name="T83" fmla="*/ 164 h 502"/>
                  <a:gd name="T84" fmla="*/ 190 w 206"/>
                  <a:gd name="T85" fmla="*/ 148 h 502"/>
                  <a:gd name="T86" fmla="*/ 18 w 206"/>
                  <a:gd name="T87" fmla="*/ 151 h 502"/>
                  <a:gd name="T88" fmla="*/ 15 w 206"/>
                  <a:gd name="T89" fmla="*/ 121 h 502"/>
                  <a:gd name="T90" fmla="*/ 187 w 206"/>
                  <a:gd name="T91" fmla="*/ 118 h 502"/>
                  <a:gd name="T92" fmla="*/ 191 w 206"/>
                  <a:gd name="T93" fmla="*/ 100 h 502"/>
                  <a:gd name="T94" fmla="*/ 21 w 206"/>
                  <a:gd name="T95" fmla="*/ 106 h 502"/>
                  <a:gd name="T96" fmla="*/ 15 w 206"/>
                  <a:gd name="T97" fmla="*/ 78 h 502"/>
                  <a:gd name="T98" fmla="*/ 185 w 206"/>
                  <a:gd name="T99" fmla="*/ 72 h 502"/>
                  <a:gd name="T100" fmla="*/ 191 w 206"/>
                  <a:gd name="T101" fmla="*/ 55 h 502"/>
                  <a:gd name="T102" fmla="*/ 21 w 206"/>
                  <a:gd name="T103" fmla="*/ 60 h 502"/>
                  <a:gd name="T104" fmla="*/ 15 w 206"/>
                  <a:gd name="T105" fmla="*/ 32 h 502"/>
                  <a:gd name="T106" fmla="*/ 185 w 206"/>
                  <a:gd name="T107" fmla="*/ 26 h 502"/>
                  <a:gd name="T108" fmla="*/ 191 w 206"/>
                  <a:gd name="T109" fmla="*/ 55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6" h="502">
                    <a:moveTo>
                      <a:pt x="206" y="4"/>
                    </a:moveTo>
                    <a:lnTo>
                      <a:pt x="206" y="4"/>
                    </a:lnTo>
                    <a:lnTo>
                      <a:pt x="206" y="3"/>
                    </a:lnTo>
                    <a:lnTo>
                      <a:pt x="206" y="3"/>
                    </a:lnTo>
                    <a:lnTo>
                      <a:pt x="206" y="3"/>
                    </a:lnTo>
                    <a:lnTo>
                      <a:pt x="205" y="2"/>
                    </a:lnTo>
                    <a:lnTo>
                      <a:pt x="205" y="2"/>
                    </a:lnTo>
                    <a:lnTo>
                      <a:pt x="205" y="2"/>
                    </a:lnTo>
                    <a:lnTo>
                      <a:pt x="205" y="1"/>
                    </a:lnTo>
                    <a:lnTo>
                      <a:pt x="204" y="1"/>
                    </a:lnTo>
                    <a:lnTo>
                      <a:pt x="204" y="1"/>
                    </a:lnTo>
                    <a:lnTo>
                      <a:pt x="204" y="1"/>
                    </a:lnTo>
                    <a:lnTo>
                      <a:pt x="203" y="1"/>
                    </a:lnTo>
                    <a:lnTo>
                      <a:pt x="203" y="0"/>
                    </a:lnTo>
                    <a:lnTo>
                      <a:pt x="202" y="0"/>
                    </a:lnTo>
                    <a:lnTo>
                      <a:pt x="202" y="0"/>
                    </a:lnTo>
                    <a:lnTo>
                      <a:pt x="4" y="0"/>
                    </a:lnTo>
                    <a:lnTo>
                      <a:pt x="3" y="0"/>
                    </a:lnTo>
                    <a:lnTo>
                      <a:pt x="3" y="0"/>
                    </a:lnTo>
                    <a:lnTo>
                      <a:pt x="3" y="1"/>
                    </a:lnTo>
                    <a:lnTo>
                      <a:pt x="2" y="1"/>
                    </a:lnTo>
                    <a:lnTo>
                      <a:pt x="2" y="1"/>
                    </a:lnTo>
                    <a:lnTo>
                      <a:pt x="1" y="1"/>
                    </a:lnTo>
                    <a:lnTo>
                      <a:pt x="1" y="1"/>
                    </a:lnTo>
                    <a:lnTo>
                      <a:pt x="1" y="2"/>
                    </a:lnTo>
                    <a:lnTo>
                      <a:pt x="1" y="2"/>
                    </a:lnTo>
                    <a:lnTo>
                      <a:pt x="0" y="2"/>
                    </a:lnTo>
                    <a:lnTo>
                      <a:pt x="0" y="3"/>
                    </a:lnTo>
                    <a:lnTo>
                      <a:pt x="0" y="3"/>
                    </a:lnTo>
                    <a:lnTo>
                      <a:pt x="0" y="3"/>
                    </a:lnTo>
                    <a:lnTo>
                      <a:pt x="0" y="4"/>
                    </a:lnTo>
                    <a:lnTo>
                      <a:pt x="0" y="4"/>
                    </a:lnTo>
                    <a:lnTo>
                      <a:pt x="0" y="5"/>
                    </a:lnTo>
                    <a:lnTo>
                      <a:pt x="0" y="498"/>
                    </a:lnTo>
                    <a:lnTo>
                      <a:pt x="0" y="499"/>
                    </a:lnTo>
                    <a:lnTo>
                      <a:pt x="0" y="499"/>
                    </a:lnTo>
                    <a:lnTo>
                      <a:pt x="0" y="500"/>
                    </a:lnTo>
                    <a:lnTo>
                      <a:pt x="0" y="500"/>
                    </a:lnTo>
                    <a:lnTo>
                      <a:pt x="0" y="500"/>
                    </a:lnTo>
                    <a:lnTo>
                      <a:pt x="0" y="501"/>
                    </a:lnTo>
                    <a:lnTo>
                      <a:pt x="1" y="501"/>
                    </a:lnTo>
                    <a:lnTo>
                      <a:pt x="1" y="501"/>
                    </a:lnTo>
                    <a:lnTo>
                      <a:pt x="1" y="502"/>
                    </a:lnTo>
                    <a:lnTo>
                      <a:pt x="1" y="502"/>
                    </a:lnTo>
                    <a:lnTo>
                      <a:pt x="2" y="502"/>
                    </a:lnTo>
                    <a:lnTo>
                      <a:pt x="2" y="502"/>
                    </a:lnTo>
                    <a:lnTo>
                      <a:pt x="3" y="502"/>
                    </a:lnTo>
                    <a:lnTo>
                      <a:pt x="3" y="502"/>
                    </a:lnTo>
                    <a:lnTo>
                      <a:pt x="3" y="502"/>
                    </a:lnTo>
                    <a:lnTo>
                      <a:pt x="4" y="502"/>
                    </a:lnTo>
                    <a:lnTo>
                      <a:pt x="202" y="502"/>
                    </a:lnTo>
                    <a:lnTo>
                      <a:pt x="202" y="502"/>
                    </a:lnTo>
                    <a:lnTo>
                      <a:pt x="203" y="502"/>
                    </a:lnTo>
                    <a:lnTo>
                      <a:pt x="203" y="502"/>
                    </a:lnTo>
                    <a:lnTo>
                      <a:pt x="204" y="502"/>
                    </a:lnTo>
                    <a:lnTo>
                      <a:pt x="204" y="502"/>
                    </a:lnTo>
                    <a:lnTo>
                      <a:pt x="204" y="502"/>
                    </a:lnTo>
                    <a:lnTo>
                      <a:pt x="205" y="502"/>
                    </a:lnTo>
                    <a:lnTo>
                      <a:pt x="205" y="501"/>
                    </a:lnTo>
                    <a:lnTo>
                      <a:pt x="205" y="501"/>
                    </a:lnTo>
                    <a:lnTo>
                      <a:pt x="205" y="501"/>
                    </a:lnTo>
                    <a:lnTo>
                      <a:pt x="206" y="500"/>
                    </a:lnTo>
                    <a:lnTo>
                      <a:pt x="206" y="500"/>
                    </a:lnTo>
                    <a:lnTo>
                      <a:pt x="206" y="500"/>
                    </a:lnTo>
                    <a:lnTo>
                      <a:pt x="206" y="499"/>
                    </a:lnTo>
                    <a:lnTo>
                      <a:pt x="206" y="499"/>
                    </a:lnTo>
                    <a:lnTo>
                      <a:pt x="206" y="498"/>
                    </a:lnTo>
                    <a:lnTo>
                      <a:pt x="206" y="5"/>
                    </a:lnTo>
                    <a:lnTo>
                      <a:pt x="206" y="4"/>
                    </a:lnTo>
                    <a:close/>
                    <a:moveTo>
                      <a:pt x="185" y="480"/>
                    </a:moveTo>
                    <a:lnTo>
                      <a:pt x="21" y="480"/>
                    </a:lnTo>
                    <a:lnTo>
                      <a:pt x="21" y="480"/>
                    </a:lnTo>
                    <a:lnTo>
                      <a:pt x="19" y="479"/>
                    </a:lnTo>
                    <a:lnTo>
                      <a:pt x="18" y="477"/>
                    </a:lnTo>
                    <a:lnTo>
                      <a:pt x="18" y="477"/>
                    </a:lnTo>
                    <a:lnTo>
                      <a:pt x="19" y="474"/>
                    </a:lnTo>
                    <a:lnTo>
                      <a:pt x="21" y="473"/>
                    </a:lnTo>
                    <a:lnTo>
                      <a:pt x="185" y="473"/>
                    </a:lnTo>
                    <a:lnTo>
                      <a:pt x="185" y="473"/>
                    </a:lnTo>
                    <a:lnTo>
                      <a:pt x="187" y="474"/>
                    </a:lnTo>
                    <a:lnTo>
                      <a:pt x="188" y="477"/>
                    </a:lnTo>
                    <a:lnTo>
                      <a:pt x="188" y="477"/>
                    </a:lnTo>
                    <a:lnTo>
                      <a:pt x="187" y="479"/>
                    </a:lnTo>
                    <a:lnTo>
                      <a:pt x="185" y="480"/>
                    </a:lnTo>
                    <a:lnTo>
                      <a:pt x="185" y="480"/>
                    </a:lnTo>
                    <a:close/>
                    <a:moveTo>
                      <a:pt x="185" y="465"/>
                    </a:moveTo>
                    <a:lnTo>
                      <a:pt x="21" y="465"/>
                    </a:lnTo>
                    <a:lnTo>
                      <a:pt x="21" y="465"/>
                    </a:lnTo>
                    <a:lnTo>
                      <a:pt x="19" y="463"/>
                    </a:lnTo>
                    <a:lnTo>
                      <a:pt x="18" y="460"/>
                    </a:lnTo>
                    <a:lnTo>
                      <a:pt x="18" y="460"/>
                    </a:lnTo>
                    <a:lnTo>
                      <a:pt x="19" y="457"/>
                    </a:lnTo>
                    <a:lnTo>
                      <a:pt x="21" y="456"/>
                    </a:lnTo>
                    <a:lnTo>
                      <a:pt x="185" y="456"/>
                    </a:lnTo>
                    <a:lnTo>
                      <a:pt x="185" y="456"/>
                    </a:lnTo>
                    <a:lnTo>
                      <a:pt x="187" y="457"/>
                    </a:lnTo>
                    <a:lnTo>
                      <a:pt x="188" y="460"/>
                    </a:lnTo>
                    <a:lnTo>
                      <a:pt x="188" y="460"/>
                    </a:lnTo>
                    <a:lnTo>
                      <a:pt x="187" y="463"/>
                    </a:lnTo>
                    <a:lnTo>
                      <a:pt x="185" y="465"/>
                    </a:lnTo>
                    <a:lnTo>
                      <a:pt x="185" y="465"/>
                    </a:lnTo>
                    <a:close/>
                    <a:moveTo>
                      <a:pt x="185" y="448"/>
                    </a:moveTo>
                    <a:lnTo>
                      <a:pt x="21" y="448"/>
                    </a:lnTo>
                    <a:lnTo>
                      <a:pt x="21" y="448"/>
                    </a:lnTo>
                    <a:lnTo>
                      <a:pt x="19" y="447"/>
                    </a:lnTo>
                    <a:lnTo>
                      <a:pt x="18" y="444"/>
                    </a:lnTo>
                    <a:lnTo>
                      <a:pt x="18" y="444"/>
                    </a:lnTo>
                    <a:lnTo>
                      <a:pt x="19" y="441"/>
                    </a:lnTo>
                    <a:lnTo>
                      <a:pt x="21" y="440"/>
                    </a:lnTo>
                    <a:lnTo>
                      <a:pt x="185" y="440"/>
                    </a:lnTo>
                    <a:lnTo>
                      <a:pt x="185" y="440"/>
                    </a:lnTo>
                    <a:lnTo>
                      <a:pt x="187" y="441"/>
                    </a:lnTo>
                    <a:lnTo>
                      <a:pt x="188" y="444"/>
                    </a:lnTo>
                    <a:lnTo>
                      <a:pt x="188" y="444"/>
                    </a:lnTo>
                    <a:lnTo>
                      <a:pt x="187" y="447"/>
                    </a:lnTo>
                    <a:lnTo>
                      <a:pt x="185" y="448"/>
                    </a:lnTo>
                    <a:lnTo>
                      <a:pt x="185" y="448"/>
                    </a:lnTo>
                    <a:close/>
                    <a:moveTo>
                      <a:pt x="84" y="394"/>
                    </a:moveTo>
                    <a:lnTo>
                      <a:pt x="84" y="394"/>
                    </a:lnTo>
                    <a:lnTo>
                      <a:pt x="84" y="389"/>
                    </a:lnTo>
                    <a:lnTo>
                      <a:pt x="85" y="386"/>
                    </a:lnTo>
                    <a:lnTo>
                      <a:pt x="87" y="382"/>
                    </a:lnTo>
                    <a:lnTo>
                      <a:pt x="89" y="380"/>
                    </a:lnTo>
                    <a:lnTo>
                      <a:pt x="92" y="377"/>
                    </a:lnTo>
                    <a:lnTo>
                      <a:pt x="95" y="376"/>
                    </a:lnTo>
                    <a:lnTo>
                      <a:pt x="99" y="375"/>
                    </a:lnTo>
                    <a:lnTo>
                      <a:pt x="103" y="374"/>
                    </a:lnTo>
                    <a:lnTo>
                      <a:pt x="103" y="374"/>
                    </a:lnTo>
                    <a:lnTo>
                      <a:pt x="107" y="375"/>
                    </a:lnTo>
                    <a:lnTo>
                      <a:pt x="111" y="376"/>
                    </a:lnTo>
                    <a:lnTo>
                      <a:pt x="114" y="377"/>
                    </a:lnTo>
                    <a:lnTo>
                      <a:pt x="116" y="380"/>
                    </a:lnTo>
                    <a:lnTo>
                      <a:pt x="119" y="382"/>
                    </a:lnTo>
                    <a:lnTo>
                      <a:pt x="120" y="386"/>
                    </a:lnTo>
                    <a:lnTo>
                      <a:pt x="122" y="389"/>
                    </a:lnTo>
                    <a:lnTo>
                      <a:pt x="122" y="394"/>
                    </a:lnTo>
                    <a:lnTo>
                      <a:pt x="122" y="394"/>
                    </a:lnTo>
                    <a:lnTo>
                      <a:pt x="122" y="397"/>
                    </a:lnTo>
                    <a:lnTo>
                      <a:pt x="120" y="401"/>
                    </a:lnTo>
                    <a:lnTo>
                      <a:pt x="119" y="404"/>
                    </a:lnTo>
                    <a:lnTo>
                      <a:pt x="116" y="407"/>
                    </a:lnTo>
                    <a:lnTo>
                      <a:pt x="114" y="409"/>
                    </a:lnTo>
                    <a:lnTo>
                      <a:pt x="111" y="411"/>
                    </a:lnTo>
                    <a:lnTo>
                      <a:pt x="107" y="412"/>
                    </a:lnTo>
                    <a:lnTo>
                      <a:pt x="103" y="412"/>
                    </a:lnTo>
                    <a:lnTo>
                      <a:pt x="103" y="412"/>
                    </a:lnTo>
                    <a:lnTo>
                      <a:pt x="99" y="412"/>
                    </a:lnTo>
                    <a:lnTo>
                      <a:pt x="95" y="411"/>
                    </a:lnTo>
                    <a:lnTo>
                      <a:pt x="92" y="409"/>
                    </a:lnTo>
                    <a:lnTo>
                      <a:pt x="89" y="407"/>
                    </a:lnTo>
                    <a:lnTo>
                      <a:pt x="87" y="404"/>
                    </a:lnTo>
                    <a:lnTo>
                      <a:pt x="85" y="401"/>
                    </a:lnTo>
                    <a:lnTo>
                      <a:pt x="84" y="397"/>
                    </a:lnTo>
                    <a:lnTo>
                      <a:pt x="84" y="394"/>
                    </a:lnTo>
                    <a:lnTo>
                      <a:pt x="84" y="394"/>
                    </a:lnTo>
                    <a:close/>
                    <a:moveTo>
                      <a:pt x="191" y="328"/>
                    </a:moveTo>
                    <a:lnTo>
                      <a:pt x="191" y="328"/>
                    </a:lnTo>
                    <a:lnTo>
                      <a:pt x="190" y="330"/>
                    </a:lnTo>
                    <a:lnTo>
                      <a:pt x="189" y="332"/>
                    </a:lnTo>
                    <a:lnTo>
                      <a:pt x="187" y="333"/>
                    </a:lnTo>
                    <a:lnTo>
                      <a:pt x="185" y="334"/>
                    </a:lnTo>
                    <a:lnTo>
                      <a:pt x="21" y="334"/>
                    </a:lnTo>
                    <a:lnTo>
                      <a:pt x="21" y="334"/>
                    </a:lnTo>
                    <a:lnTo>
                      <a:pt x="18" y="333"/>
                    </a:lnTo>
                    <a:lnTo>
                      <a:pt x="17" y="332"/>
                    </a:lnTo>
                    <a:lnTo>
                      <a:pt x="15" y="330"/>
                    </a:lnTo>
                    <a:lnTo>
                      <a:pt x="15" y="328"/>
                    </a:lnTo>
                    <a:lnTo>
                      <a:pt x="15" y="305"/>
                    </a:lnTo>
                    <a:lnTo>
                      <a:pt x="15" y="305"/>
                    </a:lnTo>
                    <a:lnTo>
                      <a:pt x="15" y="303"/>
                    </a:lnTo>
                    <a:lnTo>
                      <a:pt x="17" y="301"/>
                    </a:lnTo>
                    <a:lnTo>
                      <a:pt x="18" y="300"/>
                    </a:lnTo>
                    <a:lnTo>
                      <a:pt x="21" y="299"/>
                    </a:lnTo>
                    <a:lnTo>
                      <a:pt x="185" y="299"/>
                    </a:lnTo>
                    <a:lnTo>
                      <a:pt x="185" y="299"/>
                    </a:lnTo>
                    <a:lnTo>
                      <a:pt x="187" y="300"/>
                    </a:lnTo>
                    <a:lnTo>
                      <a:pt x="189" y="301"/>
                    </a:lnTo>
                    <a:lnTo>
                      <a:pt x="190" y="303"/>
                    </a:lnTo>
                    <a:lnTo>
                      <a:pt x="191" y="305"/>
                    </a:lnTo>
                    <a:lnTo>
                      <a:pt x="191" y="328"/>
                    </a:lnTo>
                    <a:close/>
                    <a:moveTo>
                      <a:pt x="191" y="282"/>
                    </a:moveTo>
                    <a:lnTo>
                      <a:pt x="191" y="282"/>
                    </a:lnTo>
                    <a:lnTo>
                      <a:pt x="190" y="285"/>
                    </a:lnTo>
                    <a:lnTo>
                      <a:pt x="189" y="287"/>
                    </a:lnTo>
                    <a:lnTo>
                      <a:pt x="187" y="288"/>
                    </a:lnTo>
                    <a:lnTo>
                      <a:pt x="185" y="288"/>
                    </a:lnTo>
                    <a:lnTo>
                      <a:pt x="21" y="288"/>
                    </a:lnTo>
                    <a:lnTo>
                      <a:pt x="21" y="288"/>
                    </a:lnTo>
                    <a:lnTo>
                      <a:pt x="18" y="288"/>
                    </a:lnTo>
                    <a:lnTo>
                      <a:pt x="17" y="287"/>
                    </a:lnTo>
                    <a:lnTo>
                      <a:pt x="15" y="285"/>
                    </a:lnTo>
                    <a:lnTo>
                      <a:pt x="15" y="282"/>
                    </a:lnTo>
                    <a:lnTo>
                      <a:pt x="15" y="260"/>
                    </a:lnTo>
                    <a:lnTo>
                      <a:pt x="15" y="260"/>
                    </a:lnTo>
                    <a:lnTo>
                      <a:pt x="15" y="258"/>
                    </a:lnTo>
                    <a:lnTo>
                      <a:pt x="17" y="256"/>
                    </a:lnTo>
                    <a:lnTo>
                      <a:pt x="18" y="255"/>
                    </a:lnTo>
                    <a:lnTo>
                      <a:pt x="21" y="254"/>
                    </a:lnTo>
                    <a:lnTo>
                      <a:pt x="185" y="254"/>
                    </a:lnTo>
                    <a:lnTo>
                      <a:pt x="185" y="254"/>
                    </a:lnTo>
                    <a:lnTo>
                      <a:pt x="187" y="255"/>
                    </a:lnTo>
                    <a:lnTo>
                      <a:pt x="189" y="256"/>
                    </a:lnTo>
                    <a:lnTo>
                      <a:pt x="190" y="258"/>
                    </a:lnTo>
                    <a:lnTo>
                      <a:pt x="191" y="260"/>
                    </a:lnTo>
                    <a:lnTo>
                      <a:pt x="191" y="282"/>
                    </a:lnTo>
                    <a:close/>
                    <a:moveTo>
                      <a:pt x="191" y="236"/>
                    </a:moveTo>
                    <a:lnTo>
                      <a:pt x="191" y="236"/>
                    </a:lnTo>
                    <a:lnTo>
                      <a:pt x="190" y="239"/>
                    </a:lnTo>
                    <a:lnTo>
                      <a:pt x="189" y="240"/>
                    </a:lnTo>
                    <a:lnTo>
                      <a:pt x="187" y="242"/>
                    </a:lnTo>
                    <a:lnTo>
                      <a:pt x="185" y="242"/>
                    </a:lnTo>
                    <a:lnTo>
                      <a:pt x="21" y="242"/>
                    </a:lnTo>
                    <a:lnTo>
                      <a:pt x="21" y="242"/>
                    </a:lnTo>
                    <a:lnTo>
                      <a:pt x="18" y="242"/>
                    </a:lnTo>
                    <a:lnTo>
                      <a:pt x="17" y="240"/>
                    </a:lnTo>
                    <a:lnTo>
                      <a:pt x="15" y="239"/>
                    </a:lnTo>
                    <a:lnTo>
                      <a:pt x="15" y="236"/>
                    </a:lnTo>
                    <a:lnTo>
                      <a:pt x="15" y="215"/>
                    </a:lnTo>
                    <a:lnTo>
                      <a:pt x="15" y="215"/>
                    </a:lnTo>
                    <a:lnTo>
                      <a:pt x="15" y="211"/>
                    </a:lnTo>
                    <a:lnTo>
                      <a:pt x="17" y="210"/>
                    </a:lnTo>
                    <a:lnTo>
                      <a:pt x="18" y="208"/>
                    </a:lnTo>
                    <a:lnTo>
                      <a:pt x="21" y="208"/>
                    </a:lnTo>
                    <a:lnTo>
                      <a:pt x="185" y="208"/>
                    </a:lnTo>
                    <a:lnTo>
                      <a:pt x="185" y="208"/>
                    </a:lnTo>
                    <a:lnTo>
                      <a:pt x="187" y="208"/>
                    </a:lnTo>
                    <a:lnTo>
                      <a:pt x="189" y="210"/>
                    </a:lnTo>
                    <a:lnTo>
                      <a:pt x="190" y="211"/>
                    </a:lnTo>
                    <a:lnTo>
                      <a:pt x="191" y="215"/>
                    </a:lnTo>
                    <a:lnTo>
                      <a:pt x="191" y="236"/>
                    </a:lnTo>
                    <a:close/>
                    <a:moveTo>
                      <a:pt x="191" y="191"/>
                    </a:moveTo>
                    <a:lnTo>
                      <a:pt x="191" y="191"/>
                    </a:lnTo>
                    <a:lnTo>
                      <a:pt x="190" y="193"/>
                    </a:lnTo>
                    <a:lnTo>
                      <a:pt x="189" y="195"/>
                    </a:lnTo>
                    <a:lnTo>
                      <a:pt x="187" y="196"/>
                    </a:lnTo>
                    <a:lnTo>
                      <a:pt x="185" y="197"/>
                    </a:lnTo>
                    <a:lnTo>
                      <a:pt x="21" y="197"/>
                    </a:lnTo>
                    <a:lnTo>
                      <a:pt x="21" y="197"/>
                    </a:lnTo>
                    <a:lnTo>
                      <a:pt x="18" y="196"/>
                    </a:lnTo>
                    <a:lnTo>
                      <a:pt x="17" y="195"/>
                    </a:lnTo>
                    <a:lnTo>
                      <a:pt x="15" y="193"/>
                    </a:lnTo>
                    <a:lnTo>
                      <a:pt x="15" y="191"/>
                    </a:lnTo>
                    <a:lnTo>
                      <a:pt x="15" y="168"/>
                    </a:lnTo>
                    <a:lnTo>
                      <a:pt x="15" y="168"/>
                    </a:lnTo>
                    <a:lnTo>
                      <a:pt x="15" y="166"/>
                    </a:lnTo>
                    <a:lnTo>
                      <a:pt x="17" y="164"/>
                    </a:lnTo>
                    <a:lnTo>
                      <a:pt x="18" y="163"/>
                    </a:lnTo>
                    <a:lnTo>
                      <a:pt x="21" y="163"/>
                    </a:lnTo>
                    <a:lnTo>
                      <a:pt x="185" y="163"/>
                    </a:lnTo>
                    <a:lnTo>
                      <a:pt x="185" y="163"/>
                    </a:lnTo>
                    <a:lnTo>
                      <a:pt x="187" y="163"/>
                    </a:lnTo>
                    <a:lnTo>
                      <a:pt x="189" y="164"/>
                    </a:lnTo>
                    <a:lnTo>
                      <a:pt x="190" y="166"/>
                    </a:lnTo>
                    <a:lnTo>
                      <a:pt x="191" y="168"/>
                    </a:lnTo>
                    <a:lnTo>
                      <a:pt x="191" y="191"/>
                    </a:lnTo>
                    <a:close/>
                    <a:moveTo>
                      <a:pt x="191" y="146"/>
                    </a:moveTo>
                    <a:lnTo>
                      <a:pt x="191" y="146"/>
                    </a:lnTo>
                    <a:lnTo>
                      <a:pt x="190" y="148"/>
                    </a:lnTo>
                    <a:lnTo>
                      <a:pt x="189" y="150"/>
                    </a:lnTo>
                    <a:lnTo>
                      <a:pt x="187" y="151"/>
                    </a:lnTo>
                    <a:lnTo>
                      <a:pt x="185" y="152"/>
                    </a:lnTo>
                    <a:lnTo>
                      <a:pt x="21" y="152"/>
                    </a:lnTo>
                    <a:lnTo>
                      <a:pt x="21" y="152"/>
                    </a:lnTo>
                    <a:lnTo>
                      <a:pt x="18" y="151"/>
                    </a:lnTo>
                    <a:lnTo>
                      <a:pt x="17" y="150"/>
                    </a:lnTo>
                    <a:lnTo>
                      <a:pt x="15" y="148"/>
                    </a:lnTo>
                    <a:lnTo>
                      <a:pt x="15" y="146"/>
                    </a:lnTo>
                    <a:lnTo>
                      <a:pt x="15" y="123"/>
                    </a:lnTo>
                    <a:lnTo>
                      <a:pt x="15" y="123"/>
                    </a:lnTo>
                    <a:lnTo>
                      <a:pt x="15" y="121"/>
                    </a:lnTo>
                    <a:lnTo>
                      <a:pt x="17" y="119"/>
                    </a:lnTo>
                    <a:lnTo>
                      <a:pt x="18" y="118"/>
                    </a:lnTo>
                    <a:lnTo>
                      <a:pt x="21" y="118"/>
                    </a:lnTo>
                    <a:lnTo>
                      <a:pt x="185" y="118"/>
                    </a:lnTo>
                    <a:lnTo>
                      <a:pt x="185" y="118"/>
                    </a:lnTo>
                    <a:lnTo>
                      <a:pt x="187" y="118"/>
                    </a:lnTo>
                    <a:lnTo>
                      <a:pt x="189" y="119"/>
                    </a:lnTo>
                    <a:lnTo>
                      <a:pt x="190" y="121"/>
                    </a:lnTo>
                    <a:lnTo>
                      <a:pt x="191" y="123"/>
                    </a:lnTo>
                    <a:lnTo>
                      <a:pt x="191" y="146"/>
                    </a:lnTo>
                    <a:close/>
                    <a:moveTo>
                      <a:pt x="191" y="100"/>
                    </a:moveTo>
                    <a:lnTo>
                      <a:pt x="191" y="100"/>
                    </a:lnTo>
                    <a:lnTo>
                      <a:pt x="190" y="102"/>
                    </a:lnTo>
                    <a:lnTo>
                      <a:pt x="189" y="104"/>
                    </a:lnTo>
                    <a:lnTo>
                      <a:pt x="187" y="106"/>
                    </a:lnTo>
                    <a:lnTo>
                      <a:pt x="185" y="106"/>
                    </a:lnTo>
                    <a:lnTo>
                      <a:pt x="21" y="106"/>
                    </a:lnTo>
                    <a:lnTo>
                      <a:pt x="21" y="106"/>
                    </a:lnTo>
                    <a:lnTo>
                      <a:pt x="18" y="106"/>
                    </a:lnTo>
                    <a:lnTo>
                      <a:pt x="17" y="104"/>
                    </a:lnTo>
                    <a:lnTo>
                      <a:pt x="15" y="102"/>
                    </a:lnTo>
                    <a:lnTo>
                      <a:pt x="15" y="100"/>
                    </a:lnTo>
                    <a:lnTo>
                      <a:pt x="15" y="78"/>
                    </a:lnTo>
                    <a:lnTo>
                      <a:pt x="15" y="78"/>
                    </a:lnTo>
                    <a:lnTo>
                      <a:pt x="15" y="76"/>
                    </a:lnTo>
                    <a:lnTo>
                      <a:pt x="17" y="74"/>
                    </a:lnTo>
                    <a:lnTo>
                      <a:pt x="18" y="73"/>
                    </a:lnTo>
                    <a:lnTo>
                      <a:pt x="21" y="72"/>
                    </a:lnTo>
                    <a:lnTo>
                      <a:pt x="185" y="72"/>
                    </a:lnTo>
                    <a:lnTo>
                      <a:pt x="185" y="72"/>
                    </a:lnTo>
                    <a:lnTo>
                      <a:pt x="187" y="73"/>
                    </a:lnTo>
                    <a:lnTo>
                      <a:pt x="189" y="74"/>
                    </a:lnTo>
                    <a:lnTo>
                      <a:pt x="190" y="76"/>
                    </a:lnTo>
                    <a:lnTo>
                      <a:pt x="191" y="78"/>
                    </a:lnTo>
                    <a:lnTo>
                      <a:pt x="191" y="100"/>
                    </a:lnTo>
                    <a:close/>
                    <a:moveTo>
                      <a:pt x="191" y="55"/>
                    </a:moveTo>
                    <a:lnTo>
                      <a:pt x="191" y="55"/>
                    </a:lnTo>
                    <a:lnTo>
                      <a:pt x="190" y="57"/>
                    </a:lnTo>
                    <a:lnTo>
                      <a:pt x="189" y="59"/>
                    </a:lnTo>
                    <a:lnTo>
                      <a:pt x="187" y="60"/>
                    </a:lnTo>
                    <a:lnTo>
                      <a:pt x="185" y="60"/>
                    </a:lnTo>
                    <a:lnTo>
                      <a:pt x="21" y="60"/>
                    </a:lnTo>
                    <a:lnTo>
                      <a:pt x="21" y="60"/>
                    </a:lnTo>
                    <a:lnTo>
                      <a:pt x="18" y="60"/>
                    </a:lnTo>
                    <a:lnTo>
                      <a:pt x="17" y="59"/>
                    </a:lnTo>
                    <a:lnTo>
                      <a:pt x="15" y="57"/>
                    </a:lnTo>
                    <a:lnTo>
                      <a:pt x="15" y="55"/>
                    </a:lnTo>
                    <a:lnTo>
                      <a:pt x="15" y="32"/>
                    </a:lnTo>
                    <a:lnTo>
                      <a:pt x="15" y="32"/>
                    </a:lnTo>
                    <a:lnTo>
                      <a:pt x="15" y="30"/>
                    </a:lnTo>
                    <a:lnTo>
                      <a:pt x="17" y="28"/>
                    </a:lnTo>
                    <a:lnTo>
                      <a:pt x="18" y="27"/>
                    </a:lnTo>
                    <a:lnTo>
                      <a:pt x="21" y="26"/>
                    </a:lnTo>
                    <a:lnTo>
                      <a:pt x="185" y="26"/>
                    </a:lnTo>
                    <a:lnTo>
                      <a:pt x="185" y="26"/>
                    </a:lnTo>
                    <a:lnTo>
                      <a:pt x="187" y="27"/>
                    </a:lnTo>
                    <a:lnTo>
                      <a:pt x="189" y="28"/>
                    </a:lnTo>
                    <a:lnTo>
                      <a:pt x="190" y="30"/>
                    </a:lnTo>
                    <a:lnTo>
                      <a:pt x="191" y="32"/>
                    </a:lnTo>
                    <a:lnTo>
                      <a:pt x="191"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749" tIns="238875" rIns="477749" bIns="238875" numCol="1" anchor="t" anchorCtr="0" compatLnSpc="1">
                <a:prstTxWarp prst="textNoShape">
                  <a:avLst/>
                </a:prstTxWarp>
              </a:bodyPr>
              <a:lstStyle/>
              <a:p>
                <a:pPr defTabSz="4777965">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grpSp>
        <p:cxnSp>
          <p:nvCxnSpPr>
            <p:cNvPr id="58" name="直接连接符 136"/>
            <p:cNvCxnSpPr>
              <a:stCxn id="45" idx="6"/>
            </p:cNvCxnSpPr>
            <p:nvPr/>
          </p:nvCxnSpPr>
          <p:spPr>
            <a:xfrm flipV="1">
              <a:off x="3578256" y="2684474"/>
              <a:ext cx="958553" cy="0"/>
            </a:xfrm>
            <a:prstGeom prst="line">
              <a:avLst/>
            </a:prstGeom>
            <a:noFill/>
            <a:ln w="12700" cap="flat" cmpd="sng" algn="ctr">
              <a:gradFill flip="none" rotWithShape="1">
                <a:gsLst>
                  <a:gs pos="0">
                    <a:srgbClr val="FF3399"/>
                  </a:gs>
                  <a:gs pos="27000">
                    <a:srgbClr val="FF6633"/>
                  </a:gs>
                  <a:gs pos="51000">
                    <a:srgbClr val="FFFF00"/>
                  </a:gs>
                  <a:gs pos="92000">
                    <a:srgbClr val="3366FF"/>
                  </a:gs>
                  <a:gs pos="74000">
                    <a:srgbClr val="01A78F"/>
                  </a:gs>
                </a:gsLst>
                <a:lin ang="0" scaled="1"/>
                <a:tileRect/>
              </a:gradFill>
              <a:prstDash val="solid"/>
              <a:round/>
              <a:headEnd type="none" w="med" len="med"/>
              <a:tailEnd type="none" w="med" len="med"/>
            </a:ln>
            <a:effectLst/>
          </p:spPr>
        </p:cxnSp>
        <p:cxnSp>
          <p:nvCxnSpPr>
            <p:cNvPr id="59" name="直接连接符 136"/>
            <p:cNvCxnSpPr>
              <a:stCxn id="48" idx="6"/>
            </p:cNvCxnSpPr>
            <p:nvPr/>
          </p:nvCxnSpPr>
          <p:spPr>
            <a:xfrm flipV="1">
              <a:off x="3584035" y="4441543"/>
              <a:ext cx="944820" cy="387"/>
            </a:xfrm>
            <a:prstGeom prst="line">
              <a:avLst/>
            </a:prstGeom>
            <a:noFill/>
            <a:ln w="12700" cap="flat" cmpd="sng" algn="ctr">
              <a:gradFill flip="none" rotWithShape="1">
                <a:gsLst>
                  <a:gs pos="0">
                    <a:srgbClr val="FF3399"/>
                  </a:gs>
                  <a:gs pos="27000">
                    <a:srgbClr val="FF6633"/>
                  </a:gs>
                  <a:gs pos="51000">
                    <a:srgbClr val="FFFF00"/>
                  </a:gs>
                  <a:gs pos="92000">
                    <a:srgbClr val="3366FF"/>
                  </a:gs>
                  <a:gs pos="74000">
                    <a:srgbClr val="01A78F"/>
                  </a:gs>
                </a:gsLst>
                <a:lin ang="0" scaled="1"/>
                <a:tileRect/>
              </a:gradFill>
              <a:prstDash val="solid"/>
              <a:round/>
              <a:headEnd type="none" w="med" len="med"/>
              <a:tailEnd type="none" w="med" len="med"/>
            </a:ln>
            <a:effectLst/>
          </p:spPr>
        </p:cxnSp>
        <p:cxnSp>
          <p:nvCxnSpPr>
            <p:cNvPr id="60" name="直接连接符 136"/>
            <p:cNvCxnSpPr/>
            <p:nvPr/>
          </p:nvCxnSpPr>
          <p:spPr>
            <a:xfrm>
              <a:off x="3849142" y="3049449"/>
              <a:ext cx="604142" cy="0"/>
            </a:xfrm>
            <a:prstGeom prst="line">
              <a:avLst/>
            </a:prstGeom>
            <a:noFill/>
            <a:ln w="12700" cap="flat" cmpd="sng" algn="ctr">
              <a:gradFill flip="none" rotWithShape="1">
                <a:gsLst>
                  <a:gs pos="0">
                    <a:srgbClr val="FF3399"/>
                  </a:gs>
                  <a:gs pos="27000">
                    <a:srgbClr val="FF6633"/>
                  </a:gs>
                  <a:gs pos="51000">
                    <a:srgbClr val="FFFF00"/>
                  </a:gs>
                  <a:gs pos="92000">
                    <a:srgbClr val="3366FF"/>
                  </a:gs>
                  <a:gs pos="74000">
                    <a:srgbClr val="01A78F"/>
                  </a:gs>
                </a:gsLst>
                <a:lin ang="0" scaled="1"/>
                <a:tileRect/>
              </a:gradFill>
              <a:prstDash val="solid"/>
              <a:round/>
              <a:headEnd type="none" w="med" len="med"/>
              <a:tailEnd type="none" w="med" len="med"/>
            </a:ln>
            <a:effectLst/>
          </p:spPr>
        </p:cxnSp>
        <p:cxnSp>
          <p:nvCxnSpPr>
            <p:cNvPr id="61" name="直接连接符 136"/>
            <p:cNvCxnSpPr>
              <a:stCxn id="47" idx="6"/>
            </p:cNvCxnSpPr>
            <p:nvPr/>
          </p:nvCxnSpPr>
          <p:spPr>
            <a:xfrm>
              <a:off x="3849142" y="4126511"/>
              <a:ext cx="604142" cy="0"/>
            </a:xfrm>
            <a:prstGeom prst="line">
              <a:avLst/>
            </a:prstGeom>
            <a:noFill/>
            <a:ln w="12700" cap="flat" cmpd="sng" algn="ctr">
              <a:gradFill flip="none" rotWithShape="1">
                <a:gsLst>
                  <a:gs pos="0">
                    <a:srgbClr val="FF3399"/>
                  </a:gs>
                  <a:gs pos="27000">
                    <a:srgbClr val="FF6633"/>
                  </a:gs>
                  <a:gs pos="51000">
                    <a:srgbClr val="FFFF00"/>
                  </a:gs>
                  <a:gs pos="92000">
                    <a:srgbClr val="3366FF"/>
                  </a:gs>
                  <a:gs pos="74000">
                    <a:srgbClr val="01A78F"/>
                  </a:gs>
                </a:gsLst>
                <a:lin ang="0" scaled="1"/>
                <a:tileRect/>
              </a:gradFill>
              <a:prstDash val="solid"/>
              <a:round/>
              <a:headEnd type="none" w="med" len="med"/>
              <a:tailEnd type="none" w="med" len="med"/>
            </a:ln>
            <a:effectLst/>
          </p:spPr>
        </p:cxnSp>
        <p:grpSp>
          <p:nvGrpSpPr>
            <p:cNvPr id="62" name="组合 238"/>
            <p:cNvGrpSpPr>
              <a:grpSpLocks noChangeAspect="1"/>
            </p:cNvGrpSpPr>
            <p:nvPr/>
          </p:nvGrpSpPr>
          <p:grpSpPr>
            <a:xfrm flipH="1">
              <a:off x="9852808" y="4682415"/>
              <a:ext cx="380252" cy="334464"/>
              <a:chOff x="13962063" y="646113"/>
              <a:chExt cx="5175250" cy="4800600"/>
            </a:xfrm>
            <a:solidFill>
              <a:srgbClr val="15B0E8"/>
            </a:solidFill>
          </p:grpSpPr>
          <p:sp>
            <p:nvSpPr>
              <p:cNvPr id="114" name="Freeform 6"/>
              <p:cNvSpPr>
                <a:spLocks/>
              </p:cNvSpPr>
              <p:nvPr/>
            </p:nvSpPr>
            <p:spPr bwMode="auto">
              <a:xfrm>
                <a:off x="14738350" y="2190751"/>
                <a:ext cx="1354137" cy="2078038"/>
              </a:xfrm>
              <a:custGeom>
                <a:avLst/>
                <a:gdLst>
                  <a:gd name="T0" fmla="*/ 361 w 361"/>
                  <a:gd name="T1" fmla="*/ 181 h 554"/>
                  <a:gd name="T2" fmla="*/ 180 w 361"/>
                  <a:gd name="T3" fmla="*/ 0 h 554"/>
                  <a:gd name="T4" fmla="*/ 0 w 361"/>
                  <a:gd name="T5" fmla="*/ 181 h 554"/>
                  <a:gd name="T6" fmla="*/ 74 w 361"/>
                  <a:gd name="T7" fmla="*/ 327 h 554"/>
                  <a:gd name="T8" fmla="*/ 74 w 361"/>
                  <a:gd name="T9" fmla="*/ 554 h 554"/>
                  <a:gd name="T10" fmla="*/ 287 w 361"/>
                  <a:gd name="T11" fmla="*/ 554 h 554"/>
                  <a:gd name="T12" fmla="*/ 287 w 361"/>
                  <a:gd name="T13" fmla="*/ 327 h 554"/>
                  <a:gd name="T14" fmla="*/ 361 w 361"/>
                  <a:gd name="T15" fmla="*/ 181 h 5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554">
                    <a:moveTo>
                      <a:pt x="361" y="181"/>
                    </a:moveTo>
                    <a:cubicBezTo>
                      <a:pt x="361" y="81"/>
                      <a:pt x="280" y="0"/>
                      <a:pt x="180" y="0"/>
                    </a:cubicBezTo>
                    <a:cubicBezTo>
                      <a:pt x="81" y="0"/>
                      <a:pt x="0" y="81"/>
                      <a:pt x="0" y="181"/>
                    </a:cubicBezTo>
                    <a:cubicBezTo>
                      <a:pt x="0" y="241"/>
                      <a:pt x="29" y="294"/>
                      <a:pt x="74" y="327"/>
                    </a:cubicBezTo>
                    <a:cubicBezTo>
                      <a:pt x="74" y="554"/>
                      <a:pt x="74" y="554"/>
                      <a:pt x="74" y="554"/>
                    </a:cubicBezTo>
                    <a:cubicBezTo>
                      <a:pt x="287" y="554"/>
                      <a:pt x="287" y="554"/>
                      <a:pt x="287" y="554"/>
                    </a:cubicBezTo>
                    <a:cubicBezTo>
                      <a:pt x="287" y="327"/>
                      <a:pt x="287" y="327"/>
                      <a:pt x="287" y="327"/>
                    </a:cubicBezTo>
                    <a:cubicBezTo>
                      <a:pt x="332" y="294"/>
                      <a:pt x="361" y="241"/>
                      <a:pt x="361" y="1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77670" tIns="238839" rIns="477670" bIns="238839" numCol="1" anchor="t" anchorCtr="0" compatLnSpc="1">
                <a:prstTxWarp prst="textNoShape">
                  <a:avLst/>
                </a:prstTxWarp>
                <a:noAutofit/>
              </a:bodyPr>
              <a:lstStyle/>
              <a:p>
                <a:pPr defTabSz="6369386">
                  <a:defRPr/>
                </a:pPr>
                <a:endParaRPr lang="zh-CN" altLang="en-US" sz="3198" b="1" kern="0" dirty="0">
                  <a:solidFill>
                    <a:prstClr val="black"/>
                  </a:solidFill>
                  <a:latin typeface="+mj-lt"/>
                  <a:ea typeface="微软雅黑" panose="020B0503020204020204" pitchFamily="34" charset="-122"/>
                  <a:cs typeface="Arial" panose="020B0604020202020204" pitchFamily="34" charset="0"/>
                </a:endParaRPr>
              </a:p>
            </p:txBody>
          </p:sp>
          <p:sp>
            <p:nvSpPr>
              <p:cNvPr id="115" name="Freeform 7"/>
              <p:cNvSpPr>
                <a:spLocks noEditPoints="1"/>
              </p:cNvSpPr>
              <p:nvPr/>
            </p:nvSpPr>
            <p:spPr bwMode="auto">
              <a:xfrm>
                <a:off x="13962063" y="646113"/>
                <a:ext cx="2906712" cy="2755900"/>
              </a:xfrm>
              <a:custGeom>
                <a:avLst/>
                <a:gdLst>
                  <a:gd name="T0" fmla="*/ 387 w 775"/>
                  <a:gd name="T1" fmla="*/ 0 h 735"/>
                  <a:gd name="T2" fmla="*/ 0 w 775"/>
                  <a:gd name="T3" fmla="*/ 387 h 735"/>
                  <a:gd name="T4" fmla="*/ 218 w 775"/>
                  <a:gd name="T5" fmla="*/ 735 h 735"/>
                  <a:gd name="T6" fmla="*/ 166 w 775"/>
                  <a:gd name="T7" fmla="*/ 593 h 735"/>
                  <a:gd name="T8" fmla="*/ 387 w 775"/>
                  <a:gd name="T9" fmla="*/ 372 h 735"/>
                  <a:gd name="T10" fmla="*/ 609 w 775"/>
                  <a:gd name="T11" fmla="*/ 593 h 735"/>
                  <a:gd name="T12" fmla="*/ 557 w 775"/>
                  <a:gd name="T13" fmla="*/ 735 h 735"/>
                  <a:gd name="T14" fmla="*/ 775 w 775"/>
                  <a:gd name="T15" fmla="*/ 387 h 735"/>
                  <a:gd name="T16" fmla="*/ 387 w 775"/>
                  <a:gd name="T17" fmla="*/ 0 h 735"/>
                  <a:gd name="T18" fmla="*/ 387 w 775"/>
                  <a:gd name="T19" fmla="*/ 246 h 735"/>
                  <a:gd name="T20" fmla="*/ 296 w 775"/>
                  <a:gd name="T21" fmla="*/ 155 h 735"/>
                  <a:gd name="T22" fmla="*/ 387 w 775"/>
                  <a:gd name="T23" fmla="*/ 63 h 735"/>
                  <a:gd name="T24" fmla="*/ 479 w 775"/>
                  <a:gd name="T25" fmla="*/ 155 h 735"/>
                  <a:gd name="T26" fmla="*/ 387 w 775"/>
                  <a:gd name="T27" fmla="*/ 246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5" h="735">
                    <a:moveTo>
                      <a:pt x="387" y="0"/>
                    </a:moveTo>
                    <a:cubicBezTo>
                      <a:pt x="174" y="0"/>
                      <a:pt x="0" y="173"/>
                      <a:pt x="0" y="387"/>
                    </a:cubicBezTo>
                    <a:cubicBezTo>
                      <a:pt x="0" y="540"/>
                      <a:pt x="89" y="672"/>
                      <a:pt x="218" y="735"/>
                    </a:cubicBezTo>
                    <a:cubicBezTo>
                      <a:pt x="186" y="697"/>
                      <a:pt x="166" y="647"/>
                      <a:pt x="166" y="593"/>
                    </a:cubicBezTo>
                    <a:cubicBezTo>
                      <a:pt x="166" y="471"/>
                      <a:pt x="265" y="372"/>
                      <a:pt x="387" y="372"/>
                    </a:cubicBezTo>
                    <a:cubicBezTo>
                      <a:pt x="510" y="372"/>
                      <a:pt x="609" y="471"/>
                      <a:pt x="609" y="593"/>
                    </a:cubicBezTo>
                    <a:cubicBezTo>
                      <a:pt x="609" y="647"/>
                      <a:pt x="589" y="697"/>
                      <a:pt x="557" y="735"/>
                    </a:cubicBezTo>
                    <a:cubicBezTo>
                      <a:pt x="686" y="672"/>
                      <a:pt x="775" y="540"/>
                      <a:pt x="775" y="387"/>
                    </a:cubicBezTo>
                    <a:cubicBezTo>
                      <a:pt x="775" y="173"/>
                      <a:pt x="601" y="0"/>
                      <a:pt x="387" y="0"/>
                    </a:cubicBezTo>
                    <a:close/>
                    <a:moveTo>
                      <a:pt x="387" y="246"/>
                    </a:moveTo>
                    <a:cubicBezTo>
                      <a:pt x="337" y="246"/>
                      <a:pt x="296" y="205"/>
                      <a:pt x="296" y="155"/>
                    </a:cubicBezTo>
                    <a:cubicBezTo>
                      <a:pt x="296" y="104"/>
                      <a:pt x="337" y="63"/>
                      <a:pt x="387" y="63"/>
                    </a:cubicBezTo>
                    <a:cubicBezTo>
                      <a:pt x="438" y="63"/>
                      <a:pt x="479" y="104"/>
                      <a:pt x="479" y="155"/>
                    </a:cubicBezTo>
                    <a:cubicBezTo>
                      <a:pt x="479" y="205"/>
                      <a:pt x="438" y="246"/>
                      <a:pt x="387" y="24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77670" tIns="238839" rIns="477670" bIns="238839" numCol="1" anchor="t" anchorCtr="0" compatLnSpc="1">
                <a:prstTxWarp prst="textNoShape">
                  <a:avLst/>
                </a:prstTxWarp>
                <a:noAutofit/>
              </a:bodyPr>
              <a:lstStyle/>
              <a:p>
                <a:pPr defTabSz="6369386">
                  <a:defRPr/>
                </a:pPr>
                <a:endParaRPr lang="zh-CN" altLang="en-US" sz="3198" b="1" kern="0" dirty="0">
                  <a:solidFill>
                    <a:prstClr val="black"/>
                  </a:solidFill>
                  <a:latin typeface="+mj-lt"/>
                  <a:ea typeface="微软雅黑" panose="020B0503020204020204" pitchFamily="34" charset="-122"/>
                  <a:cs typeface="Arial" panose="020B0604020202020204" pitchFamily="34" charset="0"/>
                </a:endParaRPr>
              </a:p>
            </p:txBody>
          </p:sp>
          <p:sp>
            <p:nvSpPr>
              <p:cNvPr id="116" name="Freeform 8"/>
              <p:cNvSpPr>
                <a:spLocks/>
              </p:cNvSpPr>
              <p:nvPr/>
            </p:nvSpPr>
            <p:spPr bwMode="auto">
              <a:xfrm>
                <a:off x="16816388" y="1155701"/>
                <a:ext cx="1162050" cy="1844675"/>
              </a:xfrm>
              <a:custGeom>
                <a:avLst/>
                <a:gdLst>
                  <a:gd name="T0" fmla="*/ 0 w 310"/>
                  <a:gd name="T1" fmla="*/ 0 h 492"/>
                  <a:gd name="T2" fmla="*/ 78 w 310"/>
                  <a:gd name="T3" fmla="*/ 254 h 492"/>
                  <a:gd name="T4" fmla="*/ 33 w 310"/>
                  <a:gd name="T5" fmla="*/ 431 h 492"/>
                  <a:gd name="T6" fmla="*/ 116 w 310"/>
                  <a:gd name="T7" fmla="*/ 492 h 492"/>
                  <a:gd name="T8" fmla="*/ 310 w 310"/>
                  <a:gd name="T9" fmla="*/ 224 h 492"/>
                  <a:gd name="T10" fmla="*/ 0 w 310"/>
                  <a:gd name="T11" fmla="*/ 0 h 492"/>
                </a:gdLst>
                <a:ahLst/>
                <a:cxnLst>
                  <a:cxn ang="0">
                    <a:pos x="T0" y="T1"/>
                  </a:cxn>
                  <a:cxn ang="0">
                    <a:pos x="T2" y="T3"/>
                  </a:cxn>
                  <a:cxn ang="0">
                    <a:pos x="T4" y="T5"/>
                  </a:cxn>
                  <a:cxn ang="0">
                    <a:pos x="T6" y="T7"/>
                  </a:cxn>
                  <a:cxn ang="0">
                    <a:pos x="T8" y="T9"/>
                  </a:cxn>
                  <a:cxn ang="0">
                    <a:pos x="T10" y="T11"/>
                  </a:cxn>
                </a:cxnLst>
                <a:rect l="0" t="0" r="r" b="b"/>
                <a:pathLst>
                  <a:path w="310" h="492">
                    <a:moveTo>
                      <a:pt x="0" y="0"/>
                    </a:moveTo>
                    <a:cubicBezTo>
                      <a:pt x="49" y="72"/>
                      <a:pt x="78" y="160"/>
                      <a:pt x="78" y="254"/>
                    </a:cubicBezTo>
                    <a:cubicBezTo>
                      <a:pt x="78" y="319"/>
                      <a:pt x="57" y="375"/>
                      <a:pt x="33" y="431"/>
                    </a:cubicBezTo>
                    <a:cubicBezTo>
                      <a:pt x="116" y="492"/>
                      <a:pt x="116" y="492"/>
                      <a:pt x="116" y="492"/>
                    </a:cubicBezTo>
                    <a:cubicBezTo>
                      <a:pt x="310" y="224"/>
                      <a:pt x="310" y="224"/>
                      <a:pt x="310" y="224"/>
                    </a:cubicBez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77670" tIns="238839" rIns="477670" bIns="238839" numCol="1" anchor="t" anchorCtr="0" compatLnSpc="1">
                <a:prstTxWarp prst="textNoShape">
                  <a:avLst/>
                </a:prstTxWarp>
                <a:noAutofit/>
              </a:bodyPr>
              <a:lstStyle/>
              <a:p>
                <a:pPr defTabSz="6369386">
                  <a:defRPr/>
                </a:pPr>
                <a:endParaRPr lang="zh-CN" altLang="en-US" sz="3198" b="1" kern="0" dirty="0">
                  <a:solidFill>
                    <a:prstClr val="black"/>
                  </a:solidFill>
                  <a:latin typeface="+mj-lt"/>
                  <a:ea typeface="微软雅黑" panose="020B0503020204020204" pitchFamily="34" charset="-122"/>
                  <a:cs typeface="Arial" panose="020B0604020202020204" pitchFamily="34" charset="0"/>
                </a:endParaRPr>
              </a:p>
            </p:txBody>
          </p:sp>
          <p:sp>
            <p:nvSpPr>
              <p:cNvPr id="117" name="Freeform 9"/>
              <p:cNvSpPr>
                <a:spLocks noEditPoints="1"/>
              </p:cNvSpPr>
              <p:nvPr/>
            </p:nvSpPr>
            <p:spPr bwMode="auto">
              <a:xfrm>
                <a:off x="16981488" y="2168526"/>
                <a:ext cx="2155825" cy="2295525"/>
              </a:xfrm>
              <a:custGeom>
                <a:avLst/>
                <a:gdLst>
                  <a:gd name="T0" fmla="*/ 476 w 575"/>
                  <a:gd name="T1" fmla="*/ 59 h 612"/>
                  <a:gd name="T2" fmla="*/ 222 w 575"/>
                  <a:gd name="T3" fmla="*/ 100 h 612"/>
                  <a:gd name="T4" fmla="*/ 42 w 575"/>
                  <a:gd name="T5" fmla="*/ 349 h 612"/>
                  <a:gd name="T6" fmla="*/ 13 w 575"/>
                  <a:gd name="T7" fmla="*/ 500 h 612"/>
                  <a:gd name="T8" fmla="*/ 281 w 575"/>
                  <a:gd name="T9" fmla="*/ 612 h 612"/>
                  <a:gd name="T10" fmla="*/ 336 w 575"/>
                  <a:gd name="T11" fmla="*/ 562 h 612"/>
                  <a:gd name="T12" fmla="*/ 516 w 575"/>
                  <a:gd name="T13" fmla="*/ 313 h 612"/>
                  <a:gd name="T14" fmla="*/ 476 w 575"/>
                  <a:gd name="T15" fmla="*/ 59 h 612"/>
                  <a:gd name="T16" fmla="*/ 364 w 575"/>
                  <a:gd name="T17" fmla="*/ 259 h 612"/>
                  <a:gd name="T18" fmla="*/ 297 w 575"/>
                  <a:gd name="T19" fmla="*/ 192 h 612"/>
                  <a:gd name="T20" fmla="*/ 364 w 575"/>
                  <a:gd name="T21" fmla="*/ 125 h 612"/>
                  <a:gd name="T22" fmla="*/ 431 w 575"/>
                  <a:gd name="T23" fmla="*/ 192 h 612"/>
                  <a:gd name="T24" fmla="*/ 364 w 575"/>
                  <a:gd name="T25" fmla="*/ 259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5" h="612">
                    <a:moveTo>
                      <a:pt x="476" y="59"/>
                    </a:moveTo>
                    <a:cubicBezTo>
                      <a:pt x="394" y="0"/>
                      <a:pt x="281" y="19"/>
                      <a:pt x="222" y="100"/>
                    </a:cubicBezTo>
                    <a:cubicBezTo>
                      <a:pt x="42" y="349"/>
                      <a:pt x="42" y="349"/>
                      <a:pt x="42" y="349"/>
                    </a:cubicBezTo>
                    <a:cubicBezTo>
                      <a:pt x="9" y="394"/>
                      <a:pt x="0" y="450"/>
                      <a:pt x="13" y="500"/>
                    </a:cubicBezTo>
                    <a:cubicBezTo>
                      <a:pt x="117" y="501"/>
                      <a:pt x="212" y="544"/>
                      <a:pt x="281" y="612"/>
                    </a:cubicBezTo>
                    <a:cubicBezTo>
                      <a:pt x="302" y="599"/>
                      <a:pt x="321" y="583"/>
                      <a:pt x="336" y="562"/>
                    </a:cubicBezTo>
                    <a:cubicBezTo>
                      <a:pt x="516" y="313"/>
                      <a:pt x="516" y="313"/>
                      <a:pt x="516" y="313"/>
                    </a:cubicBezTo>
                    <a:cubicBezTo>
                      <a:pt x="575" y="232"/>
                      <a:pt x="557" y="118"/>
                      <a:pt x="476" y="59"/>
                    </a:cubicBezTo>
                    <a:close/>
                    <a:moveTo>
                      <a:pt x="364" y="259"/>
                    </a:moveTo>
                    <a:cubicBezTo>
                      <a:pt x="327" y="259"/>
                      <a:pt x="297" y="229"/>
                      <a:pt x="297" y="192"/>
                    </a:cubicBezTo>
                    <a:cubicBezTo>
                      <a:pt x="297" y="155"/>
                      <a:pt x="327" y="125"/>
                      <a:pt x="364" y="125"/>
                    </a:cubicBezTo>
                    <a:cubicBezTo>
                      <a:pt x="401" y="125"/>
                      <a:pt x="431" y="155"/>
                      <a:pt x="431" y="192"/>
                    </a:cubicBezTo>
                    <a:cubicBezTo>
                      <a:pt x="431" y="229"/>
                      <a:pt x="401" y="259"/>
                      <a:pt x="364" y="25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77670" tIns="238839" rIns="477670" bIns="238839" numCol="1" anchor="t" anchorCtr="0" compatLnSpc="1">
                <a:prstTxWarp prst="textNoShape">
                  <a:avLst/>
                </a:prstTxWarp>
                <a:noAutofit/>
              </a:bodyPr>
              <a:lstStyle/>
              <a:p>
                <a:pPr defTabSz="6369386">
                  <a:defRPr/>
                </a:pPr>
                <a:endParaRPr lang="zh-CN" altLang="en-US" sz="3198" b="1" kern="0" dirty="0">
                  <a:solidFill>
                    <a:prstClr val="black"/>
                  </a:solidFill>
                  <a:latin typeface="+mj-lt"/>
                  <a:ea typeface="微软雅黑" panose="020B0503020204020204" pitchFamily="34" charset="-122"/>
                  <a:cs typeface="Arial" panose="020B0604020202020204" pitchFamily="34" charset="0"/>
                </a:endParaRPr>
              </a:p>
            </p:txBody>
          </p:sp>
          <p:sp>
            <p:nvSpPr>
              <p:cNvPr id="118" name="Freeform 10"/>
              <p:cNvSpPr>
                <a:spLocks noEditPoints="1"/>
              </p:cNvSpPr>
              <p:nvPr/>
            </p:nvSpPr>
            <p:spPr bwMode="auto">
              <a:xfrm>
                <a:off x="15765463" y="4268788"/>
                <a:ext cx="2482850" cy="1177925"/>
              </a:xfrm>
              <a:custGeom>
                <a:avLst/>
                <a:gdLst>
                  <a:gd name="T0" fmla="*/ 331 w 662"/>
                  <a:gd name="T1" fmla="*/ 0 h 314"/>
                  <a:gd name="T2" fmla="*/ 0 w 662"/>
                  <a:gd name="T3" fmla="*/ 314 h 314"/>
                  <a:gd name="T4" fmla="*/ 662 w 662"/>
                  <a:gd name="T5" fmla="*/ 314 h 314"/>
                  <a:gd name="T6" fmla="*/ 331 w 662"/>
                  <a:gd name="T7" fmla="*/ 0 h 314"/>
                  <a:gd name="T8" fmla="*/ 331 w 662"/>
                  <a:gd name="T9" fmla="*/ 170 h 314"/>
                  <a:gd name="T10" fmla="*/ 272 w 662"/>
                  <a:gd name="T11" fmla="*/ 111 h 314"/>
                  <a:gd name="T12" fmla="*/ 331 w 662"/>
                  <a:gd name="T13" fmla="*/ 52 h 314"/>
                  <a:gd name="T14" fmla="*/ 390 w 662"/>
                  <a:gd name="T15" fmla="*/ 111 h 314"/>
                  <a:gd name="T16" fmla="*/ 331 w 662"/>
                  <a:gd name="T17" fmla="*/ 17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2" h="314">
                    <a:moveTo>
                      <a:pt x="331" y="0"/>
                    </a:moveTo>
                    <a:cubicBezTo>
                      <a:pt x="154" y="0"/>
                      <a:pt x="9" y="139"/>
                      <a:pt x="0" y="314"/>
                    </a:cubicBezTo>
                    <a:cubicBezTo>
                      <a:pt x="662" y="314"/>
                      <a:pt x="662" y="314"/>
                      <a:pt x="662" y="314"/>
                    </a:cubicBezTo>
                    <a:cubicBezTo>
                      <a:pt x="653" y="139"/>
                      <a:pt x="508" y="0"/>
                      <a:pt x="331" y="0"/>
                    </a:cubicBezTo>
                    <a:close/>
                    <a:moveTo>
                      <a:pt x="331" y="170"/>
                    </a:moveTo>
                    <a:cubicBezTo>
                      <a:pt x="298" y="170"/>
                      <a:pt x="272" y="144"/>
                      <a:pt x="272" y="111"/>
                    </a:cubicBezTo>
                    <a:cubicBezTo>
                      <a:pt x="272" y="78"/>
                      <a:pt x="298" y="52"/>
                      <a:pt x="331" y="52"/>
                    </a:cubicBezTo>
                    <a:cubicBezTo>
                      <a:pt x="364" y="52"/>
                      <a:pt x="390" y="78"/>
                      <a:pt x="390" y="111"/>
                    </a:cubicBezTo>
                    <a:cubicBezTo>
                      <a:pt x="390" y="144"/>
                      <a:pt x="364" y="170"/>
                      <a:pt x="331" y="17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77670" tIns="238839" rIns="477670" bIns="238839" numCol="1" anchor="t" anchorCtr="0" compatLnSpc="1">
                <a:prstTxWarp prst="textNoShape">
                  <a:avLst/>
                </a:prstTxWarp>
                <a:noAutofit/>
              </a:bodyPr>
              <a:lstStyle/>
              <a:p>
                <a:pPr defTabSz="6369386">
                  <a:defRPr/>
                </a:pPr>
                <a:endParaRPr lang="zh-CN" altLang="en-US" sz="3198" b="1" kern="0" dirty="0">
                  <a:solidFill>
                    <a:prstClr val="black"/>
                  </a:solidFill>
                  <a:latin typeface="+mj-lt"/>
                  <a:ea typeface="微软雅黑" panose="020B0503020204020204" pitchFamily="34" charset="-122"/>
                  <a:cs typeface="Arial" panose="020B0604020202020204" pitchFamily="34" charset="0"/>
                </a:endParaRPr>
              </a:p>
            </p:txBody>
          </p:sp>
        </p:grpSp>
        <p:grpSp>
          <p:nvGrpSpPr>
            <p:cNvPr id="63" name="组合 157"/>
            <p:cNvGrpSpPr>
              <a:grpSpLocks noChangeAspect="1"/>
            </p:cNvGrpSpPr>
            <p:nvPr/>
          </p:nvGrpSpPr>
          <p:grpSpPr>
            <a:xfrm flipH="1">
              <a:off x="8255086" y="2976350"/>
              <a:ext cx="257251" cy="274764"/>
              <a:chOff x="16551275" y="-779462"/>
              <a:chExt cx="620712" cy="544513"/>
            </a:xfrm>
            <a:solidFill>
              <a:srgbClr val="15B0E8"/>
            </a:solidFill>
          </p:grpSpPr>
          <p:sp>
            <p:nvSpPr>
              <p:cNvPr id="111" name="Freeform 303"/>
              <p:cNvSpPr>
                <a:spLocks/>
              </p:cNvSpPr>
              <p:nvPr/>
            </p:nvSpPr>
            <p:spPr bwMode="auto">
              <a:xfrm>
                <a:off x="16705263" y="-366712"/>
                <a:ext cx="312737" cy="131763"/>
              </a:xfrm>
              <a:custGeom>
                <a:avLst/>
                <a:gdLst>
                  <a:gd name="T0" fmla="*/ 190 w 197"/>
                  <a:gd name="T1" fmla="*/ 66 h 83"/>
                  <a:gd name="T2" fmla="*/ 162 w 197"/>
                  <a:gd name="T3" fmla="*/ 66 h 83"/>
                  <a:gd name="T4" fmla="*/ 150 w 197"/>
                  <a:gd name="T5" fmla="*/ 0 h 83"/>
                  <a:gd name="T6" fmla="*/ 117 w 197"/>
                  <a:gd name="T7" fmla="*/ 0 h 83"/>
                  <a:gd name="T8" fmla="*/ 117 w 197"/>
                  <a:gd name="T9" fmla="*/ 34 h 83"/>
                  <a:gd name="T10" fmla="*/ 117 w 197"/>
                  <a:gd name="T11" fmla="*/ 34 h 83"/>
                  <a:gd name="T12" fmla="*/ 116 w 197"/>
                  <a:gd name="T13" fmla="*/ 39 h 83"/>
                  <a:gd name="T14" fmla="*/ 112 w 197"/>
                  <a:gd name="T15" fmla="*/ 45 h 83"/>
                  <a:gd name="T16" fmla="*/ 108 w 197"/>
                  <a:gd name="T17" fmla="*/ 48 h 83"/>
                  <a:gd name="T18" fmla="*/ 102 w 197"/>
                  <a:gd name="T19" fmla="*/ 49 h 83"/>
                  <a:gd name="T20" fmla="*/ 102 w 197"/>
                  <a:gd name="T21" fmla="*/ 49 h 83"/>
                  <a:gd name="T22" fmla="*/ 96 w 197"/>
                  <a:gd name="T23" fmla="*/ 48 h 83"/>
                  <a:gd name="T24" fmla="*/ 92 w 197"/>
                  <a:gd name="T25" fmla="*/ 45 h 83"/>
                  <a:gd name="T26" fmla="*/ 89 w 197"/>
                  <a:gd name="T27" fmla="*/ 39 h 83"/>
                  <a:gd name="T28" fmla="*/ 88 w 197"/>
                  <a:gd name="T29" fmla="*/ 34 h 83"/>
                  <a:gd name="T30" fmla="*/ 88 w 197"/>
                  <a:gd name="T31" fmla="*/ 0 h 83"/>
                  <a:gd name="T32" fmla="*/ 55 w 197"/>
                  <a:gd name="T33" fmla="*/ 0 h 83"/>
                  <a:gd name="T34" fmla="*/ 42 w 197"/>
                  <a:gd name="T35" fmla="*/ 66 h 83"/>
                  <a:gd name="T36" fmla="*/ 7 w 197"/>
                  <a:gd name="T37" fmla="*/ 66 h 83"/>
                  <a:gd name="T38" fmla="*/ 7 w 197"/>
                  <a:gd name="T39" fmla="*/ 66 h 83"/>
                  <a:gd name="T40" fmla="*/ 5 w 197"/>
                  <a:gd name="T41" fmla="*/ 67 h 83"/>
                  <a:gd name="T42" fmla="*/ 3 w 197"/>
                  <a:gd name="T43" fmla="*/ 69 h 83"/>
                  <a:gd name="T44" fmla="*/ 0 w 197"/>
                  <a:gd name="T45" fmla="*/ 71 h 83"/>
                  <a:gd name="T46" fmla="*/ 0 w 197"/>
                  <a:gd name="T47" fmla="*/ 74 h 83"/>
                  <a:gd name="T48" fmla="*/ 0 w 197"/>
                  <a:gd name="T49" fmla="*/ 74 h 83"/>
                  <a:gd name="T50" fmla="*/ 0 w 197"/>
                  <a:gd name="T51" fmla="*/ 78 h 83"/>
                  <a:gd name="T52" fmla="*/ 3 w 197"/>
                  <a:gd name="T53" fmla="*/ 80 h 83"/>
                  <a:gd name="T54" fmla="*/ 5 w 197"/>
                  <a:gd name="T55" fmla="*/ 82 h 83"/>
                  <a:gd name="T56" fmla="*/ 7 w 197"/>
                  <a:gd name="T57" fmla="*/ 83 h 83"/>
                  <a:gd name="T58" fmla="*/ 190 w 197"/>
                  <a:gd name="T59" fmla="*/ 83 h 83"/>
                  <a:gd name="T60" fmla="*/ 190 w 197"/>
                  <a:gd name="T61" fmla="*/ 83 h 83"/>
                  <a:gd name="T62" fmla="*/ 192 w 197"/>
                  <a:gd name="T63" fmla="*/ 82 h 83"/>
                  <a:gd name="T64" fmla="*/ 194 w 197"/>
                  <a:gd name="T65" fmla="*/ 80 h 83"/>
                  <a:gd name="T66" fmla="*/ 197 w 197"/>
                  <a:gd name="T67" fmla="*/ 78 h 83"/>
                  <a:gd name="T68" fmla="*/ 197 w 197"/>
                  <a:gd name="T69" fmla="*/ 74 h 83"/>
                  <a:gd name="T70" fmla="*/ 197 w 197"/>
                  <a:gd name="T71" fmla="*/ 74 h 83"/>
                  <a:gd name="T72" fmla="*/ 197 w 197"/>
                  <a:gd name="T73" fmla="*/ 71 h 83"/>
                  <a:gd name="T74" fmla="*/ 194 w 197"/>
                  <a:gd name="T75" fmla="*/ 69 h 83"/>
                  <a:gd name="T76" fmla="*/ 192 w 197"/>
                  <a:gd name="T77" fmla="*/ 67 h 83"/>
                  <a:gd name="T78" fmla="*/ 190 w 197"/>
                  <a:gd name="T79" fmla="*/ 66 h 83"/>
                  <a:gd name="T80" fmla="*/ 190 w 197"/>
                  <a:gd name="T81" fmla="*/ 6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7" h="83">
                    <a:moveTo>
                      <a:pt x="190" y="66"/>
                    </a:moveTo>
                    <a:lnTo>
                      <a:pt x="162" y="66"/>
                    </a:lnTo>
                    <a:lnTo>
                      <a:pt x="150" y="0"/>
                    </a:lnTo>
                    <a:lnTo>
                      <a:pt x="117" y="0"/>
                    </a:lnTo>
                    <a:lnTo>
                      <a:pt x="117" y="34"/>
                    </a:lnTo>
                    <a:lnTo>
                      <a:pt x="117" y="34"/>
                    </a:lnTo>
                    <a:lnTo>
                      <a:pt x="116" y="39"/>
                    </a:lnTo>
                    <a:lnTo>
                      <a:pt x="112" y="45"/>
                    </a:lnTo>
                    <a:lnTo>
                      <a:pt x="108" y="48"/>
                    </a:lnTo>
                    <a:lnTo>
                      <a:pt x="102" y="49"/>
                    </a:lnTo>
                    <a:lnTo>
                      <a:pt x="102" y="49"/>
                    </a:lnTo>
                    <a:lnTo>
                      <a:pt x="96" y="48"/>
                    </a:lnTo>
                    <a:lnTo>
                      <a:pt x="92" y="45"/>
                    </a:lnTo>
                    <a:lnTo>
                      <a:pt x="89" y="39"/>
                    </a:lnTo>
                    <a:lnTo>
                      <a:pt x="88" y="34"/>
                    </a:lnTo>
                    <a:lnTo>
                      <a:pt x="88" y="0"/>
                    </a:lnTo>
                    <a:lnTo>
                      <a:pt x="55" y="0"/>
                    </a:lnTo>
                    <a:lnTo>
                      <a:pt x="42" y="66"/>
                    </a:lnTo>
                    <a:lnTo>
                      <a:pt x="7" y="66"/>
                    </a:lnTo>
                    <a:lnTo>
                      <a:pt x="7" y="66"/>
                    </a:lnTo>
                    <a:lnTo>
                      <a:pt x="5" y="67"/>
                    </a:lnTo>
                    <a:lnTo>
                      <a:pt x="3" y="69"/>
                    </a:lnTo>
                    <a:lnTo>
                      <a:pt x="0" y="71"/>
                    </a:lnTo>
                    <a:lnTo>
                      <a:pt x="0" y="74"/>
                    </a:lnTo>
                    <a:lnTo>
                      <a:pt x="0" y="74"/>
                    </a:lnTo>
                    <a:lnTo>
                      <a:pt x="0" y="78"/>
                    </a:lnTo>
                    <a:lnTo>
                      <a:pt x="3" y="80"/>
                    </a:lnTo>
                    <a:lnTo>
                      <a:pt x="5" y="82"/>
                    </a:lnTo>
                    <a:lnTo>
                      <a:pt x="7" y="83"/>
                    </a:lnTo>
                    <a:lnTo>
                      <a:pt x="190" y="83"/>
                    </a:lnTo>
                    <a:lnTo>
                      <a:pt x="190" y="83"/>
                    </a:lnTo>
                    <a:lnTo>
                      <a:pt x="192" y="82"/>
                    </a:lnTo>
                    <a:lnTo>
                      <a:pt x="194" y="80"/>
                    </a:lnTo>
                    <a:lnTo>
                      <a:pt x="197" y="78"/>
                    </a:lnTo>
                    <a:lnTo>
                      <a:pt x="197" y="74"/>
                    </a:lnTo>
                    <a:lnTo>
                      <a:pt x="197" y="74"/>
                    </a:lnTo>
                    <a:lnTo>
                      <a:pt x="197" y="71"/>
                    </a:lnTo>
                    <a:lnTo>
                      <a:pt x="194" y="69"/>
                    </a:lnTo>
                    <a:lnTo>
                      <a:pt x="192" y="67"/>
                    </a:lnTo>
                    <a:lnTo>
                      <a:pt x="190" y="66"/>
                    </a:lnTo>
                    <a:lnTo>
                      <a:pt x="19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686" tIns="238844" rIns="477686" bIns="238844" numCol="1" anchor="t" anchorCtr="0" compatLnSpc="1">
                <a:prstTxWarp prst="textNoShape">
                  <a:avLst/>
                </a:prstTxWarp>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12" name="Freeform 467"/>
              <p:cNvSpPr>
                <a:spLocks noEditPoints="1"/>
              </p:cNvSpPr>
              <p:nvPr/>
            </p:nvSpPr>
            <p:spPr bwMode="auto">
              <a:xfrm>
                <a:off x="16551275" y="-779462"/>
                <a:ext cx="620712" cy="434975"/>
              </a:xfrm>
              <a:custGeom>
                <a:avLst/>
                <a:gdLst>
                  <a:gd name="T0" fmla="*/ 375 w 391"/>
                  <a:gd name="T1" fmla="*/ 0 h 274"/>
                  <a:gd name="T2" fmla="*/ 17 w 391"/>
                  <a:gd name="T3" fmla="*/ 0 h 274"/>
                  <a:gd name="T4" fmla="*/ 17 w 391"/>
                  <a:gd name="T5" fmla="*/ 0 h 274"/>
                  <a:gd name="T6" fmla="*/ 11 w 391"/>
                  <a:gd name="T7" fmla="*/ 1 h 274"/>
                  <a:gd name="T8" fmla="*/ 6 w 391"/>
                  <a:gd name="T9" fmla="*/ 4 h 274"/>
                  <a:gd name="T10" fmla="*/ 1 w 391"/>
                  <a:gd name="T11" fmla="*/ 8 h 274"/>
                  <a:gd name="T12" fmla="*/ 0 w 391"/>
                  <a:gd name="T13" fmla="*/ 11 h 274"/>
                  <a:gd name="T14" fmla="*/ 0 w 391"/>
                  <a:gd name="T15" fmla="*/ 13 h 274"/>
                  <a:gd name="T16" fmla="*/ 0 w 391"/>
                  <a:gd name="T17" fmla="*/ 259 h 274"/>
                  <a:gd name="T18" fmla="*/ 0 w 391"/>
                  <a:gd name="T19" fmla="*/ 259 h 274"/>
                  <a:gd name="T20" fmla="*/ 0 w 391"/>
                  <a:gd name="T21" fmla="*/ 262 h 274"/>
                  <a:gd name="T22" fmla="*/ 1 w 391"/>
                  <a:gd name="T23" fmla="*/ 264 h 274"/>
                  <a:gd name="T24" fmla="*/ 6 w 391"/>
                  <a:gd name="T25" fmla="*/ 269 h 274"/>
                  <a:gd name="T26" fmla="*/ 11 w 391"/>
                  <a:gd name="T27" fmla="*/ 271 h 274"/>
                  <a:gd name="T28" fmla="*/ 17 w 391"/>
                  <a:gd name="T29" fmla="*/ 274 h 274"/>
                  <a:gd name="T30" fmla="*/ 375 w 391"/>
                  <a:gd name="T31" fmla="*/ 274 h 274"/>
                  <a:gd name="T32" fmla="*/ 375 w 391"/>
                  <a:gd name="T33" fmla="*/ 274 h 274"/>
                  <a:gd name="T34" fmla="*/ 381 w 391"/>
                  <a:gd name="T35" fmla="*/ 271 h 274"/>
                  <a:gd name="T36" fmla="*/ 386 w 391"/>
                  <a:gd name="T37" fmla="*/ 269 h 274"/>
                  <a:gd name="T38" fmla="*/ 390 w 391"/>
                  <a:gd name="T39" fmla="*/ 264 h 274"/>
                  <a:gd name="T40" fmla="*/ 391 w 391"/>
                  <a:gd name="T41" fmla="*/ 262 h 274"/>
                  <a:gd name="T42" fmla="*/ 391 w 391"/>
                  <a:gd name="T43" fmla="*/ 259 h 274"/>
                  <a:gd name="T44" fmla="*/ 391 w 391"/>
                  <a:gd name="T45" fmla="*/ 13 h 274"/>
                  <a:gd name="T46" fmla="*/ 391 w 391"/>
                  <a:gd name="T47" fmla="*/ 13 h 274"/>
                  <a:gd name="T48" fmla="*/ 391 w 391"/>
                  <a:gd name="T49" fmla="*/ 11 h 274"/>
                  <a:gd name="T50" fmla="*/ 390 w 391"/>
                  <a:gd name="T51" fmla="*/ 8 h 274"/>
                  <a:gd name="T52" fmla="*/ 386 w 391"/>
                  <a:gd name="T53" fmla="*/ 4 h 274"/>
                  <a:gd name="T54" fmla="*/ 381 w 391"/>
                  <a:gd name="T55" fmla="*/ 1 h 274"/>
                  <a:gd name="T56" fmla="*/ 375 w 391"/>
                  <a:gd name="T57" fmla="*/ 0 h 274"/>
                  <a:gd name="T58" fmla="*/ 375 w 391"/>
                  <a:gd name="T59" fmla="*/ 0 h 274"/>
                  <a:gd name="T60" fmla="*/ 369 w 391"/>
                  <a:gd name="T61" fmla="*/ 246 h 274"/>
                  <a:gd name="T62" fmla="*/ 369 w 391"/>
                  <a:gd name="T63" fmla="*/ 246 h 274"/>
                  <a:gd name="T64" fmla="*/ 368 w 391"/>
                  <a:gd name="T65" fmla="*/ 249 h 274"/>
                  <a:gd name="T66" fmla="*/ 366 w 391"/>
                  <a:gd name="T67" fmla="*/ 252 h 274"/>
                  <a:gd name="T68" fmla="*/ 362 w 391"/>
                  <a:gd name="T69" fmla="*/ 254 h 274"/>
                  <a:gd name="T70" fmla="*/ 358 w 391"/>
                  <a:gd name="T71" fmla="*/ 255 h 274"/>
                  <a:gd name="T72" fmla="*/ 33 w 391"/>
                  <a:gd name="T73" fmla="*/ 255 h 274"/>
                  <a:gd name="T74" fmla="*/ 33 w 391"/>
                  <a:gd name="T75" fmla="*/ 255 h 274"/>
                  <a:gd name="T76" fmla="*/ 29 w 391"/>
                  <a:gd name="T77" fmla="*/ 254 h 274"/>
                  <a:gd name="T78" fmla="*/ 26 w 391"/>
                  <a:gd name="T79" fmla="*/ 252 h 274"/>
                  <a:gd name="T80" fmla="*/ 23 w 391"/>
                  <a:gd name="T81" fmla="*/ 249 h 274"/>
                  <a:gd name="T82" fmla="*/ 22 w 391"/>
                  <a:gd name="T83" fmla="*/ 246 h 274"/>
                  <a:gd name="T84" fmla="*/ 22 w 391"/>
                  <a:gd name="T85" fmla="*/ 27 h 274"/>
                  <a:gd name="T86" fmla="*/ 22 w 391"/>
                  <a:gd name="T87" fmla="*/ 27 h 274"/>
                  <a:gd name="T88" fmla="*/ 23 w 391"/>
                  <a:gd name="T89" fmla="*/ 23 h 274"/>
                  <a:gd name="T90" fmla="*/ 26 w 391"/>
                  <a:gd name="T91" fmla="*/ 20 h 274"/>
                  <a:gd name="T92" fmla="*/ 29 w 391"/>
                  <a:gd name="T93" fmla="*/ 18 h 274"/>
                  <a:gd name="T94" fmla="*/ 33 w 391"/>
                  <a:gd name="T95" fmla="*/ 18 h 274"/>
                  <a:gd name="T96" fmla="*/ 358 w 391"/>
                  <a:gd name="T97" fmla="*/ 18 h 274"/>
                  <a:gd name="T98" fmla="*/ 358 w 391"/>
                  <a:gd name="T99" fmla="*/ 18 h 274"/>
                  <a:gd name="T100" fmla="*/ 362 w 391"/>
                  <a:gd name="T101" fmla="*/ 18 h 274"/>
                  <a:gd name="T102" fmla="*/ 366 w 391"/>
                  <a:gd name="T103" fmla="*/ 20 h 274"/>
                  <a:gd name="T104" fmla="*/ 368 w 391"/>
                  <a:gd name="T105" fmla="*/ 23 h 274"/>
                  <a:gd name="T106" fmla="*/ 369 w 391"/>
                  <a:gd name="T107" fmla="*/ 27 h 274"/>
                  <a:gd name="T108" fmla="*/ 369 w 391"/>
                  <a:gd name="T109" fmla="*/ 24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1" h="274">
                    <a:moveTo>
                      <a:pt x="375" y="0"/>
                    </a:moveTo>
                    <a:lnTo>
                      <a:pt x="17" y="0"/>
                    </a:lnTo>
                    <a:lnTo>
                      <a:pt x="17" y="0"/>
                    </a:lnTo>
                    <a:lnTo>
                      <a:pt x="11" y="1"/>
                    </a:lnTo>
                    <a:lnTo>
                      <a:pt x="6" y="4"/>
                    </a:lnTo>
                    <a:lnTo>
                      <a:pt x="1" y="8"/>
                    </a:lnTo>
                    <a:lnTo>
                      <a:pt x="0" y="11"/>
                    </a:lnTo>
                    <a:lnTo>
                      <a:pt x="0" y="13"/>
                    </a:lnTo>
                    <a:lnTo>
                      <a:pt x="0" y="259"/>
                    </a:lnTo>
                    <a:lnTo>
                      <a:pt x="0" y="259"/>
                    </a:lnTo>
                    <a:lnTo>
                      <a:pt x="0" y="262"/>
                    </a:lnTo>
                    <a:lnTo>
                      <a:pt x="1" y="264"/>
                    </a:lnTo>
                    <a:lnTo>
                      <a:pt x="6" y="269"/>
                    </a:lnTo>
                    <a:lnTo>
                      <a:pt x="11" y="271"/>
                    </a:lnTo>
                    <a:lnTo>
                      <a:pt x="17" y="274"/>
                    </a:lnTo>
                    <a:lnTo>
                      <a:pt x="375" y="274"/>
                    </a:lnTo>
                    <a:lnTo>
                      <a:pt x="375" y="274"/>
                    </a:lnTo>
                    <a:lnTo>
                      <a:pt x="381" y="271"/>
                    </a:lnTo>
                    <a:lnTo>
                      <a:pt x="386" y="269"/>
                    </a:lnTo>
                    <a:lnTo>
                      <a:pt x="390" y="264"/>
                    </a:lnTo>
                    <a:lnTo>
                      <a:pt x="391" y="262"/>
                    </a:lnTo>
                    <a:lnTo>
                      <a:pt x="391" y="259"/>
                    </a:lnTo>
                    <a:lnTo>
                      <a:pt x="391" y="13"/>
                    </a:lnTo>
                    <a:lnTo>
                      <a:pt x="391" y="13"/>
                    </a:lnTo>
                    <a:lnTo>
                      <a:pt x="391" y="11"/>
                    </a:lnTo>
                    <a:lnTo>
                      <a:pt x="390" y="8"/>
                    </a:lnTo>
                    <a:lnTo>
                      <a:pt x="386" y="4"/>
                    </a:lnTo>
                    <a:lnTo>
                      <a:pt x="381" y="1"/>
                    </a:lnTo>
                    <a:lnTo>
                      <a:pt x="375" y="0"/>
                    </a:lnTo>
                    <a:lnTo>
                      <a:pt x="375" y="0"/>
                    </a:lnTo>
                    <a:close/>
                    <a:moveTo>
                      <a:pt x="369" y="246"/>
                    </a:moveTo>
                    <a:lnTo>
                      <a:pt x="369" y="246"/>
                    </a:lnTo>
                    <a:lnTo>
                      <a:pt x="368" y="249"/>
                    </a:lnTo>
                    <a:lnTo>
                      <a:pt x="366" y="252"/>
                    </a:lnTo>
                    <a:lnTo>
                      <a:pt x="362" y="254"/>
                    </a:lnTo>
                    <a:lnTo>
                      <a:pt x="358" y="255"/>
                    </a:lnTo>
                    <a:lnTo>
                      <a:pt x="33" y="255"/>
                    </a:lnTo>
                    <a:lnTo>
                      <a:pt x="33" y="255"/>
                    </a:lnTo>
                    <a:lnTo>
                      <a:pt x="29" y="254"/>
                    </a:lnTo>
                    <a:lnTo>
                      <a:pt x="26" y="252"/>
                    </a:lnTo>
                    <a:lnTo>
                      <a:pt x="23" y="249"/>
                    </a:lnTo>
                    <a:lnTo>
                      <a:pt x="22" y="246"/>
                    </a:lnTo>
                    <a:lnTo>
                      <a:pt x="22" y="27"/>
                    </a:lnTo>
                    <a:lnTo>
                      <a:pt x="22" y="27"/>
                    </a:lnTo>
                    <a:lnTo>
                      <a:pt x="23" y="23"/>
                    </a:lnTo>
                    <a:lnTo>
                      <a:pt x="26" y="20"/>
                    </a:lnTo>
                    <a:lnTo>
                      <a:pt x="29" y="18"/>
                    </a:lnTo>
                    <a:lnTo>
                      <a:pt x="33" y="18"/>
                    </a:lnTo>
                    <a:lnTo>
                      <a:pt x="358" y="18"/>
                    </a:lnTo>
                    <a:lnTo>
                      <a:pt x="358" y="18"/>
                    </a:lnTo>
                    <a:lnTo>
                      <a:pt x="362" y="18"/>
                    </a:lnTo>
                    <a:lnTo>
                      <a:pt x="366" y="20"/>
                    </a:lnTo>
                    <a:lnTo>
                      <a:pt x="368" y="23"/>
                    </a:lnTo>
                    <a:lnTo>
                      <a:pt x="369" y="27"/>
                    </a:lnTo>
                    <a:lnTo>
                      <a:pt x="36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686" tIns="238844" rIns="477686" bIns="238844" numCol="1" anchor="t" anchorCtr="0" compatLnSpc="1">
                <a:prstTxWarp prst="textNoShape">
                  <a:avLst/>
                </a:prstTxWarp>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13" name="Freeform 468"/>
              <p:cNvSpPr>
                <a:spLocks noEditPoints="1"/>
              </p:cNvSpPr>
              <p:nvPr/>
            </p:nvSpPr>
            <p:spPr bwMode="auto">
              <a:xfrm>
                <a:off x="16746538" y="-679450"/>
                <a:ext cx="230187" cy="231775"/>
              </a:xfrm>
              <a:custGeom>
                <a:avLst/>
                <a:gdLst>
                  <a:gd name="T0" fmla="*/ 78 w 145"/>
                  <a:gd name="T1" fmla="*/ 35 h 146"/>
                  <a:gd name="T2" fmla="*/ 66 w 145"/>
                  <a:gd name="T3" fmla="*/ 39 h 146"/>
                  <a:gd name="T4" fmla="*/ 36 w 145"/>
                  <a:gd name="T5" fmla="*/ 83 h 146"/>
                  <a:gd name="T6" fmla="*/ 37 w 145"/>
                  <a:gd name="T7" fmla="*/ 88 h 146"/>
                  <a:gd name="T8" fmla="*/ 55 w 145"/>
                  <a:gd name="T9" fmla="*/ 90 h 146"/>
                  <a:gd name="T10" fmla="*/ 90 w 145"/>
                  <a:gd name="T11" fmla="*/ 90 h 146"/>
                  <a:gd name="T12" fmla="*/ 106 w 145"/>
                  <a:gd name="T13" fmla="*/ 89 h 146"/>
                  <a:gd name="T14" fmla="*/ 110 w 145"/>
                  <a:gd name="T15" fmla="*/ 85 h 146"/>
                  <a:gd name="T16" fmla="*/ 82 w 145"/>
                  <a:gd name="T17" fmla="*/ 39 h 146"/>
                  <a:gd name="T18" fmla="*/ 65 w 145"/>
                  <a:gd name="T19" fmla="*/ 2 h 146"/>
                  <a:gd name="T20" fmla="*/ 45 w 145"/>
                  <a:gd name="T21" fmla="*/ 7 h 146"/>
                  <a:gd name="T22" fmla="*/ 27 w 145"/>
                  <a:gd name="T23" fmla="*/ 18 h 146"/>
                  <a:gd name="T24" fmla="*/ 13 w 145"/>
                  <a:gd name="T25" fmla="*/ 32 h 146"/>
                  <a:gd name="T26" fmla="*/ 3 w 145"/>
                  <a:gd name="T27" fmla="*/ 52 h 146"/>
                  <a:gd name="T28" fmla="*/ 0 w 145"/>
                  <a:gd name="T29" fmla="*/ 73 h 146"/>
                  <a:gd name="T30" fmla="*/ 1 w 145"/>
                  <a:gd name="T31" fmla="*/ 88 h 146"/>
                  <a:gd name="T32" fmla="*/ 9 w 145"/>
                  <a:gd name="T33" fmla="*/ 108 h 146"/>
                  <a:gd name="T34" fmla="*/ 21 w 145"/>
                  <a:gd name="T35" fmla="*/ 124 h 146"/>
                  <a:gd name="T36" fmla="*/ 38 w 145"/>
                  <a:gd name="T37" fmla="*/ 137 h 146"/>
                  <a:gd name="T38" fmla="*/ 58 w 145"/>
                  <a:gd name="T39" fmla="*/ 144 h 146"/>
                  <a:gd name="T40" fmla="*/ 73 w 145"/>
                  <a:gd name="T41" fmla="*/ 146 h 146"/>
                  <a:gd name="T42" fmla="*/ 94 w 145"/>
                  <a:gd name="T43" fmla="*/ 142 h 146"/>
                  <a:gd name="T44" fmla="*/ 113 w 145"/>
                  <a:gd name="T45" fmla="*/ 134 h 146"/>
                  <a:gd name="T46" fmla="*/ 129 w 145"/>
                  <a:gd name="T47" fmla="*/ 120 h 146"/>
                  <a:gd name="T48" fmla="*/ 140 w 145"/>
                  <a:gd name="T49" fmla="*/ 102 h 146"/>
                  <a:gd name="T50" fmla="*/ 145 w 145"/>
                  <a:gd name="T51" fmla="*/ 80 h 146"/>
                  <a:gd name="T52" fmla="*/ 145 w 145"/>
                  <a:gd name="T53" fmla="*/ 66 h 146"/>
                  <a:gd name="T54" fmla="*/ 140 w 145"/>
                  <a:gd name="T55" fmla="*/ 45 h 146"/>
                  <a:gd name="T56" fmla="*/ 129 w 145"/>
                  <a:gd name="T57" fmla="*/ 27 h 146"/>
                  <a:gd name="T58" fmla="*/ 113 w 145"/>
                  <a:gd name="T59" fmla="*/ 13 h 146"/>
                  <a:gd name="T60" fmla="*/ 94 w 145"/>
                  <a:gd name="T61" fmla="*/ 4 h 146"/>
                  <a:gd name="T62" fmla="*/ 73 w 145"/>
                  <a:gd name="T63" fmla="*/ 0 h 146"/>
                  <a:gd name="T64" fmla="*/ 73 w 145"/>
                  <a:gd name="T65" fmla="*/ 136 h 146"/>
                  <a:gd name="T66" fmla="*/ 48 w 145"/>
                  <a:gd name="T67" fmla="*/ 131 h 146"/>
                  <a:gd name="T68" fmla="*/ 20 w 145"/>
                  <a:gd name="T69" fmla="*/ 108 h 146"/>
                  <a:gd name="T70" fmla="*/ 11 w 145"/>
                  <a:gd name="T71" fmla="*/ 79 h 146"/>
                  <a:gd name="T72" fmla="*/ 11 w 145"/>
                  <a:gd name="T73" fmla="*/ 67 h 146"/>
                  <a:gd name="T74" fmla="*/ 20 w 145"/>
                  <a:gd name="T75" fmla="*/ 38 h 146"/>
                  <a:gd name="T76" fmla="*/ 48 w 145"/>
                  <a:gd name="T77" fmla="*/ 15 h 146"/>
                  <a:gd name="T78" fmla="*/ 73 w 145"/>
                  <a:gd name="T79" fmla="*/ 10 h 146"/>
                  <a:gd name="T80" fmla="*/ 85 w 145"/>
                  <a:gd name="T81" fmla="*/ 12 h 146"/>
                  <a:gd name="T82" fmla="*/ 117 w 145"/>
                  <a:gd name="T83" fmla="*/ 29 h 146"/>
                  <a:gd name="T84" fmla="*/ 134 w 145"/>
                  <a:gd name="T85" fmla="*/ 60 h 146"/>
                  <a:gd name="T86" fmla="*/ 135 w 145"/>
                  <a:gd name="T87" fmla="*/ 73 h 146"/>
                  <a:gd name="T88" fmla="*/ 130 w 145"/>
                  <a:gd name="T89" fmla="*/ 98 h 146"/>
                  <a:gd name="T90" fmla="*/ 108 w 145"/>
                  <a:gd name="T91" fmla="*/ 125 h 146"/>
                  <a:gd name="T92" fmla="*/ 79 w 145"/>
                  <a:gd name="T93"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 h="146">
                    <a:moveTo>
                      <a:pt x="82" y="39"/>
                    </a:moveTo>
                    <a:lnTo>
                      <a:pt x="82" y="39"/>
                    </a:lnTo>
                    <a:lnTo>
                      <a:pt x="78" y="35"/>
                    </a:lnTo>
                    <a:lnTo>
                      <a:pt x="74" y="34"/>
                    </a:lnTo>
                    <a:lnTo>
                      <a:pt x="69" y="35"/>
                    </a:lnTo>
                    <a:lnTo>
                      <a:pt x="66" y="39"/>
                    </a:lnTo>
                    <a:lnTo>
                      <a:pt x="38" y="78"/>
                    </a:lnTo>
                    <a:lnTo>
                      <a:pt x="38" y="78"/>
                    </a:lnTo>
                    <a:lnTo>
                      <a:pt x="36" y="83"/>
                    </a:lnTo>
                    <a:lnTo>
                      <a:pt x="36" y="85"/>
                    </a:lnTo>
                    <a:lnTo>
                      <a:pt x="36" y="87"/>
                    </a:lnTo>
                    <a:lnTo>
                      <a:pt x="37" y="88"/>
                    </a:lnTo>
                    <a:lnTo>
                      <a:pt x="39" y="89"/>
                    </a:lnTo>
                    <a:lnTo>
                      <a:pt x="44" y="90"/>
                    </a:lnTo>
                    <a:lnTo>
                      <a:pt x="55" y="90"/>
                    </a:lnTo>
                    <a:lnTo>
                      <a:pt x="55" y="112"/>
                    </a:lnTo>
                    <a:lnTo>
                      <a:pt x="90" y="112"/>
                    </a:lnTo>
                    <a:lnTo>
                      <a:pt x="90" y="90"/>
                    </a:lnTo>
                    <a:lnTo>
                      <a:pt x="101" y="90"/>
                    </a:lnTo>
                    <a:lnTo>
                      <a:pt x="101" y="90"/>
                    </a:lnTo>
                    <a:lnTo>
                      <a:pt x="106" y="89"/>
                    </a:lnTo>
                    <a:lnTo>
                      <a:pt x="108" y="88"/>
                    </a:lnTo>
                    <a:lnTo>
                      <a:pt x="109" y="86"/>
                    </a:lnTo>
                    <a:lnTo>
                      <a:pt x="110" y="85"/>
                    </a:lnTo>
                    <a:lnTo>
                      <a:pt x="110" y="83"/>
                    </a:lnTo>
                    <a:lnTo>
                      <a:pt x="108" y="77"/>
                    </a:lnTo>
                    <a:lnTo>
                      <a:pt x="82" y="39"/>
                    </a:lnTo>
                    <a:close/>
                    <a:moveTo>
                      <a:pt x="73" y="0"/>
                    </a:moveTo>
                    <a:lnTo>
                      <a:pt x="73" y="0"/>
                    </a:lnTo>
                    <a:lnTo>
                      <a:pt x="65" y="2"/>
                    </a:lnTo>
                    <a:lnTo>
                      <a:pt x="58" y="3"/>
                    </a:lnTo>
                    <a:lnTo>
                      <a:pt x="51" y="4"/>
                    </a:lnTo>
                    <a:lnTo>
                      <a:pt x="45" y="7"/>
                    </a:lnTo>
                    <a:lnTo>
                      <a:pt x="38" y="9"/>
                    </a:lnTo>
                    <a:lnTo>
                      <a:pt x="32" y="13"/>
                    </a:lnTo>
                    <a:lnTo>
                      <a:pt x="27" y="18"/>
                    </a:lnTo>
                    <a:lnTo>
                      <a:pt x="21" y="22"/>
                    </a:lnTo>
                    <a:lnTo>
                      <a:pt x="17" y="27"/>
                    </a:lnTo>
                    <a:lnTo>
                      <a:pt x="13" y="32"/>
                    </a:lnTo>
                    <a:lnTo>
                      <a:pt x="9" y="39"/>
                    </a:lnTo>
                    <a:lnTo>
                      <a:pt x="5" y="45"/>
                    </a:lnTo>
                    <a:lnTo>
                      <a:pt x="3" y="52"/>
                    </a:lnTo>
                    <a:lnTo>
                      <a:pt x="1" y="59"/>
                    </a:lnTo>
                    <a:lnTo>
                      <a:pt x="0" y="66"/>
                    </a:lnTo>
                    <a:lnTo>
                      <a:pt x="0" y="73"/>
                    </a:lnTo>
                    <a:lnTo>
                      <a:pt x="0" y="73"/>
                    </a:lnTo>
                    <a:lnTo>
                      <a:pt x="0" y="80"/>
                    </a:lnTo>
                    <a:lnTo>
                      <a:pt x="1" y="88"/>
                    </a:lnTo>
                    <a:lnTo>
                      <a:pt x="3" y="95"/>
                    </a:lnTo>
                    <a:lnTo>
                      <a:pt x="5" y="102"/>
                    </a:lnTo>
                    <a:lnTo>
                      <a:pt x="9" y="108"/>
                    </a:lnTo>
                    <a:lnTo>
                      <a:pt x="13" y="114"/>
                    </a:lnTo>
                    <a:lnTo>
                      <a:pt x="17" y="120"/>
                    </a:lnTo>
                    <a:lnTo>
                      <a:pt x="21" y="124"/>
                    </a:lnTo>
                    <a:lnTo>
                      <a:pt x="27" y="130"/>
                    </a:lnTo>
                    <a:lnTo>
                      <a:pt x="32" y="134"/>
                    </a:lnTo>
                    <a:lnTo>
                      <a:pt x="38" y="137"/>
                    </a:lnTo>
                    <a:lnTo>
                      <a:pt x="45" y="140"/>
                    </a:lnTo>
                    <a:lnTo>
                      <a:pt x="51" y="142"/>
                    </a:lnTo>
                    <a:lnTo>
                      <a:pt x="58" y="144"/>
                    </a:lnTo>
                    <a:lnTo>
                      <a:pt x="65" y="146"/>
                    </a:lnTo>
                    <a:lnTo>
                      <a:pt x="73" y="146"/>
                    </a:lnTo>
                    <a:lnTo>
                      <a:pt x="73" y="146"/>
                    </a:lnTo>
                    <a:lnTo>
                      <a:pt x="80" y="146"/>
                    </a:lnTo>
                    <a:lnTo>
                      <a:pt x="87" y="144"/>
                    </a:lnTo>
                    <a:lnTo>
                      <a:pt x="94" y="142"/>
                    </a:lnTo>
                    <a:lnTo>
                      <a:pt x="101" y="140"/>
                    </a:lnTo>
                    <a:lnTo>
                      <a:pt x="108" y="137"/>
                    </a:lnTo>
                    <a:lnTo>
                      <a:pt x="113" y="134"/>
                    </a:lnTo>
                    <a:lnTo>
                      <a:pt x="119" y="130"/>
                    </a:lnTo>
                    <a:lnTo>
                      <a:pt x="124" y="124"/>
                    </a:lnTo>
                    <a:lnTo>
                      <a:pt x="129" y="120"/>
                    </a:lnTo>
                    <a:lnTo>
                      <a:pt x="133" y="114"/>
                    </a:lnTo>
                    <a:lnTo>
                      <a:pt x="136" y="108"/>
                    </a:lnTo>
                    <a:lnTo>
                      <a:pt x="140" y="102"/>
                    </a:lnTo>
                    <a:lnTo>
                      <a:pt x="142" y="95"/>
                    </a:lnTo>
                    <a:lnTo>
                      <a:pt x="144" y="88"/>
                    </a:lnTo>
                    <a:lnTo>
                      <a:pt x="145" y="80"/>
                    </a:lnTo>
                    <a:lnTo>
                      <a:pt x="145" y="73"/>
                    </a:lnTo>
                    <a:lnTo>
                      <a:pt x="145" y="73"/>
                    </a:lnTo>
                    <a:lnTo>
                      <a:pt x="145" y="66"/>
                    </a:lnTo>
                    <a:lnTo>
                      <a:pt x="144" y="59"/>
                    </a:lnTo>
                    <a:lnTo>
                      <a:pt x="142" y="52"/>
                    </a:lnTo>
                    <a:lnTo>
                      <a:pt x="140" y="45"/>
                    </a:lnTo>
                    <a:lnTo>
                      <a:pt x="136" y="39"/>
                    </a:lnTo>
                    <a:lnTo>
                      <a:pt x="133" y="32"/>
                    </a:lnTo>
                    <a:lnTo>
                      <a:pt x="129" y="27"/>
                    </a:lnTo>
                    <a:lnTo>
                      <a:pt x="124" y="22"/>
                    </a:lnTo>
                    <a:lnTo>
                      <a:pt x="119" y="18"/>
                    </a:lnTo>
                    <a:lnTo>
                      <a:pt x="113" y="13"/>
                    </a:lnTo>
                    <a:lnTo>
                      <a:pt x="108" y="9"/>
                    </a:lnTo>
                    <a:lnTo>
                      <a:pt x="101" y="7"/>
                    </a:lnTo>
                    <a:lnTo>
                      <a:pt x="94" y="4"/>
                    </a:lnTo>
                    <a:lnTo>
                      <a:pt x="87" y="3"/>
                    </a:lnTo>
                    <a:lnTo>
                      <a:pt x="80" y="2"/>
                    </a:lnTo>
                    <a:lnTo>
                      <a:pt x="73" y="0"/>
                    </a:lnTo>
                    <a:lnTo>
                      <a:pt x="73" y="0"/>
                    </a:lnTo>
                    <a:close/>
                    <a:moveTo>
                      <a:pt x="73" y="136"/>
                    </a:moveTo>
                    <a:lnTo>
                      <a:pt x="73" y="136"/>
                    </a:lnTo>
                    <a:lnTo>
                      <a:pt x="66" y="136"/>
                    </a:lnTo>
                    <a:lnTo>
                      <a:pt x="60" y="135"/>
                    </a:lnTo>
                    <a:lnTo>
                      <a:pt x="48" y="131"/>
                    </a:lnTo>
                    <a:lnTo>
                      <a:pt x="37" y="125"/>
                    </a:lnTo>
                    <a:lnTo>
                      <a:pt x="29" y="118"/>
                    </a:lnTo>
                    <a:lnTo>
                      <a:pt x="20" y="108"/>
                    </a:lnTo>
                    <a:lnTo>
                      <a:pt x="15" y="98"/>
                    </a:lnTo>
                    <a:lnTo>
                      <a:pt x="12" y="86"/>
                    </a:lnTo>
                    <a:lnTo>
                      <a:pt x="11" y="79"/>
                    </a:lnTo>
                    <a:lnTo>
                      <a:pt x="10" y="73"/>
                    </a:lnTo>
                    <a:lnTo>
                      <a:pt x="10" y="73"/>
                    </a:lnTo>
                    <a:lnTo>
                      <a:pt x="11" y="67"/>
                    </a:lnTo>
                    <a:lnTo>
                      <a:pt x="12" y="60"/>
                    </a:lnTo>
                    <a:lnTo>
                      <a:pt x="15" y="48"/>
                    </a:lnTo>
                    <a:lnTo>
                      <a:pt x="20" y="38"/>
                    </a:lnTo>
                    <a:lnTo>
                      <a:pt x="29" y="29"/>
                    </a:lnTo>
                    <a:lnTo>
                      <a:pt x="37" y="22"/>
                    </a:lnTo>
                    <a:lnTo>
                      <a:pt x="48" y="15"/>
                    </a:lnTo>
                    <a:lnTo>
                      <a:pt x="60" y="12"/>
                    </a:lnTo>
                    <a:lnTo>
                      <a:pt x="66" y="11"/>
                    </a:lnTo>
                    <a:lnTo>
                      <a:pt x="73" y="10"/>
                    </a:lnTo>
                    <a:lnTo>
                      <a:pt x="73" y="10"/>
                    </a:lnTo>
                    <a:lnTo>
                      <a:pt x="79" y="11"/>
                    </a:lnTo>
                    <a:lnTo>
                      <a:pt x="85" y="12"/>
                    </a:lnTo>
                    <a:lnTo>
                      <a:pt x="97" y="15"/>
                    </a:lnTo>
                    <a:lnTo>
                      <a:pt x="108" y="22"/>
                    </a:lnTo>
                    <a:lnTo>
                      <a:pt x="117" y="29"/>
                    </a:lnTo>
                    <a:lnTo>
                      <a:pt x="125" y="38"/>
                    </a:lnTo>
                    <a:lnTo>
                      <a:pt x="130" y="48"/>
                    </a:lnTo>
                    <a:lnTo>
                      <a:pt x="134" y="60"/>
                    </a:lnTo>
                    <a:lnTo>
                      <a:pt x="135" y="67"/>
                    </a:lnTo>
                    <a:lnTo>
                      <a:pt x="135" y="73"/>
                    </a:lnTo>
                    <a:lnTo>
                      <a:pt x="135" y="73"/>
                    </a:lnTo>
                    <a:lnTo>
                      <a:pt x="135" y="79"/>
                    </a:lnTo>
                    <a:lnTo>
                      <a:pt x="134" y="86"/>
                    </a:lnTo>
                    <a:lnTo>
                      <a:pt x="130" y="98"/>
                    </a:lnTo>
                    <a:lnTo>
                      <a:pt x="125" y="108"/>
                    </a:lnTo>
                    <a:lnTo>
                      <a:pt x="117" y="118"/>
                    </a:lnTo>
                    <a:lnTo>
                      <a:pt x="108" y="125"/>
                    </a:lnTo>
                    <a:lnTo>
                      <a:pt x="97" y="131"/>
                    </a:lnTo>
                    <a:lnTo>
                      <a:pt x="85" y="135"/>
                    </a:lnTo>
                    <a:lnTo>
                      <a:pt x="79" y="136"/>
                    </a:lnTo>
                    <a:lnTo>
                      <a:pt x="73" y="136"/>
                    </a:lnTo>
                    <a:lnTo>
                      <a:pt x="73"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686" tIns="238844" rIns="477686" bIns="238844" numCol="1" anchor="t" anchorCtr="0" compatLnSpc="1">
                <a:prstTxWarp prst="textNoShape">
                  <a:avLst/>
                </a:prstTxWarp>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grpSp>
        <p:grpSp>
          <p:nvGrpSpPr>
            <p:cNvPr id="64" name="组合 157"/>
            <p:cNvGrpSpPr>
              <a:grpSpLocks noChangeAspect="1"/>
            </p:cNvGrpSpPr>
            <p:nvPr/>
          </p:nvGrpSpPr>
          <p:grpSpPr>
            <a:xfrm flipH="1">
              <a:off x="7467563" y="2976350"/>
              <a:ext cx="257251" cy="274764"/>
              <a:chOff x="16551275" y="-779462"/>
              <a:chExt cx="620712" cy="544513"/>
            </a:xfrm>
            <a:solidFill>
              <a:srgbClr val="15B0E8"/>
            </a:solidFill>
          </p:grpSpPr>
          <p:sp>
            <p:nvSpPr>
              <p:cNvPr id="108" name="Freeform 303"/>
              <p:cNvSpPr>
                <a:spLocks/>
              </p:cNvSpPr>
              <p:nvPr/>
            </p:nvSpPr>
            <p:spPr bwMode="auto">
              <a:xfrm>
                <a:off x="16705263" y="-366712"/>
                <a:ext cx="312737" cy="131763"/>
              </a:xfrm>
              <a:custGeom>
                <a:avLst/>
                <a:gdLst>
                  <a:gd name="T0" fmla="*/ 190 w 197"/>
                  <a:gd name="T1" fmla="*/ 66 h 83"/>
                  <a:gd name="T2" fmla="*/ 162 w 197"/>
                  <a:gd name="T3" fmla="*/ 66 h 83"/>
                  <a:gd name="T4" fmla="*/ 150 w 197"/>
                  <a:gd name="T5" fmla="*/ 0 h 83"/>
                  <a:gd name="T6" fmla="*/ 117 w 197"/>
                  <a:gd name="T7" fmla="*/ 0 h 83"/>
                  <a:gd name="T8" fmla="*/ 117 w 197"/>
                  <a:gd name="T9" fmla="*/ 34 h 83"/>
                  <a:gd name="T10" fmla="*/ 117 w 197"/>
                  <a:gd name="T11" fmla="*/ 34 h 83"/>
                  <a:gd name="T12" fmla="*/ 116 w 197"/>
                  <a:gd name="T13" fmla="*/ 39 h 83"/>
                  <a:gd name="T14" fmla="*/ 112 w 197"/>
                  <a:gd name="T15" fmla="*/ 45 h 83"/>
                  <a:gd name="T16" fmla="*/ 108 w 197"/>
                  <a:gd name="T17" fmla="*/ 48 h 83"/>
                  <a:gd name="T18" fmla="*/ 102 w 197"/>
                  <a:gd name="T19" fmla="*/ 49 h 83"/>
                  <a:gd name="T20" fmla="*/ 102 w 197"/>
                  <a:gd name="T21" fmla="*/ 49 h 83"/>
                  <a:gd name="T22" fmla="*/ 96 w 197"/>
                  <a:gd name="T23" fmla="*/ 48 h 83"/>
                  <a:gd name="T24" fmla="*/ 92 w 197"/>
                  <a:gd name="T25" fmla="*/ 45 h 83"/>
                  <a:gd name="T26" fmla="*/ 89 w 197"/>
                  <a:gd name="T27" fmla="*/ 39 h 83"/>
                  <a:gd name="T28" fmla="*/ 88 w 197"/>
                  <a:gd name="T29" fmla="*/ 34 h 83"/>
                  <a:gd name="T30" fmla="*/ 88 w 197"/>
                  <a:gd name="T31" fmla="*/ 0 h 83"/>
                  <a:gd name="T32" fmla="*/ 55 w 197"/>
                  <a:gd name="T33" fmla="*/ 0 h 83"/>
                  <a:gd name="T34" fmla="*/ 42 w 197"/>
                  <a:gd name="T35" fmla="*/ 66 h 83"/>
                  <a:gd name="T36" fmla="*/ 7 w 197"/>
                  <a:gd name="T37" fmla="*/ 66 h 83"/>
                  <a:gd name="T38" fmla="*/ 7 w 197"/>
                  <a:gd name="T39" fmla="*/ 66 h 83"/>
                  <a:gd name="T40" fmla="*/ 5 w 197"/>
                  <a:gd name="T41" fmla="*/ 67 h 83"/>
                  <a:gd name="T42" fmla="*/ 3 w 197"/>
                  <a:gd name="T43" fmla="*/ 69 h 83"/>
                  <a:gd name="T44" fmla="*/ 0 w 197"/>
                  <a:gd name="T45" fmla="*/ 71 h 83"/>
                  <a:gd name="T46" fmla="*/ 0 w 197"/>
                  <a:gd name="T47" fmla="*/ 74 h 83"/>
                  <a:gd name="T48" fmla="*/ 0 w 197"/>
                  <a:gd name="T49" fmla="*/ 74 h 83"/>
                  <a:gd name="T50" fmla="*/ 0 w 197"/>
                  <a:gd name="T51" fmla="*/ 78 h 83"/>
                  <a:gd name="T52" fmla="*/ 3 w 197"/>
                  <a:gd name="T53" fmla="*/ 80 h 83"/>
                  <a:gd name="T54" fmla="*/ 5 w 197"/>
                  <a:gd name="T55" fmla="*/ 82 h 83"/>
                  <a:gd name="T56" fmla="*/ 7 w 197"/>
                  <a:gd name="T57" fmla="*/ 83 h 83"/>
                  <a:gd name="T58" fmla="*/ 190 w 197"/>
                  <a:gd name="T59" fmla="*/ 83 h 83"/>
                  <a:gd name="T60" fmla="*/ 190 w 197"/>
                  <a:gd name="T61" fmla="*/ 83 h 83"/>
                  <a:gd name="T62" fmla="*/ 192 w 197"/>
                  <a:gd name="T63" fmla="*/ 82 h 83"/>
                  <a:gd name="T64" fmla="*/ 194 w 197"/>
                  <a:gd name="T65" fmla="*/ 80 h 83"/>
                  <a:gd name="T66" fmla="*/ 197 w 197"/>
                  <a:gd name="T67" fmla="*/ 78 h 83"/>
                  <a:gd name="T68" fmla="*/ 197 w 197"/>
                  <a:gd name="T69" fmla="*/ 74 h 83"/>
                  <a:gd name="T70" fmla="*/ 197 w 197"/>
                  <a:gd name="T71" fmla="*/ 74 h 83"/>
                  <a:gd name="T72" fmla="*/ 197 w 197"/>
                  <a:gd name="T73" fmla="*/ 71 h 83"/>
                  <a:gd name="T74" fmla="*/ 194 w 197"/>
                  <a:gd name="T75" fmla="*/ 69 h 83"/>
                  <a:gd name="T76" fmla="*/ 192 w 197"/>
                  <a:gd name="T77" fmla="*/ 67 h 83"/>
                  <a:gd name="T78" fmla="*/ 190 w 197"/>
                  <a:gd name="T79" fmla="*/ 66 h 83"/>
                  <a:gd name="T80" fmla="*/ 190 w 197"/>
                  <a:gd name="T81" fmla="*/ 6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7" h="83">
                    <a:moveTo>
                      <a:pt x="190" y="66"/>
                    </a:moveTo>
                    <a:lnTo>
                      <a:pt x="162" y="66"/>
                    </a:lnTo>
                    <a:lnTo>
                      <a:pt x="150" y="0"/>
                    </a:lnTo>
                    <a:lnTo>
                      <a:pt x="117" y="0"/>
                    </a:lnTo>
                    <a:lnTo>
                      <a:pt x="117" y="34"/>
                    </a:lnTo>
                    <a:lnTo>
                      <a:pt x="117" y="34"/>
                    </a:lnTo>
                    <a:lnTo>
                      <a:pt x="116" y="39"/>
                    </a:lnTo>
                    <a:lnTo>
                      <a:pt x="112" y="45"/>
                    </a:lnTo>
                    <a:lnTo>
                      <a:pt x="108" y="48"/>
                    </a:lnTo>
                    <a:lnTo>
                      <a:pt x="102" y="49"/>
                    </a:lnTo>
                    <a:lnTo>
                      <a:pt x="102" y="49"/>
                    </a:lnTo>
                    <a:lnTo>
                      <a:pt x="96" y="48"/>
                    </a:lnTo>
                    <a:lnTo>
                      <a:pt x="92" y="45"/>
                    </a:lnTo>
                    <a:lnTo>
                      <a:pt x="89" y="39"/>
                    </a:lnTo>
                    <a:lnTo>
                      <a:pt x="88" y="34"/>
                    </a:lnTo>
                    <a:lnTo>
                      <a:pt x="88" y="0"/>
                    </a:lnTo>
                    <a:lnTo>
                      <a:pt x="55" y="0"/>
                    </a:lnTo>
                    <a:lnTo>
                      <a:pt x="42" y="66"/>
                    </a:lnTo>
                    <a:lnTo>
                      <a:pt x="7" y="66"/>
                    </a:lnTo>
                    <a:lnTo>
                      <a:pt x="7" y="66"/>
                    </a:lnTo>
                    <a:lnTo>
                      <a:pt x="5" y="67"/>
                    </a:lnTo>
                    <a:lnTo>
                      <a:pt x="3" y="69"/>
                    </a:lnTo>
                    <a:lnTo>
                      <a:pt x="0" y="71"/>
                    </a:lnTo>
                    <a:lnTo>
                      <a:pt x="0" y="74"/>
                    </a:lnTo>
                    <a:lnTo>
                      <a:pt x="0" y="74"/>
                    </a:lnTo>
                    <a:lnTo>
                      <a:pt x="0" y="78"/>
                    </a:lnTo>
                    <a:lnTo>
                      <a:pt x="3" y="80"/>
                    </a:lnTo>
                    <a:lnTo>
                      <a:pt x="5" y="82"/>
                    </a:lnTo>
                    <a:lnTo>
                      <a:pt x="7" y="83"/>
                    </a:lnTo>
                    <a:lnTo>
                      <a:pt x="190" y="83"/>
                    </a:lnTo>
                    <a:lnTo>
                      <a:pt x="190" y="83"/>
                    </a:lnTo>
                    <a:lnTo>
                      <a:pt x="192" y="82"/>
                    </a:lnTo>
                    <a:lnTo>
                      <a:pt x="194" y="80"/>
                    </a:lnTo>
                    <a:lnTo>
                      <a:pt x="197" y="78"/>
                    </a:lnTo>
                    <a:lnTo>
                      <a:pt x="197" y="74"/>
                    </a:lnTo>
                    <a:lnTo>
                      <a:pt x="197" y="74"/>
                    </a:lnTo>
                    <a:lnTo>
                      <a:pt x="197" y="71"/>
                    </a:lnTo>
                    <a:lnTo>
                      <a:pt x="194" y="69"/>
                    </a:lnTo>
                    <a:lnTo>
                      <a:pt x="192" y="67"/>
                    </a:lnTo>
                    <a:lnTo>
                      <a:pt x="190" y="66"/>
                    </a:lnTo>
                    <a:lnTo>
                      <a:pt x="19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686" tIns="238844" rIns="477686" bIns="238844" numCol="1" anchor="t" anchorCtr="0" compatLnSpc="1">
                <a:prstTxWarp prst="textNoShape">
                  <a:avLst/>
                </a:prstTxWarp>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09" name="Freeform 467"/>
              <p:cNvSpPr>
                <a:spLocks noEditPoints="1"/>
              </p:cNvSpPr>
              <p:nvPr/>
            </p:nvSpPr>
            <p:spPr bwMode="auto">
              <a:xfrm>
                <a:off x="16551275" y="-779462"/>
                <a:ext cx="620712" cy="434975"/>
              </a:xfrm>
              <a:custGeom>
                <a:avLst/>
                <a:gdLst>
                  <a:gd name="T0" fmla="*/ 375 w 391"/>
                  <a:gd name="T1" fmla="*/ 0 h 274"/>
                  <a:gd name="T2" fmla="*/ 17 w 391"/>
                  <a:gd name="T3" fmla="*/ 0 h 274"/>
                  <a:gd name="T4" fmla="*/ 17 w 391"/>
                  <a:gd name="T5" fmla="*/ 0 h 274"/>
                  <a:gd name="T6" fmla="*/ 11 w 391"/>
                  <a:gd name="T7" fmla="*/ 1 h 274"/>
                  <a:gd name="T8" fmla="*/ 6 w 391"/>
                  <a:gd name="T9" fmla="*/ 4 h 274"/>
                  <a:gd name="T10" fmla="*/ 1 w 391"/>
                  <a:gd name="T11" fmla="*/ 8 h 274"/>
                  <a:gd name="T12" fmla="*/ 0 w 391"/>
                  <a:gd name="T13" fmla="*/ 11 h 274"/>
                  <a:gd name="T14" fmla="*/ 0 w 391"/>
                  <a:gd name="T15" fmla="*/ 13 h 274"/>
                  <a:gd name="T16" fmla="*/ 0 w 391"/>
                  <a:gd name="T17" fmla="*/ 259 h 274"/>
                  <a:gd name="T18" fmla="*/ 0 w 391"/>
                  <a:gd name="T19" fmla="*/ 259 h 274"/>
                  <a:gd name="T20" fmla="*/ 0 w 391"/>
                  <a:gd name="T21" fmla="*/ 262 h 274"/>
                  <a:gd name="T22" fmla="*/ 1 w 391"/>
                  <a:gd name="T23" fmla="*/ 264 h 274"/>
                  <a:gd name="T24" fmla="*/ 6 w 391"/>
                  <a:gd name="T25" fmla="*/ 269 h 274"/>
                  <a:gd name="T26" fmla="*/ 11 w 391"/>
                  <a:gd name="T27" fmla="*/ 271 h 274"/>
                  <a:gd name="T28" fmla="*/ 17 w 391"/>
                  <a:gd name="T29" fmla="*/ 274 h 274"/>
                  <a:gd name="T30" fmla="*/ 375 w 391"/>
                  <a:gd name="T31" fmla="*/ 274 h 274"/>
                  <a:gd name="T32" fmla="*/ 375 w 391"/>
                  <a:gd name="T33" fmla="*/ 274 h 274"/>
                  <a:gd name="T34" fmla="*/ 381 w 391"/>
                  <a:gd name="T35" fmla="*/ 271 h 274"/>
                  <a:gd name="T36" fmla="*/ 386 w 391"/>
                  <a:gd name="T37" fmla="*/ 269 h 274"/>
                  <a:gd name="T38" fmla="*/ 390 w 391"/>
                  <a:gd name="T39" fmla="*/ 264 h 274"/>
                  <a:gd name="T40" fmla="*/ 391 w 391"/>
                  <a:gd name="T41" fmla="*/ 262 h 274"/>
                  <a:gd name="T42" fmla="*/ 391 w 391"/>
                  <a:gd name="T43" fmla="*/ 259 h 274"/>
                  <a:gd name="T44" fmla="*/ 391 w 391"/>
                  <a:gd name="T45" fmla="*/ 13 h 274"/>
                  <a:gd name="T46" fmla="*/ 391 w 391"/>
                  <a:gd name="T47" fmla="*/ 13 h 274"/>
                  <a:gd name="T48" fmla="*/ 391 w 391"/>
                  <a:gd name="T49" fmla="*/ 11 h 274"/>
                  <a:gd name="T50" fmla="*/ 390 w 391"/>
                  <a:gd name="T51" fmla="*/ 8 h 274"/>
                  <a:gd name="T52" fmla="*/ 386 w 391"/>
                  <a:gd name="T53" fmla="*/ 4 h 274"/>
                  <a:gd name="T54" fmla="*/ 381 w 391"/>
                  <a:gd name="T55" fmla="*/ 1 h 274"/>
                  <a:gd name="T56" fmla="*/ 375 w 391"/>
                  <a:gd name="T57" fmla="*/ 0 h 274"/>
                  <a:gd name="T58" fmla="*/ 375 w 391"/>
                  <a:gd name="T59" fmla="*/ 0 h 274"/>
                  <a:gd name="T60" fmla="*/ 369 w 391"/>
                  <a:gd name="T61" fmla="*/ 246 h 274"/>
                  <a:gd name="T62" fmla="*/ 369 w 391"/>
                  <a:gd name="T63" fmla="*/ 246 h 274"/>
                  <a:gd name="T64" fmla="*/ 368 w 391"/>
                  <a:gd name="T65" fmla="*/ 249 h 274"/>
                  <a:gd name="T66" fmla="*/ 366 w 391"/>
                  <a:gd name="T67" fmla="*/ 252 h 274"/>
                  <a:gd name="T68" fmla="*/ 362 w 391"/>
                  <a:gd name="T69" fmla="*/ 254 h 274"/>
                  <a:gd name="T70" fmla="*/ 358 w 391"/>
                  <a:gd name="T71" fmla="*/ 255 h 274"/>
                  <a:gd name="T72" fmla="*/ 33 w 391"/>
                  <a:gd name="T73" fmla="*/ 255 h 274"/>
                  <a:gd name="T74" fmla="*/ 33 w 391"/>
                  <a:gd name="T75" fmla="*/ 255 h 274"/>
                  <a:gd name="T76" fmla="*/ 29 w 391"/>
                  <a:gd name="T77" fmla="*/ 254 h 274"/>
                  <a:gd name="T78" fmla="*/ 26 w 391"/>
                  <a:gd name="T79" fmla="*/ 252 h 274"/>
                  <a:gd name="T80" fmla="*/ 23 w 391"/>
                  <a:gd name="T81" fmla="*/ 249 h 274"/>
                  <a:gd name="T82" fmla="*/ 22 w 391"/>
                  <a:gd name="T83" fmla="*/ 246 h 274"/>
                  <a:gd name="T84" fmla="*/ 22 w 391"/>
                  <a:gd name="T85" fmla="*/ 27 h 274"/>
                  <a:gd name="T86" fmla="*/ 22 w 391"/>
                  <a:gd name="T87" fmla="*/ 27 h 274"/>
                  <a:gd name="T88" fmla="*/ 23 w 391"/>
                  <a:gd name="T89" fmla="*/ 23 h 274"/>
                  <a:gd name="T90" fmla="*/ 26 w 391"/>
                  <a:gd name="T91" fmla="*/ 20 h 274"/>
                  <a:gd name="T92" fmla="*/ 29 w 391"/>
                  <a:gd name="T93" fmla="*/ 18 h 274"/>
                  <a:gd name="T94" fmla="*/ 33 w 391"/>
                  <a:gd name="T95" fmla="*/ 18 h 274"/>
                  <a:gd name="T96" fmla="*/ 358 w 391"/>
                  <a:gd name="T97" fmla="*/ 18 h 274"/>
                  <a:gd name="T98" fmla="*/ 358 w 391"/>
                  <a:gd name="T99" fmla="*/ 18 h 274"/>
                  <a:gd name="T100" fmla="*/ 362 w 391"/>
                  <a:gd name="T101" fmla="*/ 18 h 274"/>
                  <a:gd name="T102" fmla="*/ 366 w 391"/>
                  <a:gd name="T103" fmla="*/ 20 h 274"/>
                  <a:gd name="T104" fmla="*/ 368 w 391"/>
                  <a:gd name="T105" fmla="*/ 23 h 274"/>
                  <a:gd name="T106" fmla="*/ 369 w 391"/>
                  <a:gd name="T107" fmla="*/ 27 h 274"/>
                  <a:gd name="T108" fmla="*/ 369 w 391"/>
                  <a:gd name="T109" fmla="*/ 24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1" h="274">
                    <a:moveTo>
                      <a:pt x="375" y="0"/>
                    </a:moveTo>
                    <a:lnTo>
                      <a:pt x="17" y="0"/>
                    </a:lnTo>
                    <a:lnTo>
                      <a:pt x="17" y="0"/>
                    </a:lnTo>
                    <a:lnTo>
                      <a:pt x="11" y="1"/>
                    </a:lnTo>
                    <a:lnTo>
                      <a:pt x="6" y="4"/>
                    </a:lnTo>
                    <a:lnTo>
                      <a:pt x="1" y="8"/>
                    </a:lnTo>
                    <a:lnTo>
                      <a:pt x="0" y="11"/>
                    </a:lnTo>
                    <a:lnTo>
                      <a:pt x="0" y="13"/>
                    </a:lnTo>
                    <a:lnTo>
                      <a:pt x="0" y="259"/>
                    </a:lnTo>
                    <a:lnTo>
                      <a:pt x="0" y="259"/>
                    </a:lnTo>
                    <a:lnTo>
                      <a:pt x="0" y="262"/>
                    </a:lnTo>
                    <a:lnTo>
                      <a:pt x="1" y="264"/>
                    </a:lnTo>
                    <a:lnTo>
                      <a:pt x="6" y="269"/>
                    </a:lnTo>
                    <a:lnTo>
                      <a:pt x="11" y="271"/>
                    </a:lnTo>
                    <a:lnTo>
                      <a:pt x="17" y="274"/>
                    </a:lnTo>
                    <a:lnTo>
                      <a:pt x="375" y="274"/>
                    </a:lnTo>
                    <a:lnTo>
                      <a:pt x="375" y="274"/>
                    </a:lnTo>
                    <a:lnTo>
                      <a:pt x="381" y="271"/>
                    </a:lnTo>
                    <a:lnTo>
                      <a:pt x="386" y="269"/>
                    </a:lnTo>
                    <a:lnTo>
                      <a:pt x="390" y="264"/>
                    </a:lnTo>
                    <a:lnTo>
                      <a:pt x="391" y="262"/>
                    </a:lnTo>
                    <a:lnTo>
                      <a:pt x="391" y="259"/>
                    </a:lnTo>
                    <a:lnTo>
                      <a:pt x="391" y="13"/>
                    </a:lnTo>
                    <a:lnTo>
                      <a:pt x="391" y="13"/>
                    </a:lnTo>
                    <a:lnTo>
                      <a:pt x="391" y="11"/>
                    </a:lnTo>
                    <a:lnTo>
                      <a:pt x="390" y="8"/>
                    </a:lnTo>
                    <a:lnTo>
                      <a:pt x="386" y="4"/>
                    </a:lnTo>
                    <a:lnTo>
                      <a:pt x="381" y="1"/>
                    </a:lnTo>
                    <a:lnTo>
                      <a:pt x="375" y="0"/>
                    </a:lnTo>
                    <a:lnTo>
                      <a:pt x="375" y="0"/>
                    </a:lnTo>
                    <a:close/>
                    <a:moveTo>
                      <a:pt x="369" y="246"/>
                    </a:moveTo>
                    <a:lnTo>
                      <a:pt x="369" y="246"/>
                    </a:lnTo>
                    <a:lnTo>
                      <a:pt x="368" y="249"/>
                    </a:lnTo>
                    <a:lnTo>
                      <a:pt x="366" y="252"/>
                    </a:lnTo>
                    <a:lnTo>
                      <a:pt x="362" y="254"/>
                    </a:lnTo>
                    <a:lnTo>
                      <a:pt x="358" y="255"/>
                    </a:lnTo>
                    <a:lnTo>
                      <a:pt x="33" y="255"/>
                    </a:lnTo>
                    <a:lnTo>
                      <a:pt x="33" y="255"/>
                    </a:lnTo>
                    <a:lnTo>
                      <a:pt x="29" y="254"/>
                    </a:lnTo>
                    <a:lnTo>
                      <a:pt x="26" y="252"/>
                    </a:lnTo>
                    <a:lnTo>
                      <a:pt x="23" y="249"/>
                    </a:lnTo>
                    <a:lnTo>
                      <a:pt x="22" y="246"/>
                    </a:lnTo>
                    <a:lnTo>
                      <a:pt x="22" y="27"/>
                    </a:lnTo>
                    <a:lnTo>
                      <a:pt x="22" y="27"/>
                    </a:lnTo>
                    <a:lnTo>
                      <a:pt x="23" y="23"/>
                    </a:lnTo>
                    <a:lnTo>
                      <a:pt x="26" y="20"/>
                    </a:lnTo>
                    <a:lnTo>
                      <a:pt x="29" y="18"/>
                    </a:lnTo>
                    <a:lnTo>
                      <a:pt x="33" y="18"/>
                    </a:lnTo>
                    <a:lnTo>
                      <a:pt x="358" y="18"/>
                    </a:lnTo>
                    <a:lnTo>
                      <a:pt x="358" y="18"/>
                    </a:lnTo>
                    <a:lnTo>
                      <a:pt x="362" y="18"/>
                    </a:lnTo>
                    <a:lnTo>
                      <a:pt x="366" y="20"/>
                    </a:lnTo>
                    <a:lnTo>
                      <a:pt x="368" y="23"/>
                    </a:lnTo>
                    <a:lnTo>
                      <a:pt x="369" y="27"/>
                    </a:lnTo>
                    <a:lnTo>
                      <a:pt x="36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686" tIns="238844" rIns="477686" bIns="238844" numCol="1" anchor="t" anchorCtr="0" compatLnSpc="1">
                <a:prstTxWarp prst="textNoShape">
                  <a:avLst/>
                </a:prstTxWarp>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sp>
            <p:nvSpPr>
              <p:cNvPr id="110" name="Freeform 468"/>
              <p:cNvSpPr>
                <a:spLocks noEditPoints="1"/>
              </p:cNvSpPr>
              <p:nvPr/>
            </p:nvSpPr>
            <p:spPr bwMode="auto">
              <a:xfrm>
                <a:off x="16746538" y="-679450"/>
                <a:ext cx="230187" cy="231775"/>
              </a:xfrm>
              <a:custGeom>
                <a:avLst/>
                <a:gdLst>
                  <a:gd name="T0" fmla="*/ 78 w 145"/>
                  <a:gd name="T1" fmla="*/ 35 h 146"/>
                  <a:gd name="T2" fmla="*/ 66 w 145"/>
                  <a:gd name="T3" fmla="*/ 39 h 146"/>
                  <a:gd name="T4" fmla="*/ 36 w 145"/>
                  <a:gd name="T5" fmla="*/ 83 h 146"/>
                  <a:gd name="T6" fmla="*/ 37 w 145"/>
                  <a:gd name="T7" fmla="*/ 88 h 146"/>
                  <a:gd name="T8" fmla="*/ 55 w 145"/>
                  <a:gd name="T9" fmla="*/ 90 h 146"/>
                  <a:gd name="T10" fmla="*/ 90 w 145"/>
                  <a:gd name="T11" fmla="*/ 90 h 146"/>
                  <a:gd name="T12" fmla="*/ 106 w 145"/>
                  <a:gd name="T13" fmla="*/ 89 h 146"/>
                  <a:gd name="T14" fmla="*/ 110 w 145"/>
                  <a:gd name="T15" fmla="*/ 85 h 146"/>
                  <a:gd name="T16" fmla="*/ 82 w 145"/>
                  <a:gd name="T17" fmla="*/ 39 h 146"/>
                  <a:gd name="T18" fmla="*/ 65 w 145"/>
                  <a:gd name="T19" fmla="*/ 2 h 146"/>
                  <a:gd name="T20" fmla="*/ 45 w 145"/>
                  <a:gd name="T21" fmla="*/ 7 h 146"/>
                  <a:gd name="T22" fmla="*/ 27 w 145"/>
                  <a:gd name="T23" fmla="*/ 18 h 146"/>
                  <a:gd name="T24" fmla="*/ 13 w 145"/>
                  <a:gd name="T25" fmla="*/ 32 h 146"/>
                  <a:gd name="T26" fmla="*/ 3 w 145"/>
                  <a:gd name="T27" fmla="*/ 52 h 146"/>
                  <a:gd name="T28" fmla="*/ 0 w 145"/>
                  <a:gd name="T29" fmla="*/ 73 h 146"/>
                  <a:gd name="T30" fmla="*/ 1 w 145"/>
                  <a:gd name="T31" fmla="*/ 88 h 146"/>
                  <a:gd name="T32" fmla="*/ 9 w 145"/>
                  <a:gd name="T33" fmla="*/ 108 h 146"/>
                  <a:gd name="T34" fmla="*/ 21 w 145"/>
                  <a:gd name="T35" fmla="*/ 124 h 146"/>
                  <a:gd name="T36" fmla="*/ 38 w 145"/>
                  <a:gd name="T37" fmla="*/ 137 h 146"/>
                  <a:gd name="T38" fmla="*/ 58 w 145"/>
                  <a:gd name="T39" fmla="*/ 144 h 146"/>
                  <a:gd name="T40" fmla="*/ 73 w 145"/>
                  <a:gd name="T41" fmla="*/ 146 h 146"/>
                  <a:gd name="T42" fmla="*/ 94 w 145"/>
                  <a:gd name="T43" fmla="*/ 142 h 146"/>
                  <a:gd name="T44" fmla="*/ 113 w 145"/>
                  <a:gd name="T45" fmla="*/ 134 h 146"/>
                  <a:gd name="T46" fmla="*/ 129 w 145"/>
                  <a:gd name="T47" fmla="*/ 120 h 146"/>
                  <a:gd name="T48" fmla="*/ 140 w 145"/>
                  <a:gd name="T49" fmla="*/ 102 h 146"/>
                  <a:gd name="T50" fmla="*/ 145 w 145"/>
                  <a:gd name="T51" fmla="*/ 80 h 146"/>
                  <a:gd name="T52" fmla="*/ 145 w 145"/>
                  <a:gd name="T53" fmla="*/ 66 h 146"/>
                  <a:gd name="T54" fmla="*/ 140 w 145"/>
                  <a:gd name="T55" fmla="*/ 45 h 146"/>
                  <a:gd name="T56" fmla="*/ 129 w 145"/>
                  <a:gd name="T57" fmla="*/ 27 h 146"/>
                  <a:gd name="T58" fmla="*/ 113 w 145"/>
                  <a:gd name="T59" fmla="*/ 13 h 146"/>
                  <a:gd name="T60" fmla="*/ 94 w 145"/>
                  <a:gd name="T61" fmla="*/ 4 h 146"/>
                  <a:gd name="T62" fmla="*/ 73 w 145"/>
                  <a:gd name="T63" fmla="*/ 0 h 146"/>
                  <a:gd name="T64" fmla="*/ 73 w 145"/>
                  <a:gd name="T65" fmla="*/ 136 h 146"/>
                  <a:gd name="T66" fmla="*/ 48 w 145"/>
                  <a:gd name="T67" fmla="*/ 131 h 146"/>
                  <a:gd name="T68" fmla="*/ 20 w 145"/>
                  <a:gd name="T69" fmla="*/ 108 h 146"/>
                  <a:gd name="T70" fmla="*/ 11 w 145"/>
                  <a:gd name="T71" fmla="*/ 79 h 146"/>
                  <a:gd name="T72" fmla="*/ 11 w 145"/>
                  <a:gd name="T73" fmla="*/ 67 h 146"/>
                  <a:gd name="T74" fmla="*/ 20 w 145"/>
                  <a:gd name="T75" fmla="*/ 38 h 146"/>
                  <a:gd name="T76" fmla="*/ 48 w 145"/>
                  <a:gd name="T77" fmla="*/ 15 h 146"/>
                  <a:gd name="T78" fmla="*/ 73 w 145"/>
                  <a:gd name="T79" fmla="*/ 10 h 146"/>
                  <a:gd name="T80" fmla="*/ 85 w 145"/>
                  <a:gd name="T81" fmla="*/ 12 h 146"/>
                  <a:gd name="T82" fmla="*/ 117 w 145"/>
                  <a:gd name="T83" fmla="*/ 29 h 146"/>
                  <a:gd name="T84" fmla="*/ 134 w 145"/>
                  <a:gd name="T85" fmla="*/ 60 h 146"/>
                  <a:gd name="T86" fmla="*/ 135 w 145"/>
                  <a:gd name="T87" fmla="*/ 73 h 146"/>
                  <a:gd name="T88" fmla="*/ 130 w 145"/>
                  <a:gd name="T89" fmla="*/ 98 h 146"/>
                  <a:gd name="T90" fmla="*/ 108 w 145"/>
                  <a:gd name="T91" fmla="*/ 125 h 146"/>
                  <a:gd name="T92" fmla="*/ 79 w 145"/>
                  <a:gd name="T93"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 h="146">
                    <a:moveTo>
                      <a:pt x="82" y="39"/>
                    </a:moveTo>
                    <a:lnTo>
                      <a:pt x="82" y="39"/>
                    </a:lnTo>
                    <a:lnTo>
                      <a:pt x="78" y="35"/>
                    </a:lnTo>
                    <a:lnTo>
                      <a:pt x="74" y="34"/>
                    </a:lnTo>
                    <a:lnTo>
                      <a:pt x="69" y="35"/>
                    </a:lnTo>
                    <a:lnTo>
                      <a:pt x="66" y="39"/>
                    </a:lnTo>
                    <a:lnTo>
                      <a:pt x="38" y="78"/>
                    </a:lnTo>
                    <a:lnTo>
                      <a:pt x="38" y="78"/>
                    </a:lnTo>
                    <a:lnTo>
                      <a:pt x="36" y="83"/>
                    </a:lnTo>
                    <a:lnTo>
                      <a:pt x="36" y="85"/>
                    </a:lnTo>
                    <a:lnTo>
                      <a:pt x="36" y="87"/>
                    </a:lnTo>
                    <a:lnTo>
                      <a:pt x="37" y="88"/>
                    </a:lnTo>
                    <a:lnTo>
                      <a:pt x="39" y="89"/>
                    </a:lnTo>
                    <a:lnTo>
                      <a:pt x="44" y="90"/>
                    </a:lnTo>
                    <a:lnTo>
                      <a:pt x="55" y="90"/>
                    </a:lnTo>
                    <a:lnTo>
                      <a:pt x="55" y="112"/>
                    </a:lnTo>
                    <a:lnTo>
                      <a:pt x="90" y="112"/>
                    </a:lnTo>
                    <a:lnTo>
                      <a:pt x="90" y="90"/>
                    </a:lnTo>
                    <a:lnTo>
                      <a:pt x="101" y="90"/>
                    </a:lnTo>
                    <a:lnTo>
                      <a:pt x="101" y="90"/>
                    </a:lnTo>
                    <a:lnTo>
                      <a:pt x="106" y="89"/>
                    </a:lnTo>
                    <a:lnTo>
                      <a:pt x="108" y="88"/>
                    </a:lnTo>
                    <a:lnTo>
                      <a:pt x="109" y="86"/>
                    </a:lnTo>
                    <a:lnTo>
                      <a:pt x="110" y="85"/>
                    </a:lnTo>
                    <a:lnTo>
                      <a:pt x="110" y="83"/>
                    </a:lnTo>
                    <a:lnTo>
                      <a:pt x="108" y="77"/>
                    </a:lnTo>
                    <a:lnTo>
                      <a:pt x="82" y="39"/>
                    </a:lnTo>
                    <a:close/>
                    <a:moveTo>
                      <a:pt x="73" y="0"/>
                    </a:moveTo>
                    <a:lnTo>
                      <a:pt x="73" y="0"/>
                    </a:lnTo>
                    <a:lnTo>
                      <a:pt x="65" y="2"/>
                    </a:lnTo>
                    <a:lnTo>
                      <a:pt x="58" y="3"/>
                    </a:lnTo>
                    <a:lnTo>
                      <a:pt x="51" y="4"/>
                    </a:lnTo>
                    <a:lnTo>
                      <a:pt x="45" y="7"/>
                    </a:lnTo>
                    <a:lnTo>
                      <a:pt x="38" y="9"/>
                    </a:lnTo>
                    <a:lnTo>
                      <a:pt x="32" y="13"/>
                    </a:lnTo>
                    <a:lnTo>
                      <a:pt x="27" y="18"/>
                    </a:lnTo>
                    <a:lnTo>
                      <a:pt x="21" y="22"/>
                    </a:lnTo>
                    <a:lnTo>
                      <a:pt x="17" y="27"/>
                    </a:lnTo>
                    <a:lnTo>
                      <a:pt x="13" y="32"/>
                    </a:lnTo>
                    <a:lnTo>
                      <a:pt x="9" y="39"/>
                    </a:lnTo>
                    <a:lnTo>
                      <a:pt x="5" y="45"/>
                    </a:lnTo>
                    <a:lnTo>
                      <a:pt x="3" y="52"/>
                    </a:lnTo>
                    <a:lnTo>
                      <a:pt x="1" y="59"/>
                    </a:lnTo>
                    <a:lnTo>
                      <a:pt x="0" y="66"/>
                    </a:lnTo>
                    <a:lnTo>
                      <a:pt x="0" y="73"/>
                    </a:lnTo>
                    <a:lnTo>
                      <a:pt x="0" y="73"/>
                    </a:lnTo>
                    <a:lnTo>
                      <a:pt x="0" y="80"/>
                    </a:lnTo>
                    <a:lnTo>
                      <a:pt x="1" y="88"/>
                    </a:lnTo>
                    <a:lnTo>
                      <a:pt x="3" y="95"/>
                    </a:lnTo>
                    <a:lnTo>
                      <a:pt x="5" y="102"/>
                    </a:lnTo>
                    <a:lnTo>
                      <a:pt x="9" y="108"/>
                    </a:lnTo>
                    <a:lnTo>
                      <a:pt x="13" y="114"/>
                    </a:lnTo>
                    <a:lnTo>
                      <a:pt x="17" y="120"/>
                    </a:lnTo>
                    <a:lnTo>
                      <a:pt x="21" y="124"/>
                    </a:lnTo>
                    <a:lnTo>
                      <a:pt x="27" y="130"/>
                    </a:lnTo>
                    <a:lnTo>
                      <a:pt x="32" y="134"/>
                    </a:lnTo>
                    <a:lnTo>
                      <a:pt x="38" y="137"/>
                    </a:lnTo>
                    <a:lnTo>
                      <a:pt x="45" y="140"/>
                    </a:lnTo>
                    <a:lnTo>
                      <a:pt x="51" y="142"/>
                    </a:lnTo>
                    <a:lnTo>
                      <a:pt x="58" y="144"/>
                    </a:lnTo>
                    <a:lnTo>
                      <a:pt x="65" y="146"/>
                    </a:lnTo>
                    <a:lnTo>
                      <a:pt x="73" y="146"/>
                    </a:lnTo>
                    <a:lnTo>
                      <a:pt x="73" y="146"/>
                    </a:lnTo>
                    <a:lnTo>
                      <a:pt x="80" y="146"/>
                    </a:lnTo>
                    <a:lnTo>
                      <a:pt x="87" y="144"/>
                    </a:lnTo>
                    <a:lnTo>
                      <a:pt x="94" y="142"/>
                    </a:lnTo>
                    <a:lnTo>
                      <a:pt x="101" y="140"/>
                    </a:lnTo>
                    <a:lnTo>
                      <a:pt x="108" y="137"/>
                    </a:lnTo>
                    <a:lnTo>
                      <a:pt x="113" y="134"/>
                    </a:lnTo>
                    <a:lnTo>
                      <a:pt x="119" y="130"/>
                    </a:lnTo>
                    <a:lnTo>
                      <a:pt x="124" y="124"/>
                    </a:lnTo>
                    <a:lnTo>
                      <a:pt x="129" y="120"/>
                    </a:lnTo>
                    <a:lnTo>
                      <a:pt x="133" y="114"/>
                    </a:lnTo>
                    <a:lnTo>
                      <a:pt x="136" y="108"/>
                    </a:lnTo>
                    <a:lnTo>
                      <a:pt x="140" y="102"/>
                    </a:lnTo>
                    <a:lnTo>
                      <a:pt x="142" y="95"/>
                    </a:lnTo>
                    <a:lnTo>
                      <a:pt x="144" y="88"/>
                    </a:lnTo>
                    <a:lnTo>
                      <a:pt x="145" y="80"/>
                    </a:lnTo>
                    <a:lnTo>
                      <a:pt x="145" y="73"/>
                    </a:lnTo>
                    <a:lnTo>
                      <a:pt x="145" y="73"/>
                    </a:lnTo>
                    <a:lnTo>
                      <a:pt x="145" y="66"/>
                    </a:lnTo>
                    <a:lnTo>
                      <a:pt x="144" y="59"/>
                    </a:lnTo>
                    <a:lnTo>
                      <a:pt x="142" y="52"/>
                    </a:lnTo>
                    <a:lnTo>
                      <a:pt x="140" y="45"/>
                    </a:lnTo>
                    <a:lnTo>
                      <a:pt x="136" y="39"/>
                    </a:lnTo>
                    <a:lnTo>
                      <a:pt x="133" y="32"/>
                    </a:lnTo>
                    <a:lnTo>
                      <a:pt x="129" y="27"/>
                    </a:lnTo>
                    <a:lnTo>
                      <a:pt x="124" y="22"/>
                    </a:lnTo>
                    <a:lnTo>
                      <a:pt x="119" y="18"/>
                    </a:lnTo>
                    <a:lnTo>
                      <a:pt x="113" y="13"/>
                    </a:lnTo>
                    <a:lnTo>
                      <a:pt x="108" y="9"/>
                    </a:lnTo>
                    <a:lnTo>
                      <a:pt x="101" y="7"/>
                    </a:lnTo>
                    <a:lnTo>
                      <a:pt x="94" y="4"/>
                    </a:lnTo>
                    <a:lnTo>
                      <a:pt x="87" y="3"/>
                    </a:lnTo>
                    <a:lnTo>
                      <a:pt x="80" y="2"/>
                    </a:lnTo>
                    <a:lnTo>
                      <a:pt x="73" y="0"/>
                    </a:lnTo>
                    <a:lnTo>
                      <a:pt x="73" y="0"/>
                    </a:lnTo>
                    <a:close/>
                    <a:moveTo>
                      <a:pt x="73" y="136"/>
                    </a:moveTo>
                    <a:lnTo>
                      <a:pt x="73" y="136"/>
                    </a:lnTo>
                    <a:lnTo>
                      <a:pt x="66" y="136"/>
                    </a:lnTo>
                    <a:lnTo>
                      <a:pt x="60" y="135"/>
                    </a:lnTo>
                    <a:lnTo>
                      <a:pt x="48" y="131"/>
                    </a:lnTo>
                    <a:lnTo>
                      <a:pt x="37" y="125"/>
                    </a:lnTo>
                    <a:lnTo>
                      <a:pt x="29" y="118"/>
                    </a:lnTo>
                    <a:lnTo>
                      <a:pt x="20" y="108"/>
                    </a:lnTo>
                    <a:lnTo>
                      <a:pt x="15" y="98"/>
                    </a:lnTo>
                    <a:lnTo>
                      <a:pt x="12" y="86"/>
                    </a:lnTo>
                    <a:lnTo>
                      <a:pt x="11" y="79"/>
                    </a:lnTo>
                    <a:lnTo>
                      <a:pt x="10" y="73"/>
                    </a:lnTo>
                    <a:lnTo>
                      <a:pt x="10" y="73"/>
                    </a:lnTo>
                    <a:lnTo>
                      <a:pt x="11" y="67"/>
                    </a:lnTo>
                    <a:lnTo>
                      <a:pt x="12" y="60"/>
                    </a:lnTo>
                    <a:lnTo>
                      <a:pt x="15" y="48"/>
                    </a:lnTo>
                    <a:lnTo>
                      <a:pt x="20" y="38"/>
                    </a:lnTo>
                    <a:lnTo>
                      <a:pt x="29" y="29"/>
                    </a:lnTo>
                    <a:lnTo>
                      <a:pt x="37" y="22"/>
                    </a:lnTo>
                    <a:lnTo>
                      <a:pt x="48" y="15"/>
                    </a:lnTo>
                    <a:lnTo>
                      <a:pt x="60" y="12"/>
                    </a:lnTo>
                    <a:lnTo>
                      <a:pt x="66" y="11"/>
                    </a:lnTo>
                    <a:lnTo>
                      <a:pt x="73" y="10"/>
                    </a:lnTo>
                    <a:lnTo>
                      <a:pt x="73" y="10"/>
                    </a:lnTo>
                    <a:lnTo>
                      <a:pt x="79" y="11"/>
                    </a:lnTo>
                    <a:lnTo>
                      <a:pt x="85" y="12"/>
                    </a:lnTo>
                    <a:lnTo>
                      <a:pt x="97" y="15"/>
                    </a:lnTo>
                    <a:lnTo>
                      <a:pt x="108" y="22"/>
                    </a:lnTo>
                    <a:lnTo>
                      <a:pt x="117" y="29"/>
                    </a:lnTo>
                    <a:lnTo>
                      <a:pt x="125" y="38"/>
                    </a:lnTo>
                    <a:lnTo>
                      <a:pt x="130" y="48"/>
                    </a:lnTo>
                    <a:lnTo>
                      <a:pt x="134" y="60"/>
                    </a:lnTo>
                    <a:lnTo>
                      <a:pt x="135" y="67"/>
                    </a:lnTo>
                    <a:lnTo>
                      <a:pt x="135" y="73"/>
                    </a:lnTo>
                    <a:lnTo>
                      <a:pt x="135" y="73"/>
                    </a:lnTo>
                    <a:lnTo>
                      <a:pt x="135" y="79"/>
                    </a:lnTo>
                    <a:lnTo>
                      <a:pt x="134" y="86"/>
                    </a:lnTo>
                    <a:lnTo>
                      <a:pt x="130" y="98"/>
                    </a:lnTo>
                    <a:lnTo>
                      <a:pt x="125" y="108"/>
                    </a:lnTo>
                    <a:lnTo>
                      <a:pt x="117" y="118"/>
                    </a:lnTo>
                    <a:lnTo>
                      <a:pt x="108" y="125"/>
                    </a:lnTo>
                    <a:lnTo>
                      <a:pt x="97" y="131"/>
                    </a:lnTo>
                    <a:lnTo>
                      <a:pt x="85" y="135"/>
                    </a:lnTo>
                    <a:lnTo>
                      <a:pt x="79" y="136"/>
                    </a:lnTo>
                    <a:lnTo>
                      <a:pt x="73" y="136"/>
                    </a:lnTo>
                    <a:lnTo>
                      <a:pt x="73"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77686" tIns="238844" rIns="477686" bIns="238844" numCol="1" anchor="t" anchorCtr="0" compatLnSpc="1">
                <a:prstTxWarp prst="textNoShape">
                  <a:avLst/>
                </a:prstTxWarp>
              </a:bodyPr>
              <a:lstStyle/>
              <a:p>
                <a:pPr defTabSz="4777489">
                  <a:defRPr/>
                </a:pPr>
                <a:endParaRPr lang="zh-CN" altLang="en-US" sz="1998" b="1" kern="0">
                  <a:solidFill>
                    <a:srgbClr val="1D1D1A"/>
                  </a:solidFill>
                  <a:latin typeface="+mj-lt"/>
                  <a:ea typeface="微软雅黑" panose="020B0503020204020204" pitchFamily="34" charset="-122"/>
                  <a:cs typeface="Arial" panose="020B0604020202020204" pitchFamily="34" charset="0"/>
                </a:endParaRPr>
              </a:p>
            </p:txBody>
          </p:sp>
        </p:grpSp>
        <p:sp>
          <p:nvSpPr>
            <p:cNvPr id="65" name="矩形 316"/>
            <p:cNvSpPr/>
            <p:nvPr/>
          </p:nvSpPr>
          <p:spPr>
            <a:xfrm>
              <a:off x="9098628" y="1172021"/>
              <a:ext cx="2154788" cy="490706"/>
            </a:xfrm>
            <a:prstGeom prst="rect">
              <a:avLst/>
            </a:prstGeom>
            <a:solidFill>
              <a:srgbClr val="FFFFFF"/>
            </a:solidFill>
          </p:spPr>
          <p:txBody>
            <a:bodyPr vert="horz" wrap="square" lIns="0" tIns="0" rIns="0" bIns="0" anchor="ctr" anchorCtr="0">
              <a:noAutofit/>
            </a:bodyPr>
            <a:lstStyle/>
            <a:p>
              <a:pPr algn="ctr" defTabSz="913668" fontAlgn="base">
                <a:lnSpc>
                  <a:spcPct val="120000"/>
                </a:lnSpc>
                <a:spcBef>
                  <a:spcPts val="600"/>
                </a:spcBef>
                <a:spcAft>
                  <a:spcPct val="0"/>
                </a:spcAft>
                <a:defRPr/>
              </a:pPr>
              <a:r>
                <a:rPr lang="en-US" altLang="zh-CN" sz="1399" b="1" kern="0" dirty="0">
                  <a:solidFill>
                    <a:srgbClr val="1D1D1A"/>
                  </a:solidFill>
                  <a:latin typeface="+mj-lt"/>
                  <a:ea typeface="微软雅黑" panose="020B0503020204020204" pitchFamily="34" charset="-122"/>
                  <a:cs typeface="Arial" panose="020B0604020202020204" pitchFamily="34" charset="0"/>
                </a:rPr>
                <a:t>Device/Machine</a:t>
              </a:r>
              <a:endParaRPr lang="zh-CN" altLang="en-US" sz="1399" b="1" kern="0" dirty="0">
                <a:solidFill>
                  <a:srgbClr val="1D1D1A"/>
                </a:solidFill>
                <a:latin typeface="+mj-lt"/>
                <a:ea typeface="微软雅黑" panose="020B0503020204020204" pitchFamily="34" charset="-122"/>
                <a:cs typeface="Arial" panose="020B0604020202020204" pitchFamily="34" charset="0"/>
              </a:endParaRPr>
            </a:p>
          </p:txBody>
        </p:sp>
        <p:sp>
          <p:nvSpPr>
            <p:cNvPr id="66" name="矩形 317"/>
            <p:cNvSpPr/>
            <p:nvPr/>
          </p:nvSpPr>
          <p:spPr>
            <a:xfrm>
              <a:off x="6480483" y="1152891"/>
              <a:ext cx="2154788" cy="490706"/>
            </a:xfrm>
            <a:prstGeom prst="rect">
              <a:avLst/>
            </a:prstGeom>
            <a:solidFill>
              <a:srgbClr val="FFFFFF"/>
            </a:solidFill>
          </p:spPr>
          <p:txBody>
            <a:bodyPr vert="horz" wrap="square" lIns="0" tIns="0" rIns="0" bIns="0" anchor="ctr" anchorCtr="0">
              <a:noAutofit/>
            </a:bodyPr>
            <a:lstStyle/>
            <a:p>
              <a:pPr algn="ctr" defTabSz="913668" fontAlgn="base">
                <a:lnSpc>
                  <a:spcPct val="120000"/>
                </a:lnSpc>
                <a:spcBef>
                  <a:spcPts val="600"/>
                </a:spcBef>
                <a:spcAft>
                  <a:spcPct val="0"/>
                </a:spcAft>
                <a:defRPr/>
              </a:pPr>
              <a:r>
                <a:rPr lang="en-US" altLang="zh-CN" sz="1399" b="1" kern="0" dirty="0">
                  <a:solidFill>
                    <a:srgbClr val="1D1D1A"/>
                  </a:solidFill>
                  <a:latin typeface="+mj-lt"/>
                  <a:ea typeface="微软雅黑" panose="020B0503020204020204" pitchFamily="34" charset="-122"/>
                  <a:cs typeface="Arial" panose="020B0604020202020204" pitchFamily="34" charset="0"/>
                </a:rPr>
                <a:t>Campus/Verticals</a:t>
              </a:r>
              <a:endParaRPr lang="zh-CN" altLang="en-US" sz="1399" b="1" kern="0" dirty="0">
                <a:solidFill>
                  <a:srgbClr val="1D1D1A"/>
                </a:solidFill>
                <a:latin typeface="+mj-lt"/>
                <a:ea typeface="微软雅黑" panose="020B0503020204020204" pitchFamily="34" charset="-122"/>
                <a:cs typeface="Arial" panose="020B0604020202020204" pitchFamily="34" charset="0"/>
              </a:endParaRPr>
            </a:p>
          </p:txBody>
        </p:sp>
        <p:sp>
          <p:nvSpPr>
            <p:cNvPr id="67" name="矩形 318"/>
            <p:cNvSpPr/>
            <p:nvPr/>
          </p:nvSpPr>
          <p:spPr>
            <a:xfrm>
              <a:off x="3724723" y="1171093"/>
              <a:ext cx="2154788" cy="490706"/>
            </a:xfrm>
            <a:prstGeom prst="rect">
              <a:avLst/>
            </a:prstGeom>
            <a:solidFill>
              <a:srgbClr val="FFFFFF"/>
            </a:solidFill>
          </p:spPr>
          <p:txBody>
            <a:bodyPr vert="horz" wrap="square" lIns="0" tIns="0" rIns="0" bIns="0" anchor="ctr" anchorCtr="0">
              <a:noAutofit/>
            </a:bodyPr>
            <a:lstStyle/>
            <a:p>
              <a:pPr algn="ctr" defTabSz="913668" fontAlgn="base">
                <a:lnSpc>
                  <a:spcPct val="120000"/>
                </a:lnSpc>
                <a:spcBef>
                  <a:spcPts val="600"/>
                </a:spcBef>
                <a:spcAft>
                  <a:spcPct val="0"/>
                </a:spcAft>
                <a:defRPr/>
              </a:pPr>
              <a:r>
                <a:rPr lang="en-US" altLang="zh-CN" sz="1399" b="1" kern="0" dirty="0">
                  <a:solidFill>
                    <a:srgbClr val="1D1D1A"/>
                  </a:solidFill>
                  <a:latin typeface="+mj-lt"/>
                  <a:ea typeface="微软雅黑" panose="020B0503020204020204" pitchFamily="34" charset="-122"/>
                  <a:cs typeface="Arial" panose="020B0604020202020204" pitchFamily="34" charset="0"/>
                </a:rPr>
                <a:t>Home/Business</a:t>
              </a:r>
              <a:endParaRPr lang="zh-CN" altLang="en-US" sz="1399" b="1" kern="0" dirty="0">
                <a:solidFill>
                  <a:srgbClr val="1D1D1A"/>
                </a:solidFill>
                <a:latin typeface="+mj-lt"/>
                <a:ea typeface="微软雅黑" panose="020B0503020204020204" pitchFamily="34" charset="-122"/>
                <a:cs typeface="Arial" panose="020B0604020202020204" pitchFamily="34" charset="0"/>
              </a:endParaRPr>
            </a:p>
          </p:txBody>
        </p:sp>
        <p:sp>
          <p:nvSpPr>
            <p:cNvPr id="68" name="矩形 319"/>
            <p:cNvSpPr/>
            <p:nvPr/>
          </p:nvSpPr>
          <p:spPr>
            <a:xfrm>
              <a:off x="1318268" y="1283725"/>
              <a:ext cx="2154788" cy="490706"/>
            </a:xfrm>
            <a:prstGeom prst="rect">
              <a:avLst/>
            </a:prstGeom>
            <a:solidFill>
              <a:srgbClr val="FFFFFF"/>
            </a:solidFill>
          </p:spPr>
          <p:txBody>
            <a:bodyPr vert="horz" wrap="square" lIns="0" tIns="0" rIns="0" bIns="0" anchor="ctr" anchorCtr="0">
              <a:noAutofit/>
            </a:bodyPr>
            <a:lstStyle/>
            <a:p>
              <a:pPr algn="ctr" defTabSz="913668" fontAlgn="base">
                <a:lnSpc>
                  <a:spcPct val="120000"/>
                </a:lnSpc>
                <a:spcBef>
                  <a:spcPts val="600"/>
                </a:spcBef>
                <a:spcAft>
                  <a:spcPct val="0"/>
                </a:spcAft>
                <a:defRPr/>
              </a:pPr>
              <a:r>
                <a:rPr lang="en-US" altLang="zh-CN" sz="1399" b="1" kern="0" dirty="0">
                  <a:solidFill>
                    <a:srgbClr val="1D1D1A"/>
                  </a:solidFill>
                  <a:latin typeface="+mj-lt"/>
                  <a:ea typeface="微软雅黑" panose="020B0503020204020204" pitchFamily="34" charset="-122"/>
                  <a:cs typeface="Arial" panose="020B0604020202020204" pitchFamily="34" charset="0"/>
                </a:rPr>
                <a:t>Data Centre (Core, Backbone, Metro, etc.)</a:t>
              </a:r>
              <a:endParaRPr lang="zh-CN" altLang="en-US" sz="1399" b="1" kern="0" dirty="0">
                <a:solidFill>
                  <a:srgbClr val="1D1D1A"/>
                </a:solidFill>
                <a:latin typeface="+mj-lt"/>
                <a:ea typeface="微软雅黑" panose="020B0503020204020204" pitchFamily="34" charset="-122"/>
                <a:cs typeface="Arial" panose="020B0604020202020204" pitchFamily="34" charset="0"/>
              </a:endParaRPr>
            </a:p>
          </p:txBody>
        </p:sp>
        <p:sp>
          <p:nvSpPr>
            <p:cNvPr id="69" name="矩形 428"/>
            <p:cNvSpPr/>
            <p:nvPr/>
          </p:nvSpPr>
          <p:spPr>
            <a:xfrm>
              <a:off x="4021306" y="5365148"/>
              <a:ext cx="2304000" cy="325370"/>
            </a:xfrm>
            <a:prstGeom prst="rect">
              <a:avLst/>
            </a:prstGeom>
            <a:solidFill>
              <a:srgbClr val="FFFFFF"/>
            </a:solidFill>
          </p:spPr>
          <p:txBody>
            <a:bodyPr wrap="square" lIns="0" tIns="0" rIns="0" bIns="0" anchor="ctr">
              <a:noAutofit/>
            </a:bodyPr>
            <a:lstStyle/>
            <a:p>
              <a:pPr algn="ctr" defTabSz="4775646">
                <a:defRPr/>
              </a:pPr>
              <a:r>
                <a:rPr lang="en-US" altLang="zh-CN" sz="1200" b="1" kern="0" dirty="0">
                  <a:solidFill>
                    <a:srgbClr val="000000"/>
                  </a:solidFill>
                  <a:latin typeface="+mj-lt"/>
                  <a:ea typeface="微软雅黑" panose="020B0503020204020204" pitchFamily="34" charset="-122"/>
                  <a:cs typeface="Arial" panose="020B0604020202020204" pitchFamily="34" charset="0"/>
                </a:rPr>
                <a:t>FTTH -&gt; FTTR</a:t>
              </a:r>
              <a:endParaRPr lang="zh-CN" altLang="en-US" sz="1200" b="1" kern="0" dirty="0">
                <a:solidFill>
                  <a:srgbClr val="000000"/>
                </a:solidFill>
                <a:latin typeface="+mj-lt"/>
                <a:ea typeface="微软雅黑" panose="020B0503020204020204" pitchFamily="34" charset="-122"/>
                <a:cs typeface="Arial" panose="020B0604020202020204" pitchFamily="34" charset="0"/>
              </a:endParaRPr>
            </a:p>
          </p:txBody>
        </p:sp>
        <p:sp>
          <p:nvSpPr>
            <p:cNvPr id="70" name="矩形 429"/>
            <p:cNvSpPr/>
            <p:nvPr/>
          </p:nvSpPr>
          <p:spPr>
            <a:xfrm>
              <a:off x="6400639" y="5365148"/>
              <a:ext cx="2304000" cy="325370"/>
            </a:xfrm>
            <a:prstGeom prst="rect">
              <a:avLst/>
            </a:prstGeom>
            <a:solidFill>
              <a:srgbClr val="FFFFFF"/>
            </a:solidFill>
          </p:spPr>
          <p:txBody>
            <a:bodyPr wrap="square" lIns="0" tIns="0" rIns="0" bIns="0" anchor="ctr">
              <a:noAutofit/>
            </a:bodyPr>
            <a:lstStyle/>
            <a:p>
              <a:pPr algn="ctr" defTabSz="4775646">
                <a:defRPr/>
              </a:pPr>
              <a:r>
                <a:rPr lang="en-US" altLang="zh-CN" sz="1200" b="1" kern="0" dirty="0">
                  <a:solidFill>
                    <a:srgbClr val="000000"/>
                  </a:solidFill>
                  <a:latin typeface="+mj-lt"/>
                  <a:ea typeface="微软雅黑" panose="020B0503020204020204" pitchFamily="34" charset="-122"/>
                  <a:cs typeface="Arial" panose="020B0604020202020204" pitchFamily="34" charset="0"/>
                </a:rPr>
                <a:t>FTTO-&gt;FTTD</a:t>
              </a:r>
              <a:endParaRPr lang="zh-CN" altLang="en-US" sz="1200" b="1" kern="0" dirty="0">
                <a:solidFill>
                  <a:srgbClr val="000000"/>
                </a:solidFill>
                <a:latin typeface="+mj-lt"/>
                <a:ea typeface="微软雅黑" panose="020B0503020204020204" pitchFamily="34" charset="-122"/>
                <a:cs typeface="Arial" panose="020B0604020202020204" pitchFamily="34" charset="0"/>
              </a:endParaRPr>
            </a:p>
          </p:txBody>
        </p:sp>
        <p:sp>
          <p:nvSpPr>
            <p:cNvPr id="71" name="矩形 430"/>
            <p:cNvSpPr/>
            <p:nvPr/>
          </p:nvSpPr>
          <p:spPr>
            <a:xfrm>
              <a:off x="8779973" y="5365148"/>
              <a:ext cx="2304000" cy="325370"/>
            </a:xfrm>
            <a:prstGeom prst="rect">
              <a:avLst/>
            </a:prstGeom>
            <a:solidFill>
              <a:srgbClr val="FFFFFF"/>
            </a:solidFill>
          </p:spPr>
          <p:txBody>
            <a:bodyPr wrap="square" lIns="0" tIns="0" rIns="0" bIns="0" anchor="ctr">
              <a:noAutofit/>
            </a:bodyPr>
            <a:lstStyle/>
            <a:p>
              <a:pPr algn="ctr" defTabSz="4775646">
                <a:defRPr/>
              </a:pPr>
              <a:r>
                <a:rPr lang="en-US" altLang="zh-CN" sz="1200" b="1" kern="0" dirty="0">
                  <a:solidFill>
                    <a:srgbClr val="000000"/>
                  </a:solidFill>
                  <a:latin typeface="+mj-lt"/>
                  <a:ea typeface="微软雅黑" panose="020B0503020204020204" pitchFamily="34" charset="-122"/>
                  <a:cs typeface="Arial" panose="020B0604020202020204" pitchFamily="34" charset="0"/>
                </a:rPr>
                <a:t>FTTC-&gt;FTTM</a:t>
              </a:r>
              <a:endParaRPr lang="zh-CN" altLang="en-US" sz="1200" b="1" kern="0" dirty="0">
                <a:solidFill>
                  <a:srgbClr val="000000"/>
                </a:solidFill>
                <a:latin typeface="+mj-lt"/>
                <a:ea typeface="微软雅黑" panose="020B0503020204020204" pitchFamily="34" charset="-122"/>
                <a:cs typeface="Arial" panose="020B0604020202020204" pitchFamily="34" charset="0"/>
              </a:endParaRPr>
            </a:p>
          </p:txBody>
        </p:sp>
        <p:sp>
          <p:nvSpPr>
            <p:cNvPr id="72" name="矩形 431"/>
            <p:cNvSpPr/>
            <p:nvPr/>
          </p:nvSpPr>
          <p:spPr>
            <a:xfrm>
              <a:off x="1641973" y="5365148"/>
              <a:ext cx="2304000" cy="325370"/>
            </a:xfrm>
            <a:prstGeom prst="rect">
              <a:avLst/>
            </a:prstGeom>
            <a:solidFill>
              <a:srgbClr val="FFFFFF"/>
            </a:solidFill>
          </p:spPr>
          <p:txBody>
            <a:bodyPr wrap="square" lIns="0" tIns="0" rIns="0" bIns="0" anchor="ctr">
              <a:noAutofit/>
            </a:bodyPr>
            <a:lstStyle/>
            <a:p>
              <a:pPr algn="ctr" defTabSz="4775646">
                <a:defRPr/>
              </a:pPr>
              <a:r>
                <a:rPr lang="en-US" altLang="zh-CN" sz="1200" b="1" kern="0" dirty="0">
                  <a:solidFill>
                    <a:srgbClr val="000000"/>
                  </a:solidFill>
                  <a:latin typeface="+mj-lt"/>
                  <a:ea typeface="微软雅黑" panose="020B0503020204020204" pitchFamily="34" charset="-122"/>
                  <a:cs typeface="Arial" panose="020B0604020202020204" pitchFamily="34" charset="0"/>
                </a:rPr>
                <a:t>OTN extending CO -&gt; Site</a:t>
              </a:r>
              <a:endParaRPr lang="zh-CN" altLang="en-US" sz="1200" b="1" kern="0" dirty="0">
                <a:solidFill>
                  <a:srgbClr val="000000"/>
                </a:solidFill>
                <a:latin typeface="+mj-lt"/>
                <a:ea typeface="微软雅黑" panose="020B0503020204020204" pitchFamily="34" charset="-122"/>
                <a:cs typeface="Arial" panose="020B0604020202020204" pitchFamily="34" charset="0"/>
              </a:endParaRPr>
            </a:p>
          </p:txBody>
        </p:sp>
        <p:cxnSp>
          <p:nvCxnSpPr>
            <p:cNvPr id="73" name="原创设计师QQ69613753    _4">
              <a:extLst>
                <a:ext uri="{FF2B5EF4-FFF2-40B4-BE49-F238E27FC236}">
                  <a16:creationId xmlns:a16="http://schemas.microsoft.com/office/drawing/2014/main" id="{129E277E-AE20-446B-AA38-495950D1914A}"/>
                </a:ext>
              </a:extLst>
            </p:cNvPr>
            <p:cNvCxnSpPr>
              <a:cxnSpLocks/>
            </p:cNvCxnSpPr>
            <p:nvPr/>
          </p:nvCxnSpPr>
          <p:spPr>
            <a:xfrm>
              <a:off x="938451" y="5795737"/>
              <a:ext cx="10245765" cy="0"/>
            </a:xfrm>
            <a:prstGeom prst="line">
              <a:avLst/>
            </a:prstGeom>
            <a:noFill/>
            <a:ln w="19050" cap="flat" cmpd="sng" algn="ctr">
              <a:solidFill>
                <a:srgbClr val="000000">
                  <a:lumMod val="50000"/>
                  <a:lumOff val="50000"/>
                </a:srgbClr>
              </a:solidFill>
              <a:prstDash val="solid"/>
              <a:miter lim="800000"/>
            </a:ln>
            <a:effectLst/>
          </p:spPr>
        </p:cxnSp>
        <p:sp>
          <p:nvSpPr>
            <p:cNvPr id="74" name="文本框 433">
              <a:extLst>
                <a:ext uri="{FF2B5EF4-FFF2-40B4-BE49-F238E27FC236}">
                  <a16:creationId xmlns:a16="http://schemas.microsoft.com/office/drawing/2014/main" id="{1D9012C9-F076-4DF2-8C2B-5D1B5A98C8A0}"/>
                </a:ext>
              </a:extLst>
            </p:cNvPr>
            <p:cNvSpPr txBox="1"/>
            <p:nvPr/>
          </p:nvSpPr>
          <p:spPr>
            <a:xfrm>
              <a:off x="1576803" y="5853821"/>
              <a:ext cx="845962" cy="383487"/>
            </a:xfrm>
            <a:prstGeom prst="rect">
              <a:avLst/>
            </a:prstGeom>
            <a:noFill/>
          </p:spPr>
          <p:txBody>
            <a:bodyPr wrap="none" rtlCol="0">
              <a:spAutoFit/>
            </a:bodyPr>
            <a:lstStyle/>
            <a:p>
              <a:pPr defTabSz="456834"/>
              <a:r>
                <a:rPr lang="en-US" altLang="zh-CN" sz="1399" b="1" dirty="0">
                  <a:solidFill>
                    <a:srgbClr val="000000"/>
                  </a:solidFill>
                  <a:latin typeface="+mj-lt"/>
                  <a:ea typeface="微软雅黑" panose="020B0503020204020204" pitchFamily="34" charset="-122"/>
                  <a:cs typeface="Arial" panose="020B0604020202020204" pitchFamily="34" charset="0"/>
                </a:rPr>
                <a:t>1000KM</a:t>
              </a:r>
              <a:endParaRPr lang="zh-CN" altLang="en-US" sz="1399" b="1" dirty="0">
                <a:solidFill>
                  <a:srgbClr val="000000"/>
                </a:solidFill>
                <a:latin typeface="+mj-lt"/>
                <a:ea typeface="微软雅黑" panose="020B0503020204020204" pitchFamily="34" charset="-122"/>
                <a:cs typeface="Arial" panose="020B0604020202020204" pitchFamily="34" charset="0"/>
              </a:endParaRPr>
            </a:p>
          </p:txBody>
        </p:sp>
        <p:sp>
          <p:nvSpPr>
            <p:cNvPr id="75" name="文本框 434">
              <a:extLst>
                <a:ext uri="{FF2B5EF4-FFF2-40B4-BE49-F238E27FC236}">
                  <a16:creationId xmlns:a16="http://schemas.microsoft.com/office/drawing/2014/main" id="{B5170696-6FFD-471C-A08C-3D1DB4600B9B}"/>
                </a:ext>
              </a:extLst>
            </p:cNvPr>
            <p:cNvSpPr txBox="1"/>
            <p:nvPr/>
          </p:nvSpPr>
          <p:spPr>
            <a:xfrm>
              <a:off x="3809182" y="5853821"/>
              <a:ext cx="650692" cy="383487"/>
            </a:xfrm>
            <a:prstGeom prst="rect">
              <a:avLst/>
            </a:prstGeom>
            <a:noFill/>
          </p:spPr>
          <p:txBody>
            <a:bodyPr wrap="none" rtlCol="0">
              <a:spAutoFit/>
            </a:bodyPr>
            <a:lstStyle/>
            <a:p>
              <a:pPr defTabSz="456834"/>
              <a:r>
                <a:rPr lang="en-US" altLang="zh-CN" sz="1399" b="1" dirty="0">
                  <a:solidFill>
                    <a:srgbClr val="000000"/>
                  </a:solidFill>
                  <a:latin typeface="+mj-lt"/>
                  <a:ea typeface="微软雅黑" panose="020B0503020204020204" pitchFamily="34" charset="-122"/>
                  <a:cs typeface="Arial" panose="020B0604020202020204" pitchFamily="34" charset="0"/>
                </a:rPr>
                <a:t>10KM</a:t>
              </a:r>
              <a:endParaRPr lang="zh-CN" altLang="en-US" sz="1399" b="1" dirty="0">
                <a:solidFill>
                  <a:srgbClr val="000000"/>
                </a:solidFill>
                <a:latin typeface="+mj-lt"/>
                <a:ea typeface="微软雅黑" panose="020B0503020204020204" pitchFamily="34" charset="-122"/>
                <a:cs typeface="Arial" panose="020B0604020202020204" pitchFamily="34" charset="0"/>
              </a:endParaRPr>
            </a:p>
          </p:txBody>
        </p:sp>
        <p:sp>
          <p:nvSpPr>
            <p:cNvPr id="76" name="文本框 435">
              <a:extLst>
                <a:ext uri="{FF2B5EF4-FFF2-40B4-BE49-F238E27FC236}">
                  <a16:creationId xmlns:a16="http://schemas.microsoft.com/office/drawing/2014/main" id="{8613136F-0623-491D-8BE7-BB2AA68CD6AE}"/>
                </a:ext>
              </a:extLst>
            </p:cNvPr>
            <p:cNvSpPr txBox="1"/>
            <p:nvPr/>
          </p:nvSpPr>
          <p:spPr>
            <a:xfrm>
              <a:off x="5852409" y="5853821"/>
              <a:ext cx="553057" cy="383487"/>
            </a:xfrm>
            <a:prstGeom prst="rect">
              <a:avLst/>
            </a:prstGeom>
            <a:noFill/>
          </p:spPr>
          <p:txBody>
            <a:bodyPr wrap="none" rtlCol="0">
              <a:spAutoFit/>
            </a:bodyPr>
            <a:lstStyle/>
            <a:p>
              <a:pPr defTabSz="456834"/>
              <a:r>
                <a:rPr lang="en-US" altLang="zh-CN" sz="1399" b="1" dirty="0">
                  <a:solidFill>
                    <a:srgbClr val="000000"/>
                  </a:solidFill>
                  <a:latin typeface="+mj-lt"/>
                  <a:ea typeface="微软雅黑" panose="020B0503020204020204" pitchFamily="34" charset="-122"/>
                  <a:cs typeface="Arial" panose="020B0604020202020204" pitchFamily="34" charset="0"/>
                </a:rPr>
                <a:t>1KM</a:t>
              </a:r>
              <a:endParaRPr lang="zh-CN" altLang="en-US" sz="1399" b="1" dirty="0">
                <a:solidFill>
                  <a:srgbClr val="000000"/>
                </a:solidFill>
                <a:latin typeface="+mj-lt"/>
                <a:ea typeface="微软雅黑" panose="020B0503020204020204" pitchFamily="34" charset="-122"/>
                <a:cs typeface="Arial" panose="020B0604020202020204" pitchFamily="34" charset="0"/>
              </a:endParaRPr>
            </a:p>
          </p:txBody>
        </p:sp>
        <p:sp>
          <p:nvSpPr>
            <p:cNvPr id="77" name="文本框 436">
              <a:extLst>
                <a:ext uri="{FF2B5EF4-FFF2-40B4-BE49-F238E27FC236}">
                  <a16:creationId xmlns:a16="http://schemas.microsoft.com/office/drawing/2014/main" id="{B3A12238-20C5-4B09-B2BE-0EB9382C94EC}"/>
                </a:ext>
              </a:extLst>
            </p:cNvPr>
            <p:cNvSpPr txBox="1"/>
            <p:nvPr/>
          </p:nvSpPr>
          <p:spPr>
            <a:xfrm>
              <a:off x="7801058" y="5853821"/>
              <a:ext cx="523136" cy="383487"/>
            </a:xfrm>
            <a:prstGeom prst="rect">
              <a:avLst/>
            </a:prstGeom>
            <a:noFill/>
          </p:spPr>
          <p:txBody>
            <a:bodyPr wrap="none" rtlCol="0">
              <a:spAutoFit/>
            </a:bodyPr>
            <a:lstStyle/>
            <a:p>
              <a:pPr defTabSz="456834"/>
              <a:r>
                <a:rPr lang="en-US" altLang="zh-CN" sz="1399" b="1" dirty="0">
                  <a:solidFill>
                    <a:srgbClr val="000000"/>
                  </a:solidFill>
                  <a:latin typeface="+mj-lt"/>
                  <a:ea typeface="微软雅黑" panose="020B0503020204020204" pitchFamily="34" charset="-122"/>
                  <a:cs typeface="Arial" panose="020B0604020202020204" pitchFamily="34" charset="0"/>
                </a:rPr>
                <a:t>10M</a:t>
              </a:r>
              <a:endParaRPr lang="zh-CN" altLang="en-US" sz="1399" b="1" dirty="0">
                <a:solidFill>
                  <a:srgbClr val="000000"/>
                </a:solidFill>
                <a:latin typeface="+mj-lt"/>
                <a:ea typeface="微软雅黑" panose="020B0503020204020204" pitchFamily="34" charset="-122"/>
                <a:cs typeface="Arial" panose="020B0604020202020204" pitchFamily="34" charset="0"/>
              </a:endParaRPr>
            </a:p>
          </p:txBody>
        </p:sp>
        <p:sp>
          <p:nvSpPr>
            <p:cNvPr id="78" name="文本框 437">
              <a:extLst>
                <a:ext uri="{FF2B5EF4-FFF2-40B4-BE49-F238E27FC236}">
                  <a16:creationId xmlns:a16="http://schemas.microsoft.com/office/drawing/2014/main" id="{724DB6B5-B72E-4465-8407-563005D2A9AF}"/>
                </a:ext>
              </a:extLst>
            </p:cNvPr>
            <p:cNvSpPr txBox="1"/>
            <p:nvPr/>
          </p:nvSpPr>
          <p:spPr>
            <a:xfrm>
              <a:off x="9736879" y="5853821"/>
              <a:ext cx="425501" cy="383487"/>
            </a:xfrm>
            <a:prstGeom prst="rect">
              <a:avLst/>
            </a:prstGeom>
            <a:noFill/>
          </p:spPr>
          <p:txBody>
            <a:bodyPr wrap="none" rtlCol="0">
              <a:spAutoFit/>
            </a:bodyPr>
            <a:lstStyle/>
            <a:p>
              <a:pPr defTabSz="456834"/>
              <a:r>
                <a:rPr lang="en-US" altLang="zh-CN" sz="1399" b="1" dirty="0">
                  <a:solidFill>
                    <a:srgbClr val="000000"/>
                  </a:solidFill>
                  <a:latin typeface="+mj-lt"/>
                  <a:ea typeface="微软雅黑" panose="020B0503020204020204" pitchFamily="34" charset="-122"/>
                  <a:cs typeface="Arial" panose="020B0604020202020204" pitchFamily="34" charset="0"/>
                </a:rPr>
                <a:t>1M</a:t>
              </a:r>
              <a:endParaRPr lang="zh-CN" altLang="en-US" sz="1399" b="1" dirty="0">
                <a:solidFill>
                  <a:srgbClr val="000000"/>
                </a:solidFill>
                <a:latin typeface="+mj-lt"/>
                <a:ea typeface="微软雅黑" panose="020B0503020204020204" pitchFamily="34" charset="-122"/>
                <a:cs typeface="Arial" panose="020B0604020202020204" pitchFamily="34" charset="0"/>
              </a:endParaRPr>
            </a:p>
          </p:txBody>
        </p:sp>
        <p:grpSp>
          <p:nvGrpSpPr>
            <p:cNvPr id="82" name="组合 463"/>
            <p:cNvGrpSpPr/>
            <p:nvPr/>
          </p:nvGrpSpPr>
          <p:grpSpPr>
            <a:xfrm>
              <a:off x="3479783" y="3268119"/>
              <a:ext cx="741831" cy="658174"/>
              <a:chOff x="4778317" y="4233452"/>
              <a:chExt cx="823915" cy="655662"/>
            </a:xfrm>
            <a:solidFill>
              <a:srgbClr val="FFFFFF">
                <a:lumMod val="75000"/>
              </a:srgbClr>
            </a:solidFill>
          </p:grpSpPr>
          <p:sp>
            <p:nvSpPr>
              <p:cNvPr id="97" name="Freeform 41"/>
              <p:cNvSpPr>
                <a:spLocks/>
              </p:cNvSpPr>
              <p:nvPr/>
            </p:nvSpPr>
            <p:spPr bwMode="auto">
              <a:xfrm>
                <a:off x="4851435" y="4300968"/>
                <a:ext cx="615262" cy="572127"/>
              </a:xfrm>
              <a:custGeom>
                <a:avLst/>
                <a:gdLst>
                  <a:gd name="T0" fmla="*/ 2147483646 w 1307"/>
                  <a:gd name="T1" fmla="*/ 2147483646 h 1220"/>
                  <a:gd name="T2" fmla="*/ 2147483646 w 1307"/>
                  <a:gd name="T3" fmla="*/ 2147483646 h 1220"/>
                  <a:gd name="T4" fmla="*/ 2147483646 w 1307"/>
                  <a:gd name="T5" fmla="*/ 2147483646 h 1220"/>
                  <a:gd name="T6" fmla="*/ 2147483646 w 1307"/>
                  <a:gd name="T7" fmla="*/ 2147483646 h 1220"/>
                  <a:gd name="T8" fmla="*/ 2147483646 w 1307"/>
                  <a:gd name="T9" fmla="*/ 2147483646 h 1220"/>
                  <a:gd name="T10" fmla="*/ 2147483646 w 1307"/>
                  <a:gd name="T11" fmla="*/ 2147483646 h 1220"/>
                  <a:gd name="T12" fmla="*/ 2147483646 w 1307"/>
                  <a:gd name="T13" fmla="*/ 2147483646 h 1220"/>
                  <a:gd name="T14" fmla="*/ 2147483646 w 1307"/>
                  <a:gd name="T15" fmla="*/ 2147483646 h 1220"/>
                  <a:gd name="T16" fmla="*/ 2147483646 w 1307"/>
                  <a:gd name="T17" fmla="*/ 2147483646 h 1220"/>
                  <a:gd name="T18" fmla="*/ 2147483646 w 1307"/>
                  <a:gd name="T19" fmla="*/ 2147483646 h 1220"/>
                  <a:gd name="T20" fmla="*/ 2147483646 w 1307"/>
                  <a:gd name="T21" fmla="*/ 2147483646 h 1220"/>
                  <a:gd name="T22" fmla="*/ 2147483646 w 1307"/>
                  <a:gd name="T23" fmla="*/ 2147483646 h 1220"/>
                  <a:gd name="T24" fmla="*/ 2147483646 w 1307"/>
                  <a:gd name="T25" fmla="*/ 2147483646 h 1220"/>
                  <a:gd name="T26" fmla="*/ 2147483646 w 1307"/>
                  <a:gd name="T27" fmla="*/ 2147483646 h 1220"/>
                  <a:gd name="T28" fmla="*/ 2147483646 w 1307"/>
                  <a:gd name="T29" fmla="*/ 2147483646 h 1220"/>
                  <a:gd name="T30" fmla="*/ 2147483646 w 1307"/>
                  <a:gd name="T31" fmla="*/ 2147483646 h 1220"/>
                  <a:gd name="T32" fmla="*/ 2147483646 w 1307"/>
                  <a:gd name="T33" fmla="*/ 2147483646 h 1220"/>
                  <a:gd name="T34" fmla="*/ 0 w 1307"/>
                  <a:gd name="T35" fmla="*/ 2147483646 h 1220"/>
                  <a:gd name="T36" fmla="*/ 0 w 1307"/>
                  <a:gd name="T37" fmla="*/ 2147483646 h 1220"/>
                  <a:gd name="T38" fmla="*/ 2147483646 w 1307"/>
                  <a:gd name="T39" fmla="*/ 0 h 1220"/>
                  <a:gd name="T40" fmla="*/ 2147483646 w 1307"/>
                  <a:gd name="T41" fmla="*/ 0 h 1220"/>
                  <a:gd name="T42" fmla="*/ 2147483646 w 1307"/>
                  <a:gd name="T43" fmla="*/ 2147483646 h 1220"/>
                  <a:gd name="T44" fmla="*/ 2147483646 w 1307"/>
                  <a:gd name="T45" fmla="*/ 2147483646 h 1220"/>
                  <a:gd name="T46" fmla="*/ 2147483646 w 1307"/>
                  <a:gd name="T47" fmla="*/ 2147483646 h 122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7"/>
                  <a:gd name="T73" fmla="*/ 0 h 1220"/>
                  <a:gd name="T74" fmla="*/ 1307 w 1307"/>
                  <a:gd name="T75" fmla="*/ 1220 h 122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7" h="1220">
                    <a:moveTo>
                      <a:pt x="1249" y="1220"/>
                    </a:moveTo>
                    <a:lnTo>
                      <a:pt x="1249" y="1220"/>
                    </a:lnTo>
                    <a:lnTo>
                      <a:pt x="1091" y="1220"/>
                    </a:lnTo>
                    <a:cubicBezTo>
                      <a:pt x="1080" y="1220"/>
                      <a:pt x="1071" y="1211"/>
                      <a:pt x="1071" y="1200"/>
                    </a:cubicBezTo>
                    <a:cubicBezTo>
                      <a:pt x="1071" y="1189"/>
                      <a:pt x="1080" y="1180"/>
                      <a:pt x="1091" y="1180"/>
                    </a:cubicBezTo>
                    <a:lnTo>
                      <a:pt x="1249" y="1180"/>
                    </a:lnTo>
                    <a:cubicBezTo>
                      <a:pt x="1259" y="1180"/>
                      <a:pt x="1267" y="1172"/>
                      <a:pt x="1267" y="1161"/>
                    </a:cubicBezTo>
                    <a:lnTo>
                      <a:pt x="1267" y="59"/>
                    </a:lnTo>
                    <a:cubicBezTo>
                      <a:pt x="1267" y="48"/>
                      <a:pt x="1259" y="40"/>
                      <a:pt x="1249" y="40"/>
                    </a:cubicBezTo>
                    <a:lnTo>
                      <a:pt x="59" y="40"/>
                    </a:lnTo>
                    <a:cubicBezTo>
                      <a:pt x="49" y="40"/>
                      <a:pt x="40" y="48"/>
                      <a:pt x="40" y="59"/>
                    </a:cubicBezTo>
                    <a:lnTo>
                      <a:pt x="40" y="1161"/>
                    </a:lnTo>
                    <a:cubicBezTo>
                      <a:pt x="40" y="1172"/>
                      <a:pt x="49" y="1180"/>
                      <a:pt x="59" y="1180"/>
                    </a:cubicBezTo>
                    <a:lnTo>
                      <a:pt x="874" y="1180"/>
                    </a:lnTo>
                    <a:cubicBezTo>
                      <a:pt x="885" y="1180"/>
                      <a:pt x="894" y="1189"/>
                      <a:pt x="894" y="1200"/>
                    </a:cubicBezTo>
                    <a:cubicBezTo>
                      <a:pt x="894" y="1211"/>
                      <a:pt x="885" y="1220"/>
                      <a:pt x="874" y="1220"/>
                    </a:cubicBezTo>
                    <a:lnTo>
                      <a:pt x="59" y="1220"/>
                    </a:lnTo>
                    <a:cubicBezTo>
                      <a:pt x="27" y="1220"/>
                      <a:pt x="0" y="1194"/>
                      <a:pt x="0" y="1161"/>
                    </a:cubicBezTo>
                    <a:lnTo>
                      <a:pt x="0" y="59"/>
                    </a:lnTo>
                    <a:cubicBezTo>
                      <a:pt x="0" y="26"/>
                      <a:pt x="27" y="0"/>
                      <a:pt x="59" y="0"/>
                    </a:cubicBezTo>
                    <a:lnTo>
                      <a:pt x="1249" y="0"/>
                    </a:lnTo>
                    <a:cubicBezTo>
                      <a:pt x="1281" y="0"/>
                      <a:pt x="1307" y="26"/>
                      <a:pt x="1307" y="59"/>
                    </a:cubicBezTo>
                    <a:lnTo>
                      <a:pt x="1307" y="1161"/>
                    </a:lnTo>
                    <a:cubicBezTo>
                      <a:pt x="1307" y="1194"/>
                      <a:pt x="1281" y="1220"/>
                      <a:pt x="1249" y="1220"/>
                    </a:cubicBezTo>
                    <a:close/>
                  </a:path>
                </a:pathLst>
              </a:custGeom>
              <a:grpFill/>
              <a:ln w="0">
                <a:noFill/>
                <a:round/>
                <a:headEnd/>
                <a:tailEnd/>
              </a:ln>
            </p:spPr>
            <p:txBody>
              <a:bodyPr/>
              <a:lstStyle/>
              <a:p>
                <a:pPr defTabSz="4777967">
                  <a:defRPr/>
                </a:pPr>
                <a:endParaRPr lang="zh-CN" altLang="en-US" sz="1998" b="1" kern="0">
                  <a:solidFill>
                    <a:srgbClr val="000000"/>
                  </a:solidFill>
                  <a:latin typeface="+mj-lt"/>
                  <a:ea typeface="微软雅黑" panose="020B0503020204020204" pitchFamily="34" charset="-122"/>
                  <a:cs typeface="Arial" panose="020B0604020202020204" pitchFamily="34" charset="0"/>
                </a:endParaRPr>
              </a:p>
            </p:txBody>
          </p:sp>
          <p:sp>
            <p:nvSpPr>
              <p:cNvPr id="101" name="Freeform 45"/>
              <p:cNvSpPr>
                <a:spLocks/>
              </p:cNvSpPr>
              <p:nvPr/>
            </p:nvSpPr>
            <p:spPr bwMode="auto">
              <a:xfrm>
                <a:off x="4860353" y="4363157"/>
                <a:ext cx="597428" cy="19545"/>
              </a:xfrm>
              <a:custGeom>
                <a:avLst/>
                <a:gdLst>
                  <a:gd name="T0" fmla="*/ 2147483646 w 1267"/>
                  <a:gd name="T1" fmla="*/ 2147483646 h 40"/>
                  <a:gd name="T2" fmla="*/ 2147483646 w 1267"/>
                  <a:gd name="T3" fmla="*/ 2147483646 h 40"/>
                  <a:gd name="T4" fmla="*/ 0 w 1267"/>
                  <a:gd name="T5" fmla="*/ 2147483646 h 40"/>
                  <a:gd name="T6" fmla="*/ 0 w 1267"/>
                  <a:gd name="T7" fmla="*/ 0 h 40"/>
                  <a:gd name="T8" fmla="*/ 2147483646 w 1267"/>
                  <a:gd name="T9" fmla="*/ 0 h 40"/>
                  <a:gd name="T10" fmla="*/ 2147483646 w 1267"/>
                  <a:gd name="T11" fmla="*/ 2147483646 h 40"/>
                  <a:gd name="T12" fmla="*/ 0 60000 65536"/>
                  <a:gd name="T13" fmla="*/ 0 60000 65536"/>
                  <a:gd name="T14" fmla="*/ 0 60000 65536"/>
                  <a:gd name="T15" fmla="*/ 0 60000 65536"/>
                  <a:gd name="T16" fmla="*/ 0 60000 65536"/>
                  <a:gd name="T17" fmla="*/ 0 60000 65536"/>
                  <a:gd name="T18" fmla="*/ 0 w 1267"/>
                  <a:gd name="T19" fmla="*/ 0 h 40"/>
                  <a:gd name="T20" fmla="*/ 1267 w 1267"/>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1267" h="40">
                    <a:moveTo>
                      <a:pt x="1267" y="40"/>
                    </a:moveTo>
                    <a:lnTo>
                      <a:pt x="1267" y="40"/>
                    </a:lnTo>
                    <a:lnTo>
                      <a:pt x="0" y="40"/>
                    </a:lnTo>
                    <a:lnTo>
                      <a:pt x="0" y="0"/>
                    </a:lnTo>
                    <a:lnTo>
                      <a:pt x="1267" y="0"/>
                    </a:lnTo>
                    <a:lnTo>
                      <a:pt x="1267" y="40"/>
                    </a:lnTo>
                    <a:close/>
                  </a:path>
                </a:pathLst>
              </a:custGeom>
              <a:grpFill/>
              <a:ln w="0">
                <a:noFill/>
                <a:round/>
                <a:headEnd/>
                <a:tailEnd/>
              </a:ln>
            </p:spPr>
            <p:txBody>
              <a:bodyPr/>
              <a:lstStyle/>
              <a:p>
                <a:pPr defTabSz="4777967">
                  <a:defRPr/>
                </a:pPr>
                <a:endParaRPr lang="zh-CN" altLang="en-US" sz="1998" b="1" kern="0">
                  <a:solidFill>
                    <a:srgbClr val="000000"/>
                  </a:solidFill>
                  <a:latin typeface="+mj-lt"/>
                  <a:ea typeface="微软雅黑" panose="020B0503020204020204" pitchFamily="34" charset="-122"/>
                  <a:cs typeface="Arial" panose="020B0604020202020204" pitchFamily="34" charset="0"/>
                </a:endParaRPr>
              </a:p>
            </p:txBody>
          </p:sp>
          <p:sp>
            <p:nvSpPr>
              <p:cNvPr id="102" name="Freeform 46"/>
              <p:cNvSpPr>
                <a:spLocks noEditPoints="1"/>
              </p:cNvSpPr>
              <p:nvPr/>
            </p:nvSpPr>
            <p:spPr bwMode="auto">
              <a:xfrm>
                <a:off x="4778317" y="4233452"/>
                <a:ext cx="823915" cy="85286"/>
              </a:xfrm>
              <a:custGeom>
                <a:avLst/>
                <a:gdLst>
                  <a:gd name="T0" fmla="*/ 2147483646 w 1746"/>
                  <a:gd name="T1" fmla="*/ 2147483646 h 183"/>
                  <a:gd name="T2" fmla="*/ 2147483646 w 1746"/>
                  <a:gd name="T3" fmla="*/ 2147483646 h 183"/>
                  <a:gd name="T4" fmla="*/ 2147483646 w 1746"/>
                  <a:gd name="T5" fmla="*/ 2147483646 h 183"/>
                  <a:gd name="T6" fmla="*/ 2147483646 w 1746"/>
                  <a:gd name="T7" fmla="*/ 2147483646 h 183"/>
                  <a:gd name="T8" fmla="*/ 2147483646 w 1746"/>
                  <a:gd name="T9" fmla="*/ 2147483646 h 183"/>
                  <a:gd name="T10" fmla="*/ 2147483646 w 1746"/>
                  <a:gd name="T11" fmla="*/ 2147483646 h 183"/>
                  <a:gd name="T12" fmla="*/ 2147483646 w 1746"/>
                  <a:gd name="T13" fmla="*/ 2147483646 h 183"/>
                  <a:gd name="T14" fmla="*/ 2147483646 w 1746"/>
                  <a:gd name="T15" fmla="*/ 2147483646 h 183"/>
                  <a:gd name="T16" fmla="*/ 2147483646 w 1746"/>
                  <a:gd name="T17" fmla="*/ 2147483646 h 183"/>
                  <a:gd name="T18" fmla="*/ 2147483646 w 1746"/>
                  <a:gd name="T19" fmla="*/ 2147483646 h 183"/>
                  <a:gd name="T20" fmla="*/ 2147483646 w 1746"/>
                  <a:gd name="T21" fmla="*/ 2147483646 h 183"/>
                  <a:gd name="T22" fmla="*/ 2147483646 w 1746"/>
                  <a:gd name="T23" fmla="*/ 2147483646 h 183"/>
                  <a:gd name="T24" fmla="*/ 2147483646 w 1746"/>
                  <a:gd name="T25" fmla="*/ 0 h 183"/>
                  <a:gd name="T26" fmla="*/ 2147483646 w 1746"/>
                  <a:gd name="T27" fmla="*/ 0 h 183"/>
                  <a:gd name="T28" fmla="*/ 2147483646 w 1746"/>
                  <a:gd name="T29" fmla="*/ 2147483646 h 183"/>
                  <a:gd name="T30" fmla="*/ 2147483646 w 1746"/>
                  <a:gd name="T31" fmla="*/ 2147483646 h 183"/>
                  <a:gd name="T32" fmla="*/ 2147483646 w 1746"/>
                  <a:gd name="T33" fmla="*/ 2147483646 h 183"/>
                  <a:gd name="T34" fmla="*/ 2147483646 w 1746"/>
                  <a:gd name="T35" fmla="*/ 2147483646 h 18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46"/>
                  <a:gd name="T55" fmla="*/ 0 h 183"/>
                  <a:gd name="T56" fmla="*/ 1746 w 1746"/>
                  <a:gd name="T57" fmla="*/ 183 h 18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46" h="183">
                    <a:moveTo>
                      <a:pt x="93" y="143"/>
                    </a:moveTo>
                    <a:lnTo>
                      <a:pt x="93" y="143"/>
                    </a:lnTo>
                    <a:lnTo>
                      <a:pt x="1579" y="143"/>
                    </a:lnTo>
                    <a:lnTo>
                      <a:pt x="1677" y="40"/>
                    </a:lnTo>
                    <a:lnTo>
                      <a:pt x="263" y="40"/>
                    </a:lnTo>
                    <a:lnTo>
                      <a:pt x="93" y="143"/>
                    </a:lnTo>
                    <a:close/>
                    <a:moveTo>
                      <a:pt x="1587" y="183"/>
                    </a:moveTo>
                    <a:lnTo>
                      <a:pt x="1587" y="183"/>
                    </a:lnTo>
                    <a:lnTo>
                      <a:pt x="21" y="183"/>
                    </a:lnTo>
                    <a:cubicBezTo>
                      <a:pt x="12" y="183"/>
                      <a:pt x="4" y="177"/>
                      <a:pt x="2" y="168"/>
                    </a:cubicBezTo>
                    <a:cubicBezTo>
                      <a:pt x="0" y="160"/>
                      <a:pt x="3" y="151"/>
                      <a:pt x="11" y="146"/>
                    </a:cubicBezTo>
                    <a:lnTo>
                      <a:pt x="247" y="3"/>
                    </a:lnTo>
                    <a:cubicBezTo>
                      <a:pt x="250" y="1"/>
                      <a:pt x="254" y="0"/>
                      <a:pt x="257" y="0"/>
                    </a:cubicBezTo>
                    <a:lnTo>
                      <a:pt x="1724" y="0"/>
                    </a:lnTo>
                    <a:cubicBezTo>
                      <a:pt x="1732" y="0"/>
                      <a:pt x="1739" y="5"/>
                      <a:pt x="1742" y="12"/>
                    </a:cubicBezTo>
                    <a:cubicBezTo>
                      <a:pt x="1746" y="20"/>
                      <a:pt x="1744" y="28"/>
                      <a:pt x="1738" y="34"/>
                    </a:cubicBezTo>
                    <a:lnTo>
                      <a:pt x="1602" y="177"/>
                    </a:lnTo>
                    <a:cubicBezTo>
                      <a:pt x="1598" y="181"/>
                      <a:pt x="1593" y="183"/>
                      <a:pt x="1587" y="183"/>
                    </a:cubicBezTo>
                    <a:close/>
                  </a:path>
                </a:pathLst>
              </a:custGeom>
              <a:grpFill/>
              <a:ln w="0">
                <a:noFill/>
                <a:round/>
                <a:headEnd/>
                <a:tailEnd/>
              </a:ln>
            </p:spPr>
            <p:txBody>
              <a:bodyPr/>
              <a:lstStyle/>
              <a:p>
                <a:pPr defTabSz="4777967">
                  <a:defRPr/>
                </a:pPr>
                <a:endParaRPr lang="zh-CN" altLang="en-US" sz="1998" b="1" kern="0">
                  <a:solidFill>
                    <a:srgbClr val="000000"/>
                  </a:solidFill>
                  <a:latin typeface="+mj-lt"/>
                  <a:ea typeface="微软雅黑" panose="020B0503020204020204" pitchFamily="34" charset="-122"/>
                  <a:cs typeface="Arial" panose="020B0604020202020204" pitchFamily="34" charset="0"/>
                </a:endParaRPr>
              </a:p>
            </p:txBody>
          </p:sp>
          <p:sp>
            <p:nvSpPr>
              <p:cNvPr id="105" name="Freeform 47"/>
              <p:cNvSpPr>
                <a:spLocks/>
              </p:cNvSpPr>
              <p:nvPr/>
            </p:nvSpPr>
            <p:spPr bwMode="auto">
              <a:xfrm>
                <a:off x="5443514" y="4300967"/>
                <a:ext cx="92735" cy="565020"/>
              </a:xfrm>
              <a:custGeom>
                <a:avLst/>
                <a:gdLst>
                  <a:gd name="T0" fmla="*/ 2147483646 w 198"/>
                  <a:gd name="T1" fmla="*/ 2147483646 h 1205"/>
                  <a:gd name="T2" fmla="*/ 2147483646 w 198"/>
                  <a:gd name="T3" fmla="*/ 2147483646 h 1205"/>
                  <a:gd name="T4" fmla="*/ 2147483646 w 198"/>
                  <a:gd name="T5" fmla="*/ 2147483646 h 1205"/>
                  <a:gd name="T6" fmla="*/ 2147483646 w 198"/>
                  <a:gd name="T7" fmla="*/ 2147483646 h 1205"/>
                  <a:gd name="T8" fmla="*/ 2147483646 w 198"/>
                  <a:gd name="T9" fmla="*/ 2147483646 h 1205"/>
                  <a:gd name="T10" fmla="*/ 2147483646 w 198"/>
                  <a:gd name="T11" fmla="*/ 2147483646 h 1205"/>
                  <a:gd name="T12" fmla="*/ 2147483646 w 198"/>
                  <a:gd name="T13" fmla="*/ 0 h 1205"/>
                  <a:gd name="T14" fmla="*/ 2147483646 w 198"/>
                  <a:gd name="T15" fmla="*/ 2147483646 h 1205"/>
                  <a:gd name="T16" fmla="*/ 2147483646 w 198"/>
                  <a:gd name="T17" fmla="*/ 2147483646 h 1205"/>
                  <a:gd name="T18" fmla="*/ 2147483646 w 198"/>
                  <a:gd name="T19" fmla="*/ 2147483646 h 1205"/>
                  <a:gd name="T20" fmla="*/ 2147483646 w 198"/>
                  <a:gd name="T21" fmla="*/ 2147483646 h 1205"/>
                  <a:gd name="T22" fmla="*/ 2147483646 w 198"/>
                  <a:gd name="T23" fmla="*/ 2147483646 h 12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8"/>
                  <a:gd name="T37" fmla="*/ 0 h 1205"/>
                  <a:gd name="T38" fmla="*/ 198 w 198"/>
                  <a:gd name="T39" fmla="*/ 1205 h 120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8" h="1205">
                    <a:moveTo>
                      <a:pt x="23" y="1205"/>
                    </a:moveTo>
                    <a:lnTo>
                      <a:pt x="23" y="1205"/>
                    </a:lnTo>
                    <a:cubicBezTo>
                      <a:pt x="19" y="1205"/>
                      <a:pt x="15" y="1204"/>
                      <a:pt x="12" y="1202"/>
                    </a:cubicBezTo>
                    <a:cubicBezTo>
                      <a:pt x="3" y="1195"/>
                      <a:pt x="0" y="1183"/>
                      <a:pt x="7" y="1174"/>
                    </a:cubicBezTo>
                    <a:lnTo>
                      <a:pt x="158" y="954"/>
                    </a:lnTo>
                    <a:lnTo>
                      <a:pt x="158" y="20"/>
                    </a:lnTo>
                    <a:cubicBezTo>
                      <a:pt x="158" y="9"/>
                      <a:pt x="167" y="0"/>
                      <a:pt x="178" y="0"/>
                    </a:cubicBezTo>
                    <a:cubicBezTo>
                      <a:pt x="189" y="0"/>
                      <a:pt x="198" y="9"/>
                      <a:pt x="198" y="20"/>
                    </a:cubicBezTo>
                    <a:lnTo>
                      <a:pt x="198" y="960"/>
                    </a:lnTo>
                    <a:cubicBezTo>
                      <a:pt x="198" y="964"/>
                      <a:pt x="197" y="968"/>
                      <a:pt x="195" y="971"/>
                    </a:cubicBezTo>
                    <a:lnTo>
                      <a:pt x="40" y="1196"/>
                    </a:lnTo>
                    <a:cubicBezTo>
                      <a:pt x="36" y="1202"/>
                      <a:pt x="30" y="1205"/>
                      <a:pt x="23" y="1205"/>
                    </a:cubicBezTo>
                    <a:close/>
                  </a:path>
                </a:pathLst>
              </a:custGeom>
              <a:grpFill/>
              <a:ln w="0">
                <a:noFill/>
                <a:round/>
                <a:headEnd/>
                <a:tailEnd/>
              </a:ln>
            </p:spPr>
            <p:txBody>
              <a:bodyPr/>
              <a:lstStyle/>
              <a:p>
                <a:pPr defTabSz="4777967">
                  <a:defRPr/>
                </a:pPr>
                <a:endParaRPr lang="zh-CN" altLang="en-US" sz="1998" b="1" kern="0">
                  <a:solidFill>
                    <a:srgbClr val="000000"/>
                  </a:solidFill>
                  <a:latin typeface="+mj-lt"/>
                  <a:ea typeface="微软雅黑" panose="020B0503020204020204" pitchFamily="34" charset="-122"/>
                  <a:cs typeface="Arial" panose="020B0604020202020204" pitchFamily="34" charset="0"/>
                </a:endParaRPr>
              </a:p>
            </p:txBody>
          </p:sp>
          <p:sp>
            <p:nvSpPr>
              <p:cNvPr id="106" name="Freeform 48"/>
              <p:cNvSpPr>
                <a:spLocks/>
              </p:cNvSpPr>
              <p:nvPr/>
            </p:nvSpPr>
            <p:spPr bwMode="auto">
              <a:xfrm>
                <a:off x="5250923" y="4839364"/>
                <a:ext cx="49934" cy="49750"/>
              </a:xfrm>
              <a:custGeom>
                <a:avLst/>
                <a:gdLst>
                  <a:gd name="T0" fmla="*/ 0 w 106"/>
                  <a:gd name="T1" fmla="*/ 2147483646 h 106"/>
                  <a:gd name="T2" fmla="*/ 0 w 106"/>
                  <a:gd name="T3" fmla="*/ 2147483646 h 106"/>
                  <a:gd name="T4" fmla="*/ 2147483646 w 106"/>
                  <a:gd name="T5" fmla="*/ 0 h 106"/>
                  <a:gd name="T6" fmla="*/ 2147483646 w 106"/>
                  <a:gd name="T7" fmla="*/ 2147483646 h 106"/>
                  <a:gd name="T8" fmla="*/ 2147483646 w 106"/>
                  <a:gd name="T9" fmla="*/ 2147483646 h 106"/>
                  <a:gd name="T10" fmla="*/ 0 w 106"/>
                  <a:gd name="T11" fmla="*/ 2147483646 h 106"/>
                  <a:gd name="T12" fmla="*/ 0 60000 65536"/>
                  <a:gd name="T13" fmla="*/ 0 60000 65536"/>
                  <a:gd name="T14" fmla="*/ 0 60000 65536"/>
                  <a:gd name="T15" fmla="*/ 0 60000 65536"/>
                  <a:gd name="T16" fmla="*/ 0 60000 65536"/>
                  <a:gd name="T17" fmla="*/ 0 60000 65536"/>
                  <a:gd name="T18" fmla="*/ 0 w 106"/>
                  <a:gd name="T19" fmla="*/ 0 h 106"/>
                  <a:gd name="T20" fmla="*/ 106 w 106"/>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106" h="106">
                    <a:moveTo>
                      <a:pt x="0" y="53"/>
                    </a:moveTo>
                    <a:lnTo>
                      <a:pt x="0" y="53"/>
                    </a:lnTo>
                    <a:cubicBezTo>
                      <a:pt x="0" y="23"/>
                      <a:pt x="24" y="0"/>
                      <a:pt x="53" y="0"/>
                    </a:cubicBezTo>
                    <a:cubicBezTo>
                      <a:pt x="83" y="0"/>
                      <a:pt x="106" y="23"/>
                      <a:pt x="106" y="53"/>
                    </a:cubicBezTo>
                    <a:cubicBezTo>
                      <a:pt x="106" y="82"/>
                      <a:pt x="83" y="106"/>
                      <a:pt x="53" y="106"/>
                    </a:cubicBezTo>
                    <a:cubicBezTo>
                      <a:pt x="24" y="106"/>
                      <a:pt x="0" y="82"/>
                      <a:pt x="0" y="53"/>
                    </a:cubicBezTo>
                    <a:close/>
                  </a:path>
                </a:pathLst>
              </a:custGeom>
              <a:grpFill/>
              <a:ln w="0">
                <a:noFill/>
                <a:round/>
                <a:headEnd/>
                <a:tailEnd/>
              </a:ln>
            </p:spPr>
            <p:txBody>
              <a:bodyPr/>
              <a:lstStyle/>
              <a:p>
                <a:pPr defTabSz="4777967">
                  <a:defRPr/>
                </a:pPr>
                <a:endParaRPr lang="zh-CN" altLang="en-US" sz="1998" b="1" kern="0">
                  <a:solidFill>
                    <a:srgbClr val="000000"/>
                  </a:solidFill>
                  <a:latin typeface="+mj-lt"/>
                  <a:ea typeface="微软雅黑" panose="020B0503020204020204" pitchFamily="34" charset="-122"/>
                  <a:cs typeface="Arial" panose="020B0604020202020204" pitchFamily="34" charset="0"/>
                </a:endParaRPr>
              </a:p>
            </p:txBody>
          </p:sp>
          <p:sp>
            <p:nvSpPr>
              <p:cNvPr id="107" name="Freeform 49"/>
              <p:cNvSpPr>
                <a:spLocks/>
              </p:cNvSpPr>
              <p:nvPr/>
            </p:nvSpPr>
            <p:spPr bwMode="auto">
              <a:xfrm>
                <a:off x="5327581" y="4839344"/>
                <a:ext cx="49934" cy="49750"/>
              </a:xfrm>
              <a:custGeom>
                <a:avLst/>
                <a:gdLst>
                  <a:gd name="T0" fmla="*/ 0 w 106"/>
                  <a:gd name="T1" fmla="*/ 2147483646 h 106"/>
                  <a:gd name="T2" fmla="*/ 0 w 106"/>
                  <a:gd name="T3" fmla="*/ 2147483646 h 106"/>
                  <a:gd name="T4" fmla="*/ 2147483646 w 106"/>
                  <a:gd name="T5" fmla="*/ 0 h 106"/>
                  <a:gd name="T6" fmla="*/ 2147483646 w 106"/>
                  <a:gd name="T7" fmla="*/ 2147483646 h 106"/>
                  <a:gd name="T8" fmla="*/ 2147483646 w 106"/>
                  <a:gd name="T9" fmla="*/ 2147483646 h 106"/>
                  <a:gd name="T10" fmla="*/ 0 w 106"/>
                  <a:gd name="T11" fmla="*/ 2147483646 h 106"/>
                  <a:gd name="T12" fmla="*/ 0 60000 65536"/>
                  <a:gd name="T13" fmla="*/ 0 60000 65536"/>
                  <a:gd name="T14" fmla="*/ 0 60000 65536"/>
                  <a:gd name="T15" fmla="*/ 0 60000 65536"/>
                  <a:gd name="T16" fmla="*/ 0 60000 65536"/>
                  <a:gd name="T17" fmla="*/ 0 60000 65536"/>
                  <a:gd name="T18" fmla="*/ 0 w 106"/>
                  <a:gd name="T19" fmla="*/ 0 h 106"/>
                  <a:gd name="T20" fmla="*/ 106 w 106"/>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106" h="106">
                    <a:moveTo>
                      <a:pt x="0" y="53"/>
                    </a:moveTo>
                    <a:lnTo>
                      <a:pt x="0" y="53"/>
                    </a:lnTo>
                    <a:cubicBezTo>
                      <a:pt x="0" y="23"/>
                      <a:pt x="24" y="0"/>
                      <a:pt x="53" y="0"/>
                    </a:cubicBezTo>
                    <a:cubicBezTo>
                      <a:pt x="82" y="0"/>
                      <a:pt x="106" y="23"/>
                      <a:pt x="106" y="53"/>
                    </a:cubicBezTo>
                    <a:cubicBezTo>
                      <a:pt x="106" y="82"/>
                      <a:pt x="82" y="106"/>
                      <a:pt x="53" y="106"/>
                    </a:cubicBezTo>
                    <a:cubicBezTo>
                      <a:pt x="24" y="106"/>
                      <a:pt x="0" y="82"/>
                      <a:pt x="0" y="53"/>
                    </a:cubicBezTo>
                    <a:close/>
                  </a:path>
                </a:pathLst>
              </a:custGeom>
              <a:grpFill/>
              <a:ln w="0">
                <a:noFill/>
                <a:round/>
                <a:headEnd/>
                <a:tailEnd/>
              </a:ln>
            </p:spPr>
            <p:txBody>
              <a:bodyPr/>
              <a:lstStyle/>
              <a:p>
                <a:pPr defTabSz="4777967">
                  <a:defRPr/>
                </a:pPr>
                <a:endParaRPr lang="zh-CN" altLang="en-US" sz="1998" b="1" kern="0">
                  <a:solidFill>
                    <a:srgbClr val="000000"/>
                  </a:solidFill>
                  <a:latin typeface="+mj-lt"/>
                  <a:ea typeface="微软雅黑" panose="020B0503020204020204" pitchFamily="34" charset="-122"/>
                  <a:cs typeface="Arial" panose="020B0604020202020204" pitchFamily="34" charset="0"/>
                </a:endParaRPr>
              </a:p>
            </p:txBody>
          </p:sp>
        </p:grpSp>
        <p:pic>
          <p:nvPicPr>
            <p:cNvPr id="83" name="Picture 402" descr="图片171">
              <a:extLst>
                <a:ext uri="{FF2B5EF4-FFF2-40B4-BE49-F238E27FC236}">
                  <a16:creationId xmlns:a16="http://schemas.microsoft.com/office/drawing/2014/main" id="{C9A38FE6-4D49-0C43-9ABB-753F2987337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830524" y="3440521"/>
              <a:ext cx="215777" cy="38217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85" name="图片 471" descr="OTN">
              <a:extLst>
                <a:ext uri="{FF2B5EF4-FFF2-40B4-BE49-F238E27FC236}">
                  <a16:creationId xmlns:a16="http://schemas.microsoft.com/office/drawing/2014/main" id="{4CCB9E78-5527-41F9-951C-0917806B536E}"/>
                </a:ext>
              </a:extLst>
            </p:cNvPr>
            <p:cNvPicPr>
              <a:picLocks noChangeAspect="1"/>
            </p:cNvPicPr>
            <p:nvPr/>
          </p:nvPicPr>
          <p:blipFill>
            <a:blip r:embed="rId4" cstate="print"/>
            <a:stretch>
              <a:fillRect/>
            </a:stretch>
          </p:blipFill>
          <p:spPr>
            <a:xfrm>
              <a:off x="3596748" y="3504819"/>
              <a:ext cx="209502" cy="235406"/>
            </a:xfrm>
            <a:prstGeom prst="rect">
              <a:avLst/>
            </a:prstGeom>
            <a:noFill/>
            <a:ln>
              <a:noFill/>
            </a:ln>
            <a:effectLst>
              <a:outerShdw blurRad="76200" dir="18900000" sy="23000" kx="-1200000" algn="bl" rotWithShape="0">
                <a:prstClr val="black">
                  <a:alpha val="70000"/>
                </a:prstClr>
              </a:outerShdw>
            </a:effectLst>
          </p:spPr>
        </p:pic>
        <p:grpSp>
          <p:nvGrpSpPr>
            <p:cNvPr id="88" name="组合 1027"/>
            <p:cNvGrpSpPr/>
            <p:nvPr/>
          </p:nvGrpSpPr>
          <p:grpSpPr>
            <a:xfrm rot="275245">
              <a:off x="4164251" y="1964360"/>
              <a:ext cx="6955757" cy="1525798"/>
              <a:chOff x="14368863" y="2514836"/>
              <a:chExt cx="9735962" cy="1525798"/>
            </a:xfrm>
          </p:grpSpPr>
          <p:cxnSp>
            <p:nvCxnSpPr>
              <p:cNvPr id="95" name="直接连接符 473"/>
              <p:cNvCxnSpPr>
                <a:cxnSpLocks/>
              </p:cNvCxnSpPr>
              <p:nvPr/>
            </p:nvCxnSpPr>
            <p:spPr>
              <a:xfrm rot="21324755" flipH="1">
                <a:off x="14368863" y="2514836"/>
                <a:ext cx="9735962" cy="1478923"/>
              </a:xfrm>
              <a:prstGeom prst="line">
                <a:avLst/>
              </a:prstGeom>
              <a:noFill/>
              <a:ln w="3175" cap="flat" cmpd="sng" algn="ctr">
                <a:gradFill>
                  <a:gsLst>
                    <a:gs pos="0">
                      <a:srgbClr val="FFC000">
                        <a:alpha val="0"/>
                      </a:srgbClr>
                    </a:gs>
                    <a:gs pos="28000">
                      <a:srgbClr val="FFC000"/>
                    </a:gs>
                    <a:gs pos="68000">
                      <a:srgbClr val="FFC000"/>
                    </a:gs>
                    <a:gs pos="100000">
                      <a:srgbClr val="FFC000"/>
                    </a:gs>
                  </a:gsLst>
                  <a:lin ang="0" scaled="0"/>
                </a:gradFill>
                <a:prstDash val="solid"/>
                <a:miter lim="800000"/>
              </a:ln>
              <a:effectLst/>
              <a:extLst>
                <a:ext uri="{909E8E84-426E-40DD-AFC4-6F175D3DCCD1}">
                  <a14:hiddenFill xmlns:a14="http://schemas.microsoft.com/office/drawing/2010/main">
                    <a:solidFill>
                      <a:srgbClr val="FFFFFF"/>
                    </a:solidFill>
                  </a14:hiddenFill>
                </a:ext>
              </a:extLst>
            </p:spPr>
          </p:cxnSp>
          <p:cxnSp>
            <p:nvCxnSpPr>
              <p:cNvPr id="96" name="直接连接符 474"/>
              <p:cNvCxnSpPr/>
              <p:nvPr/>
            </p:nvCxnSpPr>
            <p:spPr>
              <a:xfrm rot="21324755" flipH="1">
                <a:off x="14374177" y="2661249"/>
                <a:ext cx="9714328" cy="1379385"/>
              </a:xfrm>
              <a:prstGeom prst="line">
                <a:avLst/>
              </a:prstGeom>
              <a:noFill/>
              <a:ln w="3175" cap="flat" cmpd="sng" algn="ctr">
                <a:gradFill>
                  <a:gsLst>
                    <a:gs pos="0">
                      <a:srgbClr val="FFC000">
                        <a:alpha val="0"/>
                      </a:srgbClr>
                    </a:gs>
                    <a:gs pos="28000">
                      <a:srgbClr val="FFC000"/>
                    </a:gs>
                    <a:gs pos="68000">
                      <a:srgbClr val="FFC000"/>
                    </a:gs>
                    <a:gs pos="100000">
                      <a:srgbClr val="FFC000"/>
                    </a:gs>
                  </a:gsLst>
                  <a:lin ang="0" scaled="0"/>
                </a:gradFill>
                <a:prstDash val="solid"/>
                <a:miter lim="800000"/>
              </a:ln>
              <a:effectLst/>
            </p:spPr>
          </p:cxnSp>
        </p:grpSp>
        <p:grpSp>
          <p:nvGrpSpPr>
            <p:cNvPr id="89" name="组合 479"/>
            <p:cNvGrpSpPr/>
            <p:nvPr/>
          </p:nvGrpSpPr>
          <p:grpSpPr>
            <a:xfrm rot="21324755" flipV="1">
              <a:off x="4154114" y="3373609"/>
              <a:ext cx="6980654" cy="1939928"/>
              <a:chOff x="14334005" y="2385915"/>
              <a:chExt cx="9770810" cy="1939928"/>
            </a:xfrm>
          </p:grpSpPr>
          <p:cxnSp>
            <p:nvCxnSpPr>
              <p:cNvPr id="93" name="直接连接符 480"/>
              <p:cNvCxnSpPr>
                <a:cxnSpLocks/>
              </p:cNvCxnSpPr>
              <p:nvPr/>
            </p:nvCxnSpPr>
            <p:spPr>
              <a:xfrm rot="21324755" flipH="1">
                <a:off x="14334005" y="2515833"/>
                <a:ext cx="9770810" cy="1477761"/>
              </a:xfrm>
              <a:prstGeom prst="line">
                <a:avLst/>
              </a:prstGeom>
              <a:noFill/>
              <a:ln w="3175" cap="flat" cmpd="sng" algn="ctr">
                <a:gradFill>
                  <a:gsLst>
                    <a:gs pos="0">
                      <a:srgbClr val="FFC000">
                        <a:alpha val="0"/>
                      </a:srgbClr>
                    </a:gs>
                    <a:gs pos="28000">
                      <a:srgbClr val="FFC000"/>
                    </a:gs>
                    <a:gs pos="68000">
                      <a:srgbClr val="FFC000"/>
                    </a:gs>
                    <a:gs pos="100000">
                      <a:srgbClr val="FFC000"/>
                    </a:gs>
                  </a:gsLst>
                  <a:lin ang="0" scaled="0"/>
                </a:gradFill>
                <a:prstDash val="solid"/>
                <a:miter lim="800000"/>
              </a:ln>
              <a:effectLst/>
              <a:extLst>
                <a:ext uri="{909E8E84-426E-40DD-AFC4-6F175D3DCCD1}">
                  <a14:hiddenFill xmlns:a14="http://schemas.microsoft.com/office/drawing/2010/main">
                    <a:solidFill>
                      <a:srgbClr val="FFFFFF"/>
                    </a:solidFill>
                  </a14:hiddenFill>
                </a:ext>
              </a:extLst>
            </p:spPr>
          </p:cxnSp>
          <p:cxnSp>
            <p:nvCxnSpPr>
              <p:cNvPr id="94" name="直接连接符 481"/>
              <p:cNvCxnSpPr/>
              <p:nvPr/>
            </p:nvCxnSpPr>
            <p:spPr>
              <a:xfrm flipH="1">
                <a:off x="14444107" y="2385915"/>
                <a:ext cx="9551627" cy="1939928"/>
              </a:xfrm>
              <a:prstGeom prst="line">
                <a:avLst/>
              </a:prstGeom>
              <a:noFill/>
              <a:ln w="3175" cap="flat" cmpd="sng" algn="ctr">
                <a:gradFill>
                  <a:gsLst>
                    <a:gs pos="0">
                      <a:srgbClr val="FFC000">
                        <a:alpha val="0"/>
                      </a:srgbClr>
                    </a:gs>
                    <a:gs pos="28000">
                      <a:srgbClr val="FFC000"/>
                    </a:gs>
                    <a:gs pos="68000">
                      <a:srgbClr val="FFC000"/>
                    </a:gs>
                    <a:gs pos="100000">
                      <a:srgbClr val="FFC000"/>
                    </a:gs>
                  </a:gsLst>
                  <a:lin ang="0" scaled="0"/>
                </a:gradFill>
                <a:prstDash val="solid"/>
                <a:miter lim="800000"/>
              </a:ln>
              <a:effectLst/>
            </p:spPr>
          </p:cxnSp>
        </p:grpSp>
        <p:grpSp>
          <p:nvGrpSpPr>
            <p:cNvPr id="90" name="组合 1028"/>
            <p:cNvGrpSpPr/>
            <p:nvPr/>
          </p:nvGrpSpPr>
          <p:grpSpPr>
            <a:xfrm>
              <a:off x="4165414" y="3459136"/>
              <a:ext cx="7239730" cy="194146"/>
              <a:chOff x="4331126" y="3338114"/>
              <a:chExt cx="9680993" cy="194146"/>
            </a:xfrm>
          </p:grpSpPr>
          <p:cxnSp>
            <p:nvCxnSpPr>
              <p:cNvPr id="91" name="直接连接符 482"/>
              <p:cNvCxnSpPr/>
              <p:nvPr/>
            </p:nvCxnSpPr>
            <p:spPr>
              <a:xfrm flipH="1" flipV="1">
                <a:off x="4331126" y="3485877"/>
                <a:ext cx="9680993" cy="46383"/>
              </a:xfrm>
              <a:prstGeom prst="line">
                <a:avLst/>
              </a:prstGeom>
              <a:noFill/>
              <a:ln w="3175" cap="flat" cmpd="sng" algn="ctr">
                <a:gradFill>
                  <a:gsLst>
                    <a:gs pos="0">
                      <a:srgbClr val="FFC000">
                        <a:alpha val="0"/>
                      </a:srgbClr>
                    </a:gs>
                    <a:gs pos="28000">
                      <a:srgbClr val="FFC000"/>
                    </a:gs>
                    <a:gs pos="68000">
                      <a:srgbClr val="FFC000"/>
                    </a:gs>
                    <a:gs pos="100000">
                      <a:srgbClr val="FFC000"/>
                    </a:gs>
                  </a:gsLst>
                  <a:lin ang="0" scaled="0"/>
                </a:gradFill>
                <a:prstDash val="solid"/>
                <a:miter lim="800000"/>
              </a:ln>
              <a:effectLst/>
            </p:spPr>
          </p:cxnSp>
          <p:cxnSp>
            <p:nvCxnSpPr>
              <p:cNvPr id="92" name="直接连接符 483"/>
              <p:cNvCxnSpPr/>
              <p:nvPr/>
            </p:nvCxnSpPr>
            <p:spPr>
              <a:xfrm flipH="1">
                <a:off x="4331126" y="3338114"/>
                <a:ext cx="9588749" cy="90785"/>
              </a:xfrm>
              <a:prstGeom prst="line">
                <a:avLst/>
              </a:prstGeom>
              <a:noFill/>
              <a:ln w="3175" cap="flat" cmpd="sng" algn="ctr">
                <a:gradFill>
                  <a:gsLst>
                    <a:gs pos="0">
                      <a:srgbClr val="FFC000">
                        <a:alpha val="0"/>
                      </a:srgbClr>
                    </a:gs>
                    <a:gs pos="28000">
                      <a:srgbClr val="FFC000"/>
                    </a:gs>
                    <a:gs pos="68000">
                      <a:srgbClr val="FFC000"/>
                    </a:gs>
                    <a:gs pos="100000">
                      <a:srgbClr val="FFC000"/>
                    </a:gs>
                  </a:gsLst>
                  <a:lin ang="0" scaled="0"/>
                </a:gradFill>
                <a:prstDash val="solid"/>
                <a:miter lim="800000"/>
              </a:ln>
              <a:effectLst/>
            </p:spPr>
          </p:cxnSp>
        </p:grpSp>
      </p:grpSp>
      <p:sp>
        <p:nvSpPr>
          <p:cNvPr id="181" name="Content Placeholder 3">
            <a:extLst>
              <a:ext uri="{FF2B5EF4-FFF2-40B4-BE49-F238E27FC236}">
                <a16:creationId xmlns:a16="http://schemas.microsoft.com/office/drawing/2014/main" id="{6F20ECC2-42F6-BBE1-A91C-20E82A294EDE}"/>
              </a:ext>
            </a:extLst>
          </p:cNvPr>
          <p:cNvSpPr txBox="1">
            <a:spLocks/>
          </p:cNvSpPr>
          <p:nvPr/>
        </p:nvSpPr>
        <p:spPr>
          <a:xfrm>
            <a:off x="1051656" y="4722122"/>
            <a:ext cx="11125200" cy="1877489"/>
          </a:xfrm>
          <a:prstGeom prst="rect">
            <a:avLst/>
          </a:prstGeom>
        </p:spPr>
        <p:txBody>
          <a:bodyPr vert="horz" lIns="0" tIns="0" rIns="0" bIns="0" rtlCol="0" anchor="ctr">
            <a:normAutofit/>
          </a:bodyPr>
          <a:lstStyle>
            <a:lvl1pPr marL="0" indent="0" algn="l" defTabSz="914400" rtl="0" eaLnBrk="1" latinLnBrk="0" hangingPunct="1">
              <a:lnSpc>
                <a:spcPts val="3428"/>
              </a:lnSpc>
              <a:spcBef>
                <a:spcPts val="0"/>
              </a:spcBef>
              <a:buFont typeface="Arial" panose="020B0604020202020204" pitchFamily="34" charset="0"/>
              <a:buNone/>
              <a:defRPr sz="3198" b="1" kern="1200" baseline="0">
                <a:solidFill>
                  <a:srgbClr val="C00000"/>
                </a:solidFill>
                <a:latin typeface="Microsoft YaHei" panose="020B0503020204020204" pitchFamily="34" charset="-122"/>
                <a:ea typeface="Microsoft YaHei" panose="020B0503020204020204" pitchFamily="34" charset="-122"/>
                <a:cs typeface="+mn-cs"/>
              </a:defRPr>
            </a:lvl1pPr>
            <a:lvl2pPr marL="593425" indent="0" algn="ctr" defTabSz="914400" rtl="0" eaLnBrk="1" latinLnBrk="0" hangingPunct="1">
              <a:lnSpc>
                <a:spcPct val="90000"/>
              </a:lnSpc>
              <a:spcBef>
                <a:spcPts val="500"/>
              </a:spcBef>
              <a:buFont typeface="Arial" panose="020B0604020202020204" pitchFamily="34" charset="0"/>
              <a:buNone/>
              <a:defRPr sz="2596" kern="1200">
                <a:solidFill>
                  <a:schemeClr val="tx2"/>
                </a:solidFill>
                <a:latin typeface="+mn-lt"/>
                <a:ea typeface="+mn-ea"/>
                <a:cs typeface="+mn-cs"/>
              </a:defRPr>
            </a:lvl2pPr>
            <a:lvl3pPr marL="1186848" indent="0" algn="ctr" defTabSz="914400" rtl="0" eaLnBrk="1" latinLnBrk="0" hangingPunct="1">
              <a:lnSpc>
                <a:spcPct val="90000"/>
              </a:lnSpc>
              <a:spcBef>
                <a:spcPts val="500"/>
              </a:spcBef>
              <a:buFont typeface="Arial" panose="020B0604020202020204" pitchFamily="34" charset="0"/>
              <a:buNone/>
              <a:defRPr sz="2336" kern="1200">
                <a:solidFill>
                  <a:schemeClr val="tx2"/>
                </a:solidFill>
                <a:latin typeface="+mn-lt"/>
                <a:ea typeface="+mn-ea"/>
                <a:cs typeface="+mn-cs"/>
              </a:defRPr>
            </a:lvl3pPr>
            <a:lvl4pPr marL="1780274" indent="0" algn="ctr" defTabSz="914400" rtl="0" eaLnBrk="1" latinLnBrk="0" hangingPunct="1">
              <a:lnSpc>
                <a:spcPct val="90000"/>
              </a:lnSpc>
              <a:spcBef>
                <a:spcPts val="500"/>
              </a:spcBef>
              <a:buFont typeface="Arial" panose="020B0604020202020204" pitchFamily="34" charset="0"/>
              <a:buNone/>
              <a:defRPr sz="2077" kern="1200">
                <a:solidFill>
                  <a:schemeClr val="tx2"/>
                </a:solidFill>
                <a:latin typeface="+mn-lt"/>
                <a:ea typeface="+mn-ea"/>
                <a:cs typeface="+mn-cs"/>
              </a:defRPr>
            </a:lvl4pPr>
            <a:lvl5pPr marL="2373698" indent="0" algn="ctr" defTabSz="914400" rtl="0" eaLnBrk="1" latinLnBrk="0" hangingPunct="1">
              <a:lnSpc>
                <a:spcPct val="90000"/>
              </a:lnSpc>
              <a:spcBef>
                <a:spcPts val="500"/>
              </a:spcBef>
              <a:buFont typeface="Arial" panose="020B0604020202020204" pitchFamily="34" charset="0"/>
              <a:buNone/>
              <a:defRPr sz="2077" kern="1200">
                <a:solidFill>
                  <a:schemeClr val="tx2"/>
                </a:solidFill>
                <a:latin typeface="+mn-lt"/>
                <a:ea typeface="+mn-ea"/>
                <a:cs typeface="+mn-cs"/>
              </a:defRPr>
            </a:lvl5pPr>
            <a:lvl6pPr marL="2967122" indent="0" algn="ctr" defTabSz="914400" rtl="0" eaLnBrk="1" latinLnBrk="0" hangingPunct="1">
              <a:lnSpc>
                <a:spcPct val="90000"/>
              </a:lnSpc>
              <a:spcBef>
                <a:spcPts val="500"/>
              </a:spcBef>
              <a:buFont typeface="Arial" panose="020B0604020202020204" pitchFamily="34" charset="0"/>
              <a:buNone/>
              <a:defRPr sz="2077" kern="1200">
                <a:solidFill>
                  <a:schemeClr val="tx1"/>
                </a:solidFill>
                <a:latin typeface="+mn-lt"/>
                <a:ea typeface="+mn-ea"/>
                <a:cs typeface="+mn-cs"/>
              </a:defRPr>
            </a:lvl6pPr>
            <a:lvl7pPr marL="3560546" indent="0" algn="ctr" defTabSz="914400" rtl="0" eaLnBrk="1" latinLnBrk="0" hangingPunct="1">
              <a:lnSpc>
                <a:spcPct val="90000"/>
              </a:lnSpc>
              <a:spcBef>
                <a:spcPts val="500"/>
              </a:spcBef>
              <a:buFont typeface="Arial" panose="020B0604020202020204" pitchFamily="34" charset="0"/>
              <a:buNone/>
              <a:defRPr sz="2077" kern="1200">
                <a:solidFill>
                  <a:schemeClr val="tx1"/>
                </a:solidFill>
                <a:latin typeface="+mn-lt"/>
                <a:ea typeface="+mn-ea"/>
                <a:cs typeface="+mn-cs"/>
              </a:defRPr>
            </a:lvl7pPr>
            <a:lvl8pPr marL="4153972" indent="0" algn="ctr" defTabSz="914400" rtl="0" eaLnBrk="1" latinLnBrk="0" hangingPunct="1">
              <a:lnSpc>
                <a:spcPct val="90000"/>
              </a:lnSpc>
              <a:spcBef>
                <a:spcPts val="500"/>
              </a:spcBef>
              <a:buFont typeface="Arial" panose="020B0604020202020204" pitchFamily="34" charset="0"/>
              <a:buNone/>
              <a:defRPr sz="2077" kern="1200">
                <a:solidFill>
                  <a:schemeClr val="tx1"/>
                </a:solidFill>
                <a:latin typeface="+mn-lt"/>
                <a:ea typeface="+mn-ea"/>
                <a:cs typeface="+mn-cs"/>
              </a:defRPr>
            </a:lvl8pPr>
            <a:lvl9pPr marL="4747395" indent="0" algn="ctr" defTabSz="914400" rtl="0" eaLnBrk="1" latinLnBrk="0" hangingPunct="1">
              <a:lnSpc>
                <a:spcPct val="90000"/>
              </a:lnSpc>
              <a:spcBef>
                <a:spcPts val="500"/>
              </a:spcBef>
              <a:buFont typeface="Arial" panose="020B0604020202020204" pitchFamily="34" charset="0"/>
              <a:buNone/>
              <a:defRPr sz="2077" kern="1200">
                <a:solidFill>
                  <a:schemeClr val="tx1"/>
                </a:solidFill>
                <a:latin typeface="+mn-lt"/>
                <a:ea typeface="+mn-ea"/>
                <a:cs typeface="+mn-cs"/>
              </a:defRPr>
            </a:lvl9pPr>
          </a:lstStyle>
          <a:p>
            <a:pPr marL="457200" indent="-457200">
              <a:buFont typeface="Arial" panose="020B0604020202020204" pitchFamily="34" charset="0"/>
              <a:buChar char="•"/>
            </a:pPr>
            <a:r>
              <a:rPr lang="en-US" sz="1800" b="0" dirty="0">
                <a:solidFill>
                  <a:schemeClr val="tx2"/>
                </a:solidFill>
                <a:latin typeface="+mj-lt"/>
              </a:rPr>
              <a:t>Fiber to everywhere, end to end (</a:t>
            </a:r>
            <a:r>
              <a:rPr lang="en-US" sz="1800" b="0" dirty="0" err="1">
                <a:solidFill>
                  <a:schemeClr val="tx2"/>
                </a:solidFill>
                <a:latin typeface="+mj-lt"/>
              </a:rPr>
              <a:t>FTTx</a:t>
            </a:r>
            <a:r>
              <a:rPr lang="en-US" sz="1800" b="0" dirty="0">
                <a:solidFill>
                  <a:schemeClr val="tx2"/>
                </a:solidFill>
                <a:latin typeface="+mj-lt"/>
              </a:rPr>
              <a:t>, optical to cloud)</a:t>
            </a:r>
          </a:p>
          <a:p>
            <a:pPr marL="457200" indent="-457200">
              <a:buFont typeface="Arial" panose="020B0604020202020204" pitchFamily="34" charset="0"/>
              <a:buChar char="•"/>
            </a:pPr>
            <a:r>
              <a:rPr lang="en-US" sz="1800" b="0" dirty="0">
                <a:solidFill>
                  <a:schemeClr val="tx2"/>
                </a:solidFill>
                <a:latin typeface="+mj-lt"/>
              </a:rPr>
              <a:t>Extending reach to more end users : 2Home/Room/Business/Consumer/Mobile/Device/Machine</a:t>
            </a:r>
          </a:p>
          <a:p>
            <a:pPr marL="457200" indent="-457200">
              <a:buFont typeface="Arial" panose="020B0604020202020204" pitchFamily="34" charset="0"/>
              <a:buChar char="•"/>
            </a:pPr>
            <a:r>
              <a:rPr lang="en-US" sz="1800" b="0" dirty="0">
                <a:solidFill>
                  <a:schemeClr val="tx2"/>
                </a:solidFill>
                <a:latin typeface="+mj-lt"/>
              </a:rPr>
              <a:t>Massive number of connections: x3 (room), x10(desk), x30(machine), x100(smart city)</a:t>
            </a:r>
          </a:p>
        </p:txBody>
      </p:sp>
    </p:spTree>
    <p:extLst>
      <p:ext uri="{BB962C8B-B14F-4D97-AF65-F5344CB8AC3E}">
        <p14:creationId xmlns:p14="http://schemas.microsoft.com/office/powerpoint/2010/main" val="246627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ADB1D9-336D-594D-9418-4BC486843D21}"/>
              </a:ext>
            </a:extLst>
          </p:cNvPr>
          <p:cNvSpPr>
            <a:spLocks noGrp="1"/>
          </p:cNvSpPr>
          <p:nvPr>
            <p:ph type="subTitle" idx="1"/>
          </p:nvPr>
        </p:nvSpPr>
        <p:spPr>
          <a:xfrm>
            <a:off x="506116" y="128810"/>
            <a:ext cx="11179764" cy="589430"/>
          </a:xfrm>
        </p:spPr>
        <p:txBody>
          <a:bodyPr anchor="ctr">
            <a:noAutofit/>
          </a:bodyPr>
          <a:lstStyle/>
          <a:p>
            <a:pPr marL="0" marR="0" lvl="0" indent="0" algn="l" defTabSz="91411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chemeClr val="tx2"/>
                </a:solidFill>
                <a:effectLst/>
                <a:latin typeface="Arial" panose="020B0604020202020204" pitchFamily="34" charset="0"/>
                <a:cs typeface="Arial" panose="020B0604020202020204" pitchFamily="34" charset="0"/>
              </a:rPr>
              <a:t>Main Features for Extending and Enhancing Fixed Networks</a:t>
            </a:r>
            <a:endParaRPr kumimoji="0" lang="zh-CN" altLang="en-US" sz="3200" b="0" i="0" u="none" strike="noStrike" kern="1200" cap="none" spc="0" normalizeH="0" baseline="0" noProof="0" dirty="0">
              <a:ln>
                <a:noFill/>
              </a:ln>
              <a:solidFill>
                <a:schemeClr val="tx2"/>
              </a:solidFill>
              <a:effectLst/>
              <a:uLnTx/>
              <a:uFillTx/>
              <a:latin typeface="Arial" panose="020B0604020202020204" pitchFamily="34" charset="0"/>
              <a:ea typeface="Microsoft YaHei"/>
              <a:cs typeface="Arial" panose="020B0604020202020204" pitchFamily="34" charset="0"/>
            </a:endParaRPr>
          </a:p>
        </p:txBody>
      </p:sp>
      <p:grpSp>
        <p:nvGrpSpPr>
          <p:cNvPr id="178" name="组合 1">
            <a:extLst>
              <a:ext uri="{FF2B5EF4-FFF2-40B4-BE49-F238E27FC236}">
                <a16:creationId xmlns:a16="http://schemas.microsoft.com/office/drawing/2014/main" id="{A72AC63E-8274-42CF-B5E4-07E7EA92F166}"/>
              </a:ext>
            </a:extLst>
          </p:cNvPr>
          <p:cNvGrpSpPr/>
          <p:nvPr/>
        </p:nvGrpSpPr>
        <p:grpSpPr>
          <a:xfrm>
            <a:off x="1512245" y="765105"/>
            <a:ext cx="10029618" cy="5938167"/>
            <a:chOff x="2661484" y="1352165"/>
            <a:chExt cx="7425921" cy="4302198"/>
          </a:xfrm>
        </p:grpSpPr>
        <p:grpSp>
          <p:nvGrpSpPr>
            <p:cNvPr id="179" name="组合 108">
              <a:extLst>
                <a:ext uri="{FF2B5EF4-FFF2-40B4-BE49-F238E27FC236}">
                  <a16:creationId xmlns:a16="http://schemas.microsoft.com/office/drawing/2014/main" id="{1F999F61-E5B6-4639-9167-02E4D382B047}"/>
                </a:ext>
              </a:extLst>
            </p:cNvPr>
            <p:cNvGrpSpPr/>
            <p:nvPr/>
          </p:nvGrpSpPr>
          <p:grpSpPr>
            <a:xfrm>
              <a:off x="4567485" y="2349842"/>
              <a:ext cx="2060081" cy="2294727"/>
              <a:chOff x="5098681" y="1863733"/>
              <a:chExt cx="1767057" cy="1762758"/>
            </a:xfrm>
          </p:grpSpPr>
          <p:sp>
            <p:nvSpPr>
              <p:cNvPr id="195" name="六边形 109">
                <a:extLst>
                  <a:ext uri="{FF2B5EF4-FFF2-40B4-BE49-F238E27FC236}">
                    <a16:creationId xmlns:a16="http://schemas.microsoft.com/office/drawing/2014/main" id="{B7037286-9874-4AC1-9340-1C77E4F9413D}"/>
                  </a:ext>
                </a:extLst>
              </p:cNvPr>
              <p:cNvSpPr/>
              <p:nvPr/>
            </p:nvSpPr>
            <p:spPr>
              <a:xfrm rot="5400000">
                <a:off x="5103205" y="1863957"/>
                <a:ext cx="1762758" cy="1762309"/>
              </a:xfrm>
              <a:prstGeom prst="hexagon">
                <a:avLst/>
              </a:prstGeom>
              <a:solidFill>
                <a:srgbClr val="92D050"/>
              </a:solidFill>
            </p:spPr>
            <p:txBody>
              <a:bodyPr wrap="square" rtlCol="0" anchor="ctr" anchorCtr="0">
                <a:noAutofit/>
              </a:bodyPr>
              <a:lstStyle/>
              <a:p>
                <a:pPr algn="ctr" defTabSz="914112">
                  <a:defRPr/>
                </a:pPr>
                <a:r>
                  <a:rPr kumimoji="1" lang="en-US" altLang="zh-CN" sz="1600" kern="0" dirty="0">
                    <a:solidFill>
                      <a:prstClr val="black"/>
                    </a:solidFill>
                    <a:ea typeface="Microsoft YaHei" panose="020B0503020204020204" pitchFamily="34" charset="-122"/>
                    <a:cs typeface="Arial" panose="020B0604020202020204" pitchFamily="34" charset="0"/>
                  </a:rPr>
                  <a:t>//////</a:t>
                </a:r>
                <a:endParaRPr kumimoji="1" lang="zh-CN" altLang="en-US" sz="1600" kern="0" dirty="0">
                  <a:solidFill>
                    <a:prstClr val="black"/>
                  </a:solidFill>
                  <a:ea typeface="Microsoft YaHei" panose="020B0503020204020204" pitchFamily="34" charset="-122"/>
                  <a:cs typeface="Arial" panose="020B0604020202020204" pitchFamily="34" charset="0"/>
                </a:endParaRPr>
              </a:p>
            </p:txBody>
          </p:sp>
          <p:sp>
            <p:nvSpPr>
              <p:cNvPr id="196" name="等腰三角形 117">
                <a:extLst>
                  <a:ext uri="{FF2B5EF4-FFF2-40B4-BE49-F238E27FC236}">
                    <a16:creationId xmlns:a16="http://schemas.microsoft.com/office/drawing/2014/main" id="{0D4DDBA6-DE50-4B3C-A01E-8C72FD51B472}"/>
                  </a:ext>
                </a:extLst>
              </p:cNvPr>
              <p:cNvSpPr/>
              <p:nvPr/>
            </p:nvSpPr>
            <p:spPr>
              <a:xfrm>
                <a:off x="5098681" y="1863733"/>
                <a:ext cx="1762311" cy="1359769"/>
              </a:xfrm>
              <a:prstGeom prst="triangle">
                <a:avLst>
                  <a:gd name="adj" fmla="val 50431"/>
                </a:avLst>
              </a:prstGeom>
              <a:solidFill>
                <a:srgbClr val="FFFFFF">
                  <a:lumMod val="95000"/>
                </a:srgbClr>
              </a:solidFill>
            </p:spPr>
            <p:txBody>
              <a:bodyPr wrap="square" rtlCol="0" anchor="ctr" anchorCtr="0">
                <a:noAutofit/>
              </a:bodyPr>
              <a:lstStyle/>
              <a:p>
                <a:pPr algn="ctr" defTabSz="914112">
                  <a:defRPr/>
                </a:pPr>
                <a:endParaRPr kumimoji="1" lang="zh-CN" altLang="en-US" sz="1200" kern="0" dirty="0">
                  <a:solidFill>
                    <a:prstClr val="black"/>
                  </a:solidFill>
                  <a:ea typeface="Microsoft YaHei" panose="020B0503020204020204" pitchFamily="34" charset="-122"/>
                  <a:cs typeface="Arial" panose="020B0604020202020204" pitchFamily="34" charset="0"/>
                </a:endParaRPr>
              </a:p>
            </p:txBody>
          </p:sp>
          <p:sp>
            <p:nvSpPr>
              <p:cNvPr id="197" name="文本框 125">
                <a:extLst>
                  <a:ext uri="{FF2B5EF4-FFF2-40B4-BE49-F238E27FC236}">
                    <a16:creationId xmlns:a16="http://schemas.microsoft.com/office/drawing/2014/main" id="{6AE557E8-9739-4B63-B804-E292836DB994}"/>
                  </a:ext>
                </a:extLst>
              </p:cNvPr>
              <p:cNvSpPr txBox="1"/>
              <p:nvPr/>
            </p:nvSpPr>
            <p:spPr>
              <a:xfrm>
                <a:off x="5265113" y="2537491"/>
                <a:ext cx="1422358" cy="36369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defTabSz="914034">
                  <a:defRPr/>
                </a:pPr>
                <a:r>
                  <a:rPr lang="en-US" altLang="zh-CN" sz="1600" b="1" kern="0" dirty="0">
                    <a:solidFill>
                      <a:prstClr val="black"/>
                    </a:solidFill>
                    <a:ea typeface="微软雅黑" panose="020B0503020204020204" pitchFamily="34" charset="-122"/>
                    <a:cs typeface="Arial" panose="020B0604020202020204" pitchFamily="34" charset="0"/>
                  </a:rPr>
                  <a:t>Fiber To</a:t>
                </a:r>
              </a:p>
              <a:p>
                <a:pPr algn="ctr" defTabSz="914034">
                  <a:defRPr/>
                </a:pPr>
                <a:r>
                  <a:rPr lang="en-US" altLang="zh-CN" sz="1600" b="1" kern="0" dirty="0">
                    <a:solidFill>
                      <a:prstClr val="black"/>
                    </a:solidFill>
                    <a:ea typeface="微软雅黑" panose="020B0503020204020204" pitchFamily="34" charset="-122"/>
                    <a:cs typeface="Arial" panose="020B0604020202020204" pitchFamily="34" charset="0"/>
                  </a:rPr>
                  <a:t>Everywhere</a:t>
                </a:r>
                <a:endParaRPr lang="zh-CN" altLang="en-US" sz="1600" b="1" kern="0" dirty="0">
                  <a:solidFill>
                    <a:prstClr val="black"/>
                  </a:solidFill>
                  <a:ea typeface="微软雅黑" panose="020B0503020204020204" pitchFamily="34" charset="-122"/>
                  <a:cs typeface="Arial" panose="020B0604020202020204" pitchFamily="34" charset="0"/>
                </a:endParaRPr>
              </a:p>
            </p:txBody>
          </p:sp>
        </p:grpSp>
        <p:sp>
          <p:nvSpPr>
            <p:cNvPr id="180" name="文本框 126">
              <a:extLst>
                <a:ext uri="{FF2B5EF4-FFF2-40B4-BE49-F238E27FC236}">
                  <a16:creationId xmlns:a16="http://schemas.microsoft.com/office/drawing/2014/main" id="{6402E1ED-85A9-404A-87C4-13856C49A247}"/>
                </a:ext>
              </a:extLst>
            </p:cNvPr>
            <p:cNvSpPr txBox="1"/>
            <p:nvPr/>
          </p:nvSpPr>
          <p:spPr>
            <a:xfrm>
              <a:off x="5027648" y="1352165"/>
              <a:ext cx="902289" cy="285605"/>
            </a:xfrm>
            <a:prstGeom prst="rect">
              <a:avLst/>
            </a:prstGeom>
            <a:noFill/>
          </p:spPr>
          <p:txBody>
            <a:bodyPr wrap="square" rtlCol="0">
              <a:spAutoFit/>
            </a:bodyPr>
            <a:lstStyle/>
            <a:p>
              <a:pPr algn="ctr" defTabSz="914034">
                <a:lnSpc>
                  <a:spcPct val="120000"/>
                </a:lnSpc>
                <a:defRPr/>
              </a:pPr>
              <a:r>
                <a:rPr lang="en-US" altLang="zh-CN" b="1" dirty="0" err="1">
                  <a:solidFill>
                    <a:schemeClr val="accent5">
                      <a:lumMod val="75000"/>
                    </a:schemeClr>
                  </a:solidFill>
                  <a:ea typeface="微软雅黑" panose="020B0503020204020204" pitchFamily="34" charset="-122"/>
                  <a:cs typeface="Arial" panose="020B0604020202020204" pitchFamily="34" charset="0"/>
                </a:rPr>
                <a:t>eFBB</a:t>
              </a:r>
              <a:endParaRPr lang="zh-CN" altLang="en-US" sz="1100" dirty="0">
                <a:solidFill>
                  <a:schemeClr val="accent5">
                    <a:lumMod val="75000"/>
                  </a:schemeClr>
                </a:solidFill>
                <a:ea typeface="微软雅黑" panose="020B0503020204020204" pitchFamily="34" charset="-122"/>
                <a:cs typeface="Arial" panose="020B0604020202020204" pitchFamily="34" charset="0"/>
              </a:endParaRPr>
            </a:p>
          </p:txBody>
        </p:sp>
        <p:sp>
          <p:nvSpPr>
            <p:cNvPr id="181" name="文本框 130">
              <a:extLst>
                <a:ext uri="{FF2B5EF4-FFF2-40B4-BE49-F238E27FC236}">
                  <a16:creationId xmlns:a16="http://schemas.microsoft.com/office/drawing/2014/main" id="{C31CAE79-B9C6-4249-8A78-73BC24A87B63}"/>
                </a:ext>
              </a:extLst>
            </p:cNvPr>
            <p:cNvSpPr txBox="1"/>
            <p:nvPr/>
          </p:nvSpPr>
          <p:spPr>
            <a:xfrm>
              <a:off x="7016123" y="2375760"/>
              <a:ext cx="996340" cy="627538"/>
            </a:xfrm>
            <a:prstGeom prst="rect">
              <a:avLst/>
            </a:prstGeom>
          </p:spPr>
          <p:txBody>
            <a:bodyPr wrap="square" anchor="t">
              <a:spAutoFit/>
            </a:bodyPr>
            <a:lstStyle>
              <a:defPPr>
                <a:defRPr lang="en-US"/>
              </a:defPPr>
              <a:lvl1pPr lvl="0" algn="ctr" defTabSz="2633472" fontAlgn="base" hangingPunct="0">
                <a:lnSpc>
                  <a:spcPct val="130000"/>
                </a:lnSpc>
                <a:spcBef>
                  <a:spcPct val="0"/>
                </a:spcBef>
                <a:spcAft>
                  <a:spcPct val="0"/>
                </a:spcAft>
                <a:defRPr sz="1600" b="1">
                  <a:solidFill>
                    <a:schemeClr val="accent3">
                      <a:lumMod val="75000"/>
                    </a:schemeClr>
                  </a:solidFill>
                  <a:latin typeface="Arial" panose="020B0604020202020204" pitchFamily="34" charset="0"/>
                  <a:ea typeface="宋体" panose="02010600030101010101" pitchFamily="2" charset="-122"/>
                  <a:cs typeface="Arial" panose="020B0604020202020204" pitchFamily="34" charset="0"/>
                </a:defRPr>
              </a:lvl1pPr>
            </a:lstStyle>
            <a:p>
              <a:pPr defTabSz="2632419">
                <a:defRPr/>
              </a:pPr>
              <a:r>
                <a:rPr lang="en-US" altLang="zh-CN" sz="1800" dirty="0">
                  <a:solidFill>
                    <a:srgbClr val="9BBB59">
                      <a:lumMod val="75000"/>
                    </a:srgbClr>
                  </a:solidFill>
                  <a:latin typeface="+mn-lt"/>
                </a:rPr>
                <a:t>RRL</a:t>
              </a:r>
            </a:p>
            <a:p>
              <a:pPr defTabSz="2632419">
                <a:defRPr/>
              </a:pPr>
              <a:endParaRPr lang="en-US" altLang="zh-CN" sz="1800" dirty="0">
                <a:solidFill>
                  <a:srgbClr val="9BBB59">
                    <a:lumMod val="75000"/>
                  </a:srgbClr>
                </a:solidFill>
                <a:latin typeface="+mn-lt"/>
              </a:endParaRPr>
            </a:p>
          </p:txBody>
        </p:sp>
        <p:sp>
          <p:nvSpPr>
            <p:cNvPr id="182" name="文本框 128">
              <a:extLst>
                <a:ext uri="{FF2B5EF4-FFF2-40B4-BE49-F238E27FC236}">
                  <a16:creationId xmlns:a16="http://schemas.microsoft.com/office/drawing/2014/main" id="{F84CBDE2-166F-4222-9702-C923C1DAEFAA}"/>
                </a:ext>
              </a:extLst>
            </p:cNvPr>
            <p:cNvSpPr txBox="1"/>
            <p:nvPr/>
          </p:nvSpPr>
          <p:spPr>
            <a:xfrm>
              <a:off x="6816323" y="3933382"/>
              <a:ext cx="1255345" cy="267581"/>
            </a:xfrm>
            <a:prstGeom prst="rect">
              <a:avLst/>
            </a:prstGeom>
            <a:noFill/>
          </p:spPr>
          <p:txBody>
            <a:bodyPr wrap="square" rtlCol="0">
              <a:spAutoFit/>
            </a:bodyPr>
            <a:lstStyle/>
            <a:p>
              <a:pPr algn="ctr" defTabSz="914034">
                <a:defRPr/>
              </a:pPr>
              <a:r>
                <a:rPr lang="en-US" altLang="zh-CN" b="1" dirty="0">
                  <a:solidFill>
                    <a:schemeClr val="accent5">
                      <a:lumMod val="75000"/>
                    </a:schemeClr>
                  </a:solidFill>
                  <a:ea typeface="微软雅黑" panose="020B0503020204020204" pitchFamily="34" charset="-122"/>
                  <a:cs typeface="Arial" panose="020B0604020202020204" pitchFamily="34" charset="0"/>
                </a:rPr>
                <a:t>GRE</a:t>
              </a:r>
            </a:p>
          </p:txBody>
        </p:sp>
        <p:sp>
          <p:nvSpPr>
            <p:cNvPr id="183" name="文本框 129">
              <a:extLst>
                <a:ext uri="{FF2B5EF4-FFF2-40B4-BE49-F238E27FC236}">
                  <a16:creationId xmlns:a16="http://schemas.microsoft.com/office/drawing/2014/main" id="{B8E6A665-2CAC-41A6-8804-742AD19B8DAF}"/>
                </a:ext>
              </a:extLst>
            </p:cNvPr>
            <p:cNvSpPr txBox="1"/>
            <p:nvPr/>
          </p:nvSpPr>
          <p:spPr>
            <a:xfrm>
              <a:off x="4462314" y="4757123"/>
              <a:ext cx="2279279" cy="335988"/>
            </a:xfrm>
            <a:prstGeom prst="rect">
              <a:avLst/>
            </a:prstGeom>
          </p:spPr>
          <p:txBody>
            <a:bodyPr wrap="square" anchor="t">
              <a:spAutoFit/>
            </a:bodyPr>
            <a:lstStyle>
              <a:defPPr>
                <a:defRPr lang="zh-CN"/>
              </a:defPPr>
              <a:lvl1pPr lvl="0" algn="ctr" defTabSz="2633472" fontAlgn="base" hangingPunct="0">
                <a:lnSpc>
                  <a:spcPct val="130000"/>
                </a:lnSpc>
                <a:spcBef>
                  <a:spcPct val="0"/>
                </a:spcBef>
                <a:spcAft>
                  <a:spcPct val="0"/>
                </a:spcAft>
                <a:defRPr sz="1600" b="1">
                  <a:solidFill>
                    <a:srgbClr val="FCC800"/>
                  </a:solidFill>
                  <a:latin typeface="Arial" panose="020B0604020202020204" pitchFamily="34" charset="0"/>
                  <a:cs typeface="Arial" panose="020B0604020202020204" pitchFamily="34" charset="0"/>
                </a:defRPr>
              </a:lvl1pPr>
            </a:lstStyle>
            <a:p>
              <a:pPr defTabSz="2632419">
                <a:defRPr/>
              </a:pPr>
              <a:r>
                <a:rPr lang="en-US" altLang="zh-CN" sz="1800" dirty="0">
                  <a:solidFill>
                    <a:srgbClr val="9BBB59">
                      <a:lumMod val="75000"/>
                    </a:srgbClr>
                  </a:solidFill>
                  <a:latin typeface="+mn-lt"/>
                  <a:ea typeface="宋体" panose="02010600030101010101" pitchFamily="2" charset="-122"/>
                </a:rPr>
                <a:t>OPS</a:t>
              </a:r>
            </a:p>
          </p:txBody>
        </p:sp>
        <p:sp>
          <p:nvSpPr>
            <p:cNvPr id="184" name="文本框 127">
              <a:extLst>
                <a:ext uri="{FF2B5EF4-FFF2-40B4-BE49-F238E27FC236}">
                  <a16:creationId xmlns:a16="http://schemas.microsoft.com/office/drawing/2014/main" id="{D12FDF35-7DC0-415F-9D8D-04FADA1B8DEA}"/>
                </a:ext>
              </a:extLst>
            </p:cNvPr>
            <p:cNvSpPr txBox="1"/>
            <p:nvPr/>
          </p:nvSpPr>
          <p:spPr>
            <a:xfrm>
              <a:off x="2900651" y="3924370"/>
              <a:ext cx="1197293" cy="285605"/>
            </a:xfrm>
            <a:prstGeom prst="rect">
              <a:avLst/>
            </a:prstGeom>
            <a:noFill/>
          </p:spPr>
          <p:txBody>
            <a:bodyPr wrap="square" rtlCol="0">
              <a:spAutoFit/>
            </a:bodyPr>
            <a:lstStyle/>
            <a:p>
              <a:pPr algn="ctr" defTabSz="914034">
                <a:lnSpc>
                  <a:spcPct val="120000"/>
                </a:lnSpc>
                <a:defRPr/>
              </a:pPr>
              <a:r>
                <a:rPr lang="en-US" altLang="zh-CN" b="1" dirty="0">
                  <a:solidFill>
                    <a:schemeClr val="accent5">
                      <a:lumMod val="75000"/>
                    </a:schemeClr>
                  </a:solidFill>
                  <a:ea typeface="微软雅黑" panose="020B0503020204020204" pitchFamily="34" charset="-122"/>
                  <a:cs typeface="Arial" panose="020B0604020202020204" pitchFamily="34" charset="0"/>
                </a:rPr>
                <a:t>FFC</a:t>
              </a:r>
            </a:p>
          </p:txBody>
        </p:sp>
        <p:sp>
          <p:nvSpPr>
            <p:cNvPr id="185" name="文本框 130">
              <a:extLst>
                <a:ext uri="{FF2B5EF4-FFF2-40B4-BE49-F238E27FC236}">
                  <a16:creationId xmlns:a16="http://schemas.microsoft.com/office/drawing/2014/main" id="{9D7A611E-9123-430D-9E84-9102BADB5B43}"/>
                </a:ext>
              </a:extLst>
            </p:cNvPr>
            <p:cNvSpPr txBox="1"/>
            <p:nvPr/>
          </p:nvSpPr>
          <p:spPr>
            <a:xfrm>
              <a:off x="3036036" y="2404951"/>
              <a:ext cx="1039250" cy="335988"/>
            </a:xfrm>
            <a:prstGeom prst="rect">
              <a:avLst/>
            </a:prstGeom>
          </p:spPr>
          <p:txBody>
            <a:bodyPr wrap="square" anchor="t">
              <a:spAutoFit/>
            </a:bodyPr>
            <a:lstStyle>
              <a:defPPr>
                <a:defRPr lang="en-US"/>
              </a:defPPr>
              <a:lvl1pPr lvl="0" algn="ctr" defTabSz="2633472" fontAlgn="base" hangingPunct="0">
                <a:lnSpc>
                  <a:spcPct val="130000"/>
                </a:lnSpc>
                <a:spcBef>
                  <a:spcPct val="0"/>
                </a:spcBef>
                <a:spcAft>
                  <a:spcPct val="0"/>
                </a:spcAft>
                <a:defRPr sz="1600" b="1">
                  <a:solidFill>
                    <a:schemeClr val="accent3">
                      <a:lumMod val="75000"/>
                    </a:schemeClr>
                  </a:solidFill>
                  <a:latin typeface="Arial" panose="020B0604020202020204" pitchFamily="34" charset="0"/>
                  <a:ea typeface="宋体" panose="02010600030101010101" pitchFamily="2" charset="-122"/>
                  <a:cs typeface="Arial" panose="020B0604020202020204" pitchFamily="34" charset="0"/>
                </a:defRPr>
              </a:lvl1pPr>
            </a:lstStyle>
            <a:p>
              <a:pPr defTabSz="2632419">
                <a:defRPr/>
              </a:pPr>
              <a:r>
                <a:rPr lang="en-US" altLang="zh-CN" sz="1800" dirty="0">
                  <a:solidFill>
                    <a:srgbClr val="9BBB59">
                      <a:lumMod val="75000"/>
                    </a:srgbClr>
                  </a:solidFill>
                  <a:latin typeface="+mn-lt"/>
                </a:rPr>
                <a:t>GON</a:t>
              </a:r>
            </a:p>
          </p:txBody>
        </p:sp>
        <p:sp>
          <p:nvSpPr>
            <p:cNvPr id="186" name="文本框 62">
              <a:extLst>
                <a:ext uri="{FF2B5EF4-FFF2-40B4-BE49-F238E27FC236}">
                  <a16:creationId xmlns:a16="http://schemas.microsoft.com/office/drawing/2014/main" id="{8428E35E-0C25-4196-B5F7-7D1A7C599148}"/>
                </a:ext>
              </a:extLst>
            </p:cNvPr>
            <p:cNvSpPr txBox="1"/>
            <p:nvPr/>
          </p:nvSpPr>
          <p:spPr>
            <a:xfrm>
              <a:off x="5026659" y="1594139"/>
              <a:ext cx="2411574" cy="798979"/>
            </a:xfrm>
            <a:prstGeom prst="rect">
              <a:avLst/>
            </a:prstGeom>
          </p:spPr>
          <p:txBody>
            <a:bodyPr wrap="square">
              <a:spAutoFit/>
            </a:bodyPr>
            <a:lstStyle>
              <a:defPPr>
                <a:defRPr lang="zh-CN"/>
              </a:defPPr>
              <a:lvl1pPr indent="108000">
                <a:lnSpc>
                  <a:spcPct val="120000"/>
                </a:lnSpc>
                <a:buFont typeface="Arial" panose="020B0604020202020204" pitchFamily="34" charset="0"/>
                <a:buChar char="•"/>
                <a:defRPr sz="1050">
                  <a:solidFill>
                    <a:schemeClr val="bg1"/>
                  </a:solidFill>
                  <a:latin typeface="微软雅黑" panose="020B0503020204020204" pitchFamily="34" charset="-122"/>
                  <a:ea typeface="微软雅黑" panose="020B0503020204020204" pitchFamily="34" charset="-122"/>
                </a:defRPr>
              </a:lvl1pPr>
            </a:lstStyle>
            <a:p>
              <a:pPr indent="107957" defTabSz="914034">
                <a:defRPr/>
              </a:pPr>
              <a:r>
                <a:rPr lang="en-US" altLang="zh-CN" sz="1400" dirty="0">
                  <a:solidFill>
                    <a:schemeClr val="accent5">
                      <a:lumMod val="75000"/>
                    </a:schemeClr>
                  </a:solidFill>
                  <a:latin typeface="+mn-lt"/>
                  <a:cs typeface="Arial" panose="020B0604020202020204" pitchFamily="34" charset="0"/>
                </a:rPr>
                <a:t>10GPON </a:t>
              </a:r>
              <a:r>
                <a:rPr lang="en-US" altLang="zh-CN" sz="1400" dirty="0">
                  <a:solidFill>
                    <a:schemeClr val="accent5">
                      <a:lumMod val="75000"/>
                    </a:schemeClr>
                  </a:solidFill>
                  <a:latin typeface="+mn-lt"/>
                  <a:cs typeface="Arial" panose="020B0604020202020204" pitchFamily="34" charset="0"/>
                  <a:sym typeface="Wingdings" panose="05000000000000000000" pitchFamily="2" charset="2"/>
                </a:rPr>
                <a:t> </a:t>
              </a:r>
              <a:r>
                <a:rPr lang="en-US" altLang="zh-CN" sz="1400" dirty="0">
                  <a:solidFill>
                    <a:schemeClr val="accent5">
                      <a:lumMod val="75000"/>
                    </a:schemeClr>
                  </a:solidFill>
                  <a:latin typeface="+mn-lt"/>
                  <a:cs typeface="Arial" panose="020B0604020202020204" pitchFamily="34" charset="0"/>
                </a:rPr>
                <a:t>50G PON</a:t>
              </a:r>
            </a:p>
            <a:p>
              <a:pPr indent="107957" defTabSz="914034">
                <a:defRPr/>
              </a:pPr>
              <a:r>
                <a:rPr lang="en-US" altLang="zh-CN" sz="1400" dirty="0">
                  <a:solidFill>
                    <a:schemeClr val="accent5">
                      <a:lumMod val="75000"/>
                    </a:schemeClr>
                  </a:solidFill>
                  <a:latin typeface="+mn-lt"/>
                  <a:cs typeface="Arial" panose="020B0604020202020204" pitchFamily="34" charset="0"/>
                </a:rPr>
                <a:t>200/400G </a:t>
              </a:r>
              <a:r>
                <a:rPr lang="en-US" altLang="zh-CN" sz="1400" dirty="0">
                  <a:solidFill>
                    <a:schemeClr val="accent5">
                      <a:lumMod val="75000"/>
                    </a:schemeClr>
                  </a:solidFill>
                  <a:latin typeface="+mn-lt"/>
                  <a:cs typeface="Arial" panose="020B0604020202020204" pitchFamily="34" charset="0"/>
                  <a:sym typeface="Wingdings" panose="05000000000000000000" pitchFamily="2" charset="2"/>
                </a:rPr>
                <a:t> </a:t>
              </a:r>
              <a:r>
                <a:rPr lang="en-US" altLang="zh-CN" sz="1400" dirty="0">
                  <a:solidFill>
                    <a:schemeClr val="accent5">
                      <a:lumMod val="75000"/>
                    </a:schemeClr>
                  </a:solidFill>
                  <a:latin typeface="+mn-lt"/>
                  <a:cs typeface="Arial" panose="020B0604020202020204" pitchFamily="34" charset="0"/>
                </a:rPr>
                <a:t>800G</a:t>
              </a:r>
            </a:p>
            <a:p>
              <a:pPr indent="107957" defTabSz="914034">
                <a:defRPr/>
              </a:pPr>
              <a:r>
                <a:rPr lang="en-US" altLang="zh-CN" sz="1400" dirty="0">
                  <a:solidFill>
                    <a:schemeClr val="accent5">
                      <a:lumMod val="75000"/>
                    </a:schemeClr>
                  </a:solidFill>
                  <a:latin typeface="+mn-lt"/>
                  <a:cs typeface="Arial" panose="020B0604020202020204" pitchFamily="34" charset="0"/>
                </a:rPr>
                <a:t>1G OTN </a:t>
              </a:r>
              <a:r>
                <a:rPr lang="en-US" altLang="zh-CN" sz="1400" dirty="0">
                  <a:solidFill>
                    <a:schemeClr val="accent5">
                      <a:lumMod val="75000"/>
                    </a:schemeClr>
                  </a:solidFill>
                  <a:latin typeface="+mn-lt"/>
                  <a:cs typeface="Arial" panose="020B0604020202020204" pitchFamily="34" charset="0"/>
                  <a:sym typeface="Wingdings" panose="05000000000000000000" pitchFamily="2" charset="2"/>
                </a:rPr>
                <a:t> Sub-1G OSU</a:t>
              </a:r>
              <a:endParaRPr lang="en-US" altLang="zh-CN" sz="1400" dirty="0">
                <a:solidFill>
                  <a:schemeClr val="accent5">
                    <a:lumMod val="75000"/>
                  </a:schemeClr>
                </a:solidFill>
                <a:latin typeface="+mn-lt"/>
                <a:cs typeface="Arial" panose="020B0604020202020204" pitchFamily="34" charset="0"/>
              </a:endParaRPr>
            </a:p>
            <a:p>
              <a:pPr indent="107957" defTabSz="914034">
                <a:defRPr/>
              </a:pPr>
              <a:r>
                <a:rPr lang="en-US" altLang="zh-CN" sz="1400" dirty="0">
                  <a:solidFill>
                    <a:schemeClr val="accent5">
                      <a:lumMod val="75000"/>
                    </a:schemeClr>
                  </a:solidFill>
                  <a:latin typeface="+mn-lt"/>
                  <a:cs typeface="Arial" panose="020B0604020202020204" pitchFamily="34" charset="0"/>
                </a:rPr>
                <a:t>WIFI 6 </a:t>
              </a:r>
              <a:r>
                <a:rPr lang="en-US" altLang="zh-CN" sz="1400" dirty="0">
                  <a:solidFill>
                    <a:schemeClr val="accent5">
                      <a:lumMod val="75000"/>
                    </a:schemeClr>
                  </a:solidFill>
                  <a:latin typeface="+mn-lt"/>
                  <a:cs typeface="Arial" panose="020B0604020202020204" pitchFamily="34" charset="0"/>
                  <a:sym typeface="Wingdings" panose="05000000000000000000" pitchFamily="2" charset="2"/>
                </a:rPr>
                <a:t> </a:t>
              </a:r>
              <a:r>
                <a:rPr lang="en-US" altLang="zh-CN" sz="1400" dirty="0">
                  <a:solidFill>
                    <a:schemeClr val="accent5">
                      <a:lumMod val="75000"/>
                    </a:schemeClr>
                  </a:solidFill>
                  <a:latin typeface="+mn-lt"/>
                  <a:cs typeface="Arial" panose="020B0604020202020204" pitchFamily="34" charset="0"/>
                </a:rPr>
                <a:t>WIFI 6e/7</a:t>
              </a:r>
            </a:p>
          </p:txBody>
        </p:sp>
        <p:sp>
          <p:nvSpPr>
            <p:cNvPr id="187" name="文本框 64">
              <a:extLst>
                <a:ext uri="{FF2B5EF4-FFF2-40B4-BE49-F238E27FC236}">
                  <a16:creationId xmlns:a16="http://schemas.microsoft.com/office/drawing/2014/main" id="{C41A8898-2511-47B3-9038-395EB14EA245}"/>
                </a:ext>
              </a:extLst>
            </p:cNvPr>
            <p:cNvSpPr txBox="1"/>
            <p:nvPr/>
          </p:nvSpPr>
          <p:spPr>
            <a:xfrm>
              <a:off x="6925184" y="2930242"/>
              <a:ext cx="3162221" cy="892767"/>
            </a:xfrm>
            <a:prstGeom prst="rect">
              <a:avLst/>
            </a:prstGeom>
          </p:spPr>
          <p:txBody>
            <a:bodyPr wrap="square">
              <a:spAutoFit/>
            </a:bodyPr>
            <a:lstStyle>
              <a:defPPr>
                <a:defRPr lang="zh-CN"/>
              </a:defPPr>
              <a:lvl1pPr indent="108000">
                <a:lnSpc>
                  <a:spcPct val="120000"/>
                </a:lnSpc>
                <a:buFont typeface="Arial" panose="020B0604020202020204" pitchFamily="34" charset="0"/>
                <a:buChar char="•"/>
                <a:defRPr sz="1050">
                  <a:solidFill>
                    <a:schemeClr val="bg1"/>
                  </a:solidFill>
                  <a:latin typeface="微软雅黑" panose="020B0503020204020204" pitchFamily="34" charset="-122"/>
                  <a:ea typeface="微软雅黑" panose="020B0503020204020204" pitchFamily="34" charset="-122"/>
                </a:defRPr>
              </a:lvl1pPr>
            </a:lstStyle>
            <a:p>
              <a:pPr indent="107957" defTabSz="914034">
                <a:defRPr/>
              </a:pPr>
              <a:r>
                <a:rPr lang="en-US" altLang="zh-CN" sz="1400" dirty="0">
                  <a:solidFill>
                    <a:prstClr val="black"/>
                  </a:solidFill>
                  <a:latin typeface="+mn-lt"/>
                  <a:cs typeface="Arial" panose="020B0604020202020204" pitchFamily="34" charset="0"/>
                </a:rPr>
                <a:t>Field-bus Control System</a:t>
              </a:r>
            </a:p>
            <a:p>
              <a:pPr indent="107957" defTabSz="914034">
                <a:defRPr/>
              </a:pPr>
              <a:r>
                <a:rPr lang="en-US" altLang="zh-CN" sz="1400" dirty="0">
                  <a:solidFill>
                    <a:prstClr val="black"/>
                  </a:solidFill>
                  <a:latin typeface="+mn-lt"/>
                  <a:cs typeface="Arial" panose="020B0604020202020204" pitchFamily="34" charset="0"/>
                </a:rPr>
                <a:t>Energy/Transport Control and Communications </a:t>
              </a:r>
            </a:p>
            <a:p>
              <a:pPr indent="107957" defTabSz="914034">
                <a:defRPr/>
              </a:pPr>
              <a:r>
                <a:rPr lang="en-US" altLang="zh-CN" sz="1400" dirty="0">
                  <a:solidFill>
                    <a:prstClr val="black"/>
                  </a:solidFill>
                  <a:latin typeface="+mn-lt"/>
                  <a:cs typeface="Arial" panose="020B0604020202020204" pitchFamily="34" charset="0"/>
                </a:rPr>
                <a:t>Native Hard</a:t>
              </a:r>
              <a:r>
                <a:rPr lang="zh-CN" altLang="en-US" sz="1400" dirty="0">
                  <a:solidFill>
                    <a:prstClr val="black"/>
                  </a:solidFill>
                  <a:latin typeface="+mn-lt"/>
                  <a:cs typeface="Arial" panose="020B0604020202020204" pitchFamily="34" charset="0"/>
                </a:rPr>
                <a:t> </a:t>
              </a:r>
              <a:r>
                <a:rPr lang="en-US" altLang="zh-CN" sz="1400" dirty="0">
                  <a:solidFill>
                    <a:prstClr val="black"/>
                  </a:solidFill>
                  <a:latin typeface="+mn-lt"/>
                  <a:cs typeface="Arial" panose="020B0604020202020204" pitchFamily="34" charset="0"/>
                </a:rPr>
                <a:t>Pipe (Jitter, Packet loss…) </a:t>
              </a:r>
            </a:p>
          </p:txBody>
        </p:sp>
        <p:sp>
          <p:nvSpPr>
            <p:cNvPr id="188" name="文本框 65">
              <a:extLst>
                <a:ext uri="{FF2B5EF4-FFF2-40B4-BE49-F238E27FC236}">
                  <a16:creationId xmlns:a16="http://schemas.microsoft.com/office/drawing/2014/main" id="{6703363D-AB44-4769-9F06-FB11A56F9B60}"/>
                </a:ext>
              </a:extLst>
            </p:cNvPr>
            <p:cNvSpPr txBox="1"/>
            <p:nvPr/>
          </p:nvSpPr>
          <p:spPr>
            <a:xfrm>
              <a:off x="6930349" y="4155182"/>
              <a:ext cx="2779244" cy="798979"/>
            </a:xfrm>
            <a:prstGeom prst="rect">
              <a:avLst/>
            </a:prstGeom>
          </p:spPr>
          <p:txBody>
            <a:bodyPr wrap="square">
              <a:spAutoFit/>
            </a:bodyPr>
            <a:lstStyle>
              <a:defPPr>
                <a:defRPr lang="zh-CN"/>
              </a:defPPr>
              <a:lvl1pPr indent="108000">
                <a:lnSpc>
                  <a:spcPct val="120000"/>
                </a:lnSpc>
                <a:buFont typeface="Arial" panose="020B0604020202020204" pitchFamily="34" charset="0"/>
                <a:buChar char="•"/>
                <a:defRPr sz="1050">
                  <a:solidFill>
                    <a:schemeClr val="bg1"/>
                  </a:solidFill>
                  <a:latin typeface="微软雅黑" panose="020B0503020204020204" pitchFamily="34" charset="-122"/>
                  <a:ea typeface="微软雅黑" panose="020B0503020204020204" pitchFamily="34" charset="-122"/>
                </a:defRPr>
              </a:lvl1pPr>
            </a:lstStyle>
            <a:p>
              <a:pPr indent="107957" defTabSz="914034">
                <a:defRPr/>
              </a:pPr>
              <a:r>
                <a:rPr lang="en-US" altLang="zh-CN" sz="1400" dirty="0">
                  <a:solidFill>
                    <a:schemeClr val="accent5">
                      <a:lumMod val="75000"/>
                    </a:schemeClr>
                  </a:solidFill>
                  <a:latin typeface="+mn-lt"/>
                  <a:cs typeface="Arial" panose="020B0604020202020204" pitchFamily="34" charset="0"/>
                </a:rPr>
                <a:t>Premium Broadband</a:t>
              </a:r>
            </a:p>
            <a:p>
              <a:pPr indent="107957" defTabSz="914034">
                <a:defRPr/>
              </a:pPr>
              <a:r>
                <a:rPr lang="en-US" altLang="zh-CN" sz="1400" dirty="0">
                  <a:solidFill>
                    <a:schemeClr val="accent5">
                      <a:lumMod val="75000"/>
                    </a:schemeClr>
                  </a:solidFill>
                  <a:latin typeface="+mn-lt"/>
                  <a:cs typeface="Arial" panose="020B0604020202020204" pitchFamily="34" charset="0"/>
                </a:rPr>
                <a:t>Premium Private Line</a:t>
              </a:r>
            </a:p>
            <a:p>
              <a:pPr indent="107957" defTabSz="914034">
                <a:defRPr/>
              </a:pPr>
              <a:r>
                <a:rPr lang="en-US" altLang="zh-CN" sz="1400" dirty="0">
                  <a:solidFill>
                    <a:schemeClr val="accent5">
                      <a:lumMod val="75000"/>
                    </a:schemeClr>
                  </a:solidFill>
                  <a:latin typeface="+mn-lt"/>
                  <a:cs typeface="Arial" panose="020B0604020202020204" pitchFamily="34" charset="0"/>
                </a:rPr>
                <a:t>Ultra-low Latency</a:t>
              </a:r>
            </a:p>
            <a:p>
              <a:pPr indent="107957" defTabSz="914034">
                <a:defRPr/>
              </a:pPr>
              <a:r>
                <a:rPr lang="en-US" altLang="zh-CN" sz="1400" dirty="0">
                  <a:solidFill>
                    <a:schemeClr val="accent5">
                      <a:lumMod val="75000"/>
                    </a:schemeClr>
                  </a:solidFill>
                  <a:latin typeface="+mn-lt"/>
                  <a:cs typeface="Arial" panose="020B0604020202020204" pitchFamily="34" charset="0"/>
                </a:rPr>
                <a:t>Autonomous Networking (AND L3 </a:t>
              </a:r>
              <a:r>
                <a:rPr lang="en-US" altLang="zh-CN" sz="1400" dirty="0">
                  <a:solidFill>
                    <a:schemeClr val="accent5">
                      <a:lumMod val="75000"/>
                    </a:schemeClr>
                  </a:solidFill>
                  <a:latin typeface="+mn-lt"/>
                  <a:cs typeface="Arial" panose="020B0604020202020204" pitchFamily="34" charset="0"/>
                  <a:sym typeface="Wingdings" panose="05000000000000000000" pitchFamily="2" charset="2"/>
                </a:rPr>
                <a:t> L4 )</a:t>
              </a:r>
              <a:endParaRPr lang="en-US" altLang="zh-CN" sz="1400" dirty="0">
                <a:solidFill>
                  <a:schemeClr val="accent5">
                    <a:lumMod val="75000"/>
                  </a:schemeClr>
                </a:solidFill>
                <a:latin typeface="+mn-lt"/>
                <a:cs typeface="Arial" panose="020B0604020202020204" pitchFamily="34" charset="0"/>
              </a:endParaRPr>
            </a:p>
          </p:txBody>
        </p:sp>
        <p:sp>
          <p:nvSpPr>
            <p:cNvPr id="189" name="文本框 67">
              <a:extLst>
                <a:ext uri="{FF2B5EF4-FFF2-40B4-BE49-F238E27FC236}">
                  <a16:creationId xmlns:a16="http://schemas.microsoft.com/office/drawing/2014/main" id="{8A6084E4-F0B1-40F3-8A91-63C294E8D6FD}"/>
                </a:ext>
              </a:extLst>
            </p:cNvPr>
            <p:cNvSpPr txBox="1"/>
            <p:nvPr/>
          </p:nvSpPr>
          <p:spPr>
            <a:xfrm>
              <a:off x="4684601" y="5230089"/>
              <a:ext cx="2278965" cy="424274"/>
            </a:xfrm>
            <a:prstGeom prst="rect">
              <a:avLst/>
            </a:prstGeom>
          </p:spPr>
          <p:txBody>
            <a:bodyPr wrap="none">
              <a:spAutoFit/>
            </a:bodyPr>
            <a:lstStyle>
              <a:defPPr>
                <a:defRPr lang="zh-CN"/>
              </a:defPPr>
              <a:lvl1pPr indent="108000">
                <a:lnSpc>
                  <a:spcPct val="120000"/>
                </a:lnSpc>
                <a:buFont typeface="Arial" panose="020B0604020202020204" pitchFamily="34" charset="0"/>
                <a:buChar char="•"/>
                <a:defRPr sz="1050">
                  <a:solidFill>
                    <a:schemeClr val="bg1"/>
                  </a:solidFill>
                  <a:latin typeface="微软雅黑" panose="020B0503020204020204" pitchFamily="34" charset="-122"/>
                  <a:ea typeface="微软雅黑" panose="020B0503020204020204" pitchFamily="34" charset="-122"/>
                </a:defRPr>
              </a:lvl1pPr>
            </a:lstStyle>
            <a:p>
              <a:pPr indent="107957" defTabSz="914034">
                <a:defRPr/>
              </a:pPr>
              <a:r>
                <a:rPr lang="en-US" altLang="zh-CN" sz="1400" dirty="0">
                  <a:solidFill>
                    <a:prstClr val="black"/>
                  </a:solidFill>
                  <a:latin typeface="+mn-lt"/>
                  <a:cs typeface="Arial" panose="020B0604020202020204" pitchFamily="34" charset="0"/>
                </a:rPr>
                <a:t>Fiber Positioning and</a:t>
              </a:r>
              <a:r>
                <a:rPr lang="zh-CN" altLang="en-US" sz="1400" dirty="0">
                  <a:solidFill>
                    <a:prstClr val="black"/>
                  </a:solidFill>
                  <a:latin typeface="+mn-lt"/>
                  <a:cs typeface="Arial" panose="020B0604020202020204" pitchFamily="34" charset="0"/>
                </a:rPr>
                <a:t> </a:t>
              </a:r>
              <a:r>
                <a:rPr lang="en-US" altLang="zh-CN" sz="1400" dirty="0">
                  <a:solidFill>
                    <a:prstClr val="black"/>
                  </a:solidFill>
                  <a:latin typeface="+mn-lt"/>
                  <a:cs typeface="Arial" panose="020B0604020202020204" pitchFamily="34" charset="0"/>
                </a:rPr>
                <a:t>Visualization </a:t>
              </a:r>
            </a:p>
            <a:p>
              <a:pPr indent="107957" defTabSz="914034">
                <a:defRPr/>
              </a:pPr>
              <a:r>
                <a:rPr lang="en-US" altLang="zh-CN" sz="1400" dirty="0">
                  <a:solidFill>
                    <a:prstClr val="black"/>
                  </a:solidFill>
                  <a:latin typeface="+mn-lt"/>
                  <a:cs typeface="Arial" panose="020B0604020202020204" pitchFamily="34" charset="0"/>
                </a:rPr>
                <a:t>Fiber Digitalization</a:t>
              </a:r>
            </a:p>
          </p:txBody>
        </p:sp>
        <p:sp>
          <p:nvSpPr>
            <p:cNvPr id="190" name="文本框 69">
              <a:extLst>
                <a:ext uri="{FF2B5EF4-FFF2-40B4-BE49-F238E27FC236}">
                  <a16:creationId xmlns:a16="http://schemas.microsoft.com/office/drawing/2014/main" id="{AC554659-B4D2-4C71-946C-513026BD4483}"/>
                </a:ext>
              </a:extLst>
            </p:cNvPr>
            <p:cNvSpPr txBox="1"/>
            <p:nvPr/>
          </p:nvSpPr>
          <p:spPr>
            <a:xfrm>
              <a:off x="2661485" y="4203011"/>
              <a:ext cx="1940727" cy="798887"/>
            </a:xfrm>
            <a:prstGeom prst="rect">
              <a:avLst/>
            </a:prstGeom>
          </p:spPr>
          <p:txBody>
            <a:bodyPr wrap="square">
              <a:spAutoFit/>
            </a:bodyPr>
            <a:lstStyle>
              <a:defPPr>
                <a:defRPr lang="zh-CN"/>
              </a:defPPr>
              <a:lvl1pPr indent="108000">
                <a:lnSpc>
                  <a:spcPct val="120000"/>
                </a:lnSpc>
                <a:buFont typeface="Arial" panose="020B0604020202020204" pitchFamily="34" charset="0"/>
                <a:buChar char="•"/>
                <a:defRPr sz="1050">
                  <a:solidFill>
                    <a:schemeClr val="bg1"/>
                  </a:solidFill>
                  <a:latin typeface="微软雅黑" panose="020B0503020204020204" pitchFamily="34" charset="-122"/>
                  <a:ea typeface="微软雅黑" panose="020B0503020204020204" pitchFamily="34" charset="-122"/>
                </a:defRPr>
              </a:lvl1pPr>
            </a:lstStyle>
            <a:p>
              <a:pPr indent="107957" defTabSz="914034">
                <a:defRPr/>
              </a:pPr>
              <a:r>
                <a:rPr lang="en-US" altLang="zh-CN" sz="1400" dirty="0" err="1">
                  <a:solidFill>
                    <a:schemeClr val="accent5">
                      <a:lumMod val="75000"/>
                    </a:schemeClr>
                  </a:solidFill>
                  <a:latin typeface="+mn-lt"/>
                  <a:cs typeface="Arial" panose="020B0604020202020204" pitchFamily="34" charset="0"/>
                </a:rPr>
                <a:t>FTTHome</a:t>
              </a:r>
              <a:r>
                <a:rPr lang="en-US" altLang="zh-CN" sz="1400" dirty="0">
                  <a:solidFill>
                    <a:schemeClr val="accent5">
                      <a:lumMod val="75000"/>
                    </a:schemeClr>
                  </a:solidFill>
                  <a:latin typeface="+mn-lt"/>
                  <a:cs typeface="Arial" panose="020B0604020202020204" pitchFamily="34" charset="0"/>
                </a:rPr>
                <a:t> </a:t>
              </a:r>
              <a:r>
                <a:rPr lang="en-US" altLang="zh-CN" sz="1400" dirty="0">
                  <a:solidFill>
                    <a:schemeClr val="accent5">
                      <a:lumMod val="75000"/>
                    </a:schemeClr>
                  </a:solidFill>
                  <a:latin typeface="+mn-lt"/>
                  <a:cs typeface="Arial" panose="020B0604020202020204" pitchFamily="34" charset="0"/>
                  <a:sym typeface="Wingdings" panose="05000000000000000000" pitchFamily="2" charset="2"/>
                </a:rPr>
                <a:t> </a:t>
              </a:r>
              <a:r>
                <a:rPr lang="en-US" altLang="zh-CN" sz="1400" dirty="0" err="1">
                  <a:solidFill>
                    <a:schemeClr val="accent5">
                      <a:lumMod val="75000"/>
                    </a:schemeClr>
                  </a:solidFill>
                  <a:latin typeface="+mn-lt"/>
                  <a:cs typeface="Arial" panose="020B0604020202020204" pitchFamily="34" charset="0"/>
                </a:rPr>
                <a:t>FTTRoom</a:t>
              </a:r>
              <a:endParaRPr lang="en-US" altLang="zh-CN" sz="1400" dirty="0">
                <a:solidFill>
                  <a:schemeClr val="accent5">
                    <a:lumMod val="75000"/>
                  </a:schemeClr>
                </a:solidFill>
                <a:latin typeface="+mn-lt"/>
                <a:cs typeface="Arial" panose="020B0604020202020204" pitchFamily="34" charset="0"/>
              </a:endParaRPr>
            </a:p>
            <a:p>
              <a:pPr indent="107957" defTabSz="914034">
                <a:defRPr/>
              </a:pPr>
              <a:r>
                <a:rPr lang="en-US" altLang="zh-CN" sz="1400" dirty="0" err="1">
                  <a:solidFill>
                    <a:schemeClr val="accent5">
                      <a:lumMod val="75000"/>
                    </a:schemeClr>
                  </a:solidFill>
                  <a:latin typeface="+mn-lt"/>
                  <a:cs typeface="Arial" panose="020B0604020202020204" pitchFamily="34" charset="0"/>
                </a:rPr>
                <a:t>FTTOffice</a:t>
              </a:r>
              <a:r>
                <a:rPr lang="en-US" altLang="zh-CN" sz="1400" dirty="0">
                  <a:solidFill>
                    <a:schemeClr val="accent5">
                      <a:lumMod val="75000"/>
                    </a:schemeClr>
                  </a:solidFill>
                  <a:latin typeface="+mn-lt"/>
                  <a:cs typeface="Arial" panose="020B0604020202020204" pitchFamily="34" charset="0"/>
                </a:rPr>
                <a:t>  </a:t>
              </a:r>
              <a:r>
                <a:rPr lang="en-US" altLang="zh-CN" sz="1400" dirty="0">
                  <a:solidFill>
                    <a:schemeClr val="accent5">
                      <a:lumMod val="75000"/>
                    </a:schemeClr>
                  </a:solidFill>
                  <a:latin typeface="+mn-lt"/>
                  <a:cs typeface="Arial" panose="020B0604020202020204" pitchFamily="34" charset="0"/>
                  <a:sym typeface="Wingdings" panose="05000000000000000000" pitchFamily="2" charset="2"/>
                </a:rPr>
                <a:t> </a:t>
              </a:r>
              <a:r>
                <a:rPr lang="en-US" altLang="zh-CN" sz="1400" dirty="0" err="1">
                  <a:solidFill>
                    <a:schemeClr val="accent5">
                      <a:lumMod val="75000"/>
                    </a:schemeClr>
                  </a:solidFill>
                  <a:latin typeface="+mn-lt"/>
                  <a:cs typeface="Arial" panose="020B0604020202020204" pitchFamily="34" charset="0"/>
                </a:rPr>
                <a:t>FTTDesk</a:t>
              </a:r>
              <a:endParaRPr lang="en-US" altLang="zh-CN" sz="1400" dirty="0">
                <a:solidFill>
                  <a:schemeClr val="accent5">
                    <a:lumMod val="75000"/>
                  </a:schemeClr>
                </a:solidFill>
                <a:latin typeface="+mn-lt"/>
                <a:cs typeface="Arial" panose="020B0604020202020204" pitchFamily="34" charset="0"/>
              </a:endParaRPr>
            </a:p>
            <a:p>
              <a:pPr indent="107957" defTabSz="914034">
                <a:defRPr/>
              </a:pPr>
              <a:r>
                <a:rPr lang="en-US" altLang="zh-CN" sz="1400" dirty="0" err="1">
                  <a:solidFill>
                    <a:schemeClr val="accent5">
                      <a:lumMod val="75000"/>
                    </a:schemeClr>
                  </a:solidFill>
                  <a:latin typeface="+mn-lt"/>
                  <a:cs typeface="Arial" panose="020B0604020202020204" pitchFamily="34" charset="0"/>
                </a:rPr>
                <a:t>FTTFactory</a:t>
              </a:r>
              <a:r>
                <a:rPr lang="en-US" altLang="zh-CN" sz="1400" dirty="0">
                  <a:solidFill>
                    <a:schemeClr val="accent5">
                      <a:lumMod val="75000"/>
                    </a:schemeClr>
                  </a:solidFill>
                  <a:latin typeface="+mn-lt"/>
                  <a:cs typeface="Arial" panose="020B0604020202020204" pitchFamily="34" charset="0"/>
                </a:rPr>
                <a:t> </a:t>
              </a:r>
              <a:r>
                <a:rPr lang="en-US" altLang="zh-CN" sz="1400" dirty="0">
                  <a:solidFill>
                    <a:schemeClr val="accent5">
                      <a:lumMod val="75000"/>
                    </a:schemeClr>
                  </a:solidFill>
                  <a:latin typeface="+mn-lt"/>
                  <a:cs typeface="Arial" panose="020B0604020202020204" pitchFamily="34" charset="0"/>
                  <a:sym typeface="Wingdings" panose="05000000000000000000" pitchFamily="2" charset="2"/>
                </a:rPr>
                <a:t> </a:t>
              </a:r>
              <a:r>
                <a:rPr lang="en-US" altLang="zh-CN" sz="1400" dirty="0" err="1">
                  <a:solidFill>
                    <a:schemeClr val="accent5">
                      <a:lumMod val="75000"/>
                    </a:schemeClr>
                  </a:solidFill>
                  <a:latin typeface="+mn-lt"/>
                  <a:cs typeface="Arial" panose="020B0604020202020204" pitchFamily="34" charset="0"/>
                </a:rPr>
                <a:t>FTTMachine</a:t>
              </a:r>
              <a:endParaRPr lang="en-US" altLang="zh-CN" sz="1400" dirty="0">
                <a:solidFill>
                  <a:schemeClr val="accent5">
                    <a:lumMod val="75000"/>
                  </a:schemeClr>
                </a:solidFill>
                <a:latin typeface="+mn-lt"/>
                <a:cs typeface="Arial" panose="020B0604020202020204" pitchFamily="34" charset="0"/>
              </a:endParaRPr>
            </a:p>
            <a:p>
              <a:pPr indent="107957" defTabSz="914034">
                <a:defRPr/>
              </a:pPr>
              <a:endParaRPr lang="en-US" altLang="zh-CN" sz="1400" dirty="0">
                <a:solidFill>
                  <a:schemeClr val="accent5">
                    <a:lumMod val="75000"/>
                  </a:schemeClr>
                </a:solidFill>
                <a:latin typeface="+mn-lt"/>
                <a:cs typeface="Arial" panose="020B0604020202020204" pitchFamily="34" charset="0"/>
              </a:endParaRPr>
            </a:p>
          </p:txBody>
        </p:sp>
        <p:sp>
          <p:nvSpPr>
            <p:cNvPr id="191" name="文本框 77">
              <a:extLst>
                <a:ext uri="{FF2B5EF4-FFF2-40B4-BE49-F238E27FC236}">
                  <a16:creationId xmlns:a16="http://schemas.microsoft.com/office/drawing/2014/main" id="{BDC81F2B-10A0-44BC-91A0-0C31BE938D3A}"/>
                </a:ext>
              </a:extLst>
            </p:cNvPr>
            <p:cNvSpPr txBox="1"/>
            <p:nvPr/>
          </p:nvSpPr>
          <p:spPr>
            <a:xfrm>
              <a:off x="2779237" y="2839819"/>
              <a:ext cx="1552848" cy="683450"/>
            </a:xfrm>
            <a:prstGeom prst="rect">
              <a:avLst/>
            </a:prstGeom>
          </p:spPr>
          <p:txBody>
            <a:bodyPr wrap="square">
              <a:spAutoFit/>
            </a:bodyPr>
            <a:lstStyle>
              <a:defPPr>
                <a:defRPr lang="zh-CN"/>
              </a:defPPr>
              <a:lvl1pPr indent="108000">
                <a:lnSpc>
                  <a:spcPct val="120000"/>
                </a:lnSpc>
                <a:buFont typeface="Arial" panose="020B0604020202020204" pitchFamily="34" charset="0"/>
                <a:buChar char="•"/>
                <a:defRPr sz="1050">
                  <a:solidFill>
                    <a:schemeClr val="bg1"/>
                  </a:solidFill>
                  <a:latin typeface="微软雅黑" panose="020B0503020204020204" pitchFamily="34" charset="-122"/>
                  <a:ea typeface="微软雅黑" panose="020B0503020204020204" pitchFamily="34" charset="-122"/>
                </a:defRPr>
              </a:lvl1pPr>
            </a:lstStyle>
            <a:p>
              <a:pPr indent="107957" defTabSz="914034">
                <a:defRPr/>
              </a:pPr>
              <a:r>
                <a:rPr lang="en-US" altLang="zh-CN" sz="1400" dirty="0">
                  <a:solidFill>
                    <a:prstClr val="black"/>
                  </a:solidFill>
                  <a:latin typeface="+mn-lt"/>
                  <a:cs typeface="Arial" panose="020B0604020202020204" pitchFamily="34" charset="0"/>
                </a:rPr>
                <a:t>Optical to the Site</a:t>
              </a:r>
            </a:p>
            <a:p>
              <a:pPr indent="107957" defTabSz="914034">
                <a:defRPr/>
              </a:pPr>
              <a:r>
                <a:rPr lang="en-US" altLang="zh-CN" sz="1400" dirty="0">
                  <a:solidFill>
                    <a:prstClr val="black"/>
                  </a:solidFill>
                  <a:latin typeface="+mn-lt"/>
                  <a:cs typeface="Arial" panose="020B0604020202020204" pitchFamily="34" charset="0"/>
                </a:rPr>
                <a:t>One-hop to Cloud</a:t>
              </a:r>
            </a:p>
            <a:p>
              <a:pPr indent="107957" defTabSz="914034">
                <a:defRPr/>
              </a:pPr>
              <a:r>
                <a:rPr lang="en-US" altLang="zh-CN" sz="1400" dirty="0">
                  <a:solidFill>
                    <a:prstClr val="black"/>
                  </a:solidFill>
                  <a:latin typeface="+mn-lt"/>
                  <a:cs typeface="Arial" panose="020B0604020202020204" pitchFamily="34" charset="0"/>
                </a:rPr>
                <a:t>Optical Switching</a:t>
              </a:r>
            </a:p>
          </p:txBody>
        </p:sp>
        <p:sp>
          <p:nvSpPr>
            <p:cNvPr id="192" name="标题 1">
              <a:extLst>
                <a:ext uri="{FF2B5EF4-FFF2-40B4-BE49-F238E27FC236}">
                  <a16:creationId xmlns:a16="http://schemas.microsoft.com/office/drawing/2014/main" id="{5BFC39DF-00ED-4469-A520-D57F7693A32D}"/>
                </a:ext>
              </a:extLst>
            </p:cNvPr>
            <p:cNvSpPr txBox="1">
              <a:spLocks/>
            </p:cNvSpPr>
            <p:nvPr/>
          </p:nvSpPr>
          <p:spPr>
            <a:xfrm>
              <a:off x="2661484" y="2572945"/>
              <a:ext cx="1912163" cy="399801"/>
            </a:xfrm>
            <a:prstGeom prst="rect">
              <a:avLst/>
            </a:prstGeom>
          </p:spPr>
          <p:txBody>
            <a:bodyPr anchor="ctr"/>
            <a:lstStyle>
              <a:defPPr>
                <a:defRPr lang="en-US"/>
              </a:defPPr>
              <a:lvl1pPr marR="0" indent="0" algn="ctr" defTabSz="913485" fontAlgn="base">
                <a:lnSpc>
                  <a:spcPct val="100000"/>
                </a:lnSpc>
                <a:spcBef>
                  <a:spcPct val="0"/>
                </a:spcBef>
                <a:spcAft>
                  <a:spcPct val="0"/>
                </a:spcAft>
                <a:buClrTx/>
                <a:buSzTx/>
                <a:buFontTx/>
                <a:buNone/>
                <a:tabLst/>
                <a:defRPr sz="1200" b="1" baseline="0">
                  <a:solidFill>
                    <a:schemeClr val="accent3">
                      <a:lumMod val="75000"/>
                    </a:schemeClr>
                  </a:solidFill>
                  <a:latin typeface="Arial" panose="020B0604020202020204" pitchFamily="34" charset="0"/>
                  <a:ea typeface="宋体" panose="02010600030101010101" pitchFamily="2" charset="-122"/>
                  <a:cs typeface="Arial" panose="020B0604020202020204" pitchFamily="34" charset="0"/>
                </a:defRPr>
              </a:lvl1pPr>
            </a:lstStyle>
            <a:p>
              <a:pPr defTabSz="913120">
                <a:defRPr/>
              </a:pPr>
              <a:r>
                <a:rPr lang="en-US" altLang="zh-CN" sz="1600" dirty="0">
                  <a:solidFill>
                    <a:srgbClr val="9BBB59">
                      <a:lumMod val="75000"/>
                    </a:srgbClr>
                  </a:solidFill>
                  <a:latin typeface="+mn-lt"/>
                  <a:sym typeface="+mn-lt"/>
                </a:rPr>
                <a:t>Green Optical Network</a:t>
              </a:r>
            </a:p>
          </p:txBody>
        </p:sp>
        <p:sp>
          <p:nvSpPr>
            <p:cNvPr id="193" name="标题 1">
              <a:extLst>
                <a:ext uri="{FF2B5EF4-FFF2-40B4-BE49-F238E27FC236}">
                  <a16:creationId xmlns:a16="http://schemas.microsoft.com/office/drawing/2014/main" id="{4BF14778-B41C-478A-840F-6F24403F62DE}"/>
                </a:ext>
              </a:extLst>
            </p:cNvPr>
            <p:cNvSpPr txBox="1">
              <a:spLocks/>
            </p:cNvSpPr>
            <p:nvPr/>
          </p:nvSpPr>
          <p:spPr>
            <a:xfrm>
              <a:off x="4561261" y="4878057"/>
              <a:ext cx="2055112" cy="399801"/>
            </a:xfrm>
            <a:prstGeom prst="rect">
              <a:avLst/>
            </a:prstGeom>
          </p:spPr>
          <p:txBody>
            <a:bodyPr anchor="ctr"/>
            <a:lstStyle>
              <a:defPPr>
                <a:defRPr lang="zh-CN"/>
              </a:defPPr>
              <a:lvl1pPr marR="0" indent="0" algn="r" defTabSz="913485" fontAlgn="base">
                <a:lnSpc>
                  <a:spcPct val="100000"/>
                </a:lnSpc>
                <a:spcBef>
                  <a:spcPct val="0"/>
                </a:spcBef>
                <a:spcAft>
                  <a:spcPct val="0"/>
                </a:spcAft>
                <a:buClrTx/>
                <a:buSzTx/>
                <a:buFontTx/>
                <a:buNone/>
                <a:tabLst/>
                <a:defRPr sz="1200" b="1" baseline="0">
                  <a:solidFill>
                    <a:srgbClr val="FCC800"/>
                  </a:solidFill>
                  <a:cs typeface="+mn-ea"/>
                </a:defRPr>
              </a:lvl1pPr>
            </a:lstStyle>
            <a:p>
              <a:pPr algn="ctr" defTabSz="913120">
                <a:defRPr/>
              </a:pPr>
              <a:r>
                <a:rPr lang="en-US" altLang="zh-CN" sz="1600" dirty="0">
                  <a:solidFill>
                    <a:srgbClr val="9BBB59">
                      <a:lumMod val="75000"/>
                    </a:srgbClr>
                  </a:solidFill>
                  <a:ea typeface="宋体" panose="02010600030101010101" pitchFamily="2" charset="-122"/>
                  <a:cs typeface="Arial" panose="020B0604020202020204" pitchFamily="34" charset="0"/>
                  <a:sym typeface="+mn-lt"/>
                </a:rPr>
                <a:t>Optical Precise Sensing</a:t>
              </a:r>
            </a:p>
          </p:txBody>
        </p:sp>
        <p:sp>
          <p:nvSpPr>
            <p:cNvPr id="194" name="标题 1">
              <a:extLst>
                <a:ext uri="{FF2B5EF4-FFF2-40B4-BE49-F238E27FC236}">
                  <a16:creationId xmlns:a16="http://schemas.microsoft.com/office/drawing/2014/main" id="{0D5AEAFD-9EB0-420D-B6F8-20E99AD3310B}"/>
                </a:ext>
              </a:extLst>
            </p:cNvPr>
            <p:cNvSpPr txBox="1">
              <a:spLocks/>
            </p:cNvSpPr>
            <p:nvPr/>
          </p:nvSpPr>
          <p:spPr>
            <a:xfrm>
              <a:off x="6741593" y="2588760"/>
              <a:ext cx="2054547" cy="399801"/>
            </a:xfrm>
            <a:prstGeom prst="rect">
              <a:avLst/>
            </a:prstGeom>
          </p:spPr>
          <p:txBody>
            <a:bodyPr anchor="ctr"/>
            <a:lstStyle>
              <a:defPPr>
                <a:defRPr lang="en-US"/>
              </a:defPPr>
              <a:lvl1pPr marR="0" indent="0" algn="ctr" defTabSz="913485" fontAlgn="base">
                <a:lnSpc>
                  <a:spcPct val="100000"/>
                </a:lnSpc>
                <a:spcBef>
                  <a:spcPct val="0"/>
                </a:spcBef>
                <a:spcAft>
                  <a:spcPct val="0"/>
                </a:spcAft>
                <a:buClrTx/>
                <a:buSzTx/>
                <a:buFontTx/>
                <a:buNone/>
                <a:tabLst/>
                <a:defRPr sz="1200" b="1" baseline="0">
                  <a:solidFill>
                    <a:schemeClr val="accent3">
                      <a:lumMod val="75000"/>
                    </a:schemeClr>
                  </a:solidFill>
                  <a:latin typeface="Arial" panose="020B0604020202020204" pitchFamily="34" charset="0"/>
                  <a:ea typeface="宋体" panose="02010600030101010101" pitchFamily="2" charset="-122"/>
                  <a:cs typeface="Arial" panose="020B0604020202020204" pitchFamily="34" charset="0"/>
                </a:defRPr>
              </a:lvl1pPr>
            </a:lstStyle>
            <a:p>
              <a:pPr defTabSz="913120">
                <a:defRPr/>
              </a:pPr>
              <a:r>
                <a:rPr lang="en-US" altLang="zh-CN" sz="1600" dirty="0">
                  <a:solidFill>
                    <a:srgbClr val="9BBB59">
                      <a:lumMod val="75000"/>
                    </a:srgbClr>
                  </a:solidFill>
                  <a:latin typeface="+mn-lt"/>
                  <a:sym typeface="+mn-lt"/>
                </a:rPr>
                <a:t>Realtime Reliable Link</a:t>
              </a:r>
            </a:p>
          </p:txBody>
        </p:sp>
      </p:grpSp>
      <p:sp>
        <p:nvSpPr>
          <p:cNvPr id="46" name="TextBox 45">
            <a:extLst>
              <a:ext uri="{FF2B5EF4-FFF2-40B4-BE49-F238E27FC236}">
                <a16:creationId xmlns:a16="http://schemas.microsoft.com/office/drawing/2014/main" id="{ED238095-B324-69B1-9CD8-62252E709AF8}"/>
              </a:ext>
            </a:extLst>
          </p:cNvPr>
          <p:cNvSpPr txBox="1"/>
          <p:nvPr/>
        </p:nvSpPr>
        <p:spPr>
          <a:xfrm>
            <a:off x="426507" y="5951422"/>
            <a:ext cx="2489556" cy="523220"/>
          </a:xfrm>
          <a:prstGeom prst="rect">
            <a:avLst/>
          </a:prstGeom>
          <a:noFill/>
        </p:spPr>
        <p:txBody>
          <a:bodyPr wrap="square">
            <a:spAutoFit/>
          </a:bodyPr>
          <a:lstStyle/>
          <a:p>
            <a:r>
              <a:rPr lang="en-US" altLang="zh-CN" sz="1400" dirty="0">
                <a:solidFill>
                  <a:schemeClr val="accent5">
                    <a:lumMod val="75000"/>
                  </a:schemeClr>
                </a:solidFill>
                <a:ea typeface="微软雅黑" panose="020B0503020204020204" pitchFamily="34" charset="-122"/>
                <a:cs typeface="Arial" panose="020B0604020202020204" pitchFamily="34" charset="0"/>
              </a:rPr>
              <a:t>Reference: ETSI F5G Network Architecture</a:t>
            </a:r>
            <a:endParaRPr lang="zh-CN" altLang="en-US" sz="1400" dirty="0">
              <a:solidFill>
                <a:schemeClr val="accent5">
                  <a:lumMod val="75000"/>
                </a:schemeClr>
              </a:solidFill>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090705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ADB1D9-336D-594D-9418-4BC486843D21}"/>
              </a:ext>
            </a:extLst>
          </p:cNvPr>
          <p:cNvSpPr>
            <a:spLocks noGrp="1"/>
          </p:cNvSpPr>
          <p:nvPr>
            <p:ph type="subTitle" idx="1"/>
          </p:nvPr>
        </p:nvSpPr>
        <p:spPr>
          <a:xfrm>
            <a:off x="506116" y="128810"/>
            <a:ext cx="11179764" cy="589430"/>
          </a:xfrm>
        </p:spPr>
        <p:txBody>
          <a:bodyPr anchor="ctr">
            <a:noAutofit/>
          </a:bodyPr>
          <a:lstStyle/>
          <a:p>
            <a:pPr marL="0" marR="0" lvl="0" indent="0" algn="l" defTabSz="91411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chemeClr val="tx2"/>
                </a:solidFill>
                <a:effectLst/>
                <a:latin typeface="Arial" panose="020B0604020202020204" pitchFamily="34" charset="0"/>
                <a:cs typeface="Arial" panose="020B0604020202020204" pitchFamily="34" charset="0"/>
              </a:rPr>
              <a:t>Enabling Premium Services with Full Fiber Connectivity</a:t>
            </a:r>
            <a:endParaRPr kumimoji="0" lang="zh-CN" altLang="en-US" sz="3200" b="0" i="0" u="none" strike="noStrike" kern="1200" cap="none" spc="0" normalizeH="0" baseline="0" noProof="0" dirty="0">
              <a:ln>
                <a:noFill/>
              </a:ln>
              <a:solidFill>
                <a:schemeClr val="tx2"/>
              </a:solidFill>
              <a:effectLst/>
              <a:uLnTx/>
              <a:uFillTx/>
              <a:latin typeface="Arial" panose="020B0604020202020204" pitchFamily="34" charset="0"/>
              <a:ea typeface="Microsoft YaHei"/>
              <a:cs typeface="Arial" panose="020B0604020202020204" pitchFamily="34" charset="0"/>
            </a:endParaRPr>
          </a:p>
        </p:txBody>
      </p:sp>
      <p:grpSp>
        <p:nvGrpSpPr>
          <p:cNvPr id="25" name="组合 463">
            <a:extLst>
              <a:ext uri="{FF2B5EF4-FFF2-40B4-BE49-F238E27FC236}">
                <a16:creationId xmlns:a16="http://schemas.microsoft.com/office/drawing/2014/main" id="{5409F6B3-83F5-9C8D-5B4E-22E5273856DB}"/>
              </a:ext>
            </a:extLst>
          </p:cNvPr>
          <p:cNvGrpSpPr/>
          <p:nvPr/>
        </p:nvGrpSpPr>
        <p:grpSpPr>
          <a:xfrm>
            <a:off x="6661882" y="2256201"/>
            <a:ext cx="4334432" cy="1652088"/>
            <a:chOff x="6336534" y="1653303"/>
            <a:chExt cx="5543480" cy="2005887"/>
          </a:xfrm>
        </p:grpSpPr>
        <p:sp>
          <p:nvSpPr>
            <p:cNvPr id="26" name="任意多边形 464">
              <a:extLst>
                <a:ext uri="{FF2B5EF4-FFF2-40B4-BE49-F238E27FC236}">
                  <a16:creationId xmlns:a16="http://schemas.microsoft.com/office/drawing/2014/main" id="{4514D98A-E291-002B-9132-EA06D51E47F8}"/>
                </a:ext>
              </a:extLst>
            </p:cNvPr>
            <p:cNvSpPr/>
            <p:nvPr/>
          </p:nvSpPr>
          <p:spPr>
            <a:xfrm>
              <a:off x="7747498" y="2081892"/>
              <a:ext cx="2598842" cy="1352506"/>
            </a:xfrm>
            <a:custGeom>
              <a:avLst/>
              <a:gdLst>
                <a:gd name="connsiteX0" fmla="*/ 0 w 2661313"/>
                <a:gd name="connsiteY0" fmla="*/ 0 h 600501"/>
                <a:gd name="connsiteX1" fmla="*/ 1119116 w 2661313"/>
                <a:gd name="connsiteY1" fmla="*/ 163773 h 600501"/>
                <a:gd name="connsiteX2" fmla="*/ 2306472 w 2661313"/>
                <a:gd name="connsiteY2" fmla="*/ 327546 h 600501"/>
                <a:gd name="connsiteX3" fmla="*/ 2661313 w 2661313"/>
                <a:gd name="connsiteY3" fmla="*/ 600501 h 600501"/>
              </a:gdLst>
              <a:ahLst/>
              <a:cxnLst>
                <a:cxn ang="0">
                  <a:pos x="connsiteX0" y="connsiteY0"/>
                </a:cxn>
                <a:cxn ang="0">
                  <a:pos x="connsiteX1" y="connsiteY1"/>
                </a:cxn>
                <a:cxn ang="0">
                  <a:pos x="connsiteX2" y="connsiteY2"/>
                </a:cxn>
                <a:cxn ang="0">
                  <a:pos x="connsiteX3" y="connsiteY3"/>
                </a:cxn>
              </a:cxnLst>
              <a:rect l="l" t="t" r="r" b="b"/>
              <a:pathLst>
                <a:path w="2661313" h="600501">
                  <a:moveTo>
                    <a:pt x="0" y="0"/>
                  </a:moveTo>
                  <a:lnTo>
                    <a:pt x="1119116" y="163773"/>
                  </a:lnTo>
                  <a:cubicBezTo>
                    <a:pt x="1503528" y="218364"/>
                    <a:pt x="2049439" y="254758"/>
                    <a:pt x="2306472" y="327546"/>
                  </a:cubicBezTo>
                  <a:cubicBezTo>
                    <a:pt x="2563505" y="400334"/>
                    <a:pt x="2612409" y="500417"/>
                    <a:pt x="2661313" y="600501"/>
                  </a:cubicBezTo>
                </a:path>
              </a:pathLst>
            </a:custGeom>
            <a:noFill/>
            <a:ln w="19050" cap="flat" cmpd="sng" algn="ctr">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0" scaled="0"/>
              </a:gra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3964" tIns="71982" rIns="143964" bIns="71982" numCol="1" rtlCol="0" anchor="ctr" anchorCtr="1" compatLnSpc="1">
              <a:prstTxWarp prst="textNoShape">
                <a:avLst/>
              </a:prstTxWarp>
            </a:bodyPr>
            <a:lstStyle/>
            <a:p>
              <a:pPr algn="ctr" defTabSz="2461551" eaLnBrk="0">
                <a:defRPr/>
              </a:pPr>
              <a:endParaRPr lang="zh-CN" altLang="en-US" b="1" kern="0">
                <a:solidFill>
                  <a:srgbClr val="C00000"/>
                </a:solidFill>
                <a:latin typeface="微软雅黑" panose="020B0503020204020204" pitchFamily="34" charset="-122"/>
                <a:ea typeface="微软雅黑" panose="020B0503020204020204" pitchFamily="34" charset="-122"/>
              </a:endParaRPr>
            </a:p>
          </p:txBody>
        </p:sp>
        <p:pic>
          <p:nvPicPr>
            <p:cNvPr id="27" name="Picture 138" descr="图片24">
              <a:extLst>
                <a:ext uri="{FF2B5EF4-FFF2-40B4-BE49-F238E27FC236}">
                  <a16:creationId xmlns:a16="http://schemas.microsoft.com/office/drawing/2014/main" id="{727B9520-924F-C906-97A3-1FA71A067E96}"/>
                </a:ext>
              </a:extLst>
            </p:cNvPr>
            <p:cNvPicPr preferRelativeResize="0">
              <a:picLocks noChangeArrowheads="1"/>
            </p:cNvPicPr>
            <p:nvPr/>
          </p:nvPicPr>
          <p:blipFill>
            <a:blip r:embed="rId3" cstate="print"/>
            <a:srcRect/>
            <a:stretch>
              <a:fillRect/>
            </a:stretch>
          </p:blipFill>
          <p:spPr bwMode="auto">
            <a:xfrm>
              <a:off x="8280344" y="1982629"/>
              <a:ext cx="200265" cy="351553"/>
            </a:xfrm>
            <a:prstGeom prst="rect">
              <a:avLst/>
            </a:prstGeom>
            <a:noFill/>
            <a:ln w="9525">
              <a:noFill/>
              <a:miter lim="800000"/>
              <a:headEnd/>
              <a:tailEnd/>
            </a:ln>
          </p:spPr>
        </p:pic>
        <p:pic>
          <p:nvPicPr>
            <p:cNvPr id="28" name="Picture 138" descr="图片24">
              <a:extLst>
                <a:ext uri="{FF2B5EF4-FFF2-40B4-BE49-F238E27FC236}">
                  <a16:creationId xmlns:a16="http://schemas.microsoft.com/office/drawing/2014/main" id="{A326470E-1BE6-B26A-8072-DC319854F269}"/>
                </a:ext>
              </a:extLst>
            </p:cNvPr>
            <p:cNvPicPr preferRelativeResize="0">
              <a:picLocks noChangeArrowheads="1"/>
            </p:cNvPicPr>
            <p:nvPr/>
          </p:nvPicPr>
          <p:blipFill>
            <a:blip r:embed="rId3" cstate="print"/>
            <a:srcRect/>
            <a:stretch>
              <a:fillRect/>
            </a:stretch>
          </p:blipFill>
          <p:spPr bwMode="auto">
            <a:xfrm>
              <a:off x="10113234" y="1867045"/>
              <a:ext cx="200266" cy="351553"/>
            </a:xfrm>
            <a:prstGeom prst="rect">
              <a:avLst/>
            </a:prstGeom>
            <a:noFill/>
            <a:ln w="9525">
              <a:noFill/>
              <a:miter lim="800000"/>
              <a:headEnd/>
              <a:tailEnd/>
            </a:ln>
          </p:spPr>
        </p:pic>
        <p:pic>
          <p:nvPicPr>
            <p:cNvPr id="29" name="Picture 138" descr="图片24">
              <a:extLst>
                <a:ext uri="{FF2B5EF4-FFF2-40B4-BE49-F238E27FC236}">
                  <a16:creationId xmlns:a16="http://schemas.microsoft.com/office/drawing/2014/main" id="{E8821909-1C29-1B16-BD30-01E1BDBEA038}"/>
                </a:ext>
              </a:extLst>
            </p:cNvPr>
            <p:cNvPicPr preferRelativeResize="0">
              <a:picLocks noChangeArrowheads="1"/>
            </p:cNvPicPr>
            <p:nvPr/>
          </p:nvPicPr>
          <p:blipFill>
            <a:blip r:embed="rId3" cstate="print"/>
            <a:srcRect/>
            <a:stretch>
              <a:fillRect/>
            </a:stretch>
          </p:blipFill>
          <p:spPr bwMode="auto">
            <a:xfrm>
              <a:off x="10121257" y="2961618"/>
              <a:ext cx="200266" cy="351553"/>
            </a:xfrm>
            <a:prstGeom prst="rect">
              <a:avLst/>
            </a:prstGeom>
            <a:noFill/>
            <a:ln w="9525">
              <a:noFill/>
              <a:miter lim="800000"/>
              <a:headEnd/>
              <a:tailEnd/>
            </a:ln>
          </p:spPr>
        </p:pic>
        <p:cxnSp>
          <p:nvCxnSpPr>
            <p:cNvPr id="30" name="直接连接符 468">
              <a:extLst>
                <a:ext uri="{FF2B5EF4-FFF2-40B4-BE49-F238E27FC236}">
                  <a16:creationId xmlns:a16="http://schemas.microsoft.com/office/drawing/2014/main" id="{173B2FB3-30B1-F254-BF33-B5B53F6A1E74}"/>
                </a:ext>
              </a:extLst>
            </p:cNvPr>
            <p:cNvCxnSpPr>
              <a:stCxn id="36" idx="3"/>
              <a:endCxn id="27" idx="1"/>
            </p:cNvCxnSpPr>
            <p:nvPr/>
          </p:nvCxnSpPr>
          <p:spPr>
            <a:xfrm>
              <a:off x="7837018" y="2051676"/>
              <a:ext cx="443326" cy="106730"/>
            </a:xfrm>
            <a:prstGeom prst="line">
              <a:avLst/>
            </a:prstGeom>
            <a:noFill/>
            <a:ln w="6350" cap="flat" cmpd="sng" algn="ctr">
              <a:solidFill>
                <a:srgbClr val="00B0F0"/>
              </a:solidFill>
              <a:prstDash val="solid"/>
              <a:miter lim="800000"/>
            </a:ln>
            <a:effectLst/>
          </p:spPr>
        </p:cxnSp>
        <p:grpSp>
          <p:nvGrpSpPr>
            <p:cNvPr id="31" name="组合 469">
              <a:extLst>
                <a:ext uri="{FF2B5EF4-FFF2-40B4-BE49-F238E27FC236}">
                  <a16:creationId xmlns:a16="http://schemas.microsoft.com/office/drawing/2014/main" id="{E277EB88-0FFC-AD6A-2D04-5DADC61FE9E2}"/>
                </a:ext>
              </a:extLst>
            </p:cNvPr>
            <p:cNvGrpSpPr/>
            <p:nvPr/>
          </p:nvGrpSpPr>
          <p:grpSpPr>
            <a:xfrm>
              <a:off x="10575167" y="1653303"/>
              <a:ext cx="1136468" cy="600168"/>
              <a:chOff x="10247660" y="2338856"/>
              <a:chExt cx="1650037" cy="730398"/>
            </a:xfrm>
          </p:grpSpPr>
          <p:pic>
            <p:nvPicPr>
              <p:cNvPr id="71" name="Picture 2" descr="C:\Users\l00127382\AppData\Local\Microsoft\Windows\Temporary Internet Files\Content.Outlook\AA70INBU\flat cloud (3).png">
                <a:extLst>
                  <a:ext uri="{FF2B5EF4-FFF2-40B4-BE49-F238E27FC236}">
                    <a16:creationId xmlns:a16="http://schemas.microsoft.com/office/drawing/2014/main" id="{379B7993-0975-63A8-3FE6-E32A664C8A55}"/>
                  </a:ext>
                </a:extLst>
              </p:cNvPr>
              <p:cNvPicPr>
                <a:picLocks noChangeAspect="1" noChangeArrowheads="1"/>
              </p:cNvPicPr>
              <p:nvPr/>
            </p:nvPicPr>
            <p:blipFill>
              <a:blip r:embed="rId4" cstate="print"/>
              <a:srcRect/>
              <a:stretch>
                <a:fillRect/>
              </a:stretch>
            </p:blipFill>
            <p:spPr bwMode="auto">
              <a:xfrm>
                <a:off x="10247660" y="2338856"/>
                <a:ext cx="1113040" cy="672210"/>
              </a:xfrm>
              <a:prstGeom prst="rect">
                <a:avLst/>
              </a:prstGeom>
              <a:noFill/>
              <a:ln w="9525">
                <a:noFill/>
                <a:miter lim="800000"/>
                <a:headEnd/>
                <a:tailEnd/>
              </a:ln>
            </p:spPr>
          </p:pic>
          <p:sp>
            <p:nvSpPr>
              <p:cNvPr id="72" name="文本框 509">
                <a:extLst>
                  <a:ext uri="{FF2B5EF4-FFF2-40B4-BE49-F238E27FC236}">
                    <a16:creationId xmlns:a16="http://schemas.microsoft.com/office/drawing/2014/main" id="{F1C0F8C3-9A30-F04A-0C55-DCE55C427BB5}"/>
                  </a:ext>
                </a:extLst>
              </p:cNvPr>
              <p:cNvSpPr txBox="1"/>
              <p:nvPr/>
            </p:nvSpPr>
            <p:spPr>
              <a:xfrm>
                <a:off x="10335069" y="2370814"/>
                <a:ext cx="1562628" cy="698440"/>
              </a:xfrm>
              <a:prstGeom prst="rect">
                <a:avLst/>
              </a:prstGeom>
              <a:noFill/>
            </p:spPr>
            <p:txBody>
              <a:bodyPr wrap="none" rtlCol="0">
                <a:spAutoFit/>
              </a:bodyPr>
              <a:lstStyle/>
              <a:p>
                <a:pPr>
                  <a:lnSpc>
                    <a:spcPts val="3440"/>
                  </a:lnSpc>
                  <a:defRPr/>
                </a:pPr>
                <a:r>
                  <a:rPr lang="zh-CN" altLang="en-US" sz="839" kern="0" dirty="0">
                    <a:solidFill>
                      <a:srgbClr val="666666"/>
                    </a:solidFill>
                    <a:latin typeface="微软雅黑" panose="020B0503020204020204" pitchFamily="34" charset="-122"/>
                    <a:ea typeface="微软雅黑" panose="020B0503020204020204" pitchFamily="34" charset="-122"/>
                  </a:rPr>
                  <a:t>Gaming Cloud</a:t>
                </a:r>
              </a:p>
            </p:txBody>
          </p:sp>
        </p:grpSp>
        <p:grpSp>
          <p:nvGrpSpPr>
            <p:cNvPr id="32" name="组合 470">
              <a:extLst>
                <a:ext uri="{FF2B5EF4-FFF2-40B4-BE49-F238E27FC236}">
                  <a16:creationId xmlns:a16="http://schemas.microsoft.com/office/drawing/2014/main" id="{D60BCDEC-5F33-6F8A-84AC-686D54166F83}"/>
                </a:ext>
              </a:extLst>
            </p:cNvPr>
            <p:cNvGrpSpPr/>
            <p:nvPr/>
          </p:nvGrpSpPr>
          <p:grpSpPr>
            <a:xfrm>
              <a:off x="10494220" y="3042221"/>
              <a:ext cx="1385794" cy="573907"/>
              <a:chOff x="10401843" y="2363394"/>
              <a:chExt cx="1723925" cy="917591"/>
            </a:xfrm>
          </p:grpSpPr>
          <p:pic>
            <p:nvPicPr>
              <p:cNvPr id="69" name="Picture 2" descr="C:\Users\l00127382\AppData\Local\Microsoft\Windows\Temporary Internet Files\Content.Outlook\AA70INBU\flat cloud (3).png">
                <a:extLst>
                  <a:ext uri="{FF2B5EF4-FFF2-40B4-BE49-F238E27FC236}">
                    <a16:creationId xmlns:a16="http://schemas.microsoft.com/office/drawing/2014/main" id="{F6D5EA1B-2D54-5FB5-C58A-6A022EDDC665}"/>
                  </a:ext>
                </a:extLst>
              </p:cNvPr>
              <p:cNvPicPr>
                <a:picLocks noChangeAspect="1" noChangeArrowheads="1"/>
              </p:cNvPicPr>
              <p:nvPr/>
            </p:nvPicPr>
            <p:blipFill>
              <a:blip r:embed="rId4" cstate="print"/>
              <a:srcRect/>
              <a:stretch>
                <a:fillRect/>
              </a:stretch>
            </p:blipFill>
            <p:spPr bwMode="auto">
              <a:xfrm>
                <a:off x="10500189" y="2384966"/>
                <a:ext cx="956013" cy="719717"/>
              </a:xfrm>
              <a:prstGeom prst="rect">
                <a:avLst/>
              </a:prstGeom>
              <a:noFill/>
              <a:ln w="9525">
                <a:noFill/>
                <a:miter lim="800000"/>
                <a:headEnd/>
                <a:tailEnd/>
              </a:ln>
            </p:spPr>
          </p:pic>
          <p:sp>
            <p:nvSpPr>
              <p:cNvPr id="70" name="文本框 507">
                <a:extLst>
                  <a:ext uri="{FF2B5EF4-FFF2-40B4-BE49-F238E27FC236}">
                    <a16:creationId xmlns:a16="http://schemas.microsoft.com/office/drawing/2014/main" id="{63233B62-EB8D-7070-E7E6-E4D7F948962F}"/>
                  </a:ext>
                </a:extLst>
              </p:cNvPr>
              <p:cNvSpPr txBox="1"/>
              <p:nvPr/>
            </p:nvSpPr>
            <p:spPr>
              <a:xfrm>
                <a:off x="10401843" y="2363394"/>
                <a:ext cx="1723925" cy="917591"/>
              </a:xfrm>
              <a:prstGeom prst="rect">
                <a:avLst/>
              </a:prstGeom>
              <a:noFill/>
            </p:spPr>
            <p:txBody>
              <a:bodyPr wrap="none" rtlCol="0">
                <a:spAutoFit/>
              </a:bodyPr>
              <a:lstStyle/>
              <a:p>
                <a:pPr>
                  <a:lnSpc>
                    <a:spcPts val="3440"/>
                  </a:lnSpc>
                  <a:defRPr/>
                </a:pPr>
                <a:r>
                  <a:rPr lang="en-US" altLang="zh-CN" sz="839" kern="0" dirty="0">
                    <a:solidFill>
                      <a:srgbClr val="666666"/>
                    </a:solidFill>
                    <a:latin typeface="微软雅黑" panose="020B0503020204020204" pitchFamily="34" charset="-122"/>
                    <a:ea typeface="微软雅黑" panose="020B0503020204020204" pitchFamily="34" charset="-122"/>
                  </a:rPr>
                  <a:t>VR education cloud</a:t>
                </a:r>
              </a:p>
            </p:txBody>
          </p:sp>
        </p:grpSp>
        <p:sp>
          <p:nvSpPr>
            <p:cNvPr id="33" name="圆角矩形 471">
              <a:extLst>
                <a:ext uri="{FF2B5EF4-FFF2-40B4-BE49-F238E27FC236}">
                  <a16:creationId xmlns:a16="http://schemas.microsoft.com/office/drawing/2014/main" id="{D65745B3-5E0F-F5D8-BB7B-3382F2DBEBB5}"/>
                </a:ext>
              </a:extLst>
            </p:cNvPr>
            <p:cNvSpPr/>
            <p:nvPr/>
          </p:nvSpPr>
          <p:spPr bwMode="auto">
            <a:xfrm>
              <a:off x="10405706" y="1906005"/>
              <a:ext cx="288000" cy="216024"/>
            </a:xfrm>
            <a:prstGeom prst="roundRect">
              <a:avLst/>
            </a:prstGeom>
            <a:solidFill>
              <a:srgbClr val="B2B2B2"/>
            </a:solid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700" b="1" kern="0" dirty="0">
                  <a:solidFill>
                    <a:srgbClr val="000000"/>
                  </a:solidFill>
                  <a:latin typeface="Arial" charset="0"/>
                  <a:ea typeface="宋体" charset="-122"/>
                </a:rPr>
                <a:t>GW</a:t>
              </a:r>
              <a:endParaRPr lang="zh-CN" altLang="en-US" sz="1000" b="1" kern="0" dirty="0">
                <a:solidFill>
                  <a:srgbClr val="000000"/>
                </a:solidFill>
                <a:latin typeface="Arial" charset="0"/>
                <a:ea typeface="宋体" charset="-122"/>
              </a:endParaRPr>
            </a:p>
          </p:txBody>
        </p:sp>
        <p:sp>
          <p:nvSpPr>
            <p:cNvPr id="34" name="圆角矩形 472">
              <a:extLst>
                <a:ext uri="{FF2B5EF4-FFF2-40B4-BE49-F238E27FC236}">
                  <a16:creationId xmlns:a16="http://schemas.microsoft.com/office/drawing/2014/main" id="{97942AB6-E10E-D7B4-861D-2BBB7C1FB475}"/>
                </a:ext>
              </a:extLst>
            </p:cNvPr>
            <p:cNvSpPr/>
            <p:nvPr/>
          </p:nvSpPr>
          <p:spPr bwMode="auto">
            <a:xfrm>
              <a:off x="10305290" y="3285262"/>
              <a:ext cx="288000" cy="216024"/>
            </a:xfrm>
            <a:prstGeom prst="roundRect">
              <a:avLst/>
            </a:prstGeom>
            <a:solidFill>
              <a:srgbClr val="B2B2B2"/>
            </a:solid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700" b="1" kern="0" dirty="0">
                  <a:solidFill>
                    <a:srgbClr val="000000"/>
                  </a:solidFill>
                  <a:latin typeface="Arial" charset="0"/>
                  <a:ea typeface="宋体" charset="-122"/>
                </a:rPr>
                <a:t>GW</a:t>
              </a:r>
              <a:endParaRPr lang="zh-CN" altLang="en-US" sz="1000" b="1" kern="0" dirty="0">
                <a:solidFill>
                  <a:srgbClr val="000000"/>
                </a:solidFill>
                <a:latin typeface="Arial" charset="0"/>
                <a:ea typeface="宋体" charset="-122"/>
              </a:endParaRPr>
            </a:p>
          </p:txBody>
        </p:sp>
        <p:sp>
          <p:nvSpPr>
            <p:cNvPr id="35" name="云形 473">
              <a:extLst>
                <a:ext uri="{FF2B5EF4-FFF2-40B4-BE49-F238E27FC236}">
                  <a16:creationId xmlns:a16="http://schemas.microsoft.com/office/drawing/2014/main" id="{92852AB4-C371-68E9-B2B4-4AA354EE2313}"/>
                </a:ext>
              </a:extLst>
            </p:cNvPr>
            <p:cNvSpPr/>
            <p:nvPr/>
          </p:nvSpPr>
          <p:spPr bwMode="auto">
            <a:xfrm>
              <a:off x="8092082" y="1941832"/>
              <a:ext cx="2408690" cy="1565888"/>
            </a:xfrm>
            <a:prstGeom prst="cloud">
              <a:avLst/>
            </a:prstGeom>
            <a:noFill/>
            <a:ln w="19050" cap="flat" cmpd="sng" algn="ctr">
              <a:gradFill flip="none" rotWithShape="1">
                <a:gsLst>
                  <a:gs pos="0">
                    <a:srgbClr val="FF3399"/>
                  </a:gs>
                  <a:gs pos="27000">
                    <a:srgbClr val="FF6633"/>
                  </a:gs>
                  <a:gs pos="51000">
                    <a:srgbClr val="FFFF00"/>
                  </a:gs>
                  <a:gs pos="92000">
                    <a:srgbClr val="3366FF"/>
                  </a:gs>
                  <a:gs pos="74000">
                    <a:srgbClr val="01A78F"/>
                  </a:gs>
                </a:gsLst>
                <a:path path="rect">
                  <a:fillToRect l="100000" t="100000"/>
                </a:path>
                <a:tileRect r="-100000" b="-100000"/>
              </a:gra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defRPr/>
              </a:pPr>
              <a:endParaRPr lang="zh-CN" altLang="en-US" sz="1399" kern="0">
                <a:solidFill>
                  <a:prstClr val="white"/>
                </a:solidFill>
                <a:latin typeface="微软雅黑" panose="020B0503020204020204" pitchFamily="34" charset="-122"/>
                <a:ea typeface="微软雅黑"/>
              </a:endParaRPr>
            </a:p>
          </p:txBody>
        </p:sp>
        <p:sp>
          <p:nvSpPr>
            <p:cNvPr id="36" name="矩形 474">
              <a:extLst>
                <a:ext uri="{FF2B5EF4-FFF2-40B4-BE49-F238E27FC236}">
                  <a16:creationId xmlns:a16="http://schemas.microsoft.com/office/drawing/2014/main" id="{802D1F8D-F106-C72D-5DBE-0031AABCF819}"/>
                </a:ext>
              </a:extLst>
            </p:cNvPr>
            <p:cNvSpPr/>
            <p:nvPr/>
          </p:nvSpPr>
          <p:spPr>
            <a:xfrm>
              <a:off x="7128404" y="1933631"/>
              <a:ext cx="708614" cy="236089"/>
            </a:xfrm>
            <a:prstGeom prst="rect">
              <a:avLst/>
            </a:prstGeom>
            <a:solidFill>
              <a:srgbClr val="00B0F0"/>
            </a:solidFill>
            <a:ln w="12700" cap="flat" cmpd="sng" algn="ctr">
              <a:noFill/>
              <a:prstDash val="solid"/>
              <a:miter lim="800000"/>
            </a:ln>
            <a:effectLst/>
          </p:spPr>
          <p:txBody>
            <a:bodyPr lIns="36000" rIns="36000" rtlCol="0" anchor="ctr"/>
            <a:lstStyle/>
            <a:p>
              <a:pPr algn="ctr">
                <a:defRPr/>
              </a:pPr>
              <a:r>
                <a:rPr lang="en-US" altLang="zh-CN" sz="839" kern="0" dirty="0">
                  <a:solidFill>
                    <a:srgbClr val="FFFFFF"/>
                  </a:solidFill>
                  <a:latin typeface="微软雅黑" panose="020B0503020204020204" pitchFamily="34" charset="-122"/>
                  <a:ea typeface="等线" panose="02010600030101010101" pitchFamily="2" charset="-122"/>
                </a:rPr>
                <a:t>OLT1</a:t>
              </a:r>
              <a:endParaRPr lang="zh-CN" altLang="en-US" sz="1200" kern="0" dirty="0">
                <a:solidFill>
                  <a:srgbClr val="FFFFFF"/>
                </a:solidFill>
                <a:latin typeface="微软雅黑" panose="020B0503020204020204" pitchFamily="34" charset="-122"/>
                <a:ea typeface="等线" panose="02010600030101010101" pitchFamily="2" charset="-122"/>
              </a:endParaRPr>
            </a:p>
          </p:txBody>
        </p:sp>
        <p:sp>
          <p:nvSpPr>
            <p:cNvPr id="37" name="矩形 475">
              <a:extLst>
                <a:ext uri="{FF2B5EF4-FFF2-40B4-BE49-F238E27FC236}">
                  <a16:creationId xmlns:a16="http://schemas.microsoft.com/office/drawing/2014/main" id="{EEF3F577-51A9-A952-97AB-BC736A7E0642}"/>
                </a:ext>
              </a:extLst>
            </p:cNvPr>
            <p:cNvSpPr/>
            <p:nvPr/>
          </p:nvSpPr>
          <p:spPr>
            <a:xfrm>
              <a:off x="7119728" y="2390153"/>
              <a:ext cx="708614" cy="236089"/>
            </a:xfrm>
            <a:prstGeom prst="rect">
              <a:avLst/>
            </a:prstGeom>
            <a:solidFill>
              <a:srgbClr val="00B0F0"/>
            </a:solidFill>
            <a:ln w="12700" cap="flat" cmpd="sng" algn="ctr">
              <a:noFill/>
              <a:prstDash val="solid"/>
              <a:miter lim="800000"/>
            </a:ln>
            <a:effectLst/>
          </p:spPr>
          <p:txBody>
            <a:bodyPr lIns="0" rIns="0" rtlCol="0" anchor="ctr"/>
            <a:lstStyle/>
            <a:p>
              <a:pPr algn="ctr">
                <a:defRPr/>
              </a:pPr>
              <a:r>
                <a:rPr lang="en-US" altLang="zh-CN" sz="839" kern="0" dirty="0">
                  <a:solidFill>
                    <a:srgbClr val="FFFFFF"/>
                  </a:solidFill>
                  <a:latin typeface="微软雅黑" panose="020B0503020204020204" pitchFamily="34" charset="-122"/>
                  <a:ea typeface="等线" panose="02010600030101010101" pitchFamily="2" charset="-122"/>
                </a:rPr>
                <a:t>OLT2</a:t>
              </a:r>
              <a:endParaRPr lang="zh-CN" altLang="en-US" sz="1200" kern="0" dirty="0">
                <a:solidFill>
                  <a:srgbClr val="FFFFFF"/>
                </a:solidFill>
                <a:latin typeface="微软雅黑" panose="020B0503020204020204" pitchFamily="34" charset="-122"/>
                <a:ea typeface="等线" panose="02010600030101010101" pitchFamily="2" charset="-122"/>
              </a:endParaRPr>
            </a:p>
          </p:txBody>
        </p:sp>
        <p:pic>
          <p:nvPicPr>
            <p:cNvPr id="38" name="Picture 138" descr="图片24">
              <a:extLst>
                <a:ext uri="{FF2B5EF4-FFF2-40B4-BE49-F238E27FC236}">
                  <a16:creationId xmlns:a16="http://schemas.microsoft.com/office/drawing/2014/main" id="{BF0BDE15-E136-C285-1500-9D4B1005B80E}"/>
                </a:ext>
              </a:extLst>
            </p:cNvPr>
            <p:cNvPicPr preferRelativeResize="0">
              <a:picLocks noChangeArrowheads="1"/>
            </p:cNvPicPr>
            <p:nvPr/>
          </p:nvPicPr>
          <p:blipFill>
            <a:blip r:embed="rId3" cstate="print"/>
            <a:srcRect/>
            <a:stretch>
              <a:fillRect/>
            </a:stretch>
          </p:blipFill>
          <p:spPr bwMode="auto">
            <a:xfrm>
              <a:off x="8092078" y="2372588"/>
              <a:ext cx="200265" cy="351553"/>
            </a:xfrm>
            <a:prstGeom prst="rect">
              <a:avLst/>
            </a:prstGeom>
            <a:noFill/>
            <a:ln w="9525">
              <a:noFill/>
              <a:miter lim="800000"/>
              <a:headEnd/>
              <a:tailEnd/>
            </a:ln>
          </p:spPr>
        </p:pic>
        <p:sp>
          <p:nvSpPr>
            <p:cNvPr id="39" name="矩形 477">
              <a:extLst>
                <a:ext uri="{FF2B5EF4-FFF2-40B4-BE49-F238E27FC236}">
                  <a16:creationId xmlns:a16="http://schemas.microsoft.com/office/drawing/2014/main" id="{824A1395-DE4E-F2D2-081E-6E5187056D46}"/>
                </a:ext>
              </a:extLst>
            </p:cNvPr>
            <p:cNvSpPr/>
            <p:nvPr/>
          </p:nvSpPr>
          <p:spPr>
            <a:xfrm>
              <a:off x="7120861" y="2951301"/>
              <a:ext cx="699123" cy="211742"/>
            </a:xfrm>
            <a:prstGeom prst="rect">
              <a:avLst/>
            </a:prstGeom>
            <a:solidFill>
              <a:srgbClr val="00B0F0"/>
            </a:solidFill>
            <a:ln w="12700" cap="flat" cmpd="sng" algn="ctr">
              <a:noFill/>
              <a:prstDash val="solid"/>
              <a:miter lim="800000"/>
            </a:ln>
            <a:effectLst/>
          </p:spPr>
          <p:txBody>
            <a:bodyPr lIns="0" rIns="0" rtlCol="0" anchor="ctr"/>
            <a:lstStyle/>
            <a:p>
              <a:pPr algn="ctr">
                <a:defRPr/>
              </a:pPr>
              <a:r>
                <a:rPr lang="en-US" altLang="zh-CN" sz="839" kern="0" dirty="0">
                  <a:solidFill>
                    <a:srgbClr val="FFFFFF"/>
                  </a:solidFill>
                  <a:latin typeface="微软雅黑" panose="020B0503020204020204" pitchFamily="34" charset="-122"/>
                  <a:ea typeface="等线" panose="02010600030101010101" pitchFamily="2" charset="-122"/>
                </a:rPr>
                <a:t>OLT800</a:t>
              </a:r>
              <a:endParaRPr lang="zh-CN" altLang="en-US" sz="1200" kern="0" dirty="0">
                <a:solidFill>
                  <a:srgbClr val="FFFFFF"/>
                </a:solidFill>
                <a:latin typeface="微软雅黑" panose="020B0503020204020204" pitchFamily="34" charset="-122"/>
                <a:ea typeface="等线" panose="02010600030101010101" pitchFamily="2" charset="-122"/>
              </a:endParaRPr>
            </a:p>
          </p:txBody>
        </p:sp>
        <p:sp>
          <p:nvSpPr>
            <p:cNvPr id="40" name="文本框 478">
              <a:extLst>
                <a:ext uri="{FF2B5EF4-FFF2-40B4-BE49-F238E27FC236}">
                  <a16:creationId xmlns:a16="http://schemas.microsoft.com/office/drawing/2014/main" id="{BDA5C3CC-25A1-26B3-212F-50BC1B363971}"/>
                </a:ext>
              </a:extLst>
            </p:cNvPr>
            <p:cNvSpPr txBox="1"/>
            <p:nvPr/>
          </p:nvSpPr>
          <p:spPr>
            <a:xfrm>
              <a:off x="7253325" y="2642783"/>
              <a:ext cx="721985" cy="225662"/>
            </a:xfrm>
            <a:prstGeom prst="rect">
              <a:avLst/>
            </a:prstGeom>
            <a:noFill/>
          </p:spPr>
          <p:txBody>
            <a:bodyPr vert="eaVert" wrap="none" rtlCol="0">
              <a:spAutoFit/>
            </a:bodyPr>
            <a:lstStyle/>
            <a:p>
              <a:pPr>
                <a:lnSpc>
                  <a:spcPts val="3439"/>
                </a:lnSpc>
                <a:defRPr/>
              </a:pPr>
              <a:r>
                <a:rPr lang="en-US" altLang="zh-CN" sz="1259" kern="0" dirty="0">
                  <a:solidFill>
                    <a:srgbClr val="000000"/>
                  </a:solidFill>
                  <a:latin typeface="Microsoft YaHei" panose="020B0503020204020204" pitchFamily="34" charset="-122"/>
                  <a:ea typeface="微软雅黑"/>
                </a:rPr>
                <a:t>...</a:t>
              </a:r>
              <a:endParaRPr lang="zh-CN" altLang="en-US" sz="1799" kern="0" dirty="0">
                <a:solidFill>
                  <a:srgbClr val="000000"/>
                </a:solidFill>
                <a:latin typeface="Microsoft YaHei" panose="020B0503020204020204" pitchFamily="34" charset="-122"/>
                <a:ea typeface="微软雅黑"/>
              </a:endParaRPr>
            </a:p>
          </p:txBody>
        </p:sp>
        <p:sp>
          <p:nvSpPr>
            <p:cNvPr id="41" name="矩形 479">
              <a:extLst>
                <a:ext uri="{FF2B5EF4-FFF2-40B4-BE49-F238E27FC236}">
                  <a16:creationId xmlns:a16="http://schemas.microsoft.com/office/drawing/2014/main" id="{74D341EB-343F-F7D2-46FA-83EB07A92E74}"/>
                </a:ext>
              </a:extLst>
            </p:cNvPr>
            <p:cNvSpPr/>
            <p:nvPr/>
          </p:nvSpPr>
          <p:spPr>
            <a:xfrm>
              <a:off x="7128403" y="3379991"/>
              <a:ext cx="691581" cy="231039"/>
            </a:xfrm>
            <a:prstGeom prst="rect">
              <a:avLst/>
            </a:prstGeom>
            <a:solidFill>
              <a:srgbClr val="00B0F0"/>
            </a:solidFill>
            <a:ln w="12700" cap="flat" cmpd="sng" algn="ctr">
              <a:noFill/>
              <a:prstDash val="solid"/>
              <a:miter lim="800000"/>
            </a:ln>
            <a:effectLst/>
          </p:spPr>
          <p:txBody>
            <a:bodyPr lIns="0" rIns="0" rtlCol="0" anchor="ctr"/>
            <a:lstStyle/>
            <a:p>
              <a:pPr algn="ctr">
                <a:defRPr/>
              </a:pPr>
              <a:r>
                <a:rPr lang="en-US" altLang="zh-CN" sz="839" kern="0" dirty="0">
                  <a:solidFill>
                    <a:srgbClr val="FFFFFF"/>
                  </a:solidFill>
                  <a:latin typeface="微软雅黑" panose="020B0503020204020204" pitchFamily="34" charset="-122"/>
                  <a:ea typeface="等线" panose="02010600030101010101" pitchFamily="2" charset="-122"/>
                </a:rPr>
                <a:t>OLTXXX</a:t>
              </a:r>
              <a:endParaRPr lang="zh-CN" altLang="en-US" sz="1200" kern="0" dirty="0">
                <a:solidFill>
                  <a:srgbClr val="FFFFFF"/>
                </a:solidFill>
                <a:latin typeface="微软雅黑" panose="020B0503020204020204" pitchFamily="34" charset="-122"/>
                <a:ea typeface="等线" panose="02010600030101010101" pitchFamily="2" charset="-122"/>
              </a:endParaRPr>
            </a:p>
          </p:txBody>
        </p:sp>
        <p:sp>
          <p:nvSpPr>
            <p:cNvPr id="42" name="文本框 480">
              <a:extLst>
                <a:ext uri="{FF2B5EF4-FFF2-40B4-BE49-F238E27FC236}">
                  <a16:creationId xmlns:a16="http://schemas.microsoft.com/office/drawing/2014/main" id="{810CD48B-CE79-F550-70D7-92968F3DC6C9}"/>
                </a:ext>
              </a:extLst>
            </p:cNvPr>
            <p:cNvSpPr txBox="1"/>
            <p:nvPr/>
          </p:nvSpPr>
          <p:spPr>
            <a:xfrm>
              <a:off x="7244862" y="3139846"/>
              <a:ext cx="721985" cy="225662"/>
            </a:xfrm>
            <a:prstGeom prst="rect">
              <a:avLst/>
            </a:prstGeom>
            <a:noFill/>
          </p:spPr>
          <p:txBody>
            <a:bodyPr vert="eaVert" wrap="none" rtlCol="0">
              <a:spAutoFit/>
            </a:bodyPr>
            <a:lstStyle/>
            <a:p>
              <a:pPr>
                <a:lnSpc>
                  <a:spcPts val="3439"/>
                </a:lnSpc>
                <a:defRPr/>
              </a:pPr>
              <a:r>
                <a:rPr lang="en-US" altLang="zh-CN" sz="1259" kern="0" dirty="0">
                  <a:solidFill>
                    <a:srgbClr val="000000"/>
                  </a:solidFill>
                  <a:latin typeface="Microsoft YaHei" panose="020B0503020204020204" pitchFamily="34" charset="-122"/>
                  <a:ea typeface="微软雅黑"/>
                </a:rPr>
                <a:t>...</a:t>
              </a:r>
              <a:endParaRPr lang="zh-CN" altLang="en-US" sz="1799" kern="0" dirty="0">
                <a:solidFill>
                  <a:srgbClr val="000000"/>
                </a:solidFill>
                <a:latin typeface="Microsoft YaHei" panose="020B0503020204020204" pitchFamily="34" charset="-122"/>
                <a:ea typeface="微软雅黑"/>
              </a:endParaRPr>
            </a:p>
          </p:txBody>
        </p:sp>
        <p:sp>
          <p:nvSpPr>
            <p:cNvPr id="43" name="圆角矩形 481">
              <a:extLst>
                <a:ext uri="{FF2B5EF4-FFF2-40B4-BE49-F238E27FC236}">
                  <a16:creationId xmlns:a16="http://schemas.microsoft.com/office/drawing/2014/main" id="{0177662E-2657-44F4-FFB5-2C727B32F093}"/>
                </a:ext>
              </a:extLst>
            </p:cNvPr>
            <p:cNvSpPr/>
            <p:nvPr/>
          </p:nvSpPr>
          <p:spPr bwMode="auto">
            <a:xfrm>
              <a:off x="6384475" y="1759534"/>
              <a:ext cx="336166" cy="163693"/>
            </a:xfrm>
            <a:prstGeom prst="roundRect">
              <a:avLst/>
            </a:prstGeom>
            <a:solidFill>
              <a:srgbClr val="FFFFFF">
                <a:lumMod val="75000"/>
              </a:srgbClr>
            </a:solidFill>
            <a:ln>
              <a:solidFill>
                <a:srgbClr val="000000"/>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buClr>
                  <a:srgbClr val="CC9900"/>
                </a:buClr>
                <a:defRPr/>
              </a:pPr>
              <a:r>
                <a:rPr lang="en-US" altLang="zh-CN" sz="700" kern="0" dirty="0">
                  <a:solidFill>
                    <a:srgbClr val="000000"/>
                  </a:solidFill>
                  <a:latin typeface="Arial" charset="0"/>
                  <a:ea typeface="宋体" charset="-122"/>
                </a:rPr>
                <a:t>ONT</a:t>
              </a:r>
              <a:endParaRPr lang="zh-CN" altLang="en-US" sz="1000" kern="0" dirty="0">
                <a:solidFill>
                  <a:srgbClr val="000000"/>
                </a:solidFill>
                <a:latin typeface="Arial" charset="0"/>
                <a:ea typeface="宋体" charset="-122"/>
              </a:endParaRPr>
            </a:p>
          </p:txBody>
        </p:sp>
        <p:sp>
          <p:nvSpPr>
            <p:cNvPr id="44" name="圆角矩形 482">
              <a:extLst>
                <a:ext uri="{FF2B5EF4-FFF2-40B4-BE49-F238E27FC236}">
                  <a16:creationId xmlns:a16="http://schemas.microsoft.com/office/drawing/2014/main" id="{30E3EE7D-20AD-EF5A-9606-BE4B7E612C56}"/>
                </a:ext>
              </a:extLst>
            </p:cNvPr>
            <p:cNvSpPr/>
            <p:nvPr/>
          </p:nvSpPr>
          <p:spPr bwMode="auto">
            <a:xfrm>
              <a:off x="6355125" y="2318916"/>
              <a:ext cx="336166" cy="163693"/>
            </a:xfrm>
            <a:prstGeom prst="roundRect">
              <a:avLst/>
            </a:prstGeom>
            <a:solidFill>
              <a:srgbClr val="FFFFFF">
                <a:lumMod val="75000"/>
              </a:srgbClr>
            </a:solidFill>
            <a:ln>
              <a:solidFill>
                <a:srgbClr val="000000"/>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buClr>
                  <a:srgbClr val="CC9900"/>
                </a:buClr>
                <a:defRPr/>
              </a:pPr>
              <a:r>
                <a:rPr lang="en-US" altLang="zh-CN" sz="700" kern="0" dirty="0">
                  <a:solidFill>
                    <a:srgbClr val="000000"/>
                  </a:solidFill>
                  <a:latin typeface="Arial" charset="0"/>
                  <a:ea typeface="宋体" charset="-122"/>
                </a:rPr>
                <a:t>ONT</a:t>
              </a:r>
              <a:endParaRPr lang="zh-CN" altLang="en-US" sz="1000" kern="0" dirty="0">
                <a:solidFill>
                  <a:srgbClr val="000000"/>
                </a:solidFill>
                <a:latin typeface="Arial" charset="0"/>
                <a:ea typeface="宋体" charset="-122"/>
              </a:endParaRPr>
            </a:p>
          </p:txBody>
        </p:sp>
        <p:sp>
          <p:nvSpPr>
            <p:cNvPr id="45" name="圆角矩形 483">
              <a:extLst>
                <a:ext uri="{FF2B5EF4-FFF2-40B4-BE49-F238E27FC236}">
                  <a16:creationId xmlns:a16="http://schemas.microsoft.com/office/drawing/2014/main" id="{098761EA-A53A-5170-766E-8CF4D33A9681}"/>
                </a:ext>
              </a:extLst>
            </p:cNvPr>
            <p:cNvSpPr/>
            <p:nvPr/>
          </p:nvSpPr>
          <p:spPr bwMode="auto">
            <a:xfrm>
              <a:off x="6336534" y="2962320"/>
              <a:ext cx="336166" cy="163693"/>
            </a:xfrm>
            <a:prstGeom prst="roundRect">
              <a:avLst/>
            </a:prstGeom>
            <a:solidFill>
              <a:srgbClr val="FFFFFF">
                <a:lumMod val="75000"/>
              </a:srgbClr>
            </a:solidFill>
            <a:ln>
              <a:solidFill>
                <a:srgbClr val="000000"/>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buClr>
                  <a:srgbClr val="CC9900"/>
                </a:buClr>
                <a:defRPr/>
              </a:pPr>
              <a:r>
                <a:rPr lang="en-US" altLang="zh-CN" sz="700" kern="0" dirty="0">
                  <a:solidFill>
                    <a:srgbClr val="000000"/>
                  </a:solidFill>
                  <a:latin typeface="Arial" charset="0"/>
                  <a:ea typeface="宋体" charset="-122"/>
                </a:rPr>
                <a:t>ONT</a:t>
              </a:r>
              <a:endParaRPr lang="zh-CN" altLang="en-US" sz="1000" kern="0" dirty="0">
                <a:solidFill>
                  <a:srgbClr val="000000"/>
                </a:solidFill>
                <a:latin typeface="Arial" charset="0"/>
                <a:ea typeface="宋体" charset="-122"/>
              </a:endParaRPr>
            </a:p>
          </p:txBody>
        </p:sp>
        <p:sp>
          <p:nvSpPr>
            <p:cNvPr id="47" name="圆角矩形 484">
              <a:extLst>
                <a:ext uri="{FF2B5EF4-FFF2-40B4-BE49-F238E27FC236}">
                  <a16:creationId xmlns:a16="http://schemas.microsoft.com/office/drawing/2014/main" id="{F5296C1D-34CC-652B-0C47-70AB9EEBD08C}"/>
                </a:ext>
              </a:extLst>
            </p:cNvPr>
            <p:cNvSpPr/>
            <p:nvPr/>
          </p:nvSpPr>
          <p:spPr bwMode="auto">
            <a:xfrm>
              <a:off x="6384475" y="3404021"/>
              <a:ext cx="336166" cy="163693"/>
            </a:xfrm>
            <a:prstGeom prst="roundRect">
              <a:avLst/>
            </a:prstGeom>
            <a:solidFill>
              <a:srgbClr val="FFFFFF">
                <a:lumMod val="75000"/>
              </a:srgbClr>
            </a:solidFill>
            <a:ln>
              <a:solidFill>
                <a:srgbClr val="000000"/>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buClr>
                  <a:srgbClr val="CC9900"/>
                </a:buClr>
                <a:defRPr/>
              </a:pPr>
              <a:r>
                <a:rPr lang="en-US" altLang="zh-CN" sz="700" kern="0" dirty="0">
                  <a:solidFill>
                    <a:srgbClr val="000000"/>
                  </a:solidFill>
                  <a:latin typeface="Arial" charset="0"/>
                  <a:ea typeface="宋体" charset="-122"/>
                </a:rPr>
                <a:t>ONT</a:t>
              </a:r>
              <a:endParaRPr lang="zh-CN" altLang="en-US" sz="1000" kern="0" dirty="0">
                <a:solidFill>
                  <a:srgbClr val="000000"/>
                </a:solidFill>
                <a:latin typeface="Arial" charset="0"/>
                <a:ea typeface="宋体" charset="-122"/>
              </a:endParaRPr>
            </a:p>
          </p:txBody>
        </p:sp>
        <p:cxnSp>
          <p:nvCxnSpPr>
            <p:cNvPr id="48" name="直接连接符 485">
              <a:extLst>
                <a:ext uri="{FF2B5EF4-FFF2-40B4-BE49-F238E27FC236}">
                  <a16:creationId xmlns:a16="http://schemas.microsoft.com/office/drawing/2014/main" id="{22095437-039B-7A15-189F-051DA2D38E4C}"/>
                </a:ext>
              </a:extLst>
            </p:cNvPr>
            <p:cNvCxnSpPr>
              <a:stCxn id="43" idx="3"/>
            </p:cNvCxnSpPr>
            <p:nvPr/>
          </p:nvCxnSpPr>
          <p:spPr bwMode="auto">
            <a:xfrm>
              <a:off x="6720641" y="1841381"/>
              <a:ext cx="234596" cy="92250"/>
            </a:xfrm>
            <a:prstGeom prst="line">
              <a:avLst/>
            </a:prstGeom>
            <a:noFill/>
            <a:ln w="9525" cap="flat" cmpd="sng" algn="ctr">
              <a:solidFill>
                <a:srgbClr val="FFFFFF">
                  <a:lumMod val="50000"/>
                </a:srgbClr>
              </a:solid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9" name="等腰三角形 486">
              <a:extLst>
                <a:ext uri="{FF2B5EF4-FFF2-40B4-BE49-F238E27FC236}">
                  <a16:creationId xmlns:a16="http://schemas.microsoft.com/office/drawing/2014/main" id="{5C1BB4E4-B072-51EA-65DC-682CC5589620}"/>
                </a:ext>
              </a:extLst>
            </p:cNvPr>
            <p:cNvSpPr/>
            <p:nvPr/>
          </p:nvSpPr>
          <p:spPr bwMode="auto">
            <a:xfrm rot="6813208">
              <a:off x="6905930" y="1900218"/>
              <a:ext cx="147576" cy="114818"/>
            </a:xfrm>
            <a:prstGeom prst="triangle">
              <a:avLst/>
            </a:prstGeom>
            <a:solidFill>
              <a:srgbClr val="BFBFBF"/>
            </a:solidFill>
            <a:ln>
              <a:solidFill>
                <a:srgbClr val="000000"/>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defRPr/>
              </a:pPr>
              <a:endParaRPr lang="zh-CN" altLang="en-US" kern="0">
                <a:solidFill>
                  <a:srgbClr val="000000"/>
                </a:solidFill>
                <a:latin typeface="Arial" charset="0"/>
                <a:ea typeface="宋体" charset="-122"/>
              </a:endParaRPr>
            </a:p>
          </p:txBody>
        </p:sp>
        <p:cxnSp>
          <p:nvCxnSpPr>
            <p:cNvPr id="50" name="直接连接符 487">
              <a:extLst>
                <a:ext uri="{FF2B5EF4-FFF2-40B4-BE49-F238E27FC236}">
                  <a16:creationId xmlns:a16="http://schemas.microsoft.com/office/drawing/2014/main" id="{5CDC014F-FF8A-2352-7C65-D34EC568F7FE}"/>
                </a:ext>
              </a:extLst>
            </p:cNvPr>
            <p:cNvCxnSpPr>
              <a:endCxn id="49" idx="3"/>
            </p:cNvCxnSpPr>
            <p:nvPr/>
          </p:nvCxnSpPr>
          <p:spPr bwMode="auto">
            <a:xfrm flipV="1">
              <a:off x="6729841" y="1934686"/>
              <a:ext cx="197251" cy="99620"/>
            </a:xfrm>
            <a:prstGeom prst="line">
              <a:avLst/>
            </a:prstGeom>
            <a:noFill/>
            <a:ln w="9525" cap="flat" cmpd="sng" algn="ctr">
              <a:solidFill>
                <a:srgbClr val="FFFFFF">
                  <a:lumMod val="50000"/>
                </a:srgbClr>
              </a:solid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1" name="直接连接符 488">
              <a:extLst>
                <a:ext uri="{FF2B5EF4-FFF2-40B4-BE49-F238E27FC236}">
                  <a16:creationId xmlns:a16="http://schemas.microsoft.com/office/drawing/2014/main" id="{6953C2C4-231D-1904-9B27-B6D2A5257BE9}"/>
                </a:ext>
              </a:extLst>
            </p:cNvPr>
            <p:cNvCxnSpPr>
              <a:endCxn id="36" idx="1"/>
            </p:cNvCxnSpPr>
            <p:nvPr/>
          </p:nvCxnSpPr>
          <p:spPr bwMode="auto">
            <a:xfrm>
              <a:off x="6857384" y="1954743"/>
              <a:ext cx="271020" cy="96933"/>
            </a:xfrm>
            <a:prstGeom prst="line">
              <a:avLst/>
            </a:prstGeom>
            <a:noFill/>
            <a:ln w="9525" cap="flat" cmpd="sng" algn="ctr">
              <a:solidFill>
                <a:srgbClr val="FFFFFF">
                  <a:lumMod val="50000"/>
                </a:srgbClr>
              </a:solid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2" name="直接连接符 489">
              <a:extLst>
                <a:ext uri="{FF2B5EF4-FFF2-40B4-BE49-F238E27FC236}">
                  <a16:creationId xmlns:a16="http://schemas.microsoft.com/office/drawing/2014/main" id="{A35FE333-FE23-BF85-4D9D-9B8FD2A53015}"/>
                </a:ext>
              </a:extLst>
            </p:cNvPr>
            <p:cNvCxnSpPr/>
            <p:nvPr/>
          </p:nvCxnSpPr>
          <p:spPr bwMode="auto">
            <a:xfrm>
              <a:off x="6681103" y="2380628"/>
              <a:ext cx="234596" cy="92250"/>
            </a:xfrm>
            <a:prstGeom prst="line">
              <a:avLst/>
            </a:prstGeom>
            <a:noFill/>
            <a:ln w="9525" cap="flat" cmpd="sng" algn="ctr">
              <a:solidFill>
                <a:srgbClr val="FFFFFF">
                  <a:lumMod val="50000"/>
                </a:srgbClr>
              </a:solid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3" name="等腰三角形 490">
              <a:extLst>
                <a:ext uri="{FF2B5EF4-FFF2-40B4-BE49-F238E27FC236}">
                  <a16:creationId xmlns:a16="http://schemas.microsoft.com/office/drawing/2014/main" id="{8A79408C-15F3-7BAC-632C-72265F820895}"/>
                </a:ext>
              </a:extLst>
            </p:cNvPr>
            <p:cNvSpPr/>
            <p:nvPr/>
          </p:nvSpPr>
          <p:spPr bwMode="auto">
            <a:xfrm rot="6813208">
              <a:off x="6860049" y="2423120"/>
              <a:ext cx="147576" cy="114818"/>
            </a:xfrm>
            <a:prstGeom prst="triangle">
              <a:avLst/>
            </a:prstGeom>
            <a:solidFill>
              <a:srgbClr val="BFBFBF"/>
            </a:solidFill>
            <a:ln>
              <a:solidFill>
                <a:srgbClr val="000000"/>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defRPr/>
              </a:pPr>
              <a:endParaRPr lang="zh-CN" altLang="en-US" kern="0">
                <a:solidFill>
                  <a:srgbClr val="000000"/>
                </a:solidFill>
                <a:latin typeface="Arial" charset="0"/>
                <a:ea typeface="宋体" charset="-122"/>
              </a:endParaRPr>
            </a:p>
          </p:txBody>
        </p:sp>
        <p:cxnSp>
          <p:nvCxnSpPr>
            <p:cNvPr id="54" name="直接连接符 491">
              <a:extLst>
                <a:ext uri="{FF2B5EF4-FFF2-40B4-BE49-F238E27FC236}">
                  <a16:creationId xmlns:a16="http://schemas.microsoft.com/office/drawing/2014/main" id="{D4E777AA-3D1E-6042-49C1-F62DDE67C2F7}"/>
                </a:ext>
              </a:extLst>
            </p:cNvPr>
            <p:cNvCxnSpPr>
              <a:stCxn id="53" idx="0"/>
              <a:endCxn id="37" idx="1"/>
            </p:cNvCxnSpPr>
            <p:nvPr/>
          </p:nvCxnSpPr>
          <p:spPr bwMode="auto">
            <a:xfrm>
              <a:off x="6986463" y="2503470"/>
              <a:ext cx="133265" cy="4728"/>
            </a:xfrm>
            <a:prstGeom prst="line">
              <a:avLst/>
            </a:prstGeom>
            <a:noFill/>
            <a:ln w="9525" cap="flat" cmpd="sng" algn="ctr">
              <a:solidFill>
                <a:srgbClr val="FFFFFF">
                  <a:lumMod val="50000"/>
                </a:srgbClr>
              </a:solid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5" name="直接连接符 492">
              <a:extLst>
                <a:ext uri="{FF2B5EF4-FFF2-40B4-BE49-F238E27FC236}">
                  <a16:creationId xmlns:a16="http://schemas.microsoft.com/office/drawing/2014/main" id="{38636152-D86C-CC03-308E-A0E54879CFEE}"/>
                </a:ext>
              </a:extLst>
            </p:cNvPr>
            <p:cNvCxnSpPr>
              <a:endCxn id="53" idx="3"/>
            </p:cNvCxnSpPr>
            <p:nvPr/>
          </p:nvCxnSpPr>
          <p:spPr bwMode="auto">
            <a:xfrm flipV="1">
              <a:off x="6653465" y="2457588"/>
              <a:ext cx="227746" cy="94095"/>
            </a:xfrm>
            <a:prstGeom prst="line">
              <a:avLst/>
            </a:prstGeom>
            <a:noFill/>
            <a:ln w="9525" cap="flat" cmpd="sng" algn="ctr">
              <a:solidFill>
                <a:srgbClr val="FFFFFF">
                  <a:lumMod val="50000"/>
                </a:srgbClr>
              </a:solid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6" name="直接连接符 493">
              <a:extLst>
                <a:ext uri="{FF2B5EF4-FFF2-40B4-BE49-F238E27FC236}">
                  <a16:creationId xmlns:a16="http://schemas.microsoft.com/office/drawing/2014/main" id="{8ED3DB6C-AB87-2A5B-5FD8-EF653BDED808}"/>
                </a:ext>
              </a:extLst>
            </p:cNvPr>
            <p:cNvCxnSpPr>
              <a:endCxn id="57" idx="3"/>
            </p:cNvCxnSpPr>
            <p:nvPr/>
          </p:nvCxnSpPr>
          <p:spPr bwMode="auto">
            <a:xfrm flipV="1">
              <a:off x="6699241" y="3039744"/>
              <a:ext cx="154708" cy="170138"/>
            </a:xfrm>
            <a:prstGeom prst="line">
              <a:avLst/>
            </a:prstGeom>
            <a:noFill/>
            <a:ln w="9525" cap="flat" cmpd="sng" algn="ctr">
              <a:solidFill>
                <a:srgbClr val="FFFFFF">
                  <a:lumMod val="50000"/>
                </a:srgbClr>
              </a:solid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7" name="等腰三角形 494">
              <a:extLst>
                <a:ext uri="{FF2B5EF4-FFF2-40B4-BE49-F238E27FC236}">
                  <a16:creationId xmlns:a16="http://schemas.microsoft.com/office/drawing/2014/main" id="{65961C65-00D6-E019-32A9-0C4A74411EAA}"/>
                </a:ext>
              </a:extLst>
            </p:cNvPr>
            <p:cNvSpPr/>
            <p:nvPr/>
          </p:nvSpPr>
          <p:spPr bwMode="auto">
            <a:xfrm rot="6813208">
              <a:off x="6832787" y="3005276"/>
              <a:ext cx="147576" cy="114818"/>
            </a:xfrm>
            <a:prstGeom prst="triangle">
              <a:avLst/>
            </a:prstGeom>
            <a:solidFill>
              <a:srgbClr val="BFBFBF"/>
            </a:solidFill>
            <a:ln>
              <a:solidFill>
                <a:srgbClr val="000000"/>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defRPr/>
              </a:pPr>
              <a:endParaRPr lang="zh-CN" altLang="en-US" kern="0">
                <a:solidFill>
                  <a:srgbClr val="000000"/>
                </a:solidFill>
                <a:latin typeface="Arial" charset="0"/>
                <a:ea typeface="宋体" charset="-122"/>
              </a:endParaRPr>
            </a:p>
          </p:txBody>
        </p:sp>
        <p:cxnSp>
          <p:nvCxnSpPr>
            <p:cNvPr id="58" name="直接连接符 495">
              <a:extLst>
                <a:ext uri="{FF2B5EF4-FFF2-40B4-BE49-F238E27FC236}">
                  <a16:creationId xmlns:a16="http://schemas.microsoft.com/office/drawing/2014/main" id="{F872CDDF-8E36-FD6A-7F00-000C14D6E697}"/>
                </a:ext>
              </a:extLst>
            </p:cNvPr>
            <p:cNvCxnSpPr>
              <a:stCxn id="57" idx="0"/>
              <a:endCxn id="39" idx="1"/>
            </p:cNvCxnSpPr>
            <p:nvPr/>
          </p:nvCxnSpPr>
          <p:spPr bwMode="auto">
            <a:xfrm flipV="1">
              <a:off x="6959201" y="3057172"/>
              <a:ext cx="161660" cy="28454"/>
            </a:xfrm>
            <a:prstGeom prst="line">
              <a:avLst/>
            </a:prstGeom>
            <a:noFill/>
            <a:ln w="9525" cap="flat" cmpd="sng" algn="ctr">
              <a:solidFill>
                <a:srgbClr val="FFFFFF">
                  <a:lumMod val="50000"/>
                </a:srgbClr>
              </a:solid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9" name="直接连接符 496">
              <a:extLst>
                <a:ext uri="{FF2B5EF4-FFF2-40B4-BE49-F238E27FC236}">
                  <a16:creationId xmlns:a16="http://schemas.microsoft.com/office/drawing/2014/main" id="{00D593C2-8395-BDAA-7B64-0DE6216A4278}"/>
                </a:ext>
              </a:extLst>
            </p:cNvPr>
            <p:cNvCxnSpPr>
              <a:stCxn id="45" idx="3"/>
              <a:endCxn id="57" idx="3"/>
            </p:cNvCxnSpPr>
            <p:nvPr/>
          </p:nvCxnSpPr>
          <p:spPr bwMode="auto">
            <a:xfrm flipV="1">
              <a:off x="6672700" y="3039744"/>
              <a:ext cx="181249" cy="4423"/>
            </a:xfrm>
            <a:prstGeom prst="line">
              <a:avLst/>
            </a:prstGeom>
            <a:noFill/>
            <a:ln w="9525" cap="flat" cmpd="sng" algn="ctr">
              <a:solidFill>
                <a:srgbClr val="FFFFFF">
                  <a:lumMod val="50000"/>
                </a:srgbClr>
              </a:solid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0" name="直接连接符 497">
              <a:extLst>
                <a:ext uri="{FF2B5EF4-FFF2-40B4-BE49-F238E27FC236}">
                  <a16:creationId xmlns:a16="http://schemas.microsoft.com/office/drawing/2014/main" id="{81E21F9D-BC37-38D1-5019-03578827FE2B}"/>
                </a:ext>
              </a:extLst>
            </p:cNvPr>
            <p:cNvCxnSpPr/>
            <p:nvPr/>
          </p:nvCxnSpPr>
          <p:spPr bwMode="auto">
            <a:xfrm>
              <a:off x="6719249" y="3475064"/>
              <a:ext cx="234596" cy="92250"/>
            </a:xfrm>
            <a:prstGeom prst="line">
              <a:avLst/>
            </a:prstGeom>
            <a:noFill/>
            <a:ln w="9525" cap="flat" cmpd="sng" algn="ctr">
              <a:solidFill>
                <a:srgbClr val="FFFFFF">
                  <a:lumMod val="50000"/>
                </a:srgbClr>
              </a:solid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1" name="等腰三角形 498">
              <a:extLst>
                <a:ext uri="{FF2B5EF4-FFF2-40B4-BE49-F238E27FC236}">
                  <a16:creationId xmlns:a16="http://schemas.microsoft.com/office/drawing/2014/main" id="{CDA65ACC-221F-7406-DF30-2D269366ED47}"/>
                </a:ext>
              </a:extLst>
            </p:cNvPr>
            <p:cNvSpPr/>
            <p:nvPr/>
          </p:nvSpPr>
          <p:spPr bwMode="auto">
            <a:xfrm rot="6813208">
              <a:off x="6879321" y="3527993"/>
              <a:ext cx="147576" cy="114818"/>
            </a:xfrm>
            <a:prstGeom prst="triangle">
              <a:avLst/>
            </a:prstGeom>
            <a:solidFill>
              <a:srgbClr val="BFBFBF"/>
            </a:solidFill>
            <a:ln>
              <a:solidFill>
                <a:srgbClr val="000000"/>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defRPr/>
              </a:pPr>
              <a:endParaRPr lang="zh-CN" altLang="en-US" kern="0">
                <a:solidFill>
                  <a:srgbClr val="000000"/>
                </a:solidFill>
                <a:latin typeface="Arial" charset="0"/>
                <a:ea typeface="宋体" charset="-122"/>
              </a:endParaRPr>
            </a:p>
          </p:txBody>
        </p:sp>
        <p:cxnSp>
          <p:nvCxnSpPr>
            <p:cNvPr id="62" name="直接连接符 499">
              <a:extLst>
                <a:ext uri="{FF2B5EF4-FFF2-40B4-BE49-F238E27FC236}">
                  <a16:creationId xmlns:a16="http://schemas.microsoft.com/office/drawing/2014/main" id="{E5897884-0ECA-D04C-C9BB-53A55323A78F}"/>
                </a:ext>
              </a:extLst>
            </p:cNvPr>
            <p:cNvCxnSpPr>
              <a:stCxn id="61" idx="0"/>
              <a:endCxn id="41" idx="1"/>
            </p:cNvCxnSpPr>
            <p:nvPr/>
          </p:nvCxnSpPr>
          <p:spPr bwMode="auto">
            <a:xfrm flipV="1">
              <a:off x="7005735" y="3495511"/>
              <a:ext cx="122668" cy="112832"/>
            </a:xfrm>
            <a:prstGeom prst="line">
              <a:avLst/>
            </a:prstGeom>
            <a:noFill/>
            <a:ln w="9525" cap="flat" cmpd="sng" algn="ctr">
              <a:solidFill>
                <a:srgbClr val="FFFFFF">
                  <a:lumMod val="50000"/>
                </a:srgbClr>
              </a:solid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3" name="直接连接符 500">
              <a:extLst>
                <a:ext uri="{FF2B5EF4-FFF2-40B4-BE49-F238E27FC236}">
                  <a16:creationId xmlns:a16="http://schemas.microsoft.com/office/drawing/2014/main" id="{5B704A39-F50D-2AC4-C05D-01E929E5AD55}"/>
                </a:ext>
              </a:extLst>
            </p:cNvPr>
            <p:cNvCxnSpPr>
              <a:endCxn id="61" idx="3"/>
            </p:cNvCxnSpPr>
            <p:nvPr/>
          </p:nvCxnSpPr>
          <p:spPr bwMode="auto">
            <a:xfrm flipV="1">
              <a:off x="6672737" y="3562461"/>
              <a:ext cx="227746" cy="94095"/>
            </a:xfrm>
            <a:prstGeom prst="line">
              <a:avLst/>
            </a:prstGeom>
            <a:noFill/>
            <a:ln w="9525" cap="flat" cmpd="sng" algn="ctr">
              <a:solidFill>
                <a:srgbClr val="FFFFFF">
                  <a:lumMod val="50000"/>
                </a:srgbClr>
              </a:solid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pic>
          <p:nvPicPr>
            <p:cNvPr id="64" name="Picture 138" descr="图片24">
              <a:extLst>
                <a:ext uri="{FF2B5EF4-FFF2-40B4-BE49-F238E27FC236}">
                  <a16:creationId xmlns:a16="http://schemas.microsoft.com/office/drawing/2014/main" id="{2B645B56-C21B-868A-842E-1BD93203153A}"/>
                </a:ext>
              </a:extLst>
            </p:cNvPr>
            <p:cNvPicPr preferRelativeResize="0">
              <a:picLocks noChangeArrowheads="1"/>
            </p:cNvPicPr>
            <p:nvPr/>
          </p:nvPicPr>
          <p:blipFill>
            <a:blip r:embed="rId3" cstate="print"/>
            <a:srcRect/>
            <a:stretch>
              <a:fillRect/>
            </a:stretch>
          </p:blipFill>
          <p:spPr bwMode="auto">
            <a:xfrm>
              <a:off x="8186715" y="3105751"/>
              <a:ext cx="200265" cy="351553"/>
            </a:xfrm>
            <a:prstGeom prst="rect">
              <a:avLst/>
            </a:prstGeom>
            <a:noFill/>
            <a:ln w="9525">
              <a:noFill/>
              <a:miter lim="800000"/>
              <a:headEnd/>
              <a:tailEnd/>
            </a:ln>
          </p:spPr>
        </p:pic>
        <p:sp>
          <p:nvSpPr>
            <p:cNvPr id="65" name="任意多边形 502">
              <a:extLst>
                <a:ext uri="{FF2B5EF4-FFF2-40B4-BE49-F238E27FC236}">
                  <a16:creationId xmlns:a16="http://schemas.microsoft.com/office/drawing/2014/main" id="{83B471ED-2D56-C096-3F7C-A1D1B68F429F}"/>
                </a:ext>
              </a:extLst>
            </p:cNvPr>
            <p:cNvSpPr/>
            <p:nvPr/>
          </p:nvSpPr>
          <p:spPr bwMode="auto">
            <a:xfrm>
              <a:off x="7797029" y="2059645"/>
              <a:ext cx="2355214" cy="475210"/>
            </a:xfrm>
            <a:custGeom>
              <a:avLst/>
              <a:gdLst>
                <a:gd name="connsiteX0" fmla="*/ 0 w 2609850"/>
                <a:gd name="connsiteY0" fmla="*/ 488416 h 534962"/>
                <a:gd name="connsiteX1" fmla="*/ 409575 w 2609850"/>
                <a:gd name="connsiteY1" fmla="*/ 526516 h 534962"/>
                <a:gd name="connsiteX2" fmla="*/ 1628775 w 2609850"/>
                <a:gd name="connsiteY2" fmla="*/ 345541 h 534962"/>
                <a:gd name="connsiteX3" fmla="*/ 2438400 w 2609850"/>
                <a:gd name="connsiteY3" fmla="*/ 50266 h 534962"/>
                <a:gd name="connsiteX4" fmla="*/ 2609850 w 2609850"/>
                <a:gd name="connsiteY4" fmla="*/ 2641 h 534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9850" h="534962">
                  <a:moveTo>
                    <a:pt x="0" y="488416"/>
                  </a:moveTo>
                  <a:cubicBezTo>
                    <a:pt x="69056" y="519372"/>
                    <a:pt x="138113" y="550329"/>
                    <a:pt x="409575" y="526516"/>
                  </a:cubicBezTo>
                  <a:cubicBezTo>
                    <a:pt x="681038" y="502704"/>
                    <a:pt x="1290638" y="424916"/>
                    <a:pt x="1628775" y="345541"/>
                  </a:cubicBezTo>
                  <a:cubicBezTo>
                    <a:pt x="1966912" y="266166"/>
                    <a:pt x="2274888" y="107416"/>
                    <a:pt x="2438400" y="50266"/>
                  </a:cubicBezTo>
                  <a:cubicBezTo>
                    <a:pt x="2601913" y="-6884"/>
                    <a:pt x="2605881" y="-2122"/>
                    <a:pt x="2609850" y="2641"/>
                  </a:cubicBezTo>
                </a:path>
              </a:pathLst>
            </a:custGeom>
            <a:noFill/>
            <a:ln w="19050" cap="flat" cmpd="sng" algn="ctr">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0" scaled="0"/>
              </a:gra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43964" tIns="71982" rIns="143964" bIns="71982" numCol="1" rtlCol="0" anchor="ctr" anchorCtr="1" compatLnSpc="1">
              <a:prstTxWarp prst="textNoShape">
                <a:avLst/>
              </a:prstTxWarp>
            </a:bodyPr>
            <a:lstStyle/>
            <a:p>
              <a:pPr algn="ctr" defTabSz="2461551" eaLnBrk="0">
                <a:defRPr/>
              </a:pPr>
              <a:endParaRPr lang="zh-CN" altLang="en-US" b="1" kern="0">
                <a:solidFill>
                  <a:srgbClr val="C00000"/>
                </a:solidFill>
                <a:latin typeface="微软雅黑" panose="020B0503020204020204" pitchFamily="34" charset="-122"/>
                <a:ea typeface="微软雅黑" panose="020B0503020204020204" pitchFamily="34" charset="-122"/>
              </a:endParaRPr>
            </a:p>
          </p:txBody>
        </p:sp>
        <p:sp>
          <p:nvSpPr>
            <p:cNvPr id="66" name="任意多边形 503">
              <a:extLst>
                <a:ext uri="{FF2B5EF4-FFF2-40B4-BE49-F238E27FC236}">
                  <a16:creationId xmlns:a16="http://schemas.microsoft.com/office/drawing/2014/main" id="{E9A5BA0F-2F39-34F1-7BE3-73245CBB3CBF}"/>
                </a:ext>
              </a:extLst>
            </p:cNvPr>
            <p:cNvSpPr/>
            <p:nvPr/>
          </p:nvSpPr>
          <p:spPr bwMode="auto">
            <a:xfrm>
              <a:off x="7749405" y="2047479"/>
              <a:ext cx="2400888" cy="1059955"/>
            </a:xfrm>
            <a:custGeom>
              <a:avLst/>
              <a:gdLst>
                <a:gd name="connsiteX0" fmla="*/ 0 w 2619375"/>
                <a:gd name="connsiteY0" fmla="*/ 1095375 h 1095375"/>
                <a:gd name="connsiteX1" fmla="*/ 657225 w 2619375"/>
                <a:gd name="connsiteY1" fmla="*/ 981075 h 1095375"/>
                <a:gd name="connsiteX2" fmla="*/ 1666875 w 2619375"/>
                <a:gd name="connsiteY2" fmla="*/ 561975 h 1095375"/>
                <a:gd name="connsiteX3" fmla="*/ 2524125 w 2619375"/>
                <a:gd name="connsiteY3" fmla="*/ 57150 h 1095375"/>
                <a:gd name="connsiteX4" fmla="*/ 2619375 w 2619375"/>
                <a:gd name="connsiteY4" fmla="*/ 0 h 1095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375" h="1095375">
                  <a:moveTo>
                    <a:pt x="0" y="1095375"/>
                  </a:moveTo>
                  <a:cubicBezTo>
                    <a:pt x="189706" y="1082675"/>
                    <a:pt x="379413" y="1069975"/>
                    <a:pt x="657225" y="981075"/>
                  </a:cubicBezTo>
                  <a:cubicBezTo>
                    <a:pt x="935037" y="892175"/>
                    <a:pt x="1355725" y="715962"/>
                    <a:pt x="1666875" y="561975"/>
                  </a:cubicBezTo>
                  <a:cubicBezTo>
                    <a:pt x="1978025" y="407988"/>
                    <a:pt x="2524125" y="57150"/>
                    <a:pt x="2524125" y="57150"/>
                  </a:cubicBezTo>
                  <a:lnTo>
                    <a:pt x="2619375" y="0"/>
                  </a:lnTo>
                </a:path>
              </a:pathLst>
            </a:custGeom>
            <a:noFill/>
            <a:ln w="19050" cap="flat" cmpd="sng" algn="ctr">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0" scaled="0"/>
              </a:gra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43964" tIns="71982" rIns="143964" bIns="71982" numCol="1" rtlCol="0" anchor="ctr" anchorCtr="1" compatLnSpc="1">
              <a:prstTxWarp prst="textNoShape">
                <a:avLst/>
              </a:prstTxWarp>
            </a:bodyPr>
            <a:lstStyle/>
            <a:p>
              <a:pPr algn="ctr" defTabSz="2461551" eaLnBrk="0">
                <a:defRPr/>
              </a:pPr>
              <a:endParaRPr lang="zh-CN" altLang="en-US" b="1" kern="0">
                <a:solidFill>
                  <a:srgbClr val="C00000"/>
                </a:solidFill>
                <a:latin typeface="微软雅黑" panose="020B0503020204020204" pitchFamily="34" charset="-122"/>
                <a:ea typeface="微软雅黑" panose="020B0503020204020204" pitchFamily="34" charset="-122"/>
              </a:endParaRPr>
            </a:p>
          </p:txBody>
        </p:sp>
        <p:sp>
          <p:nvSpPr>
            <p:cNvPr id="67" name="任意多边形 504">
              <a:extLst>
                <a:ext uri="{FF2B5EF4-FFF2-40B4-BE49-F238E27FC236}">
                  <a16:creationId xmlns:a16="http://schemas.microsoft.com/office/drawing/2014/main" id="{9D381974-EF50-F3AE-E52C-8FE4AAAD1B4A}"/>
                </a:ext>
              </a:extLst>
            </p:cNvPr>
            <p:cNvSpPr/>
            <p:nvPr/>
          </p:nvSpPr>
          <p:spPr bwMode="auto">
            <a:xfrm>
              <a:off x="7806554" y="2034306"/>
              <a:ext cx="2357675" cy="1492228"/>
            </a:xfrm>
            <a:custGeom>
              <a:avLst/>
              <a:gdLst>
                <a:gd name="connsiteX0" fmla="*/ 0 w 2568783"/>
                <a:gd name="connsiteY0" fmla="*/ 1495425 h 1495425"/>
                <a:gd name="connsiteX1" fmla="*/ 485775 w 2568783"/>
                <a:gd name="connsiteY1" fmla="*/ 1276350 h 1495425"/>
                <a:gd name="connsiteX2" fmla="*/ 1495425 w 2568783"/>
                <a:gd name="connsiteY2" fmla="*/ 857250 h 1495425"/>
                <a:gd name="connsiteX3" fmla="*/ 2409825 w 2568783"/>
                <a:gd name="connsiteY3" fmla="*/ 152400 h 1495425"/>
                <a:gd name="connsiteX4" fmla="*/ 2562225 w 2568783"/>
                <a:gd name="connsiteY4" fmla="*/ 0 h 149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8783" h="1495425">
                  <a:moveTo>
                    <a:pt x="0" y="1495425"/>
                  </a:moveTo>
                  <a:cubicBezTo>
                    <a:pt x="118269" y="1439068"/>
                    <a:pt x="236538" y="1382712"/>
                    <a:pt x="485775" y="1276350"/>
                  </a:cubicBezTo>
                  <a:cubicBezTo>
                    <a:pt x="735012" y="1169988"/>
                    <a:pt x="1174750" y="1044575"/>
                    <a:pt x="1495425" y="857250"/>
                  </a:cubicBezTo>
                  <a:cubicBezTo>
                    <a:pt x="1816100" y="669925"/>
                    <a:pt x="2232025" y="295275"/>
                    <a:pt x="2409825" y="152400"/>
                  </a:cubicBezTo>
                  <a:cubicBezTo>
                    <a:pt x="2587625" y="9525"/>
                    <a:pt x="2574925" y="4762"/>
                    <a:pt x="2562225" y="0"/>
                  </a:cubicBezTo>
                </a:path>
              </a:pathLst>
            </a:custGeom>
            <a:noFill/>
            <a:ln w="19050" cap="flat" cmpd="sng" algn="ctr">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0" scaled="0"/>
              </a:gra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43964" tIns="71982" rIns="143964" bIns="71982" numCol="1" rtlCol="0" anchor="ctr" anchorCtr="1" compatLnSpc="1">
              <a:prstTxWarp prst="textNoShape">
                <a:avLst/>
              </a:prstTxWarp>
            </a:bodyPr>
            <a:lstStyle/>
            <a:p>
              <a:pPr algn="ctr" defTabSz="2461551" eaLnBrk="0">
                <a:defRPr/>
              </a:pPr>
              <a:endParaRPr lang="zh-CN" altLang="en-US" b="1" kern="0">
                <a:solidFill>
                  <a:srgbClr val="C00000"/>
                </a:solidFill>
                <a:latin typeface="微软雅黑" panose="020B0503020204020204" pitchFamily="34" charset="-122"/>
                <a:ea typeface="微软雅黑" panose="020B0503020204020204" pitchFamily="34" charset="-122"/>
              </a:endParaRPr>
            </a:p>
          </p:txBody>
        </p:sp>
        <p:sp>
          <p:nvSpPr>
            <p:cNvPr id="68" name="任意多边形 505">
              <a:extLst>
                <a:ext uri="{FF2B5EF4-FFF2-40B4-BE49-F238E27FC236}">
                  <a16:creationId xmlns:a16="http://schemas.microsoft.com/office/drawing/2014/main" id="{CF604C81-48B5-C5B6-5CC3-5D780F47781D}"/>
                </a:ext>
              </a:extLst>
            </p:cNvPr>
            <p:cNvSpPr/>
            <p:nvPr/>
          </p:nvSpPr>
          <p:spPr bwMode="auto">
            <a:xfrm>
              <a:off x="7807569" y="2031023"/>
              <a:ext cx="2329962" cy="98439"/>
            </a:xfrm>
            <a:custGeom>
              <a:avLst/>
              <a:gdLst>
                <a:gd name="connsiteX0" fmla="*/ 0 w 2329962"/>
                <a:gd name="connsiteY0" fmla="*/ 52754 h 98439"/>
                <a:gd name="connsiteX1" fmla="*/ 677008 w 2329962"/>
                <a:gd name="connsiteY1" fmla="*/ 96715 h 98439"/>
                <a:gd name="connsiteX2" fmla="*/ 2329962 w 2329962"/>
                <a:gd name="connsiteY2" fmla="*/ 0 h 98439"/>
              </a:gdLst>
              <a:ahLst/>
              <a:cxnLst>
                <a:cxn ang="0">
                  <a:pos x="connsiteX0" y="connsiteY0"/>
                </a:cxn>
                <a:cxn ang="0">
                  <a:pos x="connsiteX1" y="connsiteY1"/>
                </a:cxn>
                <a:cxn ang="0">
                  <a:pos x="connsiteX2" y="connsiteY2"/>
                </a:cxn>
              </a:cxnLst>
              <a:rect l="l" t="t" r="r" b="b"/>
              <a:pathLst>
                <a:path w="2329962" h="98439">
                  <a:moveTo>
                    <a:pt x="0" y="52754"/>
                  </a:moveTo>
                  <a:cubicBezTo>
                    <a:pt x="144340" y="79130"/>
                    <a:pt x="288681" y="105507"/>
                    <a:pt x="677008" y="96715"/>
                  </a:cubicBezTo>
                  <a:cubicBezTo>
                    <a:pt x="1065335" y="87923"/>
                    <a:pt x="1697648" y="43961"/>
                    <a:pt x="2329962" y="0"/>
                  </a:cubicBezTo>
                </a:path>
              </a:pathLst>
            </a:custGeom>
            <a:noFill/>
            <a:ln w="19050" cap="flat" cmpd="sng" algn="ctr">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0" scaled="0"/>
              </a:gra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43964" tIns="71982" rIns="143964" bIns="71982" numCol="1" rtlCol="0" anchor="ctr" anchorCtr="1" compatLnSpc="1">
              <a:prstTxWarp prst="textNoShape">
                <a:avLst/>
              </a:prstTxWarp>
            </a:bodyPr>
            <a:lstStyle/>
            <a:p>
              <a:pPr algn="ctr" defTabSz="2461551" eaLnBrk="0">
                <a:defRPr/>
              </a:pPr>
              <a:endParaRPr lang="zh-CN" altLang="en-US" b="1" kern="0">
                <a:solidFill>
                  <a:srgbClr val="C00000"/>
                </a:solidFill>
                <a:latin typeface="微软雅黑" panose="020B0503020204020204" pitchFamily="34" charset="-122"/>
                <a:ea typeface="微软雅黑" panose="020B0503020204020204" pitchFamily="34" charset="-122"/>
              </a:endParaRPr>
            </a:p>
          </p:txBody>
        </p:sp>
      </p:grpSp>
      <p:sp>
        <p:nvSpPr>
          <p:cNvPr id="73" name="文本框 510">
            <a:extLst>
              <a:ext uri="{FF2B5EF4-FFF2-40B4-BE49-F238E27FC236}">
                <a16:creationId xmlns:a16="http://schemas.microsoft.com/office/drawing/2014/main" id="{2A569141-2A7E-42ED-5DB3-E68FA22908FC}"/>
              </a:ext>
            </a:extLst>
          </p:cNvPr>
          <p:cNvSpPr txBox="1"/>
          <p:nvPr/>
        </p:nvSpPr>
        <p:spPr>
          <a:xfrm>
            <a:off x="6616836" y="4065872"/>
            <a:ext cx="4981745" cy="1667123"/>
          </a:xfrm>
          <a:prstGeom prst="rect">
            <a:avLst/>
          </a:prstGeom>
          <a:noFill/>
        </p:spPr>
        <p:txBody>
          <a:bodyPr wrap="square" rtlCol="0">
            <a:spAutoFit/>
          </a:bodyPr>
          <a:lstStyle/>
          <a:p>
            <a:pPr>
              <a:lnSpc>
                <a:spcPts val="3440"/>
              </a:lnSpc>
            </a:pPr>
            <a:r>
              <a:rPr lang="en-US" altLang="zh-CN" sz="1600" dirty="0">
                <a:solidFill>
                  <a:schemeClr val="tx2"/>
                </a:solidFill>
                <a:latin typeface="Arial" panose="020B0604020202020204" pitchFamily="34" charset="0"/>
                <a:ea typeface="Microsoft YaHei" panose="020B0503020204020204" pitchFamily="34" charset="-122"/>
                <a:cs typeface="Arial" panose="020B0604020202020204" pitchFamily="34" charset="0"/>
              </a:rPr>
              <a:t>2H scenario: CloudVR/All-optical gold pipe</a:t>
            </a:r>
          </a:p>
          <a:p>
            <a:pPr marL="285750" indent="-285750">
              <a:spcAft>
                <a:spcPts val="600"/>
              </a:spcAft>
              <a:buFont typeface="Arial" panose="020B0604020202020204" pitchFamily="34" charset="0"/>
              <a:buChar char="•"/>
            </a:pPr>
            <a:r>
              <a:rPr lang="en-GB" altLang="zh-CN" sz="1600" b="1" dirty="0">
                <a:solidFill>
                  <a:srgbClr val="0000FF"/>
                </a:solidFill>
              </a:rPr>
              <a:t>High performance channel </a:t>
            </a:r>
            <a:r>
              <a:rPr lang="en-US" altLang="zh-CN" sz="1600" dirty="0"/>
              <a:t>through</a:t>
            </a:r>
            <a:r>
              <a:rPr lang="en-GB" altLang="zh-CN" sz="1600" dirty="0"/>
              <a:t> home, access and metro network</a:t>
            </a:r>
          </a:p>
          <a:p>
            <a:pPr marL="285750" indent="-285750">
              <a:spcAft>
                <a:spcPts val="600"/>
              </a:spcAft>
              <a:buFont typeface="Arial" panose="020B0604020202020204" pitchFamily="34" charset="0"/>
              <a:buChar char="•"/>
            </a:pPr>
            <a:r>
              <a:rPr lang="en-GB" altLang="zh-CN" sz="1600" b="1" dirty="0">
                <a:solidFill>
                  <a:srgbClr val="0000FF"/>
                </a:solidFill>
              </a:rPr>
              <a:t>Dynamic channel </a:t>
            </a:r>
            <a:r>
              <a:rPr lang="en-GB" altLang="zh-CN" sz="1600" dirty="0"/>
              <a:t>driven by VR applications</a:t>
            </a:r>
          </a:p>
          <a:p>
            <a:pPr marL="285750" indent="-285750">
              <a:spcAft>
                <a:spcPts val="600"/>
              </a:spcAft>
              <a:buFont typeface="Arial" panose="020B0604020202020204" pitchFamily="34" charset="0"/>
              <a:buChar char="•"/>
            </a:pPr>
            <a:r>
              <a:rPr lang="en-GB" altLang="zh-CN" sz="1600" dirty="0"/>
              <a:t>Efficient resource utilization</a:t>
            </a:r>
            <a:endParaRPr lang="en-US" altLang="zh-CN" sz="1600" dirty="0">
              <a:solidFill>
                <a:schemeClr val="tx2"/>
              </a:solidFill>
              <a:latin typeface="Arial" panose="020B0604020202020204" pitchFamily="34" charset="0"/>
              <a:ea typeface="Microsoft YaHei" panose="020B0503020204020204" pitchFamily="34" charset="-122"/>
              <a:cs typeface="Arial" panose="020B0604020202020204" pitchFamily="34" charset="0"/>
            </a:endParaRPr>
          </a:p>
        </p:txBody>
      </p:sp>
      <p:grpSp>
        <p:nvGrpSpPr>
          <p:cNvPr id="74" name="组合 416">
            <a:extLst>
              <a:ext uri="{FF2B5EF4-FFF2-40B4-BE49-F238E27FC236}">
                <a16:creationId xmlns:a16="http://schemas.microsoft.com/office/drawing/2014/main" id="{691DCAA2-00BC-BF20-BB23-6CBEE41FFA14}"/>
              </a:ext>
            </a:extLst>
          </p:cNvPr>
          <p:cNvGrpSpPr/>
          <p:nvPr/>
        </p:nvGrpSpPr>
        <p:grpSpPr>
          <a:xfrm>
            <a:off x="678378" y="4561495"/>
            <a:ext cx="5181052" cy="1970041"/>
            <a:chOff x="6415628" y="1508075"/>
            <a:chExt cx="5370591" cy="2435382"/>
          </a:xfrm>
        </p:grpSpPr>
        <p:grpSp>
          <p:nvGrpSpPr>
            <p:cNvPr id="75" name="组合 417">
              <a:extLst>
                <a:ext uri="{FF2B5EF4-FFF2-40B4-BE49-F238E27FC236}">
                  <a16:creationId xmlns:a16="http://schemas.microsoft.com/office/drawing/2014/main" id="{3F1F9809-29FF-689B-6940-83FB5287D621}"/>
                </a:ext>
              </a:extLst>
            </p:cNvPr>
            <p:cNvGrpSpPr/>
            <p:nvPr/>
          </p:nvGrpSpPr>
          <p:grpSpPr>
            <a:xfrm>
              <a:off x="6415628" y="1508075"/>
              <a:ext cx="5370591" cy="2435382"/>
              <a:chOff x="6313611" y="1508075"/>
              <a:chExt cx="5370591" cy="2435382"/>
            </a:xfrm>
          </p:grpSpPr>
          <p:grpSp>
            <p:nvGrpSpPr>
              <p:cNvPr id="77" name="组合 419">
                <a:extLst>
                  <a:ext uri="{FF2B5EF4-FFF2-40B4-BE49-F238E27FC236}">
                    <a16:creationId xmlns:a16="http://schemas.microsoft.com/office/drawing/2014/main" id="{0F16E81C-ABBC-2AAE-BA28-08ACAE23F62A}"/>
                  </a:ext>
                </a:extLst>
              </p:cNvPr>
              <p:cNvGrpSpPr/>
              <p:nvPr/>
            </p:nvGrpSpPr>
            <p:grpSpPr>
              <a:xfrm>
                <a:off x="6313611" y="1508075"/>
                <a:ext cx="4777648" cy="2435382"/>
                <a:chOff x="6610062" y="1920430"/>
                <a:chExt cx="4346378" cy="1610945"/>
              </a:xfrm>
            </p:grpSpPr>
            <p:grpSp>
              <p:nvGrpSpPr>
                <p:cNvPr id="84" name="组合 426">
                  <a:extLst>
                    <a:ext uri="{FF2B5EF4-FFF2-40B4-BE49-F238E27FC236}">
                      <a16:creationId xmlns:a16="http://schemas.microsoft.com/office/drawing/2014/main" id="{E8ED4EF8-5AAC-9733-EF0D-55828E216CBF}"/>
                    </a:ext>
                  </a:extLst>
                </p:cNvPr>
                <p:cNvGrpSpPr/>
                <p:nvPr/>
              </p:nvGrpSpPr>
              <p:grpSpPr>
                <a:xfrm>
                  <a:off x="7036045" y="2107428"/>
                  <a:ext cx="753989" cy="1168816"/>
                  <a:chOff x="7377266" y="2742358"/>
                  <a:chExt cx="438794" cy="1086283"/>
                </a:xfrm>
              </p:grpSpPr>
              <p:cxnSp>
                <p:nvCxnSpPr>
                  <p:cNvPr id="117" name="直接连接符 459">
                    <a:extLst>
                      <a:ext uri="{FF2B5EF4-FFF2-40B4-BE49-F238E27FC236}">
                        <a16:creationId xmlns:a16="http://schemas.microsoft.com/office/drawing/2014/main" id="{D756EE3B-AFA4-7738-6D78-28BF05152162}"/>
                      </a:ext>
                    </a:extLst>
                  </p:cNvPr>
                  <p:cNvCxnSpPr/>
                  <p:nvPr/>
                </p:nvCxnSpPr>
                <p:spPr>
                  <a:xfrm>
                    <a:off x="7377266" y="2742358"/>
                    <a:ext cx="414656" cy="1"/>
                  </a:xfrm>
                  <a:prstGeom prst="line">
                    <a:avLst/>
                  </a:prstGeom>
                  <a:noFill/>
                  <a:ln w="12700" cap="flat" cmpd="sng" algn="ctr">
                    <a:solidFill>
                      <a:srgbClr val="5B9BD5"/>
                    </a:solidFill>
                    <a:prstDash val="solid"/>
                    <a:miter lim="800000"/>
                  </a:ln>
                  <a:effectLst/>
                </p:spPr>
              </p:cxnSp>
              <p:cxnSp>
                <p:nvCxnSpPr>
                  <p:cNvPr id="118" name="直接连接符 460">
                    <a:extLst>
                      <a:ext uri="{FF2B5EF4-FFF2-40B4-BE49-F238E27FC236}">
                        <a16:creationId xmlns:a16="http://schemas.microsoft.com/office/drawing/2014/main" id="{05444942-E28A-5C87-F49A-EDAFD733E14F}"/>
                      </a:ext>
                    </a:extLst>
                  </p:cNvPr>
                  <p:cNvCxnSpPr/>
                  <p:nvPr/>
                </p:nvCxnSpPr>
                <p:spPr>
                  <a:xfrm>
                    <a:off x="7383737" y="3075846"/>
                    <a:ext cx="414656" cy="1"/>
                  </a:xfrm>
                  <a:prstGeom prst="line">
                    <a:avLst/>
                  </a:prstGeom>
                  <a:noFill/>
                  <a:ln w="12700" cap="flat" cmpd="sng" algn="ctr">
                    <a:solidFill>
                      <a:srgbClr val="5B9BD5"/>
                    </a:solidFill>
                    <a:prstDash val="solid"/>
                    <a:miter lim="800000"/>
                  </a:ln>
                  <a:effectLst/>
                </p:spPr>
              </p:cxnSp>
              <p:cxnSp>
                <p:nvCxnSpPr>
                  <p:cNvPr id="119" name="直接连接符 461">
                    <a:extLst>
                      <a:ext uri="{FF2B5EF4-FFF2-40B4-BE49-F238E27FC236}">
                        <a16:creationId xmlns:a16="http://schemas.microsoft.com/office/drawing/2014/main" id="{37CCE6B5-CA9D-B7D7-2CE7-BB4A7EF56071}"/>
                      </a:ext>
                    </a:extLst>
                  </p:cNvPr>
                  <p:cNvCxnSpPr/>
                  <p:nvPr/>
                </p:nvCxnSpPr>
                <p:spPr>
                  <a:xfrm>
                    <a:off x="7401404" y="3474711"/>
                    <a:ext cx="414656" cy="1"/>
                  </a:xfrm>
                  <a:prstGeom prst="line">
                    <a:avLst/>
                  </a:prstGeom>
                  <a:noFill/>
                  <a:ln w="12700" cap="flat" cmpd="sng" algn="ctr">
                    <a:solidFill>
                      <a:srgbClr val="5B9BD5"/>
                    </a:solidFill>
                    <a:prstDash val="solid"/>
                    <a:miter lim="800000"/>
                  </a:ln>
                  <a:effectLst/>
                </p:spPr>
              </p:cxnSp>
              <p:cxnSp>
                <p:nvCxnSpPr>
                  <p:cNvPr id="120" name="直接连接符 462">
                    <a:extLst>
                      <a:ext uri="{FF2B5EF4-FFF2-40B4-BE49-F238E27FC236}">
                        <a16:creationId xmlns:a16="http://schemas.microsoft.com/office/drawing/2014/main" id="{381A0EB3-5726-1200-6F80-F8864E4EB90A}"/>
                      </a:ext>
                    </a:extLst>
                  </p:cNvPr>
                  <p:cNvCxnSpPr/>
                  <p:nvPr/>
                </p:nvCxnSpPr>
                <p:spPr>
                  <a:xfrm>
                    <a:off x="7392952" y="3828640"/>
                    <a:ext cx="414656" cy="1"/>
                  </a:xfrm>
                  <a:prstGeom prst="line">
                    <a:avLst/>
                  </a:prstGeom>
                  <a:noFill/>
                  <a:ln w="12700" cap="flat" cmpd="sng" algn="ctr">
                    <a:solidFill>
                      <a:srgbClr val="5B9BD5"/>
                    </a:solidFill>
                    <a:prstDash val="solid"/>
                    <a:miter lim="800000"/>
                  </a:ln>
                  <a:effectLst/>
                </p:spPr>
              </p:cxnSp>
            </p:grpSp>
            <p:sp>
              <p:nvSpPr>
                <p:cNvPr id="85" name="文本框 427">
                  <a:extLst>
                    <a:ext uri="{FF2B5EF4-FFF2-40B4-BE49-F238E27FC236}">
                      <a16:creationId xmlns:a16="http://schemas.microsoft.com/office/drawing/2014/main" id="{021ECE45-48A4-24CA-A31E-637FFE6394A4}"/>
                    </a:ext>
                  </a:extLst>
                </p:cNvPr>
                <p:cNvSpPr txBox="1"/>
                <p:nvPr/>
              </p:nvSpPr>
              <p:spPr>
                <a:xfrm>
                  <a:off x="6610062" y="2138518"/>
                  <a:ext cx="884538" cy="192081"/>
                </a:xfrm>
                <a:prstGeom prst="rect">
                  <a:avLst/>
                </a:prstGeom>
                <a:noFill/>
              </p:spPr>
              <p:txBody>
                <a:bodyPr wrap="none" rtlCol="0">
                  <a:spAutoFit/>
                </a:bodyPr>
                <a:lstStyle/>
                <a:p>
                  <a:pPr defTabSz="914034">
                    <a:defRPr/>
                  </a:pPr>
                  <a:r>
                    <a:rPr lang="zh-CN" altLang="en-US" sz="700" kern="0" dirty="0">
                      <a:solidFill>
                        <a:srgbClr val="000000"/>
                      </a:solidFill>
                      <a:latin typeface="Calibri" panose="020F0502020204030204"/>
                      <a:ea typeface="等线" panose="02010600030101010101" pitchFamily="2" charset="-122"/>
                    </a:rPr>
                    <a:t>Headquarters</a:t>
                  </a:r>
                </a:p>
              </p:txBody>
            </p:sp>
            <p:sp>
              <p:nvSpPr>
                <p:cNvPr id="86" name="文本框 428">
                  <a:extLst>
                    <a:ext uri="{FF2B5EF4-FFF2-40B4-BE49-F238E27FC236}">
                      <a16:creationId xmlns:a16="http://schemas.microsoft.com/office/drawing/2014/main" id="{058D0879-84AC-4BD3-869E-88FF71FE5F6A}"/>
                    </a:ext>
                  </a:extLst>
                </p:cNvPr>
                <p:cNvSpPr txBox="1"/>
                <p:nvPr/>
              </p:nvSpPr>
              <p:spPr>
                <a:xfrm>
                  <a:off x="6648310" y="2534958"/>
                  <a:ext cx="758529" cy="192081"/>
                </a:xfrm>
                <a:prstGeom prst="rect">
                  <a:avLst/>
                </a:prstGeom>
                <a:noFill/>
              </p:spPr>
              <p:txBody>
                <a:bodyPr wrap="none" rtlCol="0">
                  <a:spAutoFit/>
                </a:bodyPr>
                <a:lstStyle/>
                <a:p>
                  <a:pPr defTabSz="914034">
                    <a:defRPr/>
                  </a:pPr>
                  <a:r>
                    <a:rPr lang="zh-CN" altLang="en-US" sz="700" kern="0" dirty="0">
                      <a:solidFill>
                        <a:srgbClr val="000000"/>
                      </a:solidFill>
                      <a:latin typeface="宋体" panose="02010600030101010101" pitchFamily="2" charset="-122"/>
                    </a:rPr>
                    <a:t>branching</a:t>
                  </a:r>
                </a:p>
              </p:txBody>
            </p:sp>
            <p:sp>
              <p:nvSpPr>
                <p:cNvPr id="87" name="文本框 429">
                  <a:extLst>
                    <a:ext uri="{FF2B5EF4-FFF2-40B4-BE49-F238E27FC236}">
                      <a16:creationId xmlns:a16="http://schemas.microsoft.com/office/drawing/2014/main" id="{537847D1-7ED3-D715-E6E6-88810B05FFE6}"/>
                    </a:ext>
                  </a:extLst>
                </p:cNvPr>
                <p:cNvSpPr txBox="1"/>
                <p:nvPr/>
              </p:nvSpPr>
              <p:spPr>
                <a:xfrm>
                  <a:off x="6683721" y="2930078"/>
                  <a:ext cx="932049" cy="192081"/>
                </a:xfrm>
                <a:prstGeom prst="rect">
                  <a:avLst/>
                </a:prstGeom>
                <a:noFill/>
              </p:spPr>
              <p:txBody>
                <a:bodyPr wrap="none" rtlCol="0">
                  <a:spAutoFit/>
                </a:bodyPr>
                <a:lstStyle/>
                <a:p>
                  <a:pPr defTabSz="914034">
                    <a:defRPr/>
                  </a:pPr>
                  <a:r>
                    <a:rPr lang="zh-CN" altLang="en-US" sz="700" kern="0" dirty="0">
                      <a:solidFill>
                        <a:srgbClr val="000000"/>
                      </a:solidFill>
                      <a:latin typeface="宋体" panose="02010600030101010101" pitchFamily="2" charset="-122"/>
                    </a:rPr>
                    <a:t>Headquarters</a:t>
                  </a:r>
                </a:p>
              </p:txBody>
            </p:sp>
            <p:sp>
              <p:nvSpPr>
                <p:cNvPr id="88" name="Freeform 6">
                  <a:extLst>
                    <a:ext uri="{FF2B5EF4-FFF2-40B4-BE49-F238E27FC236}">
                      <a16:creationId xmlns:a16="http://schemas.microsoft.com/office/drawing/2014/main" id="{6399FC6C-8144-76FA-90F6-D4AC3228C481}"/>
                    </a:ext>
                  </a:extLst>
                </p:cNvPr>
                <p:cNvSpPr>
                  <a:spLocks noChangeAspect="1" noEditPoints="1"/>
                </p:cNvSpPr>
                <p:nvPr/>
              </p:nvSpPr>
              <p:spPr bwMode="auto">
                <a:xfrm>
                  <a:off x="6640694" y="1983119"/>
                  <a:ext cx="447051" cy="195836"/>
                </a:xfrm>
                <a:custGeom>
                  <a:avLst/>
                  <a:gdLst/>
                  <a:ahLst/>
                  <a:cxnLst>
                    <a:cxn ang="0">
                      <a:pos x="12772" y="618"/>
                    </a:cxn>
                    <a:cxn ang="0">
                      <a:pos x="0" y="15651"/>
                    </a:cxn>
                    <a:cxn ang="0">
                      <a:pos x="1941" y="4867"/>
                    </a:cxn>
                    <a:cxn ang="0">
                      <a:pos x="5964" y="4867"/>
                    </a:cxn>
                    <a:cxn ang="0">
                      <a:pos x="7512" y="618"/>
                    </a:cxn>
                    <a:cxn ang="0">
                      <a:pos x="1277" y="12419"/>
                    </a:cxn>
                    <a:cxn ang="0">
                      <a:pos x="5523" y="7916"/>
                    </a:cxn>
                    <a:cxn ang="0">
                      <a:pos x="4108" y="7916"/>
                    </a:cxn>
                    <a:cxn ang="0">
                      <a:pos x="2692" y="7916"/>
                    </a:cxn>
                    <a:cxn ang="0">
                      <a:pos x="1277" y="7916"/>
                    </a:cxn>
                    <a:cxn ang="0">
                      <a:pos x="5523" y="9417"/>
                    </a:cxn>
                    <a:cxn ang="0">
                      <a:pos x="4108" y="9417"/>
                    </a:cxn>
                    <a:cxn ang="0">
                      <a:pos x="2692" y="9417"/>
                    </a:cxn>
                    <a:cxn ang="0">
                      <a:pos x="1277" y="9417"/>
                    </a:cxn>
                    <a:cxn ang="0">
                      <a:pos x="5523" y="10919"/>
                    </a:cxn>
                    <a:cxn ang="0">
                      <a:pos x="4108" y="10919"/>
                    </a:cxn>
                    <a:cxn ang="0">
                      <a:pos x="2692" y="10919"/>
                    </a:cxn>
                    <a:cxn ang="0">
                      <a:pos x="1277" y="10919"/>
                    </a:cxn>
                    <a:cxn ang="0">
                      <a:pos x="5523" y="12419"/>
                    </a:cxn>
                    <a:cxn ang="0">
                      <a:pos x="4108" y="12419"/>
                    </a:cxn>
                    <a:cxn ang="0">
                      <a:pos x="2692" y="12419"/>
                    </a:cxn>
                    <a:cxn ang="0">
                      <a:pos x="8086" y="1911"/>
                    </a:cxn>
                    <a:cxn ang="0">
                      <a:pos x="8086" y="12419"/>
                    </a:cxn>
                    <a:cxn ang="0">
                      <a:pos x="9500" y="12419"/>
                    </a:cxn>
                    <a:cxn ang="0">
                      <a:pos x="10915" y="12419"/>
                    </a:cxn>
                    <a:cxn ang="0">
                      <a:pos x="12331" y="12419"/>
                    </a:cxn>
                    <a:cxn ang="0">
                      <a:pos x="8086" y="10919"/>
                    </a:cxn>
                    <a:cxn ang="0">
                      <a:pos x="9500" y="10919"/>
                    </a:cxn>
                    <a:cxn ang="0">
                      <a:pos x="10915" y="10919"/>
                    </a:cxn>
                    <a:cxn ang="0">
                      <a:pos x="12331" y="10919"/>
                    </a:cxn>
                    <a:cxn ang="0">
                      <a:pos x="8086" y="9417"/>
                    </a:cxn>
                    <a:cxn ang="0">
                      <a:pos x="9500" y="9417"/>
                    </a:cxn>
                    <a:cxn ang="0">
                      <a:pos x="10915" y="9417"/>
                    </a:cxn>
                    <a:cxn ang="0">
                      <a:pos x="12331" y="9417"/>
                    </a:cxn>
                    <a:cxn ang="0">
                      <a:pos x="8086" y="7916"/>
                    </a:cxn>
                    <a:cxn ang="0">
                      <a:pos x="9500" y="7916"/>
                    </a:cxn>
                    <a:cxn ang="0">
                      <a:pos x="10915" y="7916"/>
                    </a:cxn>
                    <a:cxn ang="0">
                      <a:pos x="12331" y="7916"/>
                    </a:cxn>
                    <a:cxn ang="0">
                      <a:pos x="8086" y="6414"/>
                    </a:cxn>
                    <a:cxn ang="0">
                      <a:pos x="9500" y="6414"/>
                    </a:cxn>
                    <a:cxn ang="0">
                      <a:pos x="10915" y="6414"/>
                    </a:cxn>
                    <a:cxn ang="0">
                      <a:pos x="12331" y="6414"/>
                    </a:cxn>
                    <a:cxn ang="0">
                      <a:pos x="8086" y="4914"/>
                    </a:cxn>
                    <a:cxn ang="0">
                      <a:pos x="9500" y="4914"/>
                    </a:cxn>
                    <a:cxn ang="0">
                      <a:pos x="10915" y="4914"/>
                    </a:cxn>
                    <a:cxn ang="0">
                      <a:pos x="12331" y="4914"/>
                    </a:cxn>
                    <a:cxn ang="0">
                      <a:pos x="8086" y="3413"/>
                    </a:cxn>
                    <a:cxn ang="0">
                      <a:pos x="9500" y="3413"/>
                    </a:cxn>
                    <a:cxn ang="0">
                      <a:pos x="10915" y="3413"/>
                    </a:cxn>
                    <a:cxn ang="0">
                      <a:pos x="9500" y="1911"/>
                    </a:cxn>
                    <a:cxn ang="0">
                      <a:pos x="10915" y="1911"/>
                    </a:cxn>
                    <a:cxn ang="0">
                      <a:pos x="12331" y="1911"/>
                    </a:cxn>
                    <a:cxn ang="0">
                      <a:pos x="12331" y="3413"/>
                    </a:cxn>
                  </a:cxnLst>
                  <a:rect l="0" t="0" r="r" b="b"/>
                  <a:pathLst>
                    <a:path w="16169" h="15651">
                      <a:moveTo>
                        <a:pt x="7512" y="618"/>
                      </a:moveTo>
                      <a:lnTo>
                        <a:pt x="8749" y="618"/>
                      </a:lnTo>
                      <a:lnTo>
                        <a:pt x="8749" y="0"/>
                      </a:lnTo>
                      <a:lnTo>
                        <a:pt x="12772" y="0"/>
                      </a:lnTo>
                      <a:lnTo>
                        <a:pt x="12772" y="618"/>
                      </a:lnTo>
                      <a:lnTo>
                        <a:pt x="14010" y="618"/>
                      </a:lnTo>
                      <a:lnTo>
                        <a:pt x="14010" y="13875"/>
                      </a:lnTo>
                      <a:lnTo>
                        <a:pt x="16169" y="13875"/>
                      </a:lnTo>
                      <a:lnTo>
                        <a:pt x="16169" y="15651"/>
                      </a:lnTo>
                      <a:lnTo>
                        <a:pt x="0" y="15651"/>
                      </a:lnTo>
                      <a:lnTo>
                        <a:pt x="0" y="13875"/>
                      </a:lnTo>
                      <a:lnTo>
                        <a:pt x="781" y="13875"/>
                      </a:lnTo>
                      <a:lnTo>
                        <a:pt x="781" y="6103"/>
                      </a:lnTo>
                      <a:lnTo>
                        <a:pt x="1941" y="6103"/>
                      </a:lnTo>
                      <a:lnTo>
                        <a:pt x="1941" y="4867"/>
                      </a:lnTo>
                      <a:lnTo>
                        <a:pt x="4469" y="4867"/>
                      </a:lnTo>
                      <a:lnTo>
                        <a:pt x="4469" y="2808"/>
                      </a:lnTo>
                      <a:lnTo>
                        <a:pt x="5088" y="2808"/>
                      </a:lnTo>
                      <a:lnTo>
                        <a:pt x="5088" y="4867"/>
                      </a:lnTo>
                      <a:lnTo>
                        <a:pt x="5964" y="4867"/>
                      </a:lnTo>
                      <a:lnTo>
                        <a:pt x="5964" y="6103"/>
                      </a:lnTo>
                      <a:lnTo>
                        <a:pt x="7124" y="6103"/>
                      </a:lnTo>
                      <a:lnTo>
                        <a:pt x="7124" y="13875"/>
                      </a:lnTo>
                      <a:lnTo>
                        <a:pt x="7512" y="13875"/>
                      </a:lnTo>
                      <a:lnTo>
                        <a:pt x="7512" y="618"/>
                      </a:lnTo>
                      <a:close/>
                      <a:moveTo>
                        <a:pt x="1277" y="12419"/>
                      </a:moveTo>
                      <a:lnTo>
                        <a:pt x="2383" y="12419"/>
                      </a:lnTo>
                      <a:lnTo>
                        <a:pt x="2383" y="13523"/>
                      </a:lnTo>
                      <a:lnTo>
                        <a:pt x="1277" y="13523"/>
                      </a:lnTo>
                      <a:lnTo>
                        <a:pt x="1277" y="12419"/>
                      </a:lnTo>
                      <a:close/>
                      <a:moveTo>
                        <a:pt x="5523" y="7916"/>
                      </a:moveTo>
                      <a:lnTo>
                        <a:pt x="6628" y="7916"/>
                      </a:lnTo>
                      <a:lnTo>
                        <a:pt x="6628" y="9020"/>
                      </a:lnTo>
                      <a:lnTo>
                        <a:pt x="5523" y="9020"/>
                      </a:lnTo>
                      <a:lnTo>
                        <a:pt x="5523" y="7916"/>
                      </a:lnTo>
                      <a:close/>
                      <a:moveTo>
                        <a:pt x="4108" y="7916"/>
                      </a:moveTo>
                      <a:lnTo>
                        <a:pt x="5213" y="7916"/>
                      </a:lnTo>
                      <a:lnTo>
                        <a:pt x="5213" y="9020"/>
                      </a:lnTo>
                      <a:lnTo>
                        <a:pt x="4108" y="9020"/>
                      </a:lnTo>
                      <a:lnTo>
                        <a:pt x="4108" y="7916"/>
                      </a:lnTo>
                      <a:close/>
                      <a:moveTo>
                        <a:pt x="2692" y="7916"/>
                      </a:moveTo>
                      <a:lnTo>
                        <a:pt x="3798" y="7916"/>
                      </a:lnTo>
                      <a:lnTo>
                        <a:pt x="3798" y="9020"/>
                      </a:lnTo>
                      <a:lnTo>
                        <a:pt x="2692" y="9020"/>
                      </a:lnTo>
                      <a:lnTo>
                        <a:pt x="2692" y="7916"/>
                      </a:lnTo>
                      <a:close/>
                      <a:moveTo>
                        <a:pt x="1277" y="7916"/>
                      </a:moveTo>
                      <a:lnTo>
                        <a:pt x="2383" y="7916"/>
                      </a:lnTo>
                      <a:lnTo>
                        <a:pt x="2383" y="9020"/>
                      </a:lnTo>
                      <a:lnTo>
                        <a:pt x="1277" y="9020"/>
                      </a:lnTo>
                      <a:lnTo>
                        <a:pt x="1277" y="7916"/>
                      </a:lnTo>
                      <a:close/>
                      <a:moveTo>
                        <a:pt x="5523" y="9417"/>
                      </a:moveTo>
                      <a:lnTo>
                        <a:pt x="6628" y="9417"/>
                      </a:lnTo>
                      <a:lnTo>
                        <a:pt x="6628" y="10521"/>
                      </a:lnTo>
                      <a:lnTo>
                        <a:pt x="5523" y="10521"/>
                      </a:lnTo>
                      <a:lnTo>
                        <a:pt x="5523" y="9417"/>
                      </a:lnTo>
                      <a:close/>
                      <a:moveTo>
                        <a:pt x="4108" y="9417"/>
                      </a:moveTo>
                      <a:lnTo>
                        <a:pt x="5213" y="9417"/>
                      </a:lnTo>
                      <a:lnTo>
                        <a:pt x="5213" y="10521"/>
                      </a:lnTo>
                      <a:lnTo>
                        <a:pt x="4108" y="10521"/>
                      </a:lnTo>
                      <a:lnTo>
                        <a:pt x="4108" y="9417"/>
                      </a:lnTo>
                      <a:close/>
                      <a:moveTo>
                        <a:pt x="2692" y="9417"/>
                      </a:moveTo>
                      <a:lnTo>
                        <a:pt x="3798" y="9417"/>
                      </a:lnTo>
                      <a:lnTo>
                        <a:pt x="3798" y="10521"/>
                      </a:lnTo>
                      <a:lnTo>
                        <a:pt x="2692" y="10521"/>
                      </a:lnTo>
                      <a:lnTo>
                        <a:pt x="2692" y="9417"/>
                      </a:lnTo>
                      <a:close/>
                      <a:moveTo>
                        <a:pt x="1277" y="9417"/>
                      </a:moveTo>
                      <a:lnTo>
                        <a:pt x="2383" y="9417"/>
                      </a:lnTo>
                      <a:lnTo>
                        <a:pt x="2383" y="10521"/>
                      </a:lnTo>
                      <a:lnTo>
                        <a:pt x="1277" y="10521"/>
                      </a:lnTo>
                      <a:lnTo>
                        <a:pt x="1277" y="9417"/>
                      </a:lnTo>
                      <a:close/>
                      <a:moveTo>
                        <a:pt x="5523" y="10919"/>
                      </a:moveTo>
                      <a:lnTo>
                        <a:pt x="6628" y="10919"/>
                      </a:lnTo>
                      <a:lnTo>
                        <a:pt x="6628" y="12023"/>
                      </a:lnTo>
                      <a:lnTo>
                        <a:pt x="5523" y="12023"/>
                      </a:lnTo>
                      <a:lnTo>
                        <a:pt x="5523" y="10919"/>
                      </a:lnTo>
                      <a:close/>
                      <a:moveTo>
                        <a:pt x="4108" y="10919"/>
                      </a:moveTo>
                      <a:lnTo>
                        <a:pt x="5213" y="10919"/>
                      </a:lnTo>
                      <a:lnTo>
                        <a:pt x="5213" y="12023"/>
                      </a:lnTo>
                      <a:lnTo>
                        <a:pt x="4108" y="12023"/>
                      </a:lnTo>
                      <a:lnTo>
                        <a:pt x="4108" y="10919"/>
                      </a:lnTo>
                      <a:close/>
                      <a:moveTo>
                        <a:pt x="2692" y="10919"/>
                      </a:moveTo>
                      <a:lnTo>
                        <a:pt x="3798" y="10919"/>
                      </a:lnTo>
                      <a:lnTo>
                        <a:pt x="3798" y="12023"/>
                      </a:lnTo>
                      <a:lnTo>
                        <a:pt x="2692" y="12023"/>
                      </a:lnTo>
                      <a:lnTo>
                        <a:pt x="2692" y="10919"/>
                      </a:lnTo>
                      <a:close/>
                      <a:moveTo>
                        <a:pt x="1277" y="10919"/>
                      </a:moveTo>
                      <a:lnTo>
                        <a:pt x="2383" y="10919"/>
                      </a:lnTo>
                      <a:lnTo>
                        <a:pt x="2383" y="12023"/>
                      </a:lnTo>
                      <a:lnTo>
                        <a:pt x="1277" y="12023"/>
                      </a:lnTo>
                      <a:lnTo>
                        <a:pt x="1277" y="10919"/>
                      </a:lnTo>
                      <a:close/>
                      <a:moveTo>
                        <a:pt x="5523" y="12419"/>
                      </a:moveTo>
                      <a:lnTo>
                        <a:pt x="6628" y="12419"/>
                      </a:lnTo>
                      <a:lnTo>
                        <a:pt x="6628" y="13523"/>
                      </a:lnTo>
                      <a:lnTo>
                        <a:pt x="5523" y="13523"/>
                      </a:lnTo>
                      <a:lnTo>
                        <a:pt x="5523" y="12419"/>
                      </a:lnTo>
                      <a:close/>
                      <a:moveTo>
                        <a:pt x="4108" y="12419"/>
                      </a:moveTo>
                      <a:lnTo>
                        <a:pt x="5213" y="12419"/>
                      </a:lnTo>
                      <a:lnTo>
                        <a:pt x="5213" y="13523"/>
                      </a:lnTo>
                      <a:lnTo>
                        <a:pt x="4108" y="13523"/>
                      </a:lnTo>
                      <a:lnTo>
                        <a:pt x="4108" y="12419"/>
                      </a:lnTo>
                      <a:close/>
                      <a:moveTo>
                        <a:pt x="2692" y="12419"/>
                      </a:moveTo>
                      <a:lnTo>
                        <a:pt x="3798" y="12419"/>
                      </a:lnTo>
                      <a:lnTo>
                        <a:pt x="3798" y="13523"/>
                      </a:lnTo>
                      <a:lnTo>
                        <a:pt x="2692" y="13523"/>
                      </a:lnTo>
                      <a:lnTo>
                        <a:pt x="2692" y="12419"/>
                      </a:lnTo>
                      <a:close/>
                      <a:moveTo>
                        <a:pt x="8086" y="1911"/>
                      </a:moveTo>
                      <a:lnTo>
                        <a:pt x="9191" y="1911"/>
                      </a:lnTo>
                      <a:lnTo>
                        <a:pt x="9191" y="3015"/>
                      </a:lnTo>
                      <a:lnTo>
                        <a:pt x="8086" y="3015"/>
                      </a:lnTo>
                      <a:lnTo>
                        <a:pt x="8086" y="1911"/>
                      </a:lnTo>
                      <a:close/>
                      <a:moveTo>
                        <a:pt x="8086" y="12419"/>
                      </a:moveTo>
                      <a:lnTo>
                        <a:pt x="9191" y="12419"/>
                      </a:lnTo>
                      <a:lnTo>
                        <a:pt x="9191" y="13523"/>
                      </a:lnTo>
                      <a:lnTo>
                        <a:pt x="8086" y="13523"/>
                      </a:lnTo>
                      <a:lnTo>
                        <a:pt x="8086" y="12419"/>
                      </a:lnTo>
                      <a:close/>
                      <a:moveTo>
                        <a:pt x="9500" y="12419"/>
                      </a:moveTo>
                      <a:lnTo>
                        <a:pt x="10606" y="12419"/>
                      </a:lnTo>
                      <a:lnTo>
                        <a:pt x="10606" y="13523"/>
                      </a:lnTo>
                      <a:lnTo>
                        <a:pt x="9500" y="13523"/>
                      </a:lnTo>
                      <a:lnTo>
                        <a:pt x="9500" y="12419"/>
                      </a:lnTo>
                      <a:close/>
                      <a:moveTo>
                        <a:pt x="10915" y="12419"/>
                      </a:moveTo>
                      <a:lnTo>
                        <a:pt x="12021" y="12419"/>
                      </a:lnTo>
                      <a:lnTo>
                        <a:pt x="12021" y="13523"/>
                      </a:lnTo>
                      <a:lnTo>
                        <a:pt x="10915" y="13523"/>
                      </a:lnTo>
                      <a:lnTo>
                        <a:pt x="10915" y="12419"/>
                      </a:lnTo>
                      <a:close/>
                      <a:moveTo>
                        <a:pt x="12331" y="12419"/>
                      </a:moveTo>
                      <a:lnTo>
                        <a:pt x="13436" y="12419"/>
                      </a:lnTo>
                      <a:lnTo>
                        <a:pt x="13436" y="13523"/>
                      </a:lnTo>
                      <a:lnTo>
                        <a:pt x="12331" y="13523"/>
                      </a:lnTo>
                      <a:lnTo>
                        <a:pt x="12331" y="12419"/>
                      </a:lnTo>
                      <a:close/>
                      <a:moveTo>
                        <a:pt x="8086" y="10919"/>
                      </a:moveTo>
                      <a:lnTo>
                        <a:pt x="9191" y="10919"/>
                      </a:lnTo>
                      <a:lnTo>
                        <a:pt x="9191" y="12023"/>
                      </a:lnTo>
                      <a:lnTo>
                        <a:pt x="8086" y="12023"/>
                      </a:lnTo>
                      <a:lnTo>
                        <a:pt x="8086" y="10919"/>
                      </a:lnTo>
                      <a:close/>
                      <a:moveTo>
                        <a:pt x="9500" y="10919"/>
                      </a:moveTo>
                      <a:lnTo>
                        <a:pt x="10606" y="10919"/>
                      </a:lnTo>
                      <a:lnTo>
                        <a:pt x="10606" y="12023"/>
                      </a:lnTo>
                      <a:lnTo>
                        <a:pt x="9500" y="12023"/>
                      </a:lnTo>
                      <a:lnTo>
                        <a:pt x="9500" y="10919"/>
                      </a:lnTo>
                      <a:close/>
                      <a:moveTo>
                        <a:pt x="10915" y="10919"/>
                      </a:moveTo>
                      <a:lnTo>
                        <a:pt x="12021" y="10919"/>
                      </a:lnTo>
                      <a:lnTo>
                        <a:pt x="12021" y="12023"/>
                      </a:lnTo>
                      <a:lnTo>
                        <a:pt x="10915" y="12023"/>
                      </a:lnTo>
                      <a:lnTo>
                        <a:pt x="10915" y="10919"/>
                      </a:lnTo>
                      <a:close/>
                      <a:moveTo>
                        <a:pt x="12331" y="10919"/>
                      </a:moveTo>
                      <a:lnTo>
                        <a:pt x="13436" y="10919"/>
                      </a:lnTo>
                      <a:lnTo>
                        <a:pt x="13436" y="12023"/>
                      </a:lnTo>
                      <a:lnTo>
                        <a:pt x="12331" y="12023"/>
                      </a:lnTo>
                      <a:lnTo>
                        <a:pt x="12331" y="10919"/>
                      </a:lnTo>
                      <a:close/>
                      <a:moveTo>
                        <a:pt x="8086" y="9417"/>
                      </a:moveTo>
                      <a:lnTo>
                        <a:pt x="9191" y="9417"/>
                      </a:lnTo>
                      <a:lnTo>
                        <a:pt x="9191" y="10521"/>
                      </a:lnTo>
                      <a:lnTo>
                        <a:pt x="8086" y="10521"/>
                      </a:lnTo>
                      <a:lnTo>
                        <a:pt x="8086" y="9417"/>
                      </a:lnTo>
                      <a:close/>
                      <a:moveTo>
                        <a:pt x="9500" y="9417"/>
                      </a:moveTo>
                      <a:lnTo>
                        <a:pt x="10606" y="9417"/>
                      </a:lnTo>
                      <a:lnTo>
                        <a:pt x="10606" y="10521"/>
                      </a:lnTo>
                      <a:lnTo>
                        <a:pt x="9500" y="10521"/>
                      </a:lnTo>
                      <a:lnTo>
                        <a:pt x="9500" y="9417"/>
                      </a:lnTo>
                      <a:close/>
                      <a:moveTo>
                        <a:pt x="10915" y="9417"/>
                      </a:moveTo>
                      <a:lnTo>
                        <a:pt x="12021" y="9417"/>
                      </a:lnTo>
                      <a:lnTo>
                        <a:pt x="12021" y="10521"/>
                      </a:lnTo>
                      <a:lnTo>
                        <a:pt x="10915" y="10521"/>
                      </a:lnTo>
                      <a:lnTo>
                        <a:pt x="10915" y="9417"/>
                      </a:lnTo>
                      <a:close/>
                      <a:moveTo>
                        <a:pt x="12331" y="9417"/>
                      </a:moveTo>
                      <a:lnTo>
                        <a:pt x="13436" y="9417"/>
                      </a:lnTo>
                      <a:lnTo>
                        <a:pt x="13436" y="10521"/>
                      </a:lnTo>
                      <a:lnTo>
                        <a:pt x="12331" y="10521"/>
                      </a:lnTo>
                      <a:lnTo>
                        <a:pt x="12331" y="9417"/>
                      </a:lnTo>
                      <a:close/>
                      <a:moveTo>
                        <a:pt x="8086" y="7916"/>
                      </a:moveTo>
                      <a:lnTo>
                        <a:pt x="9191" y="7916"/>
                      </a:lnTo>
                      <a:lnTo>
                        <a:pt x="9191" y="9020"/>
                      </a:lnTo>
                      <a:lnTo>
                        <a:pt x="8086" y="9020"/>
                      </a:lnTo>
                      <a:lnTo>
                        <a:pt x="8086" y="7916"/>
                      </a:lnTo>
                      <a:close/>
                      <a:moveTo>
                        <a:pt x="9500" y="7916"/>
                      </a:moveTo>
                      <a:lnTo>
                        <a:pt x="10606" y="7916"/>
                      </a:lnTo>
                      <a:lnTo>
                        <a:pt x="10606" y="9020"/>
                      </a:lnTo>
                      <a:lnTo>
                        <a:pt x="9500" y="9020"/>
                      </a:lnTo>
                      <a:lnTo>
                        <a:pt x="9500" y="7916"/>
                      </a:lnTo>
                      <a:close/>
                      <a:moveTo>
                        <a:pt x="10915" y="7916"/>
                      </a:moveTo>
                      <a:lnTo>
                        <a:pt x="12021" y="7916"/>
                      </a:lnTo>
                      <a:lnTo>
                        <a:pt x="12021" y="9020"/>
                      </a:lnTo>
                      <a:lnTo>
                        <a:pt x="10915" y="9020"/>
                      </a:lnTo>
                      <a:lnTo>
                        <a:pt x="10915" y="7916"/>
                      </a:lnTo>
                      <a:close/>
                      <a:moveTo>
                        <a:pt x="12331" y="7916"/>
                      </a:moveTo>
                      <a:lnTo>
                        <a:pt x="13436" y="7916"/>
                      </a:lnTo>
                      <a:lnTo>
                        <a:pt x="13436" y="9020"/>
                      </a:lnTo>
                      <a:lnTo>
                        <a:pt x="12331" y="9020"/>
                      </a:lnTo>
                      <a:lnTo>
                        <a:pt x="12331" y="7916"/>
                      </a:lnTo>
                      <a:close/>
                      <a:moveTo>
                        <a:pt x="8086" y="6414"/>
                      </a:moveTo>
                      <a:lnTo>
                        <a:pt x="9191" y="6414"/>
                      </a:lnTo>
                      <a:lnTo>
                        <a:pt x="9191" y="7518"/>
                      </a:lnTo>
                      <a:lnTo>
                        <a:pt x="8086" y="7518"/>
                      </a:lnTo>
                      <a:lnTo>
                        <a:pt x="8086" y="6414"/>
                      </a:lnTo>
                      <a:close/>
                      <a:moveTo>
                        <a:pt x="9500" y="6414"/>
                      </a:moveTo>
                      <a:lnTo>
                        <a:pt x="10606" y="6414"/>
                      </a:lnTo>
                      <a:lnTo>
                        <a:pt x="10606" y="7518"/>
                      </a:lnTo>
                      <a:lnTo>
                        <a:pt x="9500" y="7518"/>
                      </a:lnTo>
                      <a:lnTo>
                        <a:pt x="9500" y="6414"/>
                      </a:lnTo>
                      <a:close/>
                      <a:moveTo>
                        <a:pt x="10915" y="6414"/>
                      </a:moveTo>
                      <a:lnTo>
                        <a:pt x="12021" y="6414"/>
                      </a:lnTo>
                      <a:lnTo>
                        <a:pt x="12021" y="7518"/>
                      </a:lnTo>
                      <a:lnTo>
                        <a:pt x="10915" y="7518"/>
                      </a:lnTo>
                      <a:lnTo>
                        <a:pt x="10915" y="6414"/>
                      </a:lnTo>
                      <a:close/>
                      <a:moveTo>
                        <a:pt x="12331" y="6414"/>
                      </a:moveTo>
                      <a:lnTo>
                        <a:pt x="13436" y="6414"/>
                      </a:lnTo>
                      <a:lnTo>
                        <a:pt x="13436" y="7518"/>
                      </a:lnTo>
                      <a:lnTo>
                        <a:pt x="12331" y="7518"/>
                      </a:lnTo>
                      <a:lnTo>
                        <a:pt x="12331" y="6414"/>
                      </a:lnTo>
                      <a:close/>
                      <a:moveTo>
                        <a:pt x="8086" y="4914"/>
                      </a:moveTo>
                      <a:lnTo>
                        <a:pt x="9191" y="4914"/>
                      </a:lnTo>
                      <a:lnTo>
                        <a:pt x="9191" y="6018"/>
                      </a:lnTo>
                      <a:lnTo>
                        <a:pt x="8086" y="6018"/>
                      </a:lnTo>
                      <a:lnTo>
                        <a:pt x="8086" y="4914"/>
                      </a:lnTo>
                      <a:close/>
                      <a:moveTo>
                        <a:pt x="9500" y="4914"/>
                      </a:moveTo>
                      <a:lnTo>
                        <a:pt x="10606" y="4914"/>
                      </a:lnTo>
                      <a:lnTo>
                        <a:pt x="10606" y="6018"/>
                      </a:lnTo>
                      <a:lnTo>
                        <a:pt x="9500" y="6018"/>
                      </a:lnTo>
                      <a:lnTo>
                        <a:pt x="9500" y="4914"/>
                      </a:lnTo>
                      <a:close/>
                      <a:moveTo>
                        <a:pt x="10915" y="4914"/>
                      </a:moveTo>
                      <a:lnTo>
                        <a:pt x="12021" y="4914"/>
                      </a:lnTo>
                      <a:lnTo>
                        <a:pt x="12021" y="6018"/>
                      </a:lnTo>
                      <a:lnTo>
                        <a:pt x="10915" y="6018"/>
                      </a:lnTo>
                      <a:lnTo>
                        <a:pt x="10915" y="4914"/>
                      </a:lnTo>
                      <a:close/>
                      <a:moveTo>
                        <a:pt x="12331" y="4914"/>
                      </a:moveTo>
                      <a:lnTo>
                        <a:pt x="13436" y="4914"/>
                      </a:lnTo>
                      <a:lnTo>
                        <a:pt x="13436" y="6018"/>
                      </a:lnTo>
                      <a:lnTo>
                        <a:pt x="12331" y="6018"/>
                      </a:lnTo>
                      <a:lnTo>
                        <a:pt x="12331" y="4914"/>
                      </a:lnTo>
                      <a:close/>
                      <a:moveTo>
                        <a:pt x="8086" y="3413"/>
                      </a:moveTo>
                      <a:lnTo>
                        <a:pt x="9191" y="3413"/>
                      </a:lnTo>
                      <a:lnTo>
                        <a:pt x="9191" y="4516"/>
                      </a:lnTo>
                      <a:lnTo>
                        <a:pt x="8086" y="4516"/>
                      </a:lnTo>
                      <a:lnTo>
                        <a:pt x="8086" y="3413"/>
                      </a:lnTo>
                      <a:close/>
                      <a:moveTo>
                        <a:pt x="9500" y="3413"/>
                      </a:moveTo>
                      <a:lnTo>
                        <a:pt x="10606" y="3413"/>
                      </a:lnTo>
                      <a:lnTo>
                        <a:pt x="10606" y="4516"/>
                      </a:lnTo>
                      <a:lnTo>
                        <a:pt x="9500" y="4516"/>
                      </a:lnTo>
                      <a:lnTo>
                        <a:pt x="9500" y="3413"/>
                      </a:lnTo>
                      <a:close/>
                      <a:moveTo>
                        <a:pt x="10915" y="3413"/>
                      </a:moveTo>
                      <a:lnTo>
                        <a:pt x="12021" y="3413"/>
                      </a:lnTo>
                      <a:lnTo>
                        <a:pt x="12021" y="4516"/>
                      </a:lnTo>
                      <a:lnTo>
                        <a:pt x="10915" y="4516"/>
                      </a:lnTo>
                      <a:lnTo>
                        <a:pt x="10915" y="3413"/>
                      </a:lnTo>
                      <a:close/>
                      <a:moveTo>
                        <a:pt x="9500" y="1911"/>
                      </a:moveTo>
                      <a:lnTo>
                        <a:pt x="10606" y="1911"/>
                      </a:lnTo>
                      <a:lnTo>
                        <a:pt x="10606" y="3015"/>
                      </a:lnTo>
                      <a:lnTo>
                        <a:pt x="9500" y="3015"/>
                      </a:lnTo>
                      <a:lnTo>
                        <a:pt x="9500" y="1911"/>
                      </a:lnTo>
                      <a:close/>
                      <a:moveTo>
                        <a:pt x="10915" y="1911"/>
                      </a:moveTo>
                      <a:lnTo>
                        <a:pt x="12021" y="1911"/>
                      </a:lnTo>
                      <a:lnTo>
                        <a:pt x="12021" y="3015"/>
                      </a:lnTo>
                      <a:lnTo>
                        <a:pt x="10915" y="3015"/>
                      </a:lnTo>
                      <a:lnTo>
                        <a:pt x="10915" y="1911"/>
                      </a:lnTo>
                      <a:close/>
                      <a:moveTo>
                        <a:pt x="12331" y="1911"/>
                      </a:moveTo>
                      <a:lnTo>
                        <a:pt x="13436" y="1911"/>
                      </a:lnTo>
                      <a:lnTo>
                        <a:pt x="13436" y="3015"/>
                      </a:lnTo>
                      <a:lnTo>
                        <a:pt x="12331" y="3015"/>
                      </a:lnTo>
                      <a:lnTo>
                        <a:pt x="12331" y="1911"/>
                      </a:lnTo>
                      <a:close/>
                      <a:moveTo>
                        <a:pt x="12331" y="3413"/>
                      </a:moveTo>
                      <a:lnTo>
                        <a:pt x="13436" y="3413"/>
                      </a:lnTo>
                      <a:lnTo>
                        <a:pt x="13436" y="4516"/>
                      </a:lnTo>
                      <a:lnTo>
                        <a:pt x="12331" y="4516"/>
                      </a:lnTo>
                      <a:lnTo>
                        <a:pt x="12331" y="3413"/>
                      </a:lnTo>
                      <a:close/>
                    </a:path>
                  </a:pathLst>
                </a:custGeom>
                <a:solidFill>
                  <a:srgbClr val="00B0F0"/>
                </a:solidFill>
                <a:ln w="9525">
                  <a:noFill/>
                  <a:round/>
                  <a:headEnd/>
                  <a:tailEnd/>
                </a:ln>
              </p:spPr>
              <p:txBody>
                <a:bodyPr lIns="137545" tIns="68775" rIns="137545" bIns="68775"/>
                <a:lstStyle/>
                <a:p>
                  <a:pPr defTabSz="1374901">
                    <a:defRPr/>
                  </a:pPr>
                  <a:endParaRPr lang="zh-CN" altLang="en-US" sz="100" kern="0" dirty="0">
                    <a:solidFill>
                      <a:prstClr val="black"/>
                    </a:solidFill>
                    <a:latin typeface="微软雅黑" panose="020B0503020204020204" pitchFamily="34" charset="-122"/>
                    <a:ea typeface="等线" panose="02010600030101010101" pitchFamily="2" charset="-122"/>
                    <a:cs typeface="Helvetica"/>
                  </a:endParaRPr>
                </a:p>
              </p:txBody>
            </p:sp>
            <p:sp>
              <p:nvSpPr>
                <p:cNvPr id="89" name="Freeform 6">
                  <a:extLst>
                    <a:ext uri="{FF2B5EF4-FFF2-40B4-BE49-F238E27FC236}">
                      <a16:creationId xmlns:a16="http://schemas.microsoft.com/office/drawing/2014/main" id="{93EF0A32-A38F-58FF-DB4B-A64CDE13A12B}"/>
                    </a:ext>
                  </a:extLst>
                </p:cNvPr>
                <p:cNvSpPr>
                  <a:spLocks noChangeAspect="1" noEditPoints="1"/>
                </p:cNvSpPr>
                <p:nvPr/>
              </p:nvSpPr>
              <p:spPr bwMode="auto">
                <a:xfrm>
                  <a:off x="6649554" y="2375417"/>
                  <a:ext cx="447051" cy="195836"/>
                </a:xfrm>
                <a:custGeom>
                  <a:avLst/>
                  <a:gdLst/>
                  <a:ahLst/>
                  <a:cxnLst>
                    <a:cxn ang="0">
                      <a:pos x="12772" y="618"/>
                    </a:cxn>
                    <a:cxn ang="0">
                      <a:pos x="0" y="15651"/>
                    </a:cxn>
                    <a:cxn ang="0">
                      <a:pos x="1941" y="4867"/>
                    </a:cxn>
                    <a:cxn ang="0">
                      <a:pos x="5964" y="4867"/>
                    </a:cxn>
                    <a:cxn ang="0">
                      <a:pos x="7512" y="618"/>
                    </a:cxn>
                    <a:cxn ang="0">
                      <a:pos x="1277" y="12419"/>
                    </a:cxn>
                    <a:cxn ang="0">
                      <a:pos x="5523" y="7916"/>
                    </a:cxn>
                    <a:cxn ang="0">
                      <a:pos x="4108" y="7916"/>
                    </a:cxn>
                    <a:cxn ang="0">
                      <a:pos x="2692" y="7916"/>
                    </a:cxn>
                    <a:cxn ang="0">
                      <a:pos x="1277" y="7916"/>
                    </a:cxn>
                    <a:cxn ang="0">
                      <a:pos x="5523" y="9417"/>
                    </a:cxn>
                    <a:cxn ang="0">
                      <a:pos x="4108" y="9417"/>
                    </a:cxn>
                    <a:cxn ang="0">
                      <a:pos x="2692" y="9417"/>
                    </a:cxn>
                    <a:cxn ang="0">
                      <a:pos x="1277" y="9417"/>
                    </a:cxn>
                    <a:cxn ang="0">
                      <a:pos x="5523" y="10919"/>
                    </a:cxn>
                    <a:cxn ang="0">
                      <a:pos x="4108" y="10919"/>
                    </a:cxn>
                    <a:cxn ang="0">
                      <a:pos x="2692" y="10919"/>
                    </a:cxn>
                    <a:cxn ang="0">
                      <a:pos x="1277" y="10919"/>
                    </a:cxn>
                    <a:cxn ang="0">
                      <a:pos x="5523" y="12419"/>
                    </a:cxn>
                    <a:cxn ang="0">
                      <a:pos x="4108" y="12419"/>
                    </a:cxn>
                    <a:cxn ang="0">
                      <a:pos x="2692" y="12419"/>
                    </a:cxn>
                    <a:cxn ang="0">
                      <a:pos x="8086" y="1911"/>
                    </a:cxn>
                    <a:cxn ang="0">
                      <a:pos x="8086" y="12419"/>
                    </a:cxn>
                    <a:cxn ang="0">
                      <a:pos x="9500" y="12419"/>
                    </a:cxn>
                    <a:cxn ang="0">
                      <a:pos x="10915" y="12419"/>
                    </a:cxn>
                    <a:cxn ang="0">
                      <a:pos x="12331" y="12419"/>
                    </a:cxn>
                    <a:cxn ang="0">
                      <a:pos x="8086" y="10919"/>
                    </a:cxn>
                    <a:cxn ang="0">
                      <a:pos x="9500" y="10919"/>
                    </a:cxn>
                    <a:cxn ang="0">
                      <a:pos x="10915" y="10919"/>
                    </a:cxn>
                    <a:cxn ang="0">
                      <a:pos x="12331" y="10919"/>
                    </a:cxn>
                    <a:cxn ang="0">
                      <a:pos x="8086" y="9417"/>
                    </a:cxn>
                    <a:cxn ang="0">
                      <a:pos x="9500" y="9417"/>
                    </a:cxn>
                    <a:cxn ang="0">
                      <a:pos x="10915" y="9417"/>
                    </a:cxn>
                    <a:cxn ang="0">
                      <a:pos x="12331" y="9417"/>
                    </a:cxn>
                    <a:cxn ang="0">
                      <a:pos x="8086" y="7916"/>
                    </a:cxn>
                    <a:cxn ang="0">
                      <a:pos x="9500" y="7916"/>
                    </a:cxn>
                    <a:cxn ang="0">
                      <a:pos x="10915" y="7916"/>
                    </a:cxn>
                    <a:cxn ang="0">
                      <a:pos x="12331" y="7916"/>
                    </a:cxn>
                    <a:cxn ang="0">
                      <a:pos x="8086" y="6414"/>
                    </a:cxn>
                    <a:cxn ang="0">
                      <a:pos x="9500" y="6414"/>
                    </a:cxn>
                    <a:cxn ang="0">
                      <a:pos x="10915" y="6414"/>
                    </a:cxn>
                    <a:cxn ang="0">
                      <a:pos x="12331" y="6414"/>
                    </a:cxn>
                    <a:cxn ang="0">
                      <a:pos x="8086" y="4914"/>
                    </a:cxn>
                    <a:cxn ang="0">
                      <a:pos x="9500" y="4914"/>
                    </a:cxn>
                    <a:cxn ang="0">
                      <a:pos x="10915" y="4914"/>
                    </a:cxn>
                    <a:cxn ang="0">
                      <a:pos x="12331" y="4914"/>
                    </a:cxn>
                    <a:cxn ang="0">
                      <a:pos x="8086" y="3413"/>
                    </a:cxn>
                    <a:cxn ang="0">
                      <a:pos x="9500" y="3413"/>
                    </a:cxn>
                    <a:cxn ang="0">
                      <a:pos x="10915" y="3413"/>
                    </a:cxn>
                    <a:cxn ang="0">
                      <a:pos x="9500" y="1911"/>
                    </a:cxn>
                    <a:cxn ang="0">
                      <a:pos x="10915" y="1911"/>
                    </a:cxn>
                    <a:cxn ang="0">
                      <a:pos x="12331" y="1911"/>
                    </a:cxn>
                    <a:cxn ang="0">
                      <a:pos x="12331" y="3413"/>
                    </a:cxn>
                  </a:cxnLst>
                  <a:rect l="0" t="0" r="r" b="b"/>
                  <a:pathLst>
                    <a:path w="16169" h="15651">
                      <a:moveTo>
                        <a:pt x="7512" y="618"/>
                      </a:moveTo>
                      <a:lnTo>
                        <a:pt x="8749" y="618"/>
                      </a:lnTo>
                      <a:lnTo>
                        <a:pt x="8749" y="0"/>
                      </a:lnTo>
                      <a:lnTo>
                        <a:pt x="12772" y="0"/>
                      </a:lnTo>
                      <a:lnTo>
                        <a:pt x="12772" y="618"/>
                      </a:lnTo>
                      <a:lnTo>
                        <a:pt x="14010" y="618"/>
                      </a:lnTo>
                      <a:lnTo>
                        <a:pt x="14010" y="13875"/>
                      </a:lnTo>
                      <a:lnTo>
                        <a:pt x="16169" y="13875"/>
                      </a:lnTo>
                      <a:lnTo>
                        <a:pt x="16169" y="15651"/>
                      </a:lnTo>
                      <a:lnTo>
                        <a:pt x="0" y="15651"/>
                      </a:lnTo>
                      <a:lnTo>
                        <a:pt x="0" y="13875"/>
                      </a:lnTo>
                      <a:lnTo>
                        <a:pt x="781" y="13875"/>
                      </a:lnTo>
                      <a:lnTo>
                        <a:pt x="781" y="6103"/>
                      </a:lnTo>
                      <a:lnTo>
                        <a:pt x="1941" y="6103"/>
                      </a:lnTo>
                      <a:lnTo>
                        <a:pt x="1941" y="4867"/>
                      </a:lnTo>
                      <a:lnTo>
                        <a:pt x="4469" y="4867"/>
                      </a:lnTo>
                      <a:lnTo>
                        <a:pt x="4469" y="2808"/>
                      </a:lnTo>
                      <a:lnTo>
                        <a:pt x="5088" y="2808"/>
                      </a:lnTo>
                      <a:lnTo>
                        <a:pt x="5088" y="4867"/>
                      </a:lnTo>
                      <a:lnTo>
                        <a:pt x="5964" y="4867"/>
                      </a:lnTo>
                      <a:lnTo>
                        <a:pt x="5964" y="6103"/>
                      </a:lnTo>
                      <a:lnTo>
                        <a:pt x="7124" y="6103"/>
                      </a:lnTo>
                      <a:lnTo>
                        <a:pt x="7124" y="13875"/>
                      </a:lnTo>
                      <a:lnTo>
                        <a:pt x="7512" y="13875"/>
                      </a:lnTo>
                      <a:lnTo>
                        <a:pt x="7512" y="618"/>
                      </a:lnTo>
                      <a:close/>
                      <a:moveTo>
                        <a:pt x="1277" y="12419"/>
                      </a:moveTo>
                      <a:lnTo>
                        <a:pt x="2383" y="12419"/>
                      </a:lnTo>
                      <a:lnTo>
                        <a:pt x="2383" y="13523"/>
                      </a:lnTo>
                      <a:lnTo>
                        <a:pt x="1277" y="13523"/>
                      </a:lnTo>
                      <a:lnTo>
                        <a:pt x="1277" y="12419"/>
                      </a:lnTo>
                      <a:close/>
                      <a:moveTo>
                        <a:pt x="5523" y="7916"/>
                      </a:moveTo>
                      <a:lnTo>
                        <a:pt x="6628" y="7916"/>
                      </a:lnTo>
                      <a:lnTo>
                        <a:pt x="6628" y="9020"/>
                      </a:lnTo>
                      <a:lnTo>
                        <a:pt x="5523" y="9020"/>
                      </a:lnTo>
                      <a:lnTo>
                        <a:pt x="5523" y="7916"/>
                      </a:lnTo>
                      <a:close/>
                      <a:moveTo>
                        <a:pt x="4108" y="7916"/>
                      </a:moveTo>
                      <a:lnTo>
                        <a:pt x="5213" y="7916"/>
                      </a:lnTo>
                      <a:lnTo>
                        <a:pt x="5213" y="9020"/>
                      </a:lnTo>
                      <a:lnTo>
                        <a:pt x="4108" y="9020"/>
                      </a:lnTo>
                      <a:lnTo>
                        <a:pt x="4108" y="7916"/>
                      </a:lnTo>
                      <a:close/>
                      <a:moveTo>
                        <a:pt x="2692" y="7916"/>
                      </a:moveTo>
                      <a:lnTo>
                        <a:pt x="3798" y="7916"/>
                      </a:lnTo>
                      <a:lnTo>
                        <a:pt x="3798" y="9020"/>
                      </a:lnTo>
                      <a:lnTo>
                        <a:pt x="2692" y="9020"/>
                      </a:lnTo>
                      <a:lnTo>
                        <a:pt x="2692" y="7916"/>
                      </a:lnTo>
                      <a:close/>
                      <a:moveTo>
                        <a:pt x="1277" y="7916"/>
                      </a:moveTo>
                      <a:lnTo>
                        <a:pt x="2383" y="7916"/>
                      </a:lnTo>
                      <a:lnTo>
                        <a:pt x="2383" y="9020"/>
                      </a:lnTo>
                      <a:lnTo>
                        <a:pt x="1277" y="9020"/>
                      </a:lnTo>
                      <a:lnTo>
                        <a:pt x="1277" y="7916"/>
                      </a:lnTo>
                      <a:close/>
                      <a:moveTo>
                        <a:pt x="5523" y="9417"/>
                      </a:moveTo>
                      <a:lnTo>
                        <a:pt x="6628" y="9417"/>
                      </a:lnTo>
                      <a:lnTo>
                        <a:pt x="6628" y="10521"/>
                      </a:lnTo>
                      <a:lnTo>
                        <a:pt x="5523" y="10521"/>
                      </a:lnTo>
                      <a:lnTo>
                        <a:pt x="5523" y="9417"/>
                      </a:lnTo>
                      <a:close/>
                      <a:moveTo>
                        <a:pt x="4108" y="9417"/>
                      </a:moveTo>
                      <a:lnTo>
                        <a:pt x="5213" y="9417"/>
                      </a:lnTo>
                      <a:lnTo>
                        <a:pt x="5213" y="10521"/>
                      </a:lnTo>
                      <a:lnTo>
                        <a:pt x="4108" y="10521"/>
                      </a:lnTo>
                      <a:lnTo>
                        <a:pt x="4108" y="9417"/>
                      </a:lnTo>
                      <a:close/>
                      <a:moveTo>
                        <a:pt x="2692" y="9417"/>
                      </a:moveTo>
                      <a:lnTo>
                        <a:pt x="3798" y="9417"/>
                      </a:lnTo>
                      <a:lnTo>
                        <a:pt x="3798" y="10521"/>
                      </a:lnTo>
                      <a:lnTo>
                        <a:pt x="2692" y="10521"/>
                      </a:lnTo>
                      <a:lnTo>
                        <a:pt x="2692" y="9417"/>
                      </a:lnTo>
                      <a:close/>
                      <a:moveTo>
                        <a:pt x="1277" y="9417"/>
                      </a:moveTo>
                      <a:lnTo>
                        <a:pt x="2383" y="9417"/>
                      </a:lnTo>
                      <a:lnTo>
                        <a:pt x="2383" y="10521"/>
                      </a:lnTo>
                      <a:lnTo>
                        <a:pt x="1277" y="10521"/>
                      </a:lnTo>
                      <a:lnTo>
                        <a:pt x="1277" y="9417"/>
                      </a:lnTo>
                      <a:close/>
                      <a:moveTo>
                        <a:pt x="5523" y="10919"/>
                      </a:moveTo>
                      <a:lnTo>
                        <a:pt x="6628" y="10919"/>
                      </a:lnTo>
                      <a:lnTo>
                        <a:pt x="6628" y="12023"/>
                      </a:lnTo>
                      <a:lnTo>
                        <a:pt x="5523" y="12023"/>
                      </a:lnTo>
                      <a:lnTo>
                        <a:pt x="5523" y="10919"/>
                      </a:lnTo>
                      <a:close/>
                      <a:moveTo>
                        <a:pt x="4108" y="10919"/>
                      </a:moveTo>
                      <a:lnTo>
                        <a:pt x="5213" y="10919"/>
                      </a:lnTo>
                      <a:lnTo>
                        <a:pt x="5213" y="12023"/>
                      </a:lnTo>
                      <a:lnTo>
                        <a:pt x="4108" y="12023"/>
                      </a:lnTo>
                      <a:lnTo>
                        <a:pt x="4108" y="10919"/>
                      </a:lnTo>
                      <a:close/>
                      <a:moveTo>
                        <a:pt x="2692" y="10919"/>
                      </a:moveTo>
                      <a:lnTo>
                        <a:pt x="3798" y="10919"/>
                      </a:lnTo>
                      <a:lnTo>
                        <a:pt x="3798" y="12023"/>
                      </a:lnTo>
                      <a:lnTo>
                        <a:pt x="2692" y="12023"/>
                      </a:lnTo>
                      <a:lnTo>
                        <a:pt x="2692" y="10919"/>
                      </a:lnTo>
                      <a:close/>
                      <a:moveTo>
                        <a:pt x="1277" y="10919"/>
                      </a:moveTo>
                      <a:lnTo>
                        <a:pt x="2383" y="10919"/>
                      </a:lnTo>
                      <a:lnTo>
                        <a:pt x="2383" y="12023"/>
                      </a:lnTo>
                      <a:lnTo>
                        <a:pt x="1277" y="12023"/>
                      </a:lnTo>
                      <a:lnTo>
                        <a:pt x="1277" y="10919"/>
                      </a:lnTo>
                      <a:close/>
                      <a:moveTo>
                        <a:pt x="5523" y="12419"/>
                      </a:moveTo>
                      <a:lnTo>
                        <a:pt x="6628" y="12419"/>
                      </a:lnTo>
                      <a:lnTo>
                        <a:pt x="6628" y="13523"/>
                      </a:lnTo>
                      <a:lnTo>
                        <a:pt x="5523" y="13523"/>
                      </a:lnTo>
                      <a:lnTo>
                        <a:pt x="5523" y="12419"/>
                      </a:lnTo>
                      <a:close/>
                      <a:moveTo>
                        <a:pt x="4108" y="12419"/>
                      </a:moveTo>
                      <a:lnTo>
                        <a:pt x="5213" y="12419"/>
                      </a:lnTo>
                      <a:lnTo>
                        <a:pt x="5213" y="13523"/>
                      </a:lnTo>
                      <a:lnTo>
                        <a:pt x="4108" y="13523"/>
                      </a:lnTo>
                      <a:lnTo>
                        <a:pt x="4108" y="12419"/>
                      </a:lnTo>
                      <a:close/>
                      <a:moveTo>
                        <a:pt x="2692" y="12419"/>
                      </a:moveTo>
                      <a:lnTo>
                        <a:pt x="3798" y="12419"/>
                      </a:lnTo>
                      <a:lnTo>
                        <a:pt x="3798" y="13523"/>
                      </a:lnTo>
                      <a:lnTo>
                        <a:pt x="2692" y="13523"/>
                      </a:lnTo>
                      <a:lnTo>
                        <a:pt x="2692" y="12419"/>
                      </a:lnTo>
                      <a:close/>
                      <a:moveTo>
                        <a:pt x="8086" y="1911"/>
                      </a:moveTo>
                      <a:lnTo>
                        <a:pt x="9191" y="1911"/>
                      </a:lnTo>
                      <a:lnTo>
                        <a:pt x="9191" y="3015"/>
                      </a:lnTo>
                      <a:lnTo>
                        <a:pt x="8086" y="3015"/>
                      </a:lnTo>
                      <a:lnTo>
                        <a:pt x="8086" y="1911"/>
                      </a:lnTo>
                      <a:close/>
                      <a:moveTo>
                        <a:pt x="8086" y="12419"/>
                      </a:moveTo>
                      <a:lnTo>
                        <a:pt x="9191" y="12419"/>
                      </a:lnTo>
                      <a:lnTo>
                        <a:pt x="9191" y="13523"/>
                      </a:lnTo>
                      <a:lnTo>
                        <a:pt x="8086" y="13523"/>
                      </a:lnTo>
                      <a:lnTo>
                        <a:pt x="8086" y="12419"/>
                      </a:lnTo>
                      <a:close/>
                      <a:moveTo>
                        <a:pt x="9500" y="12419"/>
                      </a:moveTo>
                      <a:lnTo>
                        <a:pt x="10606" y="12419"/>
                      </a:lnTo>
                      <a:lnTo>
                        <a:pt x="10606" y="13523"/>
                      </a:lnTo>
                      <a:lnTo>
                        <a:pt x="9500" y="13523"/>
                      </a:lnTo>
                      <a:lnTo>
                        <a:pt x="9500" y="12419"/>
                      </a:lnTo>
                      <a:close/>
                      <a:moveTo>
                        <a:pt x="10915" y="12419"/>
                      </a:moveTo>
                      <a:lnTo>
                        <a:pt x="12021" y="12419"/>
                      </a:lnTo>
                      <a:lnTo>
                        <a:pt x="12021" y="13523"/>
                      </a:lnTo>
                      <a:lnTo>
                        <a:pt x="10915" y="13523"/>
                      </a:lnTo>
                      <a:lnTo>
                        <a:pt x="10915" y="12419"/>
                      </a:lnTo>
                      <a:close/>
                      <a:moveTo>
                        <a:pt x="12331" y="12419"/>
                      </a:moveTo>
                      <a:lnTo>
                        <a:pt x="13436" y="12419"/>
                      </a:lnTo>
                      <a:lnTo>
                        <a:pt x="13436" y="13523"/>
                      </a:lnTo>
                      <a:lnTo>
                        <a:pt x="12331" y="13523"/>
                      </a:lnTo>
                      <a:lnTo>
                        <a:pt x="12331" y="12419"/>
                      </a:lnTo>
                      <a:close/>
                      <a:moveTo>
                        <a:pt x="8086" y="10919"/>
                      </a:moveTo>
                      <a:lnTo>
                        <a:pt x="9191" y="10919"/>
                      </a:lnTo>
                      <a:lnTo>
                        <a:pt x="9191" y="12023"/>
                      </a:lnTo>
                      <a:lnTo>
                        <a:pt x="8086" y="12023"/>
                      </a:lnTo>
                      <a:lnTo>
                        <a:pt x="8086" y="10919"/>
                      </a:lnTo>
                      <a:close/>
                      <a:moveTo>
                        <a:pt x="9500" y="10919"/>
                      </a:moveTo>
                      <a:lnTo>
                        <a:pt x="10606" y="10919"/>
                      </a:lnTo>
                      <a:lnTo>
                        <a:pt x="10606" y="12023"/>
                      </a:lnTo>
                      <a:lnTo>
                        <a:pt x="9500" y="12023"/>
                      </a:lnTo>
                      <a:lnTo>
                        <a:pt x="9500" y="10919"/>
                      </a:lnTo>
                      <a:close/>
                      <a:moveTo>
                        <a:pt x="10915" y="10919"/>
                      </a:moveTo>
                      <a:lnTo>
                        <a:pt x="12021" y="10919"/>
                      </a:lnTo>
                      <a:lnTo>
                        <a:pt x="12021" y="12023"/>
                      </a:lnTo>
                      <a:lnTo>
                        <a:pt x="10915" y="12023"/>
                      </a:lnTo>
                      <a:lnTo>
                        <a:pt x="10915" y="10919"/>
                      </a:lnTo>
                      <a:close/>
                      <a:moveTo>
                        <a:pt x="12331" y="10919"/>
                      </a:moveTo>
                      <a:lnTo>
                        <a:pt x="13436" y="10919"/>
                      </a:lnTo>
                      <a:lnTo>
                        <a:pt x="13436" y="12023"/>
                      </a:lnTo>
                      <a:lnTo>
                        <a:pt x="12331" y="12023"/>
                      </a:lnTo>
                      <a:lnTo>
                        <a:pt x="12331" y="10919"/>
                      </a:lnTo>
                      <a:close/>
                      <a:moveTo>
                        <a:pt x="8086" y="9417"/>
                      </a:moveTo>
                      <a:lnTo>
                        <a:pt x="9191" y="9417"/>
                      </a:lnTo>
                      <a:lnTo>
                        <a:pt x="9191" y="10521"/>
                      </a:lnTo>
                      <a:lnTo>
                        <a:pt x="8086" y="10521"/>
                      </a:lnTo>
                      <a:lnTo>
                        <a:pt x="8086" y="9417"/>
                      </a:lnTo>
                      <a:close/>
                      <a:moveTo>
                        <a:pt x="9500" y="9417"/>
                      </a:moveTo>
                      <a:lnTo>
                        <a:pt x="10606" y="9417"/>
                      </a:lnTo>
                      <a:lnTo>
                        <a:pt x="10606" y="10521"/>
                      </a:lnTo>
                      <a:lnTo>
                        <a:pt x="9500" y="10521"/>
                      </a:lnTo>
                      <a:lnTo>
                        <a:pt x="9500" y="9417"/>
                      </a:lnTo>
                      <a:close/>
                      <a:moveTo>
                        <a:pt x="10915" y="9417"/>
                      </a:moveTo>
                      <a:lnTo>
                        <a:pt x="12021" y="9417"/>
                      </a:lnTo>
                      <a:lnTo>
                        <a:pt x="12021" y="10521"/>
                      </a:lnTo>
                      <a:lnTo>
                        <a:pt x="10915" y="10521"/>
                      </a:lnTo>
                      <a:lnTo>
                        <a:pt x="10915" y="9417"/>
                      </a:lnTo>
                      <a:close/>
                      <a:moveTo>
                        <a:pt x="12331" y="9417"/>
                      </a:moveTo>
                      <a:lnTo>
                        <a:pt x="13436" y="9417"/>
                      </a:lnTo>
                      <a:lnTo>
                        <a:pt x="13436" y="10521"/>
                      </a:lnTo>
                      <a:lnTo>
                        <a:pt x="12331" y="10521"/>
                      </a:lnTo>
                      <a:lnTo>
                        <a:pt x="12331" y="9417"/>
                      </a:lnTo>
                      <a:close/>
                      <a:moveTo>
                        <a:pt x="8086" y="7916"/>
                      </a:moveTo>
                      <a:lnTo>
                        <a:pt x="9191" y="7916"/>
                      </a:lnTo>
                      <a:lnTo>
                        <a:pt x="9191" y="9020"/>
                      </a:lnTo>
                      <a:lnTo>
                        <a:pt x="8086" y="9020"/>
                      </a:lnTo>
                      <a:lnTo>
                        <a:pt x="8086" y="7916"/>
                      </a:lnTo>
                      <a:close/>
                      <a:moveTo>
                        <a:pt x="9500" y="7916"/>
                      </a:moveTo>
                      <a:lnTo>
                        <a:pt x="10606" y="7916"/>
                      </a:lnTo>
                      <a:lnTo>
                        <a:pt x="10606" y="9020"/>
                      </a:lnTo>
                      <a:lnTo>
                        <a:pt x="9500" y="9020"/>
                      </a:lnTo>
                      <a:lnTo>
                        <a:pt x="9500" y="7916"/>
                      </a:lnTo>
                      <a:close/>
                      <a:moveTo>
                        <a:pt x="10915" y="7916"/>
                      </a:moveTo>
                      <a:lnTo>
                        <a:pt x="12021" y="7916"/>
                      </a:lnTo>
                      <a:lnTo>
                        <a:pt x="12021" y="9020"/>
                      </a:lnTo>
                      <a:lnTo>
                        <a:pt x="10915" y="9020"/>
                      </a:lnTo>
                      <a:lnTo>
                        <a:pt x="10915" y="7916"/>
                      </a:lnTo>
                      <a:close/>
                      <a:moveTo>
                        <a:pt x="12331" y="7916"/>
                      </a:moveTo>
                      <a:lnTo>
                        <a:pt x="13436" y="7916"/>
                      </a:lnTo>
                      <a:lnTo>
                        <a:pt x="13436" y="9020"/>
                      </a:lnTo>
                      <a:lnTo>
                        <a:pt x="12331" y="9020"/>
                      </a:lnTo>
                      <a:lnTo>
                        <a:pt x="12331" y="7916"/>
                      </a:lnTo>
                      <a:close/>
                      <a:moveTo>
                        <a:pt x="8086" y="6414"/>
                      </a:moveTo>
                      <a:lnTo>
                        <a:pt x="9191" y="6414"/>
                      </a:lnTo>
                      <a:lnTo>
                        <a:pt x="9191" y="7518"/>
                      </a:lnTo>
                      <a:lnTo>
                        <a:pt x="8086" y="7518"/>
                      </a:lnTo>
                      <a:lnTo>
                        <a:pt x="8086" y="6414"/>
                      </a:lnTo>
                      <a:close/>
                      <a:moveTo>
                        <a:pt x="9500" y="6414"/>
                      </a:moveTo>
                      <a:lnTo>
                        <a:pt x="10606" y="6414"/>
                      </a:lnTo>
                      <a:lnTo>
                        <a:pt x="10606" y="7518"/>
                      </a:lnTo>
                      <a:lnTo>
                        <a:pt x="9500" y="7518"/>
                      </a:lnTo>
                      <a:lnTo>
                        <a:pt x="9500" y="6414"/>
                      </a:lnTo>
                      <a:close/>
                      <a:moveTo>
                        <a:pt x="10915" y="6414"/>
                      </a:moveTo>
                      <a:lnTo>
                        <a:pt x="12021" y="6414"/>
                      </a:lnTo>
                      <a:lnTo>
                        <a:pt x="12021" y="7518"/>
                      </a:lnTo>
                      <a:lnTo>
                        <a:pt x="10915" y="7518"/>
                      </a:lnTo>
                      <a:lnTo>
                        <a:pt x="10915" y="6414"/>
                      </a:lnTo>
                      <a:close/>
                      <a:moveTo>
                        <a:pt x="12331" y="6414"/>
                      </a:moveTo>
                      <a:lnTo>
                        <a:pt x="13436" y="6414"/>
                      </a:lnTo>
                      <a:lnTo>
                        <a:pt x="13436" y="7518"/>
                      </a:lnTo>
                      <a:lnTo>
                        <a:pt x="12331" y="7518"/>
                      </a:lnTo>
                      <a:lnTo>
                        <a:pt x="12331" y="6414"/>
                      </a:lnTo>
                      <a:close/>
                      <a:moveTo>
                        <a:pt x="8086" y="4914"/>
                      </a:moveTo>
                      <a:lnTo>
                        <a:pt x="9191" y="4914"/>
                      </a:lnTo>
                      <a:lnTo>
                        <a:pt x="9191" y="6018"/>
                      </a:lnTo>
                      <a:lnTo>
                        <a:pt x="8086" y="6018"/>
                      </a:lnTo>
                      <a:lnTo>
                        <a:pt x="8086" y="4914"/>
                      </a:lnTo>
                      <a:close/>
                      <a:moveTo>
                        <a:pt x="9500" y="4914"/>
                      </a:moveTo>
                      <a:lnTo>
                        <a:pt x="10606" y="4914"/>
                      </a:lnTo>
                      <a:lnTo>
                        <a:pt x="10606" y="6018"/>
                      </a:lnTo>
                      <a:lnTo>
                        <a:pt x="9500" y="6018"/>
                      </a:lnTo>
                      <a:lnTo>
                        <a:pt x="9500" y="4914"/>
                      </a:lnTo>
                      <a:close/>
                      <a:moveTo>
                        <a:pt x="10915" y="4914"/>
                      </a:moveTo>
                      <a:lnTo>
                        <a:pt x="12021" y="4914"/>
                      </a:lnTo>
                      <a:lnTo>
                        <a:pt x="12021" y="6018"/>
                      </a:lnTo>
                      <a:lnTo>
                        <a:pt x="10915" y="6018"/>
                      </a:lnTo>
                      <a:lnTo>
                        <a:pt x="10915" y="4914"/>
                      </a:lnTo>
                      <a:close/>
                      <a:moveTo>
                        <a:pt x="12331" y="4914"/>
                      </a:moveTo>
                      <a:lnTo>
                        <a:pt x="13436" y="4914"/>
                      </a:lnTo>
                      <a:lnTo>
                        <a:pt x="13436" y="6018"/>
                      </a:lnTo>
                      <a:lnTo>
                        <a:pt x="12331" y="6018"/>
                      </a:lnTo>
                      <a:lnTo>
                        <a:pt x="12331" y="4914"/>
                      </a:lnTo>
                      <a:close/>
                      <a:moveTo>
                        <a:pt x="8086" y="3413"/>
                      </a:moveTo>
                      <a:lnTo>
                        <a:pt x="9191" y="3413"/>
                      </a:lnTo>
                      <a:lnTo>
                        <a:pt x="9191" y="4516"/>
                      </a:lnTo>
                      <a:lnTo>
                        <a:pt x="8086" y="4516"/>
                      </a:lnTo>
                      <a:lnTo>
                        <a:pt x="8086" y="3413"/>
                      </a:lnTo>
                      <a:close/>
                      <a:moveTo>
                        <a:pt x="9500" y="3413"/>
                      </a:moveTo>
                      <a:lnTo>
                        <a:pt x="10606" y="3413"/>
                      </a:lnTo>
                      <a:lnTo>
                        <a:pt x="10606" y="4516"/>
                      </a:lnTo>
                      <a:lnTo>
                        <a:pt x="9500" y="4516"/>
                      </a:lnTo>
                      <a:lnTo>
                        <a:pt x="9500" y="3413"/>
                      </a:lnTo>
                      <a:close/>
                      <a:moveTo>
                        <a:pt x="10915" y="3413"/>
                      </a:moveTo>
                      <a:lnTo>
                        <a:pt x="12021" y="3413"/>
                      </a:lnTo>
                      <a:lnTo>
                        <a:pt x="12021" y="4516"/>
                      </a:lnTo>
                      <a:lnTo>
                        <a:pt x="10915" y="4516"/>
                      </a:lnTo>
                      <a:lnTo>
                        <a:pt x="10915" y="3413"/>
                      </a:lnTo>
                      <a:close/>
                      <a:moveTo>
                        <a:pt x="9500" y="1911"/>
                      </a:moveTo>
                      <a:lnTo>
                        <a:pt x="10606" y="1911"/>
                      </a:lnTo>
                      <a:lnTo>
                        <a:pt x="10606" y="3015"/>
                      </a:lnTo>
                      <a:lnTo>
                        <a:pt x="9500" y="3015"/>
                      </a:lnTo>
                      <a:lnTo>
                        <a:pt x="9500" y="1911"/>
                      </a:lnTo>
                      <a:close/>
                      <a:moveTo>
                        <a:pt x="10915" y="1911"/>
                      </a:moveTo>
                      <a:lnTo>
                        <a:pt x="12021" y="1911"/>
                      </a:lnTo>
                      <a:lnTo>
                        <a:pt x="12021" y="3015"/>
                      </a:lnTo>
                      <a:lnTo>
                        <a:pt x="10915" y="3015"/>
                      </a:lnTo>
                      <a:lnTo>
                        <a:pt x="10915" y="1911"/>
                      </a:lnTo>
                      <a:close/>
                      <a:moveTo>
                        <a:pt x="12331" y="1911"/>
                      </a:moveTo>
                      <a:lnTo>
                        <a:pt x="13436" y="1911"/>
                      </a:lnTo>
                      <a:lnTo>
                        <a:pt x="13436" y="3015"/>
                      </a:lnTo>
                      <a:lnTo>
                        <a:pt x="12331" y="3015"/>
                      </a:lnTo>
                      <a:lnTo>
                        <a:pt x="12331" y="1911"/>
                      </a:lnTo>
                      <a:close/>
                      <a:moveTo>
                        <a:pt x="12331" y="3413"/>
                      </a:moveTo>
                      <a:lnTo>
                        <a:pt x="13436" y="3413"/>
                      </a:lnTo>
                      <a:lnTo>
                        <a:pt x="13436" y="4516"/>
                      </a:lnTo>
                      <a:lnTo>
                        <a:pt x="12331" y="4516"/>
                      </a:lnTo>
                      <a:lnTo>
                        <a:pt x="12331" y="3413"/>
                      </a:lnTo>
                      <a:close/>
                    </a:path>
                  </a:pathLst>
                </a:custGeom>
                <a:solidFill>
                  <a:srgbClr val="00B0F0"/>
                </a:solidFill>
                <a:ln w="9525">
                  <a:noFill/>
                  <a:round/>
                  <a:headEnd/>
                  <a:tailEnd/>
                </a:ln>
              </p:spPr>
              <p:txBody>
                <a:bodyPr lIns="137545" tIns="68775" rIns="137545" bIns="68775"/>
                <a:lstStyle/>
                <a:p>
                  <a:pPr defTabSz="1374901">
                    <a:defRPr/>
                  </a:pPr>
                  <a:endParaRPr lang="zh-CN" altLang="en-US" sz="100" kern="0" dirty="0">
                    <a:solidFill>
                      <a:prstClr val="black"/>
                    </a:solidFill>
                    <a:latin typeface="微软雅黑" panose="020B0503020204020204" pitchFamily="34" charset="-122"/>
                    <a:ea typeface="等线" panose="02010600030101010101" pitchFamily="2" charset="-122"/>
                    <a:cs typeface="Helvetica"/>
                  </a:endParaRPr>
                </a:p>
              </p:txBody>
            </p:sp>
            <p:sp>
              <p:nvSpPr>
                <p:cNvPr id="90" name="Freeform 6">
                  <a:extLst>
                    <a:ext uri="{FF2B5EF4-FFF2-40B4-BE49-F238E27FC236}">
                      <a16:creationId xmlns:a16="http://schemas.microsoft.com/office/drawing/2014/main" id="{1216BB57-F0F5-A1EC-B08E-56171ACB5655}"/>
                    </a:ext>
                  </a:extLst>
                </p:cNvPr>
                <p:cNvSpPr>
                  <a:spLocks noChangeAspect="1" noEditPoints="1"/>
                </p:cNvSpPr>
                <p:nvPr/>
              </p:nvSpPr>
              <p:spPr bwMode="auto">
                <a:xfrm>
                  <a:off x="6649286" y="2770305"/>
                  <a:ext cx="447051" cy="195836"/>
                </a:xfrm>
                <a:custGeom>
                  <a:avLst/>
                  <a:gdLst/>
                  <a:ahLst/>
                  <a:cxnLst>
                    <a:cxn ang="0">
                      <a:pos x="12772" y="618"/>
                    </a:cxn>
                    <a:cxn ang="0">
                      <a:pos x="0" y="15651"/>
                    </a:cxn>
                    <a:cxn ang="0">
                      <a:pos x="1941" y="4867"/>
                    </a:cxn>
                    <a:cxn ang="0">
                      <a:pos x="5964" y="4867"/>
                    </a:cxn>
                    <a:cxn ang="0">
                      <a:pos x="7512" y="618"/>
                    </a:cxn>
                    <a:cxn ang="0">
                      <a:pos x="1277" y="12419"/>
                    </a:cxn>
                    <a:cxn ang="0">
                      <a:pos x="5523" y="7916"/>
                    </a:cxn>
                    <a:cxn ang="0">
                      <a:pos x="4108" y="7916"/>
                    </a:cxn>
                    <a:cxn ang="0">
                      <a:pos x="2692" y="7916"/>
                    </a:cxn>
                    <a:cxn ang="0">
                      <a:pos x="1277" y="7916"/>
                    </a:cxn>
                    <a:cxn ang="0">
                      <a:pos x="5523" y="9417"/>
                    </a:cxn>
                    <a:cxn ang="0">
                      <a:pos x="4108" y="9417"/>
                    </a:cxn>
                    <a:cxn ang="0">
                      <a:pos x="2692" y="9417"/>
                    </a:cxn>
                    <a:cxn ang="0">
                      <a:pos x="1277" y="9417"/>
                    </a:cxn>
                    <a:cxn ang="0">
                      <a:pos x="5523" y="10919"/>
                    </a:cxn>
                    <a:cxn ang="0">
                      <a:pos x="4108" y="10919"/>
                    </a:cxn>
                    <a:cxn ang="0">
                      <a:pos x="2692" y="10919"/>
                    </a:cxn>
                    <a:cxn ang="0">
                      <a:pos x="1277" y="10919"/>
                    </a:cxn>
                    <a:cxn ang="0">
                      <a:pos x="5523" y="12419"/>
                    </a:cxn>
                    <a:cxn ang="0">
                      <a:pos x="4108" y="12419"/>
                    </a:cxn>
                    <a:cxn ang="0">
                      <a:pos x="2692" y="12419"/>
                    </a:cxn>
                    <a:cxn ang="0">
                      <a:pos x="8086" y="1911"/>
                    </a:cxn>
                    <a:cxn ang="0">
                      <a:pos x="8086" y="12419"/>
                    </a:cxn>
                    <a:cxn ang="0">
                      <a:pos x="9500" y="12419"/>
                    </a:cxn>
                    <a:cxn ang="0">
                      <a:pos x="10915" y="12419"/>
                    </a:cxn>
                    <a:cxn ang="0">
                      <a:pos x="12331" y="12419"/>
                    </a:cxn>
                    <a:cxn ang="0">
                      <a:pos x="8086" y="10919"/>
                    </a:cxn>
                    <a:cxn ang="0">
                      <a:pos x="9500" y="10919"/>
                    </a:cxn>
                    <a:cxn ang="0">
                      <a:pos x="10915" y="10919"/>
                    </a:cxn>
                    <a:cxn ang="0">
                      <a:pos x="12331" y="10919"/>
                    </a:cxn>
                    <a:cxn ang="0">
                      <a:pos x="8086" y="9417"/>
                    </a:cxn>
                    <a:cxn ang="0">
                      <a:pos x="9500" y="9417"/>
                    </a:cxn>
                    <a:cxn ang="0">
                      <a:pos x="10915" y="9417"/>
                    </a:cxn>
                    <a:cxn ang="0">
                      <a:pos x="12331" y="9417"/>
                    </a:cxn>
                    <a:cxn ang="0">
                      <a:pos x="8086" y="7916"/>
                    </a:cxn>
                    <a:cxn ang="0">
                      <a:pos x="9500" y="7916"/>
                    </a:cxn>
                    <a:cxn ang="0">
                      <a:pos x="10915" y="7916"/>
                    </a:cxn>
                    <a:cxn ang="0">
                      <a:pos x="12331" y="7916"/>
                    </a:cxn>
                    <a:cxn ang="0">
                      <a:pos x="8086" y="6414"/>
                    </a:cxn>
                    <a:cxn ang="0">
                      <a:pos x="9500" y="6414"/>
                    </a:cxn>
                    <a:cxn ang="0">
                      <a:pos x="10915" y="6414"/>
                    </a:cxn>
                    <a:cxn ang="0">
                      <a:pos x="12331" y="6414"/>
                    </a:cxn>
                    <a:cxn ang="0">
                      <a:pos x="8086" y="4914"/>
                    </a:cxn>
                    <a:cxn ang="0">
                      <a:pos x="9500" y="4914"/>
                    </a:cxn>
                    <a:cxn ang="0">
                      <a:pos x="10915" y="4914"/>
                    </a:cxn>
                    <a:cxn ang="0">
                      <a:pos x="12331" y="4914"/>
                    </a:cxn>
                    <a:cxn ang="0">
                      <a:pos x="8086" y="3413"/>
                    </a:cxn>
                    <a:cxn ang="0">
                      <a:pos x="9500" y="3413"/>
                    </a:cxn>
                    <a:cxn ang="0">
                      <a:pos x="10915" y="3413"/>
                    </a:cxn>
                    <a:cxn ang="0">
                      <a:pos x="9500" y="1911"/>
                    </a:cxn>
                    <a:cxn ang="0">
                      <a:pos x="10915" y="1911"/>
                    </a:cxn>
                    <a:cxn ang="0">
                      <a:pos x="12331" y="1911"/>
                    </a:cxn>
                    <a:cxn ang="0">
                      <a:pos x="12331" y="3413"/>
                    </a:cxn>
                  </a:cxnLst>
                  <a:rect l="0" t="0" r="r" b="b"/>
                  <a:pathLst>
                    <a:path w="16169" h="15651">
                      <a:moveTo>
                        <a:pt x="7512" y="618"/>
                      </a:moveTo>
                      <a:lnTo>
                        <a:pt x="8749" y="618"/>
                      </a:lnTo>
                      <a:lnTo>
                        <a:pt x="8749" y="0"/>
                      </a:lnTo>
                      <a:lnTo>
                        <a:pt x="12772" y="0"/>
                      </a:lnTo>
                      <a:lnTo>
                        <a:pt x="12772" y="618"/>
                      </a:lnTo>
                      <a:lnTo>
                        <a:pt x="14010" y="618"/>
                      </a:lnTo>
                      <a:lnTo>
                        <a:pt x="14010" y="13875"/>
                      </a:lnTo>
                      <a:lnTo>
                        <a:pt x="16169" y="13875"/>
                      </a:lnTo>
                      <a:lnTo>
                        <a:pt x="16169" y="15651"/>
                      </a:lnTo>
                      <a:lnTo>
                        <a:pt x="0" y="15651"/>
                      </a:lnTo>
                      <a:lnTo>
                        <a:pt x="0" y="13875"/>
                      </a:lnTo>
                      <a:lnTo>
                        <a:pt x="781" y="13875"/>
                      </a:lnTo>
                      <a:lnTo>
                        <a:pt x="781" y="6103"/>
                      </a:lnTo>
                      <a:lnTo>
                        <a:pt x="1941" y="6103"/>
                      </a:lnTo>
                      <a:lnTo>
                        <a:pt x="1941" y="4867"/>
                      </a:lnTo>
                      <a:lnTo>
                        <a:pt x="4469" y="4867"/>
                      </a:lnTo>
                      <a:lnTo>
                        <a:pt x="4469" y="2808"/>
                      </a:lnTo>
                      <a:lnTo>
                        <a:pt x="5088" y="2808"/>
                      </a:lnTo>
                      <a:lnTo>
                        <a:pt x="5088" y="4867"/>
                      </a:lnTo>
                      <a:lnTo>
                        <a:pt x="5964" y="4867"/>
                      </a:lnTo>
                      <a:lnTo>
                        <a:pt x="5964" y="6103"/>
                      </a:lnTo>
                      <a:lnTo>
                        <a:pt x="7124" y="6103"/>
                      </a:lnTo>
                      <a:lnTo>
                        <a:pt x="7124" y="13875"/>
                      </a:lnTo>
                      <a:lnTo>
                        <a:pt x="7512" y="13875"/>
                      </a:lnTo>
                      <a:lnTo>
                        <a:pt x="7512" y="618"/>
                      </a:lnTo>
                      <a:close/>
                      <a:moveTo>
                        <a:pt x="1277" y="12419"/>
                      </a:moveTo>
                      <a:lnTo>
                        <a:pt x="2383" y="12419"/>
                      </a:lnTo>
                      <a:lnTo>
                        <a:pt x="2383" y="13523"/>
                      </a:lnTo>
                      <a:lnTo>
                        <a:pt x="1277" y="13523"/>
                      </a:lnTo>
                      <a:lnTo>
                        <a:pt x="1277" y="12419"/>
                      </a:lnTo>
                      <a:close/>
                      <a:moveTo>
                        <a:pt x="5523" y="7916"/>
                      </a:moveTo>
                      <a:lnTo>
                        <a:pt x="6628" y="7916"/>
                      </a:lnTo>
                      <a:lnTo>
                        <a:pt x="6628" y="9020"/>
                      </a:lnTo>
                      <a:lnTo>
                        <a:pt x="5523" y="9020"/>
                      </a:lnTo>
                      <a:lnTo>
                        <a:pt x="5523" y="7916"/>
                      </a:lnTo>
                      <a:close/>
                      <a:moveTo>
                        <a:pt x="4108" y="7916"/>
                      </a:moveTo>
                      <a:lnTo>
                        <a:pt x="5213" y="7916"/>
                      </a:lnTo>
                      <a:lnTo>
                        <a:pt x="5213" y="9020"/>
                      </a:lnTo>
                      <a:lnTo>
                        <a:pt x="4108" y="9020"/>
                      </a:lnTo>
                      <a:lnTo>
                        <a:pt x="4108" y="7916"/>
                      </a:lnTo>
                      <a:close/>
                      <a:moveTo>
                        <a:pt x="2692" y="7916"/>
                      </a:moveTo>
                      <a:lnTo>
                        <a:pt x="3798" y="7916"/>
                      </a:lnTo>
                      <a:lnTo>
                        <a:pt x="3798" y="9020"/>
                      </a:lnTo>
                      <a:lnTo>
                        <a:pt x="2692" y="9020"/>
                      </a:lnTo>
                      <a:lnTo>
                        <a:pt x="2692" y="7916"/>
                      </a:lnTo>
                      <a:close/>
                      <a:moveTo>
                        <a:pt x="1277" y="7916"/>
                      </a:moveTo>
                      <a:lnTo>
                        <a:pt x="2383" y="7916"/>
                      </a:lnTo>
                      <a:lnTo>
                        <a:pt x="2383" y="9020"/>
                      </a:lnTo>
                      <a:lnTo>
                        <a:pt x="1277" y="9020"/>
                      </a:lnTo>
                      <a:lnTo>
                        <a:pt x="1277" y="7916"/>
                      </a:lnTo>
                      <a:close/>
                      <a:moveTo>
                        <a:pt x="5523" y="9417"/>
                      </a:moveTo>
                      <a:lnTo>
                        <a:pt x="6628" y="9417"/>
                      </a:lnTo>
                      <a:lnTo>
                        <a:pt x="6628" y="10521"/>
                      </a:lnTo>
                      <a:lnTo>
                        <a:pt x="5523" y="10521"/>
                      </a:lnTo>
                      <a:lnTo>
                        <a:pt x="5523" y="9417"/>
                      </a:lnTo>
                      <a:close/>
                      <a:moveTo>
                        <a:pt x="4108" y="9417"/>
                      </a:moveTo>
                      <a:lnTo>
                        <a:pt x="5213" y="9417"/>
                      </a:lnTo>
                      <a:lnTo>
                        <a:pt x="5213" y="10521"/>
                      </a:lnTo>
                      <a:lnTo>
                        <a:pt x="4108" y="10521"/>
                      </a:lnTo>
                      <a:lnTo>
                        <a:pt x="4108" y="9417"/>
                      </a:lnTo>
                      <a:close/>
                      <a:moveTo>
                        <a:pt x="2692" y="9417"/>
                      </a:moveTo>
                      <a:lnTo>
                        <a:pt x="3798" y="9417"/>
                      </a:lnTo>
                      <a:lnTo>
                        <a:pt x="3798" y="10521"/>
                      </a:lnTo>
                      <a:lnTo>
                        <a:pt x="2692" y="10521"/>
                      </a:lnTo>
                      <a:lnTo>
                        <a:pt x="2692" y="9417"/>
                      </a:lnTo>
                      <a:close/>
                      <a:moveTo>
                        <a:pt x="1277" y="9417"/>
                      </a:moveTo>
                      <a:lnTo>
                        <a:pt x="2383" y="9417"/>
                      </a:lnTo>
                      <a:lnTo>
                        <a:pt x="2383" y="10521"/>
                      </a:lnTo>
                      <a:lnTo>
                        <a:pt x="1277" y="10521"/>
                      </a:lnTo>
                      <a:lnTo>
                        <a:pt x="1277" y="9417"/>
                      </a:lnTo>
                      <a:close/>
                      <a:moveTo>
                        <a:pt x="5523" y="10919"/>
                      </a:moveTo>
                      <a:lnTo>
                        <a:pt x="6628" y="10919"/>
                      </a:lnTo>
                      <a:lnTo>
                        <a:pt x="6628" y="12023"/>
                      </a:lnTo>
                      <a:lnTo>
                        <a:pt x="5523" y="12023"/>
                      </a:lnTo>
                      <a:lnTo>
                        <a:pt x="5523" y="10919"/>
                      </a:lnTo>
                      <a:close/>
                      <a:moveTo>
                        <a:pt x="4108" y="10919"/>
                      </a:moveTo>
                      <a:lnTo>
                        <a:pt x="5213" y="10919"/>
                      </a:lnTo>
                      <a:lnTo>
                        <a:pt x="5213" y="12023"/>
                      </a:lnTo>
                      <a:lnTo>
                        <a:pt x="4108" y="12023"/>
                      </a:lnTo>
                      <a:lnTo>
                        <a:pt x="4108" y="10919"/>
                      </a:lnTo>
                      <a:close/>
                      <a:moveTo>
                        <a:pt x="2692" y="10919"/>
                      </a:moveTo>
                      <a:lnTo>
                        <a:pt x="3798" y="10919"/>
                      </a:lnTo>
                      <a:lnTo>
                        <a:pt x="3798" y="12023"/>
                      </a:lnTo>
                      <a:lnTo>
                        <a:pt x="2692" y="12023"/>
                      </a:lnTo>
                      <a:lnTo>
                        <a:pt x="2692" y="10919"/>
                      </a:lnTo>
                      <a:close/>
                      <a:moveTo>
                        <a:pt x="1277" y="10919"/>
                      </a:moveTo>
                      <a:lnTo>
                        <a:pt x="2383" y="10919"/>
                      </a:lnTo>
                      <a:lnTo>
                        <a:pt x="2383" y="12023"/>
                      </a:lnTo>
                      <a:lnTo>
                        <a:pt x="1277" y="12023"/>
                      </a:lnTo>
                      <a:lnTo>
                        <a:pt x="1277" y="10919"/>
                      </a:lnTo>
                      <a:close/>
                      <a:moveTo>
                        <a:pt x="5523" y="12419"/>
                      </a:moveTo>
                      <a:lnTo>
                        <a:pt x="6628" y="12419"/>
                      </a:lnTo>
                      <a:lnTo>
                        <a:pt x="6628" y="13523"/>
                      </a:lnTo>
                      <a:lnTo>
                        <a:pt x="5523" y="13523"/>
                      </a:lnTo>
                      <a:lnTo>
                        <a:pt x="5523" y="12419"/>
                      </a:lnTo>
                      <a:close/>
                      <a:moveTo>
                        <a:pt x="4108" y="12419"/>
                      </a:moveTo>
                      <a:lnTo>
                        <a:pt x="5213" y="12419"/>
                      </a:lnTo>
                      <a:lnTo>
                        <a:pt x="5213" y="13523"/>
                      </a:lnTo>
                      <a:lnTo>
                        <a:pt x="4108" y="13523"/>
                      </a:lnTo>
                      <a:lnTo>
                        <a:pt x="4108" y="12419"/>
                      </a:lnTo>
                      <a:close/>
                      <a:moveTo>
                        <a:pt x="2692" y="12419"/>
                      </a:moveTo>
                      <a:lnTo>
                        <a:pt x="3798" y="12419"/>
                      </a:lnTo>
                      <a:lnTo>
                        <a:pt x="3798" y="13523"/>
                      </a:lnTo>
                      <a:lnTo>
                        <a:pt x="2692" y="13523"/>
                      </a:lnTo>
                      <a:lnTo>
                        <a:pt x="2692" y="12419"/>
                      </a:lnTo>
                      <a:close/>
                      <a:moveTo>
                        <a:pt x="8086" y="1911"/>
                      </a:moveTo>
                      <a:lnTo>
                        <a:pt x="9191" y="1911"/>
                      </a:lnTo>
                      <a:lnTo>
                        <a:pt x="9191" y="3015"/>
                      </a:lnTo>
                      <a:lnTo>
                        <a:pt x="8086" y="3015"/>
                      </a:lnTo>
                      <a:lnTo>
                        <a:pt x="8086" y="1911"/>
                      </a:lnTo>
                      <a:close/>
                      <a:moveTo>
                        <a:pt x="8086" y="12419"/>
                      </a:moveTo>
                      <a:lnTo>
                        <a:pt x="9191" y="12419"/>
                      </a:lnTo>
                      <a:lnTo>
                        <a:pt x="9191" y="13523"/>
                      </a:lnTo>
                      <a:lnTo>
                        <a:pt x="8086" y="13523"/>
                      </a:lnTo>
                      <a:lnTo>
                        <a:pt x="8086" y="12419"/>
                      </a:lnTo>
                      <a:close/>
                      <a:moveTo>
                        <a:pt x="9500" y="12419"/>
                      </a:moveTo>
                      <a:lnTo>
                        <a:pt x="10606" y="12419"/>
                      </a:lnTo>
                      <a:lnTo>
                        <a:pt x="10606" y="13523"/>
                      </a:lnTo>
                      <a:lnTo>
                        <a:pt x="9500" y="13523"/>
                      </a:lnTo>
                      <a:lnTo>
                        <a:pt x="9500" y="12419"/>
                      </a:lnTo>
                      <a:close/>
                      <a:moveTo>
                        <a:pt x="10915" y="12419"/>
                      </a:moveTo>
                      <a:lnTo>
                        <a:pt x="12021" y="12419"/>
                      </a:lnTo>
                      <a:lnTo>
                        <a:pt x="12021" y="13523"/>
                      </a:lnTo>
                      <a:lnTo>
                        <a:pt x="10915" y="13523"/>
                      </a:lnTo>
                      <a:lnTo>
                        <a:pt x="10915" y="12419"/>
                      </a:lnTo>
                      <a:close/>
                      <a:moveTo>
                        <a:pt x="12331" y="12419"/>
                      </a:moveTo>
                      <a:lnTo>
                        <a:pt x="13436" y="12419"/>
                      </a:lnTo>
                      <a:lnTo>
                        <a:pt x="13436" y="13523"/>
                      </a:lnTo>
                      <a:lnTo>
                        <a:pt x="12331" y="13523"/>
                      </a:lnTo>
                      <a:lnTo>
                        <a:pt x="12331" y="12419"/>
                      </a:lnTo>
                      <a:close/>
                      <a:moveTo>
                        <a:pt x="8086" y="10919"/>
                      </a:moveTo>
                      <a:lnTo>
                        <a:pt x="9191" y="10919"/>
                      </a:lnTo>
                      <a:lnTo>
                        <a:pt x="9191" y="12023"/>
                      </a:lnTo>
                      <a:lnTo>
                        <a:pt x="8086" y="12023"/>
                      </a:lnTo>
                      <a:lnTo>
                        <a:pt x="8086" y="10919"/>
                      </a:lnTo>
                      <a:close/>
                      <a:moveTo>
                        <a:pt x="9500" y="10919"/>
                      </a:moveTo>
                      <a:lnTo>
                        <a:pt x="10606" y="10919"/>
                      </a:lnTo>
                      <a:lnTo>
                        <a:pt x="10606" y="12023"/>
                      </a:lnTo>
                      <a:lnTo>
                        <a:pt x="9500" y="12023"/>
                      </a:lnTo>
                      <a:lnTo>
                        <a:pt x="9500" y="10919"/>
                      </a:lnTo>
                      <a:close/>
                      <a:moveTo>
                        <a:pt x="10915" y="10919"/>
                      </a:moveTo>
                      <a:lnTo>
                        <a:pt x="12021" y="10919"/>
                      </a:lnTo>
                      <a:lnTo>
                        <a:pt x="12021" y="12023"/>
                      </a:lnTo>
                      <a:lnTo>
                        <a:pt x="10915" y="12023"/>
                      </a:lnTo>
                      <a:lnTo>
                        <a:pt x="10915" y="10919"/>
                      </a:lnTo>
                      <a:close/>
                      <a:moveTo>
                        <a:pt x="12331" y="10919"/>
                      </a:moveTo>
                      <a:lnTo>
                        <a:pt x="13436" y="10919"/>
                      </a:lnTo>
                      <a:lnTo>
                        <a:pt x="13436" y="12023"/>
                      </a:lnTo>
                      <a:lnTo>
                        <a:pt x="12331" y="12023"/>
                      </a:lnTo>
                      <a:lnTo>
                        <a:pt x="12331" y="10919"/>
                      </a:lnTo>
                      <a:close/>
                      <a:moveTo>
                        <a:pt x="8086" y="9417"/>
                      </a:moveTo>
                      <a:lnTo>
                        <a:pt x="9191" y="9417"/>
                      </a:lnTo>
                      <a:lnTo>
                        <a:pt x="9191" y="10521"/>
                      </a:lnTo>
                      <a:lnTo>
                        <a:pt x="8086" y="10521"/>
                      </a:lnTo>
                      <a:lnTo>
                        <a:pt x="8086" y="9417"/>
                      </a:lnTo>
                      <a:close/>
                      <a:moveTo>
                        <a:pt x="9500" y="9417"/>
                      </a:moveTo>
                      <a:lnTo>
                        <a:pt x="10606" y="9417"/>
                      </a:lnTo>
                      <a:lnTo>
                        <a:pt x="10606" y="10521"/>
                      </a:lnTo>
                      <a:lnTo>
                        <a:pt x="9500" y="10521"/>
                      </a:lnTo>
                      <a:lnTo>
                        <a:pt x="9500" y="9417"/>
                      </a:lnTo>
                      <a:close/>
                      <a:moveTo>
                        <a:pt x="10915" y="9417"/>
                      </a:moveTo>
                      <a:lnTo>
                        <a:pt x="12021" y="9417"/>
                      </a:lnTo>
                      <a:lnTo>
                        <a:pt x="12021" y="10521"/>
                      </a:lnTo>
                      <a:lnTo>
                        <a:pt x="10915" y="10521"/>
                      </a:lnTo>
                      <a:lnTo>
                        <a:pt x="10915" y="9417"/>
                      </a:lnTo>
                      <a:close/>
                      <a:moveTo>
                        <a:pt x="12331" y="9417"/>
                      </a:moveTo>
                      <a:lnTo>
                        <a:pt x="13436" y="9417"/>
                      </a:lnTo>
                      <a:lnTo>
                        <a:pt x="13436" y="10521"/>
                      </a:lnTo>
                      <a:lnTo>
                        <a:pt x="12331" y="10521"/>
                      </a:lnTo>
                      <a:lnTo>
                        <a:pt x="12331" y="9417"/>
                      </a:lnTo>
                      <a:close/>
                      <a:moveTo>
                        <a:pt x="8086" y="7916"/>
                      </a:moveTo>
                      <a:lnTo>
                        <a:pt x="9191" y="7916"/>
                      </a:lnTo>
                      <a:lnTo>
                        <a:pt x="9191" y="9020"/>
                      </a:lnTo>
                      <a:lnTo>
                        <a:pt x="8086" y="9020"/>
                      </a:lnTo>
                      <a:lnTo>
                        <a:pt x="8086" y="7916"/>
                      </a:lnTo>
                      <a:close/>
                      <a:moveTo>
                        <a:pt x="9500" y="7916"/>
                      </a:moveTo>
                      <a:lnTo>
                        <a:pt x="10606" y="7916"/>
                      </a:lnTo>
                      <a:lnTo>
                        <a:pt x="10606" y="9020"/>
                      </a:lnTo>
                      <a:lnTo>
                        <a:pt x="9500" y="9020"/>
                      </a:lnTo>
                      <a:lnTo>
                        <a:pt x="9500" y="7916"/>
                      </a:lnTo>
                      <a:close/>
                      <a:moveTo>
                        <a:pt x="10915" y="7916"/>
                      </a:moveTo>
                      <a:lnTo>
                        <a:pt x="12021" y="7916"/>
                      </a:lnTo>
                      <a:lnTo>
                        <a:pt x="12021" y="9020"/>
                      </a:lnTo>
                      <a:lnTo>
                        <a:pt x="10915" y="9020"/>
                      </a:lnTo>
                      <a:lnTo>
                        <a:pt x="10915" y="7916"/>
                      </a:lnTo>
                      <a:close/>
                      <a:moveTo>
                        <a:pt x="12331" y="7916"/>
                      </a:moveTo>
                      <a:lnTo>
                        <a:pt x="13436" y="7916"/>
                      </a:lnTo>
                      <a:lnTo>
                        <a:pt x="13436" y="9020"/>
                      </a:lnTo>
                      <a:lnTo>
                        <a:pt x="12331" y="9020"/>
                      </a:lnTo>
                      <a:lnTo>
                        <a:pt x="12331" y="7916"/>
                      </a:lnTo>
                      <a:close/>
                      <a:moveTo>
                        <a:pt x="8086" y="6414"/>
                      </a:moveTo>
                      <a:lnTo>
                        <a:pt x="9191" y="6414"/>
                      </a:lnTo>
                      <a:lnTo>
                        <a:pt x="9191" y="7518"/>
                      </a:lnTo>
                      <a:lnTo>
                        <a:pt x="8086" y="7518"/>
                      </a:lnTo>
                      <a:lnTo>
                        <a:pt x="8086" y="6414"/>
                      </a:lnTo>
                      <a:close/>
                      <a:moveTo>
                        <a:pt x="9500" y="6414"/>
                      </a:moveTo>
                      <a:lnTo>
                        <a:pt x="10606" y="6414"/>
                      </a:lnTo>
                      <a:lnTo>
                        <a:pt x="10606" y="7518"/>
                      </a:lnTo>
                      <a:lnTo>
                        <a:pt x="9500" y="7518"/>
                      </a:lnTo>
                      <a:lnTo>
                        <a:pt x="9500" y="6414"/>
                      </a:lnTo>
                      <a:close/>
                      <a:moveTo>
                        <a:pt x="10915" y="6414"/>
                      </a:moveTo>
                      <a:lnTo>
                        <a:pt x="12021" y="6414"/>
                      </a:lnTo>
                      <a:lnTo>
                        <a:pt x="12021" y="7518"/>
                      </a:lnTo>
                      <a:lnTo>
                        <a:pt x="10915" y="7518"/>
                      </a:lnTo>
                      <a:lnTo>
                        <a:pt x="10915" y="6414"/>
                      </a:lnTo>
                      <a:close/>
                      <a:moveTo>
                        <a:pt x="12331" y="6414"/>
                      </a:moveTo>
                      <a:lnTo>
                        <a:pt x="13436" y="6414"/>
                      </a:lnTo>
                      <a:lnTo>
                        <a:pt x="13436" y="7518"/>
                      </a:lnTo>
                      <a:lnTo>
                        <a:pt x="12331" y="7518"/>
                      </a:lnTo>
                      <a:lnTo>
                        <a:pt x="12331" y="6414"/>
                      </a:lnTo>
                      <a:close/>
                      <a:moveTo>
                        <a:pt x="8086" y="4914"/>
                      </a:moveTo>
                      <a:lnTo>
                        <a:pt x="9191" y="4914"/>
                      </a:lnTo>
                      <a:lnTo>
                        <a:pt x="9191" y="6018"/>
                      </a:lnTo>
                      <a:lnTo>
                        <a:pt x="8086" y="6018"/>
                      </a:lnTo>
                      <a:lnTo>
                        <a:pt x="8086" y="4914"/>
                      </a:lnTo>
                      <a:close/>
                      <a:moveTo>
                        <a:pt x="9500" y="4914"/>
                      </a:moveTo>
                      <a:lnTo>
                        <a:pt x="10606" y="4914"/>
                      </a:lnTo>
                      <a:lnTo>
                        <a:pt x="10606" y="6018"/>
                      </a:lnTo>
                      <a:lnTo>
                        <a:pt x="9500" y="6018"/>
                      </a:lnTo>
                      <a:lnTo>
                        <a:pt x="9500" y="4914"/>
                      </a:lnTo>
                      <a:close/>
                      <a:moveTo>
                        <a:pt x="10915" y="4914"/>
                      </a:moveTo>
                      <a:lnTo>
                        <a:pt x="12021" y="4914"/>
                      </a:lnTo>
                      <a:lnTo>
                        <a:pt x="12021" y="6018"/>
                      </a:lnTo>
                      <a:lnTo>
                        <a:pt x="10915" y="6018"/>
                      </a:lnTo>
                      <a:lnTo>
                        <a:pt x="10915" y="4914"/>
                      </a:lnTo>
                      <a:close/>
                      <a:moveTo>
                        <a:pt x="12331" y="4914"/>
                      </a:moveTo>
                      <a:lnTo>
                        <a:pt x="13436" y="4914"/>
                      </a:lnTo>
                      <a:lnTo>
                        <a:pt x="13436" y="6018"/>
                      </a:lnTo>
                      <a:lnTo>
                        <a:pt x="12331" y="6018"/>
                      </a:lnTo>
                      <a:lnTo>
                        <a:pt x="12331" y="4914"/>
                      </a:lnTo>
                      <a:close/>
                      <a:moveTo>
                        <a:pt x="8086" y="3413"/>
                      </a:moveTo>
                      <a:lnTo>
                        <a:pt x="9191" y="3413"/>
                      </a:lnTo>
                      <a:lnTo>
                        <a:pt x="9191" y="4516"/>
                      </a:lnTo>
                      <a:lnTo>
                        <a:pt x="8086" y="4516"/>
                      </a:lnTo>
                      <a:lnTo>
                        <a:pt x="8086" y="3413"/>
                      </a:lnTo>
                      <a:close/>
                      <a:moveTo>
                        <a:pt x="9500" y="3413"/>
                      </a:moveTo>
                      <a:lnTo>
                        <a:pt x="10606" y="3413"/>
                      </a:lnTo>
                      <a:lnTo>
                        <a:pt x="10606" y="4516"/>
                      </a:lnTo>
                      <a:lnTo>
                        <a:pt x="9500" y="4516"/>
                      </a:lnTo>
                      <a:lnTo>
                        <a:pt x="9500" y="3413"/>
                      </a:lnTo>
                      <a:close/>
                      <a:moveTo>
                        <a:pt x="10915" y="3413"/>
                      </a:moveTo>
                      <a:lnTo>
                        <a:pt x="12021" y="3413"/>
                      </a:lnTo>
                      <a:lnTo>
                        <a:pt x="12021" y="4516"/>
                      </a:lnTo>
                      <a:lnTo>
                        <a:pt x="10915" y="4516"/>
                      </a:lnTo>
                      <a:lnTo>
                        <a:pt x="10915" y="3413"/>
                      </a:lnTo>
                      <a:close/>
                      <a:moveTo>
                        <a:pt x="9500" y="1911"/>
                      </a:moveTo>
                      <a:lnTo>
                        <a:pt x="10606" y="1911"/>
                      </a:lnTo>
                      <a:lnTo>
                        <a:pt x="10606" y="3015"/>
                      </a:lnTo>
                      <a:lnTo>
                        <a:pt x="9500" y="3015"/>
                      </a:lnTo>
                      <a:lnTo>
                        <a:pt x="9500" y="1911"/>
                      </a:lnTo>
                      <a:close/>
                      <a:moveTo>
                        <a:pt x="10915" y="1911"/>
                      </a:moveTo>
                      <a:lnTo>
                        <a:pt x="12021" y="1911"/>
                      </a:lnTo>
                      <a:lnTo>
                        <a:pt x="12021" y="3015"/>
                      </a:lnTo>
                      <a:lnTo>
                        <a:pt x="10915" y="3015"/>
                      </a:lnTo>
                      <a:lnTo>
                        <a:pt x="10915" y="1911"/>
                      </a:lnTo>
                      <a:close/>
                      <a:moveTo>
                        <a:pt x="12331" y="1911"/>
                      </a:moveTo>
                      <a:lnTo>
                        <a:pt x="13436" y="1911"/>
                      </a:lnTo>
                      <a:lnTo>
                        <a:pt x="13436" y="3015"/>
                      </a:lnTo>
                      <a:lnTo>
                        <a:pt x="12331" y="3015"/>
                      </a:lnTo>
                      <a:lnTo>
                        <a:pt x="12331" y="1911"/>
                      </a:lnTo>
                      <a:close/>
                      <a:moveTo>
                        <a:pt x="12331" y="3413"/>
                      </a:moveTo>
                      <a:lnTo>
                        <a:pt x="13436" y="3413"/>
                      </a:lnTo>
                      <a:lnTo>
                        <a:pt x="13436" y="4516"/>
                      </a:lnTo>
                      <a:lnTo>
                        <a:pt x="12331" y="4516"/>
                      </a:lnTo>
                      <a:lnTo>
                        <a:pt x="12331" y="3413"/>
                      </a:lnTo>
                      <a:close/>
                    </a:path>
                  </a:pathLst>
                </a:custGeom>
                <a:solidFill>
                  <a:srgbClr val="7CBF33">
                    <a:lumMod val="75000"/>
                  </a:srgbClr>
                </a:solidFill>
                <a:ln w="9525">
                  <a:noFill/>
                  <a:round/>
                  <a:headEnd/>
                  <a:tailEnd/>
                </a:ln>
              </p:spPr>
              <p:txBody>
                <a:bodyPr lIns="137545" tIns="68775" rIns="137545" bIns="68775"/>
                <a:lstStyle/>
                <a:p>
                  <a:pPr defTabSz="1374901">
                    <a:defRPr/>
                  </a:pPr>
                  <a:endParaRPr lang="zh-CN" altLang="en-US" sz="100" kern="0" dirty="0">
                    <a:solidFill>
                      <a:prstClr val="black"/>
                    </a:solidFill>
                    <a:latin typeface="微软雅黑" panose="020B0503020204020204" pitchFamily="34" charset="-122"/>
                    <a:ea typeface="等线" panose="02010600030101010101" pitchFamily="2" charset="-122"/>
                    <a:cs typeface="Helvetica"/>
                  </a:endParaRPr>
                </a:p>
              </p:txBody>
            </p:sp>
            <p:sp>
              <p:nvSpPr>
                <p:cNvPr id="91" name="文本框 433">
                  <a:extLst>
                    <a:ext uri="{FF2B5EF4-FFF2-40B4-BE49-F238E27FC236}">
                      <a16:creationId xmlns:a16="http://schemas.microsoft.com/office/drawing/2014/main" id="{954F25FA-7E0E-75A8-100C-809DD1AA131E}"/>
                    </a:ext>
                  </a:extLst>
                </p:cNvPr>
                <p:cNvSpPr txBox="1"/>
                <p:nvPr/>
              </p:nvSpPr>
              <p:spPr>
                <a:xfrm>
                  <a:off x="6693857" y="3339294"/>
                  <a:ext cx="758529" cy="192081"/>
                </a:xfrm>
                <a:prstGeom prst="rect">
                  <a:avLst/>
                </a:prstGeom>
                <a:noFill/>
              </p:spPr>
              <p:txBody>
                <a:bodyPr wrap="none" rtlCol="0">
                  <a:spAutoFit/>
                </a:bodyPr>
                <a:lstStyle/>
                <a:p>
                  <a:pPr defTabSz="914034">
                    <a:defRPr/>
                  </a:pPr>
                  <a:r>
                    <a:rPr lang="zh-CN" altLang="en-US" sz="700" kern="0" dirty="0">
                      <a:solidFill>
                        <a:srgbClr val="000000"/>
                      </a:solidFill>
                      <a:latin typeface="宋体" panose="02010600030101010101" pitchFamily="2" charset="-122"/>
                    </a:rPr>
                    <a:t>branching</a:t>
                  </a:r>
                </a:p>
              </p:txBody>
            </p:sp>
            <p:sp>
              <p:nvSpPr>
                <p:cNvPr id="92" name="Freeform 6">
                  <a:extLst>
                    <a:ext uri="{FF2B5EF4-FFF2-40B4-BE49-F238E27FC236}">
                      <a16:creationId xmlns:a16="http://schemas.microsoft.com/office/drawing/2014/main" id="{0057550F-3574-E850-F502-6167BC65EFC5}"/>
                    </a:ext>
                  </a:extLst>
                </p:cNvPr>
                <p:cNvSpPr>
                  <a:spLocks noChangeAspect="1" noEditPoints="1"/>
                </p:cNvSpPr>
                <p:nvPr/>
              </p:nvSpPr>
              <p:spPr bwMode="auto">
                <a:xfrm>
                  <a:off x="6691236" y="3180681"/>
                  <a:ext cx="447051" cy="195836"/>
                </a:xfrm>
                <a:custGeom>
                  <a:avLst/>
                  <a:gdLst/>
                  <a:ahLst/>
                  <a:cxnLst>
                    <a:cxn ang="0">
                      <a:pos x="12772" y="618"/>
                    </a:cxn>
                    <a:cxn ang="0">
                      <a:pos x="0" y="15651"/>
                    </a:cxn>
                    <a:cxn ang="0">
                      <a:pos x="1941" y="4867"/>
                    </a:cxn>
                    <a:cxn ang="0">
                      <a:pos x="5964" y="4867"/>
                    </a:cxn>
                    <a:cxn ang="0">
                      <a:pos x="7512" y="618"/>
                    </a:cxn>
                    <a:cxn ang="0">
                      <a:pos x="1277" y="12419"/>
                    </a:cxn>
                    <a:cxn ang="0">
                      <a:pos x="5523" y="7916"/>
                    </a:cxn>
                    <a:cxn ang="0">
                      <a:pos x="4108" y="7916"/>
                    </a:cxn>
                    <a:cxn ang="0">
                      <a:pos x="2692" y="7916"/>
                    </a:cxn>
                    <a:cxn ang="0">
                      <a:pos x="1277" y="7916"/>
                    </a:cxn>
                    <a:cxn ang="0">
                      <a:pos x="5523" y="9417"/>
                    </a:cxn>
                    <a:cxn ang="0">
                      <a:pos x="4108" y="9417"/>
                    </a:cxn>
                    <a:cxn ang="0">
                      <a:pos x="2692" y="9417"/>
                    </a:cxn>
                    <a:cxn ang="0">
                      <a:pos x="1277" y="9417"/>
                    </a:cxn>
                    <a:cxn ang="0">
                      <a:pos x="5523" y="10919"/>
                    </a:cxn>
                    <a:cxn ang="0">
                      <a:pos x="4108" y="10919"/>
                    </a:cxn>
                    <a:cxn ang="0">
                      <a:pos x="2692" y="10919"/>
                    </a:cxn>
                    <a:cxn ang="0">
                      <a:pos x="1277" y="10919"/>
                    </a:cxn>
                    <a:cxn ang="0">
                      <a:pos x="5523" y="12419"/>
                    </a:cxn>
                    <a:cxn ang="0">
                      <a:pos x="4108" y="12419"/>
                    </a:cxn>
                    <a:cxn ang="0">
                      <a:pos x="2692" y="12419"/>
                    </a:cxn>
                    <a:cxn ang="0">
                      <a:pos x="8086" y="1911"/>
                    </a:cxn>
                    <a:cxn ang="0">
                      <a:pos x="8086" y="12419"/>
                    </a:cxn>
                    <a:cxn ang="0">
                      <a:pos x="9500" y="12419"/>
                    </a:cxn>
                    <a:cxn ang="0">
                      <a:pos x="10915" y="12419"/>
                    </a:cxn>
                    <a:cxn ang="0">
                      <a:pos x="12331" y="12419"/>
                    </a:cxn>
                    <a:cxn ang="0">
                      <a:pos x="8086" y="10919"/>
                    </a:cxn>
                    <a:cxn ang="0">
                      <a:pos x="9500" y="10919"/>
                    </a:cxn>
                    <a:cxn ang="0">
                      <a:pos x="10915" y="10919"/>
                    </a:cxn>
                    <a:cxn ang="0">
                      <a:pos x="12331" y="10919"/>
                    </a:cxn>
                    <a:cxn ang="0">
                      <a:pos x="8086" y="9417"/>
                    </a:cxn>
                    <a:cxn ang="0">
                      <a:pos x="9500" y="9417"/>
                    </a:cxn>
                    <a:cxn ang="0">
                      <a:pos x="10915" y="9417"/>
                    </a:cxn>
                    <a:cxn ang="0">
                      <a:pos x="12331" y="9417"/>
                    </a:cxn>
                    <a:cxn ang="0">
                      <a:pos x="8086" y="7916"/>
                    </a:cxn>
                    <a:cxn ang="0">
                      <a:pos x="9500" y="7916"/>
                    </a:cxn>
                    <a:cxn ang="0">
                      <a:pos x="10915" y="7916"/>
                    </a:cxn>
                    <a:cxn ang="0">
                      <a:pos x="12331" y="7916"/>
                    </a:cxn>
                    <a:cxn ang="0">
                      <a:pos x="8086" y="6414"/>
                    </a:cxn>
                    <a:cxn ang="0">
                      <a:pos x="9500" y="6414"/>
                    </a:cxn>
                    <a:cxn ang="0">
                      <a:pos x="10915" y="6414"/>
                    </a:cxn>
                    <a:cxn ang="0">
                      <a:pos x="12331" y="6414"/>
                    </a:cxn>
                    <a:cxn ang="0">
                      <a:pos x="8086" y="4914"/>
                    </a:cxn>
                    <a:cxn ang="0">
                      <a:pos x="9500" y="4914"/>
                    </a:cxn>
                    <a:cxn ang="0">
                      <a:pos x="10915" y="4914"/>
                    </a:cxn>
                    <a:cxn ang="0">
                      <a:pos x="12331" y="4914"/>
                    </a:cxn>
                    <a:cxn ang="0">
                      <a:pos x="8086" y="3413"/>
                    </a:cxn>
                    <a:cxn ang="0">
                      <a:pos x="9500" y="3413"/>
                    </a:cxn>
                    <a:cxn ang="0">
                      <a:pos x="10915" y="3413"/>
                    </a:cxn>
                    <a:cxn ang="0">
                      <a:pos x="9500" y="1911"/>
                    </a:cxn>
                    <a:cxn ang="0">
                      <a:pos x="10915" y="1911"/>
                    </a:cxn>
                    <a:cxn ang="0">
                      <a:pos x="12331" y="1911"/>
                    </a:cxn>
                    <a:cxn ang="0">
                      <a:pos x="12331" y="3413"/>
                    </a:cxn>
                  </a:cxnLst>
                  <a:rect l="0" t="0" r="r" b="b"/>
                  <a:pathLst>
                    <a:path w="16169" h="15651">
                      <a:moveTo>
                        <a:pt x="7512" y="618"/>
                      </a:moveTo>
                      <a:lnTo>
                        <a:pt x="8749" y="618"/>
                      </a:lnTo>
                      <a:lnTo>
                        <a:pt x="8749" y="0"/>
                      </a:lnTo>
                      <a:lnTo>
                        <a:pt x="12772" y="0"/>
                      </a:lnTo>
                      <a:lnTo>
                        <a:pt x="12772" y="618"/>
                      </a:lnTo>
                      <a:lnTo>
                        <a:pt x="14010" y="618"/>
                      </a:lnTo>
                      <a:lnTo>
                        <a:pt x="14010" y="13875"/>
                      </a:lnTo>
                      <a:lnTo>
                        <a:pt x="16169" y="13875"/>
                      </a:lnTo>
                      <a:lnTo>
                        <a:pt x="16169" y="15651"/>
                      </a:lnTo>
                      <a:lnTo>
                        <a:pt x="0" y="15651"/>
                      </a:lnTo>
                      <a:lnTo>
                        <a:pt x="0" y="13875"/>
                      </a:lnTo>
                      <a:lnTo>
                        <a:pt x="781" y="13875"/>
                      </a:lnTo>
                      <a:lnTo>
                        <a:pt x="781" y="6103"/>
                      </a:lnTo>
                      <a:lnTo>
                        <a:pt x="1941" y="6103"/>
                      </a:lnTo>
                      <a:lnTo>
                        <a:pt x="1941" y="4867"/>
                      </a:lnTo>
                      <a:lnTo>
                        <a:pt x="4469" y="4867"/>
                      </a:lnTo>
                      <a:lnTo>
                        <a:pt x="4469" y="2808"/>
                      </a:lnTo>
                      <a:lnTo>
                        <a:pt x="5088" y="2808"/>
                      </a:lnTo>
                      <a:lnTo>
                        <a:pt x="5088" y="4867"/>
                      </a:lnTo>
                      <a:lnTo>
                        <a:pt x="5964" y="4867"/>
                      </a:lnTo>
                      <a:lnTo>
                        <a:pt x="5964" y="6103"/>
                      </a:lnTo>
                      <a:lnTo>
                        <a:pt x="7124" y="6103"/>
                      </a:lnTo>
                      <a:lnTo>
                        <a:pt x="7124" y="13875"/>
                      </a:lnTo>
                      <a:lnTo>
                        <a:pt x="7512" y="13875"/>
                      </a:lnTo>
                      <a:lnTo>
                        <a:pt x="7512" y="618"/>
                      </a:lnTo>
                      <a:close/>
                      <a:moveTo>
                        <a:pt x="1277" y="12419"/>
                      </a:moveTo>
                      <a:lnTo>
                        <a:pt x="2383" y="12419"/>
                      </a:lnTo>
                      <a:lnTo>
                        <a:pt x="2383" y="13523"/>
                      </a:lnTo>
                      <a:lnTo>
                        <a:pt x="1277" y="13523"/>
                      </a:lnTo>
                      <a:lnTo>
                        <a:pt x="1277" y="12419"/>
                      </a:lnTo>
                      <a:close/>
                      <a:moveTo>
                        <a:pt x="5523" y="7916"/>
                      </a:moveTo>
                      <a:lnTo>
                        <a:pt x="6628" y="7916"/>
                      </a:lnTo>
                      <a:lnTo>
                        <a:pt x="6628" y="9020"/>
                      </a:lnTo>
                      <a:lnTo>
                        <a:pt x="5523" y="9020"/>
                      </a:lnTo>
                      <a:lnTo>
                        <a:pt x="5523" y="7916"/>
                      </a:lnTo>
                      <a:close/>
                      <a:moveTo>
                        <a:pt x="4108" y="7916"/>
                      </a:moveTo>
                      <a:lnTo>
                        <a:pt x="5213" y="7916"/>
                      </a:lnTo>
                      <a:lnTo>
                        <a:pt x="5213" y="9020"/>
                      </a:lnTo>
                      <a:lnTo>
                        <a:pt x="4108" y="9020"/>
                      </a:lnTo>
                      <a:lnTo>
                        <a:pt x="4108" y="7916"/>
                      </a:lnTo>
                      <a:close/>
                      <a:moveTo>
                        <a:pt x="2692" y="7916"/>
                      </a:moveTo>
                      <a:lnTo>
                        <a:pt x="3798" y="7916"/>
                      </a:lnTo>
                      <a:lnTo>
                        <a:pt x="3798" y="9020"/>
                      </a:lnTo>
                      <a:lnTo>
                        <a:pt x="2692" y="9020"/>
                      </a:lnTo>
                      <a:lnTo>
                        <a:pt x="2692" y="7916"/>
                      </a:lnTo>
                      <a:close/>
                      <a:moveTo>
                        <a:pt x="1277" y="7916"/>
                      </a:moveTo>
                      <a:lnTo>
                        <a:pt x="2383" y="7916"/>
                      </a:lnTo>
                      <a:lnTo>
                        <a:pt x="2383" y="9020"/>
                      </a:lnTo>
                      <a:lnTo>
                        <a:pt x="1277" y="9020"/>
                      </a:lnTo>
                      <a:lnTo>
                        <a:pt x="1277" y="7916"/>
                      </a:lnTo>
                      <a:close/>
                      <a:moveTo>
                        <a:pt x="5523" y="9417"/>
                      </a:moveTo>
                      <a:lnTo>
                        <a:pt x="6628" y="9417"/>
                      </a:lnTo>
                      <a:lnTo>
                        <a:pt x="6628" y="10521"/>
                      </a:lnTo>
                      <a:lnTo>
                        <a:pt x="5523" y="10521"/>
                      </a:lnTo>
                      <a:lnTo>
                        <a:pt x="5523" y="9417"/>
                      </a:lnTo>
                      <a:close/>
                      <a:moveTo>
                        <a:pt x="4108" y="9417"/>
                      </a:moveTo>
                      <a:lnTo>
                        <a:pt x="5213" y="9417"/>
                      </a:lnTo>
                      <a:lnTo>
                        <a:pt x="5213" y="10521"/>
                      </a:lnTo>
                      <a:lnTo>
                        <a:pt x="4108" y="10521"/>
                      </a:lnTo>
                      <a:lnTo>
                        <a:pt x="4108" y="9417"/>
                      </a:lnTo>
                      <a:close/>
                      <a:moveTo>
                        <a:pt x="2692" y="9417"/>
                      </a:moveTo>
                      <a:lnTo>
                        <a:pt x="3798" y="9417"/>
                      </a:lnTo>
                      <a:lnTo>
                        <a:pt x="3798" y="10521"/>
                      </a:lnTo>
                      <a:lnTo>
                        <a:pt x="2692" y="10521"/>
                      </a:lnTo>
                      <a:lnTo>
                        <a:pt x="2692" y="9417"/>
                      </a:lnTo>
                      <a:close/>
                      <a:moveTo>
                        <a:pt x="1277" y="9417"/>
                      </a:moveTo>
                      <a:lnTo>
                        <a:pt x="2383" y="9417"/>
                      </a:lnTo>
                      <a:lnTo>
                        <a:pt x="2383" y="10521"/>
                      </a:lnTo>
                      <a:lnTo>
                        <a:pt x="1277" y="10521"/>
                      </a:lnTo>
                      <a:lnTo>
                        <a:pt x="1277" y="9417"/>
                      </a:lnTo>
                      <a:close/>
                      <a:moveTo>
                        <a:pt x="5523" y="10919"/>
                      </a:moveTo>
                      <a:lnTo>
                        <a:pt x="6628" y="10919"/>
                      </a:lnTo>
                      <a:lnTo>
                        <a:pt x="6628" y="12023"/>
                      </a:lnTo>
                      <a:lnTo>
                        <a:pt x="5523" y="12023"/>
                      </a:lnTo>
                      <a:lnTo>
                        <a:pt x="5523" y="10919"/>
                      </a:lnTo>
                      <a:close/>
                      <a:moveTo>
                        <a:pt x="4108" y="10919"/>
                      </a:moveTo>
                      <a:lnTo>
                        <a:pt x="5213" y="10919"/>
                      </a:lnTo>
                      <a:lnTo>
                        <a:pt x="5213" y="12023"/>
                      </a:lnTo>
                      <a:lnTo>
                        <a:pt x="4108" y="12023"/>
                      </a:lnTo>
                      <a:lnTo>
                        <a:pt x="4108" y="10919"/>
                      </a:lnTo>
                      <a:close/>
                      <a:moveTo>
                        <a:pt x="2692" y="10919"/>
                      </a:moveTo>
                      <a:lnTo>
                        <a:pt x="3798" y="10919"/>
                      </a:lnTo>
                      <a:lnTo>
                        <a:pt x="3798" y="12023"/>
                      </a:lnTo>
                      <a:lnTo>
                        <a:pt x="2692" y="12023"/>
                      </a:lnTo>
                      <a:lnTo>
                        <a:pt x="2692" y="10919"/>
                      </a:lnTo>
                      <a:close/>
                      <a:moveTo>
                        <a:pt x="1277" y="10919"/>
                      </a:moveTo>
                      <a:lnTo>
                        <a:pt x="2383" y="10919"/>
                      </a:lnTo>
                      <a:lnTo>
                        <a:pt x="2383" y="12023"/>
                      </a:lnTo>
                      <a:lnTo>
                        <a:pt x="1277" y="12023"/>
                      </a:lnTo>
                      <a:lnTo>
                        <a:pt x="1277" y="10919"/>
                      </a:lnTo>
                      <a:close/>
                      <a:moveTo>
                        <a:pt x="5523" y="12419"/>
                      </a:moveTo>
                      <a:lnTo>
                        <a:pt x="6628" y="12419"/>
                      </a:lnTo>
                      <a:lnTo>
                        <a:pt x="6628" y="13523"/>
                      </a:lnTo>
                      <a:lnTo>
                        <a:pt x="5523" y="13523"/>
                      </a:lnTo>
                      <a:lnTo>
                        <a:pt x="5523" y="12419"/>
                      </a:lnTo>
                      <a:close/>
                      <a:moveTo>
                        <a:pt x="4108" y="12419"/>
                      </a:moveTo>
                      <a:lnTo>
                        <a:pt x="5213" y="12419"/>
                      </a:lnTo>
                      <a:lnTo>
                        <a:pt x="5213" y="13523"/>
                      </a:lnTo>
                      <a:lnTo>
                        <a:pt x="4108" y="13523"/>
                      </a:lnTo>
                      <a:lnTo>
                        <a:pt x="4108" y="12419"/>
                      </a:lnTo>
                      <a:close/>
                      <a:moveTo>
                        <a:pt x="2692" y="12419"/>
                      </a:moveTo>
                      <a:lnTo>
                        <a:pt x="3798" y="12419"/>
                      </a:lnTo>
                      <a:lnTo>
                        <a:pt x="3798" y="13523"/>
                      </a:lnTo>
                      <a:lnTo>
                        <a:pt x="2692" y="13523"/>
                      </a:lnTo>
                      <a:lnTo>
                        <a:pt x="2692" y="12419"/>
                      </a:lnTo>
                      <a:close/>
                      <a:moveTo>
                        <a:pt x="8086" y="1911"/>
                      </a:moveTo>
                      <a:lnTo>
                        <a:pt x="9191" y="1911"/>
                      </a:lnTo>
                      <a:lnTo>
                        <a:pt x="9191" y="3015"/>
                      </a:lnTo>
                      <a:lnTo>
                        <a:pt x="8086" y="3015"/>
                      </a:lnTo>
                      <a:lnTo>
                        <a:pt x="8086" y="1911"/>
                      </a:lnTo>
                      <a:close/>
                      <a:moveTo>
                        <a:pt x="8086" y="12419"/>
                      </a:moveTo>
                      <a:lnTo>
                        <a:pt x="9191" y="12419"/>
                      </a:lnTo>
                      <a:lnTo>
                        <a:pt x="9191" y="13523"/>
                      </a:lnTo>
                      <a:lnTo>
                        <a:pt x="8086" y="13523"/>
                      </a:lnTo>
                      <a:lnTo>
                        <a:pt x="8086" y="12419"/>
                      </a:lnTo>
                      <a:close/>
                      <a:moveTo>
                        <a:pt x="9500" y="12419"/>
                      </a:moveTo>
                      <a:lnTo>
                        <a:pt x="10606" y="12419"/>
                      </a:lnTo>
                      <a:lnTo>
                        <a:pt x="10606" y="13523"/>
                      </a:lnTo>
                      <a:lnTo>
                        <a:pt x="9500" y="13523"/>
                      </a:lnTo>
                      <a:lnTo>
                        <a:pt x="9500" y="12419"/>
                      </a:lnTo>
                      <a:close/>
                      <a:moveTo>
                        <a:pt x="10915" y="12419"/>
                      </a:moveTo>
                      <a:lnTo>
                        <a:pt x="12021" y="12419"/>
                      </a:lnTo>
                      <a:lnTo>
                        <a:pt x="12021" y="13523"/>
                      </a:lnTo>
                      <a:lnTo>
                        <a:pt x="10915" y="13523"/>
                      </a:lnTo>
                      <a:lnTo>
                        <a:pt x="10915" y="12419"/>
                      </a:lnTo>
                      <a:close/>
                      <a:moveTo>
                        <a:pt x="12331" y="12419"/>
                      </a:moveTo>
                      <a:lnTo>
                        <a:pt x="13436" y="12419"/>
                      </a:lnTo>
                      <a:lnTo>
                        <a:pt x="13436" y="13523"/>
                      </a:lnTo>
                      <a:lnTo>
                        <a:pt x="12331" y="13523"/>
                      </a:lnTo>
                      <a:lnTo>
                        <a:pt x="12331" y="12419"/>
                      </a:lnTo>
                      <a:close/>
                      <a:moveTo>
                        <a:pt x="8086" y="10919"/>
                      </a:moveTo>
                      <a:lnTo>
                        <a:pt x="9191" y="10919"/>
                      </a:lnTo>
                      <a:lnTo>
                        <a:pt x="9191" y="12023"/>
                      </a:lnTo>
                      <a:lnTo>
                        <a:pt x="8086" y="12023"/>
                      </a:lnTo>
                      <a:lnTo>
                        <a:pt x="8086" y="10919"/>
                      </a:lnTo>
                      <a:close/>
                      <a:moveTo>
                        <a:pt x="9500" y="10919"/>
                      </a:moveTo>
                      <a:lnTo>
                        <a:pt x="10606" y="10919"/>
                      </a:lnTo>
                      <a:lnTo>
                        <a:pt x="10606" y="12023"/>
                      </a:lnTo>
                      <a:lnTo>
                        <a:pt x="9500" y="12023"/>
                      </a:lnTo>
                      <a:lnTo>
                        <a:pt x="9500" y="10919"/>
                      </a:lnTo>
                      <a:close/>
                      <a:moveTo>
                        <a:pt x="10915" y="10919"/>
                      </a:moveTo>
                      <a:lnTo>
                        <a:pt x="12021" y="10919"/>
                      </a:lnTo>
                      <a:lnTo>
                        <a:pt x="12021" y="12023"/>
                      </a:lnTo>
                      <a:lnTo>
                        <a:pt x="10915" y="12023"/>
                      </a:lnTo>
                      <a:lnTo>
                        <a:pt x="10915" y="10919"/>
                      </a:lnTo>
                      <a:close/>
                      <a:moveTo>
                        <a:pt x="12331" y="10919"/>
                      </a:moveTo>
                      <a:lnTo>
                        <a:pt x="13436" y="10919"/>
                      </a:lnTo>
                      <a:lnTo>
                        <a:pt x="13436" y="12023"/>
                      </a:lnTo>
                      <a:lnTo>
                        <a:pt x="12331" y="12023"/>
                      </a:lnTo>
                      <a:lnTo>
                        <a:pt x="12331" y="10919"/>
                      </a:lnTo>
                      <a:close/>
                      <a:moveTo>
                        <a:pt x="8086" y="9417"/>
                      </a:moveTo>
                      <a:lnTo>
                        <a:pt x="9191" y="9417"/>
                      </a:lnTo>
                      <a:lnTo>
                        <a:pt x="9191" y="10521"/>
                      </a:lnTo>
                      <a:lnTo>
                        <a:pt x="8086" y="10521"/>
                      </a:lnTo>
                      <a:lnTo>
                        <a:pt x="8086" y="9417"/>
                      </a:lnTo>
                      <a:close/>
                      <a:moveTo>
                        <a:pt x="9500" y="9417"/>
                      </a:moveTo>
                      <a:lnTo>
                        <a:pt x="10606" y="9417"/>
                      </a:lnTo>
                      <a:lnTo>
                        <a:pt x="10606" y="10521"/>
                      </a:lnTo>
                      <a:lnTo>
                        <a:pt x="9500" y="10521"/>
                      </a:lnTo>
                      <a:lnTo>
                        <a:pt x="9500" y="9417"/>
                      </a:lnTo>
                      <a:close/>
                      <a:moveTo>
                        <a:pt x="10915" y="9417"/>
                      </a:moveTo>
                      <a:lnTo>
                        <a:pt x="12021" y="9417"/>
                      </a:lnTo>
                      <a:lnTo>
                        <a:pt x="12021" y="10521"/>
                      </a:lnTo>
                      <a:lnTo>
                        <a:pt x="10915" y="10521"/>
                      </a:lnTo>
                      <a:lnTo>
                        <a:pt x="10915" y="9417"/>
                      </a:lnTo>
                      <a:close/>
                      <a:moveTo>
                        <a:pt x="12331" y="9417"/>
                      </a:moveTo>
                      <a:lnTo>
                        <a:pt x="13436" y="9417"/>
                      </a:lnTo>
                      <a:lnTo>
                        <a:pt x="13436" y="10521"/>
                      </a:lnTo>
                      <a:lnTo>
                        <a:pt x="12331" y="10521"/>
                      </a:lnTo>
                      <a:lnTo>
                        <a:pt x="12331" y="9417"/>
                      </a:lnTo>
                      <a:close/>
                      <a:moveTo>
                        <a:pt x="8086" y="7916"/>
                      </a:moveTo>
                      <a:lnTo>
                        <a:pt x="9191" y="7916"/>
                      </a:lnTo>
                      <a:lnTo>
                        <a:pt x="9191" y="9020"/>
                      </a:lnTo>
                      <a:lnTo>
                        <a:pt x="8086" y="9020"/>
                      </a:lnTo>
                      <a:lnTo>
                        <a:pt x="8086" y="7916"/>
                      </a:lnTo>
                      <a:close/>
                      <a:moveTo>
                        <a:pt x="9500" y="7916"/>
                      </a:moveTo>
                      <a:lnTo>
                        <a:pt x="10606" y="7916"/>
                      </a:lnTo>
                      <a:lnTo>
                        <a:pt x="10606" y="9020"/>
                      </a:lnTo>
                      <a:lnTo>
                        <a:pt x="9500" y="9020"/>
                      </a:lnTo>
                      <a:lnTo>
                        <a:pt x="9500" y="7916"/>
                      </a:lnTo>
                      <a:close/>
                      <a:moveTo>
                        <a:pt x="10915" y="7916"/>
                      </a:moveTo>
                      <a:lnTo>
                        <a:pt x="12021" y="7916"/>
                      </a:lnTo>
                      <a:lnTo>
                        <a:pt x="12021" y="9020"/>
                      </a:lnTo>
                      <a:lnTo>
                        <a:pt x="10915" y="9020"/>
                      </a:lnTo>
                      <a:lnTo>
                        <a:pt x="10915" y="7916"/>
                      </a:lnTo>
                      <a:close/>
                      <a:moveTo>
                        <a:pt x="12331" y="7916"/>
                      </a:moveTo>
                      <a:lnTo>
                        <a:pt x="13436" y="7916"/>
                      </a:lnTo>
                      <a:lnTo>
                        <a:pt x="13436" y="9020"/>
                      </a:lnTo>
                      <a:lnTo>
                        <a:pt x="12331" y="9020"/>
                      </a:lnTo>
                      <a:lnTo>
                        <a:pt x="12331" y="7916"/>
                      </a:lnTo>
                      <a:close/>
                      <a:moveTo>
                        <a:pt x="8086" y="6414"/>
                      </a:moveTo>
                      <a:lnTo>
                        <a:pt x="9191" y="6414"/>
                      </a:lnTo>
                      <a:lnTo>
                        <a:pt x="9191" y="7518"/>
                      </a:lnTo>
                      <a:lnTo>
                        <a:pt x="8086" y="7518"/>
                      </a:lnTo>
                      <a:lnTo>
                        <a:pt x="8086" y="6414"/>
                      </a:lnTo>
                      <a:close/>
                      <a:moveTo>
                        <a:pt x="9500" y="6414"/>
                      </a:moveTo>
                      <a:lnTo>
                        <a:pt x="10606" y="6414"/>
                      </a:lnTo>
                      <a:lnTo>
                        <a:pt x="10606" y="7518"/>
                      </a:lnTo>
                      <a:lnTo>
                        <a:pt x="9500" y="7518"/>
                      </a:lnTo>
                      <a:lnTo>
                        <a:pt x="9500" y="6414"/>
                      </a:lnTo>
                      <a:close/>
                      <a:moveTo>
                        <a:pt x="10915" y="6414"/>
                      </a:moveTo>
                      <a:lnTo>
                        <a:pt x="12021" y="6414"/>
                      </a:lnTo>
                      <a:lnTo>
                        <a:pt x="12021" y="7518"/>
                      </a:lnTo>
                      <a:lnTo>
                        <a:pt x="10915" y="7518"/>
                      </a:lnTo>
                      <a:lnTo>
                        <a:pt x="10915" y="6414"/>
                      </a:lnTo>
                      <a:close/>
                      <a:moveTo>
                        <a:pt x="12331" y="6414"/>
                      </a:moveTo>
                      <a:lnTo>
                        <a:pt x="13436" y="6414"/>
                      </a:lnTo>
                      <a:lnTo>
                        <a:pt x="13436" y="7518"/>
                      </a:lnTo>
                      <a:lnTo>
                        <a:pt x="12331" y="7518"/>
                      </a:lnTo>
                      <a:lnTo>
                        <a:pt x="12331" y="6414"/>
                      </a:lnTo>
                      <a:close/>
                      <a:moveTo>
                        <a:pt x="8086" y="4914"/>
                      </a:moveTo>
                      <a:lnTo>
                        <a:pt x="9191" y="4914"/>
                      </a:lnTo>
                      <a:lnTo>
                        <a:pt x="9191" y="6018"/>
                      </a:lnTo>
                      <a:lnTo>
                        <a:pt x="8086" y="6018"/>
                      </a:lnTo>
                      <a:lnTo>
                        <a:pt x="8086" y="4914"/>
                      </a:lnTo>
                      <a:close/>
                      <a:moveTo>
                        <a:pt x="9500" y="4914"/>
                      </a:moveTo>
                      <a:lnTo>
                        <a:pt x="10606" y="4914"/>
                      </a:lnTo>
                      <a:lnTo>
                        <a:pt x="10606" y="6018"/>
                      </a:lnTo>
                      <a:lnTo>
                        <a:pt x="9500" y="6018"/>
                      </a:lnTo>
                      <a:lnTo>
                        <a:pt x="9500" y="4914"/>
                      </a:lnTo>
                      <a:close/>
                      <a:moveTo>
                        <a:pt x="10915" y="4914"/>
                      </a:moveTo>
                      <a:lnTo>
                        <a:pt x="12021" y="4914"/>
                      </a:lnTo>
                      <a:lnTo>
                        <a:pt x="12021" y="6018"/>
                      </a:lnTo>
                      <a:lnTo>
                        <a:pt x="10915" y="6018"/>
                      </a:lnTo>
                      <a:lnTo>
                        <a:pt x="10915" y="4914"/>
                      </a:lnTo>
                      <a:close/>
                      <a:moveTo>
                        <a:pt x="12331" y="4914"/>
                      </a:moveTo>
                      <a:lnTo>
                        <a:pt x="13436" y="4914"/>
                      </a:lnTo>
                      <a:lnTo>
                        <a:pt x="13436" y="6018"/>
                      </a:lnTo>
                      <a:lnTo>
                        <a:pt x="12331" y="6018"/>
                      </a:lnTo>
                      <a:lnTo>
                        <a:pt x="12331" y="4914"/>
                      </a:lnTo>
                      <a:close/>
                      <a:moveTo>
                        <a:pt x="8086" y="3413"/>
                      </a:moveTo>
                      <a:lnTo>
                        <a:pt x="9191" y="3413"/>
                      </a:lnTo>
                      <a:lnTo>
                        <a:pt x="9191" y="4516"/>
                      </a:lnTo>
                      <a:lnTo>
                        <a:pt x="8086" y="4516"/>
                      </a:lnTo>
                      <a:lnTo>
                        <a:pt x="8086" y="3413"/>
                      </a:lnTo>
                      <a:close/>
                      <a:moveTo>
                        <a:pt x="9500" y="3413"/>
                      </a:moveTo>
                      <a:lnTo>
                        <a:pt x="10606" y="3413"/>
                      </a:lnTo>
                      <a:lnTo>
                        <a:pt x="10606" y="4516"/>
                      </a:lnTo>
                      <a:lnTo>
                        <a:pt x="9500" y="4516"/>
                      </a:lnTo>
                      <a:lnTo>
                        <a:pt x="9500" y="3413"/>
                      </a:lnTo>
                      <a:close/>
                      <a:moveTo>
                        <a:pt x="10915" y="3413"/>
                      </a:moveTo>
                      <a:lnTo>
                        <a:pt x="12021" y="3413"/>
                      </a:lnTo>
                      <a:lnTo>
                        <a:pt x="12021" y="4516"/>
                      </a:lnTo>
                      <a:lnTo>
                        <a:pt x="10915" y="4516"/>
                      </a:lnTo>
                      <a:lnTo>
                        <a:pt x="10915" y="3413"/>
                      </a:lnTo>
                      <a:close/>
                      <a:moveTo>
                        <a:pt x="9500" y="1911"/>
                      </a:moveTo>
                      <a:lnTo>
                        <a:pt x="10606" y="1911"/>
                      </a:lnTo>
                      <a:lnTo>
                        <a:pt x="10606" y="3015"/>
                      </a:lnTo>
                      <a:lnTo>
                        <a:pt x="9500" y="3015"/>
                      </a:lnTo>
                      <a:lnTo>
                        <a:pt x="9500" y="1911"/>
                      </a:lnTo>
                      <a:close/>
                      <a:moveTo>
                        <a:pt x="10915" y="1911"/>
                      </a:moveTo>
                      <a:lnTo>
                        <a:pt x="12021" y="1911"/>
                      </a:lnTo>
                      <a:lnTo>
                        <a:pt x="12021" y="3015"/>
                      </a:lnTo>
                      <a:lnTo>
                        <a:pt x="10915" y="3015"/>
                      </a:lnTo>
                      <a:lnTo>
                        <a:pt x="10915" y="1911"/>
                      </a:lnTo>
                      <a:close/>
                      <a:moveTo>
                        <a:pt x="12331" y="1911"/>
                      </a:moveTo>
                      <a:lnTo>
                        <a:pt x="13436" y="1911"/>
                      </a:lnTo>
                      <a:lnTo>
                        <a:pt x="13436" y="3015"/>
                      </a:lnTo>
                      <a:lnTo>
                        <a:pt x="12331" y="3015"/>
                      </a:lnTo>
                      <a:lnTo>
                        <a:pt x="12331" y="1911"/>
                      </a:lnTo>
                      <a:close/>
                      <a:moveTo>
                        <a:pt x="12331" y="3413"/>
                      </a:moveTo>
                      <a:lnTo>
                        <a:pt x="13436" y="3413"/>
                      </a:lnTo>
                      <a:lnTo>
                        <a:pt x="13436" y="4516"/>
                      </a:lnTo>
                      <a:lnTo>
                        <a:pt x="12331" y="4516"/>
                      </a:lnTo>
                      <a:lnTo>
                        <a:pt x="12331" y="3413"/>
                      </a:lnTo>
                      <a:close/>
                    </a:path>
                  </a:pathLst>
                </a:custGeom>
                <a:solidFill>
                  <a:srgbClr val="7CBF33">
                    <a:lumMod val="75000"/>
                  </a:srgbClr>
                </a:solidFill>
                <a:ln w="9525">
                  <a:noFill/>
                  <a:round/>
                  <a:headEnd/>
                  <a:tailEnd/>
                </a:ln>
              </p:spPr>
              <p:txBody>
                <a:bodyPr lIns="137545" tIns="68775" rIns="137545" bIns="68775"/>
                <a:lstStyle/>
                <a:p>
                  <a:pPr defTabSz="1374901">
                    <a:defRPr/>
                  </a:pPr>
                  <a:endParaRPr lang="zh-CN" altLang="en-US" sz="100" kern="0" dirty="0">
                    <a:solidFill>
                      <a:prstClr val="black"/>
                    </a:solidFill>
                    <a:latin typeface="微软雅黑" panose="020B0503020204020204" pitchFamily="34" charset="-122"/>
                    <a:ea typeface="等线" panose="02010600030101010101" pitchFamily="2" charset="-122"/>
                    <a:cs typeface="Helvetica"/>
                  </a:endParaRPr>
                </a:p>
              </p:txBody>
            </p:sp>
            <p:sp>
              <p:nvSpPr>
                <p:cNvPr id="93" name="圆角矩形 435">
                  <a:extLst>
                    <a:ext uri="{FF2B5EF4-FFF2-40B4-BE49-F238E27FC236}">
                      <a16:creationId xmlns:a16="http://schemas.microsoft.com/office/drawing/2014/main" id="{369896DA-904B-5320-BE10-8F2953034F2E}"/>
                    </a:ext>
                  </a:extLst>
                </p:cNvPr>
                <p:cNvSpPr/>
                <p:nvPr/>
              </p:nvSpPr>
              <p:spPr>
                <a:xfrm>
                  <a:off x="7748559" y="1920430"/>
                  <a:ext cx="2500866" cy="1488377"/>
                </a:xfrm>
                <a:prstGeom prst="roundRect">
                  <a:avLst/>
                </a:prstGeom>
                <a:noFill/>
                <a:ln w="12700" cap="flat" cmpd="sng" algn="ctr">
                  <a:solidFill>
                    <a:srgbClr val="5B9BD5">
                      <a:shade val="50000"/>
                    </a:srgbClr>
                  </a:solidFill>
                  <a:prstDash val="solid"/>
                  <a:miter lim="800000"/>
                </a:ln>
                <a:effectLst/>
              </p:spPr>
              <p:txBody>
                <a:bodyPr rot="0" spcFirstLastPara="0" vertOverflow="overflow" horzOverflow="overflow" vert="vert270" wrap="square" lIns="91404" tIns="45702" rIns="91404" bIns="45702" numCol="1" spcCol="0" rtlCol="0" fromWordArt="0" anchor="ctr" anchorCtr="0" forceAA="0" compatLnSpc="1">
                  <a:prstTxWarp prst="textNoShape">
                    <a:avLst/>
                  </a:prstTxWarp>
                  <a:noAutofit/>
                </a:bodyPr>
                <a:lstStyle/>
                <a:p>
                  <a:pPr algn="ctr" defTabSz="914034">
                    <a:defRPr/>
                  </a:pPr>
                  <a:endParaRPr lang="zh-CN" altLang="en-US" sz="1799" kern="0" dirty="0">
                    <a:solidFill>
                      <a:srgbClr val="FF0000"/>
                    </a:solidFill>
                    <a:latin typeface="Calibri" panose="020F0502020204030204"/>
                    <a:sym typeface="微软雅黑"/>
                  </a:endParaRPr>
                </a:p>
              </p:txBody>
            </p:sp>
            <p:pic>
              <p:nvPicPr>
                <p:cNvPr id="94" name="Picture 1306" descr="图片24">
                  <a:extLst>
                    <a:ext uri="{FF2B5EF4-FFF2-40B4-BE49-F238E27FC236}">
                      <a16:creationId xmlns:a16="http://schemas.microsoft.com/office/drawing/2014/main" id="{33D7B1E5-B799-F772-226E-0ADF1809BD82}"/>
                    </a:ext>
                  </a:extLst>
                </p:cNvPr>
                <p:cNvPicPr preferRelativeResize="0">
                  <a:picLocks noChangeArrowheads="1"/>
                </p:cNvPicPr>
                <p:nvPr/>
              </p:nvPicPr>
              <p:blipFill>
                <a:blip r:embed="rId5" cstate="print"/>
                <a:srcRect/>
                <a:stretch>
                  <a:fillRect/>
                </a:stretch>
              </p:blipFill>
              <p:spPr bwMode="auto">
                <a:xfrm>
                  <a:off x="7611074" y="2023076"/>
                  <a:ext cx="232282" cy="227910"/>
                </a:xfrm>
                <a:prstGeom prst="rect">
                  <a:avLst/>
                </a:prstGeom>
                <a:noFill/>
                <a:ln w="9525">
                  <a:noFill/>
                  <a:miter lim="800000"/>
                  <a:headEnd/>
                  <a:tailEnd/>
                </a:ln>
                <a:effectLst/>
              </p:spPr>
            </p:pic>
            <p:pic>
              <p:nvPicPr>
                <p:cNvPr id="95" name="Picture 1306" descr="图片24">
                  <a:extLst>
                    <a:ext uri="{FF2B5EF4-FFF2-40B4-BE49-F238E27FC236}">
                      <a16:creationId xmlns:a16="http://schemas.microsoft.com/office/drawing/2014/main" id="{6ED4C76E-B2C6-F8A5-8A57-8687274BED23}"/>
                    </a:ext>
                  </a:extLst>
                </p:cNvPr>
                <p:cNvPicPr preferRelativeResize="0">
                  <a:picLocks noChangeArrowheads="1"/>
                </p:cNvPicPr>
                <p:nvPr/>
              </p:nvPicPr>
              <p:blipFill>
                <a:blip r:embed="rId5" cstate="print"/>
                <a:srcRect/>
                <a:stretch>
                  <a:fillRect/>
                </a:stretch>
              </p:blipFill>
              <p:spPr bwMode="auto">
                <a:xfrm>
                  <a:off x="7622824" y="2336548"/>
                  <a:ext cx="225648" cy="219644"/>
                </a:xfrm>
                <a:prstGeom prst="rect">
                  <a:avLst/>
                </a:prstGeom>
                <a:noFill/>
                <a:ln w="9525">
                  <a:noFill/>
                  <a:miter lim="800000"/>
                  <a:headEnd/>
                  <a:tailEnd/>
                </a:ln>
                <a:effectLst/>
              </p:spPr>
            </p:pic>
            <p:pic>
              <p:nvPicPr>
                <p:cNvPr id="96" name="Picture 1306" descr="图片24">
                  <a:extLst>
                    <a:ext uri="{FF2B5EF4-FFF2-40B4-BE49-F238E27FC236}">
                      <a16:creationId xmlns:a16="http://schemas.microsoft.com/office/drawing/2014/main" id="{5B1CF6DB-F16E-D4A5-AF69-B43A619AD175}"/>
                    </a:ext>
                  </a:extLst>
                </p:cNvPr>
                <p:cNvPicPr preferRelativeResize="0">
                  <a:picLocks noChangeArrowheads="1"/>
                </p:cNvPicPr>
                <p:nvPr/>
              </p:nvPicPr>
              <p:blipFill>
                <a:blip r:embed="rId5" cstate="print"/>
                <a:srcRect/>
                <a:stretch>
                  <a:fillRect/>
                </a:stretch>
              </p:blipFill>
              <p:spPr bwMode="auto">
                <a:xfrm>
                  <a:off x="7632188" y="2758264"/>
                  <a:ext cx="215396" cy="240254"/>
                </a:xfrm>
                <a:prstGeom prst="rect">
                  <a:avLst/>
                </a:prstGeom>
                <a:noFill/>
                <a:ln w="9525">
                  <a:noFill/>
                  <a:miter lim="800000"/>
                  <a:headEnd/>
                  <a:tailEnd/>
                </a:ln>
                <a:effectLst/>
              </p:spPr>
            </p:pic>
            <p:pic>
              <p:nvPicPr>
                <p:cNvPr id="97" name="Picture 1306" descr="图片24">
                  <a:extLst>
                    <a:ext uri="{FF2B5EF4-FFF2-40B4-BE49-F238E27FC236}">
                      <a16:creationId xmlns:a16="http://schemas.microsoft.com/office/drawing/2014/main" id="{5407BD72-2183-D840-B20B-B8E6A170E850}"/>
                    </a:ext>
                  </a:extLst>
                </p:cNvPr>
                <p:cNvPicPr preferRelativeResize="0">
                  <a:picLocks noChangeArrowheads="1"/>
                </p:cNvPicPr>
                <p:nvPr/>
              </p:nvPicPr>
              <p:blipFill>
                <a:blip r:embed="rId5" cstate="print"/>
                <a:srcRect/>
                <a:stretch>
                  <a:fillRect/>
                </a:stretch>
              </p:blipFill>
              <p:spPr bwMode="auto">
                <a:xfrm>
                  <a:off x="7646562" y="3149192"/>
                  <a:ext cx="215396" cy="240254"/>
                </a:xfrm>
                <a:prstGeom prst="rect">
                  <a:avLst/>
                </a:prstGeom>
                <a:noFill/>
                <a:ln w="9525">
                  <a:noFill/>
                  <a:miter lim="800000"/>
                  <a:headEnd/>
                  <a:tailEnd/>
                </a:ln>
                <a:effectLst/>
              </p:spPr>
            </p:pic>
            <p:cxnSp>
              <p:nvCxnSpPr>
                <p:cNvPr id="98" name="直接连接符 440">
                  <a:extLst>
                    <a:ext uri="{FF2B5EF4-FFF2-40B4-BE49-F238E27FC236}">
                      <a16:creationId xmlns:a16="http://schemas.microsoft.com/office/drawing/2014/main" id="{B6AE2E92-D61D-14D4-8B59-85770F617AF3}"/>
                    </a:ext>
                  </a:extLst>
                </p:cNvPr>
                <p:cNvCxnSpPr/>
                <p:nvPr/>
              </p:nvCxnSpPr>
              <p:spPr>
                <a:xfrm flipV="1">
                  <a:off x="10358640" y="2668230"/>
                  <a:ext cx="535861" cy="5443"/>
                </a:xfrm>
                <a:prstGeom prst="line">
                  <a:avLst/>
                </a:prstGeom>
                <a:noFill/>
                <a:ln w="12700" cap="flat" cmpd="sng" algn="ctr">
                  <a:solidFill>
                    <a:srgbClr val="5B9BD5"/>
                  </a:solidFill>
                  <a:prstDash val="solid"/>
                  <a:miter lim="800000"/>
                </a:ln>
                <a:effectLst/>
              </p:spPr>
            </p:cxnSp>
            <p:cxnSp>
              <p:nvCxnSpPr>
                <p:cNvPr id="99" name="直接连接符 441">
                  <a:extLst>
                    <a:ext uri="{FF2B5EF4-FFF2-40B4-BE49-F238E27FC236}">
                      <a16:creationId xmlns:a16="http://schemas.microsoft.com/office/drawing/2014/main" id="{18FA9108-DB57-F09A-725D-E79B384E8C98}"/>
                    </a:ext>
                  </a:extLst>
                </p:cNvPr>
                <p:cNvCxnSpPr/>
                <p:nvPr/>
              </p:nvCxnSpPr>
              <p:spPr>
                <a:xfrm flipV="1">
                  <a:off x="10389667" y="3103324"/>
                  <a:ext cx="566773" cy="2534"/>
                </a:xfrm>
                <a:prstGeom prst="line">
                  <a:avLst/>
                </a:prstGeom>
                <a:noFill/>
                <a:ln w="12700" cap="flat" cmpd="sng" algn="ctr">
                  <a:solidFill>
                    <a:srgbClr val="5B9BD5"/>
                  </a:solidFill>
                  <a:prstDash val="solid"/>
                  <a:miter lim="800000"/>
                </a:ln>
                <a:effectLst/>
              </p:spPr>
            </p:cxnSp>
            <p:cxnSp>
              <p:nvCxnSpPr>
                <p:cNvPr id="100" name="直接连接符 442">
                  <a:extLst>
                    <a:ext uri="{FF2B5EF4-FFF2-40B4-BE49-F238E27FC236}">
                      <a16:creationId xmlns:a16="http://schemas.microsoft.com/office/drawing/2014/main" id="{3C80F6C5-287A-9778-C724-4A33AF16EBAE}"/>
                    </a:ext>
                  </a:extLst>
                </p:cNvPr>
                <p:cNvCxnSpPr/>
                <p:nvPr/>
              </p:nvCxnSpPr>
              <p:spPr>
                <a:xfrm flipV="1">
                  <a:off x="10311829" y="2203106"/>
                  <a:ext cx="582672" cy="10806"/>
                </a:xfrm>
                <a:prstGeom prst="line">
                  <a:avLst/>
                </a:prstGeom>
                <a:noFill/>
                <a:ln w="12700" cap="flat" cmpd="sng" algn="ctr">
                  <a:solidFill>
                    <a:srgbClr val="5B9BD5"/>
                  </a:solidFill>
                  <a:prstDash val="solid"/>
                  <a:miter lim="800000"/>
                </a:ln>
                <a:effectLst/>
              </p:spPr>
            </p:cxnSp>
            <p:pic>
              <p:nvPicPr>
                <p:cNvPr id="101" name="Picture 1306" descr="图片24">
                  <a:extLst>
                    <a:ext uri="{FF2B5EF4-FFF2-40B4-BE49-F238E27FC236}">
                      <a16:creationId xmlns:a16="http://schemas.microsoft.com/office/drawing/2014/main" id="{3A382F6C-F8D6-7693-2CDC-A3C72A93CC4E}"/>
                    </a:ext>
                  </a:extLst>
                </p:cNvPr>
                <p:cNvPicPr preferRelativeResize="0">
                  <a:picLocks noChangeArrowheads="1"/>
                </p:cNvPicPr>
                <p:nvPr/>
              </p:nvPicPr>
              <p:blipFill>
                <a:blip r:embed="rId5" cstate="print"/>
                <a:srcRect/>
                <a:stretch>
                  <a:fillRect/>
                </a:stretch>
              </p:blipFill>
              <p:spPr bwMode="auto">
                <a:xfrm>
                  <a:off x="10089961" y="2074042"/>
                  <a:ext cx="284990" cy="247663"/>
                </a:xfrm>
                <a:prstGeom prst="rect">
                  <a:avLst/>
                </a:prstGeom>
                <a:noFill/>
                <a:ln w="9525">
                  <a:noFill/>
                  <a:miter lim="800000"/>
                  <a:headEnd/>
                  <a:tailEnd/>
                </a:ln>
                <a:effectLst/>
              </p:spPr>
            </p:pic>
            <p:pic>
              <p:nvPicPr>
                <p:cNvPr id="102" name="Picture 1306" descr="图片24">
                  <a:extLst>
                    <a:ext uri="{FF2B5EF4-FFF2-40B4-BE49-F238E27FC236}">
                      <a16:creationId xmlns:a16="http://schemas.microsoft.com/office/drawing/2014/main" id="{67C813E2-53B2-E53E-26DD-4CB41753D025}"/>
                    </a:ext>
                  </a:extLst>
                </p:cNvPr>
                <p:cNvPicPr preferRelativeResize="0">
                  <a:picLocks noChangeArrowheads="1"/>
                </p:cNvPicPr>
                <p:nvPr/>
              </p:nvPicPr>
              <p:blipFill>
                <a:blip r:embed="rId5" cstate="print"/>
                <a:srcRect/>
                <a:stretch>
                  <a:fillRect/>
                </a:stretch>
              </p:blipFill>
              <p:spPr bwMode="auto">
                <a:xfrm>
                  <a:off x="10103887" y="2554500"/>
                  <a:ext cx="275904" cy="238343"/>
                </a:xfrm>
                <a:prstGeom prst="rect">
                  <a:avLst/>
                </a:prstGeom>
                <a:noFill/>
                <a:ln w="9525">
                  <a:noFill/>
                  <a:miter lim="800000"/>
                  <a:headEnd/>
                  <a:tailEnd/>
                </a:ln>
                <a:effectLst/>
              </p:spPr>
            </p:pic>
            <p:pic>
              <p:nvPicPr>
                <p:cNvPr id="103" name="Picture 1306" descr="图片24">
                  <a:extLst>
                    <a:ext uri="{FF2B5EF4-FFF2-40B4-BE49-F238E27FC236}">
                      <a16:creationId xmlns:a16="http://schemas.microsoft.com/office/drawing/2014/main" id="{1DDBBD8C-234B-19B3-BEF9-4646F77C4601}"/>
                    </a:ext>
                  </a:extLst>
                </p:cNvPr>
                <p:cNvPicPr preferRelativeResize="0">
                  <a:picLocks noChangeArrowheads="1"/>
                </p:cNvPicPr>
                <p:nvPr/>
              </p:nvPicPr>
              <p:blipFill>
                <a:blip r:embed="rId5" cstate="print"/>
                <a:srcRect/>
                <a:stretch>
                  <a:fillRect/>
                </a:stretch>
              </p:blipFill>
              <p:spPr bwMode="auto">
                <a:xfrm>
                  <a:off x="10125236" y="2963452"/>
                  <a:ext cx="285580" cy="284811"/>
                </a:xfrm>
                <a:prstGeom prst="rect">
                  <a:avLst/>
                </a:prstGeom>
                <a:noFill/>
                <a:ln w="9525">
                  <a:noFill/>
                  <a:miter lim="800000"/>
                  <a:headEnd/>
                  <a:tailEnd/>
                </a:ln>
                <a:effectLst/>
              </p:spPr>
            </p:pic>
            <p:cxnSp>
              <p:nvCxnSpPr>
                <p:cNvPr id="104" name="直接连接符 446">
                  <a:extLst>
                    <a:ext uri="{FF2B5EF4-FFF2-40B4-BE49-F238E27FC236}">
                      <a16:creationId xmlns:a16="http://schemas.microsoft.com/office/drawing/2014/main" id="{FAEDFC95-84AB-79D7-1575-FE88A414A136}"/>
                    </a:ext>
                  </a:extLst>
                </p:cNvPr>
                <p:cNvCxnSpPr>
                  <a:cxnSpLocks/>
                  <a:endCxn id="101" idx="1"/>
                </p:cNvCxnSpPr>
                <p:nvPr/>
              </p:nvCxnSpPr>
              <p:spPr>
                <a:xfrm>
                  <a:off x="7818236" y="2133932"/>
                  <a:ext cx="2271725" cy="63942"/>
                </a:xfrm>
                <a:prstGeom prst="line">
                  <a:avLst/>
                </a:prstGeom>
                <a:noFill/>
                <a:ln w="19050" cap="flat" cmpd="sng" algn="ctr">
                  <a:gradFill flip="none" rotWithShape="1">
                    <a:gsLst>
                      <a:gs pos="0">
                        <a:srgbClr val="FF3399"/>
                      </a:gs>
                      <a:gs pos="25000">
                        <a:srgbClr val="FF6633"/>
                      </a:gs>
                      <a:gs pos="50000">
                        <a:srgbClr val="FFFF00"/>
                      </a:gs>
                      <a:gs pos="75000">
                        <a:srgbClr val="01A78F"/>
                      </a:gs>
                      <a:gs pos="100000">
                        <a:srgbClr val="3366FF"/>
                      </a:gs>
                    </a:gsLst>
                    <a:lin ang="13500000" scaled="1"/>
                    <a:tileRect/>
                  </a:gradFill>
                  <a:prstDash val="solid"/>
                  <a:bevel/>
                  <a:headEnd type="none" w="med" len="med"/>
                  <a:tailEnd type="none" w="med" len="med"/>
                </a:ln>
                <a:effectLst/>
              </p:spPr>
            </p:cxnSp>
            <p:cxnSp>
              <p:nvCxnSpPr>
                <p:cNvPr id="105" name="直接连接符 447">
                  <a:extLst>
                    <a:ext uri="{FF2B5EF4-FFF2-40B4-BE49-F238E27FC236}">
                      <a16:creationId xmlns:a16="http://schemas.microsoft.com/office/drawing/2014/main" id="{B8DEE8D0-05C3-E2F1-73F8-753534EDF023}"/>
                    </a:ext>
                  </a:extLst>
                </p:cNvPr>
                <p:cNvCxnSpPr>
                  <a:cxnSpLocks/>
                  <a:stCxn id="94" idx="3"/>
                  <a:endCxn id="116" idx="0"/>
                </p:cNvCxnSpPr>
                <p:nvPr/>
              </p:nvCxnSpPr>
              <p:spPr>
                <a:xfrm>
                  <a:off x="7843356" y="2137031"/>
                  <a:ext cx="2392107" cy="573985"/>
                </a:xfrm>
                <a:prstGeom prst="line">
                  <a:avLst/>
                </a:prstGeom>
                <a:noFill/>
                <a:ln w="19050" cap="flat" cmpd="sng" algn="ctr">
                  <a:gradFill flip="none" rotWithShape="1">
                    <a:gsLst>
                      <a:gs pos="0">
                        <a:srgbClr val="FF3399"/>
                      </a:gs>
                      <a:gs pos="25000">
                        <a:srgbClr val="FF6633"/>
                      </a:gs>
                      <a:gs pos="50000">
                        <a:srgbClr val="FFFF00"/>
                      </a:gs>
                      <a:gs pos="75000">
                        <a:srgbClr val="01A78F"/>
                      </a:gs>
                      <a:gs pos="100000">
                        <a:srgbClr val="3366FF"/>
                      </a:gs>
                    </a:gsLst>
                    <a:lin ang="13500000" scaled="1"/>
                    <a:tileRect/>
                  </a:gradFill>
                  <a:prstDash val="solid"/>
                  <a:bevel/>
                  <a:headEnd type="none" w="med" len="med"/>
                  <a:tailEnd type="none" w="med" len="med"/>
                </a:ln>
                <a:effectLst/>
              </p:spPr>
            </p:cxnSp>
            <p:cxnSp>
              <p:nvCxnSpPr>
                <p:cNvPr id="106" name="直接连接符 448">
                  <a:extLst>
                    <a:ext uri="{FF2B5EF4-FFF2-40B4-BE49-F238E27FC236}">
                      <a16:creationId xmlns:a16="http://schemas.microsoft.com/office/drawing/2014/main" id="{B7963FE6-E55F-0420-BCC4-EA118C471F8F}"/>
                    </a:ext>
                  </a:extLst>
                </p:cNvPr>
                <p:cNvCxnSpPr>
                  <a:cxnSpLocks/>
                  <a:stCxn id="94" idx="3"/>
                  <a:endCxn id="103" idx="1"/>
                </p:cNvCxnSpPr>
                <p:nvPr/>
              </p:nvCxnSpPr>
              <p:spPr>
                <a:xfrm>
                  <a:off x="7843356" y="2137031"/>
                  <a:ext cx="2281880" cy="968827"/>
                </a:xfrm>
                <a:prstGeom prst="line">
                  <a:avLst/>
                </a:prstGeom>
                <a:noFill/>
                <a:ln w="19050" cap="flat" cmpd="sng" algn="ctr">
                  <a:gradFill flip="none" rotWithShape="1">
                    <a:gsLst>
                      <a:gs pos="0">
                        <a:srgbClr val="FF3399"/>
                      </a:gs>
                      <a:gs pos="25000">
                        <a:srgbClr val="FF6633"/>
                      </a:gs>
                      <a:gs pos="50000">
                        <a:srgbClr val="FFFF00"/>
                      </a:gs>
                      <a:gs pos="75000">
                        <a:srgbClr val="01A78F"/>
                      </a:gs>
                      <a:gs pos="100000">
                        <a:srgbClr val="3366FF"/>
                      </a:gs>
                    </a:gsLst>
                    <a:lin ang="13500000" scaled="1"/>
                    <a:tileRect/>
                  </a:gradFill>
                  <a:prstDash val="solid"/>
                  <a:bevel/>
                  <a:headEnd type="none" w="med" len="med"/>
                  <a:tailEnd type="none" w="med" len="med"/>
                </a:ln>
                <a:effectLst/>
              </p:spPr>
            </p:cxnSp>
            <p:cxnSp>
              <p:nvCxnSpPr>
                <p:cNvPr id="107" name="直接连接符 449">
                  <a:extLst>
                    <a:ext uri="{FF2B5EF4-FFF2-40B4-BE49-F238E27FC236}">
                      <a16:creationId xmlns:a16="http://schemas.microsoft.com/office/drawing/2014/main" id="{BDD9508B-7DE5-166D-800A-1578818C1EF6}"/>
                    </a:ext>
                  </a:extLst>
                </p:cNvPr>
                <p:cNvCxnSpPr>
                  <a:cxnSpLocks/>
                  <a:stCxn id="95" idx="3"/>
                  <a:endCxn id="101" idx="1"/>
                </p:cNvCxnSpPr>
                <p:nvPr/>
              </p:nvCxnSpPr>
              <p:spPr>
                <a:xfrm flipV="1">
                  <a:off x="7848472" y="2197874"/>
                  <a:ext cx="2241489" cy="248496"/>
                </a:xfrm>
                <a:prstGeom prst="line">
                  <a:avLst/>
                </a:prstGeom>
                <a:noFill/>
                <a:ln w="19050" cap="flat" cmpd="sng" algn="ctr">
                  <a:gradFill flip="none" rotWithShape="1">
                    <a:gsLst>
                      <a:gs pos="0">
                        <a:srgbClr val="FF3399"/>
                      </a:gs>
                      <a:gs pos="25000">
                        <a:srgbClr val="FF6633"/>
                      </a:gs>
                      <a:gs pos="50000">
                        <a:srgbClr val="FFFF00"/>
                      </a:gs>
                      <a:gs pos="75000">
                        <a:srgbClr val="01A78F"/>
                      </a:gs>
                      <a:gs pos="100000">
                        <a:srgbClr val="3366FF"/>
                      </a:gs>
                    </a:gsLst>
                    <a:lin ang="13500000" scaled="1"/>
                    <a:tileRect/>
                  </a:gradFill>
                  <a:prstDash val="solid"/>
                  <a:bevel/>
                  <a:headEnd type="none" w="med" len="med"/>
                  <a:tailEnd type="none" w="med" len="med"/>
                </a:ln>
                <a:effectLst/>
              </p:spPr>
            </p:cxnSp>
            <p:cxnSp>
              <p:nvCxnSpPr>
                <p:cNvPr id="108" name="直接连接符 450">
                  <a:extLst>
                    <a:ext uri="{FF2B5EF4-FFF2-40B4-BE49-F238E27FC236}">
                      <a16:creationId xmlns:a16="http://schemas.microsoft.com/office/drawing/2014/main" id="{A9664BD7-0248-F89A-FD5C-7163C3CF0BC9}"/>
                    </a:ext>
                  </a:extLst>
                </p:cNvPr>
                <p:cNvCxnSpPr>
                  <a:cxnSpLocks/>
                  <a:endCxn id="101" idx="1"/>
                </p:cNvCxnSpPr>
                <p:nvPr/>
              </p:nvCxnSpPr>
              <p:spPr>
                <a:xfrm flipV="1">
                  <a:off x="7821469" y="2197874"/>
                  <a:ext cx="2268492" cy="1082361"/>
                </a:xfrm>
                <a:prstGeom prst="line">
                  <a:avLst/>
                </a:prstGeom>
                <a:noFill/>
                <a:ln w="19050" cap="flat" cmpd="sng" algn="ctr">
                  <a:gradFill flip="none" rotWithShape="1">
                    <a:gsLst>
                      <a:gs pos="0">
                        <a:srgbClr val="FF3399"/>
                      </a:gs>
                      <a:gs pos="25000">
                        <a:srgbClr val="FF6633"/>
                      </a:gs>
                      <a:gs pos="50000">
                        <a:srgbClr val="FFFF00"/>
                      </a:gs>
                      <a:gs pos="75000">
                        <a:srgbClr val="01A78F"/>
                      </a:gs>
                      <a:gs pos="100000">
                        <a:srgbClr val="3366FF"/>
                      </a:gs>
                    </a:gsLst>
                    <a:lin ang="13500000" scaled="1"/>
                    <a:tileRect/>
                  </a:gradFill>
                  <a:prstDash val="solid"/>
                  <a:bevel/>
                  <a:headEnd type="none" w="med" len="med"/>
                  <a:tailEnd type="none" w="med" len="med"/>
                </a:ln>
                <a:effectLst/>
              </p:spPr>
            </p:cxnSp>
            <p:cxnSp>
              <p:nvCxnSpPr>
                <p:cNvPr id="109" name="直接连接符 451">
                  <a:extLst>
                    <a:ext uri="{FF2B5EF4-FFF2-40B4-BE49-F238E27FC236}">
                      <a16:creationId xmlns:a16="http://schemas.microsoft.com/office/drawing/2014/main" id="{6926D9BF-EDBC-3872-213F-3424410D33AB}"/>
                    </a:ext>
                  </a:extLst>
                </p:cNvPr>
                <p:cNvCxnSpPr>
                  <a:cxnSpLocks/>
                  <a:stCxn id="96" idx="3"/>
                  <a:endCxn id="101" idx="1"/>
                </p:cNvCxnSpPr>
                <p:nvPr/>
              </p:nvCxnSpPr>
              <p:spPr>
                <a:xfrm flipV="1">
                  <a:off x="7847584" y="2197874"/>
                  <a:ext cx="2242377" cy="680517"/>
                </a:xfrm>
                <a:prstGeom prst="line">
                  <a:avLst/>
                </a:prstGeom>
                <a:noFill/>
                <a:ln w="19050" cap="flat" cmpd="sng" algn="ctr">
                  <a:gradFill flip="none" rotWithShape="1">
                    <a:gsLst>
                      <a:gs pos="0">
                        <a:srgbClr val="FF3399"/>
                      </a:gs>
                      <a:gs pos="25000">
                        <a:srgbClr val="FF6633"/>
                      </a:gs>
                      <a:gs pos="50000">
                        <a:srgbClr val="FFFF00"/>
                      </a:gs>
                      <a:gs pos="75000">
                        <a:srgbClr val="01A78F"/>
                      </a:gs>
                      <a:gs pos="100000">
                        <a:srgbClr val="3366FF"/>
                      </a:gs>
                    </a:gsLst>
                    <a:lin ang="13500000" scaled="1"/>
                    <a:tileRect/>
                  </a:gradFill>
                  <a:prstDash val="solid"/>
                  <a:bevel/>
                  <a:headEnd type="none" w="med" len="med"/>
                  <a:tailEnd type="none" w="med" len="med"/>
                </a:ln>
                <a:effectLst/>
              </p:spPr>
            </p:cxnSp>
            <p:cxnSp>
              <p:nvCxnSpPr>
                <p:cNvPr id="110" name="直接连接符 452">
                  <a:extLst>
                    <a:ext uri="{FF2B5EF4-FFF2-40B4-BE49-F238E27FC236}">
                      <a16:creationId xmlns:a16="http://schemas.microsoft.com/office/drawing/2014/main" id="{A06BE47D-070B-50B7-6811-11DFE22B03FF}"/>
                    </a:ext>
                  </a:extLst>
                </p:cNvPr>
                <p:cNvCxnSpPr>
                  <a:cxnSpLocks/>
                  <a:stCxn id="95" idx="3"/>
                  <a:endCxn id="116" idx="0"/>
                </p:cNvCxnSpPr>
                <p:nvPr/>
              </p:nvCxnSpPr>
              <p:spPr>
                <a:xfrm>
                  <a:off x="7848472" y="2446370"/>
                  <a:ext cx="2386991" cy="264646"/>
                </a:xfrm>
                <a:prstGeom prst="line">
                  <a:avLst/>
                </a:prstGeom>
                <a:noFill/>
                <a:ln w="19050" cap="flat" cmpd="sng" algn="ctr">
                  <a:gradFill flip="none" rotWithShape="1">
                    <a:gsLst>
                      <a:gs pos="0">
                        <a:srgbClr val="FF3399"/>
                      </a:gs>
                      <a:gs pos="25000">
                        <a:srgbClr val="FF6633"/>
                      </a:gs>
                      <a:gs pos="50000">
                        <a:srgbClr val="FFFF00"/>
                      </a:gs>
                      <a:gs pos="75000">
                        <a:srgbClr val="01A78F"/>
                      </a:gs>
                      <a:gs pos="100000">
                        <a:srgbClr val="3366FF"/>
                      </a:gs>
                    </a:gsLst>
                    <a:lin ang="13500000" scaled="1"/>
                    <a:tileRect/>
                  </a:gradFill>
                  <a:prstDash val="solid"/>
                  <a:bevel/>
                  <a:headEnd type="none" w="med" len="med"/>
                  <a:tailEnd type="none" w="med" len="med"/>
                </a:ln>
                <a:effectLst/>
              </p:spPr>
            </p:cxnSp>
            <p:cxnSp>
              <p:nvCxnSpPr>
                <p:cNvPr id="111" name="直接连接符 453">
                  <a:extLst>
                    <a:ext uri="{FF2B5EF4-FFF2-40B4-BE49-F238E27FC236}">
                      <a16:creationId xmlns:a16="http://schemas.microsoft.com/office/drawing/2014/main" id="{C535856D-EBA0-6314-16AE-2B7012AEB54A}"/>
                    </a:ext>
                  </a:extLst>
                </p:cNvPr>
                <p:cNvCxnSpPr>
                  <a:cxnSpLocks/>
                  <a:stCxn id="95" idx="3"/>
                  <a:endCxn id="103" idx="1"/>
                </p:cNvCxnSpPr>
                <p:nvPr/>
              </p:nvCxnSpPr>
              <p:spPr>
                <a:xfrm>
                  <a:off x="7848472" y="2446370"/>
                  <a:ext cx="2276764" cy="659488"/>
                </a:xfrm>
                <a:prstGeom prst="line">
                  <a:avLst/>
                </a:prstGeom>
                <a:noFill/>
                <a:ln w="19050" cap="flat" cmpd="sng" algn="ctr">
                  <a:gradFill flip="none" rotWithShape="1">
                    <a:gsLst>
                      <a:gs pos="0">
                        <a:srgbClr val="FF3399"/>
                      </a:gs>
                      <a:gs pos="25000">
                        <a:srgbClr val="FF6633"/>
                      </a:gs>
                      <a:gs pos="50000">
                        <a:srgbClr val="FFFF00"/>
                      </a:gs>
                      <a:gs pos="75000">
                        <a:srgbClr val="01A78F"/>
                      </a:gs>
                      <a:gs pos="100000">
                        <a:srgbClr val="3366FF"/>
                      </a:gs>
                    </a:gsLst>
                    <a:lin ang="13500000" scaled="1"/>
                    <a:tileRect/>
                  </a:gradFill>
                  <a:prstDash val="solid"/>
                  <a:bevel/>
                  <a:headEnd type="none" w="med" len="med"/>
                  <a:tailEnd type="none" w="med" len="med"/>
                </a:ln>
                <a:effectLst/>
              </p:spPr>
            </p:cxnSp>
            <p:cxnSp>
              <p:nvCxnSpPr>
                <p:cNvPr id="112" name="直接连接符 454">
                  <a:extLst>
                    <a:ext uri="{FF2B5EF4-FFF2-40B4-BE49-F238E27FC236}">
                      <a16:creationId xmlns:a16="http://schemas.microsoft.com/office/drawing/2014/main" id="{9AF59D95-D5F1-D8FC-773D-74B3866669EF}"/>
                    </a:ext>
                  </a:extLst>
                </p:cNvPr>
                <p:cNvCxnSpPr>
                  <a:cxnSpLocks/>
                  <a:endCxn id="103" idx="1"/>
                </p:cNvCxnSpPr>
                <p:nvPr/>
              </p:nvCxnSpPr>
              <p:spPr>
                <a:xfrm>
                  <a:off x="7818822" y="2894811"/>
                  <a:ext cx="2306414" cy="211047"/>
                </a:xfrm>
                <a:prstGeom prst="line">
                  <a:avLst/>
                </a:prstGeom>
                <a:noFill/>
                <a:ln w="19050" cap="flat" cmpd="sng" algn="ctr">
                  <a:gradFill flip="none" rotWithShape="1">
                    <a:gsLst>
                      <a:gs pos="0">
                        <a:srgbClr val="FF3399"/>
                      </a:gs>
                      <a:gs pos="25000">
                        <a:srgbClr val="FF6633"/>
                      </a:gs>
                      <a:gs pos="50000">
                        <a:srgbClr val="FFFF00"/>
                      </a:gs>
                      <a:gs pos="75000">
                        <a:srgbClr val="01A78F"/>
                      </a:gs>
                      <a:gs pos="100000">
                        <a:srgbClr val="3366FF"/>
                      </a:gs>
                    </a:gsLst>
                    <a:lin ang="13500000" scaled="1"/>
                    <a:tileRect/>
                  </a:gradFill>
                  <a:prstDash val="solid"/>
                  <a:bevel/>
                  <a:headEnd type="none" w="med" len="med"/>
                  <a:tailEnd type="none" w="med" len="med"/>
                </a:ln>
                <a:effectLst/>
              </p:spPr>
            </p:cxnSp>
            <p:cxnSp>
              <p:nvCxnSpPr>
                <p:cNvPr id="113" name="直接连接符 455">
                  <a:extLst>
                    <a:ext uri="{FF2B5EF4-FFF2-40B4-BE49-F238E27FC236}">
                      <a16:creationId xmlns:a16="http://schemas.microsoft.com/office/drawing/2014/main" id="{A463B7C6-1990-6F43-C51D-D82939A3EEFF}"/>
                    </a:ext>
                  </a:extLst>
                </p:cNvPr>
                <p:cNvCxnSpPr>
                  <a:cxnSpLocks/>
                  <a:endCxn id="116" idx="0"/>
                </p:cNvCxnSpPr>
                <p:nvPr/>
              </p:nvCxnSpPr>
              <p:spPr>
                <a:xfrm flipV="1">
                  <a:off x="7843356" y="2711016"/>
                  <a:ext cx="2392107" cy="178046"/>
                </a:xfrm>
                <a:prstGeom prst="line">
                  <a:avLst/>
                </a:prstGeom>
                <a:noFill/>
                <a:ln w="19050" cap="flat" cmpd="sng" algn="ctr">
                  <a:gradFill flip="none" rotWithShape="1">
                    <a:gsLst>
                      <a:gs pos="0">
                        <a:srgbClr val="FF3399"/>
                      </a:gs>
                      <a:gs pos="25000">
                        <a:srgbClr val="FF6633"/>
                      </a:gs>
                      <a:gs pos="50000">
                        <a:srgbClr val="FFFF00"/>
                      </a:gs>
                      <a:gs pos="75000">
                        <a:srgbClr val="01A78F"/>
                      </a:gs>
                      <a:gs pos="100000">
                        <a:srgbClr val="3366FF"/>
                      </a:gs>
                    </a:gsLst>
                    <a:lin ang="13500000" scaled="1"/>
                    <a:tileRect/>
                  </a:gradFill>
                  <a:prstDash val="solid"/>
                  <a:bevel/>
                  <a:headEnd type="none" w="med" len="med"/>
                  <a:tailEnd type="none" w="med" len="med"/>
                </a:ln>
                <a:effectLst/>
              </p:spPr>
            </p:cxnSp>
            <p:cxnSp>
              <p:nvCxnSpPr>
                <p:cNvPr id="114" name="直接连接符 456">
                  <a:extLst>
                    <a:ext uri="{FF2B5EF4-FFF2-40B4-BE49-F238E27FC236}">
                      <a16:creationId xmlns:a16="http://schemas.microsoft.com/office/drawing/2014/main" id="{2BBAE5AD-C734-FE6C-934C-E70A53DB161F}"/>
                    </a:ext>
                  </a:extLst>
                </p:cNvPr>
                <p:cNvCxnSpPr>
                  <a:cxnSpLocks/>
                  <a:stCxn id="97" idx="3"/>
                  <a:endCxn id="116" idx="0"/>
                </p:cNvCxnSpPr>
                <p:nvPr/>
              </p:nvCxnSpPr>
              <p:spPr>
                <a:xfrm flipV="1">
                  <a:off x="7861958" y="2711016"/>
                  <a:ext cx="2373505" cy="558303"/>
                </a:xfrm>
                <a:prstGeom prst="line">
                  <a:avLst/>
                </a:prstGeom>
                <a:noFill/>
                <a:ln w="19050" cap="flat" cmpd="sng" algn="ctr">
                  <a:gradFill flip="none" rotWithShape="1">
                    <a:gsLst>
                      <a:gs pos="0">
                        <a:srgbClr val="FF3399"/>
                      </a:gs>
                      <a:gs pos="25000">
                        <a:srgbClr val="FF6633"/>
                      </a:gs>
                      <a:gs pos="50000">
                        <a:srgbClr val="FFFF00"/>
                      </a:gs>
                      <a:gs pos="75000">
                        <a:srgbClr val="01A78F"/>
                      </a:gs>
                      <a:gs pos="100000">
                        <a:srgbClr val="3366FF"/>
                      </a:gs>
                    </a:gsLst>
                    <a:lin ang="13500000" scaled="1"/>
                    <a:tileRect/>
                  </a:gradFill>
                  <a:prstDash val="solid"/>
                  <a:bevel/>
                  <a:headEnd type="none" w="med" len="med"/>
                  <a:tailEnd type="none" w="med" len="med"/>
                </a:ln>
                <a:effectLst/>
              </p:spPr>
            </p:cxnSp>
            <p:cxnSp>
              <p:nvCxnSpPr>
                <p:cNvPr id="115" name="直接连接符 457">
                  <a:extLst>
                    <a:ext uri="{FF2B5EF4-FFF2-40B4-BE49-F238E27FC236}">
                      <a16:creationId xmlns:a16="http://schemas.microsoft.com/office/drawing/2014/main" id="{96FC0418-3975-C829-D786-379B41D1A945}"/>
                    </a:ext>
                  </a:extLst>
                </p:cNvPr>
                <p:cNvCxnSpPr>
                  <a:cxnSpLocks/>
                  <a:stCxn id="97" idx="3"/>
                  <a:endCxn id="103" idx="1"/>
                </p:cNvCxnSpPr>
                <p:nvPr/>
              </p:nvCxnSpPr>
              <p:spPr>
                <a:xfrm flipV="1">
                  <a:off x="7861958" y="3105858"/>
                  <a:ext cx="2263278" cy="163461"/>
                </a:xfrm>
                <a:prstGeom prst="line">
                  <a:avLst/>
                </a:prstGeom>
                <a:noFill/>
                <a:ln w="19050" cap="flat" cmpd="sng" algn="ctr">
                  <a:gradFill flip="none" rotWithShape="1">
                    <a:gsLst>
                      <a:gs pos="0">
                        <a:srgbClr val="FF3399"/>
                      </a:gs>
                      <a:gs pos="25000">
                        <a:srgbClr val="FF6633"/>
                      </a:gs>
                      <a:gs pos="50000">
                        <a:srgbClr val="FFFF00"/>
                      </a:gs>
                      <a:gs pos="75000">
                        <a:srgbClr val="01A78F"/>
                      </a:gs>
                      <a:gs pos="100000">
                        <a:srgbClr val="3366FF"/>
                      </a:gs>
                    </a:gsLst>
                    <a:lin ang="13500000" scaled="1"/>
                    <a:tileRect/>
                  </a:gradFill>
                  <a:prstDash val="solid"/>
                  <a:bevel/>
                  <a:headEnd type="none" w="med" len="med"/>
                  <a:tailEnd type="none" w="med" len="med"/>
                </a:ln>
                <a:effectLst/>
              </p:spPr>
            </p:cxnSp>
            <p:sp>
              <p:nvSpPr>
                <p:cNvPr id="116" name="云形 458">
                  <a:extLst>
                    <a:ext uri="{FF2B5EF4-FFF2-40B4-BE49-F238E27FC236}">
                      <a16:creationId xmlns:a16="http://schemas.microsoft.com/office/drawing/2014/main" id="{1E9D93F8-C154-E014-D052-2C6F54B22A8D}"/>
                    </a:ext>
                  </a:extLst>
                </p:cNvPr>
                <p:cNvSpPr/>
                <p:nvPr/>
              </p:nvSpPr>
              <p:spPr>
                <a:xfrm>
                  <a:off x="7782917" y="2039496"/>
                  <a:ext cx="2454591" cy="1343039"/>
                </a:xfrm>
                <a:prstGeom prst="cloud">
                  <a:avLst/>
                </a:prstGeom>
                <a:gradFill>
                  <a:gsLst>
                    <a:gs pos="0">
                      <a:srgbClr val="FF3399"/>
                    </a:gs>
                    <a:gs pos="25000">
                      <a:srgbClr val="FF6633">
                        <a:alpha val="68000"/>
                      </a:srgbClr>
                    </a:gs>
                    <a:gs pos="50000">
                      <a:srgbClr val="FFFF00">
                        <a:alpha val="66000"/>
                      </a:srgbClr>
                    </a:gs>
                    <a:gs pos="75000">
                      <a:srgbClr val="01A78F">
                        <a:alpha val="62000"/>
                      </a:srgbClr>
                    </a:gs>
                    <a:gs pos="100000">
                      <a:srgbClr val="3366FF">
                        <a:alpha val="63000"/>
                      </a:srgbClr>
                    </a:gs>
                  </a:gsLst>
                  <a:lin ang="2700000" scaled="0"/>
                </a:gradFill>
                <a:ln w="406400" cap="flat" cmpd="sng" algn="ctr">
                  <a:noFill/>
                  <a:prstDash val="solid"/>
                </a:ln>
                <a:effectLst/>
              </p:spPr>
              <p:txBody>
                <a:bodyPr lIns="68539" tIns="34271" rIns="68539" bIns="34271" rtlCol="0" anchor="ctr"/>
                <a:lstStyle/>
                <a:p>
                  <a:pPr algn="ctr" defTabSz="914034">
                    <a:defRPr/>
                  </a:pPr>
                  <a:r>
                    <a:rPr kumimoji="1" lang="zh-CN" altLang="en-US" sz="1049" b="1" kern="0" dirty="0">
                      <a:solidFill>
                        <a:srgbClr val="1D1D1A"/>
                      </a:solidFill>
                      <a:latin typeface="微软雅黑" panose="020B0503020204020204" pitchFamily="34" charset="-122"/>
                      <a:ea typeface="微软雅黑"/>
                    </a:rPr>
                    <a:t>Cloud Optical Network</a:t>
                  </a:r>
                </a:p>
              </p:txBody>
            </p:sp>
          </p:grpSp>
          <p:sp>
            <p:nvSpPr>
              <p:cNvPr id="78" name="Freeform 6">
                <a:extLst>
                  <a:ext uri="{FF2B5EF4-FFF2-40B4-BE49-F238E27FC236}">
                    <a16:creationId xmlns:a16="http://schemas.microsoft.com/office/drawing/2014/main" id="{F570BAB6-A44E-6904-6FA1-E460C9C48830}"/>
                  </a:ext>
                </a:extLst>
              </p:cNvPr>
              <p:cNvSpPr>
                <a:spLocks/>
              </p:cNvSpPr>
              <p:nvPr/>
            </p:nvSpPr>
            <p:spPr bwMode="auto">
              <a:xfrm>
                <a:off x="10972219" y="1731245"/>
                <a:ext cx="543704" cy="337632"/>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solidFill>
                <a:sysClr val="window" lastClr="FFFFFF">
                  <a:lumMod val="95000"/>
                </a:sysClr>
              </a:solidFill>
              <a:ln w="9525">
                <a:solidFill>
                  <a:srgbClr val="00B0F0"/>
                </a:solidFill>
              </a:ln>
              <a:effectLst/>
            </p:spPr>
            <p:txBody>
              <a:bodyPr vert="horz" wrap="square" lIns="86365" tIns="43182" rIns="86365" bIns="43182" anchor="ctr">
                <a:noAutofit/>
              </a:bodyPr>
              <a:lstStyle/>
              <a:p>
                <a:pPr defTabSz="821690">
                  <a:lnSpc>
                    <a:spcPts val="2000"/>
                  </a:lnSpc>
                  <a:buClr>
                    <a:srgbClr val="C00000"/>
                  </a:buClr>
                  <a:buSzPct val="60000"/>
                  <a:defRPr/>
                </a:pPr>
                <a:endParaRPr lang="en-US" altLang="zh-CN" sz="1050"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微软雅黑"/>
                </a:endParaRPr>
              </a:p>
            </p:txBody>
          </p:sp>
          <p:sp>
            <p:nvSpPr>
              <p:cNvPr id="79" name="Freeform 6">
                <a:extLst>
                  <a:ext uri="{FF2B5EF4-FFF2-40B4-BE49-F238E27FC236}">
                    <a16:creationId xmlns:a16="http://schemas.microsoft.com/office/drawing/2014/main" id="{222D078C-F817-9D4B-9E7C-26D5AD7C9776}"/>
                  </a:ext>
                </a:extLst>
              </p:cNvPr>
              <p:cNvSpPr>
                <a:spLocks/>
              </p:cNvSpPr>
              <p:nvPr/>
            </p:nvSpPr>
            <p:spPr bwMode="auto">
              <a:xfrm>
                <a:off x="10972219" y="2336606"/>
                <a:ext cx="543704" cy="337632"/>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solidFill>
                <a:sysClr val="window" lastClr="FFFFFF">
                  <a:lumMod val="95000"/>
                </a:sysClr>
              </a:solidFill>
              <a:ln w="9525">
                <a:solidFill>
                  <a:srgbClr val="00B0F0"/>
                </a:solidFill>
              </a:ln>
              <a:effectLst/>
            </p:spPr>
            <p:txBody>
              <a:bodyPr vert="horz" wrap="square" lIns="86365" tIns="43182" rIns="86365" bIns="43182" anchor="ctr">
                <a:noAutofit/>
              </a:bodyPr>
              <a:lstStyle/>
              <a:p>
                <a:pPr defTabSz="821690">
                  <a:lnSpc>
                    <a:spcPts val="2000"/>
                  </a:lnSpc>
                  <a:buClr>
                    <a:srgbClr val="C00000"/>
                  </a:buClr>
                  <a:buSzPct val="60000"/>
                  <a:defRPr/>
                </a:pPr>
                <a:endParaRPr lang="en-US" altLang="zh-CN" sz="1050"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微软雅黑"/>
                </a:endParaRPr>
              </a:p>
            </p:txBody>
          </p:sp>
          <p:sp>
            <p:nvSpPr>
              <p:cNvPr id="80" name="Freeform 6">
                <a:extLst>
                  <a:ext uri="{FF2B5EF4-FFF2-40B4-BE49-F238E27FC236}">
                    <a16:creationId xmlns:a16="http://schemas.microsoft.com/office/drawing/2014/main" id="{24A4BA4C-5DC7-3C6A-4B2C-1C418C4C40B8}"/>
                  </a:ext>
                </a:extLst>
              </p:cNvPr>
              <p:cNvSpPr>
                <a:spLocks/>
              </p:cNvSpPr>
              <p:nvPr/>
            </p:nvSpPr>
            <p:spPr bwMode="auto">
              <a:xfrm>
                <a:off x="10937988" y="3044976"/>
                <a:ext cx="612167" cy="337632"/>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solidFill>
                <a:sysClr val="window" lastClr="FFFFFF">
                  <a:lumMod val="95000"/>
                </a:sysClr>
              </a:solidFill>
              <a:ln w="9525">
                <a:solidFill>
                  <a:srgbClr val="00B0F0"/>
                </a:solidFill>
              </a:ln>
              <a:effectLst/>
            </p:spPr>
            <p:txBody>
              <a:bodyPr vert="horz" wrap="square" lIns="86365" tIns="43182" rIns="86365" bIns="43182" anchor="ctr">
                <a:noAutofit/>
              </a:bodyPr>
              <a:lstStyle/>
              <a:p>
                <a:pPr defTabSz="821690">
                  <a:lnSpc>
                    <a:spcPts val="2000"/>
                  </a:lnSpc>
                  <a:buClr>
                    <a:srgbClr val="C00000"/>
                  </a:buClr>
                  <a:buSzPct val="60000"/>
                  <a:defRPr/>
                </a:pPr>
                <a:endParaRPr lang="en-US" altLang="zh-CN" sz="1050"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微软雅黑"/>
                </a:endParaRPr>
              </a:p>
            </p:txBody>
          </p:sp>
          <p:sp>
            <p:nvSpPr>
              <p:cNvPr id="81" name="文本框 423">
                <a:extLst>
                  <a:ext uri="{FF2B5EF4-FFF2-40B4-BE49-F238E27FC236}">
                    <a16:creationId xmlns:a16="http://schemas.microsoft.com/office/drawing/2014/main" id="{597FD921-5C32-3C10-3F2E-3B5FA808F319}"/>
                  </a:ext>
                </a:extLst>
              </p:cNvPr>
              <p:cNvSpPr txBox="1"/>
              <p:nvPr/>
            </p:nvSpPr>
            <p:spPr>
              <a:xfrm>
                <a:off x="10828414" y="1740498"/>
                <a:ext cx="831314" cy="349710"/>
              </a:xfrm>
              <a:prstGeom prst="rect">
                <a:avLst/>
              </a:prstGeom>
              <a:noFill/>
              <a:ln w="9525">
                <a:noFill/>
              </a:ln>
              <a:effectLst/>
            </p:spPr>
            <p:txBody>
              <a:bodyPr vert="horz" wrap="square" lIns="86365" tIns="43182" rIns="86365" bIns="43182" anchor="ctr">
                <a:noAutofit/>
              </a:bodyPr>
              <a:lstStyle>
                <a:defPPr>
                  <a:defRPr lang="en-US"/>
                </a:defPPr>
                <a:lvl1pPr defTabSz="821690" fontAlgn="base">
                  <a:lnSpc>
                    <a:spcPts val="2000"/>
                  </a:lnSpc>
                  <a:spcBef>
                    <a:spcPct val="0"/>
                  </a:spcBef>
                  <a:spcAft>
                    <a:spcPct val="0"/>
                  </a:spcAft>
                  <a:buClr>
                    <a:srgbClr val="C00000"/>
                  </a:buClr>
                  <a:buSzPct val="60000"/>
                  <a:defRPr sz="1050" kern="0">
                    <a:solidFill>
                      <a:prstClr val="black"/>
                    </a:solidFill>
                    <a:latin typeface="微软雅黑" panose="020B0503020204020204" pitchFamily="34" charset="-122"/>
                    <a:ea typeface="微软雅黑" panose="020B0503020204020204" pitchFamily="34" charset="-122"/>
                    <a:cs typeface="Arial" panose="020B0604020202020204" pitchFamily="34" charset="0"/>
                  </a:defRPr>
                </a:lvl1pPr>
              </a:lstStyle>
              <a:p>
                <a:pPr algn="ctr">
                  <a:lnSpc>
                    <a:spcPct val="90000"/>
                  </a:lnSpc>
                  <a:defRPr/>
                </a:pPr>
                <a:r>
                  <a:rPr lang="zh-CN" altLang="en-US" sz="734" dirty="0"/>
                  <a:t>Boutique</a:t>
                </a:r>
                <a:endParaRPr lang="en-US" altLang="zh-CN" dirty="0"/>
              </a:p>
              <a:p>
                <a:pPr algn="ctr">
                  <a:lnSpc>
                    <a:spcPct val="90000"/>
                  </a:lnSpc>
                  <a:defRPr/>
                </a:pPr>
                <a:r>
                  <a:rPr lang="zh-CN" altLang="en-US" sz="734" dirty="0"/>
                  <a:t>Public cloud</a:t>
                </a:r>
              </a:p>
            </p:txBody>
          </p:sp>
          <p:sp>
            <p:nvSpPr>
              <p:cNvPr id="82" name="文本框 424">
                <a:extLst>
                  <a:ext uri="{FF2B5EF4-FFF2-40B4-BE49-F238E27FC236}">
                    <a16:creationId xmlns:a16="http://schemas.microsoft.com/office/drawing/2014/main" id="{4265CE38-BD18-5FAB-B671-00F566273D8C}"/>
                  </a:ext>
                </a:extLst>
              </p:cNvPr>
              <p:cNvSpPr txBox="1"/>
              <p:nvPr/>
            </p:nvSpPr>
            <p:spPr>
              <a:xfrm>
                <a:off x="10803941" y="2344086"/>
                <a:ext cx="880261" cy="365315"/>
              </a:xfrm>
              <a:prstGeom prst="rect">
                <a:avLst/>
              </a:prstGeom>
              <a:noFill/>
              <a:ln w="9525">
                <a:noFill/>
              </a:ln>
              <a:effectLst/>
            </p:spPr>
            <p:txBody>
              <a:bodyPr vert="horz" wrap="square" lIns="86365" tIns="43182" rIns="86365" bIns="43182" anchor="ctr">
                <a:noAutofit/>
              </a:bodyPr>
              <a:lstStyle>
                <a:defPPr>
                  <a:defRPr lang="en-US"/>
                </a:defPPr>
                <a:lvl1pPr defTabSz="821690" fontAlgn="base">
                  <a:lnSpc>
                    <a:spcPts val="2000"/>
                  </a:lnSpc>
                  <a:spcBef>
                    <a:spcPct val="0"/>
                  </a:spcBef>
                  <a:spcAft>
                    <a:spcPct val="0"/>
                  </a:spcAft>
                  <a:buClr>
                    <a:srgbClr val="C00000"/>
                  </a:buClr>
                  <a:buSzPct val="60000"/>
                  <a:defRPr sz="1050" kern="0">
                    <a:solidFill>
                      <a:prstClr val="black"/>
                    </a:solidFill>
                    <a:latin typeface="微软雅黑" panose="020B0503020204020204" pitchFamily="34" charset="-122"/>
                    <a:ea typeface="微软雅黑" panose="020B0503020204020204" pitchFamily="34" charset="-122"/>
                    <a:cs typeface="Arial" panose="020B0604020202020204" pitchFamily="34" charset="0"/>
                  </a:defRPr>
                </a:lvl1pPr>
              </a:lstStyle>
              <a:p>
                <a:pPr algn="ctr">
                  <a:defRPr/>
                </a:pPr>
                <a:r>
                  <a:rPr lang="zh-CN" altLang="en-US" sz="734" dirty="0"/>
                  <a:t>Industry cloud</a:t>
                </a:r>
              </a:p>
            </p:txBody>
          </p:sp>
          <p:sp>
            <p:nvSpPr>
              <p:cNvPr id="83" name="文本框 425">
                <a:extLst>
                  <a:ext uri="{FF2B5EF4-FFF2-40B4-BE49-F238E27FC236}">
                    <a16:creationId xmlns:a16="http://schemas.microsoft.com/office/drawing/2014/main" id="{6F56A3B4-A30E-2B6A-5E70-07119D27BB9C}"/>
                  </a:ext>
                </a:extLst>
              </p:cNvPr>
              <p:cNvSpPr txBox="1"/>
              <p:nvPr/>
            </p:nvSpPr>
            <p:spPr>
              <a:xfrm>
                <a:off x="10833229" y="3042487"/>
                <a:ext cx="821685" cy="349710"/>
              </a:xfrm>
              <a:prstGeom prst="rect">
                <a:avLst/>
              </a:prstGeom>
              <a:noFill/>
              <a:ln w="9525">
                <a:noFill/>
              </a:ln>
              <a:effectLst/>
            </p:spPr>
            <p:txBody>
              <a:bodyPr vert="horz" wrap="square" lIns="86365" tIns="43182" rIns="86365" bIns="43182" anchor="ctr">
                <a:noAutofit/>
              </a:bodyPr>
              <a:lstStyle>
                <a:defPPr>
                  <a:defRPr lang="en-US"/>
                </a:defPPr>
                <a:lvl1pPr defTabSz="821690" fontAlgn="base">
                  <a:lnSpc>
                    <a:spcPts val="2000"/>
                  </a:lnSpc>
                  <a:spcBef>
                    <a:spcPct val="0"/>
                  </a:spcBef>
                  <a:spcAft>
                    <a:spcPct val="0"/>
                  </a:spcAft>
                  <a:buClr>
                    <a:srgbClr val="C00000"/>
                  </a:buClr>
                  <a:buSzPct val="60000"/>
                  <a:defRPr sz="1050" kern="0">
                    <a:solidFill>
                      <a:prstClr val="black"/>
                    </a:solidFill>
                    <a:latin typeface="微软雅黑" panose="020B0503020204020204" pitchFamily="34" charset="-122"/>
                    <a:ea typeface="微软雅黑" panose="020B0503020204020204" pitchFamily="34" charset="-122"/>
                    <a:cs typeface="Arial" panose="020B0604020202020204" pitchFamily="34" charset="0"/>
                  </a:defRPr>
                </a:lvl1pPr>
              </a:lstStyle>
              <a:p>
                <a:pPr algn="ctr">
                  <a:defRPr/>
                </a:pPr>
                <a:r>
                  <a:rPr lang="zh-CN" altLang="en-US" sz="734" dirty="0">
                    <a:sym typeface="微软雅黑"/>
                  </a:rPr>
                  <a:t>Private Cloud</a:t>
                </a:r>
                <a:endParaRPr lang="en-US" altLang="zh-CN" dirty="0">
                  <a:sym typeface="微软雅黑"/>
                </a:endParaRPr>
              </a:p>
            </p:txBody>
          </p:sp>
        </p:grpSp>
        <p:sp>
          <p:nvSpPr>
            <p:cNvPr id="76" name="文本框 418">
              <a:extLst>
                <a:ext uri="{FF2B5EF4-FFF2-40B4-BE49-F238E27FC236}">
                  <a16:creationId xmlns:a16="http://schemas.microsoft.com/office/drawing/2014/main" id="{C01FE38C-691F-229E-3161-FA88E0A54552}"/>
                </a:ext>
              </a:extLst>
            </p:cNvPr>
            <p:cNvSpPr txBox="1"/>
            <p:nvPr/>
          </p:nvSpPr>
          <p:spPr>
            <a:xfrm>
              <a:off x="6951861" y="1552761"/>
              <a:ext cx="524981" cy="321469"/>
            </a:xfrm>
            <a:prstGeom prst="rect">
              <a:avLst/>
            </a:prstGeom>
            <a:noFill/>
          </p:spPr>
          <p:txBody>
            <a:bodyPr wrap="none" rtlCol="0">
              <a:spAutoFit/>
            </a:bodyPr>
            <a:lstStyle/>
            <a:p>
              <a:pPr defTabSz="914400">
                <a:defRPr/>
              </a:pPr>
              <a:r>
                <a:rPr lang="en-US" altLang="zh-CN" sz="839" kern="0" dirty="0">
                  <a:solidFill>
                    <a:srgbClr val="000000"/>
                  </a:solidFill>
                  <a:latin typeface="Calibri" panose="020F0502020204030204"/>
                  <a:ea typeface="等线" panose="02010600030101010101" pitchFamily="2" charset="-122"/>
                </a:rPr>
                <a:t>VPN</a:t>
              </a:r>
              <a:endParaRPr lang="zh-CN" altLang="en-US" sz="1200" kern="0" dirty="0">
                <a:solidFill>
                  <a:srgbClr val="000000"/>
                </a:solidFill>
                <a:latin typeface="Calibri" panose="020F0502020204030204"/>
                <a:ea typeface="等线" panose="02010600030101010101" pitchFamily="2" charset="-122"/>
              </a:endParaRPr>
            </a:p>
          </p:txBody>
        </p:sp>
      </p:grpSp>
      <p:sp>
        <p:nvSpPr>
          <p:cNvPr id="121" name="文本框 510">
            <a:extLst>
              <a:ext uri="{FF2B5EF4-FFF2-40B4-BE49-F238E27FC236}">
                <a16:creationId xmlns:a16="http://schemas.microsoft.com/office/drawing/2014/main" id="{21965EE1-22EB-A0B1-FAAE-C9C5D9E6A973}"/>
              </a:ext>
            </a:extLst>
          </p:cNvPr>
          <p:cNvSpPr txBox="1"/>
          <p:nvPr/>
        </p:nvSpPr>
        <p:spPr>
          <a:xfrm>
            <a:off x="5804509" y="781925"/>
            <a:ext cx="5559009" cy="1097736"/>
          </a:xfrm>
          <a:prstGeom prst="rect">
            <a:avLst/>
          </a:prstGeom>
          <a:noFill/>
        </p:spPr>
        <p:txBody>
          <a:bodyPr wrap="square" rtlCol="0">
            <a:spAutoFit/>
          </a:bodyPr>
          <a:lstStyle/>
          <a:p>
            <a:pPr>
              <a:lnSpc>
                <a:spcPts val="3440"/>
              </a:lnSpc>
            </a:pPr>
            <a:r>
              <a:rPr lang="en-US" altLang="zh-CN" sz="1600" dirty="0">
                <a:solidFill>
                  <a:schemeClr val="tx2"/>
                </a:solidFill>
                <a:latin typeface="Arial" panose="020B0604020202020204" pitchFamily="34" charset="0"/>
                <a:ea typeface="Microsoft YaHei" panose="020B0503020204020204" pitchFamily="34" charset="-122"/>
                <a:cs typeface="Arial" panose="020B0604020202020204" pitchFamily="34" charset="0"/>
              </a:rPr>
              <a:t>2B scenario: High Quality Private Line</a:t>
            </a:r>
          </a:p>
          <a:p>
            <a:pPr marL="285750" indent="-285750">
              <a:spcAft>
                <a:spcPts val="600"/>
              </a:spcAft>
              <a:buFont typeface="Arial" panose="020B0604020202020204" pitchFamily="34" charset="0"/>
              <a:buChar char="•"/>
            </a:pPr>
            <a:r>
              <a:rPr lang="en-US" altLang="zh-CN" sz="1600" b="1" dirty="0">
                <a:solidFill>
                  <a:srgbClr val="0000FF"/>
                </a:solidFill>
              </a:rPr>
              <a:t>Hard </a:t>
            </a:r>
            <a:r>
              <a:rPr lang="en-GB" altLang="zh-CN" sz="1600" b="1" dirty="0">
                <a:solidFill>
                  <a:srgbClr val="0000FF"/>
                </a:solidFill>
              </a:rPr>
              <a:t>isolation </a:t>
            </a:r>
            <a:r>
              <a:rPr lang="en-GB" altLang="zh-CN" sz="1600" dirty="0"/>
              <a:t>among different services</a:t>
            </a:r>
          </a:p>
          <a:p>
            <a:pPr marL="285750" indent="-285750">
              <a:spcAft>
                <a:spcPts val="600"/>
              </a:spcAft>
              <a:buFont typeface="Arial" panose="020B0604020202020204" pitchFamily="34" charset="0"/>
              <a:buChar char="•"/>
            </a:pPr>
            <a:r>
              <a:rPr lang="en-GB" altLang="zh-CN" sz="1600" dirty="0"/>
              <a:t>High </a:t>
            </a:r>
            <a:r>
              <a:rPr lang="en-GB" altLang="zh-CN" sz="1600" b="1" dirty="0">
                <a:solidFill>
                  <a:srgbClr val="0000FF"/>
                </a:solidFill>
              </a:rPr>
              <a:t>availability</a:t>
            </a:r>
            <a:endParaRPr lang="en-US" altLang="zh-CN" sz="1600" dirty="0">
              <a:solidFill>
                <a:schemeClr val="tx2"/>
              </a:solidFill>
              <a:latin typeface="Arial" panose="020B0604020202020204" pitchFamily="34" charset="0"/>
              <a:ea typeface="Microsoft YaHei" panose="020B0503020204020204" pitchFamily="34" charset="-122"/>
              <a:cs typeface="Arial" panose="020B0604020202020204" pitchFamily="34" charset="0"/>
            </a:endParaRPr>
          </a:p>
        </p:txBody>
      </p:sp>
      <p:sp>
        <p:nvSpPr>
          <p:cNvPr id="123" name="矩形 48">
            <a:extLst>
              <a:ext uri="{FF2B5EF4-FFF2-40B4-BE49-F238E27FC236}">
                <a16:creationId xmlns:a16="http://schemas.microsoft.com/office/drawing/2014/main" id="{BEE97AF7-6806-CA3C-1C08-CC59DBC29D77}"/>
              </a:ext>
            </a:extLst>
          </p:cNvPr>
          <p:cNvSpPr/>
          <p:nvPr/>
        </p:nvSpPr>
        <p:spPr>
          <a:xfrm>
            <a:off x="768717" y="3225964"/>
            <a:ext cx="4576884" cy="1308050"/>
          </a:xfrm>
          <a:prstGeom prst="rect">
            <a:avLst/>
          </a:prstGeom>
        </p:spPr>
        <p:txBody>
          <a:bodyPr wrap="square">
            <a:spAutoFit/>
          </a:bodyPr>
          <a:lstStyle/>
          <a:p>
            <a:pPr>
              <a:spcAft>
                <a:spcPts val="600"/>
              </a:spcAft>
            </a:pPr>
            <a:r>
              <a:rPr lang="en-US" altLang="zh-CN" sz="1600" dirty="0">
                <a:solidFill>
                  <a:schemeClr val="tx2"/>
                </a:solidFill>
                <a:latin typeface="Arial" panose="020B0604020202020204" pitchFamily="34" charset="0"/>
                <a:ea typeface="Microsoft YaHei" panose="020B0503020204020204" pitchFamily="34" charset="-122"/>
                <a:cs typeface="Arial" panose="020B0604020202020204" pitchFamily="34" charset="0"/>
              </a:rPr>
              <a:t>2B scenario: Multi-cloud enterprise private line</a:t>
            </a:r>
            <a:endParaRPr lang="en-GB" altLang="zh-CN" sz="1600" dirty="0"/>
          </a:p>
          <a:p>
            <a:pPr marL="285750" indent="-285750">
              <a:spcAft>
                <a:spcPts val="600"/>
              </a:spcAft>
              <a:buFont typeface="Arial" panose="020B0604020202020204" pitchFamily="34" charset="0"/>
              <a:buChar char="•"/>
            </a:pPr>
            <a:r>
              <a:rPr lang="en-GB" altLang="zh-CN" sz="1600" dirty="0"/>
              <a:t>End-to-end </a:t>
            </a:r>
            <a:r>
              <a:rPr lang="en-GB" altLang="zh-CN" sz="1600" b="1" dirty="0" err="1">
                <a:solidFill>
                  <a:srgbClr val="0000FF"/>
                </a:solidFill>
              </a:rPr>
              <a:t>QoE</a:t>
            </a:r>
            <a:r>
              <a:rPr lang="en-GB" altLang="zh-CN" sz="1600" dirty="0"/>
              <a:t> assurance</a:t>
            </a:r>
          </a:p>
          <a:p>
            <a:pPr marL="285750" indent="-285750">
              <a:spcAft>
                <a:spcPts val="600"/>
              </a:spcAft>
              <a:buFont typeface="Arial" panose="020B0604020202020204" pitchFamily="34" charset="0"/>
              <a:buChar char="•"/>
            </a:pPr>
            <a:r>
              <a:rPr lang="en-GB" altLang="zh-CN" sz="1600" b="1" dirty="0">
                <a:solidFill>
                  <a:srgbClr val="0000FF"/>
                </a:solidFill>
              </a:rPr>
              <a:t>Multi-cloud</a:t>
            </a:r>
            <a:r>
              <a:rPr lang="en-GB" altLang="zh-CN" sz="1600" dirty="0"/>
              <a:t> </a:t>
            </a:r>
            <a:r>
              <a:rPr lang="en-GB" altLang="zh-CN" sz="1600" b="1" dirty="0">
                <a:solidFill>
                  <a:srgbClr val="0000FF"/>
                </a:solidFill>
              </a:rPr>
              <a:t>access</a:t>
            </a:r>
          </a:p>
          <a:p>
            <a:pPr marL="285750" indent="-285750">
              <a:spcAft>
                <a:spcPts val="600"/>
              </a:spcAft>
              <a:buFont typeface="Arial" panose="020B0604020202020204" pitchFamily="34" charset="0"/>
              <a:buChar char="•"/>
            </a:pPr>
            <a:r>
              <a:rPr lang="en-GB" altLang="zh-CN" sz="1600" b="1" dirty="0">
                <a:solidFill>
                  <a:srgbClr val="0000FF"/>
                </a:solidFill>
              </a:rPr>
              <a:t>Service awareness </a:t>
            </a:r>
            <a:r>
              <a:rPr lang="en-GB" altLang="zh-CN" sz="1600" dirty="0"/>
              <a:t>and </a:t>
            </a:r>
            <a:r>
              <a:rPr lang="en-GB" altLang="zh-CN" sz="1600" b="1" dirty="0">
                <a:solidFill>
                  <a:srgbClr val="0000FF"/>
                </a:solidFill>
              </a:rPr>
              <a:t>service driven</a:t>
            </a:r>
          </a:p>
        </p:txBody>
      </p:sp>
      <p:pic>
        <p:nvPicPr>
          <p:cNvPr id="125" name="图片 14">
            <a:extLst>
              <a:ext uri="{FF2B5EF4-FFF2-40B4-BE49-F238E27FC236}">
                <a16:creationId xmlns:a16="http://schemas.microsoft.com/office/drawing/2014/main" id="{6EC25F7B-917F-ACD6-33A3-2B3B847B7975}"/>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839" y="847685"/>
            <a:ext cx="5028228" cy="1667124"/>
          </a:xfrm>
          <a:prstGeom prst="rect">
            <a:avLst/>
          </a:prstGeom>
          <a:noFill/>
          <a:ln>
            <a:solidFill>
              <a:schemeClr val="bg2">
                <a:lumMod val="90000"/>
              </a:schemeClr>
            </a:solidFill>
          </a:ln>
        </p:spPr>
      </p:pic>
    </p:spTree>
    <p:extLst>
      <p:ext uri="{BB962C8B-B14F-4D97-AF65-F5344CB8AC3E}">
        <p14:creationId xmlns:p14="http://schemas.microsoft.com/office/powerpoint/2010/main" val="2510163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ADB1D9-336D-594D-9418-4BC486843D21}"/>
              </a:ext>
            </a:extLst>
          </p:cNvPr>
          <p:cNvSpPr>
            <a:spLocks noGrp="1"/>
          </p:cNvSpPr>
          <p:nvPr>
            <p:ph type="subTitle" idx="1"/>
          </p:nvPr>
        </p:nvSpPr>
        <p:spPr>
          <a:xfrm>
            <a:off x="506116" y="128810"/>
            <a:ext cx="11232494" cy="1059910"/>
          </a:xfrm>
        </p:spPr>
        <p:txBody>
          <a:bodyPr anchor="ctr">
            <a:noAutofit/>
          </a:bodyPr>
          <a:lstStyle/>
          <a:p>
            <a:pPr marL="0" marR="0" lvl="0" indent="0" algn="l" defTabSz="91411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3200" b="0" u="none" strike="noStrike" kern="1200" cap="none" spc="0" normalizeH="0" baseline="0" noProof="0" dirty="0">
                <a:ln>
                  <a:noFill/>
                </a:ln>
                <a:solidFill>
                  <a:schemeClr val="tx2"/>
                </a:solidFill>
                <a:uLnTx/>
                <a:uFillTx/>
                <a:latin typeface="Arial" panose="020B0604020202020204" pitchFamily="34" charset="0"/>
                <a:ea typeface="Microsoft YaHei"/>
                <a:cs typeface="Arial" panose="020B0604020202020204" pitchFamily="34" charset="0"/>
              </a:rPr>
              <a:t>End-to-end Management and Control</a:t>
            </a:r>
            <a:endParaRPr kumimoji="0" lang="zh-CN" altLang="en-US" sz="3200" b="0" i="0" u="none" strike="noStrike" kern="1200" cap="none" spc="0" normalizeH="0" baseline="0" noProof="0" dirty="0">
              <a:ln>
                <a:noFill/>
              </a:ln>
              <a:solidFill>
                <a:schemeClr val="tx2"/>
              </a:solidFill>
              <a:effectLst/>
              <a:uLnTx/>
              <a:uFillTx/>
              <a:latin typeface="Arial" panose="020B0604020202020204" pitchFamily="34" charset="0"/>
              <a:ea typeface="Microsoft YaHei"/>
              <a:cs typeface="Arial" panose="020B0604020202020204" pitchFamily="34" charset="0"/>
            </a:endParaRPr>
          </a:p>
        </p:txBody>
      </p:sp>
      <p:sp>
        <p:nvSpPr>
          <p:cNvPr id="370" name="文本框 32">
            <a:extLst>
              <a:ext uri="{FF2B5EF4-FFF2-40B4-BE49-F238E27FC236}">
                <a16:creationId xmlns:a16="http://schemas.microsoft.com/office/drawing/2014/main" id="{B8F6D9C9-306B-C6EA-BB44-12924D6CEC0F}"/>
              </a:ext>
            </a:extLst>
          </p:cNvPr>
          <p:cNvSpPr txBox="1"/>
          <p:nvPr/>
        </p:nvSpPr>
        <p:spPr>
          <a:xfrm>
            <a:off x="321660" y="2373033"/>
            <a:ext cx="1719099" cy="646331"/>
          </a:xfrm>
          <a:prstGeom prst="rect">
            <a:avLst/>
          </a:prstGeom>
          <a:noFill/>
          <a:ln>
            <a:noFill/>
          </a:ln>
        </p:spPr>
        <p:txBody>
          <a:bodyPr wrap="square" rtlCol="0">
            <a:spAutoFit/>
          </a:bodyPr>
          <a:lstStyle/>
          <a:p>
            <a:pPr algn="ctr" defTabSz="914400">
              <a:defRPr/>
            </a:pPr>
            <a:r>
              <a:rPr lang="en-US" altLang="zh-CN" kern="0" dirty="0">
                <a:solidFill>
                  <a:prstClr val="black"/>
                </a:solidFill>
                <a:ea typeface="黑体" panose="02010609060101010101" pitchFamily="49" charset="-122"/>
              </a:rPr>
              <a:t>Management Layer</a:t>
            </a:r>
            <a:endParaRPr lang="zh-CN" altLang="en-US" kern="0" dirty="0">
              <a:solidFill>
                <a:prstClr val="black"/>
              </a:solidFill>
              <a:ea typeface="黑体" panose="02010609060101010101" pitchFamily="49" charset="-122"/>
            </a:endParaRPr>
          </a:p>
        </p:txBody>
      </p:sp>
      <p:sp>
        <p:nvSpPr>
          <p:cNvPr id="371" name="文本框 32">
            <a:extLst>
              <a:ext uri="{FF2B5EF4-FFF2-40B4-BE49-F238E27FC236}">
                <a16:creationId xmlns:a16="http://schemas.microsoft.com/office/drawing/2014/main" id="{CB5600A7-D8BE-4001-E8E1-6F76F8CE660E}"/>
              </a:ext>
            </a:extLst>
          </p:cNvPr>
          <p:cNvSpPr txBox="1"/>
          <p:nvPr/>
        </p:nvSpPr>
        <p:spPr>
          <a:xfrm>
            <a:off x="331683" y="1473091"/>
            <a:ext cx="1719099" cy="646331"/>
          </a:xfrm>
          <a:prstGeom prst="rect">
            <a:avLst/>
          </a:prstGeom>
          <a:noFill/>
          <a:ln>
            <a:noFill/>
          </a:ln>
        </p:spPr>
        <p:txBody>
          <a:bodyPr wrap="square" rtlCol="0">
            <a:spAutoFit/>
          </a:bodyPr>
          <a:lstStyle/>
          <a:p>
            <a:pPr algn="ctr" defTabSz="914400">
              <a:defRPr/>
            </a:pPr>
            <a:r>
              <a:rPr lang="en-US" altLang="zh-CN" kern="0" dirty="0">
                <a:solidFill>
                  <a:prstClr val="black"/>
                </a:solidFill>
                <a:ea typeface="黑体" panose="02010609060101010101" pitchFamily="49" charset="-122"/>
              </a:rPr>
              <a:t>Orchestration Layer</a:t>
            </a:r>
          </a:p>
        </p:txBody>
      </p:sp>
      <p:grpSp>
        <p:nvGrpSpPr>
          <p:cNvPr id="3" name="Group 2">
            <a:extLst>
              <a:ext uri="{FF2B5EF4-FFF2-40B4-BE49-F238E27FC236}">
                <a16:creationId xmlns:a16="http://schemas.microsoft.com/office/drawing/2014/main" id="{B48381A0-3B75-B779-EE7F-3AC0136C7393}"/>
              </a:ext>
            </a:extLst>
          </p:cNvPr>
          <p:cNvGrpSpPr/>
          <p:nvPr/>
        </p:nvGrpSpPr>
        <p:grpSpPr>
          <a:xfrm>
            <a:off x="1792024" y="1074420"/>
            <a:ext cx="8308183" cy="4916705"/>
            <a:chOff x="2362191" y="1188720"/>
            <a:chExt cx="8308183" cy="4916705"/>
          </a:xfrm>
        </p:grpSpPr>
        <p:grpSp>
          <p:nvGrpSpPr>
            <p:cNvPr id="122" name="Group 121">
              <a:extLst>
                <a:ext uri="{FF2B5EF4-FFF2-40B4-BE49-F238E27FC236}">
                  <a16:creationId xmlns:a16="http://schemas.microsoft.com/office/drawing/2014/main" id="{860D9F3C-B0A3-92DA-0F2A-A8CA062242B2}"/>
                </a:ext>
              </a:extLst>
            </p:cNvPr>
            <p:cNvGrpSpPr/>
            <p:nvPr/>
          </p:nvGrpSpPr>
          <p:grpSpPr>
            <a:xfrm>
              <a:off x="2362191" y="2998610"/>
              <a:ext cx="8308183" cy="3106815"/>
              <a:chOff x="1914526" y="2272926"/>
              <a:chExt cx="8129588" cy="3740927"/>
            </a:xfrm>
          </p:grpSpPr>
          <p:sp>
            <p:nvSpPr>
              <p:cNvPr id="124" name="Freeform 5">
                <a:extLst>
                  <a:ext uri="{FF2B5EF4-FFF2-40B4-BE49-F238E27FC236}">
                    <a16:creationId xmlns:a16="http://schemas.microsoft.com/office/drawing/2014/main" id="{DE2A5FB2-54F9-9A06-E4AE-0A75B2538FC9}"/>
                  </a:ext>
                </a:extLst>
              </p:cNvPr>
              <p:cNvSpPr>
                <a:spLocks/>
              </p:cNvSpPr>
              <p:nvPr/>
            </p:nvSpPr>
            <p:spPr bwMode="auto">
              <a:xfrm>
                <a:off x="4785243" y="2777668"/>
                <a:ext cx="549490" cy="1545524"/>
              </a:xfrm>
              <a:custGeom>
                <a:avLst/>
                <a:gdLst>
                  <a:gd name="T0" fmla="*/ 0 w 4416"/>
                  <a:gd name="T1" fmla="*/ 736 h 13272"/>
                  <a:gd name="T2" fmla="*/ 736 w 4416"/>
                  <a:gd name="T3" fmla="*/ 0 h 13272"/>
                  <a:gd name="T4" fmla="*/ 3680 w 4416"/>
                  <a:gd name="T5" fmla="*/ 0 h 13272"/>
                  <a:gd name="T6" fmla="*/ 4416 w 4416"/>
                  <a:gd name="T7" fmla="*/ 736 h 13272"/>
                  <a:gd name="T8" fmla="*/ 4416 w 4416"/>
                  <a:gd name="T9" fmla="*/ 12536 h 13272"/>
                  <a:gd name="T10" fmla="*/ 3680 w 4416"/>
                  <a:gd name="T11" fmla="*/ 13272 h 13272"/>
                  <a:gd name="T12" fmla="*/ 736 w 4416"/>
                  <a:gd name="T13" fmla="*/ 13272 h 13272"/>
                  <a:gd name="T14" fmla="*/ 0 w 4416"/>
                  <a:gd name="T15" fmla="*/ 12536 h 13272"/>
                  <a:gd name="T16" fmla="*/ 0 w 4416"/>
                  <a:gd name="T17" fmla="*/ 736 h 13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6" h="13272">
                    <a:moveTo>
                      <a:pt x="0" y="736"/>
                    </a:moveTo>
                    <a:cubicBezTo>
                      <a:pt x="0" y="330"/>
                      <a:pt x="330" y="0"/>
                      <a:pt x="736" y="0"/>
                    </a:cubicBezTo>
                    <a:lnTo>
                      <a:pt x="3680" y="0"/>
                    </a:lnTo>
                    <a:cubicBezTo>
                      <a:pt x="4087" y="0"/>
                      <a:pt x="4416" y="330"/>
                      <a:pt x="4416" y="736"/>
                    </a:cubicBezTo>
                    <a:lnTo>
                      <a:pt x="4416" y="12536"/>
                    </a:lnTo>
                    <a:cubicBezTo>
                      <a:pt x="4416" y="12943"/>
                      <a:pt x="4087" y="13272"/>
                      <a:pt x="3680" y="13272"/>
                    </a:cubicBezTo>
                    <a:lnTo>
                      <a:pt x="736" y="13272"/>
                    </a:lnTo>
                    <a:cubicBezTo>
                      <a:pt x="330" y="13272"/>
                      <a:pt x="0" y="12943"/>
                      <a:pt x="0" y="12536"/>
                    </a:cubicBezTo>
                    <a:lnTo>
                      <a:pt x="0" y="736"/>
                    </a:lnTo>
                    <a:close/>
                  </a:path>
                </a:pathLst>
              </a:custGeom>
              <a:solidFill>
                <a:srgbClr val="27CED7">
                  <a:lumMod val="20000"/>
                  <a:lumOff val="80000"/>
                </a:srgbClr>
              </a:solidFill>
              <a:ln w="14288" cap="flat">
                <a:solidFill>
                  <a:srgbClr val="2E75B6"/>
                </a:solidFill>
                <a:prstDash val="solid"/>
                <a:miter lim="800000"/>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26" name="Rectangle 6">
                <a:extLst>
                  <a:ext uri="{FF2B5EF4-FFF2-40B4-BE49-F238E27FC236}">
                    <a16:creationId xmlns:a16="http://schemas.microsoft.com/office/drawing/2014/main" id="{FCFC1921-1753-AA3B-6B46-21837CB0AB2C}"/>
                  </a:ext>
                </a:extLst>
              </p:cNvPr>
              <p:cNvSpPr>
                <a:spLocks noChangeArrowheads="1"/>
              </p:cNvSpPr>
              <p:nvPr/>
            </p:nvSpPr>
            <p:spPr bwMode="auto">
              <a:xfrm>
                <a:off x="4948209" y="3464349"/>
                <a:ext cx="219596"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dirty="0">
                    <a:solidFill>
                      <a:srgbClr val="000000"/>
                    </a:solidFill>
                    <a:latin typeface="+mn-lt"/>
                    <a:ea typeface="黑体" panose="02010609060101010101" pitchFamily="49" charset="-122"/>
                  </a:rPr>
                  <a:t>OLT</a:t>
                </a:r>
                <a:endParaRPr lang="zh-CN" altLang="zh-CN" kern="0" dirty="0">
                  <a:solidFill>
                    <a:prstClr val="black"/>
                  </a:solidFill>
                  <a:latin typeface="+mn-lt"/>
                  <a:ea typeface="黑体" panose="02010609060101010101" pitchFamily="49" charset="-122"/>
                </a:endParaRPr>
              </a:p>
            </p:txBody>
          </p:sp>
          <p:sp>
            <p:nvSpPr>
              <p:cNvPr id="127" name="Line 7">
                <a:extLst>
                  <a:ext uri="{FF2B5EF4-FFF2-40B4-BE49-F238E27FC236}">
                    <a16:creationId xmlns:a16="http://schemas.microsoft.com/office/drawing/2014/main" id="{3F198576-8125-56F2-933B-A5264F96D01B}"/>
                  </a:ext>
                </a:extLst>
              </p:cNvPr>
              <p:cNvSpPr>
                <a:spLocks noChangeShapeType="1"/>
              </p:cNvSpPr>
              <p:nvPr/>
            </p:nvSpPr>
            <p:spPr bwMode="auto">
              <a:xfrm flipV="1">
                <a:off x="4634812" y="3145464"/>
                <a:ext cx="154609" cy="3912"/>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28" name="Freeform 8">
                <a:extLst>
                  <a:ext uri="{FF2B5EF4-FFF2-40B4-BE49-F238E27FC236}">
                    <a16:creationId xmlns:a16="http://schemas.microsoft.com/office/drawing/2014/main" id="{45572E5E-2D10-826C-E450-83FF3D2A1888}"/>
                  </a:ext>
                </a:extLst>
              </p:cNvPr>
              <p:cNvSpPr>
                <a:spLocks/>
              </p:cNvSpPr>
              <p:nvPr/>
            </p:nvSpPr>
            <p:spPr bwMode="auto">
              <a:xfrm>
                <a:off x="4549151" y="3086773"/>
                <a:ext cx="85662" cy="123251"/>
              </a:xfrm>
              <a:custGeom>
                <a:avLst/>
                <a:gdLst>
                  <a:gd name="T0" fmla="*/ 0 w 41"/>
                  <a:gd name="T1" fmla="*/ 0 h 63"/>
                  <a:gd name="T2" fmla="*/ 41 w 41"/>
                  <a:gd name="T3" fmla="*/ 32 h 63"/>
                  <a:gd name="T4" fmla="*/ 0 w 41"/>
                  <a:gd name="T5" fmla="*/ 63 h 63"/>
                  <a:gd name="T6" fmla="*/ 0 w 41"/>
                  <a:gd name="T7" fmla="*/ 0 h 63"/>
                </a:gdLst>
                <a:ahLst/>
                <a:cxnLst>
                  <a:cxn ang="0">
                    <a:pos x="T0" y="T1"/>
                  </a:cxn>
                  <a:cxn ang="0">
                    <a:pos x="T2" y="T3"/>
                  </a:cxn>
                  <a:cxn ang="0">
                    <a:pos x="T4" y="T5"/>
                  </a:cxn>
                  <a:cxn ang="0">
                    <a:pos x="T6" y="T7"/>
                  </a:cxn>
                </a:cxnLst>
                <a:rect l="0" t="0" r="r" b="b"/>
                <a:pathLst>
                  <a:path w="41" h="63">
                    <a:moveTo>
                      <a:pt x="0" y="0"/>
                    </a:moveTo>
                    <a:lnTo>
                      <a:pt x="41" y="32"/>
                    </a:lnTo>
                    <a:lnTo>
                      <a:pt x="0" y="63"/>
                    </a:lnTo>
                    <a:lnTo>
                      <a:pt x="0" y="0"/>
                    </a:lnTo>
                    <a:close/>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29" name="Line 9">
                <a:extLst>
                  <a:ext uri="{FF2B5EF4-FFF2-40B4-BE49-F238E27FC236}">
                    <a16:creationId xmlns:a16="http://schemas.microsoft.com/office/drawing/2014/main" id="{B43CB7C0-1B38-DD81-0CD0-E1498AB65A7F}"/>
                  </a:ext>
                </a:extLst>
              </p:cNvPr>
              <p:cNvSpPr>
                <a:spLocks noChangeShapeType="1"/>
              </p:cNvSpPr>
              <p:nvPr/>
            </p:nvSpPr>
            <p:spPr bwMode="auto">
              <a:xfrm>
                <a:off x="3454350" y="3088729"/>
                <a:ext cx="1094801" cy="35215"/>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30" name="Line 10">
                <a:extLst>
                  <a:ext uri="{FF2B5EF4-FFF2-40B4-BE49-F238E27FC236}">
                    <a16:creationId xmlns:a16="http://schemas.microsoft.com/office/drawing/2014/main" id="{04CEEBF0-0C85-C6B5-0B71-A87408D50143}"/>
                  </a:ext>
                </a:extLst>
              </p:cNvPr>
              <p:cNvSpPr>
                <a:spLocks noChangeShapeType="1"/>
              </p:cNvSpPr>
              <p:nvPr/>
            </p:nvSpPr>
            <p:spPr bwMode="auto">
              <a:xfrm>
                <a:off x="3859677" y="2531167"/>
                <a:ext cx="689474" cy="557563"/>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31" name="Oval 15">
                <a:extLst>
                  <a:ext uri="{FF2B5EF4-FFF2-40B4-BE49-F238E27FC236}">
                    <a16:creationId xmlns:a16="http://schemas.microsoft.com/office/drawing/2014/main" id="{6840D2E0-B725-298B-3F60-22A867880E2E}"/>
                  </a:ext>
                </a:extLst>
              </p:cNvPr>
              <p:cNvSpPr>
                <a:spLocks noChangeArrowheads="1"/>
              </p:cNvSpPr>
              <p:nvPr/>
            </p:nvSpPr>
            <p:spPr bwMode="auto">
              <a:xfrm>
                <a:off x="5671111" y="4949227"/>
                <a:ext cx="1516853" cy="219113"/>
              </a:xfrm>
              <a:prstGeom prst="ellipse">
                <a:avLst/>
              </a:prstGeom>
              <a:solidFill>
                <a:srgbClr val="2683C6">
                  <a:lumMod val="20000"/>
                  <a:lumOff val="80000"/>
                </a:srgbClr>
              </a:solidFill>
              <a:ln w="14288" cap="flat">
                <a:solidFill>
                  <a:srgbClr val="2E75B6"/>
                </a:solidFill>
                <a:prstDash val="solid"/>
                <a:miter lim="800000"/>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defRPr/>
                </a:pPr>
                <a:r>
                  <a:rPr lang="zh-CN" altLang="zh-CN" sz="900" kern="0" dirty="0">
                    <a:solidFill>
                      <a:srgbClr val="000000"/>
                    </a:solidFill>
                    <a:ea typeface="黑体" panose="02010609060101010101" pitchFamily="49" charset="-122"/>
                  </a:rPr>
                  <a:t>OTN</a:t>
                </a:r>
                <a:endParaRPr lang="zh-CN" altLang="zh-CN" kern="0" dirty="0">
                  <a:solidFill>
                    <a:srgbClr val="1D1D1A"/>
                  </a:solidFill>
                  <a:ea typeface="黑体" panose="02010609060101010101" pitchFamily="49" charset="-122"/>
                </a:endParaRPr>
              </a:p>
            </p:txBody>
          </p:sp>
          <p:sp>
            <p:nvSpPr>
              <p:cNvPr id="132" name="Freeform 20">
                <a:extLst>
                  <a:ext uri="{FF2B5EF4-FFF2-40B4-BE49-F238E27FC236}">
                    <a16:creationId xmlns:a16="http://schemas.microsoft.com/office/drawing/2014/main" id="{F1D3EDF1-6365-1E2F-27E3-F97BB164835A}"/>
                  </a:ext>
                </a:extLst>
              </p:cNvPr>
              <p:cNvSpPr>
                <a:spLocks/>
              </p:cNvSpPr>
              <p:nvPr/>
            </p:nvSpPr>
            <p:spPr bwMode="auto">
              <a:xfrm>
                <a:off x="8880306" y="4440573"/>
                <a:ext cx="1080176" cy="481265"/>
              </a:xfrm>
              <a:custGeom>
                <a:avLst/>
                <a:gdLst>
                  <a:gd name="T0" fmla="*/ 3667 w 4340"/>
                  <a:gd name="T1" fmla="*/ 2025 h 2064"/>
                  <a:gd name="T2" fmla="*/ 530 w 4340"/>
                  <a:gd name="T3" fmla="*/ 2005 h 2064"/>
                  <a:gd name="T4" fmla="*/ 87 w 4340"/>
                  <a:gd name="T5" fmla="*/ 1443 h 2064"/>
                  <a:gd name="T6" fmla="*/ 711 w 4340"/>
                  <a:gd name="T7" fmla="*/ 895 h 2064"/>
                  <a:gd name="T8" fmla="*/ 1652 w 4340"/>
                  <a:gd name="T9" fmla="*/ 130 h 2064"/>
                  <a:gd name="T10" fmla="*/ 2901 w 4340"/>
                  <a:gd name="T11" fmla="*/ 607 h 2064"/>
                  <a:gd name="T12" fmla="*/ 3742 w 4340"/>
                  <a:gd name="T13" fmla="*/ 592 h 2064"/>
                  <a:gd name="T14" fmla="*/ 3930 w 4340"/>
                  <a:gd name="T15" fmla="*/ 1175 h 2064"/>
                  <a:gd name="T16" fmla="*/ 4271 w 4340"/>
                  <a:gd name="T17" fmla="*/ 1671 h 2064"/>
                  <a:gd name="T18" fmla="*/ 3667 w 4340"/>
                  <a:gd name="T19" fmla="*/ 2025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40" h="2064">
                    <a:moveTo>
                      <a:pt x="3667" y="2025"/>
                    </a:moveTo>
                    <a:lnTo>
                      <a:pt x="530" y="2005"/>
                    </a:lnTo>
                    <a:cubicBezTo>
                      <a:pt x="530" y="2005"/>
                      <a:pt x="0" y="1910"/>
                      <a:pt x="87" y="1443"/>
                    </a:cubicBezTo>
                    <a:cubicBezTo>
                      <a:pt x="184" y="935"/>
                      <a:pt x="711" y="895"/>
                      <a:pt x="711" y="895"/>
                    </a:cubicBezTo>
                    <a:cubicBezTo>
                      <a:pt x="711" y="895"/>
                      <a:pt x="743" y="264"/>
                      <a:pt x="1652" y="130"/>
                    </a:cubicBezTo>
                    <a:cubicBezTo>
                      <a:pt x="2539" y="0"/>
                      <a:pt x="2901" y="607"/>
                      <a:pt x="2901" y="607"/>
                    </a:cubicBezTo>
                    <a:cubicBezTo>
                      <a:pt x="2901" y="607"/>
                      <a:pt x="3356" y="319"/>
                      <a:pt x="3742" y="592"/>
                    </a:cubicBezTo>
                    <a:cubicBezTo>
                      <a:pt x="4064" y="816"/>
                      <a:pt x="3930" y="1175"/>
                      <a:pt x="3930" y="1175"/>
                    </a:cubicBezTo>
                    <a:cubicBezTo>
                      <a:pt x="3930" y="1175"/>
                      <a:pt x="4340" y="1313"/>
                      <a:pt x="4271" y="1671"/>
                    </a:cubicBezTo>
                    <a:cubicBezTo>
                      <a:pt x="4196" y="2064"/>
                      <a:pt x="3667" y="2025"/>
                      <a:pt x="3667" y="2025"/>
                    </a:cubicBezTo>
                    <a:close/>
                  </a:path>
                </a:pathLst>
              </a:custGeom>
              <a:noFill/>
              <a:ln w="14288" cap="flat">
                <a:solidFill>
                  <a:srgbClr val="2E75B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33" name="Rectangle 21">
                <a:extLst>
                  <a:ext uri="{FF2B5EF4-FFF2-40B4-BE49-F238E27FC236}">
                    <a16:creationId xmlns:a16="http://schemas.microsoft.com/office/drawing/2014/main" id="{970A61CB-3E06-E3EA-73DC-EE86358A48D1}"/>
                  </a:ext>
                </a:extLst>
              </p:cNvPr>
              <p:cNvSpPr>
                <a:spLocks noChangeArrowheads="1"/>
              </p:cNvSpPr>
              <p:nvPr/>
            </p:nvSpPr>
            <p:spPr bwMode="auto">
              <a:xfrm>
                <a:off x="9216687" y="4577518"/>
                <a:ext cx="326258"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a:solidFill>
                      <a:srgbClr val="000000"/>
                    </a:solidFill>
                    <a:latin typeface="+mn-lt"/>
                    <a:ea typeface="黑体" panose="02010609060101010101" pitchFamily="49" charset="-122"/>
                  </a:rPr>
                  <a:t>Cloud/</a:t>
                </a:r>
                <a:endParaRPr lang="zh-CN" altLang="zh-CN" kern="0">
                  <a:solidFill>
                    <a:prstClr val="black"/>
                  </a:solidFill>
                  <a:latin typeface="+mn-lt"/>
                  <a:ea typeface="黑体" panose="02010609060101010101" pitchFamily="49" charset="-122"/>
                </a:endParaRPr>
              </a:p>
            </p:txBody>
          </p:sp>
          <p:sp>
            <p:nvSpPr>
              <p:cNvPr id="134" name="Rectangle 22">
                <a:extLst>
                  <a:ext uri="{FF2B5EF4-FFF2-40B4-BE49-F238E27FC236}">
                    <a16:creationId xmlns:a16="http://schemas.microsoft.com/office/drawing/2014/main" id="{08FD3EDA-2FB8-C83C-4D67-DFAFC5974C74}"/>
                  </a:ext>
                </a:extLst>
              </p:cNvPr>
              <p:cNvSpPr>
                <a:spLocks noChangeArrowheads="1"/>
              </p:cNvSpPr>
              <p:nvPr/>
            </p:nvSpPr>
            <p:spPr bwMode="auto">
              <a:xfrm>
                <a:off x="9162365" y="4745765"/>
                <a:ext cx="464289"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a:solidFill>
                      <a:srgbClr val="000000"/>
                    </a:solidFill>
                    <a:latin typeface="+mn-lt"/>
                    <a:ea typeface="黑体" panose="02010609060101010101" pitchFamily="49" charset="-122"/>
                  </a:rPr>
                  <a:t>Local DC</a:t>
                </a:r>
                <a:endParaRPr lang="zh-CN" altLang="zh-CN" kern="0">
                  <a:solidFill>
                    <a:prstClr val="black"/>
                  </a:solidFill>
                  <a:latin typeface="+mn-lt"/>
                  <a:ea typeface="黑体" panose="02010609060101010101" pitchFamily="49" charset="-122"/>
                </a:endParaRPr>
              </a:p>
            </p:txBody>
          </p:sp>
          <p:sp>
            <p:nvSpPr>
              <p:cNvPr id="135" name="Freeform 23">
                <a:extLst>
                  <a:ext uri="{FF2B5EF4-FFF2-40B4-BE49-F238E27FC236}">
                    <a16:creationId xmlns:a16="http://schemas.microsoft.com/office/drawing/2014/main" id="{371DEA19-6101-6559-227E-7E351DB8AC91}"/>
                  </a:ext>
                </a:extLst>
              </p:cNvPr>
              <p:cNvSpPr>
                <a:spLocks/>
              </p:cNvSpPr>
              <p:nvPr/>
            </p:nvSpPr>
            <p:spPr bwMode="auto">
              <a:xfrm>
                <a:off x="8284853" y="4663598"/>
                <a:ext cx="612169" cy="217157"/>
              </a:xfrm>
              <a:custGeom>
                <a:avLst/>
                <a:gdLst>
                  <a:gd name="T0" fmla="*/ 0 w 2452"/>
                  <a:gd name="T1" fmla="*/ 157 h 940"/>
                  <a:gd name="T2" fmla="*/ 157 w 2452"/>
                  <a:gd name="T3" fmla="*/ 0 h 940"/>
                  <a:gd name="T4" fmla="*/ 2296 w 2452"/>
                  <a:gd name="T5" fmla="*/ 0 h 940"/>
                  <a:gd name="T6" fmla="*/ 2452 w 2452"/>
                  <a:gd name="T7" fmla="*/ 157 h 940"/>
                  <a:gd name="T8" fmla="*/ 2452 w 2452"/>
                  <a:gd name="T9" fmla="*/ 784 h 940"/>
                  <a:gd name="T10" fmla="*/ 2296 w 2452"/>
                  <a:gd name="T11" fmla="*/ 940 h 940"/>
                  <a:gd name="T12" fmla="*/ 157 w 2452"/>
                  <a:gd name="T13" fmla="*/ 940 h 940"/>
                  <a:gd name="T14" fmla="*/ 0 w 2452"/>
                  <a:gd name="T15" fmla="*/ 784 h 940"/>
                  <a:gd name="T16" fmla="*/ 0 w 2452"/>
                  <a:gd name="T17" fmla="*/ 157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2" h="940">
                    <a:moveTo>
                      <a:pt x="0" y="157"/>
                    </a:moveTo>
                    <a:cubicBezTo>
                      <a:pt x="0" y="71"/>
                      <a:pt x="71" y="0"/>
                      <a:pt x="157" y="0"/>
                    </a:cubicBezTo>
                    <a:lnTo>
                      <a:pt x="2296" y="0"/>
                    </a:lnTo>
                    <a:cubicBezTo>
                      <a:pt x="2382" y="0"/>
                      <a:pt x="2452" y="71"/>
                      <a:pt x="2452" y="157"/>
                    </a:cubicBezTo>
                    <a:lnTo>
                      <a:pt x="2452" y="784"/>
                    </a:lnTo>
                    <a:cubicBezTo>
                      <a:pt x="2452" y="870"/>
                      <a:pt x="2382" y="940"/>
                      <a:pt x="2296" y="940"/>
                    </a:cubicBezTo>
                    <a:lnTo>
                      <a:pt x="157" y="940"/>
                    </a:lnTo>
                    <a:cubicBezTo>
                      <a:pt x="71" y="940"/>
                      <a:pt x="0" y="870"/>
                      <a:pt x="0" y="784"/>
                    </a:cubicBezTo>
                    <a:lnTo>
                      <a:pt x="0" y="157"/>
                    </a:lnTo>
                    <a:close/>
                  </a:path>
                </a:pathLst>
              </a:custGeom>
              <a:noFill/>
              <a:ln w="14288" cap="flat">
                <a:solidFill>
                  <a:srgbClr val="2E75B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36" name="Rectangle 24">
                <a:extLst>
                  <a:ext uri="{FF2B5EF4-FFF2-40B4-BE49-F238E27FC236}">
                    <a16:creationId xmlns:a16="http://schemas.microsoft.com/office/drawing/2014/main" id="{F57EC3AA-F55D-9BC8-1365-2D44D5E9461F}"/>
                  </a:ext>
                </a:extLst>
              </p:cNvPr>
              <p:cNvSpPr>
                <a:spLocks noChangeArrowheads="1"/>
              </p:cNvSpPr>
              <p:nvPr/>
            </p:nvSpPr>
            <p:spPr bwMode="auto">
              <a:xfrm>
                <a:off x="8374693" y="4683160"/>
                <a:ext cx="388999"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a:solidFill>
                      <a:srgbClr val="000000"/>
                    </a:solidFill>
                    <a:latin typeface="+mn-lt"/>
                    <a:ea typeface="黑体" panose="02010609060101010101" pitchFamily="49" charset="-122"/>
                  </a:rPr>
                  <a:t>DC GW</a:t>
                </a:r>
                <a:endParaRPr lang="zh-CN" altLang="zh-CN" kern="0">
                  <a:solidFill>
                    <a:prstClr val="black"/>
                  </a:solidFill>
                  <a:latin typeface="+mn-lt"/>
                  <a:ea typeface="黑体" panose="02010609060101010101" pitchFamily="49" charset="-122"/>
                </a:endParaRPr>
              </a:p>
            </p:txBody>
          </p:sp>
          <p:sp>
            <p:nvSpPr>
              <p:cNvPr id="137" name="Rectangle 27">
                <a:extLst>
                  <a:ext uri="{FF2B5EF4-FFF2-40B4-BE49-F238E27FC236}">
                    <a16:creationId xmlns:a16="http://schemas.microsoft.com/office/drawing/2014/main" id="{6D02AA81-7F6E-D435-9665-EAB5C5C92F15}"/>
                  </a:ext>
                </a:extLst>
              </p:cNvPr>
              <p:cNvSpPr>
                <a:spLocks noChangeArrowheads="1"/>
              </p:cNvSpPr>
              <p:nvPr/>
            </p:nvSpPr>
            <p:spPr bwMode="auto">
              <a:xfrm>
                <a:off x="2121369" y="5810026"/>
                <a:ext cx="1952838" cy="20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1100" b="1" kern="0" dirty="0">
                    <a:solidFill>
                      <a:srgbClr val="0070C0"/>
                    </a:solidFill>
                    <a:latin typeface="+mn-lt"/>
                    <a:ea typeface="微软雅黑" panose="020B0503020204020204" pitchFamily="34" charset="-122"/>
                  </a:rPr>
                  <a:t>Customer Premise</a:t>
                </a:r>
                <a:r>
                  <a:rPr lang="en-US" altLang="zh-CN" sz="1100" b="1" kern="0" dirty="0">
                    <a:solidFill>
                      <a:srgbClr val="0070C0"/>
                    </a:solidFill>
                    <a:latin typeface="+mn-lt"/>
                    <a:ea typeface="微软雅黑" panose="020B0503020204020204" pitchFamily="34" charset="-122"/>
                  </a:rPr>
                  <a:t>s</a:t>
                </a:r>
                <a:r>
                  <a:rPr lang="zh-CN" altLang="zh-CN" sz="1100" b="1" kern="0" dirty="0">
                    <a:solidFill>
                      <a:srgbClr val="0070C0"/>
                    </a:solidFill>
                    <a:latin typeface="+mn-lt"/>
                    <a:ea typeface="微软雅黑" panose="020B0503020204020204" pitchFamily="34" charset="-122"/>
                  </a:rPr>
                  <a:t>  Network </a:t>
                </a:r>
                <a:endParaRPr lang="zh-CN" altLang="zh-CN" sz="3200" b="1" kern="0" dirty="0">
                  <a:solidFill>
                    <a:srgbClr val="0070C0"/>
                  </a:solidFill>
                  <a:latin typeface="+mn-lt"/>
                  <a:ea typeface="黑体" panose="02010609060101010101" pitchFamily="49" charset="-122"/>
                </a:endParaRPr>
              </a:p>
            </p:txBody>
          </p:sp>
          <p:sp>
            <p:nvSpPr>
              <p:cNvPr id="138" name="Rectangle 28">
                <a:extLst>
                  <a:ext uri="{FF2B5EF4-FFF2-40B4-BE49-F238E27FC236}">
                    <a16:creationId xmlns:a16="http://schemas.microsoft.com/office/drawing/2014/main" id="{AC9348AF-8B62-4E6A-61AB-C9CA22409EAC}"/>
                  </a:ext>
                </a:extLst>
              </p:cNvPr>
              <p:cNvSpPr>
                <a:spLocks noChangeArrowheads="1"/>
              </p:cNvSpPr>
              <p:nvPr/>
            </p:nvSpPr>
            <p:spPr bwMode="auto">
              <a:xfrm>
                <a:off x="4208592" y="5810025"/>
                <a:ext cx="1066610" cy="20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1100" b="1" kern="0" dirty="0">
                    <a:solidFill>
                      <a:srgbClr val="0070C0"/>
                    </a:solidFill>
                    <a:latin typeface="+mn-lt"/>
                    <a:ea typeface="微软雅黑" panose="020B0503020204020204" pitchFamily="34" charset="-122"/>
                  </a:rPr>
                  <a:t>Access Network</a:t>
                </a:r>
                <a:endParaRPr lang="zh-CN" altLang="zh-CN" sz="3200" b="1" kern="0" dirty="0">
                  <a:solidFill>
                    <a:srgbClr val="0070C0"/>
                  </a:solidFill>
                  <a:latin typeface="+mn-lt"/>
                  <a:ea typeface="黑体" panose="02010609060101010101" pitchFamily="49" charset="-122"/>
                </a:endParaRPr>
              </a:p>
            </p:txBody>
          </p:sp>
          <p:sp>
            <p:nvSpPr>
              <p:cNvPr id="139" name="Rectangle 29">
                <a:extLst>
                  <a:ext uri="{FF2B5EF4-FFF2-40B4-BE49-F238E27FC236}">
                    <a16:creationId xmlns:a16="http://schemas.microsoft.com/office/drawing/2014/main" id="{57FB8596-B934-DD42-1DCC-A64304DC2A40}"/>
                  </a:ext>
                </a:extLst>
              </p:cNvPr>
              <p:cNvSpPr>
                <a:spLocks noChangeArrowheads="1"/>
              </p:cNvSpPr>
              <p:nvPr/>
            </p:nvSpPr>
            <p:spPr bwMode="auto">
              <a:xfrm>
                <a:off x="5992864" y="5810025"/>
                <a:ext cx="1396005" cy="20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1100" b="1" kern="0" dirty="0">
                    <a:solidFill>
                      <a:srgbClr val="0070C0"/>
                    </a:solidFill>
                    <a:latin typeface="+mn-lt"/>
                    <a:ea typeface="微软雅黑" panose="020B0503020204020204" pitchFamily="34" charset="-122"/>
                  </a:rPr>
                  <a:t>Aggregation Network</a:t>
                </a:r>
                <a:endParaRPr lang="zh-CN" altLang="zh-CN" sz="3200" b="1" kern="0" dirty="0">
                  <a:solidFill>
                    <a:srgbClr val="0070C0"/>
                  </a:solidFill>
                  <a:latin typeface="+mn-lt"/>
                  <a:ea typeface="黑体" panose="02010609060101010101" pitchFamily="49" charset="-122"/>
                </a:endParaRPr>
              </a:p>
            </p:txBody>
          </p:sp>
          <p:sp>
            <p:nvSpPr>
              <p:cNvPr id="140" name="Rectangle 30">
                <a:extLst>
                  <a:ext uri="{FF2B5EF4-FFF2-40B4-BE49-F238E27FC236}">
                    <a16:creationId xmlns:a16="http://schemas.microsoft.com/office/drawing/2014/main" id="{9F92ACF6-1278-83C3-06B1-CD43CCA983B4}"/>
                  </a:ext>
                </a:extLst>
              </p:cNvPr>
              <p:cNvSpPr>
                <a:spLocks noChangeArrowheads="1"/>
              </p:cNvSpPr>
              <p:nvPr/>
            </p:nvSpPr>
            <p:spPr bwMode="auto">
              <a:xfrm>
                <a:off x="8391407" y="5810025"/>
                <a:ext cx="897208" cy="20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1100" b="1" kern="0">
                    <a:solidFill>
                      <a:srgbClr val="0070C0"/>
                    </a:solidFill>
                    <a:latin typeface="+mn-lt"/>
                    <a:ea typeface="微软雅黑" panose="020B0503020204020204" pitchFamily="34" charset="-122"/>
                  </a:rPr>
                  <a:t>Core Network</a:t>
                </a:r>
                <a:endParaRPr lang="zh-CN" altLang="zh-CN" sz="3200" b="1" kern="0">
                  <a:solidFill>
                    <a:srgbClr val="0070C0"/>
                  </a:solidFill>
                  <a:latin typeface="+mn-lt"/>
                  <a:ea typeface="黑体" panose="02010609060101010101" pitchFamily="49" charset="-122"/>
                </a:endParaRPr>
              </a:p>
            </p:txBody>
          </p:sp>
          <p:sp>
            <p:nvSpPr>
              <p:cNvPr id="141" name="Freeform 36">
                <a:extLst>
                  <a:ext uri="{FF2B5EF4-FFF2-40B4-BE49-F238E27FC236}">
                    <a16:creationId xmlns:a16="http://schemas.microsoft.com/office/drawing/2014/main" id="{2ECA7AED-AAC5-9350-0BFB-A0CBFB4D0639}"/>
                  </a:ext>
                </a:extLst>
              </p:cNvPr>
              <p:cNvSpPr>
                <a:spLocks/>
              </p:cNvSpPr>
              <p:nvPr/>
            </p:nvSpPr>
            <p:spPr bwMode="auto">
              <a:xfrm>
                <a:off x="2397158" y="5588956"/>
                <a:ext cx="1437448" cy="176072"/>
              </a:xfrm>
              <a:custGeom>
                <a:avLst/>
                <a:gdLst>
                  <a:gd name="T0" fmla="*/ 11536 w 11536"/>
                  <a:gd name="T1" fmla="*/ 0 h 1512"/>
                  <a:gd name="T2" fmla="*/ 10753 w 11536"/>
                  <a:gd name="T3" fmla="*/ 756 h 1512"/>
                  <a:gd name="T4" fmla="*/ 6552 w 11536"/>
                  <a:gd name="T5" fmla="*/ 756 h 1512"/>
                  <a:gd name="T6" fmla="*/ 5768 w 11536"/>
                  <a:gd name="T7" fmla="*/ 1512 h 1512"/>
                  <a:gd name="T8" fmla="*/ 4985 w 11536"/>
                  <a:gd name="T9" fmla="*/ 756 h 1512"/>
                  <a:gd name="T10" fmla="*/ 784 w 11536"/>
                  <a:gd name="T11" fmla="*/ 756 h 1512"/>
                  <a:gd name="T12" fmla="*/ 0 w 11536"/>
                  <a:gd name="T13" fmla="*/ 0 h 1512"/>
                </a:gdLst>
                <a:ahLst/>
                <a:cxnLst>
                  <a:cxn ang="0">
                    <a:pos x="T0" y="T1"/>
                  </a:cxn>
                  <a:cxn ang="0">
                    <a:pos x="T2" y="T3"/>
                  </a:cxn>
                  <a:cxn ang="0">
                    <a:pos x="T4" y="T5"/>
                  </a:cxn>
                  <a:cxn ang="0">
                    <a:pos x="T6" y="T7"/>
                  </a:cxn>
                  <a:cxn ang="0">
                    <a:pos x="T8" y="T9"/>
                  </a:cxn>
                  <a:cxn ang="0">
                    <a:pos x="T10" y="T11"/>
                  </a:cxn>
                  <a:cxn ang="0">
                    <a:pos x="T12" y="T13"/>
                  </a:cxn>
                </a:cxnLst>
                <a:rect l="0" t="0" r="r" b="b"/>
                <a:pathLst>
                  <a:path w="11536" h="1512">
                    <a:moveTo>
                      <a:pt x="11536" y="0"/>
                    </a:moveTo>
                    <a:cubicBezTo>
                      <a:pt x="11536" y="418"/>
                      <a:pt x="11186" y="756"/>
                      <a:pt x="10753" y="756"/>
                    </a:cubicBezTo>
                    <a:lnTo>
                      <a:pt x="6552" y="756"/>
                    </a:lnTo>
                    <a:cubicBezTo>
                      <a:pt x="6119" y="756"/>
                      <a:pt x="5768" y="1095"/>
                      <a:pt x="5768" y="1512"/>
                    </a:cubicBezTo>
                    <a:cubicBezTo>
                      <a:pt x="5768" y="1095"/>
                      <a:pt x="5418" y="756"/>
                      <a:pt x="4985" y="756"/>
                    </a:cubicBezTo>
                    <a:lnTo>
                      <a:pt x="784" y="756"/>
                    </a:lnTo>
                    <a:cubicBezTo>
                      <a:pt x="351" y="756"/>
                      <a:pt x="0" y="418"/>
                      <a:pt x="0" y="0"/>
                    </a:cubicBezTo>
                  </a:path>
                </a:pathLst>
              </a:custGeom>
              <a:noFill/>
              <a:ln w="3175" cap="flat">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42" name="Line 38">
                <a:extLst>
                  <a:ext uri="{FF2B5EF4-FFF2-40B4-BE49-F238E27FC236}">
                    <a16:creationId xmlns:a16="http://schemas.microsoft.com/office/drawing/2014/main" id="{AD573D67-C61C-103E-7A26-A15B7E0209AB}"/>
                  </a:ext>
                </a:extLst>
              </p:cNvPr>
              <p:cNvSpPr>
                <a:spLocks noChangeShapeType="1"/>
              </p:cNvSpPr>
              <p:nvPr/>
            </p:nvSpPr>
            <p:spPr bwMode="auto">
              <a:xfrm>
                <a:off x="7685220" y="4053214"/>
                <a:ext cx="599633" cy="717984"/>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43" name="Freeform 39">
                <a:extLst>
                  <a:ext uri="{FF2B5EF4-FFF2-40B4-BE49-F238E27FC236}">
                    <a16:creationId xmlns:a16="http://schemas.microsoft.com/office/drawing/2014/main" id="{E5E86784-3298-69CD-B356-5C3C49F5EE2D}"/>
                  </a:ext>
                </a:extLst>
              </p:cNvPr>
              <p:cNvSpPr>
                <a:spLocks/>
              </p:cNvSpPr>
              <p:nvPr/>
            </p:nvSpPr>
            <p:spPr bwMode="auto">
              <a:xfrm>
                <a:off x="7187963" y="2699414"/>
                <a:ext cx="497256" cy="2707601"/>
              </a:xfrm>
              <a:custGeom>
                <a:avLst/>
                <a:gdLst>
                  <a:gd name="T0" fmla="*/ 0 w 1996"/>
                  <a:gd name="T1" fmla="*/ 333 h 11616"/>
                  <a:gd name="T2" fmla="*/ 333 w 1996"/>
                  <a:gd name="T3" fmla="*/ 0 h 11616"/>
                  <a:gd name="T4" fmla="*/ 1664 w 1996"/>
                  <a:gd name="T5" fmla="*/ 0 h 11616"/>
                  <a:gd name="T6" fmla="*/ 1996 w 1996"/>
                  <a:gd name="T7" fmla="*/ 333 h 11616"/>
                  <a:gd name="T8" fmla="*/ 1996 w 1996"/>
                  <a:gd name="T9" fmla="*/ 11284 h 11616"/>
                  <a:gd name="T10" fmla="*/ 1664 w 1996"/>
                  <a:gd name="T11" fmla="*/ 11616 h 11616"/>
                  <a:gd name="T12" fmla="*/ 333 w 1996"/>
                  <a:gd name="T13" fmla="*/ 11616 h 11616"/>
                  <a:gd name="T14" fmla="*/ 0 w 1996"/>
                  <a:gd name="T15" fmla="*/ 11284 h 11616"/>
                  <a:gd name="T16" fmla="*/ 0 w 1996"/>
                  <a:gd name="T17" fmla="*/ 333 h 11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6" h="11616">
                    <a:moveTo>
                      <a:pt x="0" y="333"/>
                    </a:moveTo>
                    <a:cubicBezTo>
                      <a:pt x="0" y="149"/>
                      <a:pt x="149" y="0"/>
                      <a:pt x="333" y="0"/>
                    </a:cubicBezTo>
                    <a:lnTo>
                      <a:pt x="1664" y="0"/>
                    </a:lnTo>
                    <a:cubicBezTo>
                      <a:pt x="1848" y="0"/>
                      <a:pt x="1996" y="149"/>
                      <a:pt x="1996" y="333"/>
                    </a:cubicBezTo>
                    <a:lnTo>
                      <a:pt x="1996" y="11284"/>
                    </a:lnTo>
                    <a:cubicBezTo>
                      <a:pt x="1996" y="11468"/>
                      <a:pt x="1848" y="11616"/>
                      <a:pt x="1664" y="11616"/>
                    </a:cubicBezTo>
                    <a:lnTo>
                      <a:pt x="333" y="11616"/>
                    </a:lnTo>
                    <a:cubicBezTo>
                      <a:pt x="149" y="11616"/>
                      <a:pt x="0" y="11468"/>
                      <a:pt x="0" y="11284"/>
                    </a:cubicBezTo>
                    <a:lnTo>
                      <a:pt x="0" y="333"/>
                    </a:lnTo>
                    <a:close/>
                  </a:path>
                </a:pathLst>
              </a:custGeom>
              <a:solidFill>
                <a:srgbClr val="27CED7">
                  <a:lumMod val="20000"/>
                  <a:lumOff val="80000"/>
                </a:srgbClr>
              </a:solidFill>
              <a:ln w="14288" cap="flat">
                <a:solidFill>
                  <a:srgbClr val="2E75B6"/>
                </a:solidFill>
                <a:prstDash val="solid"/>
                <a:miter lim="800000"/>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44" name="Rectangle 40">
                <a:extLst>
                  <a:ext uri="{FF2B5EF4-FFF2-40B4-BE49-F238E27FC236}">
                    <a16:creationId xmlns:a16="http://schemas.microsoft.com/office/drawing/2014/main" id="{081A22CF-4B53-7D12-67EC-D71823D0811F}"/>
                  </a:ext>
                </a:extLst>
              </p:cNvPr>
              <p:cNvSpPr>
                <a:spLocks noChangeArrowheads="1"/>
              </p:cNvSpPr>
              <p:nvPr/>
            </p:nvSpPr>
            <p:spPr bwMode="auto">
              <a:xfrm>
                <a:off x="7273626" y="3883011"/>
                <a:ext cx="313709"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a:solidFill>
                      <a:srgbClr val="000000"/>
                    </a:solidFill>
                    <a:latin typeface="+mn-lt"/>
                    <a:ea typeface="黑体" panose="02010609060101010101" pitchFamily="49" charset="-122"/>
                  </a:rPr>
                  <a:t>AggN </a:t>
                </a:r>
                <a:endParaRPr lang="zh-CN" altLang="zh-CN" kern="0">
                  <a:solidFill>
                    <a:prstClr val="black"/>
                  </a:solidFill>
                  <a:latin typeface="+mn-lt"/>
                  <a:ea typeface="黑体" panose="02010609060101010101" pitchFamily="49" charset="-122"/>
                </a:endParaRPr>
              </a:p>
            </p:txBody>
          </p:sp>
          <p:sp>
            <p:nvSpPr>
              <p:cNvPr id="145" name="Rectangle 41">
                <a:extLst>
                  <a:ext uri="{FF2B5EF4-FFF2-40B4-BE49-F238E27FC236}">
                    <a16:creationId xmlns:a16="http://schemas.microsoft.com/office/drawing/2014/main" id="{CC8206F2-74E2-A137-7FF3-E1E35934408F}"/>
                  </a:ext>
                </a:extLst>
              </p:cNvPr>
              <p:cNvSpPr>
                <a:spLocks noChangeArrowheads="1"/>
              </p:cNvSpPr>
              <p:nvPr/>
            </p:nvSpPr>
            <p:spPr bwMode="auto">
              <a:xfrm>
                <a:off x="7290340" y="4051257"/>
                <a:ext cx="263515"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a:solidFill>
                      <a:srgbClr val="000000"/>
                    </a:solidFill>
                    <a:latin typeface="+mn-lt"/>
                    <a:ea typeface="黑体" panose="02010609060101010101" pitchFamily="49" charset="-122"/>
                  </a:rPr>
                  <a:t>Edge</a:t>
                </a:r>
                <a:endParaRPr lang="zh-CN" altLang="zh-CN" kern="0">
                  <a:solidFill>
                    <a:prstClr val="black"/>
                  </a:solidFill>
                  <a:latin typeface="+mn-lt"/>
                  <a:ea typeface="黑体" panose="02010609060101010101" pitchFamily="49" charset="-122"/>
                </a:endParaRPr>
              </a:p>
            </p:txBody>
          </p:sp>
          <p:sp>
            <p:nvSpPr>
              <p:cNvPr id="146" name="Rectangle 44">
                <a:extLst>
                  <a:ext uri="{FF2B5EF4-FFF2-40B4-BE49-F238E27FC236}">
                    <a16:creationId xmlns:a16="http://schemas.microsoft.com/office/drawing/2014/main" id="{2110D66B-749F-3FE2-27E9-B9F36BF3FEBF}"/>
                  </a:ext>
                </a:extLst>
              </p:cNvPr>
              <p:cNvSpPr>
                <a:spLocks noChangeArrowheads="1"/>
              </p:cNvSpPr>
              <p:nvPr/>
            </p:nvSpPr>
            <p:spPr bwMode="auto">
              <a:xfrm>
                <a:off x="8113530" y="4888578"/>
                <a:ext cx="12548" cy="92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500" kern="0">
                    <a:solidFill>
                      <a:srgbClr val="000000"/>
                    </a:solidFill>
                    <a:latin typeface="+mn-lt"/>
                    <a:ea typeface="微软雅黑" panose="020B0503020204020204" pitchFamily="34" charset="-122"/>
                  </a:rPr>
                  <a:t>'</a:t>
                </a:r>
                <a:endParaRPr lang="zh-CN" altLang="zh-CN" kern="0">
                  <a:solidFill>
                    <a:prstClr val="black"/>
                  </a:solidFill>
                  <a:latin typeface="+mn-lt"/>
                  <a:ea typeface="黑体" panose="02010609060101010101" pitchFamily="49" charset="-122"/>
                </a:endParaRPr>
              </a:p>
            </p:txBody>
          </p:sp>
          <p:sp>
            <p:nvSpPr>
              <p:cNvPr id="147" name="Freeform 45">
                <a:extLst>
                  <a:ext uri="{FF2B5EF4-FFF2-40B4-BE49-F238E27FC236}">
                    <a16:creationId xmlns:a16="http://schemas.microsoft.com/office/drawing/2014/main" id="{420DD538-1EE9-BC69-69A9-B9597659DB48}"/>
                  </a:ext>
                </a:extLst>
              </p:cNvPr>
              <p:cNvSpPr>
                <a:spLocks/>
              </p:cNvSpPr>
              <p:nvPr/>
            </p:nvSpPr>
            <p:spPr bwMode="auto">
              <a:xfrm>
                <a:off x="3941160" y="5588956"/>
                <a:ext cx="1600414" cy="176072"/>
              </a:xfrm>
              <a:custGeom>
                <a:avLst/>
                <a:gdLst>
                  <a:gd name="T0" fmla="*/ 12840 w 12840"/>
                  <a:gd name="T1" fmla="*/ 0 h 1512"/>
                  <a:gd name="T2" fmla="*/ 12057 w 12840"/>
                  <a:gd name="T3" fmla="*/ 756 h 1512"/>
                  <a:gd name="T4" fmla="*/ 7204 w 12840"/>
                  <a:gd name="T5" fmla="*/ 756 h 1512"/>
                  <a:gd name="T6" fmla="*/ 6420 w 12840"/>
                  <a:gd name="T7" fmla="*/ 1512 h 1512"/>
                  <a:gd name="T8" fmla="*/ 5637 w 12840"/>
                  <a:gd name="T9" fmla="*/ 756 h 1512"/>
                  <a:gd name="T10" fmla="*/ 784 w 12840"/>
                  <a:gd name="T11" fmla="*/ 756 h 1512"/>
                  <a:gd name="T12" fmla="*/ 0 w 12840"/>
                  <a:gd name="T13" fmla="*/ 0 h 1512"/>
                </a:gdLst>
                <a:ahLst/>
                <a:cxnLst>
                  <a:cxn ang="0">
                    <a:pos x="T0" y="T1"/>
                  </a:cxn>
                  <a:cxn ang="0">
                    <a:pos x="T2" y="T3"/>
                  </a:cxn>
                  <a:cxn ang="0">
                    <a:pos x="T4" y="T5"/>
                  </a:cxn>
                  <a:cxn ang="0">
                    <a:pos x="T6" y="T7"/>
                  </a:cxn>
                  <a:cxn ang="0">
                    <a:pos x="T8" y="T9"/>
                  </a:cxn>
                  <a:cxn ang="0">
                    <a:pos x="T10" y="T11"/>
                  </a:cxn>
                  <a:cxn ang="0">
                    <a:pos x="T12" y="T13"/>
                  </a:cxn>
                </a:cxnLst>
                <a:rect l="0" t="0" r="r" b="b"/>
                <a:pathLst>
                  <a:path w="12840" h="1512">
                    <a:moveTo>
                      <a:pt x="12840" y="0"/>
                    </a:moveTo>
                    <a:cubicBezTo>
                      <a:pt x="12840" y="418"/>
                      <a:pt x="12490" y="756"/>
                      <a:pt x="12057" y="756"/>
                    </a:cubicBezTo>
                    <a:lnTo>
                      <a:pt x="7204" y="756"/>
                    </a:lnTo>
                    <a:cubicBezTo>
                      <a:pt x="6771" y="756"/>
                      <a:pt x="6420" y="1095"/>
                      <a:pt x="6420" y="1512"/>
                    </a:cubicBezTo>
                    <a:cubicBezTo>
                      <a:pt x="6420" y="1095"/>
                      <a:pt x="6070" y="756"/>
                      <a:pt x="5637" y="756"/>
                    </a:cubicBezTo>
                    <a:lnTo>
                      <a:pt x="784" y="756"/>
                    </a:lnTo>
                    <a:cubicBezTo>
                      <a:pt x="351" y="756"/>
                      <a:pt x="0" y="418"/>
                      <a:pt x="0" y="0"/>
                    </a:cubicBezTo>
                  </a:path>
                </a:pathLst>
              </a:custGeom>
              <a:noFill/>
              <a:ln w="3175" cap="flat">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48" name="Freeform 46">
                <a:extLst>
                  <a:ext uri="{FF2B5EF4-FFF2-40B4-BE49-F238E27FC236}">
                    <a16:creationId xmlns:a16="http://schemas.microsoft.com/office/drawing/2014/main" id="{82F4CC6D-0E0F-6DDE-2E51-BA42A2F4DDA0}"/>
                  </a:ext>
                </a:extLst>
              </p:cNvPr>
              <p:cNvSpPr>
                <a:spLocks/>
              </p:cNvSpPr>
              <p:nvPr/>
            </p:nvSpPr>
            <p:spPr bwMode="auto">
              <a:xfrm>
                <a:off x="5679467" y="5588956"/>
                <a:ext cx="2168708" cy="176072"/>
              </a:xfrm>
              <a:custGeom>
                <a:avLst/>
                <a:gdLst>
                  <a:gd name="T0" fmla="*/ 7648 w 7648"/>
                  <a:gd name="T1" fmla="*/ 0 h 756"/>
                  <a:gd name="T2" fmla="*/ 7257 w 7648"/>
                  <a:gd name="T3" fmla="*/ 378 h 756"/>
                  <a:gd name="T4" fmla="*/ 4216 w 7648"/>
                  <a:gd name="T5" fmla="*/ 378 h 756"/>
                  <a:gd name="T6" fmla="*/ 3824 w 7648"/>
                  <a:gd name="T7" fmla="*/ 756 h 756"/>
                  <a:gd name="T8" fmla="*/ 3433 w 7648"/>
                  <a:gd name="T9" fmla="*/ 378 h 756"/>
                  <a:gd name="T10" fmla="*/ 392 w 7648"/>
                  <a:gd name="T11" fmla="*/ 378 h 756"/>
                  <a:gd name="T12" fmla="*/ 0 w 7648"/>
                  <a:gd name="T13" fmla="*/ 0 h 756"/>
                </a:gdLst>
                <a:ahLst/>
                <a:cxnLst>
                  <a:cxn ang="0">
                    <a:pos x="T0" y="T1"/>
                  </a:cxn>
                  <a:cxn ang="0">
                    <a:pos x="T2" y="T3"/>
                  </a:cxn>
                  <a:cxn ang="0">
                    <a:pos x="T4" y="T5"/>
                  </a:cxn>
                  <a:cxn ang="0">
                    <a:pos x="T6" y="T7"/>
                  </a:cxn>
                  <a:cxn ang="0">
                    <a:pos x="T8" y="T9"/>
                  </a:cxn>
                  <a:cxn ang="0">
                    <a:pos x="T10" y="T11"/>
                  </a:cxn>
                  <a:cxn ang="0">
                    <a:pos x="T12" y="T13"/>
                  </a:cxn>
                </a:cxnLst>
                <a:rect l="0" t="0" r="r" b="b"/>
                <a:pathLst>
                  <a:path w="7648" h="756">
                    <a:moveTo>
                      <a:pt x="7648" y="0"/>
                    </a:moveTo>
                    <a:cubicBezTo>
                      <a:pt x="7648" y="209"/>
                      <a:pt x="7473" y="378"/>
                      <a:pt x="7257" y="378"/>
                    </a:cubicBezTo>
                    <a:lnTo>
                      <a:pt x="4216" y="378"/>
                    </a:lnTo>
                    <a:cubicBezTo>
                      <a:pt x="4000" y="378"/>
                      <a:pt x="3824" y="548"/>
                      <a:pt x="3824" y="756"/>
                    </a:cubicBezTo>
                    <a:cubicBezTo>
                      <a:pt x="3824" y="548"/>
                      <a:pt x="3649" y="378"/>
                      <a:pt x="3433" y="378"/>
                    </a:cubicBezTo>
                    <a:lnTo>
                      <a:pt x="392" y="378"/>
                    </a:lnTo>
                    <a:cubicBezTo>
                      <a:pt x="176" y="378"/>
                      <a:pt x="0" y="209"/>
                      <a:pt x="0" y="0"/>
                    </a:cubicBezTo>
                  </a:path>
                </a:pathLst>
              </a:custGeom>
              <a:noFill/>
              <a:ln w="3175" cap="flat">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49" name="Freeform 47">
                <a:extLst>
                  <a:ext uri="{FF2B5EF4-FFF2-40B4-BE49-F238E27FC236}">
                    <a16:creationId xmlns:a16="http://schemas.microsoft.com/office/drawing/2014/main" id="{23C6A206-A6AB-9955-B110-489CF2244CC6}"/>
                  </a:ext>
                </a:extLst>
              </p:cNvPr>
              <p:cNvSpPr>
                <a:spLocks/>
              </p:cNvSpPr>
              <p:nvPr/>
            </p:nvSpPr>
            <p:spPr bwMode="auto">
              <a:xfrm>
                <a:off x="7979814" y="5588956"/>
                <a:ext cx="1748756" cy="176072"/>
              </a:xfrm>
              <a:custGeom>
                <a:avLst/>
                <a:gdLst>
                  <a:gd name="T0" fmla="*/ 7020 w 7020"/>
                  <a:gd name="T1" fmla="*/ 0 h 756"/>
                  <a:gd name="T2" fmla="*/ 6629 w 7020"/>
                  <a:gd name="T3" fmla="*/ 378 h 756"/>
                  <a:gd name="T4" fmla="*/ 3902 w 7020"/>
                  <a:gd name="T5" fmla="*/ 378 h 756"/>
                  <a:gd name="T6" fmla="*/ 3510 w 7020"/>
                  <a:gd name="T7" fmla="*/ 756 h 756"/>
                  <a:gd name="T8" fmla="*/ 3119 w 7020"/>
                  <a:gd name="T9" fmla="*/ 378 h 756"/>
                  <a:gd name="T10" fmla="*/ 392 w 7020"/>
                  <a:gd name="T11" fmla="*/ 378 h 756"/>
                  <a:gd name="T12" fmla="*/ 0 w 7020"/>
                  <a:gd name="T13" fmla="*/ 0 h 756"/>
                </a:gdLst>
                <a:ahLst/>
                <a:cxnLst>
                  <a:cxn ang="0">
                    <a:pos x="T0" y="T1"/>
                  </a:cxn>
                  <a:cxn ang="0">
                    <a:pos x="T2" y="T3"/>
                  </a:cxn>
                  <a:cxn ang="0">
                    <a:pos x="T4" y="T5"/>
                  </a:cxn>
                  <a:cxn ang="0">
                    <a:pos x="T6" y="T7"/>
                  </a:cxn>
                  <a:cxn ang="0">
                    <a:pos x="T8" y="T9"/>
                  </a:cxn>
                  <a:cxn ang="0">
                    <a:pos x="T10" y="T11"/>
                  </a:cxn>
                  <a:cxn ang="0">
                    <a:pos x="T12" y="T13"/>
                  </a:cxn>
                </a:cxnLst>
                <a:rect l="0" t="0" r="r" b="b"/>
                <a:pathLst>
                  <a:path w="7020" h="756">
                    <a:moveTo>
                      <a:pt x="7020" y="0"/>
                    </a:moveTo>
                    <a:cubicBezTo>
                      <a:pt x="7020" y="209"/>
                      <a:pt x="6845" y="378"/>
                      <a:pt x="6629" y="378"/>
                    </a:cubicBezTo>
                    <a:lnTo>
                      <a:pt x="3902" y="378"/>
                    </a:lnTo>
                    <a:cubicBezTo>
                      <a:pt x="3686" y="378"/>
                      <a:pt x="3510" y="548"/>
                      <a:pt x="3510" y="756"/>
                    </a:cubicBezTo>
                    <a:cubicBezTo>
                      <a:pt x="3510" y="548"/>
                      <a:pt x="3335" y="378"/>
                      <a:pt x="3119" y="378"/>
                    </a:cubicBezTo>
                    <a:lnTo>
                      <a:pt x="392" y="378"/>
                    </a:lnTo>
                    <a:cubicBezTo>
                      <a:pt x="176" y="378"/>
                      <a:pt x="0" y="209"/>
                      <a:pt x="0" y="0"/>
                    </a:cubicBezTo>
                  </a:path>
                </a:pathLst>
              </a:custGeom>
              <a:noFill/>
              <a:ln w="3175" cap="flat">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50" name="Freeform 48">
                <a:extLst>
                  <a:ext uri="{FF2B5EF4-FFF2-40B4-BE49-F238E27FC236}">
                    <a16:creationId xmlns:a16="http://schemas.microsoft.com/office/drawing/2014/main" id="{FCAC9FF7-ECE5-D075-0586-CAD6D4D54E84}"/>
                  </a:ext>
                </a:extLst>
              </p:cNvPr>
              <p:cNvSpPr>
                <a:spLocks noEditPoints="1"/>
              </p:cNvSpPr>
              <p:nvPr/>
            </p:nvSpPr>
            <p:spPr bwMode="auto">
              <a:xfrm>
                <a:off x="2096297" y="4336885"/>
                <a:ext cx="22983" cy="37171"/>
              </a:xfrm>
              <a:custGeom>
                <a:avLst/>
                <a:gdLst>
                  <a:gd name="T0" fmla="*/ 184 w 184"/>
                  <a:gd name="T1" fmla="*/ 320 h 320"/>
                  <a:gd name="T2" fmla="*/ 0 w 184"/>
                  <a:gd name="T3" fmla="*/ 320 h 320"/>
                  <a:gd name="T4" fmla="*/ 0 w 184"/>
                  <a:gd name="T5" fmla="*/ 100 h 320"/>
                  <a:gd name="T6" fmla="*/ 53 w 184"/>
                  <a:gd name="T7" fmla="*/ 14 h 320"/>
                  <a:gd name="T8" fmla="*/ 138 w 184"/>
                  <a:gd name="T9" fmla="*/ 20 h 320"/>
                  <a:gd name="T10" fmla="*/ 184 w 184"/>
                  <a:gd name="T11" fmla="*/ 100 h 320"/>
                  <a:gd name="T12" fmla="*/ 184 w 184"/>
                  <a:gd name="T13" fmla="*/ 320 h 320"/>
                  <a:gd name="T14" fmla="*/ 33 w 184"/>
                  <a:gd name="T15" fmla="*/ 287 h 320"/>
                  <a:gd name="T16" fmla="*/ 152 w 184"/>
                  <a:gd name="T17" fmla="*/ 287 h 320"/>
                  <a:gd name="T18" fmla="*/ 152 w 184"/>
                  <a:gd name="T19" fmla="*/ 100 h 320"/>
                  <a:gd name="T20" fmla="*/ 125 w 184"/>
                  <a:gd name="T21" fmla="*/ 47 h 320"/>
                  <a:gd name="T22" fmla="*/ 66 w 184"/>
                  <a:gd name="T23" fmla="*/ 47 h 320"/>
                  <a:gd name="T24" fmla="*/ 33 w 184"/>
                  <a:gd name="T25" fmla="*/ 100 h 320"/>
                  <a:gd name="T26" fmla="*/ 33 w 184"/>
                  <a:gd name="T27" fmla="*/ 28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4" h="320">
                    <a:moveTo>
                      <a:pt x="184" y="320"/>
                    </a:moveTo>
                    <a:cubicBezTo>
                      <a:pt x="0" y="320"/>
                      <a:pt x="0" y="320"/>
                      <a:pt x="0" y="320"/>
                    </a:cubicBezTo>
                    <a:cubicBezTo>
                      <a:pt x="0" y="100"/>
                      <a:pt x="0" y="100"/>
                      <a:pt x="0" y="100"/>
                    </a:cubicBezTo>
                    <a:cubicBezTo>
                      <a:pt x="0" y="94"/>
                      <a:pt x="0" y="40"/>
                      <a:pt x="53" y="14"/>
                    </a:cubicBezTo>
                    <a:cubicBezTo>
                      <a:pt x="79" y="0"/>
                      <a:pt x="112" y="0"/>
                      <a:pt x="138" y="20"/>
                    </a:cubicBezTo>
                    <a:cubicBezTo>
                      <a:pt x="165" y="34"/>
                      <a:pt x="184" y="67"/>
                      <a:pt x="184" y="100"/>
                    </a:cubicBezTo>
                    <a:lnTo>
                      <a:pt x="184" y="320"/>
                    </a:lnTo>
                    <a:close/>
                    <a:moveTo>
                      <a:pt x="33" y="287"/>
                    </a:moveTo>
                    <a:cubicBezTo>
                      <a:pt x="152" y="287"/>
                      <a:pt x="152" y="287"/>
                      <a:pt x="152" y="287"/>
                    </a:cubicBezTo>
                    <a:cubicBezTo>
                      <a:pt x="152" y="100"/>
                      <a:pt x="152" y="100"/>
                      <a:pt x="152" y="100"/>
                    </a:cubicBezTo>
                    <a:cubicBezTo>
                      <a:pt x="152" y="80"/>
                      <a:pt x="138" y="60"/>
                      <a:pt x="125" y="47"/>
                    </a:cubicBezTo>
                    <a:cubicBezTo>
                      <a:pt x="106" y="34"/>
                      <a:pt x="86" y="34"/>
                      <a:pt x="66" y="47"/>
                    </a:cubicBezTo>
                    <a:cubicBezTo>
                      <a:pt x="40" y="60"/>
                      <a:pt x="33" y="94"/>
                      <a:pt x="33" y="100"/>
                    </a:cubicBezTo>
                    <a:lnTo>
                      <a:pt x="33" y="287"/>
                    </a:lnTo>
                    <a:close/>
                  </a:path>
                </a:pathLst>
              </a:custGeom>
              <a:solidFill>
                <a:srgbClr val="23181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51" name="Freeform 49">
                <a:extLst>
                  <a:ext uri="{FF2B5EF4-FFF2-40B4-BE49-F238E27FC236}">
                    <a16:creationId xmlns:a16="http://schemas.microsoft.com/office/drawing/2014/main" id="{8713C661-2D05-6525-423B-E98E80ADE694}"/>
                  </a:ext>
                </a:extLst>
              </p:cNvPr>
              <p:cNvSpPr>
                <a:spLocks noEditPoints="1"/>
              </p:cNvSpPr>
              <p:nvPr/>
            </p:nvSpPr>
            <p:spPr bwMode="auto">
              <a:xfrm>
                <a:off x="2096297" y="4336885"/>
                <a:ext cx="22983" cy="37171"/>
              </a:xfrm>
              <a:custGeom>
                <a:avLst/>
                <a:gdLst>
                  <a:gd name="T0" fmla="*/ 184 w 184"/>
                  <a:gd name="T1" fmla="*/ 320 h 320"/>
                  <a:gd name="T2" fmla="*/ 0 w 184"/>
                  <a:gd name="T3" fmla="*/ 320 h 320"/>
                  <a:gd name="T4" fmla="*/ 0 w 184"/>
                  <a:gd name="T5" fmla="*/ 100 h 320"/>
                  <a:gd name="T6" fmla="*/ 53 w 184"/>
                  <a:gd name="T7" fmla="*/ 14 h 320"/>
                  <a:gd name="T8" fmla="*/ 138 w 184"/>
                  <a:gd name="T9" fmla="*/ 20 h 320"/>
                  <a:gd name="T10" fmla="*/ 184 w 184"/>
                  <a:gd name="T11" fmla="*/ 100 h 320"/>
                  <a:gd name="T12" fmla="*/ 184 w 184"/>
                  <a:gd name="T13" fmla="*/ 320 h 320"/>
                  <a:gd name="T14" fmla="*/ 33 w 184"/>
                  <a:gd name="T15" fmla="*/ 287 h 320"/>
                  <a:gd name="T16" fmla="*/ 152 w 184"/>
                  <a:gd name="T17" fmla="*/ 287 h 320"/>
                  <a:gd name="T18" fmla="*/ 152 w 184"/>
                  <a:gd name="T19" fmla="*/ 100 h 320"/>
                  <a:gd name="T20" fmla="*/ 125 w 184"/>
                  <a:gd name="T21" fmla="*/ 47 h 320"/>
                  <a:gd name="T22" fmla="*/ 66 w 184"/>
                  <a:gd name="T23" fmla="*/ 47 h 320"/>
                  <a:gd name="T24" fmla="*/ 33 w 184"/>
                  <a:gd name="T25" fmla="*/ 100 h 320"/>
                  <a:gd name="T26" fmla="*/ 33 w 184"/>
                  <a:gd name="T27" fmla="*/ 28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4" h="320">
                    <a:moveTo>
                      <a:pt x="184" y="320"/>
                    </a:moveTo>
                    <a:cubicBezTo>
                      <a:pt x="0" y="320"/>
                      <a:pt x="0" y="320"/>
                      <a:pt x="0" y="320"/>
                    </a:cubicBezTo>
                    <a:cubicBezTo>
                      <a:pt x="0" y="100"/>
                      <a:pt x="0" y="100"/>
                      <a:pt x="0" y="100"/>
                    </a:cubicBezTo>
                    <a:cubicBezTo>
                      <a:pt x="0" y="94"/>
                      <a:pt x="0" y="40"/>
                      <a:pt x="53" y="14"/>
                    </a:cubicBezTo>
                    <a:cubicBezTo>
                      <a:pt x="79" y="0"/>
                      <a:pt x="112" y="0"/>
                      <a:pt x="138" y="20"/>
                    </a:cubicBezTo>
                    <a:cubicBezTo>
                      <a:pt x="165" y="34"/>
                      <a:pt x="184" y="67"/>
                      <a:pt x="184" y="100"/>
                    </a:cubicBezTo>
                    <a:lnTo>
                      <a:pt x="184" y="320"/>
                    </a:lnTo>
                    <a:close/>
                    <a:moveTo>
                      <a:pt x="33" y="287"/>
                    </a:moveTo>
                    <a:cubicBezTo>
                      <a:pt x="152" y="287"/>
                      <a:pt x="152" y="287"/>
                      <a:pt x="152" y="287"/>
                    </a:cubicBezTo>
                    <a:cubicBezTo>
                      <a:pt x="152" y="100"/>
                      <a:pt x="152" y="100"/>
                      <a:pt x="152" y="100"/>
                    </a:cubicBezTo>
                    <a:cubicBezTo>
                      <a:pt x="152" y="80"/>
                      <a:pt x="138" y="60"/>
                      <a:pt x="125" y="47"/>
                    </a:cubicBezTo>
                    <a:cubicBezTo>
                      <a:pt x="106" y="34"/>
                      <a:pt x="86" y="34"/>
                      <a:pt x="66" y="47"/>
                    </a:cubicBezTo>
                    <a:cubicBezTo>
                      <a:pt x="40" y="60"/>
                      <a:pt x="33" y="94"/>
                      <a:pt x="33" y="100"/>
                    </a:cubicBezTo>
                    <a:lnTo>
                      <a:pt x="33" y="287"/>
                    </a:lnTo>
                    <a:close/>
                  </a:path>
                </a:pathLst>
              </a:custGeom>
              <a:noFill/>
              <a:ln w="4763" cap="flat">
                <a:solidFill>
                  <a:srgbClr val="00B0F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52" name="Freeform 50">
                <a:extLst>
                  <a:ext uri="{FF2B5EF4-FFF2-40B4-BE49-F238E27FC236}">
                    <a16:creationId xmlns:a16="http://schemas.microsoft.com/office/drawing/2014/main" id="{29DAE6AE-A444-EFAF-922C-38AC8B42E735}"/>
                  </a:ext>
                </a:extLst>
              </p:cNvPr>
              <p:cNvSpPr>
                <a:spLocks noEditPoints="1"/>
              </p:cNvSpPr>
              <p:nvPr/>
            </p:nvSpPr>
            <p:spPr bwMode="auto">
              <a:xfrm>
                <a:off x="2163155" y="4270370"/>
                <a:ext cx="27162" cy="25433"/>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34 h 216"/>
                  <a:gd name="T12" fmla="*/ 34 w 216"/>
                  <a:gd name="T13" fmla="*/ 108 h 216"/>
                  <a:gd name="T14" fmla="*/ 108 w 216"/>
                  <a:gd name="T15" fmla="*/ 183 h 216"/>
                  <a:gd name="T16" fmla="*/ 183 w 216"/>
                  <a:gd name="T17" fmla="*/ 108 h 216"/>
                  <a:gd name="T18" fmla="*/ 108 w 216"/>
                  <a:gd name="T19" fmla="*/ 3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9"/>
                      <a:pt x="0" y="108"/>
                    </a:cubicBezTo>
                    <a:cubicBezTo>
                      <a:pt x="0" y="48"/>
                      <a:pt x="48" y="0"/>
                      <a:pt x="108" y="0"/>
                    </a:cubicBezTo>
                    <a:cubicBezTo>
                      <a:pt x="169" y="0"/>
                      <a:pt x="216" y="48"/>
                      <a:pt x="216" y="108"/>
                    </a:cubicBezTo>
                    <a:cubicBezTo>
                      <a:pt x="216" y="169"/>
                      <a:pt x="169" y="216"/>
                      <a:pt x="108" y="216"/>
                    </a:cubicBezTo>
                    <a:close/>
                    <a:moveTo>
                      <a:pt x="108" y="34"/>
                    </a:moveTo>
                    <a:cubicBezTo>
                      <a:pt x="68" y="34"/>
                      <a:pt x="34" y="68"/>
                      <a:pt x="34" y="108"/>
                    </a:cubicBezTo>
                    <a:cubicBezTo>
                      <a:pt x="34" y="149"/>
                      <a:pt x="68" y="183"/>
                      <a:pt x="108" y="183"/>
                    </a:cubicBezTo>
                    <a:cubicBezTo>
                      <a:pt x="149" y="183"/>
                      <a:pt x="183" y="149"/>
                      <a:pt x="183" y="108"/>
                    </a:cubicBezTo>
                    <a:cubicBezTo>
                      <a:pt x="183" y="68"/>
                      <a:pt x="149" y="34"/>
                      <a:pt x="108" y="34"/>
                    </a:cubicBezTo>
                    <a:close/>
                  </a:path>
                </a:pathLst>
              </a:custGeom>
              <a:solidFill>
                <a:srgbClr val="23181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53" name="Freeform 51">
                <a:extLst>
                  <a:ext uri="{FF2B5EF4-FFF2-40B4-BE49-F238E27FC236}">
                    <a16:creationId xmlns:a16="http://schemas.microsoft.com/office/drawing/2014/main" id="{793ACDA4-38C6-B32B-A726-81599E5CD6F5}"/>
                  </a:ext>
                </a:extLst>
              </p:cNvPr>
              <p:cNvSpPr>
                <a:spLocks noEditPoints="1"/>
              </p:cNvSpPr>
              <p:nvPr/>
            </p:nvSpPr>
            <p:spPr bwMode="auto">
              <a:xfrm>
                <a:off x="2163155" y="4270370"/>
                <a:ext cx="27162" cy="25433"/>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34 h 216"/>
                  <a:gd name="T12" fmla="*/ 34 w 216"/>
                  <a:gd name="T13" fmla="*/ 108 h 216"/>
                  <a:gd name="T14" fmla="*/ 108 w 216"/>
                  <a:gd name="T15" fmla="*/ 183 h 216"/>
                  <a:gd name="T16" fmla="*/ 183 w 216"/>
                  <a:gd name="T17" fmla="*/ 108 h 216"/>
                  <a:gd name="T18" fmla="*/ 108 w 216"/>
                  <a:gd name="T19" fmla="*/ 3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9"/>
                      <a:pt x="0" y="108"/>
                    </a:cubicBezTo>
                    <a:cubicBezTo>
                      <a:pt x="0" y="48"/>
                      <a:pt x="48" y="0"/>
                      <a:pt x="108" y="0"/>
                    </a:cubicBezTo>
                    <a:cubicBezTo>
                      <a:pt x="169" y="0"/>
                      <a:pt x="216" y="48"/>
                      <a:pt x="216" y="108"/>
                    </a:cubicBezTo>
                    <a:cubicBezTo>
                      <a:pt x="216" y="169"/>
                      <a:pt x="169" y="216"/>
                      <a:pt x="108" y="216"/>
                    </a:cubicBezTo>
                    <a:close/>
                    <a:moveTo>
                      <a:pt x="108" y="34"/>
                    </a:moveTo>
                    <a:cubicBezTo>
                      <a:pt x="68" y="34"/>
                      <a:pt x="34" y="68"/>
                      <a:pt x="34" y="108"/>
                    </a:cubicBezTo>
                    <a:cubicBezTo>
                      <a:pt x="34" y="149"/>
                      <a:pt x="68" y="183"/>
                      <a:pt x="108" y="183"/>
                    </a:cubicBezTo>
                    <a:cubicBezTo>
                      <a:pt x="149" y="183"/>
                      <a:pt x="183" y="149"/>
                      <a:pt x="183" y="108"/>
                    </a:cubicBezTo>
                    <a:cubicBezTo>
                      <a:pt x="183" y="68"/>
                      <a:pt x="149" y="34"/>
                      <a:pt x="108" y="34"/>
                    </a:cubicBezTo>
                    <a:close/>
                  </a:path>
                </a:pathLst>
              </a:custGeom>
              <a:noFill/>
              <a:ln w="4763" cap="flat">
                <a:solidFill>
                  <a:srgbClr val="00B0F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54" name="Freeform 52">
                <a:extLst>
                  <a:ext uri="{FF2B5EF4-FFF2-40B4-BE49-F238E27FC236}">
                    <a16:creationId xmlns:a16="http://schemas.microsoft.com/office/drawing/2014/main" id="{E11AD8FB-5E8C-19EB-9D9F-AF5D66731DE0}"/>
                  </a:ext>
                </a:extLst>
              </p:cNvPr>
              <p:cNvSpPr>
                <a:spLocks noEditPoints="1"/>
              </p:cNvSpPr>
              <p:nvPr/>
            </p:nvSpPr>
            <p:spPr bwMode="auto">
              <a:xfrm>
                <a:off x="2238371" y="4362319"/>
                <a:ext cx="27162" cy="11738"/>
              </a:xfrm>
              <a:custGeom>
                <a:avLst/>
                <a:gdLst>
                  <a:gd name="T0" fmla="*/ 13 w 13"/>
                  <a:gd name="T1" fmla="*/ 6 h 6"/>
                  <a:gd name="T2" fmla="*/ 0 w 13"/>
                  <a:gd name="T3" fmla="*/ 6 h 6"/>
                  <a:gd name="T4" fmla="*/ 0 w 13"/>
                  <a:gd name="T5" fmla="*/ 0 h 6"/>
                  <a:gd name="T6" fmla="*/ 13 w 13"/>
                  <a:gd name="T7" fmla="*/ 0 h 6"/>
                  <a:gd name="T8" fmla="*/ 13 w 13"/>
                  <a:gd name="T9" fmla="*/ 6 h 6"/>
                  <a:gd name="T10" fmla="*/ 2 w 13"/>
                  <a:gd name="T11" fmla="*/ 4 h 6"/>
                  <a:gd name="T12" fmla="*/ 11 w 13"/>
                  <a:gd name="T13" fmla="*/ 4 h 6"/>
                  <a:gd name="T14" fmla="*/ 11 w 13"/>
                  <a:gd name="T15" fmla="*/ 2 h 6"/>
                  <a:gd name="T16" fmla="*/ 2 w 13"/>
                  <a:gd name="T17" fmla="*/ 2 h 6"/>
                  <a:gd name="T18" fmla="*/ 2 w 13"/>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6">
                    <a:moveTo>
                      <a:pt x="13" y="6"/>
                    </a:moveTo>
                    <a:lnTo>
                      <a:pt x="0" y="6"/>
                    </a:lnTo>
                    <a:lnTo>
                      <a:pt x="0" y="0"/>
                    </a:lnTo>
                    <a:lnTo>
                      <a:pt x="13" y="0"/>
                    </a:lnTo>
                    <a:lnTo>
                      <a:pt x="13" y="6"/>
                    </a:lnTo>
                    <a:close/>
                    <a:moveTo>
                      <a:pt x="2" y="4"/>
                    </a:moveTo>
                    <a:lnTo>
                      <a:pt x="11" y="4"/>
                    </a:lnTo>
                    <a:lnTo>
                      <a:pt x="11" y="2"/>
                    </a:lnTo>
                    <a:lnTo>
                      <a:pt x="2" y="2"/>
                    </a:lnTo>
                    <a:lnTo>
                      <a:pt x="2" y="4"/>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55" name="Rectangle 53">
                <a:extLst>
                  <a:ext uri="{FF2B5EF4-FFF2-40B4-BE49-F238E27FC236}">
                    <a16:creationId xmlns:a16="http://schemas.microsoft.com/office/drawing/2014/main" id="{DE6E0E98-C74E-B744-EB4F-5723651AEAEC}"/>
                  </a:ext>
                </a:extLst>
              </p:cNvPr>
              <p:cNvSpPr>
                <a:spLocks noChangeArrowheads="1"/>
              </p:cNvSpPr>
              <p:nvPr/>
            </p:nvSpPr>
            <p:spPr bwMode="auto">
              <a:xfrm>
                <a:off x="2238371" y="4362319"/>
                <a:ext cx="27162" cy="11738"/>
              </a:xfrm>
              <a:prstGeom prst="rect">
                <a:avLst/>
              </a:prstGeom>
              <a:noFill/>
              <a:ln w="4763" cap="flat">
                <a:solidFill>
                  <a:srgbClr val="00B0F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56" name="Rectangle 54">
                <a:extLst>
                  <a:ext uri="{FF2B5EF4-FFF2-40B4-BE49-F238E27FC236}">
                    <a16:creationId xmlns:a16="http://schemas.microsoft.com/office/drawing/2014/main" id="{405F77CD-EDDA-BCC5-A63A-DC8B2B074953}"/>
                  </a:ext>
                </a:extLst>
              </p:cNvPr>
              <p:cNvSpPr>
                <a:spLocks noChangeArrowheads="1"/>
              </p:cNvSpPr>
              <p:nvPr/>
            </p:nvSpPr>
            <p:spPr bwMode="auto">
              <a:xfrm>
                <a:off x="2242549" y="4366232"/>
                <a:ext cx="18804" cy="3912"/>
              </a:xfrm>
              <a:prstGeom prst="rect">
                <a:avLst/>
              </a:prstGeom>
              <a:noFill/>
              <a:ln w="4763" cap="flat">
                <a:solidFill>
                  <a:srgbClr val="00B0F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57" name="Freeform 55">
                <a:extLst>
                  <a:ext uri="{FF2B5EF4-FFF2-40B4-BE49-F238E27FC236}">
                    <a16:creationId xmlns:a16="http://schemas.microsoft.com/office/drawing/2014/main" id="{A83B6CFB-14C1-4A9B-AB7D-49CD52BA16F2}"/>
                  </a:ext>
                </a:extLst>
              </p:cNvPr>
              <p:cNvSpPr>
                <a:spLocks noEditPoints="1"/>
              </p:cNvSpPr>
              <p:nvPr/>
            </p:nvSpPr>
            <p:spPr bwMode="auto">
              <a:xfrm>
                <a:off x="2217477" y="4215591"/>
                <a:ext cx="41786" cy="89992"/>
              </a:xfrm>
              <a:custGeom>
                <a:avLst/>
                <a:gdLst>
                  <a:gd name="T0" fmla="*/ 220 w 336"/>
                  <a:gd name="T1" fmla="*/ 776 h 776"/>
                  <a:gd name="T2" fmla="*/ 7 w 336"/>
                  <a:gd name="T3" fmla="*/ 215 h 776"/>
                  <a:gd name="T4" fmla="*/ 0 w 336"/>
                  <a:gd name="T5" fmla="*/ 41 h 776"/>
                  <a:gd name="T6" fmla="*/ 117 w 336"/>
                  <a:gd name="T7" fmla="*/ 0 h 776"/>
                  <a:gd name="T8" fmla="*/ 124 w 336"/>
                  <a:gd name="T9" fmla="*/ 14 h 776"/>
                  <a:gd name="T10" fmla="*/ 316 w 336"/>
                  <a:gd name="T11" fmla="*/ 730 h 776"/>
                  <a:gd name="T12" fmla="*/ 316 w 336"/>
                  <a:gd name="T13" fmla="*/ 743 h 776"/>
                  <a:gd name="T14" fmla="*/ 220 w 336"/>
                  <a:gd name="T15" fmla="*/ 776 h 776"/>
                  <a:gd name="T16" fmla="*/ 42 w 336"/>
                  <a:gd name="T17" fmla="*/ 208 h 776"/>
                  <a:gd name="T18" fmla="*/ 240 w 336"/>
                  <a:gd name="T19" fmla="*/ 730 h 776"/>
                  <a:gd name="T20" fmla="*/ 282 w 336"/>
                  <a:gd name="T21" fmla="*/ 716 h 776"/>
                  <a:gd name="T22" fmla="*/ 103 w 336"/>
                  <a:gd name="T23" fmla="*/ 41 h 776"/>
                  <a:gd name="T24" fmla="*/ 35 w 336"/>
                  <a:gd name="T25" fmla="*/ 67 h 776"/>
                  <a:gd name="T26" fmla="*/ 42 w 336"/>
                  <a:gd name="T27" fmla="*/ 208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6" h="776">
                    <a:moveTo>
                      <a:pt x="220" y="776"/>
                    </a:moveTo>
                    <a:cubicBezTo>
                      <a:pt x="7" y="215"/>
                      <a:pt x="7" y="215"/>
                      <a:pt x="7" y="215"/>
                    </a:cubicBezTo>
                    <a:cubicBezTo>
                      <a:pt x="0" y="41"/>
                      <a:pt x="0" y="41"/>
                      <a:pt x="0" y="41"/>
                    </a:cubicBezTo>
                    <a:cubicBezTo>
                      <a:pt x="117" y="0"/>
                      <a:pt x="117" y="0"/>
                      <a:pt x="117" y="0"/>
                    </a:cubicBezTo>
                    <a:cubicBezTo>
                      <a:pt x="124" y="14"/>
                      <a:pt x="124" y="14"/>
                      <a:pt x="124" y="14"/>
                    </a:cubicBezTo>
                    <a:cubicBezTo>
                      <a:pt x="330" y="228"/>
                      <a:pt x="336" y="529"/>
                      <a:pt x="316" y="730"/>
                    </a:cubicBezTo>
                    <a:cubicBezTo>
                      <a:pt x="316" y="743"/>
                      <a:pt x="316" y="743"/>
                      <a:pt x="316" y="743"/>
                    </a:cubicBezTo>
                    <a:lnTo>
                      <a:pt x="220" y="776"/>
                    </a:lnTo>
                    <a:close/>
                    <a:moveTo>
                      <a:pt x="42" y="208"/>
                    </a:moveTo>
                    <a:cubicBezTo>
                      <a:pt x="240" y="730"/>
                      <a:pt x="240" y="730"/>
                      <a:pt x="240" y="730"/>
                    </a:cubicBezTo>
                    <a:cubicBezTo>
                      <a:pt x="282" y="716"/>
                      <a:pt x="282" y="716"/>
                      <a:pt x="282" y="716"/>
                    </a:cubicBezTo>
                    <a:cubicBezTo>
                      <a:pt x="295" y="522"/>
                      <a:pt x="295" y="248"/>
                      <a:pt x="103" y="41"/>
                    </a:cubicBezTo>
                    <a:cubicBezTo>
                      <a:pt x="35" y="67"/>
                      <a:pt x="35" y="67"/>
                      <a:pt x="35" y="67"/>
                    </a:cubicBezTo>
                    <a:lnTo>
                      <a:pt x="42" y="208"/>
                    </a:lnTo>
                    <a:close/>
                  </a:path>
                </a:pathLst>
              </a:custGeom>
              <a:solidFill>
                <a:srgbClr val="23181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58" name="Freeform 56">
                <a:extLst>
                  <a:ext uri="{FF2B5EF4-FFF2-40B4-BE49-F238E27FC236}">
                    <a16:creationId xmlns:a16="http://schemas.microsoft.com/office/drawing/2014/main" id="{7BFB7CB3-0D92-10D6-E739-F9485B306B73}"/>
                  </a:ext>
                </a:extLst>
              </p:cNvPr>
              <p:cNvSpPr>
                <a:spLocks noEditPoints="1"/>
              </p:cNvSpPr>
              <p:nvPr/>
            </p:nvSpPr>
            <p:spPr bwMode="auto">
              <a:xfrm>
                <a:off x="2217477" y="4215591"/>
                <a:ext cx="41786" cy="89992"/>
              </a:xfrm>
              <a:custGeom>
                <a:avLst/>
                <a:gdLst>
                  <a:gd name="T0" fmla="*/ 220 w 336"/>
                  <a:gd name="T1" fmla="*/ 776 h 776"/>
                  <a:gd name="T2" fmla="*/ 7 w 336"/>
                  <a:gd name="T3" fmla="*/ 215 h 776"/>
                  <a:gd name="T4" fmla="*/ 0 w 336"/>
                  <a:gd name="T5" fmla="*/ 41 h 776"/>
                  <a:gd name="T6" fmla="*/ 117 w 336"/>
                  <a:gd name="T7" fmla="*/ 0 h 776"/>
                  <a:gd name="T8" fmla="*/ 124 w 336"/>
                  <a:gd name="T9" fmla="*/ 14 h 776"/>
                  <a:gd name="T10" fmla="*/ 316 w 336"/>
                  <a:gd name="T11" fmla="*/ 730 h 776"/>
                  <a:gd name="T12" fmla="*/ 316 w 336"/>
                  <a:gd name="T13" fmla="*/ 743 h 776"/>
                  <a:gd name="T14" fmla="*/ 220 w 336"/>
                  <a:gd name="T15" fmla="*/ 776 h 776"/>
                  <a:gd name="T16" fmla="*/ 42 w 336"/>
                  <a:gd name="T17" fmla="*/ 208 h 776"/>
                  <a:gd name="T18" fmla="*/ 240 w 336"/>
                  <a:gd name="T19" fmla="*/ 730 h 776"/>
                  <a:gd name="T20" fmla="*/ 282 w 336"/>
                  <a:gd name="T21" fmla="*/ 716 h 776"/>
                  <a:gd name="T22" fmla="*/ 103 w 336"/>
                  <a:gd name="T23" fmla="*/ 41 h 776"/>
                  <a:gd name="T24" fmla="*/ 35 w 336"/>
                  <a:gd name="T25" fmla="*/ 67 h 776"/>
                  <a:gd name="T26" fmla="*/ 42 w 336"/>
                  <a:gd name="T27" fmla="*/ 208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6" h="776">
                    <a:moveTo>
                      <a:pt x="220" y="776"/>
                    </a:moveTo>
                    <a:cubicBezTo>
                      <a:pt x="7" y="215"/>
                      <a:pt x="7" y="215"/>
                      <a:pt x="7" y="215"/>
                    </a:cubicBezTo>
                    <a:cubicBezTo>
                      <a:pt x="0" y="41"/>
                      <a:pt x="0" y="41"/>
                      <a:pt x="0" y="41"/>
                    </a:cubicBezTo>
                    <a:cubicBezTo>
                      <a:pt x="117" y="0"/>
                      <a:pt x="117" y="0"/>
                      <a:pt x="117" y="0"/>
                    </a:cubicBezTo>
                    <a:cubicBezTo>
                      <a:pt x="124" y="14"/>
                      <a:pt x="124" y="14"/>
                      <a:pt x="124" y="14"/>
                    </a:cubicBezTo>
                    <a:cubicBezTo>
                      <a:pt x="330" y="228"/>
                      <a:pt x="336" y="529"/>
                      <a:pt x="316" y="730"/>
                    </a:cubicBezTo>
                    <a:cubicBezTo>
                      <a:pt x="316" y="743"/>
                      <a:pt x="316" y="743"/>
                      <a:pt x="316" y="743"/>
                    </a:cubicBezTo>
                    <a:lnTo>
                      <a:pt x="220" y="776"/>
                    </a:lnTo>
                    <a:close/>
                    <a:moveTo>
                      <a:pt x="42" y="208"/>
                    </a:moveTo>
                    <a:cubicBezTo>
                      <a:pt x="240" y="730"/>
                      <a:pt x="240" y="730"/>
                      <a:pt x="240" y="730"/>
                    </a:cubicBezTo>
                    <a:cubicBezTo>
                      <a:pt x="282" y="716"/>
                      <a:pt x="282" y="716"/>
                      <a:pt x="282" y="716"/>
                    </a:cubicBezTo>
                    <a:cubicBezTo>
                      <a:pt x="295" y="522"/>
                      <a:pt x="295" y="248"/>
                      <a:pt x="103" y="41"/>
                    </a:cubicBezTo>
                    <a:cubicBezTo>
                      <a:pt x="35" y="67"/>
                      <a:pt x="35" y="67"/>
                      <a:pt x="35" y="67"/>
                    </a:cubicBezTo>
                    <a:lnTo>
                      <a:pt x="42" y="208"/>
                    </a:lnTo>
                    <a:close/>
                  </a:path>
                </a:pathLst>
              </a:custGeom>
              <a:noFill/>
              <a:ln w="4763" cap="flat">
                <a:solidFill>
                  <a:srgbClr val="00B0F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59" name="Freeform 57">
                <a:extLst>
                  <a:ext uri="{FF2B5EF4-FFF2-40B4-BE49-F238E27FC236}">
                    <a16:creationId xmlns:a16="http://schemas.microsoft.com/office/drawing/2014/main" id="{589AB8FE-3E6B-FC6F-D72C-7925C038C8AB}"/>
                  </a:ext>
                </a:extLst>
              </p:cNvPr>
              <p:cNvSpPr>
                <a:spLocks noEditPoints="1"/>
              </p:cNvSpPr>
              <p:nvPr/>
            </p:nvSpPr>
            <p:spPr bwMode="auto">
              <a:xfrm>
                <a:off x="2181958" y="4256675"/>
                <a:ext cx="54322" cy="31302"/>
              </a:xfrm>
              <a:custGeom>
                <a:avLst/>
                <a:gdLst>
                  <a:gd name="T0" fmla="*/ 48 w 440"/>
                  <a:gd name="T1" fmla="*/ 272 h 272"/>
                  <a:gd name="T2" fmla="*/ 48 w 440"/>
                  <a:gd name="T3" fmla="*/ 246 h 272"/>
                  <a:gd name="T4" fmla="*/ 14 w 440"/>
                  <a:gd name="T5" fmla="*/ 160 h 272"/>
                  <a:gd name="T6" fmla="*/ 0 w 440"/>
                  <a:gd name="T7" fmla="*/ 146 h 272"/>
                  <a:gd name="T8" fmla="*/ 393 w 440"/>
                  <a:gd name="T9" fmla="*/ 0 h 272"/>
                  <a:gd name="T10" fmla="*/ 440 w 440"/>
                  <a:gd name="T11" fmla="*/ 133 h 272"/>
                  <a:gd name="T12" fmla="*/ 48 w 440"/>
                  <a:gd name="T13" fmla="*/ 272 h 272"/>
                  <a:gd name="T14" fmla="*/ 55 w 440"/>
                  <a:gd name="T15" fmla="*/ 160 h 272"/>
                  <a:gd name="T16" fmla="*/ 82 w 440"/>
                  <a:gd name="T17" fmla="*/ 226 h 272"/>
                  <a:gd name="T18" fmla="*/ 393 w 440"/>
                  <a:gd name="T19" fmla="*/ 113 h 272"/>
                  <a:gd name="T20" fmla="*/ 373 w 440"/>
                  <a:gd name="T21" fmla="*/ 47 h 272"/>
                  <a:gd name="T22" fmla="*/ 55 w 440"/>
                  <a:gd name="T23" fmla="*/ 16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0" h="272">
                    <a:moveTo>
                      <a:pt x="48" y="272"/>
                    </a:moveTo>
                    <a:cubicBezTo>
                      <a:pt x="48" y="246"/>
                      <a:pt x="48" y="246"/>
                      <a:pt x="48" y="246"/>
                    </a:cubicBezTo>
                    <a:cubicBezTo>
                      <a:pt x="48" y="219"/>
                      <a:pt x="34" y="186"/>
                      <a:pt x="14" y="160"/>
                    </a:cubicBezTo>
                    <a:cubicBezTo>
                      <a:pt x="0" y="146"/>
                      <a:pt x="0" y="146"/>
                      <a:pt x="0" y="146"/>
                    </a:cubicBezTo>
                    <a:cubicBezTo>
                      <a:pt x="393" y="0"/>
                      <a:pt x="393" y="0"/>
                      <a:pt x="393" y="0"/>
                    </a:cubicBezTo>
                    <a:cubicBezTo>
                      <a:pt x="440" y="133"/>
                      <a:pt x="440" y="133"/>
                      <a:pt x="440" y="133"/>
                    </a:cubicBezTo>
                    <a:lnTo>
                      <a:pt x="48" y="272"/>
                    </a:lnTo>
                    <a:close/>
                    <a:moveTo>
                      <a:pt x="55" y="160"/>
                    </a:moveTo>
                    <a:cubicBezTo>
                      <a:pt x="68" y="180"/>
                      <a:pt x="75" y="199"/>
                      <a:pt x="82" y="226"/>
                    </a:cubicBezTo>
                    <a:cubicBezTo>
                      <a:pt x="393" y="113"/>
                      <a:pt x="393" y="113"/>
                      <a:pt x="393" y="113"/>
                    </a:cubicBezTo>
                    <a:cubicBezTo>
                      <a:pt x="373" y="47"/>
                      <a:pt x="373" y="47"/>
                      <a:pt x="373" y="47"/>
                    </a:cubicBezTo>
                    <a:lnTo>
                      <a:pt x="55" y="160"/>
                    </a:lnTo>
                    <a:close/>
                  </a:path>
                </a:pathLst>
              </a:custGeom>
              <a:solidFill>
                <a:srgbClr val="23181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60" name="Freeform 58">
                <a:extLst>
                  <a:ext uri="{FF2B5EF4-FFF2-40B4-BE49-F238E27FC236}">
                    <a16:creationId xmlns:a16="http://schemas.microsoft.com/office/drawing/2014/main" id="{F128E99C-8A35-BCA1-5105-3F578F14424E}"/>
                  </a:ext>
                </a:extLst>
              </p:cNvPr>
              <p:cNvSpPr>
                <a:spLocks noEditPoints="1"/>
              </p:cNvSpPr>
              <p:nvPr/>
            </p:nvSpPr>
            <p:spPr bwMode="auto">
              <a:xfrm>
                <a:off x="2181958" y="4256675"/>
                <a:ext cx="54322" cy="31302"/>
              </a:xfrm>
              <a:custGeom>
                <a:avLst/>
                <a:gdLst>
                  <a:gd name="T0" fmla="*/ 48 w 440"/>
                  <a:gd name="T1" fmla="*/ 272 h 272"/>
                  <a:gd name="T2" fmla="*/ 48 w 440"/>
                  <a:gd name="T3" fmla="*/ 246 h 272"/>
                  <a:gd name="T4" fmla="*/ 14 w 440"/>
                  <a:gd name="T5" fmla="*/ 160 h 272"/>
                  <a:gd name="T6" fmla="*/ 0 w 440"/>
                  <a:gd name="T7" fmla="*/ 146 h 272"/>
                  <a:gd name="T8" fmla="*/ 393 w 440"/>
                  <a:gd name="T9" fmla="*/ 0 h 272"/>
                  <a:gd name="T10" fmla="*/ 440 w 440"/>
                  <a:gd name="T11" fmla="*/ 133 h 272"/>
                  <a:gd name="T12" fmla="*/ 48 w 440"/>
                  <a:gd name="T13" fmla="*/ 272 h 272"/>
                  <a:gd name="T14" fmla="*/ 55 w 440"/>
                  <a:gd name="T15" fmla="*/ 160 h 272"/>
                  <a:gd name="T16" fmla="*/ 82 w 440"/>
                  <a:gd name="T17" fmla="*/ 226 h 272"/>
                  <a:gd name="T18" fmla="*/ 393 w 440"/>
                  <a:gd name="T19" fmla="*/ 113 h 272"/>
                  <a:gd name="T20" fmla="*/ 373 w 440"/>
                  <a:gd name="T21" fmla="*/ 47 h 272"/>
                  <a:gd name="T22" fmla="*/ 55 w 440"/>
                  <a:gd name="T23" fmla="*/ 16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0" h="272">
                    <a:moveTo>
                      <a:pt x="48" y="272"/>
                    </a:moveTo>
                    <a:cubicBezTo>
                      <a:pt x="48" y="246"/>
                      <a:pt x="48" y="246"/>
                      <a:pt x="48" y="246"/>
                    </a:cubicBezTo>
                    <a:cubicBezTo>
                      <a:pt x="48" y="219"/>
                      <a:pt x="34" y="186"/>
                      <a:pt x="14" y="160"/>
                    </a:cubicBezTo>
                    <a:cubicBezTo>
                      <a:pt x="0" y="146"/>
                      <a:pt x="0" y="146"/>
                      <a:pt x="0" y="146"/>
                    </a:cubicBezTo>
                    <a:cubicBezTo>
                      <a:pt x="393" y="0"/>
                      <a:pt x="393" y="0"/>
                      <a:pt x="393" y="0"/>
                    </a:cubicBezTo>
                    <a:cubicBezTo>
                      <a:pt x="440" y="133"/>
                      <a:pt x="440" y="133"/>
                      <a:pt x="440" y="133"/>
                    </a:cubicBezTo>
                    <a:lnTo>
                      <a:pt x="48" y="272"/>
                    </a:lnTo>
                    <a:close/>
                    <a:moveTo>
                      <a:pt x="55" y="160"/>
                    </a:moveTo>
                    <a:cubicBezTo>
                      <a:pt x="68" y="180"/>
                      <a:pt x="75" y="199"/>
                      <a:pt x="82" y="226"/>
                    </a:cubicBezTo>
                    <a:cubicBezTo>
                      <a:pt x="393" y="113"/>
                      <a:pt x="393" y="113"/>
                      <a:pt x="393" y="113"/>
                    </a:cubicBezTo>
                    <a:cubicBezTo>
                      <a:pt x="373" y="47"/>
                      <a:pt x="373" y="47"/>
                      <a:pt x="373" y="47"/>
                    </a:cubicBezTo>
                    <a:lnTo>
                      <a:pt x="55" y="160"/>
                    </a:lnTo>
                    <a:close/>
                  </a:path>
                </a:pathLst>
              </a:custGeom>
              <a:noFill/>
              <a:ln w="4763" cap="flat">
                <a:solidFill>
                  <a:srgbClr val="00B0F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61" name="Freeform 59">
                <a:extLst>
                  <a:ext uri="{FF2B5EF4-FFF2-40B4-BE49-F238E27FC236}">
                    <a16:creationId xmlns:a16="http://schemas.microsoft.com/office/drawing/2014/main" id="{A0521896-C33B-2666-28E1-795A957EBAB5}"/>
                  </a:ext>
                </a:extLst>
              </p:cNvPr>
              <p:cNvSpPr>
                <a:spLocks noEditPoints="1"/>
              </p:cNvSpPr>
              <p:nvPr/>
            </p:nvSpPr>
            <p:spPr bwMode="auto">
              <a:xfrm>
                <a:off x="2100476" y="4278194"/>
                <a:ext cx="71037" cy="37171"/>
              </a:xfrm>
              <a:custGeom>
                <a:avLst/>
                <a:gdLst>
                  <a:gd name="T0" fmla="*/ 48 w 584"/>
                  <a:gd name="T1" fmla="*/ 320 h 320"/>
                  <a:gd name="T2" fmla="*/ 0 w 584"/>
                  <a:gd name="T3" fmla="*/ 194 h 320"/>
                  <a:gd name="T4" fmla="*/ 537 w 584"/>
                  <a:gd name="T5" fmla="*/ 0 h 320"/>
                  <a:gd name="T6" fmla="*/ 537 w 584"/>
                  <a:gd name="T7" fmla="*/ 27 h 320"/>
                  <a:gd name="T8" fmla="*/ 571 w 584"/>
                  <a:gd name="T9" fmla="*/ 107 h 320"/>
                  <a:gd name="T10" fmla="*/ 584 w 584"/>
                  <a:gd name="T11" fmla="*/ 127 h 320"/>
                  <a:gd name="T12" fmla="*/ 48 w 584"/>
                  <a:gd name="T13" fmla="*/ 320 h 320"/>
                  <a:gd name="T14" fmla="*/ 48 w 584"/>
                  <a:gd name="T15" fmla="*/ 214 h 320"/>
                  <a:gd name="T16" fmla="*/ 68 w 584"/>
                  <a:gd name="T17" fmla="*/ 274 h 320"/>
                  <a:gd name="T18" fmla="*/ 523 w 584"/>
                  <a:gd name="T19" fmla="*/ 114 h 320"/>
                  <a:gd name="T20" fmla="*/ 503 w 584"/>
                  <a:gd name="T21" fmla="*/ 54 h 320"/>
                  <a:gd name="T22" fmla="*/ 48 w 584"/>
                  <a:gd name="T23" fmla="*/ 21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4" h="320">
                    <a:moveTo>
                      <a:pt x="48" y="320"/>
                    </a:moveTo>
                    <a:cubicBezTo>
                      <a:pt x="0" y="194"/>
                      <a:pt x="0" y="194"/>
                      <a:pt x="0" y="194"/>
                    </a:cubicBezTo>
                    <a:cubicBezTo>
                      <a:pt x="537" y="0"/>
                      <a:pt x="537" y="0"/>
                      <a:pt x="537" y="0"/>
                    </a:cubicBezTo>
                    <a:cubicBezTo>
                      <a:pt x="537" y="27"/>
                      <a:pt x="537" y="27"/>
                      <a:pt x="537" y="27"/>
                    </a:cubicBezTo>
                    <a:cubicBezTo>
                      <a:pt x="537" y="54"/>
                      <a:pt x="551" y="87"/>
                      <a:pt x="571" y="107"/>
                    </a:cubicBezTo>
                    <a:cubicBezTo>
                      <a:pt x="584" y="127"/>
                      <a:pt x="584" y="127"/>
                      <a:pt x="584" y="127"/>
                    </a:cubicBezTo>
                    <a:lnTo>
                      <a:pt x="48" y="320"/>
                    </a:lnTo>
                    <a:close/>
                    <a:moveTo>
                      <a:pt x="48" y="214"/>
                    </a:moveTo>
                    <a:cubicBezTo>
                      <a:pt x="68" y="274"/>
                      <a:pt x="68" y="274"/>
                      <a:pt x="68" y="274"/>
                    </a:cubicBezTo>
                    <a:cubicBezTo>
                      <a:pt x="523" y="114"/>
                      <a:pt x="523" y="114"/>
                      <a:pt x="523" y="114"/>
                    </a:cubicBezTo>
                    <a:cubicBezTo>
                      <a:pt x="517" y="94"/>
                      <a:pt x="510" y="74"/>
                      <a:pt x="503" y="54"/>
                    </a:cubicBezTo>
                    <a:lnTo>
                      <a:pt x="48" y="214"/>
                    </a:lnTo>
                    <a:close/>
                  </a:path>
                </a:pathLst>
              </a:custGeom>
              <a:solidFill>
                <a:srgbClr val="23181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62" name="Freeform 60">
                <a:extLst>
                  <a:ext uri="{FF2B5EF4-FFF2-40B4-BE49-F238E27FC236}">
                    <a16:creationId xmlns:a16="http://schemas.microsoft.com/office/drawing/2014/main" id="{571B044B-DB65-3487-6155-0FA2DB1619F6}"/>
                  </a:ext>
                </a:extLst>
              </p:cNvPr>
              <p:cNvSpPr>
                <a:spLocks noEditPoints="1"/>
              </p:cNvSpPr>
              <p:nvPr/>
            </p:nvSpPr>
            <p:spPr bwMode="auto">
              <a:xfrm>
                <a:off x="2100476" y="4278194"/>
                <a:ext cx="71037" cy="37171"/>
              </a:xfrm>
              <a:custGeom>
                <a:avLst/>
                <a:gdLst>
                  <a:gd name="T0" fmla="*/ 48 w 584"/>
                  <a:gd name="T1" fmla="*/ 320 h 320"/>
                  <a:gd name="T2" fmla="*/ 0 w 584"/>
                  <a:gd name="T3" fmla="*/ 194 h 320"/>
                  <a:gd name="T4" fmla="*/ 537 w 584"/>
                  <a:gd name="T5" fmla="*/ 0 h 320"/>
                  <a:gd name="T6" fmla="*/ 537 w 584"/>
                  <a:gd name="T7" fmla="*/ 27 h 320"/>
                  <a:gd name="T8" fmla="*/ 571 w 584"/>
                  <a:gd name="T9" fmla="*/ 107 h 320"/>
                  <a:gd name="T10" fmla="*/ 584 w 584"/>
                  <a:gd name="T11" fmla="*/ 127 h 320"/>
                  <a:gd name="T12" fmla="*/ 48 w 584"/>
                  <a:gd name="T13" fmla="*/ 320 h 320"/>
                  <a:gd name="T14" fmla="*/ 48 w 584"/>
                  <a:gd name="T15" fmla="*/ 214 h 320"/>
                  <a:gd name="T16" fmla="*/ 68 w 584"/>
                  <a:gd name="T17" fmla="*/ 274 h 320"/>
                  <a:gd name="T18" fmla="*/ 523 w 584"/>
                  <a:gd name="T19" fmla="*/ 114 h 320"/>
                  <a:gd name="T20" fmla="*/ 503 w 584"/>
                  <a:gd name="T21" fmla="*/ 54 h 320"/>
                  <a:gd name="T22" fmla="*/ 48 w 584"/>
                  <a:gd name="T23" fmla="*/ 21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4" h="320">
                    <a:moveTo>
                      <a:pt x="48" y="320"/>
                    </a:moveTo>
                    <a:cubicBezTo>
                      <a:pt x="0" y="194"/>
                      <a:pt x="0" y="194"/>
                      <a:pt x="0" y="194"/>
                    </a:cubicBezTo>
                    <a:cubicBezTo>
                      <a:pt x="537" y="0"/>
                      <a:pt x="537" y="0"/>
                      <a:pt x="537" y="0"/>
                    </a:cubicBezTo>
                    <a:cubicBezTo>
                      <a:pt x="537" y="27"/>
                      <a:pt x="537" y="27"/>
                      <a:pt x="537" y="27"/>
                    </a:cubicBezTo>
                    <a:cubicBezTo>
                      <a:pt x="537" y="54"/>
                      <a:pt x="551" y="87"/>
                      <a:pt x="571" y="107"/>
                    </a:cubicBezTo>
                    <a:cubicBezTo>
                      <a:pt x="584" y="127"/>
                      <a:pt x="584" y="127"/>
                      <a:pt x="584" y="127"/>
                    </a:cubicBezTo>
                    <a:lnTo>
                      <a:pt x="48" y="320"/>
                    </a:lnTo>
                    <a:close/>
                    <a:moveTo>
                      <a:pt x="48" y="214"/>
                    </a:moveTo>
                    <a:cubicBezTo>
                      <a:pt x="68" y="274"/>
                      <a:pt x="68" y="274"/>
                      <a:pt x="68" y="274"/>
                    </a:cubicBezTo>
                    <a:cubicBezTo>
                      <a:pt x="523" y="114"/>
                      <a:pt x="523" y="114"/>
                      <a:pt x="523" y="114"/>
                    </a:cubicBezTo>
                    <a:cubicBezTo>
                      <a:pt x="517" y="94"/>
                      <a:pt x="510" y="74"/>
                      <a:pt x="503" y="54"/>
                    </a:cubicBezTo>
                    <a:lnTo>
                      <a:pt x="48" y="214"/>
                    </a:lnTo>
                    <a:close/>
                  </a:path>
                </a:pathLst>
              </a:custGeom>
              <a:noFill/>
              <a:ln w="4763" cap="flat">
                <a:solidFill>
                  <a:srgbClr val="00B0F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63" name="Freeform 61">
                <a:extLst>
                  <a:ext uri="{FF2B5EF4-FFF2-40B4-BE49-F238E27FC236}">
                    <a16:creationId xmlns:a16="http://schemas.microsoft.com/office/drawing/2014/main" id="{A8C06F4A-6F2B-56F9-CB7B-A3800145A67F}"/>
                  </a:ext>
                </a:extLst>
              </p:cNvPr>
              <p:cNvSpPr>
                <a:spLocks noEditPoints="1"/>
              </p:cNvSpPr>
              <p:nvPr/>
            </p:nvSpPr>
            <p:spPr bwMode="auto">
              <a:xfrm>
                <a:off x="2165244" y="4291890"/>
                <a:ext cx="25072" cy="27389"/>
              </a:xfrm>
              <a:custGeom>
                <a:avLst/>
                <a:gdLst>
                  <a:gd name="T0" fmla="*/ 216 w 216"/>
                  <a:gd name="T1" fmla="*/ 224 h 224"/>
                  <a:gd name="T2" fmla="*/ 0 w 216"/>
                  <a:gd name="T3" fmla="*/ 224 h 224"/>
                  <a:gd name="T4" fmla="*/ 75 w 216"/>
                  <a:gd name="T5" fmla="*/ 0 h 224"/>
                  <a:gd name="T6" fmla="*/ 88 w 216"/>
                  <a:gd name="T7" fmla="*/ 7 h 224"/>
                  <a:gd name="T8" fmla="*/ 129 w 216"/>
                  <a:gd name="T9" fmla="*/ 0 h 224"/>
                  <a:gd name="T10" fmla="*/ 142 w 216"/>
                  <a:gd name="T11" fmla="*/ 0 h 224"/>
                  <a:gd name="T12" fmla="*/ 216 w 216"/>
                  <a:gd name="T13" fmla="*/ 224 h 224"/>
                  <a:gd name="T14" fmla="*/ 48 w 216"/>
                  <a:gd name="T15" fmla="*/ 192 h 224"/>
                  <a:gd name="T16" fmla="*/ 169 w 216"/>
                  <a:gd name="T17" fmla="*/ 192 h 224"/>
                  <a:gd name="T18" fmla="*/ 122 w 216"/>
                  <a:gd name="T19" fmla="*/ 40 h 224"/>
                  <a:gd name="T20" fmla="*/ 102 w 216"/>
                  <a:gd name="T21" fmla="*/ 40 h 224"/>
                  <a:gd name="T22" fmla="*/ 48 w 216"/>
                  <a:gd name="T23" fmla="*/ 19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 h="224">
                    <a:moveTo>
                      <a:pt x="216" y="224"/>
                    </a:moveTo>
                    <a:cubicBezTo>
                      <a:pt x="0" y="224"/>
                      <a:pt x="0" y="224"/>
                      <a:pt x="0" y="224"/>
                    </a:cubicBezTo>
                    <a:cubicBezTo>
                      <a:pt x="75" y="0"/>
                      <a:pt x="75" y="0"/>
                      <a:pt x="75" y="0"/>
                    </a:cubicBezTo>
                    <a:cubicBezTo>
                      <a:pt x="88" y="7"/>
                      <a:pt x="88" y="7"/>
                      <a:pt x="88" y="7"/>
                    </a:cubicBezTo>
                    <a:cubicBezTo>
                      <a:pt x="102" y="7"/>
                      <a:pt x="115" y="7"/>
                      <a:pt x="129" y="0"/>
                    </a:cubicBezTo>
                    <a:cubicBezTo>
                      <a:pt x="142" y="0"/>
                      <a:pt x="142" y="0"/>
                      <a:pt x="142" y="0"/>
                    </a:cubicBezTo>
                    <a:lnTo>
                      <a:pt x="216" y="224"/>
                    </a:lnTo>
                    <a:close/>
                    <a:moveTo>
                      <a:pt x="48" y="192"/>
                    </a:moveTo>
                    <a:cubicBezTo>
                      <a:pt x="169" y="192"/>
                      <a:pt x="169" y="192"/>
                      <a:pt x="169" y="192"/>
                    </a:cubicBezTo>
                    <a:cubicBezTo>
                      <a:pt x="122" y="40"/>
                      <a:pt x="122" y="40"/>
                      <a:pt x="122" y="40"/>
                    </a:cubicBezTo>
                    <a:cubicBezTo>
                      <a:pt x="115" y="40"/>
                      <a:pt x="108" y="40"/>
                      <a:pt x="102" y="40"/>
                    </a:cubicBezTo>
                    <a:lnTo>
                      <a:pt x="48" y="192"/>
                    </a:lnTo>
                    <a:close/>
                  </a:path>
                </a:pathLst>
              </a:custGeom>
              <a:solidFill>
                <a:srgbClr val="23181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64" name="Freeform 62">
                <a:extLst>
                  <a:ext uri="{FF2B5EF4-FFF2-40B4-BE49-F238E27FC236}">
                    <a16:creationId xmlns:a16="http://schemas.microsoft.com/office/drawing/2014/main" id="{88FFE447-78F1-D7AA-2A21-CDD05D5D755F}"/>
                  </a:ext>
                </a:extLst>
              </p:cNvPr>
              <p:cNvSpPr>
                <a:spLocks noEditPoints="1"/>
              </p:cNvSpPr>
              <p:nvPr/>
            </p:nvSpPr>
            <p:spPr bwMode="auto">
              <a:xfrm>
                <a:off x="2165244" y="4291890"/>
                <a:ext cx="25072" cy="27389"/>
              </a:xfrm>
              <a:custGeom>
                <a:avLst/>
                <a:gdLst>
                  <a:gd name="T0" fmla="*/ 216 w 216"/>
                  <a:gd name="T1" fmla="*/ 224 h 224"/>
                  <a:gd name="T2" fmla="*/ 0 w 216"/>
                  <a:gd name="T3" fmla="*/ 224 h 224"/>
                  <a:gd name="T4" fmla="*/ 75 w 216"/>
                  <a:gd name="T5" fmla="*/ 0 h 224"/>
                  <a:gd name="T6" fmla="*/ 88 w 216"/>
                  <a:gd name="T7" fmla="*/ 7 h 224"/>
                  <a:gd name="T8" fmla="*/ 129 w 216"/>
                  <a:gd name="T9" fmla="*/ 0 h 224"/>
                  <a:gd name="T10" fmla="*/ 142 w 216"/>
                  <a:gd name="T11" fmla="*/ 0 h 224"/>
                  <a:gd name="T12" fmla="*/ 216 w 216"/>
                  <a:gd name="T13" fmla="*/ 224 h 224"/>
                  <a:gd name="T14" fmla="*/ 48 w 216"/>
                  <a:gd name="T15" fmla="*/ 192 h 224"/>
                  <a:gd name="T16" fmla="*/ 169 w 216"/>
                  <a:gd name="T17" fmla="*/ 192 h 224"/>
                  <a:gd name="T18" fmla="*/ 122 w 216"/>
                  <a:gd name="T19" fmla="*/ 40 h 224"/>
                  <a:gd name="T20" fmla="*/ 102 w 216"/>
                  <a:gd name="T21" fmla="*/ 40 h 224"/>
                  <a:gd name="T22" fmla="*/ 48 w 216"/>
                  <a:gd name="T23" fmla="*/ 19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 h="224">
                    <a:moveTo>
                      <a:pt x="216" y="224"/>
                    </a:moveTo>
                    <a:cubicBezTo>
                      <a:pt x="0" y="224"/>
                      <a:pt x="0" y="224"/>
                      <a:pt x="0" y="224"/>
                    </a:cubicBezTo>
                    <a:cubicBezTo>
                      <a:pt x="75" y="0"/>
                      <a:pt x="75" y="0"/>
                      <a:pt x="75" y="0"/>
                    </a:cubicBezTo>
                    <a:cubicBezTo>
                      <a:pt x="88" y="7"/>
                      <a:pt x="88" y="7"/>
                      <a:pt x="88" y="7"/>
                    </a:cubicBezTo>
                    <a:cubicBezTo>
                      <a:pt x="102" y="7"/>
                      <a:pt x="115" y="7"/>
                      <a:pt x="129" y="0"/>
                    </a:cubicBezTo>
                    <a:cubicBezTo>
                      <a:pt x="142" y="0"/>
                      <a:pt x="142" y="0"/>
                      <a:pt x="142" y="0"/>
                    </a:cubicBezTo>
                    <a:lnTo>
                      <a:pt x="216" y="224"/>
                    </a:lnTo>
                    <a:close/>
                    <a:moveTo>
                      <a:pt x="48" y="192"/>
                    </a:moveTo>
                    <a:cubicBezTo>
                      <a:pt x="169" y="192"/>
                      <a:pt x="169" y="192"/>
                      <a:pt x="169" y="192"/>
                    </a:cubicBezTo>
                    <a:cubicBezTo>
                      <a:pt x="122" y="40"/>
                      <a:pt x="122" y="40"/>
                      <a:pt x="122" y="40"/>
                    </a:cubicBezTo>
                    <a:cubicBezTo>
                      <a:pt x="115" y="40"/>
                      <a:pt x="108" y="40"/>
                      <a:pt x="102" y="40"/>
                    </a:cubicBezTo>
                    <a:lnTo>
                      <a:pt x="48" y="192"/>
                    </a:lnTo>
                    <a:close/>
                  </a:path>
                </a:pathLst>
              </a:custGeom>
              <a:noFill/>
              <a:ln w="4763" cap="flat">
                <a:solidFill>
                  <a:srgbClr val="00B0F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65" name="Freeform 63">
                <a:extLst>
                  <a:ext uri="{FF2B5EF4-FFF2-40B4-BE49-F238E27FC236}">
                    <a16:creationId xmlns:a16="http://schemas.microsoft.com/office/drawing/2014/main" id="{E93A23B7-64E2-74A7-7791-1E6C77A257BE}"/>
                  </a:ext>
                </a:extLst>
              </p:cNvPr>
              <p:cNvSpPr>
                <a:spLocks noEditPoints="1"/>
              </p:cNvSpPr>
              <p:nvPr/>
            </p:nvSpPr>
            <p:spPr bwMode="auto">
              <a:xfrm>
                <a:off x="2144350" y="4348624"/>
                <a:ext cx="66858" cy="25433"/>
              </a:xfrm>
              <a:custGeom>
                <a:avLst/>
                <a:gdLst>
                  <a:gd name="T0" fmla="*/ 32 w 32"/>
                  <a:gd name="T1" fmla="*/ 13 h 13"/>
                  <a:gd name="T2" fmla="*/ 0 w 32"/>
                  <a:gd name="T3" fmla="*/ 13 h 13"/>
                  <a:gd name="T4" fmla="*/ 4 w 32"/>
                  <a:gd name="T5" fmla="*/ 0 h 13"/>
                  <a:gd name="T6" fmla="*/ 27 w 32"/>
                  <a:gd name="T7" fmla="*/ 0 h 13"/>
                  <a:gd name="T8" fmla="*/ 32 w 32"/>
                  <a:gd name="T9" fmla="*/ 13 h 13"/>
                  <a:gd name="T10" fmla="*/ 2 w 32"/>
                  <a:gd name="T11" fmla="*/ 11 h 13"/>
                  <a:gd name="T12" fmla="*/ 29 w 32"/>
                  <a:gd name="T13" fmla="*/ 11 h 13"/>
                  <a:gd name="T14" fmla="*/ 26 w 32"/>
                  <a:gd name="T15" fmla="*/ 2 h 13"/>
                  <a:gd name="T16" fmla="*/ 6 w 32"/>
                  <a:gd name="T17" fmla="*/ 2 h 13"/>
                  <a:gd name="T18" fmla="*/ 2 w 32"/>
                  <a:gd name="T19"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3">
                    <a:moveTo>
                      <a:pt x="32" y="13"/>
                    </a:moveTo>
                    <a:lnTo>
                      <a:pt x="0" y="13"/>
                    </a:lnTo>
                    <a:lnTo>
                      <a:pt x="4" y="0"/>
                    </a:lnTo>
                    <a:lnTo>
                      <a:pt x="27" y="0"/>
                    </a:lnTo>
                    <a:lnTo>
                      <a:pt x="32" y="13"/>
                    </a:lnTo>
                    <a:close/>
                    <a:moveTo>
                      <a:pt x="2" y="11"/>
                    </a:moveTo>
                    <a:lnTo>
                      <a:pt x="29" y="11"/>
                    </a:lnTo>
                    <a:lnTo>
                      <a:pt x="26" y="2"/>
                    </a:lnTo>
                    <a:lnTo>
                      <a:pt x="6" y="2"/>
                    </a:lnTo>
                    <a:lnTo>
                      <a:pt x="2" y="11"/>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66" name="Freeform 64">
                <a:extLst>
                  <a:ext uri="{FF2B5EF4-FFF2-40B4-BE49-F238E27FC236}">
                    <a16:creationId xmlns:a16="http://schemas.microsoft.com/office/drawing/2014/main" id="{941A6763-EAEE-27AB-DFC8-0B8E27E42397}"/>
                  </a:ext>
                </a:extLst>
              </p:cNvPr>
              <p:cNvSpPr>
                <a:spLocks/>
              </p:cNvSpPr>
              <p:nvPr/>
            </p:nvSpPr>
            <p:spPr bwMode="auto">
              <a:xfrm>
                <a:off x="2144350" y="4348624"/>
                <a:ext cx="66858" cy="25433"/>
              </a:xfrm>
              <a:custGeom>
                <a:avLst/>
                <a:gdLst>
                  <a:gd name="T0" fmla="*/ 32 w 32"/>
                  <a:gd name="T1" fmla="*/ 13 h 13"/>
                  <a:gd name="T2" fmla="*/ 0 w 32"/>
                  <a:gd name="T3" fmla="*/ 13 h 13"/>
                  <a:gd name="T4" fmla="*/ 4 w 32"/>
                  <a:gd name="T5" fmla="*/ 0 h 13"/>
                  <a:gd name="T6" fmla="*/ 27 w 32"/>
                  <a:gd name="T7" fmla="*/ 0 h 13"/>
                  <a:gd name="T8" fmla="*/ 32 w 32"/>
                  <a:gd name="T9" fmla="*/ 13 h 13"/>
                </a:gdLst>
                <a:ahLst/>
                <a:cxnLst>
                  <a:cxn ang="0">
                    <a:pos x="T0" y="T1"/>
                  </a:cxn>
                  <a:cxn ang="0">
                    <a:pos x="T2" y="T3"/>
                  </a:cxn>
                  <a:cxn ang="0">
                    <a:pos x="T4" y="T5"/>
                  </a:cxn>
                  <a:cxn ang="0">
                    <a:pos x="T6" y="T7"/>
                  </a:cxn>
                  <a:cxn ang="0">
                    <a:pos x="T8" y="T9"/>
                  </a:cxn>
                </a:cxnLst>
                <a:rect l="0" t="0" r="r" b="b"/>
                <a:pathLst>
                  <a:path w="32" h="13">
                    <a:moveTo>
                      <a:pt x="32" y="13"/>
                    </a:moveTo>
                    <a:lnTo>
                      <a:pt x="0" y="13"/>
                    </a:lnTo>
                    <a:lnTo>
                      <a:pt x="4" y="0"/>
                    </a:lnTo>
                    <a:lnTo>
                      <a:pt x="27" y="0"/>
                    </a:lnTo>
                    <a:lnTo>
                      <a:pt x="32" y="13"/>
                    </a:lnTo>
                    <a:close/>
                  </a:path>
                </a:pathLst>
              </a:custGeom>
              <a:noFill/>
              <a:ln w="4763" cap="flat">
                <a:solidFill>
                  <a:srgbClr val="00B0F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67" name="Freeform 65">
                <a:extLst>
                  <a:ext uri="{FF2B5EF4-FFF2-40B4-BE49-F238E27FC236}">
                    <a16:creationId xmlns:a16="http://schemas.microsoft.com/office/drawing/2014/main" id="{4DAD7021-96D9-9631-5BAE-9ACFF037C76A}"/>
                  </a:ext>
                </a:extLst>
              </p:cNvPr>
              <p:cNvSpPr>
                <a:spLocks/>
              </p:cNvSpPr>
              <p:nvPr/>
            </p:nvSpPr>
            <p:spPr bwMode="auto">
              <a:xfrm>
                <a:off x="2148529" y="4352536"/>
                <a:ext cx="56412" cy="17608"/>
              </a:xfrm>
              <a:custGeom>
                <a:avLst/>
                <a:gdLst>
                  <a:gd name="T0" fmla="*/ 0 w 27"/>
                  <a:gd name="T1" fmla="*/ 9 h 9"/>
                  <a:gd name="T2" fmla="*/ 27 w 27"/>
                  <a:gd name="T3" fmla="*/ 9 h 9"/>
                  <a:gd name="T4" fmla="*/ 24 w 27"/>
                  <a:gd name="T5" fmla="*/ 0 h 9"/>
                  <a:gd name="T6" fmla="*/ 4 w 27"/>
                  <a:gd name="T7" fmla="*/ 0 h 9"/>
                  <a:gd name="T8" fmla="*/ 0 w 27"/>
                  <a:gd name="T9" fmla="*/ 9 h 9"/>
                </a:gdLst>
                <a:ahLst/>
                <a:cxnLst>
                  <a:cxn ang="0">
                    <a:pos x="T0" y="T1"/>
                  </a:cxn>
                  <a:cxn ang="0">
                    <a:pos x="T2" y="T3"/>
                  </a:cxn>
                  <a:cxn ang="0">
                    <a:pos x="T4" y="T5"/>
                  </a:cxn>
                  <a:cxn ang="0">
                    <a:pos x="T6" y="T7"/>
                  </a:cxn>
                  <a:cxn ang="0">
                    <a:pos x="T8" y="T9"/>
                  </a:cxn>
                </a:cxnLst>
                <a:rect l="0" t="0" r="r" b="b"/>
                <a:pathLst>
                  <a:path w="27" h="9">
                    <a:moveTo>
                      <a:pt x="0" y="9"/>
                    </a:moveTo>
                    <a:lnTo>
                      <a:pt x="27" y="9"/>
                    </a:lnTo>
                    <a:lnTo>
                      <a:pt x="24" y="0"/>
                    </a:lnTo>
                    <a:lnTo>
                      <a:pt x="4" y="0"/>
                    </a:lnTo>
                    <a:lnTo>
                      <a:pt x="0" y="9"/>
                    </a:lnTo>
                    <a:close/>
                  </a:path>
                </a:pathLst>
              </a:custGeom>
              <a:noFill/>
              <a:ln w="4763" cap="flat">
                <a:solidFill>
                  <a:srgbClr val="00B0F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68" name="Freeform 66">
                <a:extLst>
                  <a:ext uri="{FF2B5EF4-FFF2-40B4-BE49-F238E27FC236}">
                    <a16:creationId xmlns:a16="http://schemas.microsoft.com/office/drawing/2014/main" id="{C77F25D6-DCBC-1FA5-3955-077331F63837}"/>
                  </a:ext>
                </a:extLst>
              </p:cNvPr>
              <p:cNvSpPr>
                <a:spLocks/>
              </p:cNvSpPr>
              <p:nvPr/>
            </p:nvSpPr>
            <p:spPr bwMode="auto">
              <a:xfrm>
                <a:off x="2177779" y="4293846"/>
                <a:ext cx="31341" cy="80212"/>
              </a:xfrm>
              <a:custGeom>
                <a:avLst/>
                <a:gdLst>
                  <a:gd name="T0" fmla="*/ 13 w 15"/>
                  <a:gd name="T1" fmla="*/ 41 h 41"/>
                  <a:gd name="T2" fmla="*/ 0 w 15"/>
                  <a:gd name="T3" fmla="*/ 1 h 41"/>
                  <a:gd name="T4" fmla="*/ 2 w 15"/>
                  <a:gd name="T5" fmla="*/ 0 h 41"/>
                  <a:gd name="T6" fmla="*/ 15 w 15"/>
                  <a:gd name="T7" fmla="*/ 40 h 41"/>
                  <a:gd name="T8" fmla="*/ 13 w 15"/>
                  <a:gd name="T9" fmla="*/ 41 h 41"/>
                </a:gdLst>
                <a:ahLst/>
                <a:cxnLst>
                  <a:cxn ang="0">
                    <a:pos x="T0" y="T1"/>
                  </a:cxn>
                  <a:cxn ang="0">
                    <a:pos x="T2" y="T3"/>
                  </a:cxn>
                  <a:cxn ang="0">
                    <a:pos x="T4" y="T5"/>
                  </a:cxn>
                  <a:cxn ang="0">
                    <a:pos x="T6" y="T7"/>
                  </a:cxn>
                  <a:cxn ang="0">
                    <a:pos x="T8" y="T9"/>
                  </a:cxn>
                </a:cxnLst>
                <a:rect l="0" t="0" r="r" b="b"/>
                <a:pathLst>
                  <a:path w="15" h="41">
                    <a:moveTo>
                      <a:pt x="13" y="41"/>
                    </a:moveTo>
                    <a:lnTo>
                      <a:pt x="0" y="1"/>
                    </a:lnTo>
                    <a:lnTo>
                      <a:pt x="2" y="0"/>
                    </a:lnTo>
                    <a:lnTo>
                      <a:pt x="15" y="40"/>
                    </a:lnTo>
                    <a:lnTo>
                      <a:pt x="13" y="41"/>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69" name="Freeform 67">
                <a:extLst>
                  <a:ext uri="{FF2B5EF4-FFF2-40B4-BE49-F238E27FC236}">
                    <a16:creationId xmlns:a16="http://schemas.microsoft.com/office/drawing/2014/main" id="{A43ACDB1-5E0C-B362-A99E-623AB5765FB6}"/>
                  </a:ext>
                </a:extLst>
              </p:cNvPr>
              <p:cNvSpPr>
                <a:spLocks/>
              </p:cNvSpPr>
              <p:nvPr/>
            </p:nvSpPr>
            <p:spPr bwMode="auto">
              <a:xfrm>
                <a:off x="2177779" y="4293846"/>
                <a:ext cx="31341" cy="80212"/>
              </a:xfrm>
              <a:custGeom>
                <a:avLst/>
                <a:gdLst>
                  <a:gd name="T0" fmla="*/ 13 w 15"/>
                  <a:gd name="T1" fmla="*/ 41 h 41"/>
                  <a:gd name="T2" fmla="*/ 0 w 15"/>
                  <a:gd name="T3" fmla="*/ 1 h 41"/>
                  <a:gd name="T4" fmla="*/ 2 w 15"/>
                  <a:gd name="T5" fmla="*/ 0 h 41"/>
                  <a:gd name="T6" fmla="*/ 15 w 15"/>
                  <a:gd name="T7" fmla="*/ 40 h 41"/>
                  <a:gd name="T8" fmla="*/ 13 w 15"/>
                  <a:gd name="T9" fmla="*/ 41 h 41"/>
                </a:gdLst>
                <a:ahLst/>
                <a:cxnLst>
                  <a:cxn ang="0">
                    <a:pos x="T0" y="T1"/>
                  </a:cxn>
                  <a:cxn ang="0">
                    <a:pos x="T2" y="T3"/>
                  </a:cxn>
                  <a:cxn ang="0">
                    <a:pos x="T4" y="T5"/>
                  </a:cxn>
                  <a:cxn ang="0">
                    <a:pos x="T6" y="T7"/>
                  </a:cxn>
                  <a:cxn ang="0">
                    <a:pos x="T8" y="T9"/>
                  </a:cxn>
                </a:cxnLst>
                <a:rect l="0" t="0" r="r" b="b"/>
                <a:pathLst>
                  <a:path w="15" h="41">
                    <a:moveTo>
                      <a:pt x="13" y="41"/>
                    </a:moveTo>
                    <a:lnTo>
                      <a:pt x="0" y="1"/>
                    </a:lnTo>
                    <a:lnTo>
                      <a:pt x="2" y="0"/>
                    </a:lnTo>
                    <a:lnTo>
                      <a:pt x="15" y="40"/>
                    </a:lnTo>
                    <a:lnTo>
                      <a:pt x="13" y="41"/>
                    </a:lnTo>
                    <a:close/>
                  </a:path>
                </a:pathLst>
              </a:custGeom>
              <a:noFill/>
              <a:ln w="4763" cap="flat">
                <a:solidFill>
                  <a:srgbClr val="00B0F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70" name="Freeform 68">
                <a:extLst>
                  <a:ext uri="{FF2B5EF4-FFF2-40B4-BE49-F238E27FC236}">
                    <a16:creationId xmlns:a16="http://schemas.microsoft.com/office/drawing/2014/main" id="{A9AEA8DD-E4BA-20ED-00B0-8955CC5DE182}"/>
                  </a:ext>
                </a:extLst>
              </p:cNvPr>
              <p:cNvSpPr>
                <a:spLocks/>
              </p:cNvSpPr>
              <p:nvPr/>
            </p:nvSpPr>
            <p:spPr bwMode="auto">
              <a:xfrm>
                <a:off x="2144350" y="4293846"/>
                <a:ext cx="33429" cy="80212"/>
              </a:xfrm>
              <a:custGeom>
                <a:avLst/>
                <a:gdLst>
                  <a:gd name="T0" fmla="*/ 2 w 16"/>
                  <a:gd name="T1" fmla="*/ 41 h 41"/>
                  <a:gd name="T2" fmla="*/ 0 w 16"/>
                  <a:gd name="T3" fmla="*/ 40 h 41"/>
                  <a:gd name="T4" fmla="*/ 14 w 16"/>
                  <a:gd name="T5" fmla="*/ 0 h 41"/>
                  <a:gd name="T6" fmla="*/ 16 w 16"/>
                  <a:gd name="T7" fmla="*/ 1 h 41"/>
                  <a:gd name="T8" fmla="*/ 2 w 16"/>
                  <a:gd name="T9" fmla="*/ 41 h 41"/>
                </a:gdLst>
                <a:ahLst/>
                <a:cxnLst>
                  <a:cxn ang="0">
                    <a:pos x="T0" y="T1"/>
                  </a:cxn>
                  <a:cxn ang="0">
                    <a:pos x="T2" y="T3"/>
                  </a:cxn>
                  <a:cxn ang="0">
                    <a:pos x="T4" y="T5"/>
                  </a:cxn>
                  <a:cxn ang="0">
                    <a:pos x="T6" y="T7"/>
                  </a:cxn>
                  <a:cxn ang="0">
                    <a:pos x="T8" y="T9"/>
                  </a:cxn>
                </a:cxnLst>
                <a:rect l="0" t="0" r="r" b="b"/>
                <a:pathLst>
                  <a:path w="16" h="41">
                    <a:moveTo>
                      <a:pt x="2" y="41"/>
                    </a:moveTo>
                    <a:lnTo>
                      <a:pt x="0" y="40"/>
                    </a:lnTo>
                    <a:lnTo>
                      <a:pt x="14" y="0"/>
                    </a:lnTo>
                    <a:lnTo>
                      <a:pt x="16" y="1"/>
                    </a:lnTo>
                    <a:lnTo>
                      <a:pt x="2" y="41"/>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71" name="Freeform 69">
                <a:extLst>
                  <a:ext uri="{FF2B5EF4-FFF2-40B4-BE49-F238E27FC236}">
                    <a16:creationId xmlns:a16="http://schemas.microsoft.com/office/drawing/2014/main" id="{10A9A37D-8BAC-BFA5-F7DE-0EFCE35CF46D}"/>
                  </a:ext>
                </a:extLst>
              </p:cNvPr>
              <p:cNvSpPr>
                <a:spLocks/>
              </p:cNvSpPr>
              <p:nvPr/>
            </p:nvSpPr>
            <p:spPr bwMode="auto">
              <a:xfrm>
                <a:off x="2144350" y="4293846"/>
                <a:ext cx="33429" cy="80212"/>
              </a:xfrm>
              <a:custGeom>
                <a:avLst/>
                <a:gdLst>
                  <a:gd name="T0" fmla="*/ 2 w 16"/>
                  <a:gd name="T1" fmla="*/ 41 h 41"/>
                  <a:gd name="T2" fmla="*/ 0 w 16"/>
                  <a:gd name="T3" fmla="*/ 40 h 41"/>
                  <a:gd name="T4" fmla="*/ 14 w 16"/>
                  <a:gd name="T5" fmla="*/ 0 h 41"/>
                  <a:gd name="T6" fmla="*/ 16 w 16"/>
                  <a:gd name="T7" fmla="*/ 1 h 41"/>
                  <a:gd name="T8" fmla="*/ 2 w 16"/>
                  <a:gd name="T9" fmla="*/ 41 h 41"/>
                </a:gdLst>
                <a:ahLst/>
                <a:cxnLst>
                  <a:cxn ang="0">
                    <a:pos x="T0" y="T1"/>
                  </a:cxn>
                  <a:cxn ang="0">
                    <a:pos x="T2" y="T3"/>
                  </a:cxn>
                  <a:cxn ang="0">
                    <a:pos x="T4" y="T5"/>
                  </a:cxn>
                  <a:cxn ang="0">
                    <a:pos x="T6" y="T7"/>
                  </a:cxn>
                  <a:cxn ang="0">
                    <a:pos x="T8" y="T9"/>
                  </a:cxn>
                </a:cxnLst>
                <a:rect l="0" t="0" r="r" b="b"/>
                <a:pathLst>
                  <a:path w="16" h="41">
                    <a:moveTo>
                      <a:pt x="2" y="41"/>
                    </a:moveTo>
                    <a:lnTo>
                      <a:pt x="0" y="40"/>
                    </a:lnTo>
                    <a:lnTo>
                      <a:pt x="14" y="0"/>
                    </a:lnTo>
                    <a:lnTo>
                      <a:pt x="16" y="1"/>
                    </a:lnTo>
                    <a:lnTo>
                      <a:pt x="2" y="41"/>
                    </a:lnTo>
                    <a:close/>
                  </a:path>
                </a:pathLst>
              </a:custGeom>
              <a:noFill/>
              <a:ln w="4763" cap="flat">
                <a:solidFill>
                  <a:srgbClr val="00B0F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72" name="Rectangle 70">
                <a:extLst>
                  <a:ext uri="{FF2B5EF4-FFF2-40B4-BE49-F238E27FC236}">
                    <a16:creationId xmlns:a16="http://schemas.microsoft.com/office/drawing/2014/main" id="{59808855-1F3E-32D4-D481-609D9D1681BA}"/>
                  </a:ext>
                </a:extLst>
              </p:cNvPr>
              <p:cNvSpPr>
                <a:spLocks noChangeArrowheads="1"/>
              </p:cNvSpPr>
              <p:nvPr/>
            </p:nvSpPr>
            <p:spPr bwMode="auto">
              <a:xfrm>
                <a:off x="2250906" y="4299715"/>
                <a:ext cx="4179" cy="64561"/>
              </a:xfrm>
              <a:prstGeom prst="rect">
                <a:avLst/>
              </a:prstGeom>
              <a:solidFill>
                <a:srgbClr val="23181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73" name="Rectangle 71">
                <a:extLst>
                  <a:ext uri="{FF2B5EF4-FFF2-40B4-BE49-F238E27FC236}">
                    <a16:creationId xmlns:a16="http://schemas.microsoft.com/office/drawing/2014/main" id="{2D673740-6F6F-6E1A-0C09-17D175BE77F1}"/>
                  </a:ext>
                </a:extLst>
              </p:cNvPr>
              <p:cNvSpPr>
                <a:spLocks noChangeArrowheads="1"/>
              </p:cNvSpPr>
              <p:nvPr/>
            </p:nvSpPr>
            <p:spPr bwMode="auto">
              <a:xfrm>
                <a:off x="2250906" y="4299715"/>
                <a:ext cx="4179" cy="64561"/>
              </a:xfrm>
              <a:prstGeom prst="rect">
                <a:avLst/>
              </a:prstGeom>
              <a:noFill/>
              <a:ln w="4763"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74" name="Rectangle 72">
                <a:extLst>
                  <a:ext uri="{FF2B5EF4-FFF2-40B4-BE49-F238E27FC236}">
                    <a16:creationId xmlns:a16="http://schemas.microsoft.com/office/drawing/2014/main" id="{F9E0D68A-1843-4069-7DB5-A6AD7E75E986}"/>
                  </a:ext>
                </a:extLst>
              </p:cNvPr>
              <p:cNvSpPr>
                <a:spLocks noChangeArrowheads="1"/>
              </p:cNvSpPr>
              <p:nvPr/>
            </p:nvSpPr>
            <p:spPr bwMode="auto">
              <a:xfrm>
                <a:off x="2104654" y="4311453"/>
                <a:ext cx="4179" cy="29346"/>
              </a:xfrm>
              <a:prstGeom prst="rect">
                <a:avLst/>
              </a:prstGeom>
              <a:solidFill>
                <a:srgbClr val="23181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75" name="Rectangle 73">
                <a:extLst>
                  <a:ext uri="{FF2B5EF4-FFF2-40B4-BE49-F238E27FC236}">
                    <a16:creationId xmlns:a16="http://schemas.microsoft.com/office/drawing/2014/main" id="{5B8B955E-8E1D-940A-C968-EC5E7204400E}"/>
                  </a:ext>
                </a:extLst>
              </p:cNvPr>
              <p:cNvSpPr>
                <a:spLocks noChangeArrowheads="1"/>
              </p:cNvSpPr>
              <p:nvPr/>
            </p:nvSpPr>
            <p:spPr bwMode="auto">
              <a:xfrm>
                <a:off x="2104654" y="4311453"/>
                <a:ext cx="4179" cy="29346"/>
              </a:xfrm>
              <a:prstGeom prst="rect">
                <a:avLst/>
              </a:prstGeom>
              <a:noFill/>
              <a:ln w="4763"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76" name="Rectangle 74">
                <a:extLst>
                  <a:ext uri="{FF2B5EF4-FFF2-40B4-BE49-F238E27FC236}">
                    <a16:creationId xmlns:a16="http://schemas.microsoft.com/office/drawing/2014/main" id="{7AF6D93B-EF8F-41F5-CD48-E2FD3CE32AC2}"/>
                  </a:ext>
                </a:extLst>
              </p:cNvPr>
              <p:cNvSpPr>
                <a:spLocks noChangeArrowheads="1"/>
              </p:cNvSpPr>
              <p:nvPr/>
            </p:nvSpPr>
            <p:spPr bwMode="auto">
              <a:xfrm>
                <a:off x="2087940" y="4370144"/>
                <a:ext cx="185950" cy="3912"/>
              </a:xfrm>
              <a:prstGeom prst="rect">
                <a:avLst/>
              </a:prstGeom>
              <a:solidFill>
                <a:srgbClr val="23181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77" name="Rectangle 75">
                <a:extLst>
                  <a:ext uri="{FF2B5EF4-FFF2-40B4-BE49-F238E27FC236}">
                    <a16:creationId xmlns:a16="http://schemas.microsoft.com/office/drawing/2014/main" id="{8FDF6D1D-D23D-7C98-3C82-A7557C29F8E6}"/>
                  </a:ext>
                </a:extLst>
              </p:cNvPr>
              <p:cNvSpPr>
                <a:spLocks noChangeArrowheads="1"/>
              </p:cNvSpPr>
              <p:nvPr/>
            </p:nvSpPr>
            <p:spPr bwMode="auto">
              <a:xfrm>
                <a:off x="2087940" y="4370144"/>
                <a:ext cx="185950" cy="3912"/>
              </a:xfrm>
              <a:prstGeom prst="rect">
                <a:avLst/>
              </a:prstGeom>
              <a:noFill/>
              <a:ln w="4763"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78" name="Freeform 76">
                <a:extLst>
                  <a:ext uri="{FF2B5EF4-FFF2-40B4-BE49-F238E27FC236}">
                    <a16:creationId xmlns:a16="http://schemas.microsoft.com/office/drawing/2014/main" id="{858821E3-1957-DB41-751A-5500A25052B9}"/>
                  </a:ext>
                </a:extLst>
              </p:cNvPr>
              <p:cNvSpPr>
                <a:spLocks noEditPoints="1"/>
              </p:cNvSpPr>
              <p:nvPr/>
            </p:nvSpPr>
            <p:spPr bwMode="auto">
              <a:xfrm>
                <a:off x="2037796" y="3016343"/>
                <a:ext cx="156699" cy="119339"/>
              </a:xfrm>
              <a:custGeom>
                <a:avLst/>
                <a:gdLst>
                  <a:gd name="T0" fmla="*/ 19 w 75"/>
                  <a:gd name="T1" fmla="*/ 0 h 61"/>
                  <a:gd name="T2" fmla="*/ 58 w 75"/>
                  <a:gd name="T3" fmla="*/ 0 h 61"/>
                  <a:gd name="T4" fmla="*/ 75 w 75"/>
                  <a:gd name="T5" fmla="*/ 34 h 61"/>
                  <a:gd name="T6" fmla="*/ 71 w 75"/>
                  <a:gd name="T7" fmla="*/ 34 h 61"/>
                  <a:gd name="T8" fmla="*/ 71 w 75"/>
                  <a:gd name="T9" fmla="*/ 55 h 61"/>
                  <a:gd name="T10" fmla="*/ 75 w 75"/>
                  <a:gd name="T11" fmla="*/ 55 h 61"/>
                  <a:gd name="T12" fmla="*/ 75 w 75"/>
                  <a:gd name="T13" fmla="*/ 61 h 61"/>
                  <a:gd name="T14" fmla="*/ 0 w 75"/>
                  <a:gd name="T15" fmla="*/ 61 h 61"/>
                  <a:gd name="T16" fmla="*/ 0 w 75"/>
                  <a:gd name="T17" fmla="*/ 55 h 61"/>
                  <a:gd name="T18" fmla="*/ 6 w 75"/>
                  <a:gd name="T19" fmla="*/ 55 h 61"/>
                  <a:gd name="T20" fmla="*/ 6 w 75"/>
                  <a:gd name="T21" fmla="*/ 37 h 61"/>
                  <a:gd name="T22" fmla="*/ 2 w 75"/>
                  <a:gd name="T23" fmla="*/ 37 h 61"/>
                  <a:gd name="T24" fmla="*/ 0 w 75"/>
                  <a:gd name="T25" fmla="*/ 31 h 61"/>
                  <a:gd name="T26" fmla="*/ 19 w 75"/>
                  <a:gd name="T27" fmla="*/ 0 h 61"/>
                  <a:gd name="T28" fmla="*/ 19 w 75"/>
                  <a:gd name="T29" fmla="*/ 0 h 61"/>
                  <a:gd name="T30" fmla="*/ 65 w 75"/>
                  <a:gd name="T31" fmla="*/ 55 h 61"/>
                  <a:gd name="T32" fmla="*/ 65 w 75"/>
                  <a:gd name="T33" fmla="*/ 34 h 61"/>
                  <a:gd name="T34" fmla="*/ 43 w 75"/>
                  <a:gd name="T35" fmla="*/ 34 h 61"/>
                  <a:gd name="T36" fmla="*/ 43 w 75"/>
                  <a:gd name="T37" fmla="*/ 55 h 61"/>
                  <a:gd name="T38" fmla="*/ 46 w 75"/>
                  <a:gd name="T39" fmla="*/ 55 h 61"/>
                  <a:gd name="T40" fmla="*/ 46 w 75"/>
                  <a:gd name="T41" fmla="*/ 36 h 61"/>
                  <a:gd name="T42" fmla="*/ 55 w 75"/>
                  <a:gd name="T43" fmla="*/ 36 h 61"/>
                  <a:gd name="T44" fmla="*/ 55 w 75"/>
                  <a:gd name="T45" fmla="*/ 55 h 61"/>
                  <a:gd name="T46" fmla="*/ 65 w 75"/>
                  <a:gd name="T47" fmla="*/ 55 h 61"/>
                  <a:gd name="T48" fmla="*/ 65 w 75"/>
                  <a:gd name="T49" fmla="*/ 55 h 61"/>
                  <a:gd name="T50" fmla="*/ 38 w 75"/>
                  <a:gd name="T51" fmla="*/ 55 h 61"/>
                  <a:gd name="T52" fmla="*/ 38 w 75"/>
                  <a:gd name="T53" fmla="*/ 34 h 61"/>
                  <a:gd name="T54" fmla="*/ 36 w 75"/>
                  <a:gd name="T55" fmla="*/ 34 h 61"/>
                  <a:gd name="T56" fmla="*/ 22 w 75"/>
                  <a:gd name="T57" fmla="*/ 6 h 61"/>
                  <a:gd name="T58" fmla="*/ 8 w 75"/>
                  <a:gd name="T59" fmla="*/ 29 h 61"/>
                  <a:gd name="T60" fmla="*/ 9 w 75"/>
                  <a:gd name="T61" fmla="*/ 29 h 61"/>
                  <a:gd name="T62" fmla="*/ 12 w 75"/>
                  <a:gd name="T63" fmla="*/ 29 h 61"/>
                  <a:gd name="T64" fmla="*/ 12 w 75"/>
                  <a:gd name="T65" fmla="*/ 55 h 61"/>
                  <a:gd name="T66" fmla="*/ 38 w 75"/>
                  <a:gd name="T67" fmla="*/ 55 h 61"/>
                  <a:gd name="T68" fmla="*/ 38 w 75"/>
                  <a:gd name="T69" fmla="*/ 55 h 61"/>
                  <a:gd name="T70" fmla="*/ 19 w 75"/>
                  <a:gd name="T71" fmla="*/ 33 h 61"/>
                  <a:gd name="T72" fmla="*/ 19 w 75"/>
                  <a:gd name="T73" fmla="*/ 48 h 61"/>
                  <a:gd name="T74" fmla="*/ 26 w 75"/>
                  <a:gd name="T75" fmla="*/ 48 h 61"/>
                  <a:gd name="T76" fmla="*/ 26 w 75"/>
                  <a:gd name="T77" fmla="*/ 33 h 61"/>
                  <a:gd name="T78" fmla="*/ 19 w 75"/>
                  <a:gd name="T79" fmla="*/ 3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 h="61">
                    <a:moveTo>
                      <a:pt x="19" y="0"/>
                    </a:moveTo>
                    <a:lnTo>
                      <a:pt x="58" y="0"/>
                    </a:lnTo>
                    <a:lnTo>
                      <a:pt x="75" y="34"/>
                    </a:lnTo>
                    <a:lnTo>
                      <a:pt x="71" y="34"/>
                    </a:lnTo>
                    <a:lnTo>
                      <a:pt x="71" y="55"/>
                    </a:lnTo>
                    <a:lnTo>
                      <a:pt x="75" y="55"/>
                    </a:lnTo>
                    <a:lnTo>
                      <a:pt x="75" y="61"/>
                    </a:lnTo>
                    <a:lnTo>
                      <a:pt x="0" y="61"/>
                    </a:lnTo>
                    <a:lnTo>
                      <a:pt x="0" y="55"/>
                    </a:lnTo>
                    <a:lnTo>
                      <a:pt x="6" y="55"/>
                    </a:lnTo>
                    <a:lnTo>
                      <a:pt x="6" y="37"/>
                    </a:lnTo>
                    <a:lnTo>
                      <a:pt x="2" y="37"/>
                    </a:lnTo>
                    <a:lnTo>
                      <a:pt x="0" y="31"/>
                    </a:lnTo>
                    <a:lnTo>
                      <a:pt x="19" y="0"/>
                    </a:lnTo>
                    <a:lnTo>
                      <a:pt x="19" y="0"/>
                    </a:lnTo>
                    <a:close/>
                    <a:moveTo>
                      <a:pt x="65" y="55"/>
                    </a:moveTo>
                    <a:lnTo>
                      <a:pt x="65" y="34"/>
                    </a:lnTo>
                    <a:lnTo>
                      <a:pt x="43" y="34"/>
                    </a:lnTo>
                    <a:lnTo>
                      <a:pt x="43" y="55"/>
                    </a:lnTo>
                    <a:lnTo>
                      <a:pt x="46" y="55"/>
                    </a:lnTo>
                    <a:lnTo>
                      <a:pt x="46" y="36"/>
                    </a:lnTo>
                    <a:lnTo>
                      <a:pt x="55" y="36"/>
                    </a:lnTo>
                    <a:lnTo>
                      <a:pt x="55" y="55"/>
                    </a:lnTo>
                    <a:lnTo>
                      <a:pt x="65" y="55"/>
                    </a:lnTo>
                    <a:lnTo>
                      <a:pt x="65" y="55"/>
                    </a:lnTo>
                    <a:close/>
                    <a:moveTo>
                      <a:pt x="38" y="55"/>
                    </a:moveTo>
                    <a:lnTo>
                      <a:pt x="38" y="34"/>
                    </a:lnTo>
                    <a:lnTo>
                      <a:pt x="36" y="34"/>
                    </a:lnTo>
                    <a:lnTo>
                      <a:pt x="22" y="6"/>
                    </a:lnTo>
                    <a:lnTo>
                      <a:pt x="8" y="29"/>
                    </a:lnTo>
                    <a:lnTo>
                      <a:pt x="9" y="29"/>
                    </a:lnTo>
                    <a:lnTo>
                      <a:pt x="12" y="29"/>
                    </a:lnTo>
                    <a:lnTo>
                      <a:pt x="12" y="55"/>
                    </a:lnTo>
                    <a:lnTo>
                      <a:pt x="38" y="55"/>
                    </a:lnTo>
                    <a:lnTo>
                      <a:pt x="38" y="55"/>
                    </a:lnTo>
                    <a:close/>
                    <a:moveTo>
                      <a:pt x="19" y="33"/>
                    </a:moveTo>
                    <a:lnTo>
                      <a:pt x="19" y="48"/>
                    </a:lnTo>
                    <a:lnTo>
                      <a:pt x="26" y="48"/>
                    </a:lnTo>
                    <a:lnTo>
                      <a:pt x="26" y="33"/>
                    </a:lnTo>
                    <a:lnTo>
                      <a:pt x="19" y="33"/>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79" name="Freeform 92">
                <a:extLst>
                  <a:ext uri="{FF2B5EF4-FFF2-40B4-BE49-F238E27FC236}">
                    <a16:creationId xmlns:a16="http://schemas.microsoft.com/office/drawing/2014/main" id="{80D94FF9-1EBC-ADDF-7DC2-85DBEB3EB87C}"/>
                  </a:ext>
                </a:extLst>
              </p:cNvPr>
              <p:cNvSpPr>
                <a:spLocks/>
              </p:cNvSpPr>
              <p:nvPr/>
            </p:nvSpPr>
            <p:spPr bwMode="auto">
              <a:xfrm>
                <a:off x="4785243" y="4758482"/>
                <a:ext cx="549490" cy="600603"/>
              </a:xfrm>
              <a:custGeom>
                <a:avLst/>
                <a:gdLst>
                  <a:gd name="T0" fmla="*/ 0 w 4416"/>
                  <a:gd name="T1" fmla="*/ 736 h 5160"/>
                  <a:gd name="T2" fmla="*/ 736 w 4416"/>
                  <a:gd name="T3" fmla="*/ 0 h 5160"/>
                  <a:gd name="T4" fmla="*/ 3680 w 4416"/>
                  <a:gd name="T5" fmla="*/ 0 h 5160"/>
                  <a:gd name="T6" fmla="*/ 4416 w 4416"/>
                  <a:gd name="T7" fmla="*/ 736 h 5160"/>
                  <a:gd name="T8" fmla="*/ 4416 w 4416"/>
                  <a:gd name="T9" fmla="*/ 4424 h 5160"/>
                  <a:gd name="T10" fmla="*/ 3680 w 4416"/>
                  <a:gd name="T11" fmla="*/ 5160 h 5160"/>
                  <a:gd name="T12" fmla="*/ 736 w 4416"/>
                  <a:gd name="T13" fmla="*/ 5160 h 5160"/>
                  <a:gd name="T14" fmla="*/ 0 w 4416"/>
                  <a:gd name="T15" fmla="*/ 4424 h 5160"/>
                  <a:gd name="T16" fmla="*/ 0 w 4416"/>
                  <a:gd name="T17" fmla="*/ 736 h 5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6" h="5160">
                    <a:moveTo>
                      <a:pt x="0" y="736"/>
                    </a:moveTo>
                    <a:cubicBezTo>
                      <a:pt x="0" y="330"/>
                      <a:pt x="330" y="0"/>
                      <a:pt x="736" y="0"/>
                    </a:cubicBezTo>
                    <a:lnTo>
                      <a:pt x="3680" y="0"/>
                    </a:lnTo>
                    <a:cubicBezTo>
                      <a:pt x="4087" y="0"/>
                      <a:pt x="4416" y="330"/>
                      <a:pt x="4416" y="736"/>
                    </a:cubicBezTo>
                    <a:lnTo>
                      <a:pt x="4416" y="4424"/>
                    </a:lnTo>
                    <a:cubicBezTo>
                      <a:pt x="4416" y="4831"/>
                      <a:pt x="4087" y="5160"/>
                      <a:pt x="3680" y="5160"/>
                    </a:cubicBezTo>
                    <a:lnTo>
                      <a:pt x="736" y="5160"/>
                    </a:lnTo>
                    <a:cubicBezTo>
                      <a:pt x="330" y="5160"/>
                      <a:pt x="0" y="4831"/>
                      <a:pt x="0" y="4424"/>
                    </a:cubicBezTo>
                    <a:lnTo>
                      <a:pt x="0" y="736"/>
                    </a:lnTo>
                    <a:close/>
                  </a:path>
                </a:pathLst>
              </a:custGeom>
              <a:solidFill>
                <a:srgbClr val="27CED7">
                  <a:lumMod val="20000"/>
                  <a:lumOff val="80000"/>
                </a:srgbClr>
              </a:solidFill>
              <a:ln w="14288" cap="flat">
                <a:solidFill>
                  <a:srgbClr val="2E75B6"/>
                </a:solidFill>
                <a:prstDash val="solid"/>
                <a:miter lim="800000"/>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80" name="Rectangle 93">
                <a:extLst>
                  <a:ext uri="{FF2B5EF4-FFF2-40B4-BE49-F238E27FC236}">
                    <a16:creationId xmlns:a16="http://schemas.microsoft.com/office/drawing/2014/main" id="{A8231567-818F-760E-900C-BB99D4D6C279}"/>
                  </a:ext>
                </a:extLst>
              </p:cNvPr>
              <p:cNvSpPr>
                <a:spLocks noChangeArrowheads="1"/>
              </p:cNvSpPr>
              <p:nvPr/>
            </p:nvSpPr>
            <p:spPr bwMode="auto">
              <a:xfrm>
                <a:off x="4927315" y="4818149"/>
                <a:ext cx="269790"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dirty="0">
                    <a:solidFill>
                      <a:srgbClr val="000000"/>
                    </a:solidFill>
                    <a:latin typeface="+mn-lt"/>
                    <a:ea typeface="黑体" panose="02010609060101010101" pitchFamily="49" charset="-122"/>
                  </a:rPr>
                  <a:t>OTN </a:t>
                </a:r>
                <a:endParaRPr lang="zh-CN" altLang="zh-CN" kern="0" dirty="0">
                  <a:solidFill>
                    <a:prstClr val="black"/>
                  </a:solidFill>
                  <a:latin typeface="+mn-lt"/>
                  <a:ea typeface="黑体" panose="02010609060101010101" pitchFamily="49" charset="-122"/>
                </a:endParaRPr>
              </a:p>
            </p:txBody>
          </p:sp>
          <p:sp>
            <p:nvSpPr>
              <p:cNvPr id="181" name="Rectangle 94">
                <a:extLst>
                  <a:ext uri="{FF2B5EF4-FFF2-40B4-BE49-F238E27FC236}">
                    <a16:creationId xmlns:a16="http://schemas.microsoft.com/office/drawing/2014/main" id="{93ACEF2F-F6E7-1B35-BE5E-B21CD410AADB}"/>
                  </a:ext>
                </a:extLst>
              </p:cNvPr>
              <p:cNvSpPr>
                <a:spLocks noChangeArrowheads="1"/>
              </p:cNvSpPr>
              <p:nvPr/>
            </p:nvSpPr>
            <p:spPr bwMode="auto">
              <a:xfrm>
                <a:off x="4912691" y="4986397"/>
                <a:ext cx="294887"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dirty="0">
                    <a:solidFill>
                      <a:srgbClr val="000000"/>
                    </a:solidFill>
                    <a:latin typeface="+mn-lt"/>
                    <a:ea typeface="黑体" panose="02010609060101010101" pitchFamily="49" charset="-122"/>
                  </a:rPr>
                  <a:t>Edge </a:t>
                </a:r>
                <a:endParaRPr lang="zh-CN" altLang="zh-CN" kern="0" dirty="0">
                  <a:solidFill>
                    <a:prstClr val="black"/>
                  </a:solidFill>
                  <a:latin typeface="+mn-lt"/>
                  <a:ea typeface="黑体" panose="02010609060101010101" pitchFamily="49" charset="-122"/>
                </a:endParaRPr>
              </a:p>
            </p:txBody>
          </p:sp>
          <p:sp>
            <p:nvSpPr>
              <p:cNvPr id="182" name="Rectangle 95">
                <a:extLst>
                  <a:ext uri="{FF2B5EF4-FFF2-40B4-BE49-F238E27FC236}">
                    <a16:creationId xmlns:a16="http://schemas.microsoft.com/office/drawing/2014/main" id="{426D4E45-8C36-AF1C-BD57-5DECEA57CC76}"/>
                  </a:ext>
                </a:extLst>
              </p:cNvPr>
              <p:cNvSpPr>
                <a:spLocks noChangeArrowheads="1"/>
              </p:cNvSpPr>
              <p:nvPr/>
            </p:nvSpPr>
            <p:spPr bwMode="auto">
              <a:xfrm>
                <a:off x="4981638" y="5154644"/>
                <a:ext cx="156854"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a:solidFill>
                      <a:srgbClr val="000000"/>
                    </a:solidFill>
                    <a:latin typeface="+mn-lt"/>
                    <a:ea typeface="黑体" panose="02010609060101010101" pitchFamily="49" charset="-122"/>
                  </a:rPr>
                  <a:t>XC</a:t>
                </a:r>
                <a:endParaRPr lang="zh-CN" altLang="zh-CN" kern="0">
                  <a:solidFill>
                    <a:prstClr val="black"/>
                  </a:solidFill>
                  <a:latin typeface="+mn-lt"/>
                  <a:ea typeface="黑体" panose="02010609060101010101" pitchFamily="49" charset="-122"/>
                </a:endParaRPr>
              </a:p>
            </p:txBody>
          </p:sp>
          <p:sp>
            <p:nvSpPr>
              <p:cNvPr id="183" name="Freeform 98">
                <a:extLst>
                  <a:ext uri="{FF2B5EF4-FFF2-40B4-BE49-F238E27FC236}">
                    <a16:creationId xmlns:a16="http://schemas.microsoft.com/office/drawing/2014/main" id="{0330AC6E-053E-D667-1C4A-FD3F0D554883}"/>
                  </a:ext>
                </a:extLst>
              </p:cNvPr>
              <p:cNvSpPr>
                <a:spLocks/>
              </p:cNvSpPr>
              <p:nvPr/>
            </p:nvSpPr>
            <p:spPr bwMode="auto">
              <a:xfrm>
                <a:off x="3011416" y="4967811"/>
                <a:ext cx="553669" cy="181942"/>
              </a:xfrm>
              <a:custGeom>
                <a:avLst/>
                <a:gdLst>
                  <a:gd name="T0" fmla="*/ 0 w 4448"/>
                  <a:gd name="T1" fmla="*/ 260 h 1560"/>
                  <a:gd name="T2" fmla="*/ 260 w 4448"/>
                  <a:gd name="T3" fmla="*/ 0 h 1560"/>
                  <a:gd name="T4" fmla="*/ 4188 w 4448"/>
                  <a:gd name="T5" fmla="*/ 0 h 1560"/>
                  <a:gd name="T6" fmla="*/ 4448 w 4448"/>
                  <a:gd name="T7" fmla="*/ 260 h 1560"/>
                  <a:gd name="T8" fmla="*/ 4448 w 4448"/>
                  <a:gd name="T9" fmla="*/ 1300 h 1560"/>
                  <a:gd name="T10" fmla="*/ 4188 w 4448"/>
                  <a:gd name="T11" fmla="*/ 1560 h 1560"/>
                  <a:gd name="T12" fmla="*/ 260 w 4448"/>
                  <a:gd name="T13" fmla="*/ 1560 h 1560"/>
                  <a:gd name="T14" fmla="*/ 0 w 4448"/>
                  <a:gd name="T15" fmla="*/ 1300 h 1560"/>
                  <a:gd name="T16" fmla="*/ 0 w 4448"/>
                  <a:gd name="T17" fmla="*/ 260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8" h="1560">
                    <a:moveTo>
                      <a:pt x="0" y="260"/>
                    </a:moveTo>
                    <a:cubicBezTo>
                      <a:pt x="0" y="117"/>
                      <a:pt x="117" y="0"/>
                      <a:pt x="260" y="0"/>
                    </a:cubicBezTo>
                    <a:lnTo>
                      <a:pt x="4188" y="0"/>
                    </a:lnTo>
                    <a:cubicBezTo>
                      <a:pt x="4332" y="0"/>
                      <a:pt x="4448" y="117"/>
                      <a:pt x="4448" y="260"/>
                    </a:cubicBezTo>
                    <a:lnTo>
                      <a:pt x="4448" y="1300"/>
                    </a:lnTo>
                    <a:cubicBezTo>
                      <a:pt x="4448" y="1444"/>
                      <a:pt x="4332" y="1560"/>
                      <a:pt x="4188" y="1560"/>
                    </a:cubicBezTo>
                    <a:lnTo>
                      <a:pt x="260" y="1560"/>
                    </a:lnTo>
                    <a:cubicBezTo>
                      <a:pt x="117" y="1560"/>
                      <a:pt x="0" y="1444"/>
                      <a:pt x="0" y="1300"/>
                    </a:cubicBezTo>
                    <a:lnTo>
                      <a:pt x="0" y="260"/>
                    </a:lnTo>
                    <a:close/>
                  </a:path>
                </a:pathLst>
              </a:custGeom>
              <a:noFill/>
              <a:ln w="14288" cap="flat">
                <a:solidFill>
                  <a:srgbClr val="2E75B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ctr" anchorCtr="0" compatLnSpc="1">
                <a:prstTxWarp prst="textNoShape">
                  <a:avLst/>
                </a:prstTxWarp>
              </a:bodyPr>
              <a:lstStyle/>
              <a:p>
                <a:pPr algn="ctr" defTabSz="914400" eaLnBrk="0" fontAlgn="base" hangingPunct="0">
                  <a:spcBef>
                    <a:spcPct val="0"/>
                  </a:spcBef>
                  <a:spcAft>
                    <a:spcPct val="0"/>
                  </a:spcAft>
                  <a:defRPr/>
                </a:pPr>
                <a:r>
                  <a:rPr lang="en-US" altLang="zh-CN" sz="900" kern="0" dirty="0">
                    <a:solidFill>
                      <a:srgbClr val="000000"/>
                    </a:solidFill>
                    <a:ea typeface="黑体" panose="02010609060101010101" pitchFamily="49" charset="-122"/>
                  </a:rPr>
                  <a:t>OTN-CPE</a:t>
                </a:r>
                <a:endParaRPr lang="zh-CN" altLang="en-US" sz="900" kern="0" dirty="0">
                  <a:solidFill>
                    <a:srgbClr val="000000"/>
                  </a:solidFill>
                  <a:ea typeface="黑体" panose="02010609060101010101" pitchFamily="49" charset="-122"/>
                </a:endParaRPr>
              </a:p>
            </p:txBody>
          </p:sp>
          <p:sp>
            <p:nvSpPr>
              <p:cNvPr id="184" name="Line 105">
                <a:extLst>
                  <a:ext uri="{FF2B5EF4-FFF2-40B4-BE49-F238E27FC236}">
                    <a16:creationId xmlns:a16="http://schemas.microsoft.com/office/drawing/2014/main" id="{866B976E-FA1C-2E80-6BEE-CB3E6ABC69EB}"/>
                  </a:ext>
                </a:extLst>
              </p:cNvPr>
              <p:cNvSpPr>
                <a:spLocks noChangeShapeType="1"/>
              </p:cNvSpPr>
              <p:nvPr/>
            </p:nvSpPr>
            <p:spPr bwMode="auto">
              <a:xfrm>
                <a:off x="2288511" y="5060740"/>
                <a:ext cx="218961" cy="0"/>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85" name="Line 124">
                <a:extLst>
                  <a:ext uri="{FF2B5EF4-FFF2-40B4-BE49-F238E27FC236}">
                    <a16:creationId xmlns:a16="http://schemas.microsoft.com/office/drawing/2014/main" id="{A1EF0B0E-7F14-A817-B45B-9D8BDFE192CB}"/>
                  </a:ext>
                </a:extLst>
              </p:cNvPr>
              <p:cNvSpPr>
                <a:spLocks noChangeShapeType="1"/>
              </p:cNvSpPr>
              <p:nvPr/>
            </p:nvSpPr>
            <p:spPr bwMode="auto">
              <a:xfrm flipV="1">
                <a:off x="5058943" y="4323191"/>
                <a:ext cx="0" cy="433528"/>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86" name="Line 125">
                <a:extLst>
                  <a:ext uri="{FF2B5EF4-FFF2-40B4-BE49-F238E27FC236}">
                    <a16:creationId xmlns:a16="http://schemas.microsoft.com/office/drawing/2014/main" id="{4C94986F-8E68-4097-CEBC-A0F32A7B4700}"/>
                  </a:ext>
                </a:extLst>
              </p:cNvPr>
              <p:cNvSpPr>
                <a:spLocks noChangeShapeType="1"/>
              </p:cNvSpPr>
              <p:nvPr/>
            </p:nvSpPr>
            <p:spPr bwMode="auto">
              <a:xfrm>
                <a:off x="4045626" y="4182334"/>
                <a:ext cx="743795" cy="0"/>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87" name="Line 126">
                <a:extLst>
                  <a:ext uri="{FF2B5EF4-FFF2-40B4-BE49-F238E27FC236}">
                    <a16:creationId xmlns:a16="http://schemas.microsoft.com/office/drawing/2014/main" id="{9D6BDE8F-833B-E02D-B8A0-57727D1D563D}"/>
                  </a:ext>
                </a:extLst>
              </p:cNvPr>
              <p:cNvSpPr>
                <a:spLocks noChangeShapeType="1"/>
              </p:cNvSpPr>
              <p:nvPr/>
            </p:nvSpPr>
            <p:spPr bwMode="auto">
              <a:xfrm>
                <a:off x="2290602" y="4297758"/>
                <a:ext cx="242361" cy="0"/>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88" name="Freeform 128">
                <a:extLst>
                  <a:ext uri="{FF2B5EF4-FFF2-40B4-BE49-F238E27FC236}">
                    <a16:creationId xmlns:a16="http://schemas.microsoft.com/office/drawing/2014/main" id="{38A9F440-5FC8-5417-842B-5F638C7409F2}"/>
                  </a:ext>
                </a:extLst>
              </p:cNvPr>
              <p:cNvSpPr>
                <a:spLocks noEditPoints="1"/>
              </p:cNvSpPr>
              <p:nvPr/>
            </p:nvSpPr>
            <p:spPr bwMode="auto">
              <a:xfrm>
                <a:off x="4714206" y="2740497"/>
                <a:ext cx="670670" cy="2703688"/>
              </a:xfrm>
              <a:custGeom>
                <a:avLst/>
                <a:gdLst>
                  <a:gd name="T0" fmla="*/ 0 w 321"/>
                  <a:gd name="T1" fmla="*/ 1262 h 1382"/>
                  <a:gd name="T2" fmla="*/ 0 w 321"/>
                  <a:gd name="T3" fmla="*/ 1163 h 1382"/>
                  <a:gd name="T4" fmla="*/ 9 w 321"/>
                  <a:gd name="T5" fmla="*/ 1099 h 1382"/>
                  <a:gd name="T6" fmla="*/ 9 w 321"/>
                  <a:gd name="T7" fmla="*/ 1072 h 1382"/>
                  <a:gd name="T8" fmla="*/ 0 w 321"/>
                  <a:gd name="T9" fmla="*/ 1009 h 1382"/>
                  <a:gd name="T10" fmla="*/ 0 w 321"/>
                  <a:gd name="T11" fmla="*/ 882 h 1382"/>
                  <a:gd name="T12" fmla="*/ 0 w 321"/>
                  <a:gd name="T13" fmla="*/ 782 h 1382"/>
                  <a:gd name="T14" fmla="*/ 9 w 321"/>
                  <a:gd name="T15" fmla="*/ 719 h 1382"/>
                  <a:gd name="T16" fmla="*/ 9 w 321"/>
                  <a:gd name="T17" fmla="*/ 692 h 1382"/>
                  <a:gd name="T18" fmla="*/ 0 w 321"/>
                  <a:gd name="T19" fmla="*/ 629 h 1382"/>
                  <a:gd name="T20" fmla="*/ 0 w 321"/>
                  <a:gd name="T21" fmla="*/ 502 h 1382"/>
                  <a:gd name="T22" fmla="*/ 0 w 321"/>
                  <a:gd name="T23" fmla="*/ 402 h 1382"/>
                  <a:gd name="T24" fmla="*/ 9 w 321"/>
                  <a:gd name="T25" fmla="*/ 339 h 1382"/>
                  <a:gd name="T26" fmla="*/ 9 w 321"/>
                  <a:gd name="T27" fmla="*/ 312 h 1382"/>
                  <a:gd name="T28" fmla="*/ 0 w 321"/>
                  <a:gd name="T29" fmla="*/ 248 h 1382"/>
                  <a:gd name="T30" fmla="*/ 0 w 321"/>
                  <a:gd name="T31" fmla="*/ 122 h 1382"/>
                  <a:gd name="T32" fmla="*/ 0 w 321"/>
                  <a:gd name="T33" fmla="*/ 57 h 1382"/>
                  <a:gd name="T34" fmla="*/ 9 w 321"/>
                  <a:gd name="T35" fmla="*/ 25 h 1382"/>
                  <a:gd name="T36" fmla="*/ 14 w 321"/>
                  <a:gd name="T37" fmla="*/ 34 h 1382"/>
                  <a:gd name="T38" fmla="*/ 10 w 321"/>
                  <a:gd name="T39" fmla="*/ 47 h 1382"/>
                  <a:gd name="T40" fmla="*/ 0 w 321"/>
                  <a:gd name="T41" fmla="*/ 58 h 1382"/>
                  <a:gd name="T42" fmla="*/ 73 w 321"/>
                  <a:gd name="T43" fmla="*/ 0 h 1382"/>
                  <a:gd name="T44" fmla="*/ 46 w 321"/>
                  <a:gd name="T45" fmla="*/ 11 h 1382"/>
                  <a:gd name="T46" fmla="*/ 100 w 321"/>
                  <a:gd name="T47" fmla="*/ 0 h 1382"/>
                  <a:gd name="T48" fmla="*/ 200 w 321"/>
                  <a:gd name="T49" fmla="*/ 0 h 1382"/>
                  <a:gd name="T50" fmla="*/ 263 w 321"/>
                  <a:gd name="T51" fmla="*/ 10 h 1382"/>
                  <a:gd name="T52" fmla="*/ 301 w 321"/>
                  <a:gd name="T53" fmla="*/ 13 h 1382"/>
                  <a:gd name="T54" fmla="*/ 317 w 321"/>
                  <a:gd name="T55" fmla="*/ 36 h 1382"/>
                  <a:gd name="T56" fmla="*/ 304 w 321"/>
                  <a:gd name="T57" fmla="*/ 30 h 1382"/>
                  <a:gd name="T58" fmla="*/ 295 w 321"/>
                  <a:gd name="T59" fmla="*/ 20 h 1382"/>
                  <a:gd name="T60" fmla="*/ 288 w 321"/>
                  <a:gd name="T61" fmla="*/ 15 h 1382"/>
                  <a:gd name="T62" fmla="*/ 321 w 321"/>
                  <a:gd name="T63" fmla="*/ 65 h 1382"/>
                  <a:gd name="T64" fmla="*/ 321 w 321"/>
                  <a:gd name="T65" fmla="*/ 191 h 1382"/>
                  <a:gd name="T66" fmla="*/ 321 w 321"/>
                  <a:gd name="T67" fmla="*/ 291 h 1382"/>
                  <a:gd name="T68" fmla="*/ 312 w 321"/>
                  <a:gd name="T69" fmla="*/ 354 h 1382"/>
                  <a:gd name="T70" fmla="*/ 312 w 321"/>
                  <a:gd name="T71" fmla="*/ 381 h 1382"/>
                  <a:gd name="T72" fmla="*/ 321 w 321"/>
                  <a:gd name="T73" fmla="*/ 445 h 1382"/>
                  <a:gd name="T74" fmla="*/ 321 w 321"/>
                  <a:gd name="T75" fmla="*/ 571 h 1382"/>
                  <a:gd name="T76" fmla="*/ 321 w 321"/>
                  <a:gd name="T77" fmla="*/ 671 h 1382"/>
                  <a:gd name="T78" fmla="*/ 312 w 321"/>
                  <a:gd name="T79" fmla="*/ 734 h 1382"/>
                  <a:gd name="T80" fmla="*/ 312 w 321"/>
                  <a:gd name="T81" fmla="*/ 761 h 1382"/>
                  <a:gd name="T82" fmla="*/ 321 w 321"/>
                  <a:gd name="T83" fmla="*/ 825 h 1382"/>
                  <a:gd name="T84" fmla="*/ 321 w 321"/>
                  <a:gd name="T85" fmla="*/ 952 h 1382"/>
                  <a:gd name="T86" fmla="*/ 321 w 321"/>
                  <a:gd name="T87" fmla="*/ 1051 h 1382"/>
                  <a:gd name="T88" fmla="*/ 312 w 321"/>
                  <a:gd name="T89" fmla="*/ 1114 h 1382"/>
                  <a:gd name="T90" fmla="*/ 312 w 321"/>
                  <a:gd name="T91" fmla="*/ 1142 h 1382"/>
                  <a:gd name="T92" fmla="*/ 321 w 321"/>
                  <a:gd name="T93" fmla="*/ 1205 h 1382"/>
                  <a:gd name="T94" fmla="*/ 321 w 321"/>
                  <a:gd name="T95" fmla="*/ 1332 h 1382"/>
                  <a:gd name="T96" fmla="*/ 308 w 321"/>
                  <a:gd name="T97" fmla="*/ 1361 h 1382"/>
                  <a:gd name="T98" fmla="*/ 301 w 321"/>
                  <a:gd name="T99" fmla="*/ 1356 h 1382"/>
                  <a:gd name="T100" fmla="*/ 309 w 321"/>
                  <a:gd name="T101" fmla="*/ 1344 h 1382"/>
                  <a:gd name="T102" fmla="*/ 312 w 321"/>
                  <a:gd name="T103" fmla="*/ 1331 h 1382"/>
                  <a:gd name="T104" fmla="*/ 240 w 321"/>
                  <a:gd name="T105" fmla="*/ 1382 h 1382"/>
                  <a:gd name="T106" fmla="*/ 275 w 321"/>
                  <a:gd name="T107" fmla="*/ 1372 h 1382"/>
                  <a:gd name="T108" fmla="*/ 177 w 321"/>
                  <a:gd name="T109" fmla="*/ 1373 h 1382"/>
                  <a:gd name="T110" fmla="*/ 150 w 321"/>
                  <a:gd name="T111" fmla="*/ 1373 h 1382"/>
                  <a:gd name="T112" fmla="*/ 51 w 321"/>
                  <a:gd name="T113" fmla="*/ 1373 h 1382"/>
                  <a:gd name="T114" fmla="*/ 86 w 321"/>
                  <a:gd name="T115" fmla="*/ 1382 h 1382"/>
                  <a:gd name="T116" fmla="*/ 6 w 321"/>
                  <a:gd name="T117" fmla="*/ 1352 h 1382"/>
                  <a:gd name="T118" fmla="*/ 11 w 321"/>
                  <a:gd name="T119" fmla="*/ 1339 h 1382"/>
                  <a:gd name="T120" fmla="*/ 17 w 321"/>
                  <a:gd name="T121" fmla="*/ 1352 h 1382"/>
                  <a:gd name="T122" fmla="*/ 26 w 321"/>
                  <a:gd name="T123" fmla="*/ 1362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1" h="1382">
                    <a:moveTo>
                      <a:pt x="0" y="1325"/>
                    </a:moveTo>
                    <a:lnTo>
                      <a:pt x="0" y="1289"/>
                    </a:lnTo>
                    <a:lnTo>
                      <a:pt x="9" y="1289"/>
                    </a:lnTo>
                    <a:lnTo>
                      <a:pt x="9" y="1325"/>
                    </a:lnTo>
                    <a:lnTo>
                      <a:pt x="0" y="1325"/>
                    </a:lnTo>
                    <a:close/>
                    <a:moveTo>
                      <a:pt x="0" y="1262"/>
                    </a:moveTo>
                    <a:lnTo>
                      <a:pt x="0" y="1226"/>
                    </a:lnTo>
                    <a:lnTo>
                      <a:pt x="9" y="1226"/>
                    </a:lnTo>
                    <a:lnTo>
                      <a:pt x="9" y="1262"/>
                    </a:lnTo>
                    <a:lnTo>
                      <a:pt x="0" y="1262"/>
                    </a:lnTo>
                    <a:close/>
                    <a:moveTo>
                      <a:pt x="0" y="1199"/>
                    </a:moveTo>
                    <a:lnTo>
                      <a:pt x="0" y="1163"/>
                    </a:lnTo>
                    <a:lnTo>
                      <a:pt x="9" y="1163"/>
                    </a:lnTo>
                    <a:lnTo>
                      <a:pt x="9" y="1199"/>
                    </a:lnTo>
                    <a:lnTo>
                      <a:pt x="0" y="1199"/>
                    </a:lnTo>
                    <a:close/>
                    <a:moveTo>
                      <a:pt x="0" y="1135"/>
                    </a:moveTo>
                    <a:lnTo>
                      <a:pt x="0" y="1099"/>
                    </a:lnTo>
                    <a:lnTo>
                      <a:pt x="9" y="1099"/>
                    </a:lnTo>
                    <a:lnTo>
                      <a:pt x="9" y="1135"/>
                    </a:lnTo>
                    <a:lnTo>
                      <a:pt x="0" y="1135"/>
                    </a:lnTo>
                    <a:close/>
                    <a:moveTo>
                      <a:pt x="0" y="1072"/>
                    </a:moveTo>
                    <a:lnTo>
                      <a:pt x="0" y="1036"/>
                    </a:lnTo>
                    <a:lnTo>
                      <a:pt x="9" y="1036"/>
                    </a:lnTo>
                    <a:lnTo>
                      <a:pt x="9" y="1072"/>
                    </a:lnTo>
                    <a:lnTo>
                      <a:pt x="0" y="1072"/>
                    </a:lnTo>
                    <a:close/>
                    <a:moveTo>
                      <a:pt x="0" y="1009"/>
                    </a:moveTo>
                    <a:lnTo>
                      <a:pt x="0" y="972"/>
                    </a:lnTo>
                    <a:lnTo>
                      <a:pt x="9" y="972"/>
                    </a:lnTo>
                    <a:lnTo>
                      <a:pt x="9" y="1009"/>
                    </a:lnTo>
                    <a:lnTo>
                      <a:pt x="0" y="1009"/>
                    </a:lnTo>
                    <a:close/>
                    <a:moveTo>
                      <a:pt x="0" y="945"/>
                    </a:moveTo>
                    <a:lnTo>
                      <a:pt x="0" y="909"/>
                    </a:lnTo>
                    <a:lnTo>
                      <a:pt x="9" y="909"/>
                    </a:lnTo>
                    <a:lnTo>
                      <a:pt x="9" y="945"/>
                    </a:lnTo>
                    <a:lnTo>
                      <a:pt x="0" y="945"/>
                    </a:lnTo>
                    <a:close/>
                    <a:moveTo>
                      <a:pt x="0" y="882"/>
                    </a:moveTo>
                    <a:lnTo>
                      <a:pt x="0" y="846"/>
                    </a:lnTo>
                    <a:lnTo>
                      <a:pt x="9" y="846"/>
                    </a:lnTo>
                    <a:lnTo>
                      <a:pt x="9" y="882"/>
                    </a:lnTo>
                    <a:lnTo>
                      <a:pt x="0" y="882"/>
                    </a:lnTo>
                    <a:close/>
                    <a:moveTo>
                      <a:pt x="0" y="819"/>
                    </a:moveTo>
                    <a:lnTo>
                      <a:pt x="0" y="782"/>
                    </a:lnTo>
                    <a:lnTo>
                      <a:pt x="9" y="782"/>
                    </a:lnTo>
                    <a:lnTo>
                      <a:pt x="9" y="819"/>
                    </a:lnTo>
                    <a:lnTo>
                      <a:pt x="0" y="819"/>
                    </a:lnTo>
                    <a:close/>
                    <a:moveTo>
                      <a:pt x="0" y="755"/>
                    </a:moveTo>
                    <a:lnTo>
                      <a:pt x="0" y="719"/>
                    </a:lnTo>
                    <a:lnTo>
                      <a:pt x="9" y="719"/>
                    </a:lnTo>
                    <a:lnTo>
                      <a:pt x="9" y="755"/>
                    </a:lnTo>
                    <a:lnTo>
                      <a:pt x="0" y="755"/>
                    </a:lnTo>
                    <a:close/>
                    <a:moveTo>
                      <a:pt x="0" y="692"/>
                    </a:moveTo>
                    <a:lnTo>
                      <a:pt x="0" y="656"/>
                    </a:lnTo>
                    <a:lnTo>
                      <a:pt x="9" y="656"/>
                    </a:lnTo>
                    <a:lnTo>
                      <a:pt x="9" y="692"/>
                    </a:lnTo>
                    <a:lnTo>
                      <a:pt x="0" y="692"/>
                    </a:lnTo>
                    <a:close/>
                    <a:moveTo>
                      <a:pt x="0" y="629"/>
                    </a:moveTo>
                    <a:lnTo>
                      <a:pt x="0" y="592"/>
                    </a:lnTo>
                    <a:lnTo>
                      <a:pt x="9" y="592"/>
                    </a:lnTo>
                    <a:lnTo>
                      <a:pt x="9" y="629"/>
                    </a:lnTo>
                    <a:lnTo>
                      <a:pt x="0" y="629"/>
                    </a:lnTo>
                    <a:close/>
                    <a:moveTo>
                      <a:pt x="0" y="565"/>
                    </a:moveTo>
                    <a:lnTo>
                      <a:pt x="0" y="529"/>
                    </a:lnTo>
                    <a:lnTo>
                      <a:pt x="9" y="529"/>
                    </a:lnTo>
                    <a:lnTo>
                      <a:pt x="9" y="565"/>
                    </a:lnTo>
                    <a:lnTo>
                      <a:pt x="0" y="565"/>
                    </a:lnTo>
                    <a:close/>
                    <a:moveTo>
                      <a:pt x="0" y="502"/>
                    </a:moveTo>
                    <a:lnTo>
                      <a:pt x="0" y="466"/>
                    </a:lnTo>
                    <a:lnTo>
                      <a:pt x="9" y="466"/>
                    </a:lnTo>
                    <a:lnTo>
                      <a:pt x="9" y="502"/>
                    </a:lnTo>
                    <a:lnTo>
                      <a:pt x="0" y="502"/>
                    </a:lnTo>
                    <a:close/>
                    <a:moveTo>
                      <a:pt x="0" y="438"/>
                    </a:moveTo>
                    <a:lnTo>
                      <a:pt x="0" y="402"/>
                    </a:lnTo>
                    <a:lnTo>
                      <a:pt x="9" y="402"/>
                    </a:lnTo>
                    <a:lnTo>
                      <a:pt x="9" y="438"/>
                    </a:lnTo>
                    <a:lnTo>
                      <a:pt x="0" y="438"/>
                    </a:lnTo>
                    <a:close/>
                    <a:moveTo>
                      <a:pt x="0" y="375"/>
                    </a:moveTo>
                    <a:lnTo>
                      <a:pt x="0" y="339"/>
                    </a:lnTo>
                    <a:lnTo>
                      <a:pt x="9" y="339"/>
                    </a:lnTo>
                    <a:lnTo>
                      <a:pt x="9" y="375"/>
                    </a:lnTo>
                    <a:lnTo>
                      <a:pt x="0" y="375"/>
                    </a:lnTo>
                    <a:close/>
                    <a:moveTo>
                      <a:pt x="0" y="312"/>
                    </a:moveTo>
                    <a:lnTo>
                      <a:pt x="0" y="276"/>
                    </a:lnTo>
                    <a:lnTo>
                      <a:pt x="9" y="276"/>
                    </a:lnTo>
                    <a:lnTo>
                      <a:pt x="9" y="312"/>
                    </a:lnTo>
                    <a:lnTo>
                      <a:pt x="0" y="312"/>
                    </a:lnTo>
                    <a:close/>
                    <a:moveTo>
                      <a:pt x="0" y="248"/>
                    </a:moveTo>
                    <a:lnTo>
                      <a:pt x="0" y="212"/>
                    </a:lnTo>
                    <a:lnTo>
                      <a:pt x="9" y="212"/>
                    </a:lnTo>
                    <a:lnTo>
                      <a:pt x="9" y="248"/>
                    </a:lnTo>
                    <a:lnTo>
                      <a:pt x="0" y="248"/>
                    </a:lnTo>
                    <a:close/>
                    <a:moveTo>
                      <a:pt x="0" y="185"/>
                    </a:moveTo>
                    <a:lnTo>
                      <a:pt x="0" y="149"/>
                    </a:lnTo>
                    <a:lnTo>
                      <a:pt x="9" y="149"/>
                    </a:lnTo>
                    <a:lnTo>
                      <a:pt x="9" y="185"/>
                    </a:lnTo>
                    <a:lnTo>
                      <a:pt x="0" y="185"/>
                    </a:lnTo>
                    <a:close/>
                    <a:moveTo>
                      <a:pt x="0" y="122"/>
                    </a:moveTo>
                    <a:lnTo>
                      <a:pt x="0" y="85"/>
                    </a:lnTo>
                    <a:lnTo>
                      <a:pt x="9" y="85"/>
                    </a:lnTo>
                    <a:lnTo>
                      <a:pt x="9" y="122"/>
                    </a:lnTo>
                    <a:lnTo>
                      <a:pt x="0" y="122"/>
                    </a:lnTo>
                    <a:close/>
                    <a:moveTo>
                      <a:pt x="0" y="58"/>
                    </a:moveTo>
                    <a:lnTo>
                      <a:pt x="0" y="57"/>
                    </a:lnTo>
                    <a:lnTo>
                      <a:pt x="0" y="51"/>
                    </a:lnTo>
                    <a:lnTo>
                      <a:pt x="1" y="46"/>
                    </a:lnTo>
                    <a:lnTo>
                      <a:pt x="2" y="40"/>
                    </a:lnTo>
                    <a:lnTo>
                      <a:pt x="4" y="35"/>
                    </a:lnTo>
                    <a:lnTo>
                      <a:pt x="6" y="30"/>
                    </a:lnTo>
                    <a:lnTo>
                      <a:pt x="9" y="25"/>
                    </a:lnTo>
                    <a:lnTo>
                      <a:pt x="12" y="22"/>
                    </a:lnTo>
                    <a:lnTo>
                      <a:pt x="19" y="27"/>
                    </a:lnTo>
                    <a:lnTo>
                      <a:pt x="17" y="31"/>
                    </a:lnTo>
                    <a:lnTo>
                      <a:pt x="17" y="30"/>
                    </a:lnTo>
                    <a:lnTo>
                      <a:pt x="14" y="35"/>
                    </a:lnTo>
                    <a:lnTo>
                      <a:pt x="14" y="34"/>
                    </a:lnTo>
                    <a:lnTo>
                      <a:pt x="12" y="39"/>
                    </a:lnTo>
                    <a:lnTo>
                      <a:pt x="12" y="38"/>
                    </a:lnTo>
                    <a:lnTo>
                      <a:pt x="11" y="43"/>
                    </a:lnTo>
                    <a:lnTo>
                      <a:pt x="11" y="43"/>
                    </a:lnTo>
                    <a:lnTo>
                      <a:pt x="10" y="48"/>
                    </a:lnTo>
                    <a:lnTo>
                      <a:pt x="10" y="47"/>
                    </a:lnTo>
                    <a:lnTo>
                      <a:pt x="9" y="52"/>
                    </a:lnTo>
                    <a:lnTo>
                      <a:pt x="9" y="52"/>
                    </a:lnTo>
                    <a:lnTo>
                      <a:pt x="9" y="57"/>
                    </a:lnTo>
                    <a:lnTo>
                      <a:pt x="9" y="57"/>
                    </a:lnTo>
                    <a:lnTo>
                      <a:pt x="9" y="58"/>
                    </a:lnTo>
                    <a:lnTo>
                      <a:pt x="0" y="58"/>
                    </a:lnTo>
                    <a:close/>
                    <a:moveTo>
                      <a:pt x="36" y="4"/>
                    </a:moveTo>
                    <a:lnTo>
                      <a:pt x="39" y="3"/>
                    </a:lnTo>
                    <a:lnTo>
                      <a:pt x="45" y="2"/>
                    </a:lnTo>
                    <a:lnTo>
                      <a:pt x="50" y="1"/>
                    </a:lnTo>
                    <a:lnTo>
                      <a:pt x="56" y="0"/>
                    </a:lnTo>
                    <a:lnTo>
                      <a:pt x="73" y="0"/>
                    </a:lnTo>
                    <a:lnTo>
                      <a:pt x="73" y="10"/>
                    </a:lnTo>
                    <a:lnTo>
                      <a:pt x="56" y="10"/>
                    </a:lnTo>
                    <a:lnTo>
                      <a:pt x="56" y="10"/>
                    </a:lnTo>
                    <a:lnTo>
                      <a:pt x="51" y="10"/>
                    </a:lnTo>
                    <a:lnTo>
                      <a:pt x="52" y="10"/>
                    </a:lnTo>
                    <a:lnTo>
                      <a:pt x="46" y="11"/>
                    </a:lnTo>
                    <a:lnTo>
                      <a:pt x="47" y="10"/>
                    </a:lnTo>
                    <a:lnTo>
                      <a:pt x="42" y="12"/>
                    </a:lnTo>
                    <a:lnTo>
                      <a:pt x="42" y="12"/>
                    </a:lnTo>
                    <a:lnTo>
                      <a:pt x="39" y="13"/>
                    </a:lnTo>
                    <a:lnTo>
                      <a:pt x="36" y="4"/>
                    </a:lnTo>
                    <a:close/>
                    <a:moveTo>
                      <a:pt x="100" y="0"/>
                    </a:moveTo>
                    <a:lnTo>
                      <a:pt x="136" y="0"/>
                    </a:lnTo>
                    <a:lnTo>
                      <a:pt x="136" y="10"/>
                    </a:lnTo>
                    <a:lnTo>
                      <a:pt x="100" y="10"/>
                    </a:lnTo>
                    <a:lnTo>
                      <a:pt x="100" y="0"/>
                    </a:lnTo>
                    <a:close/>
                    <a:moveTo>
                      <a:pt x="164" y="0"/>
                    </a:moveTo>
                    <a:lnTo>
                      <a:pt x="200" y="0"/>
                    </a:lnTo>
                    <a:lnTo>
                      <a:pt x="200" y="10"/>
                    </a:lnTo>
                    <a:lnTo>
                      <a:pt x="164" y="10"/>
                    </a:lnTo>
                    <a:lnTo>
                      <a:pt x="164" y="0"/>
                    </a:lnTo>
                    <a:close/>
                    <a:moveTo>
                      <a:pt x="227" y="0"/>
                    </a:moveTo>
                    <a:lnTo>
                      <a:pt x="263" y="0"/>
                    </a:lnTo>
                    <a:lnTo>
                      <a:pt x="263" y="10"/>
                    </a:lnTo>
                    <a:lnTo>
                      <a:pt x="227" y="10"/>
                    </a:lnTo>
                    <a:lnTo>
                      <a:pt x="227" y="0"/>
                    </a:lnTo>
                    <a:close/>
                    <a:moveTo>
                      <a:pt x="291" y="7"/>
                    </a:moveTo>
                    <a:lnTo>
                      <a:pt x="292" y="7"/>
                    </a:lnTo>
                    <a:lnTo>
                      <a:pt x="296" y="10"/>
                    </a:lnTo>
                    <a:lnTo>
                      <a:pt x="301" y="13"/>
                    </a:lnTo>
                    <a:lnTo>
                      <a:pt x="305" y="17"/>
                    </a:lnTo>
                    <a:lnTo>
                      <a:pt x="308" y="21"/>
                    </a:lnTo>
                    <a:lnTo>
                      <a:pt x="312" y="25"/>
                    </a:lnTo>
                    <a:lnTo>
                      <a:pt x="314" y="30"/>
                    </a:lnTo>
                    <a:lnTo>
                      <a:pt x="317" y="35"/>
                    </a:lnTo>
                    <a:lnTo>
                      <a:pt x="317" y="36"/>
                    </a:lnTo>
                    <a:lnTo>
                      <a:pt x="309" y="39"/>
                    </a:lnTo>
                    <a:lnTo>
                      <a:pt x="308" y="38"/>
                    </a:lnTo>
                    <a:lnTo>
                      <a:pt x="309" y="39"/>
                    </a:lnTo>
                    <a:lnTo>
                      <a:pt x="306" y="34"/>
                    </a:lnTo>
                    <a:lnTo>
                      <a:pt x="307" y="35"/>
                    </a:lnTo>
                    <a:lnTo>
                      <a:pt x="304" y="30"/>
                    </a:lnTo>
                    <a:lnTo>
                      <a:pt x="304" y="31"/>
                    </a:lnTo>
                    <a:lnTo>
                      <a:pt x="301" y="27"/>
                    </a:lnTo>
                    <a:lnTo>
                      <a:pt x="302" y="27"/>
                    </a:lnTo>
                    <a:lnTo>
                      <a:pt x="298" y="23"/>
                    </a:lnTo>
                    <a:lnTo>
                      <a:pt x="298" y="24"/>
                    </a:lnTo>
                    <a:lnTo>
                      <a:pt x="295" y="20"/>
                    </a:lnTo>
                    <a:lnTo>
                      <a:pt x="295" y="21"/>
                    </a:lnTo>
                    <a:lnTo>
                      <a:pt x="291" y="17"/>
                    </a:lnTo>
                    <a:lnTo>
                      <a:pt x="291" y="18"/>
                    </a:lnTo>
                    <a:lnTo>
                      <a:pt x="287" y="15"/>
                    </a:lnTo>
                    <a:lnTo>
                      <a:pt x="288" y="15"/>
                    </a:lnTo>
                    <a:lnTo>
                      <a:pt x="288" y="15"/>
                    </a:lnTo>
                    <a:lnTo>
                      <a:pt x="291" y="7"/>
                    </a:lnTo>
                    <a:close/>
                    <a:moveTo>
                      <a:pt x="321" y="65"/>
                    </a:moveTo>
                    <a:lnTo>
                      <a:pt x="321" y="101"/>
                    </a:lnTo>
                    <a:lnTo>
                      <a:pt x="312" y="101"/>
                    </a:lnTo>
                    <a:lnTo>
                      <a:pt x="312" y="65"/>
                    </a:lnTo>
                    <a:lnTo>
                      <a:pt x="321" y="65"/>
                    </a:lnTo>
                    <a:close/>
                    <a:moveTo>
                      <a:pt x="321" y="128"/>
                    </a:moveTo>
                    <a:lnTo>
                      <a:pt x="321" y="164"/>
                    </a:lnTo>
                    <a:lnTo>
                      <a:pt x="312" y="164"/>
                    </a:lnTo>
                    <a:lnTo>
                      <a:pt x="312" y="128"/>
                    </a:lnTo>
                    <a:lnTo>
                      <a:pt x="321" y="128"/>
                    </a:lnTo>
                    <a:close/>
                    <a:moveTo>
                      <a:pt x="321" y="191"/>
                    </a:moveTo>
                    <a:lnTo>
                      <a:pt x="321" y="227"/>
                    </a:lnTo>
                    <a:lnTo>
                      <a:pt x="312" y="227"/>
                    </a:lnTo>
                    <a:lnTo>
                      <a:pt x="312" y="191"/>
                    </a:lnTo>
                    <a:lnTo>
                      <a:pt x="321" y="191"/>
                    </a:lnTo>
                    <a:close/>
                    <a:moveTo>
                      <a:pt x="321" y="255"/>
                    </a:moveTo>
                    <a:lnTo>
                      <a:pt x="321" y="291"/>
                    </a:lnTo>
                    <a:lnTo>
                      <a:pt x="312" y="291"/>
                    </a:lnTo>
                    <a:lnTo>
                      <a:pt x="312" y="255"/>
                    </a:lnTo>
                    <a:lnTo>
                      <a:pt x="321" y="255"/>
                    </a:lnTo>
                    <a:close/>
                    <a:moveTo>
                      <a:pt x="321" y="318"/>
                    </a:moveTo>
                    <a:lnTo>
                      <a:pt x="321" y="354"/>
                    </a:lnTo>
                    <a:lnTo>
                      <a:pt x="312" y="354"/>
                    </a:lnTo>
                    <a:lnTo>
                      <a:pt x="312" y="318"/>
                    </a:lnTo>
                    <a:lnTo>
                      <a:pt x="321" y="318"/>
                    </a:lnTo>
                    <a:close/>
                    <a:moveTo>
                      <a:pt x="321" y="381"/>
                    </a:moveTo>
                    <a:lnTo>
                      <a:pt x="321" y="418"/>
                    </a:lnTo>
                    <a:lnTo>
                      <a:pt x="312" y="418"/>
                    </a:lnTo>
                    <a:lnTo>
                      <a:pt x="312" y="381"/>
                    </a:lnTo>
                    <a:lnTo>
                      <a:pt x="321" y="381"/>
                    </a:lnTo>
                    <a:close/>
                    <a:moveTo>
                      <a:pt x="321" y="445"/>
                    </a:moveTo>
                    <a:lnTo>
                      <a:pt x="321" y="481"/>
                    </a:lnTo>
                    <a:lnTo>
                      <a:pt x="312" y="481"/>
                    </a:lnTo>
                    <a:lnTo>
                      <a:pt x="312" y="445"/>
                    </a:lnTo>
                    <a:lnTo>
                      <a:pt x="321" y="445"/>
                    </a:lnTo>
                    <a:close/>
                    <a:moveTo>
                      <a:pt x="321" y="508"/>
                    </a:moveTo>
                    <a:lnTo>
                      <a:pt x="321" y="544"/>
                    </a:lnTo>
                    <a:lnTo>
                      <a:pt x="312" y="544"/>
                    </a:lnTo>
                    <a:lnTo>
                      <a:pt x="312" y="508"/>
                    </a:lnTo>
                    <a:lnTo>
                      <a:pt x="321" y="508"/>
                    </a:lnTo>
                    <a:close/>
                    <a:moveTo>
                      <a:pt x="321" y="571"/>
                    </a:moveTo>
                    <a:lnTo>
                      <a:pt x="321" y="608"/>
                    </a:lnTo>
                    <a:lnTo>
                      <a:pt x="312" y="608"/>
                    </a:lnTo>
                    <a:lnTo>
                      <a:pt x="312" y="571"/>
                    </a:lnTo>
                    <a:lnTo>
                      <a:pt x="321" y="571"/>
                    </a:lnTo>
                    <a:close/>
                    <a:moveTo>
                      <a:pt x="321" y="635"/>
                    </a:moveTo>
                    <a:lnTo>
                      <a:pt x="321" y="671"/>
                    </a:lnTo>
                    <a:lnTo>
                      <a:pt x="312" y="671"/>
                    </a:lnTo>
                    <a:lnTo>
                      <a:pt x="312" y="635"/>
                    </a:lnTo>
                    <a:lnTo>
                      <a:pt x="321" y="635"/>
                    </a:lnTo>
                    <a:close/>
                    <a:moveTo>
                      <a:pt x="321" y="698"/>
                    </a:moveTo>
                    <a:lnTo>
                      <a:pt x="321" y="734"/>
                    </a:lnTo>
                    <a:lnTo>
                      <a:pt x="312" y="734"/>
                    </a:lnTo>
                    <a:lnTo>
                      <a:pt x="312" y="698"/>
                    </a:lnTo>
                    <a:lnTo>
                      <a:pt x="321" y="698"/>
                    </a:lnTo>
                    <a:close/>
                    <a:moveTo>
                      <a:pt x="321" y="761"/>
                    </a:moveTo>
                    <a:lnTo>
                      <a:pt x="321" y="798"/>
                    </a:lnTo>
                    <a:lnTo>
                      <a:pt x="312" y="798"/>
                    </a:lnTo>
                    <a:lnTo>
                      <a:pt x="312" y="761"/>
                    </a:lnTo>
                    <a:lnTo>
                      <a:pt x="321" y="761"/>
                    </a:lnTo>
                    <a:close/>
                    <a:moveTo>
                      <a:pt x="321" y="825"/>
                    </a:moveTo>
                    <a:lnTo>
                      <a:pt x="321" y="861"/>
                    </a:lnTo>
                    <a:lnTo>
                      <a:pt x="312" y="861"/>
                    </a:lnTo>
                    <a:lnTo>
                      <a:pt x="312" y="825"/>
                    </a:lnTo>
                    <a:lnTo>
                      <a:pt x="321" y="825"/>
                    </a:lnTo>
                    <a:close/>
                    <a:moveTo>
                      <a:pt x="321" y="888"/>
                    </a:moveTo>
                    <a:lnTo>
                      <a:pt x="321" y="924"/>
                    </a:lnTo>
                    <a:lnTo>
                      <a:pt x="312" y="924"/>
                    </a:lnTo>
                    <a:lnTo>
                      <a:pt x="312" y="888"/>
                    </a:lnTo>
                    <a:lnTo>
                      <a:pt x="321" y="888"/>
                    </a:lnTo>
                    <a:close/>
                    <a:moveTo>
                      <a:pt x="321" y="952"/>
                    </a:moveTo>
                    <a:lnTo>
                      <a:pt x="321" y="988"/>
                    </a:lnTo>
                    <a:lnTo>
                      <a:pt x="312" y="988"/>
                    </a:lnTo>
                    <a:lnTo>
                      <a:pt x="312" y="952"/>
                    </a:lnTo>
                    <a:lnTo>
                      <a:pt x="321" y="952"/>
                    </a:lnTo>
                    <a:close/>
                    <a:moveTo>
                      <a:pt x="321" y="1015"/>
                    </a:moveTo>
                    <a:lnTo>
                      <a:pt x="321" y="1051"/>
                    </a:lnTo>
                    <a:lnTo>
                      <a:pt x="312" y="1051"/>
                    </a:lnTo>
                    <a:lnTo>
                      <a:pt x="312" y="1015"/>
                    </a:lnTo>
                    <a:lnTo>
                      <a:pt x="321" y="1015"/>
                    </a:lnTo>
                    <a:close/>
                    <a:moveTo>
                      <a:pt x="321" y="1078"/>
                    </a:moveTo>
                    <a:lnTo>
                      <a:pt x="321" y="1114"/>
                    </a:lnTo>
                    <a:lnTo>
                      <a:pt x="312" y="1114"/>
                    </a:lnTo>
                    <a:lnTo>
                      <a:pt x="312" y="1078"/>
                    </a:lnTo>
                    <a:lnTo>
                      <a:pt x="321" y="1078"/>
                    </a:lnTo>
                    <a:close/>
                    <a:moveTo>
                      <a:pt x="321" y="1142"/>
                    </a:moveTo>
                    <a:lnTo>
                      <a:pt x="321" y="1178"/>
                    </a:lnTo>
                    <a:lnTo>
                      <a:pt x="312" y="1178"/>
                    </a:lnTo>
                    <a:lnTo>
                      <a:pt x="312" y="1142"/>
                    </a:lnTo>
                    <a:lnTo>
                      <a:pt x="321" y="1142"/>
                    </a:lnTo>
                    <a:close/>
                    <a:moveTo>
                      <a:pt x="321" y="1205"/>
                    </a:moveTo>
                    <a:lnTo>
                      <a:pt x="321" y="1241"/>
                    </a:lnTo>
                    <a:lnTo>
                      <a:pt x="312" y="1241"/>
                    </a:lnTo>
                    <a:lnTo>
                      <a:pt x="312" y="1205"/>
                    </a:lnTo>
                    <a:lnTo>
                      <a:pt x="321" y="1205"/>
                    </a:lnTo>
                    <a:close/>
                    <a:moveTo>
                      <a:pt x="321" y="1268"/>
                    </a:moveTo>
                    <a:lnTo>
                      <a:pt x="321" y="1305"/>
                    </a:lnTo>
                    <a:lnTo>
                      <a:pt x="312" y="1305"/>
                    </a:lnTo>
                    <a:lnTo>
                      <a:pt x="312" y="1268"/>
                    </a:lnTo>
                    <a:lnTo>
                      <a:pt x="321" y="1268"/>
                    </a:lnTo>
                    <a:close/>
                    <a:moveTo>
                      <a:pt x="321" y="1332"/>
                    </a:moveTo>
                    <a:lnTo>
                      <a:pt x="320" y="1337"/>
                    </a:lnTo>
                    <a:lnTo>
                      <a:pt x="319" y="1342"/>
                    </a:lnTo>
                    <a:lnTo>
                      <a:pt x="317" y="1348"/>
                    </a:lnTo>
                    <a:lnTo>
                      <a:pt x="314" y="1352"/>
                    </a:lnTo>
                    <a:lnTo>
                      <a:pt x="312" y="1357"/>
                    </a:lnTo>
                    <a:lnTo>
                      <a:pt x="308" y="1361"/>
                    </a:lnTo>
                    <a:lnTo>
                      <a:pt x="305" y="1365"/>
                    </a:lnTo>
                    <a:lnTo>
                      <a:pt x="303" y="1367"/>
                    </a:lnTo>
                    <a:lnTo>
                      <a:pt x="297" y="1360"/>
                    </a:lnTo>
                    <a:lnTo>
                      <a:pt x="298" y="1359"/>
                    </a:lnTo>
                    <a:lnTo>
                      <a:pt x="298" y="1359"/>
                    </a:lnTo>
                    <a:lnTo>
                      <a:pt x="301" y="1356"/>
                    </a:lnTo>
                    <a:lnTo>
                      <a:pt x="301" y="1356"/>
                    </a:lnTo>
                    <a:lnTo>
                      <a:pt x="304" y="1352"/>
                    </a:lnTo>
                    <a:lnTo>
                      <a:pt x="304" y="1352"/>
                    </a:lnTo>
                    <a:lnTo>
                      <a:pt x="307" y="1348"/>
                    </a:lnTo>
                    <a:lnTo>
                      <a:pt x="306" y="1348"/>
                    </a:lnTo>
                    <a:lnTo>
                      <a:pt x="309" y="1344"/>
                    </a:lnTo>
                    <a:lnTo>
                      <a:pt x="308" y="1344"/>
                    </a:lnTo>
                    <a:lnTo>
                      <a:pt x="310" y="1339"/>
                    </a:lnTo>
                    <a:lnTo>
                      <a:pt x="310" y="1340"/>
                    </a:lnTo>
                    <a:lnTo>
                      <a:pt x="311" y="1335"/>
                    </a:lnTo>
                    <a:lnTo>
                      <a:pt x="311" y="1335"/>
                    </a:lnTo>
                    <a:lnTo>
                      <a:pt x="312" y="1331"/>
                    </a:lnTo>
                    <a:lnTo>
                      <a:pt x="321" y="1332"/>
                    </a:lnTo>
                    <a:close/>
                    <a:moveTo>
                      <a:pt x="278" y="1380"/>
                    </a:moveTo>
                    <a:lnTo>
                      <a:pt x="276" y="1381"/>
                    </a:lnTo>
                    <a:lnTo>
                      <a:pt x="270" y="1382"/>
                    </a:lnTo>
                    <a:lnTo>
                      <a:pt x="265" y="1382"/>
                    </a:lnTo>
                    <a:lnTo>
                      <a:pt x="240" y="1382"/>
                    </a:lnTo>
                    <a:lnTo>
                      <a:pt x="240" y="1373"/>
                    </a:lnTo>
                    <a:lnTo>
                      <a:pt x="265" y="1373"/>
                    </a:lnTo>
                    <a:lnTo>
                      <a:pt x="264" y="1373"/>
                    </a:lnTo>
                    <a:lnTo>
                      <a:pt x="270" y="1373"/>
                    </a:lnTo>
                    <a:lnTo>
                      <a:pt x="269" y="1373"/>
                    </a:lnTo>
                    <a:lnTo>
                      <a:pt x="275" y="1372"/>
                    </a:lnTo>
                    <a:lnTo>
                      <a:pt x="274" y="1372"/>
                    </a:lnTo>
                    <a:lnTo>
                      <a:pt x="276" y="1372"/>
                    </a:lnTo>
                    <a:lnTo>
                      <a:pt x="278" y="1380"/>
                    </a:lnTo>
                    <a:close/>
                    <a:moveTo>
                      <a:pt x="213" y="1382"/>
                    </a:moveTo>
                    <a:lnTo>
                      <a:pt x="177" y="1382"/>
                    </a:lnTo>
                    <a:lnTo>
                      <a:pt x="177" y="1373"/>
                    </a:lnTo>
                    <a:lnTo>
                      <a:pt x="213" y="1373"/>
                    </a:lnTo>
                    <a:lnTo>
                      <a:pt x="213" y="1382"/>
                    </a:lnTo>
                    <a:close/>
                    <a:moveTo>
                      <a:pt x="150" y="1382"/>
                    </a:moveTo>
                    <a:lnTo>
                      <a:pt x="114" y="1382"/>
                    </a:lnTo>
                    <a:lnTo>
                      <a:pt x="114" y="1373"/>
                    </a:lnTo>
                    <a:lnTo>
                      <a:pt x="150" y="1373"/>
                    </a:lnTo>
                    <a:lnTo>
                      <a:pt x="150" y="1382"/>
                    </a:lnTo>
                    <a:close/>
                    <a:moveTo>
                      <a:pt x="86" y="1382"/>
                    </a:moveTo>
                    <a:lnTo>
                      <a:pt x="56" y="1382"/>
                    </a:lnTo>
                    <a:lnTo>
                      <a:pt x="50" y="1382"/>
                    </a:lnTo>
                    <a:lnTo>
                      <a:pt x="49" y="1382"/>
                    </a:lnTo>
                    <a:lnTo>
                      <a:pt x="51" y="1373"/>
                    </a:lnTo>
                    <a:lnTo>
                      <a:pt x="52" y="1373"/>
                    </a:lnTo>
                    <a:lnTo>
                      <a:pt x="51" y="1373"/>
                    </a:lnTo>
                    <a:lnTo>
                      <a:pt x="56" y="1373"/>
                    </a:lnTo>
                    <a:lnTo>
                      <a:pt x="56" y="1373"/>
                    </a:lnTo>
                    <a:lnTo>
                      <a:pt x="86" y="1373"/>
                    </a:lnTo>
                    <a:lnTo>
                      <a:pt x="86" y="1382"/>
                    </a:lnTo>
                    <a:close/>
                    <a:moveTo>
                      <a:pt x="22" y="1371"/>
                    </a:moveTo>
                    <a:lnTo>
                      <a:pt x="20" y="1369"/>
                    </a:lnTo>
                    <a:lnTo>
                      <a:pt x="16" y="1365"/>
                    </a:lnTo>
                    <a:lnTo>
                      <a:pt x="13" y="1361"/>
                    </a:lnTo>
                    <a:lnTo>
                      <a:pt x="9" y="1357"/>
                    </a:lnTo>
                    <a:lnTo>
                      <a:pt x="6" y="1352"/>
                    </a:lnTo>
                    <a:lnTo>
                      <a:pt x="4" y="1348"/>
                    </a:lnTo>
                    <a:lnTo>
                      <a:pt x="2" y="1342"/>
                    </a:lnTo>
                    <a:lnTo>
                      <a:pt x="1" y="1339"/>
                    </a:lnTo>
                    <a:lnTo>
                      <a:pt x="10" y="1336"/>
                    </a:lnTo>
                    <a:lnTo>
                      <a:pt x="11" y="1340"/>
                    </a:lnTo>
                    <a:lnTo>
                      <a:pt x="11" y="1339"/>
                    </a:lnTo>
                    <a:lnTo>
                      <a:pt x="12" y="1344"/>
                    </a:lnTo>
                    <a:lnTo>
                      <a:pt x="12" y="1344"/>
                    </a:lnTo>
                    <a:lnTo>
                      <a:pt x="14" y="1348"/>
                    </a:lnTo>
                    <a:lnTo>
                      <a:pt x="14" y="1348"/>
                    </a:lnTo>
                    <a:lnTo>
                      <a:pt x="17" y="1352"/>
                    </a:lnTo>
                    <a:lnTo>
                      <a:pt x="17" y="1352"/>
                    </a:lnTo>
                    <a:lnTo>
                      <a:pt x="20" y="1356"/>
                    </a:lnTo>
                    <a:lnTo>
                      <a:pt x="19" y="1355"/>
                    </a:lnTo>
                    <a:lnTo>
                      <a:pt x="23" y="1359"/>
                    </a:lnTo>
                    <a:lnTo>
                      <a:pt x="22" y="1359"/>
                    </a:lnTo>
                    <a:lnTo>
                      <a:pt x="26" y="1362"/>
                    </a:lnTo>
                    <a:lnTo>
                      <a:pt x="26" y="1362"/>
                    </a:lnTo>
                    <a:lnTo>
                      <a:pt x="28" y="1364"/>
                    </a:lnTo>
                    <a:lnTo>
                      <a:pt x="22" y="1371"/>
                    </a:lnTo>
                    <a:close/>
                  </a:path>
                </a:pathLst>
              </a:custGeom>
              <a:solidFill>
                <a:srgbClr val="2E75B6"/>
              </a:solidFill>
              <a:ln w="0" cap="flat">
                <a:solidFill>
                  <a:srgbClr val="2E75B6"/>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89" name="Line 131">
                <a:extLst>
                  <a:ext uri="{FF2B5EF4-FFF2-40B4-BE49-F238E27FC236}">
                    <a16:creationId xmlns:a16="http://schemas.microsoft.com/office/drawing/2014/main" id="{2E7D556A-C629-B4BF-E2AD-647960C91392}"/>
                  </a:ext>
                </a:extLst>
              </p:cNvPr>
              <p:cNvSpPr>
                <a:spLocks noChangeShapeType="1"/>
              </p:cNvSpPr>
              <p:nvPr/>
            </p:nvSpPr>
            <p:spPr bwMode="auto">
              <a:xfrm flipH="1">
                <a:off x="3450171" y="3180677"/>
                <a:ext cx="1103159" cy="301281"/>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90" name="Freeform 133">
                <a:extLst>
                  <a:ext uri="{FF2B5EF4-FFF2-40B4-BE49-F238E27FC236}">
                    <a16:creationId xmlns:a16="http://schemas.microsoft.com/office/drawing/2014/main" id="{53B5568C-7489-D177-FE32-C8161EDCF5A5}"/>
                  </a:ext>
                </a:extLst>
              </p:cNvPr>
              <p:cNvSpPr>
                <a:spLocks/>
              </p:cNvSpPr>
              <p:nvPr/>
            </p:nvSpPr>
            <p:spPr bwMode="auto">
              <a:xfrm>
                <a:off x="2115102" y="3454569"/>
                <a:ext cx="62680" cy="66516"/>
              </a:xfrm>
              <a:custGeom>
                <a:avLst/>
                <a:gdLst>
                  <a:gd name="T0" fmla="*/ 921 w 992"/>
                  <a:gd name="T1" fmla="*/ 1168 h 1168"/>
                  <a:gd name="T2" fmla="*/ 921 w 992"/>
                  <a:gd name="T3" fmla="*/ 1168 h 1168"/>
                  <a:gd name="T4" fmla="*/ 862 w 992"/>
                  <a:gd name="T5" fmla="*/ 1146 h 1168"/>
                  <a:gd name="T6" fmla="*/ 12 w 992"/>
                  <a:gd name="T7" fmla="*/ 54 h 1168"/>
                  <a:gd name="T8" fmla="*/ 44 w 992"/>
                  <a:gd name="T9" fmla="*/ 7 h 1168"/>
                  <a:gd name="T10" fmla="*/ 127 w 992"/>
                  <a:gd name="T11" fmla="*/ 25 h 1168"/>
                  <a:gd name="T12" fmla="*/ 977 w 992"/>
                  <a:gd name="T13" fmla="*/ 1120 h 1168"/>
                  <a:gd name="T14" fmla="*/ 945 w 992"/>
                  <a:gd name="T15" fmla="*/ 1164 h 1168"/>
                  <a:gd name="T16" fmla="*/ 921 w 992"/>
                  <a:gd name="T17" fmla="*/ 1168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2" h="1168">
                    <a:moveTo>
                      <a:pt x="921" y="1168"/>
                    </a:moveTo>
                    <a:lnTo>
                      <a:pt x="921" y="1168"/>
                    </a:lnTo>
                    <a:cubicBezTo>
                      <a:pt x="897" y="1168"/>
                      <a:pt x="873" y="1160"/>
                      <a:pt x="862" y="1146"/>
                    </a:cubicBezTo>
                    <a:lnTo>
                      <a:pt x="12" y="54"/>
                    </a:lnTo>
                    <a:cubicBezTo>
                      <a:pt x="0" y="36"/>
                      <a:pt x="16" y="16"/>
                      <a:pt x="44" y="7"/>
                    </a:cubicBezTo>
                    <a:cubicBezTo>
                      <a:pt x="76" y="0"/>
                      <a:pt x="116" y="7"/>
                      <a:pt x="127" y="25"/>
                    </a:cubicBezTo>
                    <a:lnTo>
                      <a:pt x="977" y="1120"/>
                    </a:lnTo>
                    <a:cubicBezTo>
                      <a:pt x="992" y="1137"/>
                      <a:pt x="977" y="1157"/>
                      <a:pt x="945" y="1164"/>
                    </a:cubicBezTo>
                    <a:cubicBezTo>
                      <a:pt x="937" y="1166"/>
                      <a:pt x="929" y="1168"/>
                      <a:pt x="921" y="1168"/>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91" name="Freeform 134">
                <a:extLst>
                  <a:ext uri="{FF2B5EF4-FFF2-40B4-BE49-F238E27FC236}">
                    <a16:creationId xmlns:a16="http://schemas.microsoft.com/office/drawing/2014/main" id="{156B288B-881A-2A56-FAB2-30560E299AE5}"/>
                  </a:ext>
                </a:extLst>
              </p:cNvPr>
              <p:cNvSpPr>
                <a:spLocks/>
              </p:cNvSpPr>
              <p:nvPr/>
            </p:nvSpPr>
            <p:spPr bwMode="auto">
              <a:xfrm>
                <a:off x="2115102" y="3454569"/>
                <a:ext cx="62680" cy="66516"/>
              </a:xfrm>
              <a:custGeom>
                <a:avLst/>
                <a:gdLst>
                  <a:gd name="T0" fmla="*/ 921 w 992"/>
                  <a:gd name="T1" fmla="*/ 1168 h 1168"/>
                  <a:gd name="T2" fmla="*/ 921 w 992"/>
                  <a:gd name="T3" fmla="*/ 1168 h 1168"/>
                  <a:gd name="T4" fmla="*/ 862 w 992"/>
                  <a:gd name="T5" fmla="*/ 1146 h 1168"/>
                  <a:gd name="T6" fmla="*/ 12 w 992"/>
                  <a:gd name="T7" fmla="*/ 54 h 1168"/>
                  <a:gd name="T8" fmla="*/ 44 w 992"/>
                  <a:gd name="T9" fmla="*/ 7 h 1168"/>
                  <a:gd name="T10" fmla="*/ 127 w 992"/>
                  <a:gd name="T11" fmla="*/ 25 h 1168"/>
                  <a:gd name="T12" fmla="*/ 977 w 992"/>
                  <a:gd name="T13" fmla="*/ 1120 h 1168"/>
                  <a:gd name="T14" fmla="*/ 945 w 992"/>
                  <a:gd name="T15" fmla="*/ 1164 h 1168"/>
                  <a:gd name="T16" fmla="*/ 921 w 992"/>
                  <a:gd name="T17" fmla="*/ 1168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2" h="1168">
                    <a:moveTo>
                      <a:pt x="921" y="1168"/>
                    </a:moveTo>
                    <a:lnTo>
                      <a:pt x="921" y="1168"/>
                    </a:lnTo>
                    <a:cubicBezTo>
                      <a:pt x="897" y="1168"/>
                      <a:pt x="873" y="1160"/>
                      <a:pt x="862" y="1146"/>
                    </a:cubicBezTo>
                    <a:lnTo>
                      <a:pt x="12" y="54"/>
                    </a:lnTo>
                    <a:cubicBezTo>
                      <a:pt x="0" y="36"/>
                      <a:pt x="16" y="16"/>
                      <a:pt x="44" y="7"/>
                    </a:cubicBezTo>
                    <a:cubicBezTo>
                      <a:pt x="76" y="0"/>
                      <a:pt x="116" y="7"/>
                      <a:pt x="127" y="25"/>
                    </a:cubicBezTo>
                    <a:lnTo>
                      <a:pt x="977" y="1120"/>
                    </a:lnTo>
                    <a:cubicBezTo>
                      <a:pt x="992" y="1137"/>
                      <a:pt x="977" y="1157"/>
                      <a:pt x="945" y="1164"/>
                    </a:cubicBezTo>
                    <a:cubicBezTo>
                      <a:pt x="937" y="1166"/>
                      <a:pt x="929" y="1168"/>
                      <a:pt x="921" y="1168"/>
                    </a:cubicBezTo>
                    <a:close/>
                  </a:path>
                </a:pathLst>
              </a:custGeom>
              <a:noFill/>
              <a:ln w="15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92" name="Freeform 135">
                <a:extLst>
                  <a:ext uri="{FF2B5EF4-FFF2-40B4-BE49-F238E27FC236}">
                    <a16:creationId xmlns:a16="http://schemas.microsoft.com/office/drawing/2014/main" id="{A784F9A4-7123-F357-EAD0-483F35213BE2}"/>
                  </a:ext>
                </a:extLst>
              </p:cNvPr>
              <p:cNvSpPr>
                <a:spLocks/>
              </p:cNvSpPr>
              <p:nvPr/>
            </p:nvSpPr>
            <p:spPr bwMode="auto">
              <a:xfrm>
                <a:off x="2062868" y="3454569"/>
                <a:ext cx="60591" cy="66516"/>
              </a:xfrm>
              <a:custGeom>
                <a:avLst/>
                <a:gdLst>
                  <a:gd name="T0" fmla="*/ 71 w 976"/>
                  <a:gd name="T1" fmla="*/ 1168 h 1168"/>
                  <a:gd name="T2" fmla="*/ 71 w 976"/>
                  <a:gd name="T3" fmla="*/ 1168 h 1168"/>
                  <a:gd name="T4" fmla="*/ 44 w 976"/>
                  <a:gd name="T5" fmla="*/ 1164 h 1168"/>
                  <a:gd name="T6" fmla="*/ 12 w 976"/>
                  <a:gd name="T7" fmla="*/ 1120 h 1168"/>
                  <a:gd name="T8" fmla="*/ 851 w 976"/>
                  <a:gd name="T9" fmla="*/ 25 h 1168"/>
                  <a:gd name="T10" fmla="*/ 933 w 976"/>
                  <a:gd name="T11" fmla="*/ 7 h 1168"/>
                  <a:gd name="T12" fmla="*/ 965 w 976"/>
                  <a:gd name="T13" fmla="*/ 54 h 1168"/>
                  <a:gd name="T14" fmla="*/ 126 w 976"/>
                  <a:gd name="T15" fmla="*/ 1146 h 1168"/>
                  <a:gd name="T16" fmla="*/ 71 w 976"/>
                  <a:gd name="T17" fmla="*/ 1168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6" h="1168">
                    <a:moveTo>
                      <a:pt x="71" y="1168"/>
                    </a:moveTo>
                    <a:lnTo>
                      <a:pt x="71" y="1168"/>
                    </a:lnTo>
                    <a:cubicBezTo>
                      <a:pt x="63" y="1168"/>
                      <a:pt x="51" y="1166"/>
                      <a:pt x="44" y="1164"/>
                    </a:cubicBezTo>
                    <a:cubicBezTo>
                      <a:pt x="12" y="1157"/>
                      <a:pt x="0" y="1137"/>
                      <a:pt x="12" y="1120"/>
                    </a:cubicBezTo>
                    <a:lnTo>
                      <a:pt x="851" y="25"/>
                    </a:lnTo>
                    <a:cubicBezTo>
                      <a:pt x="867" y="7"/>
                      <a:pt x="902" y="0"/>
                      <a:pt x="933" y="7"/>
                    </a:cubicBezTo>
                    <a:cubicBezTo>
                      <a:pt x="965" y="16"/>
                      <a:pt x="976" y="36"/>
                      <a:pt x="965" y="54"/>
                    </a:cubicBezTo>
                    <a:lnTo>
                      <a:pt x="126" y="1146"/>
                    </a:lnTo>
                    <a:cubicBezTo>
                      <a:pt x="114" y="1160"/>
                      <a:pt x="95" y="1168"/>
                      <a:pt x="71" y="1168"/>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93" name="Freeform 136">
                <a:extLst>
                  <a:ext uri="{FF2B5EF4-FFF2-40B4-BE49-F238E27FC236}">
                    <a16:creationId xmlns:a16="http://schemas.microsoft.com/office/drawing/2014/main" id="{51FFB37B-9B4B-2EEB-C3D3-55CC8C33C320}"/>
                  </a:ext>
                </a:extLst>
              </p:cNvPr>
              <p:cNvSpPr>
                <a:spLocks/>
              </p:cNvSpPr>
              <p:nvPr/>
            </p:nvSpPr>
            <p:spPr bwMode="auto">
              <a:xfrm>
                <a:off x="2062868" y="3454569"/>
                <a:ext cx="60591" cy="66516"/>
              </a:xfrm>
              <a:custGeom>
                <a:avLst/>
                <a:gdLst>
                  <a:gd name="T0" fmla="*/ 71 w 976"/>
                  <a:gd name="T1" fmla="*/ 1168 h 1168"/>
                  <a:gd name="T2" fmla="*/ 71 w 976"/>
                  <a:gd name="T3" fmla="*/ 1168 h 1168"/>
                  <a:gd name="T4" fmla="*/ 44 w 976"/>
                  <a:gd name="T5" fmla="*/ 1164 h 1168"/>
                  <a:gd name="T6" fmla="*/ 12 w 976"/>
                  <a:gd name="T7" fmla="*/ 1120 h 1168"/>
                  <a:gd name="T8" fmla="*/ 851 w 976"/>
                  <a:gd name="T9" fmla="*/ 25 h 1168"/>
                  <a:gd name="T10" fmla="*/ 933 w 976"/>
                  <a:gd name="T11" fmla="*/ 7 h 1168"/>
                  <a:gd name="T12" fmla="*/ 965 w 976"/>
                  <a:gd name="T13" fmla="*/ 54 h 1168"/>
                  <a:gd name="T14" fmla="*/ 126 w 976"/>
                  <a:gd name="T15" fmla="*/ 1146 h 1168"/>
                  <a:gd name="T16" fmla="*/ 71 w 976"/>
                  <a:gd name="T17" fmla="*/ 1168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6" h="1168">
                    <a:moveTo>
                      <a:pt x="71" y="1168"/>
                    </a:moveTo>
                    <a:lnTo>
                      <a:pt x="71" y="1168"/>
                    </a:lnTo>
                    <a:cubicBezTo>
                      <a:pt x="63" y="1168"/>
                      <a:pt x="51" y="1166"/>
                      <a:pt x="44" y="1164"/>
                    </a:cubicBezTo>
                    <a:cubicBezTo>
                      <a:pt x="12" y="1157"/>
                      <a:pt x="0" y="1137"/>
                      <a:pt x="12" y="1120"/>
                    </a:cubicBezTo>
                    <a:lnTo>
                      <a:pt x="851" y="25"/>
                    </a:lnTo>
                    <a:cubicBezTo>
                      <a:pt x="867" y="7"/>
                      <a:pt x="902" y="0"/>
                      <a:pt x="933" y="7"/>
                    </a:cubicBezTo>
                    <a:cubicBezTo>
                      <a:pt x="965" y="16"/>
                      <a:pt x="976" y="36"/>
                      <a:pt x="965" y="54"/>
                    </a:cubicBezTo>
                    <a:lnTo>
                      <a:pt x="126" y="1146"/>
                    </a:lnTo>
                    <a:cubicBezTo>
                      <a:pt x="114" y="1160"/>
                      <a:pt x="95" y="1168"/>
                      <a:pt x="71" y="1168"/>
                    </a:cubicBezTo>
                    <a:close/>
                  </a:path>
                </a:pathLst>
              </a:custGeom>
              <a:noFill/>
              <a:ln w="15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94" name="Freeform 137">
                <a:extLst>
                  <a:ext uri="{FF2B5EF4-FFF2-40B4-BE49-F238E27FC236}">
                    <a16:creationId xmlns:a16="http://schemas.microsoft.com/office/drawing/2014/main" id="{85EA5B5A-0DBC-E0DB-5FAA-34DFE518FA8D}"/>
                  </a:ext>
                </a:extLst>
              </p:cNvPr>
              <p:cNvSpPr>
                <a:spLocks/>
              </p:cNvSpPr>
              <p:nvPr/>
            </p:nvSpPr>
            <p:spPr bwMode="auto">
              <a:xfrm>
                <a:off x="2106745" y="3442830"/>
                <a:ext cx="25072" cy="13695"/>
              </a:xfrm>
              <a:custGeom>
                <a:avLst/>
                <a:gdLst>
                  <a:gd name="T0" fmla="*/ 400 w 400"/>
                  <a:gd name="T1" fmla="*/ 111 h 224"/>
                  <a:gd name="T2" fmla="*/ 400 w 400"/>
                  <a:gd name="T3" fmla="*/ 111 h 224"/>
                  <a:gd name="T4" fmla="*/ 202 w 400"/>
                  <a:gd name="T5" fmla="*/ 224 h 224"/>
                  <a:gd name="T6" fmla="*/ 0 w 400"/>
                  <a:gd name="T7" fmla="*/ 111 h 224"/>
                  <a:gd name="T8" fmla="*/ 202 w 400"/>
                  <a:gd name="T9" fmla="*/ 0 h 224"/>
                  <a:gd name="T10" fmla="*/ 400 w 400"/>
                  <a:gd name="T11" fmla="*/ 111 h 224"/>
                </a:gdLst>
                <a:ahLst/>
                <a:cxnLst>
                  <a:cxn ang="0">
                    <a:pos x="T0" y="T1"/>
                  </a:cxn>
                  <a:cxn ang="0">
                    <a:pos x="T2" y="T3"/>
                  </a:cxn>
                  <a:cxn ang="0">
                    <a:pos x="T4" y="T5"/>
                  </a:cxn>
                  <a:cxn ang="0">
                    <a:pos x="T6" y="T7"/>
                  </a:cxn>
                  <a:cxn ang="0">
                    <a:pos x="T8" y="T9"/>
                  </a:cxn>
                  <a:cxn ang="0">
                    <a:pos x="T10" y="T11"/>
                  </a:cxn>
                </a:cxnLst>
                <a:rect l="0" t="0" r="r" b="b"/>
                <a:pathLst>
                  <a:path w="400" h="224">
                    <a:moveTo>
                      <a:pt x="400" y="111"/>
                    </a:moveTo>
                    <a:lnTo>
                      <a:pt x="400" y="111"/>
                    </a:lnTo>
                    <a:cubicBezTo>
                      <a:pt x="400" y="173"/>
                      <a:pt x="313" y="224"/>
                      <a:pt x="202" y="224"/>
                    </a:cubicBezTo>
                    <a:cubicBezTo>
                      <a:pt x="92" y="224"/>
                      <a:pt x="0" y="173"/>
                      <a:pt x="0" y="111"/>
                    </a:cubicBezTo>
                    <a:cubicBezTo>
                      <a:pt x="0" y="50"/>
                      <a:pt x="92" y="0"/>
                      <a:pt x="202" y="0"/>
                    </a:cubicBezTo>
                    <a:cubicBezTo>
                      <a:pt x="313" y="0"/>
                      <a:pt x="400" y="50"/>
                      <a:pt x="400" y="111"/>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95" name="Freeform 138">
                <a:extLst>
                  <a:ext uri="{FF2B5EF4-FFF2-40B4-BE49-F238E27FC236}">
                    <a16:creationId xmlns:a16="http://schemas.microsoft.com/office/drawing/2014/main" id="{8BDA5B89-26FA-42F4-D0B5-8D1BB97AB20D}"/>
                  </a:ext>
                </a:extLst>
              </p:cNvPr>
              <p:cNvSpPr>
                <a:spLocks/>
              </p:cNvSpPr>
              <p:nvPr/>
            </p:nvSpPr>
            <p:spPr bwMode="auto">
              <a:xfrm>
                <a:off x="2106745" y="3442830"/>
                <a:ext cx="25072" cy="13695"/>
              </a:xfrm>
              <a:custGeom>
                <a:avLst/>
                <a:gdLst>
                  <a:gd name="T0" fmla="*/ 400 w 400"/>
                  <a:gd name="T1" fmla="*/ 111 h 224"/>
                  <a:gd name="T2" fmla="*/ 400 w 400"/>
                  <a:gd name="T3" fmla="*/ 111 h 224"/>
                  <a:gd name="T4" fmla="*/ 202 w 400"/>
                  <a:gd name="T5" fmla="*/ 224 h 224"/>
                  <a:gd name="T6" fmla="*/ 0 w 400"/>
                  <a:gd name="T7" fmla="*/ 111 h 224"/>
                  <a:gd name="T8" fmla="*/ 202 w 400"/>
                  <a:gd name="T9" fmla="*/ 0 h 224"/>
                  <a:gd name="T10" fmla="*/ 400 w 400"/>
                  <a:gd name="T11" fmla="*/ 111 h 224"/>
                </a:gdLst>
                <a:ahLst/>
                <a:cxnLst>
                  <a:cxn ang="0">
                    <a:pos x="T0" y="T1"/>
                  </a:cxn>
                  <a:cxn ang="0">
                    <a:pos x="T2" y="T3"/>
                  </a:cxn>
                  <a:cxn ang="0">
                    <a:pos x="T4" y="T5"/>
                  </a:cxn>
                  <a:cxn ang="0">
                    <a:pos x="T6" y="T7"/>
                  </a:cxn>
                  <a:cxn ang="0">
                    <a:pos x="T8" y="T9"/>
                  </a:cxn>
                  <a:cxn ang="0">
                    <a:pos x="T10" y="T11"/>
                  </a:cxn>
                </a:cxnLst>
                <a:rect l="0" t="0" r="r" b="b"/>
                <a:pathLst>
                  <a:path w="400" h="224">
                    <a:moveTo>
                      <a:pt x="400" y="111"/>
                    </a:moveTo>
                    <a:lnTo>
                      <a:pt x="400" y="111"/>
                    </a:lnTo>
                    <a:cubicBezTo>
                      <a:pt x="400" y="173"/>
                      <a:pt x="313" y="224"/>
                      <a:pt x="202" y="224"/>
                    </a:cubicBezTo>
                    <a:cubicBezTo>
                      <a:pt x="92" y="224"/>
                      <a:pt x="0" y="173"/>
                      <a:pt x="0" y="111"/>
                    </a:cubicBezTo>
                    <a:cubicBezTo>
                      <a:pt x="0" y="50"/>
                      <a:pt x="92" y="0"/>
                      <a:pt x="202" y="0"/>
                    </a:cubicBezTo>
                    <a:cubicBezTo>
                      <a:pt x="313" y="0"/>
                      <a:pt x="400" y="50"/>
                      <a:pt x="400" y="111"/>
                    </a:cubicBezTo>
                    <a:close/>
                  </a:path>
                </a:pathLst>
              </a:custGeom>
              <a:noFill/>
              <a:ln w="15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96" name="Freeform 139">
                <a:extLst>
                  <a:ext uri="{FF2B5EF4-FFF2-40B4-BE49-F238E27FC236}">
                    <a16:creationId xmlns:a16="http://schemas.microsoft.com/office/drawing/2014/main" id="{7D224433-17B3-B165-75DA-91EF8B842F62}"/>
                  </a:ext>
                </a:extLst>
              </p:cNvPr>
              <p:cNvSpPr>
                <a:spLocks/>
              </p:cNvSpPr>
              <p:nvPr/>
            </p:nvSpPr>
            <p:spPr bwMode="auto">
              <a:xfrm>
                <a:off x="2016904" y="3419354"/>
                <a:ext cx="31341" cy="58691"/>
              </a:xfrm>
              <a:custGeom>
                <a:avLst/>
                <a:gdLst>
                  <a:gd name="T0" fmla="*/ 426 w 496"/>
                  <a:gd name="T1" fmla="*/ 992 h 992"/>
                  <a:gd name="T2" fmla="*/ 426 w 496"/>
                  <a:gd name="T3" fmla="*/ 992 h 992"/>
                  <a:gd name="T4" fmla="*/ 386 w 496"/>
                  <a:gd name="T5" fmla="*/ 984 h 992"/>
                  <a:gd name="T6" fmla="*/ 0 w 496"/>
                  <a:gd name="T7" fmla="*/ 498 h 992"/>
                  <a:gd name="T8" fmla="*/ 386 w 496"/>
                  <a:gd name="T9" fmla="*/ 12 h 992"/>
                  <a:gd name="T10" fmla="*/ 473 w 496"/>
                  <a:gd name="T11" fmla="*/ 16 h 992"/>
                  <a:gd name="T12" fmla="*/ 469 w 496"/>
                  <a:gd name="T13" fmla="*/ 65 h 992"/>
                  <a:gd name="T14" fmla="*/ 123 w 496"/>
                  <a:gd name="T15" fmla="*/ 498 h 992"/>
                  <a:gd name="T16" fmla="*/ 469 w 496"/>
                  <a:gd name="T17" fmla="*/ 932 h 992"/>
                  <a:gd name="T18" fmla="*/ 473 w 496"/>
                  <a:gd name="T19" fmla="*/ 981 h 992"/>
                  <a:gd name="T20" fmla="*/ 426 w 496"/>
                  <a:gd name="T21" fmla="*/ 992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 h="992">
                    <a:moveTo>
                      <a:pt x="426" y="992"/>
                    </a:moveTo>
                    <a:lnTo>
                      <a:pt x="426" y="992"/>
                    </a:lnTo>
                    <a:cubicBezTo>
                      <a:pt x="414" y="992"/>
                      <a:pt x="398" y="990"/>
                      <a:pt x="386" y="984"/>
                    </a:cubicBezTo>
                    <a:cubicBezTo>
                      <a:pt x="142" y="863"/>
                      <a:pt x="0" y="687"/>
                      <a:pt x="0" y="498"/>
                    </a:cubicBezTo>
                    <a:cubicBezTo>
                      <a:pt x="0" y="310"/>
                      <a:pt x="142" y="132"/>
                      <a:pt x="386" y="12"/>
                    </a:cubicBezTo>
                    <a:cubicBezTo>
                      <a:pt x="414" y="0"/>
                      <a:pt x="453" y="0"/>
                      <a:pt x="473" y="16"/>
                    </a:cubicBezTo>
                    <a:cubicBezTo>
                      <a:pt x="496" y="32"/>
                      <a:pt x="493" y="52"/>
                      <a:pt x="469" y="65"/>
                    </a:cubicBezTo>
                    <a:cubicBezTo>
                      <a:pt x="248" y="172"/>
                      <a:pt x="123" y="330"/>
                      <a:pt x="123" y="498"/>
                    </a:cubicBezTo>
                    <a:cubicBezTo>
                      <a:pt x="123" y="667"/>
                      <a:pt x="248" y="825"/>
                      <a:pt x="469" y="932"/>
                    </a:cubicBezTo>
                    <a:cubicBezTo>
                      <a:pt x="493" y="943"/>
                      <a:pt x="496" y="966"/>
                      <a:pt x="473" y="981"/>
                    </a:cubicBezTo>
                    <a:cubicBezTo>
                      <a:pt x="461" y="988"/>
                      <a:pt x="445" y="992"/>
                      <a:pt x="426" y="992"/>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97" name="Freeform 140">
                <a:extLst>
                  <a:ext uri="{FF2B5EF4-FFF2-40B4-BE49-F238E27FC236}">
                    <a16:creationId xmlns:a16="http://schemas.microsoft.com/office/drawing/2014/main" id="{1D297CF8-1BC5-2E8E-6345-86F7A64BCE5E}"/>
                  </a:ext>
                </a:extLst>
              </p:cNvPr>
              <p:cNvSpPr>
                <a:spLocks/>
              </p:cNvSpPr>
              <p:nvPr/>
            </p:nvSpPr>
            <p:spPr bwMode="auto">
              <a:xfrm>
                <a:off x="2016904" y="3419354"/>
                <a:ext cx="31341" cy="58691"/>
              </a:xfrm>
              <a:custGeom>
                <a:avLst/>
                <a:gdLst>
                  <a:gd name="T0" fmla="*/ 426 w 496"/>
                  <a:gd name="T1" fmla="*/ 992 h 992"/>
                  <a:gd name="T2" fmla="*/ 426 w 496"/>
                  <a:gd name="T3" fmla="*/ 992 h 992"/>
                  <a:gd name="T4" fmla="*/ 386 w 496"/>
                  <a:gd name="T5" fmla="*/ 984 h 992"/>
                  <a:gd name="T6" fmla="*/ 0 w 496"/>
                  <a:gd name="T7" fmla="*/ 498 h 992"/>
                  <a:gd name="T8" fmla="*/ 386 w 496"/>
                  <a:gd name="T9" fmla="*/ 12 h 992"/>
                  <a:gd name="T10" fmla="*/ 473 w 496"/>
                  <a:gd name="T11" fmla="*/ 16 h 992"/>
                  <a:gd name="T12" fmla="*/ 469 w 496"/>
                  <a:gd name="T13" fmla="*/ 65 h 992"/>
                  <a:gd name="T14" fmla="*/ 123 w 496"/>
                  <a:gd name="T15" fmla="*/ 498 h 992"/>
                  <a:gd name="T16" fmla="*/ 469 w 496"/>
                  <a:gd name="T17" fmla="*/ 932 h 992"/>
                  <a:gd name="T18" fmla="*/ 473 w 496"/>
                  <a:gd name="T19" fmla="*/ 981 h 992"/>
                  <a:gd name="T20" fmla="*/ 426 w 496"/>
                  <a:gd name="T21" fmla="*/ 992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 h="992">
                    <a:moveTo>
                      <a:pt x="426" y="992"/>
                    </a:moveTo>
                    <a:lnTo>
                      <a:pt x="426" y="992"/>
                    </a:lnTo>
                    <a:cubicBezTo>
                      <a:pt x="414" y="992"/>
                      <a:pt x="398" y="990"/>
                      <a:pt x="386" y="984"/>
                    </a:cubicBezTo>
                    <a:cubicBezTo>
                      <a:pt x="142" y="863"/>
                      <a:pt x="0" y="687"/>
                      <a:pt x="0" y="498"/>
                    </a:cubicBezTo>
                    <a:cubicBezTo>
                      <a:pt x="0" y="310"/>
                      <a:pt x="142" y="132"/>
                      <a:pt x="386" y="12"/>
                    </a:cubicBezTo>
                    <a:cubicBezTo>
                      <a:pt x="414" y="0"/>
                      <a:pt x="453" y="0"/>
                      <a:pt x="473" y="16"/>
                    </a:cubicBezTo>
                    <a:cubicBezTo>
                      <a:pt x="496" y="32"/>
                      <a:pt x="493" y="52"/>
                      <a:pt x="469" y="65"/>
                    </a:cubicBezTo>
                    <a:cubicBezTo>
                      <a:pt x="248" y="172"/>
                      <a:pt x="123" y="330"/>
                      <a:pt x="123" y="498"/>
                    </a:cubicBezTo>
                    <a:cubicBezTo>
                      <a:pt x="123" y="667"/>
                      <a:pt x="248" y="825"/>
                      <a:pt x="469" y="932"/>
                    </a:cubicBezTo>
                    <a:cubicBezTo>
                      <a:pt x="493" y="943"/>
                      <a:pt x="496" y="966"/>
                      <a:pt x="473" y="981"/>
                    </a:cubicBezTo>
                    <a:cubicBezTo>
                      <a:pt x="461" y="988"/>
                      <a:pt x="445" y="992"/>
                      <a:pt x="426" y="992"/>
                    </a:cubicBezTo>
                    <a:close/>
                  </a:path>
                </a:pathLst>
              </a:custGeom>
              <a:noFill/>
              <a:ln w="15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98" name="Freeform 141">
                <a:extLst>
                  <a:ext uri="{FF2B5EF4-FFF2-40B4-BE49-F238E27FC236}">
                    <a16:creationId xmlns:a16="http://schemas.microsoft.com/office/drawing/2014/main" id="{DB20E1D3-F759-09A5-27B8-55F6763869F2}"/>
                  </a:ext>
                </a:extLst>
              </p:cNvPr>
              <p:cNvSpPr>
                <a:spLocks/>
              </p:cNvSpPr>
              <p:nvPr/>
            </p:nvSpPr>
            <p:spPr bwMode="auto">
              <a:xfrm>
                <a:off x="2044065" y="3427179"/>
                <a:ext cx="25072" cy="43040"/>
              </a:xfrm>
              <a:custGeom>
                <a:avLst/>
                <a:gdLst>
                  <a:gd name="T0" fmla="*/ 328 w 400"/>
                  <a:gd name="T1" fmla="*/ 736 h 736"/>
                  <a:gd name="T2" fmla="*/ 328 w 400"/>
                  <a:gd name="T3" fmla="*/ 736 h 736"/>
                  <a:gd name="T4" fmla="*/ 288 w 400"/>
                  <a:gd name="T5" fmla="*/ 728 h 736"/>
                  <a:gd name="T6" fmla="*/ 0 w 400"/>
                  <a:gd name="T7" fmla="*/ 370 h 736"/>
                  <a:gd name="T8" fmla="*/ 288 w 400"/>
                  <a:gd name="T9" fmla="*/ 12 h 736"/>
                  <a:gd name="T10" fmla="*/ 376 w 400"/>
                  <a:gd name="T11" fmla="*/ 16 h 736"/>
                  <a:gd name="T12" fmla="*/ 372 w 400"/>
                  <a:gd name="T13" fmla="*/ 65 h 736"/>
                  <a:gd name="T14" fmla="*/ 124 w 400"/>
                  <a:gd name="T15" fmla="*/ 370 h 736"/>
                  <a:gd name="T16" fmla="*/ 372 w 400"/>
                  <a:gd name="T17" fmla="*/ 676 h 736"/>
                  <a:gd name="T18" fmla="*/ 376 w 400"/>
                  <a:gd name="T19" fmla="*/ 725 h 736"/>
                  <a:gd name="T20" fmla="*/ 328 w 400"/>
                  <a:gd name="T21" fmla="*/ 736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 h="736">
                    <a:moveTo>
                      <a:pt x="328" y="736"/>
                    </a:moveTo>
                    <a:lnTo>
                      <a:pt x="328" y="736"/>
                    </a:lnTo>
                    <a:cubicBezTo>
                      <a:pt x="316" y="736"/>
                      <a:pt x="300" y="734"/>
                      <a:pt x="288" y="728"/>
                    </a:cubicBezTo>
                    <a:cubicBezTo>
                      <a:pt x="104" y="640"/>
                      <a:pt x="0" y="508"/>
                      <a:pt x="0" y="370"/>
                    </a:cubicBezTo>
                    <a:cubicBezTo>
                      <a:pt x="0" y="231"/>
                      <a:pt x="104" y="101"/>
                      <a:pt x="288" y="12"/>
                    </a:cubicBezTo>
                    <a:cubicBezTo>
                      <a:pt x="316" y="0"/>
                      <a:pt x="356" y="0"/>
                      <a:pt x="376" y="16"/>
                    </a:cubicBezTo>
                    <a:cubicBezTo>
                      <a:pt x="400" y="30"/>
                      <a:pt x="396" y="52"/>
                      <a:pt x="372" y="65"/>
                    </a:cubicBezTo>
                    <a:cubicBezTo>
                      <a:pt x="216" y="141"/>
                      <a:pt x="124" y="251"/>
                      <a:pt x="124" y="370"/>
                    </a:cubicBezTo>
                    <a:cubicBezTo>
                      <a:pt x="124" y="488"/>
                      <a:pt x="216" y="600"/>
                      <a:pt x="372" y="676"/>
                    </a:cubicBezTo>
                    <a:cubicBezTo>
                      <a:pt x="396" y="687"/>
                      <a:pt x="400" y="710"/>
                      <a:pt x="376" y="725"/>
                    </a:cubicBezTo>
                    <a:cubicBezTo>
                      <a:pt x="364" y="732"/>
                      <a:pt x="348" y="736"/>
                      <a:pt x="328" y="736"/>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199" name="Freeform 142">
                <a:extLst>
                  <a:ext uri="{FF2B5EF4-FFF2-40B4-BE49-F238E27FC236}">
                    <a16:creationId xmlns:a16="http://schemas.microsoft.com/office/drawing/2014/main" id="{3C87099B-E91D-3C14-A31F-D4176A52EF0E}"/>
                  </a:ext>
                </a:extLst>
              </p:cNvPr>
              <p:cNvSpPr>
                <a:spLocks/>
              </p:cNvSpPr>
              <p:nvPr/>
            </p:nvSpPr>
            <p:spPr bwMode="auto">
              <a:xfrm>
                <a:off x="2044065" y="3427179"/>
                <a:ext cx="25072" cy="43040"/>
              </a:xfrm>
              <a:custGeom>
                <a:avLst/>
                <a:gdLst>
                  <a:gd name="T0" fmla="*/ 328 w 400"/>
                  <a:gd name="T1" fmla="*/ 736 h 736"/>
                  <a:gd name="T2" fmla="*/ 328 w 400"/>
                  <a:gd name="T3" fmla="*/ 736 h 736"/>
                  <a:gd name="T4" fmla="*/ 288 w 400"/>
                  <a:gd name="T5" fmla="*/ 728 h 736"/>
                  <a:gd name="T6" fmla="*/ 0 w 400"/>
                  <a:gd name="T7" fmla="*/ 370 h 736"/>
                  <a:gd name="T8" fmla="*/ 288 w 400"/>
                  <a:gd name="T9" fmla="*/ 12 h 736"/>
                  <a:gd name="T10" fmla="*/ 376 w 400"/>
                  <a:gd name="T11" fmla="*/ 16 h 736"/>
                  <a:gd name="T12" fmla="*/ 372 w 400"/>
                  <a:gd name="T13" fmla="*/ 65 h 736"/>
                  <a:gd name="T14" fmla="*/ 124 w 400"/>
                  <a:gd name="T15" fmla="*/ 370 h 736"/>
                  <a:gd name="T16" fmla="*/ 372 w 400"/>
                  <a:gd name="T17" fmla="*/ 676 h 736"/>
                  <a:gd name="T18" fmla="*/ 376 w 400"/>
                  <a:gd name="T19" fmla="*/ 725 h 736"/>
                  <a:gd name="T20" fmla="*/ 328 w 400"/>
                  <a:gd name="T21" fmla="*/ 736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 h="736">
                    <a:moveTo>
                      <a:pt x="328" y="736"/>
                    </a:moveTo>
                    <a:lnTo>
                      <a:pt x="328" y="736"/>
                    </a:lnTo>
                    <a:cubicBezTo>
                      <a:pt x="316" y="736"/>
                      <a:pt x="300" y="734"/>
                      <a:pt x="288" y="728"/>
                    </a:cubicBezTo>
                    <a:cubicBezTo>
                      <a:pt x="104" y="640"/>
                      <a:pt x="0" y="508"/>
                      <a:pt x="0" y="370"/>
                    </a:cubicBezTo>
                    <a:cubicBezTo>
                      <a:pt x="0" y="231"/>
                      <a:pt x="104" y="101"/>
                      <a:pt x="288" y="12"/>
                    </a:cubicBezTo>
                    <a:cubicBezTo>
                      <a:pt x="316" y="0"/>
                      <a:pt x="356" y="0"/>
                      <a:pt x="376" y="16"/>
                    </a:cubicBezTo>
                    <a:cubicBezTo>
                      <a:pt x="400" y="30"/>
                      <a:pt x="396" y="52"/>
                      <a:pt x="372" y="65"/>
                    </a:cubicBezTo>
                    <a:cubicBezTo>
                      <a:pt x="216" y="141"/>
                      <a:pt x="124" y="251"/>
                      <a:pt x="124" y="370"/>
                    </a:cubicBezTo>
                    <a:cubicBezTo>
                      <a:pt x="124" y="488"/>
                      <a:pt x="216" y="600"/>
                      <a:pt x="372" y="676"/>
                    </a:cubicBezTo>
                    <a:cubicBezTo>
                      <a:pt x="396" y="687"/>
                      <a:pt x="400" y="710"/>
                      <a:pt x="376" y="725"/>
                    </a:cubicBezTo>
                    <a:cubicBezTo>
                      <a:pt x="364" y="732"/>
                      <a:pt x="348" y="736"/>
                      <a:pt x="328" y="736"/>
                    </a:cubicBezTo>
                    <a:close/>
                  </a:path>
                </a:pathLst>
              </a:custGeom>
              <a:noFill/>
              <a:ln w="15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00" name="Freeform 143">
                <a:extLst>
                  <a:ext uri="{FF2B5EF4-FFF2-40B4-BE49-F238E27FC236}">
                    <a16:creationId xmlns:a16="http://schemas.microsoft.com/office/drawing/2014/main" id="{DD758A40-650E-B1BD-0AA3-9206334BFA0E}"/>
                  </a:ext>
                </a:extLst>
              </p:cNvPr>
              <p:cNvSpPr>
                <a:spLocks/>
              </p:cNvSpPr>
              <p:nvPr/>
            </p:nvSpPr>
            <p:spPr bwMode="auto">
              <a:xfrm>
                <a:off x="2071225" y="3435005"/>
                <a:ext cx="20894" cy="27389"/>
              </a:xfrm>
              <a:custGeom>
                <a:avLst/>
                <a:gdLst>
                  <a:gd name="T0" fmla="*/ 264 w 336"/>
                  <a:gd name="T1" fmla="*/ 480 h 480"/>
                  <a:gd name="T2" fmla="*/ 264 w 336"/>
                  <a:gd name="T3" fmla="*/ 480 h 480"/>
                  <a:gd name="T4" fmla="*/ 227 w 336"/>
                  <a:gd name="T5" fmla="*/ 474 h 480"/>
                  <a:gd name="T6" fmla="*/ 0 w 336"/>
                  <a:gd name="T7" fmla="*/ 242 h 480"/>
                  <a:gd name="T8" fmla="*/ 227 w 336"/>
                  <a:gd name="T9" fmla="*/ 9 h 480"/>
                  <a:gd name="T10" fmla="*/ 316 w 336"/>
                  <a:gd name="T11" fmla="*/ 20 h 480"/>
                  <a:gd name="T12" fmla="*/ 296 w 336"/>
                  <a:gd name="T13" fmla="*/ 66 h 480"/>
                  <a:gd name="T14" fmla="*/ 126 w 336"/>
                  <a:gd name="T15" fmla="*/ 242 h 480"/>
                  <a:gd name="T16" fmla="*/ 296 w 336"/>
                  <a:gd name="T17" fmla="*/ 417 h 480"/>
                  <a:gd name="T18" fmla="*/ 316 w 336"/>
                  <a:gd name="T19" fmla="*/ 465 h 480"/>
                  <a:gd name="T20" fmla="*/ 264 w 336"/>
                  <a:gd name="T21"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480">
                    <a:moveTo>
                      <a:pt x="264" y="480"/>
                    </a:moveTo>
                    <a:lnTo>
                      <a:pt x="264" y="480"/>
                    </a:lnTo>
                    <a:cubicBezTo>
                      <a:pt x="251" y="480"/>
                      <a:pt x="239" y="478"/>
                      <a:pt x="227" y="474"/>
                    </a:cubicBezTo>
                    <a:cubicBezTo>
                      <a:pt x="85" y="424"/>
                      <a:pt x="0" y="337"/>
                      <a:pt x="0" y="242"/>
                    </a:cubicBezTo>
                    <a:cubicBezTo>
                      <a:pt x="0" y="148"/>
                      <a:pt x="85" y="61"/>
                      <a:pt x="227" y="9"/>
                    </a:cubicBezTo>
                    <a:cubicBezTo>
                      <a:pt x="256" y="0"/>
                      <a:pt x="296" y="5"/>
                      <a:pt x="316" y="20"/>
                    </a:cubicBezTo>
                    <a:cubicBezTo>
                      <a:pt x="332" y="35"/>
                      <a:pt x="328" y="57"/>
                      <a:pt x="296" y="66"/>
                    </a:cubicBezTo>
                    <a:cubicBezTo>
                      <a:pt x="191" y="105"/>
                      <a:pt x="126" y="170"/>
                      <a:pt x="126" y="242"/>
                    </a:cubicBezTo>
                    <a:cubicBezTo>
                      <a:pt x="126" y="313"/>
                      <a:pt x="191" y="381"/>
                      <a:pt x="296" y="417"/>
                    </a:cubicBezTo>
                    <a:cubicBezTo>
                      <a:pt x="328" y="428"/>
                      <a:pt x="336" y="450"/>
                      <a:pt x="316" y="465"/>
                    </a:cubicBezTo>
                    <a:cubicBezTo>
                      <a:pt x="304" y="474"/>
                      <a:pt x="284" y="480"/>
                      <a:pt x="264" y="480"/>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01" name="Freeform 144">
                <a:extLst>
                  <a:ext uri="{FF2B5EF4-FFF2-40B4-BE49-F238E27FC236}">
                    <a16:creationId xmlns:a16="http://schemas.microsoft.com/office/drawing/2014/main" id="{DCA4A531-0475-25C4-429C-0334A04E7E49}"/>
                  </a:ext>
                </a:extLst>
              </p:cNvPr>
              <p:cNvSpPr>
                <a:spLocks/>
              </p:cNvSpPr>
              <p:nvPr/>
            </p:nvSpPr>
            <p:spPr bwMode="auto">
              <a:xfrm>
                <a:off x="2071225" y="3435005"/>
                <a:ext cx="20894" cy="27389"/>
              </a:xfrm>
              <a:custGeom>
                <a:avLst/>
                <a:gdLst>
                  <a:gd name="T0" fmla="*/ 264 w 336"/>
                  <a:gd name="T1" fmla="*/ 480 h 480"/>
                  <a:gd name="T2" fmla="*/ 264 w 336"/>
                  <a:gd name="T3" fmla="*/ 480 h 480"/>
                  <a:gd name="T4" fmla="*/ 227 w 336"/>
                  <a:gd name="T5" fmla="*/ 474 h 480"/>
                  <a:gd name="T6" fmla="*/ 0 w 336"/>
                  <a:gd name="T7" fmla="*/ 242 h 480"/>
                  <a:gd name="T8" fmla="*/ 227 w 336"/>
                  <a:gd name="T9" fmla="*/ 9 h 480"/>
                  <a:gd name="T10" fmla="*/ 316 w 336"/>
                  <a:gd name="T11" fmla="*/ 20 h 480"/>
                  <a:gd name="T12" fmla="*/ 296 w 336"/>
                  <a:gd name="T13" fmla="*/ 66 h 480"/>
                  <a:gd name="T14" fmla="*/ 126 w 336"/>
                  <a:gd name="T15" fmla="*/ 242 h 480"/>
                  <a:gd name="T16" fmla="*/ 296 w 336"/>
                  <a:gd name="T17" fmla="*/ 417 h 480"/>
                  <a:gd name="T18" fmla="*/ 316 w 336"/>
                  <a:gd name="T19" fmla="*/ 465 h 480"/>
                  <a:gd name="T20" fmla="*/ 264 w 336"/>
                  <a:gd name="T21"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480">
                    <a:moveTo>
                      <a:pt x="264" y="480"/>
                    </a:moveTo>
                    <a:lnTo>
                      <a:pt x="264" y="480"/>
                    </a:lnTo>
                    <a:cubicBezTo>
                      <a:pt x="251" y="480"/>
                      <a:pt x="239" y="478"/>
                      <a:pt x="227" y="474"/>
                    </a:cubicBezTo>
                    <a:cubicBezTo>
                      <a:pt x="85" y="424"/>
                      <a:pt x="0" y="337"/>
                      <a:pt x="0" y="242"/>
                    </a:cubicBezTo>
                    <a:cubicBezTo>
                      <a:pt x="0" y="148"/>
                      <a:pt x="85" y="61"/>
                      <a:pt x="227" y="9"/>
                    </a:cubicBezTo>
                    <a:cubicBezTo>
                      <a:pt x="256" y="0"/>
                      <a:pt x="296" y="5"/>
                      <a:pt x="316" y="20"/>
                    </a:cubicBezTo>
                    <a:cubicBezTo>
                      <a:pt x="332" y="35"/>
                      <a:pt x="328" y="57"/>
                      <a:pt x="296" y="66"/>
                    </a:cubicBezTo>
                    <a:cubicBezTo>
                      <a:pt x="191" y="105"/>
                      <a:pt x="126" y="170"/>
                      <a:pt x="126" y="242"/>
                    </a:cubicBezTo>
                    <a:cubicBezTo>
                      <a:pt x="126" y="313"/>
                      <a:pt x="191" y="381"/>
                      <a:pt x="296" y="417"/>
                    </a:cubicBezTo>
                    <a:cubicBezTo>
                      <a:pt x="328" y="428"/>
                      <a:pt x="336" y="450"/>
                      <a:pt x="316" y="465"/>
                    </a:cubicBezTo>
                    <a:cubicBezTo>
                      <a:pt x="304" y="474"/>
                      <a:pt x="284" y="480"/>
                      <a:pt x="264" y="480"/>
                    </a:cubicBezTo>
                    <a:close/>
                  </a:path>
                </a:pathLst>
              </a:custGeom>
              <a:noFill/>
              <a:ln w="15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02" name="Freeform 145">
                <a:extLst>
                  <a:ext uri="{FF2B5EF4-FFF2-40B4-BE49-F238E27FC236}">
                    <a16:creationId xmlns:a16="http://schemas.microsoft.com/office/drawing/2014/main" id="{3098F199-4309-5AF2-444B-1AADD298E636}"/>
                  </a:ext>
                </a:extLst>
              </p:cNvPr>
              <p:cNvSpPr>
                <a:spLocks/>
              </p:cNvSpPr>
              <p:nvPr/>
            </p:nvSpPr>
            <p:spPr bwMode="auto">
              <a:xfrm>
                <a:off x="2194495" y="3419354"/>
                <a:ext cx="29251" cy="58691"/>
              </a:xfrm>
              <a:custGeom>
                <a:avLst/>
                <a:gdLst>
                  <a:gd name="T0" fmla="*/ 71 w 496"/>
                  <a:gd name="T1" fmla="*/ 992 h 992"/>
                  <a:gd name="T2" fmla="*/ 71 w 496"/>
                  <a:gd name="T3" fmla="*/ 992 h 992"/>
                  <a:gd name="T4" fmla="*/ 24 w 496"/>
                  <a:gd name="T5" fmla="*/ 981 h 992"/>
                  <a:gd name="T6" fmla="*/ 32 w 496"/>
                  <a:gd name="T7" fmla="*/ 932 h 992"/>
                  <a:gd name="T8" fmla="*/ 374 w 496"/>
                  <a:gd name="T9" fmla="*/ 498 h 992"/>
                  <a:gd name="T10" fmla="*/ 32 w 496"/>
                  <a:gd name="T11" fmla="*/ 65 h 992"/>
                  <a:gd name="T12" fmla="*/ 24 w 496"/>
                  <a:gd name="T13" fmla="*/ 16 h 992"/>
                  <a:gd name="T14" fmla="*/ 111 w 496"/>
                  <a:gd name="T15" fmla="*/ 12 h 992"/>
                  <a:gd name="T16" fmla="*/ 496 w 496"/>
                  <a:gd name="T17" fmla="*/ 498 h 992"/>
                  <a:gd name="T18" fmla="*/ 111 w 496"/>
                  <a:gd name="T19" fmla="*/ 984 h 992"/>
                  <a:gd name="T20" fmla="*/ 71 w 496"/>
                  <a:gd name="T21" fmla="*/ 992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 h="992">
                    <a:moveTo>
                      <a:pt x="71" y="992"/>
                    </a:moveTo>
                    <a:lnTo>
                      <a:pt x="71" y="992"/>
                    </a:lnTo>
                    <a:cubicBezTo>
                      <a:pt x="56" y="992"/>
                      <a:pt x="36" y="988"/>
                      <a:pt x="24" y="981"/>
                    </a:cubicBezTo>
                    <a:cubicBezTo>
                      <a:pt x="0" y="966"/>
                      <a:pt x="4" y="943"/>
                      <a:pt x="32" y="932"/>
                    </a:cubicBezTo>
                    <a:cubicBezTo>
                      <a:pt x="248" y="825"/>
                      <a:pt x="374" y="667"/>
                      <a:pt x="374" y="498"/>
                    </a:cubicBezTo>
                    <a:cubicBezTo>
                      <a:pt x="374" y="330"/>
                      <a:pt x="248" y="172"/>
                      <a:pt x="32" y="65"/>
                    </a:cubicBezTo>
                    <a:cubicBezTo>
                      <a:pt x="4" y="52"/>
                      <a:pt x="0" y="32"/>
                      <a:pt x="24" y="16"/>
                    </a:cubicBezTo>
                    <a:cubicBezTo>
                      <a:pt x="48" y="0"/>
                      <a:pt x="87" y="0"/>
                      <a:pt x="111" y="12"/>
                    </a:cubicBezTo>
                    <a:cubicBezTo>
                      <a:pt x="359" y="132"/>
                      <a:pt x="496" y="310"/>
                      <a:pt x="496" y="498"/>
                    </a:cubicBezTo>
                    <a:cubicBezTo>
                      <a:pt x="496" y="687"/>
                      <a:pt x="359" y="863"/>
                      <a:pt x="111" y="984"/>
                    </a:cubicBezTo>
                    <a:cubicBezTo>
                      <a:pt x="99" y="990"/>
                      <a:pt x="87" y="992"/>
                      <a:pt x="71" y="992"/>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03" name="Freeform 146">
                <a:extLst>
                  <a:ext uri="{FF2B5EF4-FFF2-40B4-BE49-F238E27FC236}">
                    <a16:creationId xmlns:a16="http://schemas.microsoft.com/office/drawing/2014/main" id="{B6F2F2E2-FD68-CFAA-9E9B-4E023149F00C}"/>
                  </a:ext>
                </a:extLst>
              </p:cNvPr>
              <p:cNvSpPr>
                <a:spLocks/>
              </p:cNvSpPr>
              <p:nvPr/>
            </p:nvSpPr>
            <p:spPr bwMode="auto">
              <a:xfrm>
                <a:off x="2194495" y="3419354"/>
                <a:ext cx="29251" cy="58691"/>
              </a:xfrm>
              <a:custGeom>
                <a:avLst/>
                <a:gdLst>
                  <a:gd name="T0" fmla="*/ 71 w 496"/>
                  <a:gd name="T1" fmla="*/ 992 h 992"/>
                  <a:gd name="T2" fmla="*/ 71 w 496"/>
                  <a:gd name="T3" fmla="*/ 992 h 992"/>
                  <a:gd name="T4" fmla="*/ 24 w 496"/>
                  <a:gd name="T5" fmla="*/ 981 h 992"/>
                  <a:gd name="T6" fmla="*/ 32 w 496"/>
                  <a:gd name="T7" fmla="*/ 932 h 992"/>
                  <a:gd name="T8" fmla="*/ 374 w 496"/>
                  <a:gd name="T9" fmla="*/ 498 h 992"/>
                  <a:gd name="T10" fmla="*/ 32 w 496"/>
                  <a:gd name="T11" fmla="*/ 65 h 992"/>
                  <a:gd name="T12" fmla="*/ 24 w 496"/>
                  <a:gd name="T13" fmla="*/ 16 h 992"/>
                  <a:gd name="T14" fmla="*/ 111 w 496"/>
                  <a:gd name="T15" fmla="*/ 12 h 992"/>
                  <a:gd name="T16" fmla="*/ 496 w 496"/>
                  <a:gd name="T17" fmla="*/ 498 h 992"/>
                  <a:gd name="T18" fmla="*/ 111 w 496"/>
                  <a:gd name="T19" fmla="*/ 984 h 992"/>
                  <a:gd name="T20" fmla="*/ 71 w 496"/>
                  <a:gd name="T21" fmla="*/ 992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 h="992">
                    <a:moveTo>
                      <a:pt x="71" y="992"/>
                    </a:moveTo>
                    <a:lnTo>
                      <a:pt x="71" y="992"/>
                    </a:lnTo>
                    <a:cubicBezTo>
                      <a:pt x="56" y="992"/>
                      <a:pt x="36" y="988"/>
                      <a:pt x="24" y="981"/>
                    </a:cubicBezTo>
                    <a:cubicBezTo>
                      <a:pt x="0" y="966"/>
                      <a:pt x="4" y="943"/>
                      <a:pt x="32" y="932"/>
                    </a:cubicBezTo>
                    <a:cubicBezTo>
                      <a:pt x="248" y="825"/>
                      <a:pt x="374" y="667"/>
                      <a:pt x="374" y="498"/>
                    </a:cubicBezTo>
                    <a:cubicBezTo>
                      <a:pt x="374" y="330"/>
                      <a:pt x="248" y="172"/>
                      <a:pt x="32" y="65"/>
                    </a:cubicBezTo>
                    <a:cubicBezTo>
                      <a:pt x="4" y="52"/>
                      <a:pt x="0" y="32"/>
                      <a:pt x="24" y="16"/>
                    </a:cubicBezTo>
                    <a:cubicBezTo>
                      <a:pt x="48" y="0"/>
                      <a:pt x="87" y="0"/>
                      <a:pt x="111" y="12"/>
                    </a:cubicBezTo>
                    <a:cubicBezTo>
                      <a:pt x="359" y="132"/>
                      <a:pt x="496" y="310"/>
                      <a:pt x="496" y="498"/>
                    </a:cubicBezTo>
                    <a:cubicBezTo>
                      <a:pt x="496" y="687"/>
                      <a:pt x="359" y="863"/>
                      <a:pt x="111" y="984"/>
                    </a:cubicBezTo>
                    <a:cubicBezTo>
                      <a:pt x="99" y="990"/>
                      <a:pt x="87" y="992"/>
                      <a:pt x="71" y="992"/>
                    </a:cubicBezTo>
                    <a:close/>
                  </a:path>
                </a:pathLst>
              </a:custGeom>
              <a:noFill/>
              <a:ln w="15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04" name="Freeform 147">
                <a:extLst>
                  <a:ext uri="{FF2B5EF4-FFF2-40B4-BE49-F238E27FC236}">
                    <a16:creationId xmlns:a16="http://schemas.microsoft.com/office/drawing/2014/main" id="{5E14ECAB-BED7-9064-7E83-0786A9656EC7}"/>
                  </a:ext>
                </a:extLst>
              </p:cNvPr>
              <p:cNvSpPr>
                <a:spLocks/>
              </p:cNvSpPr>
              <p:nvPr/>
            </p:nvSpPr>
            <p:spPr bwMode="auto">
              <a:xfrm>
                <a:off x="2173603" y="3427179"/>
                <a:ext cx="25072" cy="43040"/>
              </a:xfrm>
              <a:custGeom>
                <a:avLst/>
                <a:gdLst>
                  <a:gd name="T0" fmla="*/ 68 w 400"/>
                  <a:gd name="T1" fmla="*/ 736 h 736"/>
                  <a:gd name="T2" fmla="*/ 68 w 400"/>
                  <a:gd name="T3" fmla="*/ 736 h 736"/>
                  <a:gd name="T4" fmla="*/ 20 w 400"/>
                  <a:gd name="T5" fmla="*/ 725 h 736"/>
                  <a:gd name="T6" fmla="*/ 28 w 400"/>
                  <a:gd name="T7" fmla="*/ 676 h 736"/>
                  <a:gd name="T8" fmla="*/ 272 w 400"/>
                  <a:gd name="T9" fmla="*/ 370 h 736"/>
                  <a:gd name="T10" fmla="*/ 28 w 400"/>
                  <a:gd name="T11" fmla="*/ 65 h 736"/>
                  <a:gd name="T12" fmla="*/ 20 w 400"/>
                  <a:gd name="T13" fmla="*/ 16 h 736"/>
                  <a:gd name="T14" fmla="*/ 108 w 400"/>
                  <a:gd name="T15" fmla="*/ 12 h 736"/>
                  <a:gd name="T16" fmla="*/ 400 w 400"/>
                  <a:gd name="T17" fmla="*/ 370 h 736"/>
                  <a:gd name="T18" fmla="*/ 108 w 400"/>
                  <a:gd name="T19" fmla="*/ 728 h 736"/>
                  <a:gd name="T20" fmla="*/ 68 w 400"/>
                  <a:gd name="T21" fmla="*/ 736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 h="736">
                    <a:moveTo>
                      <a:pt x="68" y="736"/>
                    </a:moveTo>
                    <a:lnTo>
                      <a:pt x="68" y="736"/>
                    </a:lnTo>
                    <a:cubicBezTo>
                      <a:pt x="52" y="736"/>
                      <a:pt x="32" y="732"/>
                      <a:pt x="20" y="725"/>
                    </a:cubicBezTo>
                    <a:cubicBezTo>
                      <a:pt x="0" y="710"/>
                      <a:pt x="0" y="687"/>
                      <a:pt x="28" y="676"/>
                    </a:cubicBezTo>
                    <a:cubicBezTo>
                      <a:pt x="184" y="600"/>
                      <a:pt x="272" y="488"/>
                      <a:pt x="272" y="370"/>
                    </a:cubicBezTo>
                    <a:cubicBezTo>
                      <a:pt x="272" y="251"/>
                      <a:pt x="184" y="141"/>
                      <a:pt x="28" y="65"/>
                    </a:cubicBezTo>
                    <a:cubicBezTo>
                      <a:pt x="0" y="52"/>
                      <a:pt x="0" y="30"/>
                      <a:pt x="20" y="16"/>
                    </a:cubicBezTo>
                    <a:cubicBezTo>
                      <a:pt x="44" y="0"/>
                      <a:pt x="84" y="0"/>
                      <a:pt x="108" y="12"/>
                    </a:cubicBezTo>
                    <a:cubicBezTo>
                      <a:pt x="292" y="101"/>
                      <a:pt x="400" y="231"/>
                      <a:pt x="400" y="370"/>
                    </a:cubicBezTo>
                    <a:cubicBezTo>
                      <a:pt x="400" y="508"/>
                      <a:pt x="292" y="640"/>
                      <a:pt x="108" y="728"/>
                    </a:cubicBezTo>
                    <a:cubicBezTo>
                      <a:pt x="96" y="734"/>
                      <a:pt x="84" y="736"/>
                      <a:pt x="68" y="736"/>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05" name="Freeform 148">
                <a:extLst>
                  <a:ext uri="{FF2B5EF4-FFF2-40B4-BE49-F238E27FC236}">
                    <a16:creationId xmlns:a16="http://schemas.microsoft.com/office/drawing/2014/main" id="{B6323802-F8F7-E8E7-5B22-CC89E836BA31}"/>
                  </a:ext>
                </a:extLst>
              </p:cNvPr>
              <p:cNvSpPr>
                <a:spLocks/>
              </p:cNvSpPr>
              <p:nvPr/>
            </p:nvSpPr>
            <p:spPr bwMode="auto">
              <a:xfrm>
                <a:off x="2173603" y="3427179"/>
                <a:ext cx="25072" cy="43040"/>
              </a:xfrm>
              <a:custGeom>
                <a:avLst/>
                <a:gdLst>
                  <a:gd name="T0" fmla="*/ 68 w 400"/>
                  <a:gd name="T1" fmla="*/ 736 h 736"/>
                  <a:gd name="T2" fmla="*/ 68 w 400"/>
                  <a:gd name="T3" fmla="*/ 736 h 736"/>
                  <a:gd name="T4" fmla="*/ 20 w 400"/>
                  <a:gd name="T5" fmla="*/ 725 h 736"/>
                  <a:gd name="T6" fmla="*/ 28 w 400"/>
                  <a:gd name="T7" fmla="*/ 676 h 736"/>
                  <a:gd name="T8" fmla="*/ 272 w 400"/>
                  <a:gd name="T9" fmla="*/ 370 h 736"/>
                  <a:gd name="T10" fmla="*/ 28 w 400"/>
                  <a:gd name="T11" fmla="*/ 65 h 736"/>
                  <a:gd name="T12" fmla="*/ 20 w 400"/>
                  <a:gd name="T13" fmla="*/ 16 h 736"/>
                  <a:gd name="T14" fmla="*/ 108 w 400"/>
                  <a:gd name="T15" fmla="*/ 12 h 736"/>
                  <a:gd name="T16" fmla="*/ 400 w 400"/>
                  <a:gd name="T17" fmla="*/ 370 h 736"/>
                  <a:gd name="T18" fmla="*/ 108 w 400"/>
                  <a:gd name="T19" fmla="*/ 728 h 736"/>
                  <a:gd name="T20" fmla="*/ 68 w 400"/>
                  <a:gd name="T21" fmla="*/ 736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 h="736">
                    <a:moveTo>
                      <a:pt x="68" y="736"/>
                    </a:moveTo>
                    <a:lnTo>
                      <a:pt x="68" y="736"/>
                    </a:lnTo>
                    <a:cubicBezTo>
                      <a:pt x="52" y="736"/>
                      <a:pt x="32" y="732"/>
                      <a:pt x="20" y="725"/>
                    </a:cubicBezTo>
                    <a:cubicBezTo>
                      <a:pt x="0" y="710"/>
                      <a:pt x="0" y="687"/>
                      <a:pt x="28" y="676"/>
                    </a:cubicBezTo>
                    <a:cubicBezTo>
                      <a:pt x="184" y="600"/>
                      <a:pt x="272" y="488"/>
                      <a:pt x="272" y="370"/>
                    </a:cubicBezTo>
                    <a:cubicBezTo>
                      <a:pt x="272" y="251"/>
                      <a:pt x="184" y="141"/>
                      <a:pt x="28" y="65"/>
                    </a:cubicBezTo>
                    <a:cubicBezTo>
                      <a:pt x="0" y="52"/>
                      <a:pt x="0" y="30"/>
                      <a:pt x="20" y="16"/>
                    </a:cubicBezTo>
                    <a:cubicBezTo>
                      <a:pt x="44" y="0"/>
                      <a:pt x="84" y="0"/>
                      <a:pt x="108" y="12"/>
                    </a:cubicBezTo>
                    <a:cubicBezTo>
                      <a:pt x="292" y="101"/>
                      <a:pt x="400" y="231"/>
                      <a:pt x="400" y="370"/>
                    </a:cubicBezTo>
                    <a:cubicBezTo>
                      <a:pt x="400" y="508"/>
                      <a:pt x="292" y="640"/>
                      <a:pt x="108" y="728"/>
                    </a:cubicBezTo>
                    <a:cubicBezTo>
                      <a:pt x="96" y="734"/>
                      <a:pt x="84" y="736"/>
                      <a:pt x="68" y="736"/>
                    </a:cubicBezTo>
                    <a:close/>
                  </a:path>
                </a:pathLst>
              </a:custGeom>
              <a:noFill/>
              <a:ln w="15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06" name="Freeform 149">
                <a:extLst>
                  <a:ext uri="{FF2B5EF4-FFF2-40B4-BE49-F238E27FC236}">
                    <a16:creationId xmlns:a16="http://schemas.microsoft.com/office/drawing/2014/main" id="{EA72CBBD-8EBE-7565-9550-1C5BE8B5FA39}"/>
                  </a:ext>
                </a:extLst>
              </p:cNvPr>
              <p:cNvSpPr>
                <a:spLocks/>
              </p:cNvSpPr>
              <p:nvPr/>
            </p:nvSpPr>
            <p:spPr bwMode="auto">
              <a:xfrm>
                <a:off x="2150619" y="3435005"/>
                <a:ext cx="20894" cy="27389"/>
              </a:xfrm>
              <a:custGeom>
                <a:avLst/>
                <a:gdLst>
                  <a:gd name="T0" fmla="*/ 73 w 336"/>
                  <a:gd name="T1" fmla="*/ 480 h 480"/>
                  <a:gd name="T2" fmla="*/ 73 w 336"/>
                  <a:gd name="T3" fmla="*/ 480 h 480"/>
                  <a:gd name="T4" fmla="*/ 21 w 336"/>
                  <a:gd name="T5" fmla="*/ 465 h 480"/>
                  <a:gd name="T6" fmla="*/ 37 w 336"/>
                  <a:gd name="T7" fmla="*/ 417 h 480"/>
                  <a:gd name="T8" fmla="*/ 211 w 336"/>
                  <a:gd name="T9" fmla="*/ 242 h 480"/>
                  <a:gd name="T10" fmla="*/ 37 w 336"/>
                  <a:gd name="T11" fmla="*/ 66 h 480"/>
                  <a:gd name="T12" fmla="*/ 21 w 336"/>
                  <a:gd name="T13" fmla="*/ 20 h 480"/>
                  <a:gd name="T14" fmla="*/ 106 w 336"/>
                  <a:gd name="T15" fmla="*/ 9 h 480"/>
                  <a:gd name="T16" fmla="*/ 336 w 336"/>
                  <a:gd name="T17" fmla="*/ 242 h 480"/>
                  <a:gd name="T18" fmla="*/ 106 w 336"/>
                  <a:gd name="T19" fmla="*/ 474 h 480"/>
                  <a:gd name="T20" fmla="*/ 73 w 336"/>
                  <a:gd name="T21"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480">
                    <a:moveTo>
                      <a:pt x="73" y="480"/>
                    </a:moveTo>
                    <a:lnTo>
                      <a:pt x="73" y="480"/>
                    </a:lnTo>
                    <a:cubicBezTo>
                      <a:pt x="53" y="480"/>
                      <a:pt x="33" y="474"/>
                      <a:pt x="21" y="465"/>
                    </a:cubicBezTo>
                    <a:cubicBezTo>
                      <a:pt x="0" y="450"/>
                      <a:pt x="9" y="428"/>
                      <a:pt x="37" y="417"/>
                    </a:cubicBezTo>
                    <a:cubicBezTo>
                      <a:pt x="146" y="381"/>
                      <a:pt x="211" y="313"/>
                      <a:pt x="211" y="242"/>
                    </a:cubicBezTo>
                    <a:cubicBezTo>
                      <a:pt x="211" y="170"/>
                      <a:pt x="146" y="105"/>
                      <a:pt x="37" y="66"/>
                    </a:cubicBezTo>
                    <a:cubicBezTo>
                      <a:pt x="9" y="57"/>
                      <a:pt x="0" y="35"/>
                      <a:pt x="21" y="20"/>
                    </a:cubicBezTo>
                    <a:cubicBezTo>
                      <a:pt x="41" y="5"/>
                      <a:pt x="77" y="0"/>
                      <a:pt x="106" y="9"/>
                    </a:cubicBezTo>
                    <a:cubicBezTo>
                      <a:pt x="251" y="61"/>
                      <a:pt x="336" y="148"/>
                      <a:pt x="336" y="242"/>
                    </a:cubicBezTo>
                    <a:cubicBezTo>
                      <a:pt x="336" y="337"/>
                      <a:pt x="251" y="424"/>
                      <a:pt x="106" y="474"/>
                    </a:cubicBezTo>
                    <a:cubicBezTo>
                      <a:pt x="98" y="478"/>
                      <a:pt x="85" y="480"/>
                      <a:pt x="73" y="480"/>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07" name="Freeform 150">
                <a:extLst>
                  <a:ext uri="{FF2B5EF4-FFF2-40B4-BE49-F238E27FC236}">
                    <a16:creationId xmlns:a16="http://schemas.microsoft.com/office/drawing/2014/main" id="{36458E8E-53E6-1DBD-4E3A-6734267582EA}"/>
                  </a:ext>
                </a:extLst>
              </p:cNvPr>
              <p:cNvSpPr>
                <a:spLocks/>
              </p:cNvSpPr>
              <p:nvPr/>
            </p:nvSpPr>
            <p:spPr bwMode="auto">
              <a:xfrm>
                <a:off x="2150619" y="3435005"/>
                <a:ext cx="20894" cy="27389"/>
              </a:xfrm>
              <a:custGeom>
                <a:avLst/>
                <a:gdLst>
                  <a:gd name="T0" fmla="*/ 73 w 336"/>
                  <a:gd name="T1" fmla="*/ 480 h 480"/>
                  <a:gd name="T2" fmla="*/ 73 w 336"/>
                  <a:gd name="T3" fmla="*/ 480 h 480"/>
                  <a:gd name="T4" fmla="*/ 21 w 336"/>
                  <a:gd name="T5" fmla="*/ 465 h 480"/>
                  <a:gd name="T6" fmla="*/ 37 w 336"/>
                  <a:gd name="T7" fmla="*/ 417 h 480"/>
                  <a:gd name="T8" fmla="*/ 211 w 336"/>
                  <a:gd name="T9" fmla="*/ 242 h 480"/>
                  <a:gd name="T10" fmla="*/ 37 w 336"/>
                  <a:gd name="T11" fmla="*/ 66 h 480"/>
                  <a:gd name="T12" fmla="*/ 21 w 336"/>
                  <a:gd name="T13" fmla="*/ 20 h 480"/>
                  <a:gd name="T14" fmla="*/ 106 w 336"/>
                  <a:gd name="T15" fmla="*/ 9 h 480"/>
                  <a:gd name="T16" fmla="*/ 336 w 336"/>
                  <a:gd name="T17" fmla="*/ 242 h 480"/>
                  <a:gd name="T18" fmla="*/ 106 w 336"/>
                  <a:gd name="T19" fmla="*/ 474 h 480"/>
                  <a:gd name="T20" fmla="*/ 73 w 336"/>
                  <a:gd name="T21"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480">
                    <a:moveTo>
                      <a:pt x="73" y="480"/>
                    </a:moveTo>
                    <a:lnTo>
                      <a:pt x="73" y="480"/>
                    </a:lnTo>
                    <a:cubicBezTo>
                      <a:pt x="53" y="480"/>
                      <a:pt x="33" y="474"/>
                      <a:pt x="21" y="465"/>
                    </a:cubicBezTo>
                    <a:cubicBezTo>
                      <a:pt x="0" y="450"/>
                      <a:pt x="9" y="428"/>
                      <a:pt x="37" y="417"/>
                    </a:cubicBezTo>
                    <a:cubicBezTo>
                      <a:pt x="146" y="381"/>
                      <a:pt x="211" y="313"/>
                      <a:pt x="211" y="242"/>
                    </a:cubicBezTo>
                    <a:cubicBezTo>
                      <a:pt x="211" y="170"/>
                      <a:pt x="146" y="105"/>
                      <a:pt x="37" y="66"/>
                    </a:cubicBezTo>
                    <a:cubicBezTo>
                      <a:pt x="9" y="57"/>
                      <a:pt x="0" y="35"/>
                      <a:pt x="21" y="20"/>
                    </a:cubicBezTo>
                    <a:cubicBezTo>
                      <a:pt x="41" y="5"/>
                      <a:pt x="77" y="0"/>
                      <a:pt x="106" y="9"/>
                    </a:cubicBezTo>
                    <a:cubicBezTo>
                      <a:pt x="251" y="61"/>
                      <a:pt x="336" y="148"/>
                      <a:pt x="336" y="242"/>
                    </a:cubicBezTo>
                    <a:cubicBezTo>
                      <a:pt x="336" y="337"/>
                      <a:pt x="251" y="424"/>
                      <a:pt x="106" y="474"/>
                    </a:cubicBezTo>
                    <a:cubicBezTo>
                      <a:pt x="98" y="478"/>
                      <a:pt x="85" y="480"/>
                      <a:pt x="73" y="480"/>
                    </a:cubicBezTo>
                    <a:close/>
                  </a:path>
                </a:pathLst>
              </a:custGeom>
              <a:noFill/>
              <a:ln w="15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08" name="Freeform 151">
                <a:extLst>
                  <a:ext uri="{FF2B5EF4-FFF2-40B4-BE49-F238E27FC236}">
                    <a16:creationId xmlns:a16="http://schemas.microsoft.com/office/drawing/2014/main" id="{7AD83AEE-E011-B41E-88F9-9A081B1DBA6B}"/>
                  </a:ext>
                </a:extLst>
              </p:cNvPr>
              <p:cNvSpPr>
                <a:spLocks/>
              </p:cNvSpPr>
              <p:nvPr/>
            </p:nvSpPr>
            <p:spPr bwMode="auto">
              <a:xfrm>
                <a:off x="2092119" y="3481958"/>
                <a:ext cx="54322" cy="3912"/>
              </a:xfrm>
              <a:custGeom>
                <a:avLst/>
                <a:gdLst>
                  <a:gd name="T0" fmla="*/ 800 w 864"/>
                  <a:gd name="T1" fmla="*/ 80 h 80"/>
                  <a:gd name="T2" fmla="*/ 800 w 864"/>
                  <a:gd name="T3" fmla="*/ 80 h 80"/>
                  <a:gd name="T4" fmla="*/ 60 w 864"/>
                  <a:gd name="T5" fmla="*/ 80 h 80"/>
                  <a:gd name="T6" fmla="*/ 0 w 864"/>
                  <a:gd name="T7" fmla="*/ 42 h 80"/>
                  <a:gd name="T8" fmla="*/ 60 w 864"/>
                  <a:gd name="T9" fmla="*/ 0 h 80"/>
                  <a:gd name="T10" fmla="*/ 800 w 864"/>
                  <a:gd name="T11" fmla="*/ 0 h 80"/>
                  <a:gd name="T12" fmla="*/ 864 w 864"/>
                  <a:gd name="T13" fmla="*/ 42 h 80"/>
                  <a:gd name="T14" fmla="*/ 800 w 864"/>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4" h="80">
                    <a:moveTo>
                      <a:pt x="800" y="80"/>
                    </a:moveTo>
                    <a:lnTo>
                      <a:pt x="800" y="80"/>
                    </a:lnTo>
                    <a:lnTo>
                      <a:pt x="60" y="80"/>
                    </a:lnTo>
                    <a:cubicBezTo>
                      <a:pt x="28" y="80"/>
                      <a:pt x="0" y="62"/>
                      <a:pt x="0" y="42"/>
                    </a:cubicBezTo>
                    <a:cubicBezTo>
                      <a:pt x="0" y="19"/>
                      <a:pt x="28" y="0"/>
                      <a:pt x="60" y="0"/>
                    </a:cubicBezTo>
                    <a:lnTo>
                      <a:pt x="800" y="0"/>
                    </a:lnTo>
                    <a:cubicBezTo>
                      <a:pt x="836" y="0"/>
                      <a:pt x="864" y="19"/>
                      <a:pt x="864" y="42"/>
                    </a:cubicBezTo>
                    <a:cubicBezTo>
                      <a:pt x="864" y="62"/>
                      <a:pt x="836" y="80"/>
                      <a:pt x="800" y="80"/>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09" name="Freeform 152">
                <a:extLst>
                  <a:ext uri="{FF2B5EF4-FFF2-40B4-BE49-F238E27FC236}">
                    <a16:creationId xmlns:a16="http://schemas.microsoft.com/office/drawing/2014/main" id="{82EF7BCE-FAA3-8CD7-777C-497DE1A9564F}"/>
                  </a:ext>
                </a:extLst>
              </p:cNvPr>
              <p:cNvSpPr>
                <a:spLocks/>
              </p:cNvSpPr>
              <p:nvPr/>
            </p:nvSpPr>
            <p:spPr bwMode="auto">
              <a:xfrm>
                <a:off x="2092119" y="3481958"/>
                <a:ext cx="54322" cy="3912"/>
              </a:xfrm>
              <a:custGeom>
                <a:avLst/>
                <a:gdLst>
                  <a:gd name="T0" fmla="*/ 800 w 864"/>
                  <a:gd name="T1" fmla="*/ 80 h 80"/>
                  <a:gd name="T2" fmla="*/ 800 w 864"/>
                  <a:gd name="T3" fmla="*/ 80 h 80"/>
                  <a:gd name="T4" fmla="*/ 60 w 864"/>
                  <a:gd name="T5" fmla="*/ 80 h 80"/>
                  <a:gd name="T6" fmla="*/ 0 w 864"/>
                  <a:gd name="T7" fmla="*/ 42 h 80"/>
                  <a:gd name="T8" fmla="*/ 60 w 864"/>
                  <a:gd name="T9" fmla="*/ 0 h 80"/>
                  <a:gd name="T10" fmla="*/ 800 w 864"/>
                  <a:gd name="T11" fmla="*/ 0 h 80"/>
                  <a:gd name="T12" fmla="*/ 864 w 864"/>
                  <a:gd name="T13" fmla="*/ 42 h 80"/>
                  <a:gd name="T14" fmla="*/ 800 w 864"/>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4" h="80">
                    <a:moveTo>
                      <a:pt x="800" y="80"/>
                    </a:moveTo>
                    <a:lnTo>
                      <a:pt x="800" y="80"/>
                    </a:lnTo>
                    <a:lnTo>
                      <a:pt x="60" y="80"/>
                    </a:lnTo>
                    <a:cubicBezTo>
                      <a:pt x="28" y="80"/>
                      <a:pt x="0" y="62"/>
                      <a:pt x="0" y="42"/>
                    </a:cubicBezTo>
                    <a:cubicBezTo>
                      <a:pt x="0" y="19"/>
                      <a:pt x="28" y="0"/>
                      <a:pt x="60" y="0"/>
                    </a:cubicBezTo>
                    <a:lnTo>
                      <a:pt x="800" y="0"/>
                    </a:lnTo>
                    <a:cubicBezTo>
                      <a:pt x="836" y="0"/>
                      <a:pt x="864" y="19"/>
                      <a:pt x="864" y="42"/>
                    </a:cubicBezTo>
                    <a:cubicBezTo>
                      <a:pt x="864" y="62"/>
                      <a:pt x="836" y="80"/>
                      <a:pt x="800" y="80"/>
                    </a:cubicBezTo>
                    <a:close/>
                  </a:path>
                </a:pathLst>
              </a:custGeom>
              <a:noFill/>
              <a:ln w="15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10" name="Freeform 153">
                <a:extLst>
                  <a:ext uri="{FF2B5EF4-FFF2-40B4-BE49-F238E27FC236}">
                    <a16:creationId xmlns:a16="http://schemas.microsoft.com/office/drawing/2014/main" id="{E4E13E19-3D6A-2885-A583-C1DD007CFEC7}"/>
                  </a:ext>
                </a:extLst>
              </p:cNvPr>
              <p:cNvSpPr>
                <a:spLocks/>
              </p:cNvSpPr>
              <p:nvPr/>
            </p:nvSpPr>
            <p:spPr bwMode="auto">
              <a:xfrm>
                <a:off x="2131817" y="3505434"/>
                <a:ext cx="33429" cy="5870"/>
              </a:xfrm>
              <a:custGeom>
                <a:avLst/>
                <a:gdLst>
                  <a:gd name="T0" fmla="*/ 482 w 544"/>
                  <a:gd name="T1" fmla="*/ 80 h 80"/>
                  <a:gd name="T2" fmla="*/ 482 w 544"/>
                  <a:gd name="T3" fmla="*/ 80 h 80"/>
                  <a:gd name="T4" fmla="*/ 63 w 544"/>
                  <a:gd name="T5" fmla="*/ 80 h 80"/>
                  <a:gd name="T6" fmla="*/ 0 w 544"/>
                  <a:gd name="T7" fmla="*/ 40 h 80"/>
                  <a:gd name="T8" fmla="*/ 63 w 544"/>
                  <a:gd name="T9" fmla="*/ 0 h 80"/>
                  <a:gd name="T10" fmla="*/ 482 w 544"/>
                  <a:gd name="T11" fmla="*/ 0 h 80"/>
                  <a:gd name="T12" fmla="*/ 544 w 544"/>
                  <a:gd name="T13" fmla="*/ 40 h 80"/>
                  <a:gd name="T14" fmla="*/ 482 w 544"/>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4" h="80">
                    <a:moveTo>
                      <a:pt x="482" y="80"/>
                    </a:moveTo>
                    <a:lnTo>
                      <a:pt x="482" y="80"/>
                    </a:lnTo>
                    <a:lnTo>
                      <a:pt x="63" y="80"/>
                    </a:lnTo>
                    <a:cubicBezTo>
                      <a:pt x="28" y="80"/>
                      <a:pt x="0" y="60"/>
                      <a:pt x="0" y="40"/>
                    </a:cubicBezTo>
                    <a:cubicBezTo>
                      <a:pt x="0" y="18"/>
                      <a:pt x="28" y="0"/>
                      <a:pt x="63" y="0"/>
                    </a:cubicBezTo>
                    <a:lnTo>
                      <a:pt x="482" y="0"/>
                    </a:lnTo>
                    <a:cubicBezTo>
                      <a:pt x="517" y="0"/>
                      <a:pt x="544" y="18"/>
                      <a:pt x="544" y="40"/>
                    </a:cubicBezTo>
                    <a:cubicBezTo>
                      <a:pt x="544" y="60"/>
                      <a:pt x="517" y="80"/>
                      <a:pt x="482" y="80"/>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11" name="Freeform 154">
                <a:extLst>
                  <a:ext uri="{FF2B5EF4-FFF2-40B4-BE49-F238E27FC236}">
                    <a16:creationId xmlns:a16="http://schemas.microsoft.com/office/drawing/2014/main" id="{0257142D-8FAC-B8D5-712C-076A29163DAB}"/>
                  </a:ext>
                </a:extLst>
              </p:cNvPr>
              <p:cNvSpPr>
                <a:spLocks/>
              </p:cNvSpPr>
              <p:nvPr/>
            </p:nvSpPr>
            <p:spPr bwMode="auto">
              <a:xfrm>
                <a:off x="2131817" y="3505434"/>
                <a:ext cx="33429" cy="5870"/>
              </a:xfrm>
              <a:custGeom>
                <a:avLst/>
                <a:gdLst>
                  <a:gd name="T0" fmla="*/ 482 w 544"/>
                  <a:gd name="T1" fmla="*/ 80 h 80"/>
                  <a:gd name="T2" fmla="*/ 482 w 544"/>
                  <a:gd name="T3" fmla="*/ 80 h 80"/>
                  <a:gd name="T4" fmla="*/ 63 w 544"/>
                  <a:gd name="T5" fmla="*/ 80 h 80"/>
                  <a:gd name="T6" fmla="*/ 0 w 544"/>
                  <a:gd name="T7" fmla="*/ 40 h 80"/>
                  <a:gd name="T8" fmla="*/ 63 w 544"/>
                  <a:gd name="T9" fmla="*/ 0 h 80"/>
                  <a:gd name="T10" fmla="*/ 482 w 544"/>
                  <a:gd name="T11" fmla="*/ 0 h 80"/>
                  <a:gd name="T12" fmla="*/ 544 w 544"/>
                  <a:gd name="T13" fmla="*/ 40 h 80"/>
                  <a:gd name="T14" fmla="*/ 482 w 544"/>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4" h="80">
                    <a:moveTo>
                      <a:pt x="482" y="80"/>
                    </a:moveTo>
                    <a:lnTo>
                      <a:pt x="482" y="80"/>
                    </a:lnTo>
                    <a:lnTo>
                      <a:pt x="63" y="80"/>
                    </a:lnTo>
                    <a:cubicBezTo>
                      <a:pt x="28" y="80"/>
                      <a:pt x="0" y="60"/>
                      <a:pt x="0" y="40"/>
                    </a:cubicBezTo>
                    <a:cubicBezTo>
                      <a:pt x="0" y="18"/>
                      <a:pt x="28" y="0"/>
                      <a:pt x="63" y="0"/>
                    </a:cubicBezTo>
                    <a:lnTo>
                      <a:pt x="482" y="0"/>
                    </a:lnTo>
                    <a:cubicBezTo>
                      <a:pt x="517" y="0"/>
                      <a:pt x="544" y="18"/>
                      <a:pt x="544" y="40"/>
                    </a:cubicBezTo>
                    <a:cubicBezTo>
                      <a:pt x="544" y="60"/>
                      <a:pt x="517" y="80"/>
                      <a:pt x="482" y="80"/>
                    </a:cubicBezTo>
                    <a:close/>
                  </a:path>
                </a:pathLst>
              </a:custGeom>
              <a:noFill/>
              <a:ln w="15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12" name="Freeform 155">
                <a:extLst>
                  <a:ext uri="{FF2B5EF4-FFF2-40B4-BE49-F238E27FC236}">
                    <a16:creationId xmlns:a16="http://schemas.microsoft.com/office/drawing/2014/main" id="{EEAA07F3-A677-4861-D285-5C68835E5EEF}"/>
                  </a:ext>
                </a:extLst>
              </p:cNvPr>
              <p:cNvSpPr>
                <a:spLocks/>
              </p:cNvSpPr>
              <p:nvPr/>
            </p:nvSpPr>
            <p:spPr bwMode="auto">
              <a:xfrm>
                <a:off x="2071225" y="3505434"/>
                <a:ext cx="39698" cy="5870"/>
              </a:xfrm>
              <a:custGeom>
                <a:avLst/>
                <a:gdLst>
                  <a:gd name="T0" fmla="*/ 545 w 608"/>
                  <a:gd name="T1" fmla="*/ 80 h 80"/>
                  <a:gd name="T2" fmla="*/ 545 w 608"/>
                  <a:gd name="T3" fmla="*/ 80 h 80"/>
                  <a:gd name="T4" fmla="*/ 64 w 608"/>
                  <a:gd name="T5" fmla="*/ 80 h 80"/>
                  <a:gd name="T6" fmla="*/ 0 w 608"/>
                  <a:gd name="T7" fmla="*/ 40 h 80"/>
                  <a:gd name="T8" fmla="*/ 64 w 608"/>
                  <a:gd name="T9" fmla="*/ 0 h 80"/>
                  <a:gd name="T10" fmla="*/ 545 w 608"/>
                  <a:gd name="T11" fmla="*/ 0 h 80"/>
                  <a:gd name="T12" fmla="*/ 608 w 608"/>
                  <a:gd name="T13" fmla="*/ 40 h 80"/>
                  <a:gd name="T14" fmla="*/ 545 w 608"/>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8" h="80">
                    <a:moveTo>
                      <a:pt x="545" y="80"/>
                    </a:moveTo>
                    <a:lnTo>
                      <a:pt x="545" y="80"/>
                    </a:lnTo>
                    <a:lnTo>
                      <a:pt x="64" y="80"/>
                    </a:lnTo>
                    <a:cubicBezTo>
                      <a:pt x="28" y="80"/>
                      <a:pt x="0" y="60"/>
                      <a:pt x="0" y="40"/>
                    </a:cubicBezTo>
                    <a:cubicBezTo>
                      <a:pt x="0" y="18"/>
                      <a:pt x="28" y="0"/>
                      <a:pt x="64" y="0"/>
                    </a:cubicBezTo>
                    <a:lnTo>
                      <a:pt x="545" y="0"/>
                    </a:lnTo>
                    <a:cubicBezTo>
                      <a:pt x="577" y="0"/>
                      <a:pt x="608" y="18"/>
                      <a:pt x="608" y="40"/>
                    </a:cubicBezTo>
                    <a:cubicBezTo>
                      <a:pt x="608" y="60"/>
                      <a:pt x="577" y="80"/>
                      <a:pt x="545" y="80"/>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13" name="Freeform 156">
                <a:extLst>
                  <a:ext uri="{FF2B5EF4-FFF2-40B4-BE49-F238E27FC236}">
                    <a16:creationId xmlns:a16="http://schemas.microsoft.com/office/drawing/2014/main" id="{CE88D74F-E6F8-F29C-8E52-5D6FFF9D87A2}"/>
                  </a:ext>
                </a:extLst>
              </p:cNvPr>
              <p:cNvSpPr>
                <a:spLocks/>
              </p:cNvSpPr>
              <p:nvPr/>
            </p:nvSpPr>
            <p:spPr bwMode="auto">
              <a:xfrm>
                <a:off x="2071225" y="3505434"/>
                <a:ext cx="39698" cy="5870"/>
              </a:xfrm>
              <a:custGeom>
                <a:avLst/>
                <a:gdLst>
                  <a:gd name="T0" fmla="*/ 545 w 608"/>
                  <a:gd name="T1" fmla="*/ 80 h 80"/>
                  <a:gd name="T2" fmla="*/ 545 w 608"/>
                  <a:gd name="T3" fmla="*/ 80 h 80"/>
                  <a:gd name="T4" fmla="*/ 64 w 608"/>
                  <a:gd name="T5" fmla="*/ 80 h 80"/>
                  <a:gd name="T6" fmla="*/ 0 w 608"/>
                  <a:gd name="T7" fmla="*/ 40 h 80"/>
                  <a:gd name="T8" fmla="*/ 64 w 608"/>
                  <a:gd name="T9" fmla="*/ 0 h 80"/>
                  <a:gd name="T10" fmla="*/ 545 w 608"/>
                  <a:gd name="T11" fmla="*/ 0 h 80"/>
                  <a:gd name="T12" fmla="*/ 608 w 608"/>
                  <a:gd name="T13" fmla="*/ 40 h 80"/>
                  <a:gd name="T14" fmla="*/ 545 w 608"/>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8" h="80">
                    <a:moveTo>
                      <a:pt x="545" y="80"/>
                    </a:moveTo>
                    <a:lnTo>
                      <a:pt x="545" y="80"/>
                    </a:lnTo>
                    <a:lnTo>
                      <a:pt x="64" y="80"/>
                    </a:lnTo>
                    <a:cubicBezTo>
                      <a:pt x="28" y="80"/>
                      <a:pt x="0" y="60"/>
                      <a:pt x="0" y="40"/>
                    </a:cubicBezTo>
                    <a:cubicBezTo>
                      <a:pt x="0" y="18"/>
                      <a:pt x="28" y="0"/>
                      <a:pt x="64" y="0"/>
                    </a:cubicBezTo>
                    <a:lnTo>
                      <a:pt x="545" y="0"/>
                    </a:lnTo>
                    <a:cubicBezTo>
                      <a:pt x="577" y="0"/>
                      <a:pt x="608" y="18"/>
                      <a:pt x="608" y="40"/>
                    </a:cubicBezTo>
                    <a:cubicBezTo>
                      <a:pt x="608" y="60"/>
                      <a:pt x="577" y="80"/>
                      <a:pt x="545" y="80"/>
                    </a:cubicBezTo>
                    <a:close/>
                  </a:path>
                </a:pathLst>
              </a:custGeom>
              <a:noFill/>
              <a:ln w="15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14" name="Freeform 157">
                <a:extLst>
                  <a:ext uri="{FF2B5EF4-FFF2-40B4-BE49-F238E27FC236}">
                    <a16:creationId xmlns:a16="http://schemas.microsoft.com/office/drawing/2014/main" id="{9001976F-4849-B546-1481-7B39DA67A983}"/>
                  </a:ext>
                </a:extLst>
              </p:cNvPr>
              <p:cNvSpPr>
                <a:spLocks/>
              </p:cNvSpPr>
              <p:nvPr/>
            </p:nvSpPr>
            <p:spPr bwMode="auto">
              <a:xfrm>
                <a:off x="2102566" y="3503478"/>
                <a:ext cx="14626" cy="9782"/>
              </a:xfrm>
              <a:custGeom>
                <a:avLst/>
                <a:gdLst>
                  <a:gd name="T0" fmla="*/ 119 w 240"/>
                  <a:gd name="T1" fmla="*/ 144 h 144"/>
                  <a:gd name="T2" fmla="*/ 119 w 240"/>
                  <a:gd name="T3" fmla="*/ 144 h 144"/>
                  <a:gd name="T4" fmla="*/ 0 w 240"/>
                  <a:gd name="T5" fmla="*/ 72 h 144"/>
                  <a:gd name="T6" fmla="*/ 119 w 240"/>
                  <a:gd name="T7" fmla="*/ 0 h 144"/>
                  <a:gd name="T8" fmla="*/ 240 w 240"/>
                  <a:gd name="T9" fmla="*/ 72 h 144"/>
                  <a:gd name="T10" fmla="*/ 119 w 240"/>
                  <a:gd name="T11" fmla="*/ 144 h 144"/>
                </a:gdLst>
                <a:ahLst/>
                <a:cxnLst>
                  <a:cxn ang="0">
                    <a:pos x="T0" y="T1"/>
                  </a:cxn>
                  <a:cxn ang="0">
                    <a:pos x="T2" y="T3"/>
                  </a:cxn>
                  <a:cxn ang="0">
                    <a:pos x="T4" y="T5"/>
                  </a:cxn>
                  <a:cxn ang="0">
                    <a:pos x="T6" y="T7"/>
                  </a:cxn>
                  <a:cxn ang="0">
                    <a:pos x="T8" y="T9"/>
                  </a:cxn>
                  <a:cxn ang="0">
                    <a:pos x="T10" y="T11"/>
                  </a:cxn>
                </a:cxnLst>
                <a:rect l="0" t="0" r="r" b="b"/>
                <a:pathLst>
                  <a:path w="240" h="144">
                    <a:moveTo>
                      <a:pt x="119" y="144"/>
                    </a:moveTo>
                    <a:lnTo>
                      <a:pt x="119" y="144"/>
                    </a:lnTo>
                    <a:cubicBezTo>
                      <a:pt x="52" y="144"/>
                      <a:pt x="0" y="112"/>
                      <a:pt x="0" y="72"/>
                    </a:cubicBezTo>
                    <a:cubicBezTo>
                      <a:pt x="0" y="33"/>
                      <a:pt x="52" y="0"/>
                      <a:pt x="119" y="0"/>
                    </a:cubicBezTo>
                    <a:cubicBezTo>
                      <a:pt x="185" y="0"/>
                      <a:pt x="240" y="33"/>
                      <a:pt x="240" y="72"/>
                    </a:cubicBezTo>
                    <a:cubicBezTo>
                      <a:pt x="240" y="112"/>
                      <a:pt x="185" y="144"/>
                      <a:pt x="119" y="144"/>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15" name="Freeform 158">
                <a:extLst>
                  <a:ext uri="{FF2B5EF4-FFF2-40B4-BE49-F238E27FC236}">
                    <a16:creationId xmlns:a16="http://schemas.microsoft.com/office/drawing/2014/main" id="{E06D21B9-A21F-426F-52F1-A669D90B64E9}"/>
                  </a:ext>
                </a:extLst>
              </p:cNvPr>
              <p:cNvSpPr>
                <a:spLocks/>
              </p:cNvSpPr>
              <p:nvPr/>
            </p:nvSpPr>
            <p:spPr bwMode="auto">
              <a:xfrm>
                <a:off x="2102566" y="3503478"/>
                <a:ext cx="14626" cy="9782"/>
              </a:xfrm>
              <a:custGeom>
                <a:avLst/>
                <a:gdLst>
                  <a:gd name="T0" fmla="*/ 119 w 240"/>
                  <a:gd name="T1" fmla="*/ 144 h 144"/>
                  <a:gd name="T2" fmla="*/ 119 w 240"/>
                  <a:gd name="T3" fmla="*/ 144 h 144"/>
                  <a:gd name="T4" fmla="*/ 0 w 240"/>
                  <a:gd name="T5" fmla="*/ 72 h 144"/>
                  <a:gd name="T6" fmla="*/ 119 w 240"/>
                  <a:gd name="T7" fmla="*/ 0 h 144"/>
                  <a:gd name="T8" fmla="*/ 240 w 240"/>
                  <a:gd name="T9" fmla="*/ 72 h 144"/>
                  <a:gd name="T10" fmla="*/ 119 w 240"/>
                  <a:gd name="T11" fmla="*/ 144 h 144"/>
                </a:gdLst>
                <a:ahLst/>
                <a:cxnLst>
                  <a:cxn ang="0">
                    <a:pos x="T0" y="T1"/>
                  </a:cxn>
                  <a:cxn ang="0">
                    <a:pos x="T2" y="T3"/>
                  </a:cxn>
                  <a:cxn ang="0">
                    <a:pos x="T4" y="T5"/>
                  </a:cxn>
                  <a:cxn ang="0">
                    <a:pos x="T6" y="T7"/>
                  </a:cxn>
                  <a:cxn ang="0">
                    <a:pos x="T8" y="T9"/>
                  </a:cxn>
                  <a:cxn ang="0">
                    <a:pos x="T10" y="T11"/>
                  </a:cxn>
                </a:cxnLst>
                <a:rect l="0" t="0" r="r" b="b"/>
                <a:pathLst>
                  <a:path w="240" h="144">
                    <a:moveTo>
                      <a:pt x="119" y="144"/>
                    </a:moveTo>
                    <a:lnTo>
                      <a:pt x="119" y="144"/>
                    </a:lnTo>
                    <a:cubicBezTo>
                      <a:pt x="52" y="144"/>
                      <a:pt x="0" y="112"/>
                      <a:pt x="0" y="72"/>
                    </a:cubicBezTo>
                    <a:cubicBezTo>
                      <a:pt x="0" y="33"/>
                      <a:pt x="52" y="0"/>
                      <a:pt x="119" y="0"/>
                    </a:cubicBezTo>
                    <a:cubicBezTo>
                      <a:pt x="185" y="0"/>
                      <a:pt x="240" y="33"/>
                      <a:pt x="240" y="72"/>
                    </a:cubicBezTo>
                    <a:cubicBezTo>
                      <a:pt x="240" y="112"/>
                      <a:pt x="185" y="144"/>
                      <a:pt x="119" y="144"/>
                    </a:cubicBezTo>
                    <a:close/>
                  </a:path>
                </a:pathLst>
              </a:custGeom>
              <a:noFill/>
              <a:ln w="15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16" name="Freeform 159">
                <a:extLst>
                  <a:ext uri="{FF2B5EF4-FFF2-40B4-BE49-F238E27FC236}">
                    <a16:creationId xmlns:a16="http://schemas.microsoft.com/office/drawing/2014/main" id="{EC90E18D-A140-4992-E40C-9603A9E43D90}"/>
                  </a:ext>
                </a:extLst>
              </p:cNvPr>
              <p:cNvSpPr>
                <a:spLocks/>
              </p:cNvSpPr>
              <p:nvPr/>
            </p:nvSpPr>
            <p:spPr bwMode="auto">
              <a:xfrm>
                <a:off x="2125548" y="3503478"/>
                <a:ext cx="16714" cy="9782"/>
              </a:xfrm>
              <a:custGeom>
                <a:avLst/>
                <a:gdLst>
                  <a:gd name="T0" fmla="*/ 139 w 272"/>
                  <a:gd name="T1" fmla="*/ 144 h 144"/>
                  <a:gd name="T2" fmla="*/ 139 w 272"/>
                  <a:gd name="T3" fmla="*/ 144 h 144"/>
                  <a:gd name="T4" fmla="*/ 0 w 272"/>
                  <a:gd name="T5" fmla="*/ 74 h 144"/>
                  <a:gd name="T6" fmla="*/ 139 w 272"/>
                  <a:gd name="T7" fmla="*/ 0 h 144"/>
                  <a:gd name="T8" fmla="*/ 272 w 272"/>
                  <a:gd name="T9" fmla="*/ 74 h 144"/>
                  <a:gd name="T10" fmla="*/ 139 w 272"/>
                  <a:gd name="T11" fmla="*/ 144 h 144"/>
                </a:gdLst>
                <a:ahLst/>
                <a:cxnLst>
                  <a:cxn ang="0">
                    <a:pos x="T0" y="T1"/>
                  </a:cxn>
                  <a:cxn ang="0">
                    <a:pos x="T2" y="T3"/>
                  </a:cxn>
                  <a:cxn ang="0">
                    <a:pos x="T4" y="T5"/>
                  </a:cxn>
                  <a:cxn ang="0">
                    <a:pos x="T6" y="T7"/>
                  </a:cxn>
                  <a:cxn ang="0">
                    <a:pos x="T8" y="T9"/>
                  </a:cxn>
                  <a:cxn ang="0">
                    <a:pos x="T10" y="T11"/>
                  </a:cxn>
                </a:cxnLst>
                <a:rect l="0" t="0" r="r" b="b"/>
                <a:pathLst>
                  <a:path w="272" h="144">
                    <a:moveTo>
                      <a:pt x="139" y="144"/>
                    </a:moveTo>
                    <a:lnTo>
                      <a:pt x="139" y="144"/>
                    </a:lnTo>
                    <a:cubicBezTo>
                      <a:pt x="63" y="144"/>
                      <a:pt x="0" y="113"/>
                      <a:pt x="0" y="74"/>
                    </a:cubicBezTo>
                    <a:cubicBezTo>
                      <a:pt x="0" y="34"/>
                      <a:pt x="63" y="0"/>
                      <a:pt x="139" y="0"/>
                    </a:cubicBezTo>
                    <a:cubicBezTo>
                      <a:pt x="214" y="0"/>
                      <a:pt x="272" y="34"/>
                      <a:pt x="272" y="74"/>
                    </a:cubicBezTo>
                    <a:cubicBezTo>
                      <a:pt x="272" y="113"/>
                      <a:pt x="214" y="144"/>
                      <a:pt x="139" y="144"/>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17" name="Freeform 160">
                <a:extLst>
                  <a:ext uri="{FF2B5EF4-FFF2-40B4-BE49-F238E27FC236}">
                    <a16:creationId xmlns:a16="http://schemas.microsoft.com/office/drawing/2014/main" id="{2BEDFAAD-8362-0948-41CE-3620DA4164AD}"/>
                  </a:ext>
                </a:extLst>
              </p:cNvPr>
              <p:cNvSpPr>
                <a:spLocks/>
              </p:cNvSpPr>
              <p:nvPr/>
            </p:nvSpPr>
            <p:spPr bwMode="auto">
              <a:xfrm>
                <a:off x="2125548" y="3503478"/>
                <a:ext cx="16714" cy="9782"/>
              </a:xfrm>
              <a:custGeom>
                <a:avLst/>
                <a:gdLst>
                  <a:gd name="T0" fmla="*/ 139 w 272"/>
                  <a:gd name="T1" fmla="*/ 144 h 144"/>
                  <a:gd name="T2" fmla="*/ 139 w 272"/>
                  <a:gd name="T3" fmla="*/ 144 h 144"/>
                  <a:gd name="T4" fmla="*/ 0 w 272"/>
                  <a:gd name="T5" fmla="*/ 74 h 144"/>
                  <a:gd name="T6" fmla="*/ 139 w 272"/>
                  <a:gd name="T7" fmla="*/ 0 h 144"/>
                  <a:gd name="T8" fmla="*/ 272 w 272"/>
                  <a:gd name="T9" fmla="*/ 74 h 144"/>
                  <a:gd name="T10" fmla="*/ 139 w 272"/>
                  <a:gd name="T11" fmla="*/ 144 h 144"/>
                </a:gdLst>
                <a:ahLst/>
                <a:cxnLst>
                  <a:cxn ang="0">
                    <a:pos x="T0" y="T1"/>
                  </a:cxn>
                  <a:cxn ang="0">
                    <a:pos x="T2" y="T3"/>
                  </a:cxn>
                  <a:cxn ang="0">
                    <a:pos x="T4" y="T5"/>
                  </a:cxn>
                  <a:cxn ang="0">
                    <a:pos x="T6" y="T7"/>
                  </a:cxn>
                  <a:cxn ang="0">
                    <a:pos x="T8" y="T9"/>
                  </a:cxn>
                  <a:cxn ang="0">
                    <a:pos x="T10" y="T11"/>
                  </a:cxn>
                </a:cxnLst>
                <a:rect l="0" t="0" r="r" b="b"/>
                <a:pathLst>
                  <a:path w="272" h="144">
                    <a:moveTo>
                      <a:pt x="139" y="144"/>
                    </a:moveTo>
                    <a:lnTo>
                      <a:pt x="139" y="144"/>
                    </a:lnTo>
                    <a:cubicBezTo>
                      <a:pt x="63" y="144"/>
                      <a:pt x="0" y="113"/>
                      <a:pt x="0" y="74"/>
                    </a:cubicBezTo>
                    <a:cubicBezTo>
                      <a:pt x="0" y="34"/>
                      <a:pt x="63" y="0"/>
                      <a:pt x="139" y="0"/>
                    </a:cubicBezTo>
                    <a:cubicBezTo>
                      <a:pt x="214" y="0"/>
                      <a:pt x="272" y="34"/>
                      <a:pt x="272" y="74"/>
                    </a:cubicBezTo>
                    <a:cubicBezTo>
                      <a:pt x="272" y="113"/>
                      <a:pt x="214" y="144"/>
                      <a:pt x="139" y="144"/>
                    </a:cubicBezTo>
                    <a:close/>
                  </a:path>
                </a:pathLst>
              </a:custGeom>
              <a:noFill/>
              <a:ln w="1588"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18" name="Freeform 178">
                <a:extLst>
                  <a:ext uri="{FF2B5EF4-FFF2-40B4-BE49-F238E27FC236}">
                    <a16:creationId xmlns:a16="http://schemas.microsoft.com/office/drawing/2014/main" id="{98A8010B-6385-B71E-9ED0-11179D34E51B}"/>
                  </a:ext>
                </a:extLst>
              </p:cNvPr>
              <p:cNvSpPr>
                <a:spLocks/>
              </p:cNvSpPr>
              <p:nvPr/>
            </p:nvSpPr>
            <p:spPr bwMode="auto">
              <a:xfrm>
                <a:off x="3959964" y="4121686"/>
                <a:ext cx="85662" cy="121295"/>
              </a:xfrm>
              <a:custGeom>
                <a:avLst/>
                <a:gdLst>
                  <a:gd name="T0" fmla="*/ 0 w 41"/>
                  <a:gd name="T1" fmla="*/ 0 h 62"/>
                  <a:gd name="T2" fmla="*/ 41 w 41"/>
                  <a:gd name="T3" fmla="*/ 31 h 62"/>
                  <a:gd name="T4" fmla="*/ 0 w 41"/>
                  <a:gd name="T5" fmla="*/ 62 h 62"/>
                  <a:gd name="T6" fmla="*/ 0 w 41"/>
                  <a:gd name="T7" fmla="*/ 0 h 62"/>
                </a:gdLst>
                <a:ahLst/>
                <a:cxnLst>
                  <a:cxn ang="0">
                    <a:pos x="T0" y="T1"/>
                  </a:cxn>
                  <a:cxn ang="0">
                    <a:pos x="T2" y="T3"/>
                  </a:cxn>
                  <a:cxn ang="0">
                    <a:pos x="T4" y="T5"/>
                  </a:cxn>
                  <a:cxn ang="0">
                    <a:pos x="T6" y="T7"/>
                  </a:cxn>
                </a:cxnLst>
                <a:rect l="0" t="0" r="r" b="b"/>
                <a:pathLst>
                  <a:path w="41" h="62">
                    <a:moveTo>
                      <a:pt x="0" y="0"/>
                    </a:moveTo>
                    <a:lnTo>
                      <a:pt x="41" y="31"/>
                    </a:lnTo>
                    <a:lnTo>
                      <a:pt x="0" y="62"/>
                    </a:lnTo>
                    <a:lnTo>
                      <a:pt x="0" y="0"/>
                    </a:lnTo>
                    <a:close/>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19" name="Line 179">
                <a:extLst>
                  <a:ext uri="{FF2B5EF4-FFF2-40B4-BE49-F238E27FC236}">
                    <a16:creationId xmlns:a16="http://schemas.microsoft.com/office/drawing/2014/main" id="{D5B02FFD-FD2D-F397-55DB-A94019807DCA}"/>
                  </a:ext>
                </a:extLst>
              </p:cNvPr>
              <p:cNvSpPr>
                <a:spLocks noChangeShapeType="1"/>
              </p:cNvSpPr>
              <p:nvPr/>
            </p:nvSpPr>
            <p:spPr bwMode="auto">
              <a:xfrm>
                <a:off x="3450172" y="3890837"/>
                <a:ext cx="498807" cy="273888"/>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20" name="Line 180">
                <a:extLst>
                  <a:ext uri="{FF2B5EF4-FFF2-40B4-BE49-F238E27FC236}">
                    <a16:creationId xmlns:a16="http://schemas.microsoft.com/office/drawing/2014/main" id="{11B3DA1F-1616-843A-63B0-A7D457B125DD}"/>
                  </a:ext>
                </a:extLst>
              </p:cNvPr>
              <p:cNvSpPr>
                <a:spLocks noChangeShapeType="1"/>
              </p:cNvSpPr>
              <p:nvPr/>
            </p:nvSpPr>
            <p:spPr bwMode="auto">
              <a:xfrm flipV="1">
                <a:off x="3450173" y="4211679"/>
                <a:ext cx="500388" cy="89992"/>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21" name="Line 181">
                <a:extLst>
                  <a:ext uri="{FF2B5EF4-FFF2-40B4-BE49-F238E27FC236}">
                    <a16:creationId xmlns:a16="http://schemas.microsoft.com/office/drawing/2014/main" id="{26453E63-9390-7000-61CB-AEAC384B4F52}"/>
                  </a:ext>
                </a:extLst>
              </p:cNvPr>
              <p:cNvSpPr>
                <a:spLocks noChangeShapeType="1"/>
              </p:cNvSpPr>
              <p:nvPr/>
            </p:nvSpPr>
            <p:spPr bwMode="auto">
              <a:xfrm>
                <a:off x="2282245" y="3908444"/>
                <a:ext cx="236093" cy="3912"/>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22" name="Freeform 182">
                <a:extLst>
                  <a:ext uri="{FF2B5EF4-FFF2-40B4-BE49-F238E27FC236}">
                    <a16:creationId xmlns:a16="http://schemas.microsoft.com/office/drawing/2014/main" id="{2A672F85-3653-EC35-5305-05D014CAE0C8}"/>
                  </a:ext>
                </a:extLst>
              </p:cNvPr>
              <p:cNvSpPr>
                <a:spLocks/>
              </p:cNvSpPr>
              <p:nvPr/>
            </p:nvSpPr>
            <p:spPr bwMode="auto">
              <a:xfrm>
                <a:off x="2113011" y="3890837"/>
                <a:ext cx="41786" cy="5870"/>
              </a:xfrm>
              <a:custGeom>
                <a:avLst/>
                <a:gdLst>
                  <a:gd name="T0" fmla="*/ 0 w 20"/>
                  <a:gd name="T1" fmla="*/ 3 h 3"/>
                  <a:gd name="T2" fmla="*/ 0 w 20"/>
                  <a:gd name="T3" fmla="*/ 3 h 3"/>
                  <a:gd name="T4" fmla="*/ 20 w 20"/>
                  <a:gd name="T5" fmla="*/ 3 h 3"/>
                  <a:gd name="T6" fmla="*/ 20 w 20"/>
                  <a:gd name="T7" fmla="*/ 0 h 3"/>
                  <a:gd name="T8" fmla="*/ 0 w 20"/>
                  <a:gd name="T9" fmla="*/ 0 h 3"/>
                  <a:gd name="T10" fmla="*/ 0 w 20"/>
                  <a:gd name="T11" fmla="*/ 3 h 3"/>
                </a:gdLst>
                <a:ahLst/>
                <a:cxnLst>
                  <a:cxn ang="0">
                    <a:pos x="T0" y="T1"/>
                  </a:cxn>
                  <a:cxn ang="0">
                    <a:pos x="T2" y="T3"/>
                  </a:cxn>
                  <a:cxn ang="0">
                    <a:pos x="T4" y="T5"/>
                  </a:cxn>
                  <a:cxn ang="0">
                    <a:pos x="T6" y="T7"/>
                  </a:cxn>
                  <a:cxn ang="0">
                    <a:pos x="T8" y="T9"/>
                  </a:cxn>
                  <a:cxn ang="0">
                    <a:pos x="T10" y="T11"/>
                  </a:cxn>
                </a:cxnLst>
                <a:rect l="0" t="0" r="r" b="b"/>
                <a:pathLst>
                  <a:path w="20" h="3">
                    <a:moveTo>
                      <a:pt x="0" y="3"/>
                    </a:moveTo>
                    <a:lnTo>
                      <a:pt x="0" y="3"/>
                    </a:lnTo>
                    <a:lnTo>
                      <a:pt x="20" y="3"/>
                    </a:lnTo>
                    <a:lnTo>
                      <a:pt x="20" y="0"/>
                    </a:lnTo>
                    <a:lnTo>
                      <a:pt x="0" y="0"/>
                    </a:lnTo>
                    <a:lnTo>
                      <a:pt x="0" y="3"/>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23" name="Freeform 183">
                <a:extLst>
                  <a:ext uri="{FF2B5EF4-FFF2-40B4-BE49-F238E27FC236}">
                    <a16:creationId xmlns:a16="http://schemas.microsoft.com/office/drawing/2014/main" id="{811945EA-8B57-DF34-FBF2-3F086A7F9D83}"/>
                  </a:ext>
                </a:extLst>
              </p:cNvPr>
              <p:cNvSpPr>
                <a:spLocks/>
              </p:cNvSpPr>
              <p:nvPr/>
            </p:nvSpPr>
            <p:spPr bwMode="auto">
              <a:xfrm>
                <a:off x="2113011" y="3904531"/>
                <a:ext cx="41786" cy="7826"/>
              </a:xfrm>
              <a:custGeom>
                <a:avLst/>
                <a:gdLst>
                  <a:gd name="T0" fmla="*/ 0 w 20"/>
                  <a:gd name="T1" fmla="*/ 4 h 4"/>
                  <a:gd name="T2" fmla="*/ 0 w 20"/>
                  <a:gd name="T3" fmla="*/ 4 h 4"/>
                  <a:gd name="T4" fmla="*/ 20 w 20"/>
                  <a:gd name="T5" fmla="*/ 4 h 4"/>
                  <a:gd name="T6" fmla="*/ 20 w 20"/>
                  <a:gd name="T7" fmla="*/ 0 h 4"/>
                  <a:gd name="T8" fmla="*/ 0 w 20"/>
                  <a:gd name="T9" fmla="*/ 0 h 4"/>
                  <a:gd name="T10" fmla="*/ 0 w 20"/>
                  <a:gd name="T11" fmla="*/ 4 h 4"/>
                </a:gdLst>
                <a:ahLst/>
                <a:cxnLst>
                  <a:cxn ang="0">
                    <a:pos x="T0" y="T1"/>
                  </a:cxn>
                  <a:cxn ang="0">
                    <a:pos x="T2" y="T3"/>
                  </a:cxn>
                  <a:cxn ang="0">
                    <a:pos x="T4" y="T5"/>
                  </a:cxn>
                  <a:cxn ang="0">
                    <a:pos x="T6" y="T7"/>
                  </a:cxn>
                  <a:cxn ang="0">
                    <a:pos x="T8" y="T9"/>
                  </a:cxn>
                  <a:cxn ang="0">
                    <a:pos x="T10" y="T11"/>
                  </a:cxn>
                </a:cxnLst>
                <a:rect l="0" t="0" r="r" b="b"/>
                <a:pathLst>
                  <a:path w="20" h="4">
                    <a:moveTo>
                      <a:pt x="0" y="4"/>
                    </a:moveTo>
                    <a:lnTo>
                      <a:pt x="0" y="4"/>
                    </a:lnTo>
                    <a:lnTo>
                      <a:pt x="20" y="4"/>
                    </a:lnTo>
                    <a:lnTo>
                      <a:pt x="20" y="0"/>
                    </a:lnTo>
                    <a:lnTo>
                      <a:pt x="0" y="0"/>
                    </a:lnTo>
                    <a:lnTo>
                      <a:pt x="0" y="4"/>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24" name="Freeform 184">
                <a:extLst>
                  <a:ext uri="{FF2B5EF4-FFF2-40B4-BE49-F238E27FC236}">
                    <a16:creationId xmlns:a16="http://schemas.microsoft.com/office/drawing/2014/main" id="{B3488E87-75A6-5D3A-C063-76D3961144D7}"/>
                  </a:ext>
                </a:extLst>
              </p:cNvPr>
              <p:cNvSpPr>
                <a:spLocks/>
              </p:cNvSpPr>
              <p:nvPr/>
            </p:nvSpPr>
            <p:spPr bwMode="auto">
              <a:xfrm>
                <a:off x="2113011" y="3918226"/>
                <a:ext cx="41786" cy="7826"/>
              </a:xfrm>
              <a:custGeom>
                <a:avLst/>
                <a:gdLst>
                  <a:gd name="T0" fmla="*/ 0 w 20"/>
                  <a:gd name="T1" fmla="*/ 4 h 4"/>
                  <a:gd name="T2" fmla="*/ 0 w 20"/>
                  <a:gd name="T3" fmla="*/ 4 h 4"/>
                  <a:gd name="T4" fmla="*/ 20 w 20"/>
                  <a:gd name="T5" fmla="*/ 4 h 4"/>
                  <a:gd name="T6" fmla="*/ 20 w 20"/>
                  <a:gd name="T7" fmla="*/ 0 h 4"/>
                  <a:gd name="T8" fmla="*/ 0 w 20"/>
                  <a:gd name="T9" fmla="*/ 0 h 4"/>
                  <a:gd name="T10" fmla="*/ 0 w 20"/>
                  <a:gd name="T11" fmla="*/ 4 h 4"/>
                </a:gdLst>
                <a:ahLst/>
                <a:cxnLst>
                  <a:cxn ang="0">
                    <a:pos x="T0" y="T1"/>
                  </a:cxn>
                  <a:cxn ang="0">
                    <a:pos x="T2" y="T3"/>
                  </a:cxn>
                  <a:cxn ang="0">
                    <a:pos x="T4" y="T5"/>
                  </a:cxn>
                  <a:cxn ang="0">
                    <a:pos x="T6" y="T7"/>
                  </a:cxn>
                  <a:cxn ang="0">
                    <a:pos x="T8" y="T9"/>
                  </a:cxn>
                  <a:cxn ang="0">
                    <a:pos x="T10" y="T11"/>
                  </a:cxn>
                </a:cxnLst>
                <a:rect l="0" t="0" r="r" b="b"/>
                <a:pathLst>
                  <a:path w="20" h="4">
                    <a:moveTo>
                      <a:pt x="0" y="4"/>
                    </a:moveTo>
                    <a:lnTo>
                      <a:pt x="0" y="4"/>
                    </a:lnTo>
                    <a:lnTo>
                      <a:pt x="20" y="4"/>
                    </a:lnTo>
                    <a:lnTo>
                      <a:pt x="20" y="0"/>
                    </a:lnTo>
                    <a:lnTo>
                      <a:pt x="0" y="0"/>
                    </a:lnTo>
                    <a:lnTo>
                      <a:pt x="0" y="4"/>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25" name="Freeform 185">
                <a:extLst>
                  <a:ext uri="{FF2B5EF4-FFF2-40B4-BE49-F238E27FC236}">
                    <a16:creationId xmlns:a16="http://schemas.microsoft.com/office/drawing/2014/main" id="{5A2415DE-446C-24C4-731C-98C28A3594BE}"/>
                  </a:ext>
                </a:extLst>
              </p:cNvPr>
              <p:cNvSpPr>
                <a:spLocks/>
              </p:cNvSpPr>
              <p:nvPr/>
            </p:nvSpPr>
            <p:spPr bwMode="auto">
              <a:xfrm>
                <a:off x="2113011" y="3933877"/>
                <a:ext cx="41786" cy="7826"/>
              </a:xfrm>
              <a:custGeom>
                <a:avLst/>
                <a:gdLst>
                  <a:gd name="T0" fmla="*/ 0 w 20"/>
                  <a:gd name="T1" fmla="*/ 4 h 4"/>
                  <a:gd name="T2" fmla="*/ 0 w 20"/>
                  <a:gd name="T3" fmla="*/ 4 h 4"/>
                  <a:gd name="T4" fmla="*/ 20 w 20"/>
                  <a:gd name="T5" fmla="*/ 4 h 4"/>
                  <a:gd name="T6" fmla="*/ 20 w 20"/>
                  <a:gd name="T7" fmla="*/ 0 h 4"/>
                  <a:gd name="T8" fmla="*/ 0 w 20"/>
                  <a:gd name="T9" fmla="*/ 0 h 4"/>
                  <a:gd name="T10" fmla="*/ 0 w 20"/>
                  <a:gd name="T11" fmla="*/ 4 h 4"/>
                </a:gdLst>
                <a:ahLst/>
                <a:cxnLst>
                  <a:cxn ang="0">
                    <a:pos x="T0" y="T1"/>
                  </a:cxn>
                  <a:cxn ang="0">
                    <a:pos x="T2" y="T3"/>
                  </a:cxn>
                  <a:cxn ang="0">
                    <a:pos x="T4" y="T5"/>
                  </a:cxn>
                  <a:cxn ang="0">
                    <a:pos x="T6" y="T7"/>
                  </a:cxn>
                  <a:cxn ang="0">
                    <a:pos x="T8" y="T9"/>
                  </a:cxn>
                  <a:cxn ang="0">
                    <a:pos x="T10" y="T11"/>
                  </a:cxn>
                </a:cxnLst>
                <a:rect l="0" t="0" r="r" b="b"/>
                <a:pathLst>
                  <a:path w="20" h="4">
                    <a:moveTo>
                      <a:pt x="0" y="4"/>
                    </a:moveTo>
                    <a:lnTo>
                      <a:pt x="0" y="4"/>
                    </a:lnTo>
                    <a:lnTo>
                      <a:pt x="20" y="4"/>
                    </a:lnTo>
                    <a:lnTo>
                      <a:pt x="20" y="0"/>
                    </a:lnTo>
                    <a:lnTo>
                      <a:pt x="0" y="0"/>
                    </a:lnTo>
                    <a:lnTo>
                      <a:pt x="0" y="4"/>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26" name="Freeform 186">
                <a:extLst>
                  <a:ext uri="{FF2B5EF4-FFF2-40B4-BE49-F238E27FC236}">
                    <a16:creationId xmlns:a16="http://schemas.microsoft.com/office/drawing/2014/main" id="{E88E4B99-3C31-20B5-6197-6A11E8B95940}"/>
                  </a:ext>
                </a:extLst>
              </p:cNvPr>
              <p:cNvSpPr>
                <a:spLocks/>
              </p:cNvSpPr>
              <p:nvPr/>
            </p:nvSpPr>
            <p:spPr bwMode="auto">
              <a:xfrm>
                <a:off x="2113011" y="3947571"/>
                <a:ext cx="41786" cy="7826"/>
              </a:xfrm>
              <a:custGeom>
                <a:avLst/>
                <a:gdLst>
                  <a:gd name="T0" fmla="*/ 0 w 20"/>
                  <a:gd name="T1" fmla="*/ 4 h 4"/>
                  <a:gd name="T2" fmla="*/ 0 w 20"/>
                  <a:gd name="T3" fmla="*/ 4 h 4"/>
                  <a:gd name="T4" fmla="*/ 20 w 20"/>
                  <a:gd name="T5" fmla="*/ 4 h 4"/>
                  <a:gd name="T6" fmla="*/ 20 w 20"/>
                  <a:gd name="T7" fmla="*/ 0 h 4"/>
                  <a:gd name="T8" fmla="*/ 0 w 20"/>
                  <a:gd name="T9" fmla="*/ 0 h 4"/>
                  <a:gd name="T10" fmla="*/ 0 w 20"/>
                  <a:gd name="T11" fmla="*/ 4 h 4"/>
                </a:gdLst>
                <a:ahLst/>
                <a:cxnLst>
                  <a:cxn ang="0">
                    <a:pos x="T0" y="T1"/>
                  </a:cxn>
                  <a:cxn ang="0">
                    <a:pos x="T2" y="T3"/>
                  </a:cxn>
                  <a:cxn ang="0">
                    <a:pos x="T4" y="T5"/>
                  </a:cxn>
                  <a:cxn ang="0">
                    <a:pos x="T6" y="T7"/>
                  </a:cxn>
                  <a:cxn ang="0">
                    <a:pos x="T8" y="T9"/>
                  </a:cxn>
                  <a:cxn ang="0">
                    <a:pos x="T10" y="T11"/>
                  </a:cxn>
                </a:cxnLst>
                <a:rect l="0" t="0" r="r" b="b"/>
                <a:pathLst>
                  <a:path w="20" h="4">
                    <a:moveTo>
                      <a:pt x="0" y="4"/>
                    </a:moveTo>
                    <a:lnTo>
                      <a:pt x="0" y="4"/>
                    </a:lnTo>
                    <a:lnTo>
                      <a:pt x="20" y="4"/>
                    </a:lnTo>
                    <a:lnTo>
                      <a:pt x="20" y="0"/>
                    </a:lnTo>
                    <a:lnTo>
                      <a:pt x="0" y="0"/>
                    </a:lnTo>
                    <a:lnTo>
                      <a:pt x="0" y="4"/>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27" name="Freeform 187">
                <a:extLst>
                  <a:ext uri="{FF2B5EF4-FFF2-40B4-BE49-F238E27FC236}">
                    <a16:creationId xmlns:a16="http://schemas.microsoft.com/office/drawing/2014/main" id="{DF427FDD-2F82-2BD4-17EC-6CF3725386B8}"/>
                  </a:ext>
                </a:extLst>
              </p:cNvPr>
              <p:cNvSpPr>
                <a:spLocks/>
              </p:cNvSpPr>
              <p:nvPr/>
            </p:nvSpPr>
            <p:spPr bwMode="auto">
              <a:xfrm>
                <a:off x="2129726" y="3822364"/>
                <a:ext cx="10447" cy="39127"/>
              </a:xfrm>
              <a:custGeom>
                <a:avLst/>
                <a:gdLst>
                  <a:gd name="T0" fmla="*/ 71 w 144"/>
                  <a:gd name="T1" fmla="*/ 688 h 688"/>
                  <a:gd name="T2" fmla="*/ 71 w 144"/>
                  <a:gd name="T3" fmla="*/ 688 h 688"/>
                  <a:gd name="T4" fmla="*/ 0 w 144"/>
                  <a:gd name="T5" fmla="*/ 628 h 688"/>
                  <a:gd name="T6" fmla="*/ 0 w 144"/>
                  <a:gd name="T7" fmla="*/ 59 h 688"/>
                  <a:gd name="T8" fmla="*/ 71 w 144"/>
                  <a:gd name="T9" fmla="*/ 0 h 688"/>
                  <a:gd name="T10" fmla="*/ 144 w 144"/>
                  <a:gd name="T11" fmla="*/ 59 h 688"/>
                  <a:gd name="T12" fmla="*/ 144 w 144"/>
                  <a:gd name="T13" fmla="*/ 628 h 688"/>
                  <a:gd name="T14" fmla="*/ 71 w 144"/>
                  <a:gd name="T15" fmla="*/ 688 h 6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688">
                    <a:moveTo>
                      <a:pt x="71" y="688"/>
                    </a:moveTo>
                    <a:lnTo>
                      <a:pt x="71" y="688"/>
                    </a:lnTo>
                    <a:cubicBezTo>
                      <a:pt x="33" y="688"/>
                      <a:pt x="0" y="662"/>
                      <a:pt x="0" y="628"/>
                    </a:cubicBezTo>
                    <a:lnTo>
                      <a:pt x="0" y="59"/>
                    </a:lnTo>
                    <a:cubicBezTo>
                      <a:pt x="0" y="27"/>
                      <a:pt x="33" y="0"/>
                      <a:pt x="71" y="0"/>
                    </a:cubicBezTo>
                    <a:cubicBezTo>
                      <a:pt x="112" y="0"/>
                      <a:pt x="144" y="27"/>
                      <a:pt x="144" y="59"/>
                    </a:cubicBezTo>
                    <a:lnTo>
                      <a:pt x="144" y="628"/>
                    </a:lnTo>
                    <a:cubicBezTo>
                      <a:pt x="144" y="662"/>
                      <a:pt x="112" y="688"/>
                      <a:pt x="71" y="688"/>
                    </a:cubicBezTo>
                    <a:close/>
                  </a:path>
                </a:pathLst>
              </a:custGeom>
              <a:solidFill>
                <a:srgbClr val="47474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28" name="Freeform 188">
                <a:extLst>
                  <a:ext uri="{FF2B5EF4-FFF2-40B4-BE49-F238E27FC236}">
                    <a16:creationId xmlns:a16="http://schemas.microsoft.com/office/drawing/2014/main" id="{3593E146-C278-B935-A734-E7AEB3A6E99E}"/>
                  </a:ext>
                </a:extLst>
              </p:cNvPr>
              <p:cNvSpPr>
                <a:spLocks/>
              </p:cNvSpPr>
              <p:nvPr/>
            </p:nvSpPr>
            <p:spPr bwMode="auto">
              <a:xfrm>
                <a:off x="2202851" y="3920182"/>
                <a:ext cx="10447" cy="9782"/>
              </a:xfrm>
              <a:custGeom>
                <a:avLst/>
                <a:gdLst>
                  <a:gd name="T0" fmla="*/ 5 w 5"/>
                  <a:gd name="T1" fmla="*/ 5 h 5"/>
                  <a:gd name="T2" fmla="*/ 5 w 5"/>
                  <a:gd name="T3" fmla="*/ 5 h 5"/>
                  <a:gd name="T4" fmla="*/ 0 w 5"/>
                  <a:gd name="T5" fmla="*/ 5 h 5"/>
                  <a:gd name="T6" fmla="*/ 0 w 5"/>
                  <a:gd name="T7" fmla="*/ 0 h 5"/>
                  <a:gd name="T8" fmla="*/ 5 w 5"/>
                  <a:gd name="T9" fmla="*/ 0 h 5"/>
                  <a:gd name="T10" fmla="*/ 5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5" y="5"/>
                    </a:moveTo>
                    <a:lnTo>
                      <a:pt x="5" y="5"/>
                    </a:lnTo>
                    <a:lnTo>
                      <a:pt x="0" y="5"/>
                    </a:lnTo>
                    <a:lnTo>
                      <a:pt x="0" y="0"/>
                    </a:lnTo>
                    <a:lnTo>
                      <a:pt x="5" y="0"/>
                    </a:lnTo>
                    <a:lnTo>
                      <a:pt x="5" y="5"/>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29" name="Freeform 189">
                <a:extLst>
                  <a:ext uri="{FF2B5EF4-FFF2-40B4-BE49-F238E27FC236}">
                    <a16:creationId xmlns:a16="http://schemas.microsoft.com/office/drawing/2014/main" id="{B76C5D1F-EAD4-6962-E6E3-225000750689}"/>
                  </a:ext>
                </a:extLst>
              </p:cNvPr>
              <p:cNvSpPr>
                <a:spLocks/>
              </p:cNvSpPr>
              <p:nvPr/>
            </p:nvSpPr>
            <p:spPr bwMode="auto">
              <a:xfrm>
                <a:off x="2227923" y="3920182"/>
                <a:ext cx="10447" cy="9782"/>
              </a:xfrm>
              <a:custGeom>
                <a:avLst/>
                <a:gdLst>
                  <a:gd name="T0" fmla="*/ 5 w 5"/>
                  <a:gd name="T1" fmla="*/ 5 h 5"/>
                  <a:gd name="T2" fmla="*/ 5 w 5"/>
                  <a:gd name="T3" fmla="*/ 5 h 5"/>
                  <a:gd name="T4" fmla="*/ 0 w 5"/>
                  <a:gd name="T5" fmla="*/ 5 h 5"/>
                  <a:gd name="T6" fmla="*/ 0 w 5"/>
                  <a:gd name="T7" fmla="*/ 0 h 5"/>
                  <a:gd name="T8" fmla="*/ 5 w 5"/>
                  <a:gd name="T9" fmla="*/ 0 h 5"/>
                  <a:gd name="T10" fmla="*/ 5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5" y="5"/>
                    </a:moveTo>
                    <a:lnTo>
                      <a:pt x="5" y="5"/>
                    </a:lnTo>
                    <a:lnTo>
                      <a:pt x="0" y="5"/>
                    </a:lnTo>
                    <a:lnTo>
                      <a:pt x="0" y="0"/>
                    </a:lnTo>
                    <a:lnTo>
                      <a:pt x="5" y="0"/>
                    </a:lnTo>
                    <a:lnTo>
                      <a:pt x="5" y="5"/>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30" name="Freeform 190">
                <a:extLst>
                  <a:ext uri="{FF2B5EF4-FFF2-40B4-BE49-F238E27FC236}">
                    <a16:creationId xmlns:a16="http://schemas.microsoft.com/office/drawing/2014/main" id="{63374B34-7955-7744-A0CD-3A7FE3717015}"/>
                  </a:ext>
                </a:extLst>
              </p:cNvPr>
              <p:cNvSpPr>
                <a:spLocks/>
              </p:cNvSpPr>
              <p:nvPr/>
            </p:nvSpPr>
            <p:spPr bwMode="auto">
              <a:xfrm>
                <a:off x="2202851" y="3935833"/>
                <a:ext cx="10447" cy="9782"/>
              </a:xfrm>
              <a:custGeom>
                <a:avLst/>
                <a:gdLst>
                  <a:gd name="T0" fmla="*/ 5 w 5"/>
                  <a:gd name="T1" fmla="*/ 5 h 5"/>
                  <a:gd name="T2" fmla="*/ 5 w 5"/>
                  <a:gd name="T3" fmla="*/ 5 h 5"/>
                  <a:gd name="T4" fmla="*/ 0 w 5"/>
                  <a:gd name="T5" fmla="*/ 5 h 5"/>
                  <a:gd name="T6" fmla="*/ 0 w 5"/>
                  <a:gd name="T7" fmla="*/ 0 h 5"/>
                  <a:gd name="T8" fmla="*/ 5 w 5"/>
                  <a:gd name="T9" fmla="*/ 0 h 5"/>
                  <a:gd name="T10" fmla="*/ 5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5" y="5"/>
                    </a:moveTo>
                    <a:lnTo>
                      <a:pt x="5" y="5"/>
                    </a:lnTo>
                    <a:lnTo>
                      <a:pt x="0" y="5"/>
                    </a:lnTo>
                    <a:lnTo>
                      <a:pt x="0" y="0"/>
                    </a:lnTo>
                    <a:lnTo>
                      <a:pt x="5" y="0"/>
                    </a:lnTo>
                    <a:lnTo>
                      <a:pt x="5" y="5"/>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31" name="Freeform 191">
                <a:extLst>
                  <a:ext uri="{FF2B5EF4-FFF2-40B4-BE49-F238E27FC236}">
                    <a16:creationId xmlns:a16="http://schemas.microsoft.com/office/drawing/2014/main" id="{F41922DF-1E83-4342-60E0-40E9B768E421}"/>
                  </a:ext>
                </a:extLst>
              </p:cNvPr>
              <p:cNvSpPr>
                <a:spLocks/>
              </p:cNvSpPr>
              <p:nvPr/>
            </p:nvSpPr>
            <p:spPr bwMode="auto">
              <a:xfrm>
                <a:off x="2227923" y="3935833"/>
                <a:ext cx="10447" cy="9782"/>
              </a:xfrm>
              <a:custGeom>
                <a:avLst/>
                <a:gdLst>
                  <a:gd name="T0" fmla="*/ 5 w 5"/>
                  <a:gd name="T1" fmla="*/ 5 h 5"/>
                  <a:gd name="T2" fmla="*/ 5 w 5"/>
                  <a:gd name="T3" fmla="*/ 5 h 5"/>
                  <a:gd name="T4" fmla="*/ 0 w 5"/>
                  <a:gd name="T5" fmla="*/ 5 h 5"/>
                  <a:gd name="T6" fmla="*/ 0 w 5"/>
                  <a:gd name="T7" fmla="*/ 0 h 5"/>
                  <a:gd name="T8" fmla="*/ 5 w 5"/>
                  <a:gd name="T9" fmla="*/ 0 h 5"/>
                  <a:gd name="T10" fmla="*/ 5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5" y="5"/>
                    </a:moveTo>
                    <a:lnTo>
                      <a:pt x="5" y="5"/>
                    </a:lnTo>
                    <a:lnTo>
                      <a:pt x="0" y="5"/>
                    </a:lnTo>
                    <a:lnTo>
                      <a:pt x="0" y="0"/>
                    </a:lnTo>
                    <a:lnTo>
                      <a:pt x="5" y="0"/>
                    </a:lnTo>
                    <a:lnTo>
                      <a:pt x="5" y="5"/>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32" name="Freeform 192">
                <a:extLst>
                  <a:ext uri="{FF2B5EF4-FFF2-40B4-BE49-F238E27FC236}">
                    <a16:creationId xmlns:a16="http://schemas.microsoft.com/office/drawing/2014/main" id="{02053572-EB2D-633A-A3B6-B2B97619B9C0}"/>
                  </a:ext>
                </a:extLst>
              </p:cNvPr>
              <p:cNvSpPr>
                <a:spLocks/>
              </p:cNvSpPr>
              <p:nvPr/>
            </p:nvSpPr>
            <p:spPr bwMode="auto">
              <a:xfrm>
                <a:off x="2202851" y="3951483"/>
                <a:ext cx="10447" cy="7826"/>
              </a:xfrm>
              <a:custGeom>
                <a:avLst/>
                <a:gdLst>
                  <a:gd name="T0" fmla="*/ 5 w 5"/>
                  <a:gd name="T1" fmla="*/ 4 h 4"/>
                  <a:gd name="T2" fmla="*/ 5 w 5"/>
                  <a:gd name="T3" fmla="*/ 4 h 4"/>
                  <a:gd name="T4" fmla="*/ 0 w 5"/>
                  <a:gd name="T5" fmla="*/ 4 h 4"/>
                  <a:gd name="T6" fmla="*/ 0 w 5"/>
                  <a:gd name="T7" fmla="*/ 0 h 4"/>
                  <a:gd name="T8" fmla="*/ 5 w 5"/>
                  <a:gd name="T9" fmla="*/ 0 h 4"/>
                  <a:gd name="T10" fmla="*/ 5 w 5"/>
                  <a:gd name="T11" fmla="*/ 4 h 4"/>
                </a:gdLst>
                <a:ahLst/>
                <a:cxnLst>
                  <a:cxn ang="0">
                    <a:pos x="T0" y="T1"/>
                  </a:cxn>
                  <a:cxn ang="0">
                    <a:pos x="T2" y="T3"/>
                  </a:cxn>
                  <a:cxn ang="0">
                    <a:pos x="T4" y="T5"/>
                  </a:cxn>
                  <a:cxn ang="0">
                    <a:pos x="T6" y="T7"/>
                  </a:cxn>
                  <a:cxn ang="0">
                    <a:pos x="T8" y="T9"/>
                  </a:cxn>
                  <a:cxn ang="0">
                    <a:pos x="T10" y="T11"/>
                  </a:cxn>
                </a:cxnLst>
                <a:rect l="0" t="0" r="r" b="b"/>
                <a:pathLst>
                  <a:path w="5" h="4">
                    <a:moveTo>
                      <a:pt x="5" y="4"/>
                    </a:moveTo>
                    <a:lnTo>
                      <a:pt x="5" y="4"/>
                    </a:lnTo>
                    <a:lnTo>
                      <a:pt x="0" y="4"/>
                    </a:lnTo>
                    <a:lnTo>
                      <a:pt x="0" y="0"/>
                    </a:lnTo>
                    <a:lnTo>
                      <a:pt x="5" y="0"/>
                    </a:lnTo>
                    <a:lnTo>
                      <a:pt x="5" y="4"/>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33" name="Freeform 193">
                <a:extLst>
                  <a:ext uri="{FF2B5EF4-FFF2-40B4-BE49-F238E27FC236}">
                    <a16:creationId xmlns:a16="http://schemas.microsoft.com/office/drawing/2014/main" id="{3F46F571-12C9-5F0B-50E9-8DC3372E5C61}"/>
                  </a:ext>
                </a:extLst>
              </p:cNvPr>
              <p:cNvSpPr>
                <a:spLocks/>
              </p:cNvSpPr>
              <p:nvPr/>
            </p:nvSpPr>
            <p:spPr bwMode="auto">
              <a:xfrm>
                <a:off x="2227923" y="3951483"/>
                <a:ext cx="10447" cy="7826"/>
              </a:xfrm>
              <a:custGeom>
                <a:avLst/>
                <a:gdLst>
                  <a:gd name="T0" fmla="*/ 5 w 5"/>
                  <a:gd name="T1" fmla="*/ 4 h 4"/>
                  <a:gd name="T2" fmla="*/ 5 w 5"/>
                  <a:gd name="T3" fmla="*/ 4 h 4"/>
                  <a:gd name="T4" fmla="*/ 0 w 5"/>
                  <a:gd name="T5" fmla="*/ 4 h 4"/>
                  <a:gd name="T6" fmla="*/ 0 w 5"/>
                  <a:gd name="T7" fmla="*/ 0 h 4"/>
                  <a:gd name="T8" fmla="*/ 5 w 5"/>
                  <a:gd name="T9" fmla="*/ 0 h 4"/>
                  <a:gd name="T10" fmla="*/ 5 w 5"/>
                  <a:gd name="T11" fmla="*/ 4 h 4"/>
                </a:gdLst>
                <a:ahLst/>
                <a:cxnLst>
                  <a:cxn ang="0">
                    <a:pos x="T0" y="T1"/>
                  </a:cxn>
                  <a:cxn ang="0">
                    <a:pos x="T2" y="T3"/>
                  </a:cxn>
                  <a:cxn ang="0">
                    <a:pos x="T4" y="T5"/>
                  </a:cxn>
                  <a:cxn ang="0">
                    <a:pos x="T6" y="T7"/>
                  </a:cxn>
                  <a:cxn ang="0">
                    <a:pos x="T8" y="T9"/>
                  </a:cxn>
                  <a:cxn ang="0">
                    <a:pos x="T10" y="T11"/>
                  </a:cxn>
                </a:cxnLst>
                <a:rect l="0" t="0" r="r" b="b"/>
                <a:pathLst>
                  <a:path w="5" h="4">
                    <a:moveTo>
                      <a:pt x="5" y="4"/>
                    </a:moveTo>
                    <a:lnTo>
                      <a:pt x="5" y="4"/>
                    </a:lnTo>
                    <a:lnTo>
                      <a:pt x="0" y="4"/>
                    </a:lnTo>
                    <a:lnTo>
                      <a:pt x="0" y="0"/>
                    </a:lnTo>
                    <a:lnTo>
                      <a:pt x="5" y="0"/>
                    </a:lnTo>
                    <a:lnTo>
                      <a:pt x="5" y="4"/>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34" name="Freeform 194">
                <a:extLst>
                  <a:ext uri="{FF2B5EF4-FFF2-40B4-BE49-F238E27FC236}">
                    <a16:creationId xmlns:a16="http://schemas.microsoft.com/office/drawing/2014/main" id="{E961F282-240F-3064-EC54-A0D8F9C1D065}"/>
                  </a:ext>
                </a:extLst>
              </p:cNvPr>
              <p:cNvSpPr>
                <a:spLocks/>
              </p:cNvSpPr>
              <p:nvPr/>
            </p:nvSpPr>
            <p:spPr bwMode="auto">
              <a:xfrm>
                <a:off x="2092118" y="3855622"/>
                <a:ext cx="165056" cy="138902"/>
              </a:xfrm>
              <a:custGeom>
                <a:avLst/>
                <a:gdLst>
                  <a:gd name="T0" fmla="*/ 1200 w 1320"/>
                  <a:gd name="T1" fmla="*/ 1192 h 1192"/>
                  <a:gd name="T2" fmla="*/ 1200 w 1320"/>
                  <a:gd name="T3" fmla="*/ 1192 h 1192"/>
                  <a:gd name="T4" fmla="*/ 1007 w 1320"/>
                  <a:gd name="T5" fmla="*/ 1192 h 1192"/>
                  <a:gd name="T6" fmla="*/ 973 w 1320"/>
                  <a:gd name="T7" fmla="*/ 1164 h 1192"/>
                  <a:gd name="T8" fmla="*/ 1007 w 1320"/>
                  <a:gd name="T9" fmla="*/ 1134 h 1192"/>
                  <a:gd name="T10" fmla="*/ 1200 w 1320"/>
                  <a:gd name="T11" fmla="*/ 1134 h 1192"/>
                  <a:gd name="T12" fmla="*/ 1253 w 1320"/>
                  <a:gd name="T13" fmla="*/ 1090 h 1192"/>
                  <a:gd name="T14" fmla="*/ 1253 w 1320"/>
                  <a:gd name="T15" fmla="*/ 525 h 1192"/>
                  <a:gd name="T16" fmla="*/ 1200 w 1320"/>
                  <a:gd name="T17" fmla="*/ 479 h 1192"/>
                  <a:gd name="T18" fmla="*/ 857 w 1320"/>
                  <a:gd name="T19" fmla="*/ 479 h 1192"/>
                  <a:gd name="T20" fmla="*/ 805 w 1320"/>
                  <a:gd name="T21" fmla="*/ 525 h 1192"/>
                  <a:gd name="T22" fmla="*/ 805 w 1320"/>
                  <a:gd name="T23" fmla="*/ 1065 h 1192"/>
                  <a:gd name="T24" fmla="*/ 611 w 1320"/>
                  <a:gd name="T25" fmla="*/ 1065 h 1192"/>
                  <a:gd name="T26" fmla="*/ 611 w 1320"/>
                  <a:gd name="T27" fmla="*/ 253 h 1192"/>
                  <a:gd name="T28" fmla="*/ 559 w 1320"/>
                  <a:gd name="T29" fmla="*/ 209 h 1192"/>
                  <a:gd name="T30" fmla="*/ 503 w 1320"/>
                  <a:gd name="T31" fmla="*/ 209 h 1192"/>
                  <a:gd name="T32" fmla="*/ 503 w 1320"/>
                  <a:gd name="T33" fmla="*/ 103 h 1192"/>
                  <a:gd name="T34" fmla="*/ 451 w 1320"/>
                  <a:gd name="T35" fmla="*/ 59 h 1192"/>
                  <a:gd name="T36" fmla="*/ 228 w 1320"/>
                  <a:gd name="T37" fmla="*/ 59 h 1192"/>
                  <a:gd name="T38" fmla="*/ 175 w 1320"/>
                  <a:gd name="T39" fmla="*/ 103 h 1192"/>
                  <a:gd name="T40" fmla="*/ 175 w 1320"/>
                  <a:gd name="T41" fmla="*/ 209 h 1192"/>
                  <a:gd name="T42" fmla="*/ 120 w 1320"/>
                  <a:gd name="T43" fmla="*/ 209 h 1192"/>
                  <a:gd name="T44" fmla="*/ 69 w 1320"/>
                  <a:gd name="T45" fmla="*/ 253 h 1192"/>
                  <a:gd name="T46" fmla="*/ 69 w 1320"/>
                  <a:gd name="T47" fmla="*/ 1090 h 1192"/>
                  <a:gd name="T48" fmla="*/ 120 w 1320"/>
                  <a:gd name="T49" fmla="*/ 1134 h 1192"/>
                  <a:gd name="T50" fmla="*/ 559 w 1320"/>
                  <a:gd name="T51" fmla="*/ 1134 h 1192"/>
                  <a:gd name="T52" fmla="*/ 563 w 1320"/>
                  <a:gd name="T53" fmla="*/ 1134 h 1192"/>
                  <a:gd name="T54" fmla="*/ 566 w 1320"/>
                  <a:gd name="T55" fmla="*/ 1134 h 1192"/>
                  <a:gd name="T56" fmla="*/ 773 w 1320"/>
                  <a:gd name="T57" fmla="*/ 1134 h 1192"/>
                  <a:gd name="T58" fmla="*/ 807 w 1320"/>
                  <a:gd name="T59" fmla="*/ 1163 h 1192"/>
                  <a:gd name="T60" fmla="*/ 773 w 1320"/>
                  <a:gd name="T61" fmla="*/ 1192 h 1192"/>
                  <a:gd name="T62" fmla="*/ 567 w 1320"/>
                  <a:gd name="T63" fmla="*/ 1192 h 1192"/>
                  <a:gd name="T64" fmla="*/ 559 w 1320"/>
                  <a:gd name="T65" fmla="*/ 1192 h 1192"/>
                  <a:gd name="T66" fmla="*/ 120 w 1320"/>
                  <a:gd name="T67" fmla="*/ 1192 h 1192"/>
                  <a:gd name="T68" fmla="*/ 0 w 1320"/>
                  <a:gd name="T69" fmla="*/ 1090 h 1192"/>
                  <a:gd name="T70" fmla="*/ 0 w 1320"/>
                  <a:gd name="T71" fmla="*/ 253 h 1192"/>
                  <a:gd name="T72" fmla="*/ 108 w 1320"/>
                  <a:gd name="T73" fmla="*/ 151 h 1192"/>
                  <a:gd name="T74" fmla="*/ 108 w 1320"/>
                  <a:gd name="T75" fmla="*/ 103 h 1192"/>
                  <a:gd name="T76" fmla="*/ 228 w 1320"/>
                  <a:gd name="T77" fmla="*/ 0 h 1192"/>
                  <a:gd name="T78" fmla="*/ 451 w 1320"/>
                  <a:gd name="T79" fmla="*/ 0 h 1192"/>
                  <a:gd name="T80" fmla="*/ 571 w 1320"/>
                  <a:gd name="T81" fmla="*/ 103 h 1192"/>
                  <a:gd name="T82" fmla="*/ 571 w 1320"/>
                  <a:gd name="T83" fmla="*/ 151 h 1192"/>
                  <a:gd name="T84" fmla="*/ 679 w 1320"/>
                  <a:gd name="T85" fmla="*/ 253 h 1192"/>
                  <a:gd name="T86" fmla="*/ 679 w 1320"/>
                  <a:gd name="T87" fmla="*/ 1007 h 1192"/>
                  <a:gd name="T88" fmla="*/ 737 w 1320"/>
                  <a:gd name="T89" fmla="*/ 1007 h 1192"/>
                  <a:gd name="T90" fmla="*/ 737 w 1320"/>
                  <a:gd name="T91" fmla="*/ 525 h 1192"/>
                  <a:gd name="T92" fmla="*/ 857 w 1320"/>
                  <a:gd name="T93" fmla="*/ 422 h 1192"/>
                  <a:gd name="T94" fmla="*/ 1200 w 1320"/>
                  <a:gd name="T95" fmla="*/ 422 h 1192"/>
                  <a:gd name="T96" fmla="*/ 1320 w 1320"/>
                  <a:gd name="T97" fmla="*/ 525 h 1192"/>
                  <a:gd name="T98" fmla="*/ 1320 w 1320"/>
                  <a:gd name="T99" fmla="*/ 1090 h 1192"/>
                  <a:gd name="T100" fmla="*/ 1200 w 1320"/>
                  <a:gd name="T101" fmla="*/ 1192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0" h="1192">
                    <a:moveTo>
                      <a:pt x="1200" y="1192"/>
                    </a:moveTo>
                    <a:lnTo>
                      <a:pt x="1200" y="1192"/>
                    </a:lnTo>
                    <a:lnTo>
                      <a:pt x="1007" y="1192"/>
                    </a:lnTo>
                    <a:cubicBezTo>
                      <a:pt x="988" y="1192"/>
                      <a:pt x="973" y="1179"/>
                      <a:pt x="973" y="1164"/>
                    </a:cubicBezTo>
                    <a:cubicBezTo>
                      <a:pt x="973" y="1147"/>
                      <a:pt x="988" y="1134"/>
                      <a:pt x="1007" y="1134"/>
                    </a:cubicBezTo>
                    <a:lnTo>
                      <a:pt x="1200" y="1134"/>
                    </a:lnTo>
                    <a:cubicBezTo>
                      <a:pt x="1230" y="1134"/>
                      <a:pt x="1253" y="1114"/>
                      <a:pt x="1253" y="1090"/>
                    </a:cubicBezTo>
                    <a:lnTo>
                      <a:pt x="1253" y="525"/>
                    </a:lnTo>
                    <a:cubicBezTo>
                      <a:pt x="1253" y="499"/>
                      <a:pt x="1230" y="479"/>
                      <a:pt x="1200" y="479"/>
                    </a:cubicBezTo>
                    <a:lnTo>
                      <a:pt x="857" y="479"/>
                    </a:lnTo>
                    <a:cubicBezTo>
                      <a:pt x="828" y="479"/>
                      <a:pt x="805" y="499"/>
                      <a:pt x="805" y="525"/>
                    </a:cubicBezTo>
                    <a:lnTo>
                      <a:pt x="805" y="1065"/>
                    </a:lnTo>
                    <a:lnTo>
                      <a:pt x="611" y="1065"/>
                    </a:lnTo>
                    <a:lnTo>
                      <a:pt x="611" y="253"/>
                    </a:lnTo>
                    <a:cubicBezTo>
                      <a:pt x="611" y="229"/>
                      <a:pt x="587" y="209"/>
                      <a:pt x="559" y="209"/>
                    </a:cubicBezTo>
                    <a:lnTo>
                      <a:pt x="503" y="209"/>
                    </a:lnTo>
                    <a:lnTo>
                      <a:pt x="503" y="103"/>
                    </a:lnTo>
                    <a:cubicBezTo>
                      <a:pt x="503" y="79"/>
                      <a:pt x="479" y="59"/>
                      <a:pt x="451" y="59"/>
                    </a:cubicBezTo>
                    <a:lnTo>
                      <a:pt x="228" y="59"/>
                    </a:lnTo>
                    <a:cubicBezTo>
                      <a:pt x="199" y="59"/>
                      <a:pt x="175" y="79"/>
                      <a:pt x="175" y="103"/>
                    </a:cubicBezTo>
                    <a:lnTo>
                      <a:pt x="175" y="209"/>
                    </a:lnTo>
                    <a:lnTo>
                      <a:pt x="120" y="209"/>
                    </a:lnTo>
                    <a:cubicBezTo>
                      <a:pt x="92" y="209"/>
                      <a:pt x="69" y="229"/>
                      <a:pt x="69" y="253"/>
                    </a:cubicBezTo>
                    <a:lnTo>
                      <a:pt x="69" y="1090"/>
                    </a:lnTo>
                    <a:cubicBezTo>
                      <a:pt x="69" y="1114"/>
                      <a:pt x="92" y="1134"/>
                      <a:pt x="120" y="1134"/>
                    </a:cubicBezTo>
                    <a:lnTo>
                      <a:pt x="559" y="1134"/>
                    </a:lnTo>
                    <a:cubicBezTo>
                      <a:pt x="560" y="1134"/>
                      <a:pt x="562" y="1134"/>
                      <a:pt x="563" y="1134"/>
                    </a:cubicBezTo>
                    <a:lnTo>
                      <a:pt x="566" y="1134"/>
                    </a:lnTo>
                    <a:lnTo>
                      <a:pt x="773" y="1134"/>
                    </a:lnTo>
                    <a:cubicBezTo>
                      <a:pt x="792" y="1134"/>
                      <a:pt x="807" y="1147"/>
                      <a:pt x="807" y="1163"/>
                    </a:cubicBezTo>
                    <a:cubicBezTo>
                      <a:pt x="807" y="1179"/>
                      <a:pt x="792" y="1192"/>
                      <a:pt x="773" y="1192"/>
                    </a:cubicBezTo>
                    <a:lnTo>
                      <a:pt x="567" y="1192"/>
                    </a:lnTo>
                    <a:cubicBezTo>
                      <a:pt x="565" y="1192"/>
                      <a:pt x="562" y="1192"/>
                      <a:pt x="559" y="1192"/>
                    </a:cubicBezTo>
                    <a:lnTo>
                      <a:pt x="120" y="1192"/>
                    </a:lnTo>
                    <a:cubicBezTo>
                      <a:pt x="54" y="1192"/>
                      <a:pt x="0" y="1146"/>
                      <a:pt x="0" y="1090"/>
                    </a:cubicBezTo>
                    <a:lnTo>
                      <a:pt x="0" y="253"/>
                    </a:lnTo>
                    <a:cubicBezTo>
                      <a:pt x="0" y="200"/>
                      <a:pt x="47" y="157"/>
                      <a:pt x="108" y="151"/>
                    </a:cubicBezTo>
                    <a:lnTo>
                      <a:pt x="108" y="103"/>
                    </a:lnTo>
                    <a:cubicBezTo>
                      <a:pt x="108" y="47"/>
                      <a:pt x="162" y="0"/>
                      <a:pt x="228" y="0"/>
                    </a:cubicBezTo>
                    <a:lnTo>
                      <a:pt x="451" y="0"/>
                    </a:lnTo>
                    <a:cubicBezTo>
                      <a:pt x="517" y="0"/>
                      <a:pt x="571" y="47"/>
                      <a:pt x="571" y="103"/>
                    </a:cubicBezTo>
                    <a:lnTo>
                      <a:pt x="571" y="151"/>
                    </a:lnTo>
                    <a:cubicBezTo>
                      <a:pt x="631" y="157"/>
                      <a:pt x="679" y="200"/>
                      <a:pt x="679" y="253"/>
                    </a:cubicBezTo>
                    <a:lnTo>
                      <a:pt x="679" y="1007"/>
                    </a:lnTo>
                    <a:lnTo>
                      <a:pt x="737" y="1007"/>
                    </a:lnTo>
                    <a:lnTo>
                      <a:pt x="737" y="525"/>
                    </a:lnTo>
                    <a:cubicBezTo>
                      <a:pt x="737" y="468"/>
                      <a:pt x="791" y="422"/>
                      <a:pt x="857" y="422"/>
                    </a:cubicBezTo>
                    <a:lnTo>
                      <a:pt x="1200" y="422"/>
                    </a:lnTo>
                    <a:cubicBezTo>
                      <a:pt x="1267" y="422"/>
                      <a:pt x="1320" y="468"/>
                      <a:pt x="1320" y="525"/>
                    </a:cubicBezTo>
                    <a:lnTo>
                      <a:pt x="1320" y="1090"/>
                    </a:lnTo>
                    <a:cubicBezTo>
                      <a:pt x="1320" y="1146"/>
                      <a:pt x="1267" y="1192"/>
                      <a:pt x="1200" y="1192"/>
                    </a:cubicBezTo>
                    <a:close/>
                  </a:path>
                </a:pathLst>
              </a:custGeom>
              <a:solidFill>
                <a:srgbClr val="47474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35" name="Freeform 195">
                <a:extLst>
                  <a:ext uri="{FF2B5EF4-FFF2-40B4-BE49-F238E27FC236}">
                    <a16:creationId xmlns:a16="http://schemas.microsoft.com/office/drawing/2014/main" id="{E767E77E-C575-2901-57EF-E829287FAB32}"/>
                  </a:ext>
                </a:extLst>
              </p:cNvPr>
              <p:cNvSpPr>
                <a:spLocks/>
              </p:cNvSpPr>
              <p:nvPr/>
            </p:nvSpPr>
            <p:spPr bwMode="auto">
              <a:xfrm>
                <a:off x="2179869" y="3984742"/>
                <a:ext cx="16714" cy="13695"/>
              </a:xfrm>
              <a:custGeom>
                <a:avLst/>
                <a:gdLst>
                  <a:gd name="T0" fmla="*/ 136 w 136"/>
                  <a:gd name="T1" fmla="*/ 61 h 120"/>
                  <a:gd name="T2" fmla="*/ 136 w 136"/>
                  <a:gd name="T3" fmla="*/ 61 h 120"/>
                  <a:gd name="T4" fmla="*/ 68 w 136"/>
                  <a:gd name="T5" fmla="*/ 120 h 120"/>
                  <a:gd name="T6" fmla="*/ 0 w 136"/>
                  <a:gd name="T7" fmla="*/ 61 h 120"/>
                  <a:gd name="T8" fmla="*/ 68 w 136"/>
                  <a:gd name="T9" fmla="*/ 0 h 120"/>
                  <a:gd name="T10" fmla="*/ 136 w 136"/>
                  <a:gd name="T11" fmla="*/ 61 h 120"/>
                </a:gdLst>
                <a:ahLst/>
                <a:cxnLst>
                  <a:cxn ang="0">
                    <a:pos x="T0" y="T1"/>
                  </a:cxn>
                  <a:cxn ang="0">
                    <a:pos x="T2" y="T3"/>
                  </a:cxn>
                  <a:cxn ang="0">
                    <a:pos x="T4" y="T5"/>
                  </a:cxn>
                  <a:cxn ang="0">
                    <a:pos x="T6" y="T7"/>
                  </a:cxn>
                  <a:cxn ang="0">
                    <a:pos x="T8" y="T9"/>
                  </a:cxn>
                  <a:cxn ang="0">
                    <a:pos x="T10" y="T11"/>
                  </a:cxn>
                </a:cxnLst>
                <a:rect l="0" t="0" r="r" b="b"/>
                <a:pathLst>
                  <a:path w="136" h="120">
                    <a:moveTo>
                      <a:pt x="136" y="61"/>
                    </a:moveTo>
                    <a:lnTo>
                      <a:pt x="136" y="61"/>
                    </a:lnTo>
                    <a:cubicBezTo>
                      <a:pt x="136" y="94"/>
                      <a:pt x="106" y="120"/>
                      <a:pt x="68" y="120"/>
                    </a:cubicBezTo>
                    <a:cubicBezTo>
                      <a:pt x="31" y="120"/>
                      <a:pt x="0" y="94"/>
                      <a:pt x="0" y="61"/>
                    </a:cubicBezTo>
                    <a:cubicBezTo>
                      <a:pt x="0" y="27"/>
                      <a:pt x="31" y="0"/>
                      <a:pt x="68" y="0"/>
                    </a:cubicBezTo>
                    <a:cubicBezTo>
                      <a:pt x="106" y="0"/>
                      <a:pt x="136" y="27"/>
                      <a:pt x="136" y="61"/>
                    </a:cubicBezTo>
                    <a:close/>
                  </a:path>
                </a:pathLst>
              </a:custGeom>
              <a:solidFill>
                <a:srgbClr val="47474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36" name="Freeform 196">
                <a:extLst>
                  <a:ext uri="{FF2B5EF4-FFF2-40B4-BE49-F238E27FC236}">
                    <a16:creationId xmlns:a16="http://schemas.microsoft.com/office/drawing/2014/main" id="{CC2ECB9F-05D2-B54A-04EA-C0E810A983FA}"/>
                  </a:ext>
                </a:extLst>
              </p:cNvPr>
              <p:cNvSpPr>
                <a:spLocks/>
              </p:cNvSpPr>
              <p:nvPr/>
            </p:nvSpPr>
            <p:spPr bwMode="auto">
              <a:xfrm>
                <a:off x="2209119" y="3984742"/>
                <a:ext cx="18804" cy="13695"/>
              </a:xfrm>
              <a:custGeom>
                <a:avLst/>
                <a:gdLst>
                  <a:gd name="T0" fmla="*/ 144 w 144"/>
                  <a:gd name="T1" fmla="*/ 61 h 120"/>
                  <a:gd name="T2" fmla="*/ 144 w 144"/>
                  <a:gd name="T3" fmla="*/ 61 h 120"/>
                  <a:gd name="T4" fmla="*/ 72 w 144"/>
                  <a:gd name="T5" fmla="*/ 120 h 120"/>
                  <a:gd name="T6" fmla="*/ 0 w 144"/>
                  <a:gd name="T7" fmla="*/ 61 h 120"/>
                  <a:gd name="T8" fmla="*/ 72 w 144"/>
                  <a:gd name="T9" fmla="*/ 0 h 120"/>
                  <a:gd name="T10" fmla="*/ 144 w 144"/>
                  <a:gd name="T11" fmla="*/ 61 h 120"/>
                </a:gdLst>
                <a:ahLst/>
                <a:cxnLst>
                  <a:cxn ang="0">
                    <a:pos x="T0" y="T1"/>
                  </a:cxn>
                  <a:cxn ang="0">
                    <a:pos x="T2" y="T3"/>
                  </a:cxn>
                  <a:cxn ang="0">
                    <a:pos x="T4" y="T5"/>
                  </a:cxn>
                  <a:cxn ang="0">
                    <a:pos x="T6" y="T7"/>
                  </a:cxn>
                  <a:cxn ang="0">
                    <a:pos x="T8" y="T9"/>
                  </a:cxn>
                  <a:cxn ang="0">
                    <a:pos x="T10" y="T11"/>
                  </a:cxn>
                </a:cxnLst>
                <a:rect l="0" t="0" r="r" b="b"/>
                <a:pathLst>
                  <a:path w="144" h="120">
                    <a:moveTo>
                      <a:pt x="144" y="61"/>
                    </a:moveTo>
                    <a:lnTo>
                      <a:pt x="144" y="61"/>
                    </a:lnTo>
                    <a:cubicBezTo>
                      <a:pt x="144" y="94"/>
                      <a:pt x="112" y="120"/>
                      <a:pt x="72" y="120"/>
                    </a:cubicBezTo>
                    <a:cubicBezTo>
                      <a:pt x="33" y="120"/>
                      <a:pt x="0" y="94"/>
                      <a:pt x="0" y="61"/>
                    </a:cubicBezTo>
                    <a:cubicBezTo>
                      <a:pt x="0" y="27"/>
                      <a:pt x="33" y="0"/>
                      <a:pt x="72" y="0"/>
                    </a:cubicBezTo>
                    <a:cubicBezTo>
                      <a:pt x="112" y="0"/>
                      <a:pt x="144" y="27"/>
                      <a:pt x="144" y="61"/>
                    </a:cubicBezTo>
                    <a:close/>
                  </a:path>
                </a:pathLst>
              </a:custGeom>
              <a:solidFill>
                <a:srgbClr val="47474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pic>
            <p:nvPicPr>
              <p:cNvPr id="237" name="Picture 207">
                <a:extLst>
                  <a:ext uri="{FF2B5EF4-FFF2-40B4-BE49-F238E27FC236}">
                    <a16:creationId xmlns:a16="http://schemas.microsoft.com/office/drawing/2014/main" id="{20124F15-2D96-709C-2112-3EC97B8137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4526" y="2552686"/>
                <a:ext cx="353094" cy="29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Line 208">
                <a:extLst>
                  <a:ext uri="{FF2B5EF4-FFF2-40B4-BE49-F238E27FC236}">
                    <a16:creationId xmlns:a16="http://schemas.microsoft.com/office/drawing/2014/main" id="{772F657D-4E0A-4A89-30E9-4D4D87703D15}"/>
                  </a:ext>
                </a:extLst>
              </p:cNvPr>
              <p:cNvSpPr>
                <a:spLocks noChangeShapeType="1"/>
              </p:cNvSpPr>
              <p:nvPr/>
            </p:nvSpPr>
            <p:spPr bwMode="auto">
              <a:xfrm>
                <a:off x="3347795" y="2531166"/>
                <a:ext cx="94019" cy="0"/>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39" name="Freeform 209">
                <a:extLst>
                  <a:ext uri="{FF2B5EF4-FFF2-40B4-BE49-F238E27FC236}">
                    <a16:creationId xmlns:a16="http://schemas.microsoft.com/office/drawing/2014/main" id="{6EAE245C-B94E-903C-D28B-7CFA8EF198E4}"/>
                  </a:ext>
                </a:extLst>
              </p:cNvPr>
              <p:cNvSpPr>
                <a:spLocks/>
              </p:cNvSpPr>
              <p:nvPr/>
            </p:nvSpPr>
            <p:spPr bwMode="auto">
              <a:xfrm>
                <a:off x="3262133" y="2470519"/>
                <a:ext cx="85662" cy="121295"/>
              </a:xfrm>
              <a:custGeom>
                <a:avLst/>
                <a:gdLst>
                  <a:gd name="T0" fmla="*/ 0 w 41"/>
                  <a:gd name="T1" fmla="*/ 0 h 62"/>
                  <a:gd name="T2" fmla="*/ 41 w 41"/>
                  <a:gd name="T3" fmla="*/ 31 h 62"/>
                  <a:gd name="T4" fmla="*/ 0 w 41"/>
                  <a:gd name="T5" fmla="*/ 62 h 62"/>
                  <a:gd name="T6" fmla="*/ 0 w 41"/>
                  <a:gd name="T7" fmla="*/ 0 h 62"/>
                </a:gdLst>
                <a:ahLst/>
                <a:cxnLst>
                  <a:cxn ang="0">
                    <a:pos x="T0" y="T1"/>
                  </a:cxn>
                  <a:cxn ang="0">
                    <a:pos x="T2" y="T3"/>
                  </a:cxn>
                  <a:cxn ang="0">
                    <a:pos x="T4" y="T5"/>
                  </a:cxn>
                  <a:cxn ang="0">
                    <a:pos x="T6" y="T7"/>
                  </a:cxn>
                </a:cxnLst>
                <a:rect l="0" t="0" r="r" b="b"/>
                <a:pathLst>
                  <a:path w="41" h="62">
                    <a:moveTo>
                      <a:pt x="0" y="0"/>
                    </a:moveTo>
                    <a:lnTo>
                      <a:pt x="41" y="31"/>
                    </a:lnTo>
                    <a:lnTo>
                      <a:pt x="0" y="62"/>
                    </a:lnTo>
                    <a:lnTo>
                      <a:pt x="0" y="0"/>
                    </a:lnTo>
                    <a:close/>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40" name="Line 210">
                <a:extLst>
                  <a:ext uri="{FF2B5EF4-FFF2-40B4-BE49-F238E27FC236}">
                    <a16:creationId xmlns:a16="http://schemas.microsoft.com/office/drawing/2014/main" id="{5F9EC08E-FFAC-2CBC-4FC5-49A5FDD144D4}"/>
                  </a:ext>
                </a:extLst>
              </p:cNvPr>
              <p:cNvSpPr>
                <a:spLocks noChangeShapeType="1"/>
              </p:cNvSpPr>
              <p:nvPr/>
            </p:nvSpPr>
            <p:spPr bwMode="auto">
              <a:xfrm>
                <a:off x="2860985" y="2368788"/>
                <a:ext cx="401148" cy="101731"/>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41" name="Line 211">
                <a:extLst>
                  <a:ext uri="{FF2B5EF4-FFF2-40B4-BE49-F238E27FC236}">
                    <a16:creationId xmlns:a16="http://schemas.microsoft.com/office/drawing/2014/main" id="{77C20326-854C-3C88-79D2-38E9FBA889F5}"/>
                  </a:ext>
                </a:extLst>
              </p:cNvPr>
              <p:cNvSpPr>
                <a:spLocks noChangeShapeType="1"/>
              </p:cNvSpPr>
              <p:nvPr/>
            </p:nvSpPr>
            <p:spPr bwMode="auto">
              <a:xfrm flipV="1">
                <a:off x="2856807" y="2591813"/>
                <a:ext cx="405327" cy="29346"/>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42" name="Freeform 212">
                <a:extLst>
                  <a:ext uri="{FF2B5EF4-FFF2-40B4-BE49-F238E27FC236}">
                    <a16:creationId xmlns:a16="http://schemas.microsoft.com/office/drawing/2014/main" id="{D941B136-0D69-FFDB-7107-2103081FBB1B}"/>
                  </a:ext>
                </a:extLst>
              </p:cNvPr>
              <p:cNvSpPr>
                <a:spLocks/>
              </p:cNvSpPr>
              <p:nvPr/>
            </p:nvSpPr>
            <p:spPr bwMode="auto">
              <a:xfrm>
                <a:off x="2501624" y="2568337"/>
                <a:ext cx="376076" cy="181942"/>
              </a:xfrm>
              <a:custGeom>
                <a:avLst/>
                <a:gdLst>
                  <a:gd name="T0" fmla="*/ 0 w 6048"/>
                  <a:gd name="T1" fmla="*/ 523 h 3136"/>
                  <a:gd name="T2" fmla="*/ 523 w 6048"/>
                  <a:gd name="T3" fmla="*/ 0 h 3136"/>
                  <a:gd name="T4" fmla="*/ 5526 w 6048"/>
                  <a:gd name="T5" fmla="*/ 0 h 3136"/>
                  <a:gd name="T6" fmla="*/ 6048 w 6048"/>
                  <a:gd name="T7" fmla="*/ 523 h 3136"/>
                  <a:gd name="T8" fmla="*/ 6048 w 6048"/>
                  <a:gd name="T9" fmla="*/ 2614 h 3136"/>
                  <a:gd name="T10" fmla="*/ 5526 w 6048"/>
                  <a:gd name="T11" fmla="*/ 3136 h 3136"/>
                  <a:gd name="T12" fmla="*/ 523 w 6048"/>
                  <a:gd name="T13" fmla="*/ 3136 h 3136"/>
                  <a:gd name="T14" fmla="*/ 0 w 6048"/>
                  <a:gd name="T15" fmla="*/ 2614 h 3136"/>
                  <a:gd name="T16" fmla="*/ 0 w 6048"/>
                  <a:gd name="T17" fmla="*/ 523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8" h="3136">
                    <a:moveTo>
                      <a:pt x="0" y="523"/>
                    </a:moveTo>
                    <a:cubicBezTo>
                      <a:pt x="0" y="234"/>
                      <a:pt x="234" y="0"/>
                      <a:pt x="523" y="0"/>
                    </a:cubicBezTo>
                    <a:lnTo>
                      <a:pt x="5526" y="0"/>
                    </a:lnTo>
                    <a:cubicBezTo>
                      <a:pt x="5814" y="0"/>
                      <a:pt x="6048" y="234"/>
                      <a:pt x="6048" y="523"/>
                    </a:cubicBezTo>
                    <a:lnTo>
                      <a:pt x="6048" y="2614"/>
                    </a:lnTo>
                    <a:cubicBezTo>
                      <a:pt x="6048" y="2902"/>
                      <a:pt x="5814" y="3136"/>
                      <a:pt x="5526" y="3136"/>
                    </a:cubicBezTo>
                    <a:lnTo>
                      <a:pt x="523" y="3136"/>
                    </a:lnTo>
                    <a:cubicBezTo>
                      <a:pt x="234" y="3136"/>
                      <a:pt x="0" y="2902"/>
                      <a:pt x="0" y="2614"/>
                    </a:cubicBezTo>
                    <a:lnTo>
                      <a:pt x="0" y="523"/>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43" name="Freeform 213">
                <a:extLst>
                  <a:ext uri="{FF2B5EF4-FFF2-40B4-BE49-F238E27FC236}">
                    <a16:creationId xmlns:a16="http://schemas.microsoft.com/office/drawing/2014/main" id="{A973DC7C-969B-CF2A-628E-1E3286015F2E}"/>
                  </a:ext>
                </a:extLst>
              </p:cNvPr>
              <p:cNvSpPr>
                <a:spLocks/>
              </p:cNvSpPr>
              <p:nvPr/>
            </p:nvSpPr>
            <p:spPr bwMode="auto">
              <a:xfrm>
                <a:off x="2501624" y="2568337"/>
                <a:ext cx="376076" cy="181942"/>
              </a:xfrm>
              <a:custGeom>
                <a:avLst/>
                <a:gdLst>
                  <a:gd name="T0" fmla="*/ 0 w 6048"/>
                  <a:gd name="T1" fmla="*/ 523 h 3136"/>
                  <a:gd name="T2" fmla="*/ 523 w 6048"/>
                  <a:gd name="T3" fmla="*/ 0 h 3136"/>
                  <a:gd name="T4" fmla="*/ 5526 w 6048"/>
                  <a:gd name="T5" fmla="*/ 0 h 3136"/>
                  <a:gd name="T6" fmla="*/ 6048 w 6048"/>
                  <a:gd name="T7" fmla="*/ 523 h 3136"/>
                  <a:gd name="T8" fmla="*/ 6048 w 6048"/>
                  <a:gd name="T9" fmla="*/ 2614 h 3136"/>
                  <a:gd name="T10" fmla="*/ 5526 w 6048"/>
                  <a:gd name="T11" fmla="*/ 3136 h 3136"/>
                  <a:gd name="T12" fmla="*/ 523 w 6048"/>
                  <a:gd name="T13" fmla="*/ 3136 h 3136"/>
                  <a:gd name="T14" fmla="*/ 0 w 6048"/>
                  <a:gd name="T15" fmla="*/ 2614 h 3136"/>
                  <a:gd name="T16" fmla="*/ 0 w 6048"/>
                  <a:gd name="T17" fmla="*/ 523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8" h="3136">
                    <a:moveTo>
                      <a:pt x="0" y="523"/>
                    </a:moveTo>
                    <a:cubicBezTo>
                      <a:pt x="0" y="234"/>
                      <a:pt x="234" y="0"/>
                      <a:pt x="523" y="0"/>
                    </a:cubicBezTo>
                    <a:lnTo>
                      <a:pt x="5526" y="0"/>
                    </a:lnTo>
                    <a:cubicBezTo>
                      <a:pt x="5814" y="0"/>
                      <a:pt x="6048" y="234"/>
                      <a:pt x="6048" y="523"/>
                    </a:cubicBezTo>
                    <a:lnTo>
                      <a:pt x="6048" y="2614"/>
                    </a:lnTo>
                    <a:cubicBezTo>
                      <a:pt x="6048" y="2902"/>
                      <a:pt x="5814" y="3136"/>
                      <a:pt x="5526" y="3136"/>
                    </a:cubicBezTo>
                    <a:lnTo>
                      <a:pt x="523" y="3136"/>
                    </a:lnTo>
                    <a:cubicBezTo>
                      <a:pt x="234" y="3136"/>
                      <a:pt x="0" y="2902"/>
                      <a:pt x="0" y="2614"/>
                    </a:cubicBezTo>
                    <a:lnTo>
                      <a:pt x="0" y="523"/>
                    </a:lnTo>
                    <a:close/>
                  </a:path>
                </a:pathLst>
              </a:custGeom>
              <a:noFill/>
              <a:ln w="14288" cap="flat">
                <a:solidFill>
                  <a:srgbClr val="2E75B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44" name="Rectangle 214">
                <a:extLst>
                  <a:ext uri="{FF2B5EF4-FFF2-40B4-BE49-F238E27FC236}">
                    <a16:creationId xmlns:a16="http://schemas.microsoft.com/office/drawing/2014/main" id="{746B43D0-546E-42A2-CB48-0582BB276F39}"/>
                  </a:ext>
                </a:extLst>
              </p:cNvPr>
              <p:cNvSpPr>
                <a:spLocks noChangeArrowheads="1"/>
              </p:cNvSpPr>
              <p:nvPr/>
            </p:nvSpPr>
            <p:spPr bwMode="auto">
              <a:xfrm>
                <a:off x="2514159" y="2572249"/>
                <a:ext cx="75290"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a:solidFill>
                      <a:srgbClr val="000000"/>
                    </a:solidFill>
                    <a:latin typeface="+mn-lt"/>
                    <a:ea typeface="黑体" panose="02010609060101010101" pitchFamily="49" charset="-122"/>
                  </a:rPr>
                  <a:t>E</a:t>
                </a:r>
                <a:endParaRPr lang="zh-CN" altLang="zh-CN" kern="0">
                  <a:solidFill>
                    <a:prstClr val="black"/>
                  </a:solidFill>
                  <a:latin typeface="+mn-lt"/>
                  <a:ea typeface="黑体" panose="02010609060101010101" pitchFamily="49" charset="-122"/>
                </a:endParaRPr>
              </a:p>
            </p:txBody>
          </p:sp>
          <p:sp>
            <p:nvSpPr>
              <p:cNvPr id="245" name="Rectangle 215">
                <a:extLst>
                  <a:ext uri="{FF2B5EF4-FFF2-40B4-BE49-F238E27FC236}">
                    <a16:creationId xmlns:a16="http://schemas.microsoft.com/office/drawing/2014/main" id="{8B1C40A2-B6B0-1DB4-7880-10AE621DA355}"/>
                  </a:ext>
                </a:extLst>
              </p:cNvPr>
              <p:cNvSpPr>
                <a:spLocks noChangeArrowheads="1"/>
              </p:cNvSpPr>
              <p:nvPr/>
            </p:nvSpPr>
            <p:spPr bwMode="auto">
              <a:xfrm>
                <a:off x="2587285" y="2572249"/>
                <a:ext cx="37645"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a:solidFill>
                      <a:srgbClr val="000000"/>
                    </a:solidFill>
                    <a:latin typeface="+mn-lt"/>
                    <a:ea typeface="黑体" panose="02010609060101010101" pitchFamily="49" charset="-122"/>
                  </a:rPr>
                  <a:t>-</a:t>
                </a:r>
                <a:endParaRPr lang="zh-CN" altLang="zh-CN" kern="0">
                  <a:solidFill>
                    <a:prstClr val="black"/>
                  </a:solidFill>
                  <a:latin typeface="+mn-lt"/>
                  <a:ea typeface="黑体" panose="02010609060101010101" pitchFamily="49" charset="-122"/>
                </a:endParaRPr>
              </a:p>
            </p:txBody>
          </p:sp>
          <p:sp>
            <p:nvSpPr>
              <p:cNvPr id="246" name="Rectangle 216">
                <a:extLst>
                  <a:ext uri="{FF2B5EF4-FFF2-40B4-BE49-F238E27FC236}">
                    <a16:creationId xmlns:a16="http://schemas.microsoft.com/office/drawing/2014/main" id="{B7134069-F096-7598-C537-7BBCEFBCA574}"/>
                  </a:ext>
                </a:extLst>
              </p:cNvPr>
              <p:cNvSpPr>
                <a:spLocks noChangeArrowheads="1"/>
              </p:cNvSpPr>
              <p:nvPr/>
            </p:nvSpPr>
            <p:spPr bwMode="auto">
              <a:xfrm>
                <a:off x="2633249" y="2572249"/>
                <a:ext cx="232144"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a:solidFill>
                      <a:srgbClr val="000000"/>
                    </a:solidFill>
                    <a:latin typeface="+mn-lt"/>
                    <a:ea typeface="黑体" panose="02010609060101010101" pitchFamily="49" charset="-122"/>
                  </a:rPr>
                  <a:t>CPE</a:t>
                </a:r>
                <a:endParaRPr lang="zh-CN" altLang="zh-CN" kern="0">
                  <a:solidFill>
                    <a:prstClr val="black"/>
                  </a:solidFill>
                  <a:latin typeface="+mn-lt"/>
                  <a:ea typeface="黑体" panose="02010609060101010101" pitchFamily="49" charset="-122"/>
                </a:endParaRPr>
              </a:p>
            </p:txBody>
          </p:sp>
          <p:sp>
            <p:nvSpPr>
              <p:cNvPr id="247" name="Freeform 217">
                <a:extLst>
                  <a:ext uri="{FF2B5EF4-FFF2-40B4-BE49-F238E27FC236}">
                    <a16:creationId xmlns:a16="http://schemas.microsoft.com/office/drawing/2014/main" id="{95A1B2B8-D822-5362-965A-3590F86CAEB5}"/>
                  </a:ext>
                </a:extLst>
              </p:cNvPr>
              <p:cNvSpPr>
                <a:spLocks/>
              </p:cNvSpPr>
              <p:nvPr/>
            </p:nvSpPr>
            <p:spPr bwMode="auto">
              <a:xfrm>
                <a:off x="2503712" y="2315966"/>
                <a:ext cx="378166" cy="181942"/>
              </a:xfrm>
              <a:custGeom>
                <a:avLst/>
                <a:gdLst>
                  <a:gd name="T0" fmla="*/ 0 w 6048"/>
                  <a:gd name="T1" fmla="*/ 520 h 3120"/>
                  <a:gd name="T2" fmla="*/ 520 w 6048"/>
                  <a:gd name="T3" fmla="*/ 0 h 3120"/>
                  <a:gd name="T4" fmla="*/ 5528 w 6048"/>
                  <a:gd name="T5" fmla="*/ 0 h 3120"/>
                  <a:gd name="T6" fmla="*/ 6048 w 6048"/>
                  <a:gd name="T7" fmla="*/ 520 h 3120"/>
                  <a:gd name="T8" fmla="*/ 6048 w 6048"/>
                  <a:gd name="T9" fmla="*/ 2600 h 3120"/>
                  <a:gd name="T10" fmla="*/ 5528 w 6048"/>
                  <a:gd name="T11" fmla="*/ 3120 h 3120"/>
                  <a:gd name="T12" fmla="*/ 520 w 6048"/>
                  <a:gd name="T13" fmla="*/ 3120 h 3120"/>
                  <a:gd name="T14" fmla="*/ 0 w 6048"/>
                  <a:gd name="T15" fmla="*/ 2600 h 3120"/>
                  <a:gd name="T16" fmla="*/ 0 w 6048"/>
                  <a:gd name="T17" fmla="*/ 520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8" h="3120">
                    <a:moveTo>
                      <a:pt x="0" y="520"/>
                    </a:moveTo>
                    <a:cubicBezTo>
                      <a:pt x="0" y="233"/>
                      <a:pt x="233" y="0"/>
                      <a:pt x="520" y="0"/>
                    </a:cubicBezTo>
                    <a:lnTo>
                      <a:pt x="5528" y="0"/>
                    </a:lnTo>
                    <a:cubicBezTo>
                      <a:pt x="5816" y="0"/>
                      <a:pt x="6048" y="233"/>
                      <a:pt x="6048" y="520"/>
                    </a:cubicBezTo>
                    <a:lnTo>
                      <a:pt x="6048" y="2600"/>
                    </a:lnTo>
                    <a:cubicBezTo>
                      <a:pt x="6048" y="2888"/>
                      <a:pt x="5816" y="3120"/>
                      <a:pt x="5528" y="3120"/>
                    </a:cubicBezTo>
                    <a:lnTo>
                      <a:pt x="520" y="3120"/>
                    </a:lnTo>
                    <a:cubicBezTo>
                      <a:pt x="233" y="3120"/>
                      <a:pt x="0" y="2888"/>
                      <a:pt x="0" y="2600"/>
                    </a:cubicBezTo>
                    <a:lnTo>
                      <a:pt x="0" y="52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48" name="Freeform 218">
                <a:extLst>
                  <a:ext uri="{FF2B5EF4-FFF2-40B4-BE49-F238E27FC236}">
                    <a16:creationId xmlns:a16="http://schemas.microsoft.com/office/drawing/2014/main" id="{08B163C6-A19A-95C6-4FE5-41BA5BFBD4B9}"/>
                  </a:ext>
                </a:extLst>
              </p:cNvPr>
              <p:cNvSpPr>
                <a:spLocks/>
              </p:cNvSpPr>
              <p:nvPr/>
            </p:nvSpPr>
            <p:spPr bwMode="auto">
              <a:xfrm>
                <a:off x="2503712" y="2315966"/>
                <a:ext cx="378166" cy="181942"/>
              </a:xfrm>
              <a:custGeom>
                <a:avLst/>
                <a:gdLst>
                  <a:gd name="T0" fmla="*/ 0 w 6048"/>
                  <a:gd name="T1" fmla="*/ 520 h 3120"/>
                  <a:gd name="T2" fmla="*/ 520 w 6048"/>
                  <a:gd name="T3" fmla="*/ 0 h 3120"/>
                  <a:gd name="T4" fmla="*/ 5528 w 6048"/>
                  <a:gd name="T5" fmla="*/ 0 h 3120"/>
                  <a:gd name="T6" fmla="*/ 6048 w 6048"/>
                  <a:gd name="T7" fmla="*/ 520 h 3120"/>
                  <a:gd name="T8" fmla="*/ 6048 w 6048"/>
                  <a:gd name="T9" fmla="*/ 2600 h 3120"/>
                  <a:gd name="T10" fmla="*/ 5528 w 6048"/>
                  <a:gd name="T11" fmla="*/ 3120 h 3120"/>
                  <a:gd name="T12" fmla="*/ 520 w 6048"/>
                  <a:gd name="T13" fmla="*/ 3120 h 3120"/>
                  <a:gd name="T14" fmla="*/ 0 w 6048"/>
                  <a:gd name="T15" fmla="*/ 2600 h 3120"/>
                  <a:gd name="T16" fmla="*/ 0 w 6048"/>
                  <a:gd name="T17" fmla="*/ 520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8" h="3120">
                    <a:moveTo>
                      <a:pt x="0" y="520"/>
                    </a:moveTo>
                    <a:cubicBezTo>
                      <a:pt x="0" y="233"/>
                      <a:pt x="233" y="0"/>
                      <a:pt x="520" y="0"/>
                    </a:cubicBezTo>
                    <a:lnTo>
                      <a:pt x="5528" y="0"/>
                    </a:lnTo>
                    <a:cubicBezTo>
                      <a:pt x="5816" y="0"/>
                      <a:pt x="6048" y="233"/>
                      <a:pt x="6048" y="520"/>
                    </a:cubicBezTo>
                    <a:lnTo>
                      <a:pt x="6048" y="2600"/>
                    </a:lnTo>
                    <a:cubicBezTo>
                      <a:pt x="6048" y="2888"/>
                      <a:pt x="5816" y="3120"/>
                      <a:pt x="5528" y="3120"/>
                    </a:cubicBezTo>
                    <a:lnTo>
                      <a:pt x="520" y="3120"/>
                    </a:lnTo>
                    <a:cubicBezTo>
                      <a:pt x="233" y="3120"/>
                      <a:pt x="0" y="2888"/>
                      <a:pt x="0" y="2600"/>
                    </a:cubicBezTo>
                    <a:lnTo>
                      <a:pt x="0" y="520"/>
                    </a:lnTo>
                    <a:close/>
                  </a:path>
                </a:pathLst>
              </a:custGeom>
              <a:noFill/>
              <a:ln w="14288" cap="flat">
                <a:solidFill>
                  <a:srgbClr val="2E75B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49" name="Rectangle 219">
                <a:extLst>
                  <a:ext uri="{FF2B5EF4-FFF2-40B4-BE49-F238E27FC236}">
                    <a16:creationId xmlns:a16="http://schemas.microsoft.com/office/drawing/2014/main" id="{23674DA5-326E-B7F8-B99C-46272D8E28F7}"/>
                  </a:ext>
                </a:extLst>
              </p:cNvPr>
              <p:cNvSpPr>
                <a:spLocks noChangeArrowheads="1"/>
              </p:cNvSpPr>
              <p:nvPr/>
            </p:nvSpPr>
            <p:spPr bwMode="auto">
              <a:xfrm>
                <a:off x="2518338" y="2319879"/>
                <a:ext cx="75290"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a:solidFill>
                      <a:srgbClr val="000000"/>
                    </a:solidFill>
                    <a:latin typeface="+mn-lt"/>
                    <a:ea typeface="黑体" panose="02010609060101010101" pitchFamily="49" charset="-122"/>
                  </a:rPr>
                  <a:t>E</a:t>
                </a:r>
                <a:endParaRPr lang="zh-CN" altLang="zh-CN" kern="0">
                  <a:solidFill>
                    <a:prstClr val="black"/>
                  </a:solidFill>
                  <a:latin typeface="+mn-lt"/>
                  <a:ea typeface="黑体" panose="02010609060101010101" pitchFamily="49" charset="-122"/>
                </a:endParaRPr>
              </a:p>
            </p:txBody>
          </p:sp>
          <p:sp>
            <p:nvSpPr>
              <p:cNvPr id="250" name="Rectangle 220">
                <a:extLst>
                  <a:ext uri="{FF2B5EF4-FFF2-40B4-BE49-F238E27FC236}">
                    <a16:creationId xmlns:a16="http://schemas.microsoft.com/office/drawing/2014/main" id="{AB1C9A53-F289-0D26-521F-70E6D765B978}"/>
                  </a:ext>
                </a:extLst>
              </p:cNvPr>
              <p:cNvSpPr>
                <a:spLocks noChangeArrowheads="1"/>
              </p:cNvSpPr>
              <p:nvPr/>
            </p:nvSpPr>
            <p:spPr bwMode="auto">
              <a:xfrm>
                <a:off x="2591463" y="2319879"/>
                <a:ext cx="37645"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a:solidFill>
                      <a:srgbClr val="000000"/>
                    </a:solidFill>
                    <a:latin typeface="+mn-lt"/>
                    <a:ea typeface="黑体" panose="02010609060101010101" pitchFamily="49" charset="-122"/>
                  </a:rPr>
                  <a:t>-</a:t>
                </a:r>
                <a:endParaRPr lang="zh-CN" altLang="zh-CN" kern="0">
                  <a:solidFill>
                    <a:prstClr val="black"/>
                  </a:solidFill>
                  <a:latin typeface="+mn-lt"/>
                  <a:ea typeface="黑体" panose="02010609060101010101" pitchFamily="49" charset="-122"/>
                </a:endParaRPr>
              </a:p>
            </p:txBody>
          </p:sp>
          <p:sp>
            <p:nvSpPr>
              <p:cNvPr id="251" name="Rectangle 221">
                <a:extLst>
                  <a:ext uri="{FF2B5EF4-FFF2-40B4-BE49-F238E27FC236}">
                    <a16:creationId xmlns:a16="http://schemas.microsoft.com/office/drawing/2014/main" id="{3C794688-7349-0671-3197-C00ACE8B7A84}"/>
                  </a:ext>
                </a:extLst>
              </p:cNvPr>
              <p:cNvSpPr>
                <a:spLocks noChangeArrowheads="1"/>
              </p:cNvSpPr>
              <p:nvPr/>
            </p:nvSpPr>
            <p:spPr bwMode="auto">
              <a:xfrm>
                <a:off x="2637429" y="2319879"/>
                <a:ext cx="232144"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dirty="0">
                    <a:solidFill>
                      <a:srgbClr val="000000"/>
                    </a:solidFill>
                    <a:latin typeface="+mn-lt"/>
                    <a:ea typeface="黑体" panose="02010609060101010101" pitchFamily="49" charset="-122"/>
                  </a:rPr>
                  <a:t>CPE</a:t>
                </a:r>
                <a:endParaRPr lang="zh-CN" altLang="zh-CN" kern="0" dirty="0">
                  <a:solidFill>
                    <a:prstClr val="black"/>
                  </a:solidFill>
                  <a:latin typeface="+mn-lt"/>
                  <a:ea typeface="黑体" panose="02010609060101010101" pitchFamily="49" charset="-122"/>
                </a:endParaRPr>
              </a:p>
            </p:txBody>
          </p:sp>
          <p:sp>
            <p:nvSpPr>
              <p:cNvPr id="252" name="Line 222">
                <a:extLst>
                  <a:ext uri="{FF2B5EF4-FFF2-40B4-BE49-F238E27FC236}">
                    <a16:creationId xmlns:a16="http://schemas.microsoft.com/office/drawing/2014/main" id="{2BC24E55-09BB-6711-33AF-43425D1E9A38}"/>
                  </a:ext>
                </a:extLst>
              </p:cNvPr>
              <p:cNvSpPr>
                <a:spLocks noChangeShapeType="1"/>
              </p:cNvSpPr>
              <p:nvPr/>
            </p:nvSpPr>
            <p:spPr bwMode="auto">
              <a:xfrm>
                <a:off x="2223744" y="2405959"/>
                <a:ext cx="279968" cy="0"/>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53" name="Line 223">
                <a:extLst>
                  <a:ext uri="{FF2B5EF4-FFF2-40B4-BE49-F238E27FC236}">
                    <a16:creationId xmlns:a16="http://schemas.microsoft.com/office/drawing/2014/main" id="{179D4782-7189-0C1B-75A6-1B8137390641}"/>
                  </a:ext>
                </a:extLst>
              </p:cNvPr>
              <p:cNvSpPr>
                <a:spLocks noChangeShapeType="1"/>
              </p:cNvSpPr>
              <p:nvPr/>
            </p:nvSpPr>
            <p:spPr bwMode="auto">
              <a:xfrm>
                <a:off x="2219565" y="2658329"/>
                <a:ext cx="282058" cy="0"/>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54" name="Freeform 224">
                <a:extLst>
                  <a:ext uri="{FF2B5EF4-FFF2-40B4-BE49-F238E27FC236}">
                    <a16:creationId xmlns:a16="http://schemas.microsoft.com/office/drawing/2014/main" id="{821F172B-F6D9-130F-FD2A-4C41B74729E0}"/>
                  </a:ext>
                </a:extLst>
              </p:cNvPr>
              <p:cNvSpPr>
                <a:spLocks/>
              </p:cNvSpPr>
              <p:nvPr/>
            </p:nvSpPr>
            <p:spPr bwMode="auto">
              <a:xfrm>
                <a:off x="1968848" y="2368788"/>
                <a:ext cx="60591" cy="35215"/>
              </a:xfrm>
              <a:custGeom>
                <a:avLst/>
                <a:gdLst>
                  <a:gd name="T0" fmla="*/ 992 w 992"/>
                  <a:gd name="T1" fmla="*/ 0 h 592"/>
                  <a:gd name="T2" fmla="*/ 152 w 992"/>
                  <a:gd name="T3" fmla="*/ 0 h 592"/>
                  <a:gd name="T4" fmla="*/ 34 w 992"/>
                  <a:gd name="T5" fmla="*/ 96 h 592"/>
                  <a:gd name="T6" fmla="*/ 0 w 992"/>
                  <a:gd name="T7" fmla="*/ 288 h 592"/>
                  <a:gd name="T8" fmla="*/ 34 w 992"/>
                  <a:gd name="T9" fmla="*/ 496 h 592"/>
                  <a:gd name="T10" fmla="*/ 152 w 992"/>
                  <a:gd name="T11" fmla="*/ 592 h 592"/>
                  <a:gd name="T12" fmla="*/ 992 w 992"/>
                  <a:gd name="T13" fmla="*/ 592 h 592"/>
                  <a:gd name="T14" fmla="*/ 992 w 992"/>
                  <a:gd name="T15" fmla="*/ 0 h 5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2" h="592">
                    <a:moveTo>
                      <a:pt x="992" y="0"/>
                    </a:moveTo>
                    <a:cubicBezTo>
                      <a:pt x="152" y="0"/>
                      <a:pt x="152" y="0"/>
                      <a:pt x="152" y="0"/>
                    </a:cubicBezTo>
                    <a:cubicBezTo>
                      <a:pt x="101" y="0"/>
                      <a:pt x="34" y="32"/>
                      <a:pt x="34" y="96"/>
                    </a:cubicBezTo>
                    <a:cubicBezTo>
                      <a:pt x="17" y="144"/>
                      <a:pt x="0" y="208"/>
                      <a:pt x="0" y="288"/>
                    </a:cubicBezTo>
                    <a:cubicBezTo>
                      <a:pt x="0" y="368"/>
                      <a:pt x="17" y="432"/>
                      <a:pt x="34" y="496"/>
                    </a:cubicBezTo>
                    <a:cubicBezTo>
                      <a:pt x="34" y="544"/>
                      <a:pt x="101" y="592"/>
                      <a:pt x="152" y="592"/>
                    </a:cubicBezTo>
                    <a:cubicBezTo>
                      <a:pt x="992" y="592"/>
                      <a:pt x="992" y="592"/>
                      <a:pt x="992" y="592"/>
                    </a:cubicBezTo>
                    <a:lnTo>
                      <a:pt x="992" y="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55" name="Freeform 225">
                <a:extLst>
                  <a:ext uri="{FF2B5EF4-FFF2-40B4-BE49-F238E27FC236}">
                    <a16:creationId xmlns:a16="http://schemas.microsoft.com/office/drawing/2014/main" id="{39134398-77E9-A74B-1CD6-A9777DF71AA3}"/>
                  </a:ext>
                </a:extLst>
              </p:cNvPr>
              <p:cNvSpPr>
                <a:spLocks/>
              </p:cNvSpPr>
              <p:nvPr/>
            </p:nvSpPr>
            <p:spPr bwMode="auto">
              <a:xfrm>
                <a:off x="1968848" y="2368788"/>
                <a:ext cx="60591" cy="35215"/>
              </a:xfrm>
              <a:custGeom>
                <a:avLst/>
                <a:gdLst>
                  <a:gd name="T0" fmla="*/ 992 w 992"/>
                  <a:gd name="T1" fmla="*/ 0 h 592"/>
                  <a:gd name="T2" fmla="*/ 152 w 992"/>
                  <a:gd name="T3" fmla="*/ 0 h 592"/>
                  <a:gd name="T4" fmla="*/ 34 w 992"/>
                  <a:gd name="T5" fmla="*/ 96 h 592"/>
                  <a:gd name="T6" fmla="*/ 0 w 992"/>
                  <a:gd name="T7" fmla="*/ 288 h 592"/>
                  <a:gd name="T8" fmla="*/ 34 w 992"/>
                  <a:gd name="T9" fmla="*/ 496 h 592"/>
                  <a:gd name="T10" fmla="*/ 152 w 992"/>
                  <a:gd name="T11" fmla="*/ 592 h 592"/>
                  <a:gd name="T12" fmla="*/ 992 w 992"/>
                  <a:gd name="T13" fmla="*/ 592 h 592"/>
                  <a:gd name="T14" fmla="*/ 992 w 992"/>
                  <a:gd name="T15" fmla="*/ 0 h 5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2" h="592">
                    <a:moveTo>
                      <a:pt x="992" y="0"/>
                    </a:moveTo>
                    <a:cubicBezTo>
                      <a:pt x="152" y="0"/>
                      <a:pt x="152" y="0"/>
                      <a:pt x="152" y="0"/>
                    </a:cubicBezTo>
                    <a:cubicBezTo>
                      <a:pt x="101" y="0"/>
                      <a:pt x="34" y="32"/>
                      <a:pt x="34" y="96"/>
                    </a:cubicBezTo>
                    <a:cubicBezTo>
                      <a:pt x="17" y="144"/>
                      <a:pt x="0" y="208"/>
                      <a:pt x="0" y="288"/>
                    </a:cubicBezTo>
                    <a:cubicBezTo>
                      <a:pt x="0" y="368"/>
                      <a:pt x="17" y="432"/>
                      <a:pt x="34" y="496"/>
                    </a:cubicBezTo>
                    <a:cubicBezTo>
                      <a:pt x="34" y="544"/>
                      <a:pt x="101" y="592"/>
                      <a:pt x="152" y="592"/>
                    </a:cubicBezTo>
                    <a:cubicBezTo>
                      <a:pt x="992" y="592"/>
                      <a:pt x="992" y="592"/>
                      <a:pt x="992" y="592"/>
                    </a:cubicBezTo>
                    <a:lnTo>
                      <a:pt x="992" y="0"/>
                    </a:lnTo>
                    <a:close/>
                  </a:path>
                </a:pathLst>
              </a:custGeom>
              <a:noFill/>
              <a:ln w="47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56" name="Freeform 226">
                <a:extLst>
                  <a:ext uri="{FF2B5EF4-FFF2-40B4-BE49-F238E27FC236}">
                    <a16:creationId xmlns:a16="http://schemas.microsoft.com/office/drawing/2014/main" id="{F5CC5130-926A-944B-A82C-58A1CE6270AA}"/>
                  </a:ext>
                </a:extLst>
              </p:cNvPr>
              <p:cNvSpPr>
                <a:spLocks/>
              </p:cNvSpPr>
              <p:nvPr/>
            </p:nvSpPr>
            <p:spPr bwMode="auto">
              <a:xfrm>
                <a:off x="2010635" y="2413784"/>
                <a:ext cx="108644" cy="60647"/>
              </a:xfrm>
              <a:custGeom>
                <a:avLst/>
                <a:gdLst>
                  <a:gd name="T0" fmla="*/ 1325 w 1744"/>
                  <a:gd name="T1" fmla="*/ 1040 h 1040"/>
                  <a:gd name="T2" fmla="*/ 654 w 1744"/>
                  <a:gd name="T3" fmla="*/ 978 h 1040"/>
                  <a:gd name="T4" fmla="*/ 286 w 1744"/>
                  <a:gd name="T5" fmla="*/ 777 h 1040"/>
                  <a:gd name="T6" fmla="*/ 17 w 1744"/>
                  <a:gd name="T7" fmla="*/ 451 h 1040"/>
                  <a:gd name="T8" fmla="*/ 51 w 1744"/>
                  <a:gd name="T9" fmla="*/ 326 h 1040"/>
                  <a:gd name="T10" fmla="*/ 202 w 1744"/>
                  <a:gd name="T11" fmla="*/ 357 h 1040"/>
                  <a:gd name="T12" fmla="*/ 403 w 1744"/>
                  <a:gd name="T13" fmla="*/ 621 h 1040"/>
                  <a:gd name="T14" fmla="*/ 738 w 1744"/>
                  <a:gd name="T15" fmla="*/ 808 h 1040"/>
                  <a:gd name="T16" fmla="*/ 1325 w 1744"/>
                  <a:gd name="T17" fmla="*/ 854 h 1040"/>
                  <a:gd name="T18" fmla="*/ 1426 w 1744"/>
                  <a:gd name="T19" fmla="*/ 761 h 1040"/>
                  <a:gd name="T20" fmla="*/ 1459 w 1744"/>
                  <a:gd name="T21" fmla="*/ 575 h 1040"/>
                  <a:gd name="T22" fmla="*/ 1543 w 1744"/>
                  <a:gd name="T23" fmla="*/ 94 h 1040"/>
                  <a:gd name="T24" fmla="*/ 1644 w 1744"/>
                  <a:gd name="T25" fmla="*/ 0 h 1040"/>
                  <a:gd name="T26" fmla="*/ 1744 w 1744"/>
                  <a:gd name="T27" fmla="*/ 94 h 1040"/>
                  <a:gd name="T28" fmla="*/ 1661 w 1744"/>
                  <a:gd name="T29" fmla="*/ 637 h 1040"/>
                  <a:gd name="T30" fmla="*/ 1627 w 1744"/>
                  <a:gd name="T31" fmla="*/ 761 h 1040"/>
                  <a:gd name="T32" fmla="*/ 1325 w 1744"/>
                  <a:gd name="T33" fmla="*/ 1040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4" h="1040">
                    <a:moveTo>
                      <a:pt x="1325" y="1040"/>
                    </a:moveTo>
                    <a:cubicBezTo>
                      <a:pt x="1090" y="1040"/>
                      <a:pt x="822" y="1040"/>
                      <a:pt x="654" y="978"/>
                    </a:cubicBezTo>
                    <a:cubicBezTo>
                      <a:pt x="504" y="932"/>
                      <a:pt x="420" y="870"/>
                      <a:pt x="286" y="777"/>
                    </a:cubicBezTo>
                    <a:cubicBezTo>
                      <a:pt x="202" y="730"/>
                      <a:pt x="68" y="528"/>
                      <a:pt x="17" y="451"/>
                    </a:cubicBezTo>
                    <a:cubicBezTo>
                      <a:pt x="0" y="404"/>
                      <a:pt x="17" y="357"/>
                      <a:pt x="51" y="326"/>
                    </a:cubicBezTo>
                    <a:cubicBezTo>
                      <a:pt x="101" y="295"/>
                      <a:pt x="168" y="311"/>
                      <a:pt x="202" y="357"/>
                    </a:cubicBezTo>
                    <a:cubicBezTo>
                      <a:pt x="269" y="466"/>
                      <a:pt x="369" y="606"/>
                      <a:pt x="403" y="621"/>
                    </a:cubicBezTo>
                    <a:cubicBezTo>
                      <a:pt x="537" y="714"/>
                      <a:pt x="604" y="761"/>
                      <a:pt x="738" y="808"/>
                    </a:cubicBezTo>
                    <a:cubicBezTo>
                      <a:pt x="872" y="854"/>
                      <a:pt x="1124" y="854"/>
                      <a:pt x="1325" y="854"/>
                    </a:cubicBezTo>
                    <a:cubicBezTo>
                      <a:pt x="1409" y="854"/>
                      <a:pt x="1426" y="792"/>
                      <a:pt x="1426" y="761"/>
                    </a:cubicBezTo>
                    <a:cubicBezTo>
                      <a:pt x="1426" y="699"/>
                      <a:pt x="1443" y="637"/>
                      <a:pt x="1459" y="575"/>
                    </a:cubicBezTo>
                    <a:cubicBezTo>
                      <a:pt x="1526" y="420"/>
                      <a:pt x="1543" y="187"/>
                      <a:pt x="1543" y="94"/>
                    </a:cubicBezTo>
                    <a:cubicBezTo>
                      <a:pt x="1543" y="47"/>
                      <a:pt x="1594" y="0"/>
                      <a:pt x="1644" y="0"/>
                    </a:cubicBezTo>
                    <a:cubicBezTo>
                      <a:pt x="1694" y="0"/>
                      <a:pt x="1744" y="47"/>
                      <a:pt x="1744" y="94"/>
                    </a:cubicBezTo>
                    <a:cubicBezTo>
                      <a:pt x="1744" y="202"/>
                      <a:pt x="1728" y="451"/>
                      <a:pt x="1661" y="637"/>
                    </a:cubicBezTo>
                    <a:cubicBezTo>
                      <a:pt x="1644" y="683"/>
                      <a:pt x="1627" y="730"/>
                      <a:pt x="1627" y="761"/>
                    </a:cubicBezTo>
                    <a:cubicBezTo>
                      <a:pt x="1627" y="932"/>
                      <a:pt x="1510" y="1040"/>
                      <a:pt x="1325" y="104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57" name="Freeform 227">
                <a:extLst>
                  <a:ext uri="{FF2B5EF4-FFF2-40B4-BE49-F238E27FC236}">
                    <a16:creationId xmlns:a16="http://schemas.microsoft.com/office/drawing/2014/main" id="{36CA3326-E90E-D4DA-C1A6-33B8FBC039C2}"/>
                  </a:ext>
                </a:extLst>
              </p:cNvPr>
              <p:cNvSpPr>
                <a:spLocks/>
              </p:cNvSpPr>
              <p:nvPr/>
            </p:nvSpPr>
            <p:spPr bwMode="auto">
              <a:xfrm>
                <a:off x="2010635" y="2413784"/>
                <a:ext cx="108644" cy="60647"/>
              </a:xfrm>
              <a:custGeom>
                <a:avLst/>
                <a:gdLst>
                  <a:gd name="T0" fmla="*/ 39 w 52"/>
                  <a:gd name="T1" fmla="*/ 31 h 31"/>
                  <a:gd name="T2" fmla="*/ 19 w 52"/>
                  <a:gd name="T3" fmla="*/ 29 h 31"/>
                  <a:gd name="T4" fmla="*/ 8 w 52"/>
                  <a:gd name="T5" fmla="*/ 23 h 31"/>
                  <a:gd name="T6" fmla="*/ 0 w 52"/>
                  <a:gd name="T7" fmla="*/ 14 h 31"/>
                  <a:gd name="T8" fmla="*/ 1 w 52"/>
                  <a:gd name="T9" fmla="*/ 10 h 31"/>
                  <a:gd name="T10" fmla="*/ 6 w 52"/>
                  <a:gd name="T11" fmla="*/ 11 h 31"/>
                  <a:gd name="T12" fmla="*/ 12 w 52"/>
                  <a:gd name="T13" fmla="*/ 19 h 31"/>
                  <a:gd name="T14" fmla="*/ 22 w 52"/>
                  <a:gd name="T15" fmla="*/ 24 h 31"/>
                  <a:gd name="T16" fmla="*/ 39 w 52"/>
                  <a:gd name="T17" fmla="*/ 26 h 31"/>
                  <a:gd name="T18" fmla="*/ 42 w 52"/>
                  <a:gd name="T19" fmla="*/ 23 h 31"/>
                  <a:gd name="T20" fmla="*/ 43 w 52"/>
                  <a:gd name="T21" fmla="*/ 17 h 31"/>
                  <a:gd name="T22" fmla="*/ 46 w 52"/>
                  <a:gd name="T23" fmla="*/ 3 h 31"/>
                  <a:gd name="T24" fmla="*/ 49 w 52"/>
                  <a:gd name="T25" fmla="*/ 0 h 31"/>
                  <a:gd name="T26" fmla="*/ 52 w 52"/>
                  <a:gd name="T27" fmla="*/ 3 h 31"/>
                  <a:gd name="T28" fmla="*/ 49 w 52"/>
                  <a:gd name="T29" fmla="*/ 19 h 31"/>
                  <a:gd name="T30" fmla="*/ 48 w 52"/>
                  <a:gd name="T31" fmla="*/ 23 h 31"/>
                  <a:gd name="T32" fmla="*/ 39 w 52"/>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31">
                    <a:moveTo>
                      <a:pt x="39" y="31"/>
                    </a:moveTo>
                    <a:cubicBezTo>
                      <a:pt x="32" y="31"/>
                      <a:pt x="24" y="31"/>
                      <a:pt x="19" y="29"/>
                    </a:cubicBezTo>
                    <a:cubicBezTo>
                      <a:pt x="15" y="28"/>
                      <a:pt x="12" y="26"/>
                      <a:pt x="8" y="23"/>
                    </a:cubicBezTo>
                    <a:cubicBezTo>
                      <a:pt x="6" y="22"/>
                      <a:pt x="2" y="16"/>
                      <a:pt x="0" y="14"/>
                    </a:cubicBezTo>
                    <a:cubicBezTo>
                      <a:pt x="0" y="12"/>
                      <a:pt x="0" y="11"/>
                      <a:pt x="1" y="10"/>
                    </a:cubicBezTo>
                    <a:cubicBezTo>
                      <a:pt x="3" y="9"/>
                      <a:pt x="5" y="9"/>
                      <a:pt x="6" y="11"/>
                    </a:cubicBezTo>
                    <a:cubicBezTo>
                      <a:pt x="8" y="14"/>
                      <a:pt x="11" y="18"/>
                      <a:pt x="12" y="19"/>
                    </a:cubicBezTo>
                    <a:cubicBezTo>
                      <a:pt x="16" y="21"/>
                      <a:pt x="18" y="23"/>
                      <a:pt x="22" y="24"/>
                    </a:cubicBezTo>
                    <a:cubicBezTo>
                      <a:pt x="26" y="26"/>
                      <a:pt x="33" y="26"/>
                      <a:pt x="39" y="26"/>
                    </a:cubicBezTo>
                    <a:cubicBezTo>
                      <a:pt x="42" y="26"/>
                      <a:pt x="42" y="24"/>
                      <a:pt x="42" y="23"/>
                    </a:cubicBezTo>
                    <a:cubicBezTo>
                      <a:pt x="42" y="21"/>
                      <a:pt x="43" y="19"/>
                      <a:pt x="43" y="17"/>
                    </a:cubicBezTo>
                    <a:cubicBezTo>
                      <a:pt x="45" y="13"/>
                      <a:pt x="46" y="6"/>
                      <a:pt x="46" y="3"/>
                    </a:cubicBezTo>
                    <a:cubicBezTo>
                      <a:pt x="46" y="2"/>
                      <a:pt x="47" y="0"/>
                      <a:pt x="49" y="0"/>
                    </a:cubicBezTo>
                    <a:cubicBezTo>
                      <a:pt x="50" y="0"/>
                      <a:pt x="52" y="2"/>
                      <a:pt x="52" y="3"/>
                    </a:cubicBezTo>
                    <a:cubicBezTo>
                      <a:pt x="52" y="6"/>
                      <a:pt x="51" y="14"/>
                      <a:pt x="49" y="19"/>
                    </a:cubicBezTo>
                    <a:cubicBezTo>
                      <a:pt x="49" y="21"/>
                      <a:pt x="48" y="22"/>
                      <a:pt x="48" y="23"/>
                    </a:cubicBezTo>
                    <a:cubicBezTo>
                      <a:pt x="48" y="28"/>
                      <a:pt x="45" y="31"/>
                      <a:pt x="39" y="31"/>
                    </a:cubicBezTo>
                  </a:path>
                </a:pathLst>
              </a:custGeom>
              <a:noFill/>
              <a:ln w="47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58" name="Freeform 228">
                <a:extLst>
                  <a:ext uri="{FF2B5EF4-FFF2-40B4-BE49-F238E27FC236}">
                    <a16:creationId xmlns:a16="http://schemas.microsoft.com/office/drawing/2014/main" id="{B51ED5A2-C4AC-E896-4FE1-A2D9951D60BC}"/>
                  </a:ext>
                </a:extLst>
              </p:cNvPr>
              <p:cNvSpPr>
                <a:spLocks/>
              </p:cNvSpPr>
              <p:nvPr/>
            </p:nvSpPr>
            <p:spPr bwMode="auto">
              <a:xfrm>
                <a:off x="2067047" y="2464649"/>
                <a:ext cx="12536" cy="19564"/>
              </a:xfrm>
              <a:custGeom>
                <a:avLst/>
                <a:gdLst>
                  <a:gd name="T0" fmla="*/ 96 w 192"/>
                  <a:gd name="T1" fmla="*/ 352 h 352"/>
                  <a:gd name="T2" fmla="*/ 0 w 192"/>
                  <a:gd name="T3" fmla="*/ 261 h 352"/>
                  <a:gd name="T4" fmla="*/ 0 w 192"/>
                  <a:gd name="T5" fmla="*/ 92 h 352"/>
                  <a:gd name="T6" fmla="*/ 96 w 192"/>
                  <a:gd name="T7" fmla="*/ 0 h 352"/>
                  <a:gd name="T8" fmla="*/ 192 w 192"/>
                  <a:gd name="T9" fmla="*/ 92 h 352"/>
                  <a:gd name="T10" fmla="*/ 192 w 192"/>
                  <a:gd name="T11" fmla="*/ 261 h 352"/>
                  <a:gd name="T12" fmla="*/ 96 w 192"/>
                  <a:gd name="T13" fmla="*/ 352 h 352"/>
                </a:gdLst>
                <a:ahLst/>
                <a:cxnLst>
                  <a:cxn ang="0">
                    <a:pos x="T0" y="T1"/>
                  </a:cxn>
                  <a:cxn ang="0">
                    <a:pos x="T2" y="T3"/>
                  </a:cxn>
                  <a:cxn ang="0">
                    <a:pos x="T4" y="T5"/>
                  </a:cxn>
                  <a:cxn ang="0">
                    <a:pos x="T6" y="T7"/>
                  </a:cxn>
                  <a:cxn ang="0">
                    <a:pos x="T8" y="T9"/>
                  </a:cxn>
                  <a:cxn ang="0">
                    <a:pos x="T10" y="T11"/>
                  </a:cxn>
                  <a:cxn ang="0">
                    <a:pos x="T12" y="T13"/>
                  </a:cxn>
                </a:cxnLst>
                <a:rect l="0" t="0" r="r" b="b"/>
                <a:pathLst>
                  <a:path w="192" h="352">
                    <a:moveTo>
                      <a:pt x="96" y="352"/>
                    </a:moveTo>
                    <a:cubicBezTo>
                      <a:pt x="48" y="352"/>
                      <a:pt x="0" y="322"/>
                      <a:pt x="0" y="261"/>
                    </a:cubicBezTo>
                    <a:cubicBezTo>
                      <a:pt x="0" y="92"/>
                      <a:pt x="0" y="92"/>
                      <a:pt x="0" y="92"/>
                    </a:cubicBezTo>
                    <a:cubicBezTo>
                      <a:pt x="0" y="31"/>
                      <a:pt x="48" y="0"/>
                      <a:pt x="96" y="0"/>
                    </a:cubicBezTo>
                    <a:cubicBezTo>
                      <a:pt x="144" y="0"/>
                      <a:pt x="192" y="31"/>
                      <a:pt x="192" y="92"/>
                    </a:cubicBezTo>
                    <a:cubicBezTo>
                      <a:pt x="192" y="261"/>
                      <a:pt x="192" y="261"/>
                      <a:pt x="192" y="261"/>
                    </a:cubicBezTo>
                    <a:cubicBezTo>
                      <a:pt x="192" y="322"/>
                      <a:pt x="144" y="352"/>
                      <a:pt x="96" y="352"/>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59" name="Freeform 229">
                <a:extLst>
                  <a:ext uri="{FF2B5EF4-FFF2-40B4-BE49-F238E27FC236}">
                    <a16:creationId xmlns:a16="http://schemas.microsoft.com/office/drawing/2014/main" id="{357E6198-757D-E9F7-14E7-6EC2D9FAE2A5}"/>
                  </a:ext>
                </a:extLst>
              </p:cNvPr>
              <p:cNvSpPr>
                <a:spLocks/>
              </p:cNvSpPr>
              <p:nvPr/>
            </p:nvSpPr>
            <p:spPr bwMode="auto">
              <a:xfrm>
                <a:off x="2067047" y="2464649"/>
                <a:ext cx="12536" cy="19564"/>
              </a:xfrm>
              <a:custGeom>
                <a:avLst/>
                <a:gdLst>
                  <a:gd name="T0" fmla="*/ 3 w 6"/>
                  <a:gd name="T1" fmla="*/ 10 h 10"/>
                  <a:gd name="T2" fmla="*/ 0 w 6"/>
                  <a:gd name="T3" fmla="*/ 8 h 10"/>
                  <a:gd name="T4" fmla="*/ 0 w 6"/>
                  <a:gd name="T5" fmla="*/ 3 h 10"/>
                  <a:gd name="T6" fmla="*/ 3 w 6"/>
                  <a:gd name="T7" fmla="*/ 0 h 10"/>
                  <a:gd name="T8" fmla="*/ 6 w 6"/>
                  <a:gd name="T9" fmla="*/ 3 h 10"/>
                  <a:gd name="T10" fmla="*/ 6 w 6"/>
                  <a:gd name="T11" fmla="*/ 8 h 10"/>
                  <a:gd name="T12" fmla="*/ 3 w 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 h="10">
                    <a:moveTo>
                      <a:pt x="3" y="10"/>
                    </a:moveTo>
                    <a:cubicBezTo>
                      <a:pt x="1" y="10"/>
                      <a:pt x="0" y="10"/>
                      <a:pt x="0" y="8"/>
                    </a:cubicBezTo>
                    <a:cubicBezTo>
                      <a:pt x="0" y="3"/>
                      <a:pt x="0" y="3"/>
                      <a:pt x="0" y="3"/>
                    </a:cubicBezTo>
                    <a:cubicBezTo>
                      <a:pt x="0" y="1"/>
                      <a:pt x="1" y="0"/>
                      <a:pt x="3" y="0"/>
                    </a:cubicBezTo>
                    <a:cubicBezTo>
                      <a:pt x="4" y="0"/>
                      <a:pt x="6" y="1"/>
                      <a:pt x="6" y="3"/>
                    </a:cubicBezTo>
                    <a:cubicBezTo>
                      <a:pt x="6" y="8"/>
                      <a:pt x="6" y="8"/>
                      <a:pt x="6" y="8"/>
                    </a:cubicBezTo>
                    <a:cubicBezTo>
                      <a:pt x="6" y="10"/>
                      <a:pt x="4" y="10"/>
                      <a:pt x="3" y="10"/>
                    </a:cubicBezTo>
                  </a:path>
                </a:pathLst>
              </a:custGeom>
              <a:noFill/>
              <a:ln w="47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60" name="Freeform 230">
                <a:extLst>
                  <a:ext uri="{FF2B5EF4-FFF2-40B4-BE49-F238E27FC236}">
                    <a16:creationId xmlns:a16="http://schemas.microsoft.com/office/drawing/2014/main" id="{96EFAF7F-2EC4-8F49-3ABC-C104238C27DB}"/>
                  </a:ext>
                </a:extLst>
              </p:cNvPr>
              <p:cNvSpPr>
                <a:spLocks/>
              </p:cNvSpPr>
              <p:nvPr/>
            </p:nvSpPr>
            <p:spPr bwMode="auto">
              <a:xfrm>
                <a:off x="1970938" y="2390307"/>
                <a:ext cx="20894" cy="78254"/>
              </a:xfrm>
              <a:custGeom>
                <a:avLst/>
                <a:gdLst>
                  <a:gd name="T0" fmla="*/ 236 w 336"/>
                  <a:gd name="T1" fmla="*/ 1328 h 1328"/>
                  <a:gd name="T2" fmla="*/ 135 w 336"/>
                  <a:gd name="T3" fmla="*/ 1234 h 1328"/>
                  <a:gd name="T4" fmla="*/ 135 w 336"/>
                  <a:gd name="T5" fmla="*/ 870 h 1328"/>
                  <a:gd name="T6" fmla="*/ 101 w 336"/>
                  <a:gd name="T7" fmla="*/ 728 h 1328"/>
                  <a:gd name="T8" fmla="*/ 0 w 336"/>
                  <a:gd name="T9" fmla="*/ 174 h 1328"/>
                  <a:gd name="T10" fmla="*/ 0 w 336"/>
                  <a:gd name="T11" fmla="*/ 95 h 1328"/>
                  <a:gd name="T12" fmla="*/ 101 w 336"/>
                  <a:gd name="T13" fmla="*/ 0 h 1328"/>
                  <a:gd name="T14" fmla="*/ 202 w 336"/>
                  <a:gd name="T15" fmla="*/ 95 h 1328"/>
                  <a:gd name="T16" fmla="*/ 202 w 336"/>
                  <a:gd name="T17" fmla="*/ 174 h 1328"/>
                  <a:gd name="T18" fmla="*/ 286 w 336"/>
                  <a:gd name="T19" fmla="*/ 664 h 1328"/>
                  <a:gd name="T20" fmla="*/ 336 w 336"/>
                  <a:gd name="T21" fmla="*/ 870 h 1328"/>
                  <a:gd name="T22" fmla="*/ 336 w 336"/>
                  <a:gd name="T23" fmla="*/ 1234 h 1328"/>
                  <a:gd name="T24" fmla="*/ 236 w 336"/>
                  <a:gd name="T25" fmla="*/ 1328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1328">
                    <a:moveTo>
                      <a:pt x="236" y="1328"/>
                    </a:moveTo>
                    <a:cubicBezTo>
                      <a:pt x="168" y="1328"/>
                      <a:pt x="135" y="1281"/>
                      <a:pt x="135" y="1234"/>
                    </a:cubicBezTo>
                    <a:cubicBezTo>
                      <a:pt x="135" y="870"/>
                      <a:pt x="135" y="870"/>
                      <a:pt x="135" y="870"/>
                    </a:cubicBezTo>
                    <a:cubicBezTo>
                      <a:pt x="135" y="838"/>
                      <a:pt x="118" y="791"/>
                      <a:pt x="101" y="728"/>
                    </a:cubicBezTo>
                    <a:cubicBezTo>
                      <a:pt x="51" y="601"/>
                      <a:pt x="0" y="443"/>
                      <a:pt x="0" y="174"/>
                    </a:cubicBezTo>
                    <a:cubicBezTo>
                      <a:pt x="0" y="95"/>
                      <a:pt x="0" y="95"/>
                      <a:pt x="0" y="95"/>
                    </a:cubicBezTo>
                    <a:cubicBezTo>
                      <a:pt x="0" y="48"/>
                      <a:pt x="51" y="0"/>
                      <a:pt x="101" y="0"/>
                    </a:cubicBezTo>
                    <a:cubicBezTo>
                      <a:pt x="152" y="0"/>
                      <a:pt x="202" y="48"/>
                      <a:pt x="202" y="95"/>
                    </a:cubicBezTo>
                    <a:cubicBezTo>
                      <a:pt x="202" y="174"/>
                      <a:pt x="202" y="174"/>
                      <a:pt x="202" y="174"/>
                    </a:cubicBezTo>
                    <a:cubicBezTo>
                      <a:pt x="202" y="412"/>
                      <a:pt x="252" y="554"/>
                      <a:pt x="286" y="664"/>
                    </a:cubicBezTo>
                    <a:cubicBezTo>
                      <a:pt x="320" y="744"/>
                      <a:pt x="336" y="807"/>
                      <a:pt x="336" y="870"/>
                    </a:cubicBezTo>
                    <a:cubicBezTo>
                      <a:pt x="336" y="1234"/>
                      <a:pt x="336" y="1234"/>
                      <a:pt x="336" y="1234"/>
                    </a:cubicBezTo>
                    <a:cubicBezTo>
                      <a:pt x="336" y="1281"/>
                      <a:pt x="286" y="1328"/>
                      <a:pt x="236" y="1328"/>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61" name="Freeform 231">
                <a:extLst>
                  <a:ext uri="{FF2B5EF4-FFF2-40B4-BE49-F238E27FC236}">
                    <a16:creationId xmlns:a16="http://schemas.microsoft.com/office/drawing/2014/main" id="{B4A0DDC7-DE05-F277-8D26-476E8CE4FD3A}"/>
                  </a:ext>
                </a:extLst>
              </p:cNvPr>
              <p:cNvSpPr>
                <a:spLocks/>
              </p:cNvSpPr>
              <p:nvPr/>
            </p:nvSpPr>
            <p:spPr bwMode="auto">
              <a:xfrm>
                <a:off x="1970938" y="2390307"/>
                <a:ext cx="20894" cy="78254"/>
              </a:xfrm>
              <a:custGeom>
                <a:avLst/>
                <a:gdLst>
                  <a:gd name="T0" fmla="*/ 7 w 10"/>
                  <a:gd name="T1" fmla="*/ 40 h 40"/>
                  <a:gd name="T2" fmla="*/ 4 w 10"/>
                  <a:gd name="T3" fmla="*/ 37 h 40"/>
                  <a:gd name="T4" fmla="*/ 4 w 10"/>
                  <a:gd name="T5" fmla="*/ 26 h 40"/>
                  <a:gd name="T6" fmla="*/ 3 w 10"/>
                  <a:gd name="T7" fmla="*/ 22 h 40"/>
                  <a:gd name="T8" fmla="*/ 0 w 10"/>
                  <a:gd name="T9" fmla="*/ 6 h 40"/>
                  <a:gd name="T10" fmla="*/ 0 w 10"/>
                  <a:gd name="T11" fmla="*/ 3 h 40"/>
                  <a:gd name="T12" fmla="*/ 3 w 10"/>
                  <a:gd name="T13" fmla="*/ 0 h 40"/>
                  <a:gd name="T14" fmla="*/ 6 w 10"/>
                  <a:gd name="T15" fmla="*/ 3 h 40"/>
                  <a:gd name="T16" fmla="*/ 6 w 10"/>
                  <a:gd name="T17" fmla="*/ 6 h 40"/>
                  <a:gd name="T18" fmla="*/ 8 w 10"/>
                  <a:gd name="T19" fmla="*/ 20 h 40"/>
                  <a:gd name="T20" fmla="*/ 10 w 10"/>
                  <a:gd name="T21" fmla="*/ 26 h 40"/>
                  <a:gd name="T22" fmla="*/ 10 w 10"/>
                  <a:gd name="T23" fmla="*/ 37 h 40"/>
                  <a:gd name="T24" fmla="*/ 7 w 10"/>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40">
                    <a:moveTo>
                      <a:pt x="7" y="40"/>
                    </a:moveTo>
                    <a:cubicBezTo>
                      <a:pt x="5" y="40"/>
                      <a:pt x="4" y="38"/>
                      <a:pt x="4" y="37"/>
                    </a:cubicBezTo>
                    <a:cubicBezTo>
                      <a:pt x="4" y="26"/>
                      <a:pt x="4" y="26"/>
                      <a:pt x="4" y="26"/>
                    </a:cubicBezTo>
                    <a:cubicBezTo>
                      <a:pt x="4" y="25"/>
                      <a:pt x="3" y="24"/>
                      <a:pt x="3" y="22"/>
                    </a:cubicBezTo>
                    <a:cubicBezTo>
                      <a:pt x="1" y="18"/>
                      <a:pt x="0" y="14"/>
                      <a:pt x="0" y="6"/>
                    </a:cubicBezTo>
                    <a:cubicBezTo>
                      <a:pt x="0" y="3"/>
                      <a:pt x="0" y="3"/>
                      <a:pt x="0" y="3"/>
                    </a:cubicBezTo>
                    <a:cubicBezTo>
                      <a:pt x="0" y="2"/>
                      <a:pt x="1" y="0"/>
                      <a:pt x="3" y="0"/>
                    </a:cubicBezTo>
                    <a:cubicBezTo>
                      <a:pt x="4" y="0"/>
                      <a:pt x="6" y="2"/>
                      <a:pt x="6" y="3"/>
                    </a:cubicBezTo>
                    <a:cubicBezTo>
                      <a:pt x="6" y="6"/>
                      <a:pt x="6" y="6"/>
                      <a:pt x="6" y="6"/>
                    </a:cubicBezTo>
                    <a:cubicBezTo>
                      <a:pt x="6" y="13"/>
                      <a:pt x="7" y="17"/>
                      <a:pt x="8" y="20"/>
                    </a:cubicBezTo>
                    <a:cubicBezTo>
                      <a:pt x="9" y="22"/>
                      <a:pt x="10" y="24"/>
                      <a:pt x="10" y="26"/>
                    </a:cubicBezTo>
                    <a:cubicBezTo>
                      <a:pt x="10" y="37"/>
                      <a:pt x="10" y="37"/>
                      <a:pt x="10" y="37"/>
                    </a:cubicBezTo>
                    <a:cubicBezTo>
                      <a:pt x="10" y="38"/>
                      <a:pt x="8" y="40"/>
                      <a:pt x="7" y="40"/>
                    </a:cubicBezTo>
                  </a:path>
                </a:pathLst>
              </a:custGeom>
              <a:noFill/>
              <a:ln w="47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62" name="Freeform 232">
                <a:extLst>
                  <a:ext uri="{FF2B5EF4-FFF2-40B4-BE49-F238E27FC236}">
                    <a16:creationId xmlns:a16="http://schemas.microsoft.com/office/drawing/2014/main" id="{480BA2CC-4C3D-BEE8-6F9E-B2AB2548E4B9}"/>
                  </a:ext>
                </a:extLst>
              </p:cNvPr>
              <p:cNvSpPr>
                <a:spLocks/>
              </p:cNvSpPr>
              <p:nvPr/>
            </p:nvSpPr>
            <p:spPr bwMode="auto">
              <a:xfrm>
                <a:off x="1970938" y="2308141"/>
                <a:ext cx="152521" cy="86080"/>
              </a:xfrm>
              <a:custGeom>
                <a:avLst/>
                <a:gdLst>
                  <a:gd name="T0" fmla="*/ 102 w 2464"/>
                  <a:gd name="T1" fmla="*/ 1456 h 1456"/>
                  <a:gd name="T2" fmla="*/ 0 w 2464"/>
                  <a:gd name="T3" fmla="*/ 1362 h 1456"/>
                  <a:gd name="T4" fmla="*/ 0 w 2464"/>
                  <a:gd name="T5" fmla="*/ 1061 h 1456"/>
                  <a:gd name="T6" fmla="*/ 1148 w 2464"/>
                  <a:gd name="T7" fmla="*/ 0 h 1456"/>
                  <a:gd name="T8" fmla="*/ 1334 w 2464"/>
                  <a:gd name="T9" fmla="*/ 0 h 1456"/>
                  <a:gd name="T10" fmla="*/ 2464 w 2464"/>
                  <a:gd name="T11" fmla="*/ 998 h 1456"/>
                  <a:gd name="T12" fmla="*/ 2363 w 2464"/>
                  <a:gd name="T13" fmla="*/ 1092 h 1456"/>
                  <a:gd name="T14" fmla="*/ 2262 w 2464"/>
                  <a:gd name="T15" fmla="*/ 998 h 1456"/>
                  <a:gd name="T16" fmla="*/ 1334 w 2464"/>
                  <a:gd name="T17" fmla="*/ 190 h 1456"/>
                  <a:gd name="T18" fmla="*/ 1148 w 2464"/>
                  <a:gd name="T19" fmla="*/ 190 h 1456"/>
                  <a:gd name="T20" fmla="*/ 203 w 2464"/>
                  <a:gd name="T21" fmla="*/ 1061 h 1456"/>
                  <a:gd name="T22" fmla="*/ 203 w 2464"/>
                  <a:gd name="T23" fmla="*/ 1362 h 1456"/>
                  <a:gd name="T24" fmla="*/ 102 w 2464"/>
                  <a:gd name="T25" fmla="*/ 1456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4" h="1456">
                    <a:moveTo>
                      <a:pt x="102" y="1456"/>
                    </a:moveTo>
                    <a:cubicBezTo>
                      <a:pt x="51" y="1456"/>
                      <a:pt x="0" y="1425"/>
                      <a:pt x="0" y="1362"/>
                    </a:cubicBezTo>
                    <a:cubicBezTo>
                      <a:pt x="0" y="1061"/>
                      <a:pt x="0" y="1061"/>
                      <a:pt x="0" y="1061"/>
                    </a:cubicBezTo>
                    <a:cubicBezTo>
                      <a:pt x="0" y="475"/>
                      <a:pt x="524" y="0"/>
                      <a:pt x="1148" y="0"/>
                    </a:cubicBezTo>
                    <a:cubicBezTo>
                      <a:pt x="1334" y="0"/>
                      <a:pt x="1334" y="0"/>
                      <a:pt x="1334" y="0"/>
                    </a:cubicBezTo>
                    <a:cubicBezTo>
                      <a:pt x="1975" y="0"/>
                      <a:pt x="2464" y="428"/>
                      <a:pt x="2464" y="998"/>
                    </a:cubicBezTo>
                    <a:cubicBezTo>
                      <a:pt x="2464" y="1061"/>
                      <a:pt x="2431" y="1092"/>
                      <a:pt x="2363" y="1092"/>
                    </a:cubicBezTo>
                    <a:cubicBezTo>
                      <a:pt x="2313" y="1092"/>
                      <a:pt x="2262" y="1061"/>
                      <a:pt x="2262" y="998"/>
                    </a:cubicBezTo>
                    <a:cubicBezTo>
                      <a:pt x="2262" y="523"/>
                      <a:pt x="1874" y="190"/>
                      <a:pt x="1334" y="190"/>
                    </a:cubicBezTo>
                    <a:cubicBezTo>
                      <a:pt x="1148" y="190"/>
                      <a:pt x="1148" y="190"/>
                      <a:pt x="1148" y="190"/>
                    </a:cubicBezTo>
                    <a:cubicBezTo>
                      <a:pt x="625" y="190"/>
                      <a:pt x="203" y="586"/>
                      <a:pt x="203" y="1061"/>
                    </a:cubicBezTo>
                    <a:cubicBezTo>
                      <a:pt x="203" y="1362"/>
                      <a:pt x="203" y="1362"/>
                      <a:pt x="203" y="1362"/>
                    </a:cubicBezTo>
                    <a:cubicBezTo>
                      <a:pt x="203" y="1425"/>
                      <a:pt x="152" y="1456"/>
                      <a:pt x="102" y="1456"/>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63" name="Freeform 233">
                <a:extLst>
                  <a:ext uri="{FF2B5EF4-FFF2-40B4-BE49-F238E27FC236}">
                    <a16:creationId xmlns:a16="http://schemas.microsoft.com/office/drawing/2014/main" id="{FAFDF218-C1E2-75EC-20F6-805C8D6E8C2C}"/>
                  </a:ext>
                </a:extLst>
              </p:cNvPr>
              <p:cNvSpPr>
                <a:spLocks/>
              </p:cNvSpPr>
              <p:nvPr/>
            </p:nvSpPr>
            <p:spPr bwMode="auto">
              <a:xfrm>
                <a:off x="1970938" y="2308141"/>
                <a:ext cx="152521" cy="86080"/>
              </a:xfrm>
              <a:custGeom>
                <a:avLst/>
                <a:gdLst>
                  <a:gd name="T0" fmla="*/ 3 w 73"/>
                  <a:gd name="T1" fmla="*/ 44 h 44"/>
                  <a:gd name="T2" fmla="*/ 0 w 73"/>
                  <a:gd name="T3" fmla="*/ 41 h 44"/>
                  <a:gd name="T4" fmla="*/ 0 w 73"/>
                  <a:gd name="T5" fmla="*/ 32 h 44"/>
                  <a:gd name="T6" fmla="*/ 34 w 73"/>
                  <a:gd name="T7" fmla="*/ 0 h 44"/>
                  <a:gd name="T8" fmla="*/ 39 w 73"/>
                  <a:gd name="T9" fmla="*/ 0 h 44"/>
                  <a:gd name="T10" fmla="*/ 73 w 73"/>
                  <a:gd name="T11" fmla="*/ 30 h 44"/>
                  <a:gd name="T12" fmla="*/ 70 w 73"/>
                  <a:gd name="T13" fmla="*/ 33 h 44"/>
                  <a:gd name="T14" fmla="*/ 67 w 73"/>
                  <a:gd name="T15" fmla="*/ 30 h 44"/>
                  <a:gd name="T16" fmla="*/ 39 w 73"/>
                  <a:gd name="T17" fmla="*/ 6 h 44"/>
                  <a:gd name="T18" fmla="*/ 34 w 73"/>
                  <a:gd name="T19" fmla="*/ 6 h 44"/>
                  <a:gd name="T20" fmla="*/ 6 w 73"/>
                  <a:gd name="T21" fmla="*/ 32 h 44"/>
                  <a:gd name="T22" fmla="*/ 6 w 73"/>
                  <a:gd name="T23" fmla="*/ 41 h 44"/>
                  <a:gd name="T24" fmla="*/ 3 w 73"/>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44">
                    <a:moveTo>
                      <a:pt x="3" y="44"/>
                    </a:moveTo>
                    <a:cubicBezTo>
                      <a:pt x="1" y="44"/>
                      <a:pt x="0" y="43"/>
                      <a:pt x="0" y="41"/>
                    </a:cubicBezTo>
                    <a:cubicBezTo>
                      <a:pt x="0" y="32"/>
                      <a:pt x="0" y="32"/>
                      <a:pt x="0" y="32"/>
                    </a:cubicBezTo>
                    <a:cubicBezTo>
                      <a:pt x="0" y="15"/>
                      <a:pt x="15" y="0"/>
                      <a:pt x="34" y="0"/>
                    </a:cubicBezTo>
                    <a:cubicBezTo>
                      <a:pt x="39" y="0"/>
                      <a:pt x="39" y="0"/>
                      <a:pt x="39" y="0"/>
                    </a:cubicBezTo>
                    <a:cubicBezTo>
                      <a:pt x="58" y="0"/>
                      <a:pt x="73" y="13"/>
                      <a:pt x="73" y="30"/>
                    </a:cubicBezTo>
                    <a:cubicBezTo>
                      <a:pt x="73" y="32"/>
                      <a:pt x="72" y="33"/>
                      <a:pt x="70" y="33"/>
                    </a:cubicBezTo>
                    <a:cubicBezTo>
                      <a:pt x="69" y="33"/>
                      <a:pt x="67" y="32"/>
                      <a:pt x="67" y="30"/>
                    </a:cubicBezTo>
                    <a:cubicBezTo>
                      <a:pt x="67" y="16"/>
                      <a:pt x="55" y="6"/>
                      <a:pt x="39" y="6"/>
                    </a:cubicBezTo>
                    <a:cubicBezTo>
                      <a:pt x="34" y="6"/>
                      <a:pt x="34" y="6"/>
                      <a:pt x="34" y="6"/>
                    </a:cubicBezTo>
                    <a:cubicBezTo>
                      <a:pt x="18" y="6"/>
                      <a:pt x="6" y="18"/>
                      <a:pt x="6" y="32"/>
                    </a:cubicBezTo>
                    <a:cubicBezTo>
                      <a:pt x="6" y="41"/>
                      <a:pt x="6" y="41"/>
                      <a:pt x="6" y="41"/>
                    </a:cubicBezTo>
                    <a:cubicBezTo>
                      <a:pt x="6" y="43"/>
                      <a:pt x="4" y="44"/>
                      <a:pt x="3" y="44"/>
                    </a:cubicBezTo>
                  </a:path>
                </a:pathLst>
              </a:custGeom>
              <a:noFill/>
              <a:ln w="47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64" name="Freeform 234">
                <a:extLst>
                  <a:ext uri="{FF2B5EF4-FFF2-40B4-BE49-F238E27FC236}">
                    <a16:creationId xmlns:a16="http://schemas.microsoft.com/office/drawing/2014/main" id="{2B9CDC85-0A2B-1B1F-21D5-87F5B2E7858A}"/>
                  </a:ext>
                </a:extLst>
              </p:cNvPr>
              <p:cNvSpPr>
                <a:spLocks noEditPoints="1"/>
              </p:cNvSpPr>
              <p:nvPr/>
            </p:nvSpPr>
            <p:spPr bwMode="auto">
              <a:xfrm>
                <a:off x="2012725" y="2345312"/>
                <a:ext cx="144163" cy="80212"/>
              </a:xfrm>
              <a:custGeom>
                <a:avLst/>
                <a:gdLst>
                  <a:gd name="T0" fmla="*/ 2271 w 2304"/>
                  <a:gd name="T1" fmla="*/ 297 h 1360"/>
                  <a:gd name="T2" fmla="*/ 2002 w 2304"/>
                  <a:gd name="T3" fmla="*/ 79 h 1360"/>
                  <a:gd name="T4" fmla="*/ 1413 w 2304"/>
                  <a:gd name="T5" fmla="*/ 0 h 1360"/>
                  <a:gd name="T6" fmla="*/ 572 w 2304"/>
                  <a:gd name="T7" fmla="*/ 63 h 1360"/>
                  <a:gd name="T8" fmla="*/ 169 w 2304"/>
                  <a:gd name="T9" fmla="*/ 251 h 1360"/>
                  <a:gd name="T10" fmla="*/ 0 w 2304"/>
                  <a:gd name="T11" fmla="*/ 469 h 1360"/>
                  <a:gd name="T12" fmla="*/ 0 w 2304"/>
                  <a:gd name="T13" fmla="*/ 860 h 1360"/>
                  <a:gd name="T14" fmla="*/ 169 w 2304"/>
                  <a:gd name="T15" fmla="*/ 1079 h 1360"/>
                  <a:gd name="T16" fmla="*/ 606 w 2304"/>
                  <a:gd name="T17" fmla="*/ 1282 h 1360"/>
                  <a:gd name="T18" fmla="*/ 1413 w 2304"/>
                  <a:gd name="T19" fmla="*/ 1360 h 1360"/>
                  <a:gd name="T20" fmla="*/ 2069 w 2304"/>
                  <a:gd name="T21" fmla="*/ 1251 h 1360"/>
                  <a:gd name="T22" fmla="*/ 2271 w 2304"/>
                  <a:gd name="T23" fmla="*/ 845 h 1360"/>
                  <a:gd name="T24" fmla="*/ 2271 w 2304"/>
                  <a:gd name="T25" fmla="*/ 297 h 1360"/>
                  <a:gd name="T26" fmla="*/ 589 w 2304"/>
                  <a:gd name="T27" fmla="*/ 1095 h 1360"/>
                  <a:gd name="T28" fmla="*/ 539 w 2304"/>
                  <a:gd name="T29" fmla="*/ 1079 h 1360"/>
                  <a:gd name="T30" fmla="*/ 539 w 2304"/>
                  <a:gd name="T31" fmla="*/ 266 h 1360"/>
                  <a:gd name="T32" fmla="*/ 589 w 2304"/>
                  <a:gd name="T33" fmla="*/ 251 h 1360"/>
                  <a:gd name="T34" fmla="*/ 589 w 2304"/>
                  <a:gd name="T35" fmla="*/ 251 h 1360"/>
                  <a:gd name="T36" fmla="*/ 623 w 2304"/>
                  <a:gd name="T37" fmla="*/ 282 h 1360"/>
                  <a:gd name="T38" fmla="*/ 623 w 2304"/>
                  <a:gd name="T39" fmla="*/ 1063 h 1360"/>
                  <a:gd name="T40" fmla="*/ 589 w 2304"/>
                  <a:gd name="T41" fmla="*/ 1095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4" h="1360">
                    <a:moveTo>
                      <a:pt x="2271" y="297"/>
                    </a:moveTo>
                    <a:cubicBezTo>
                      <a:pt x="2254" y="172"/>
                      <a:pt x="2204" y="126"/>
                      <a:pt x="2002" y="79"/>
                    </a:cubicBezTo>
                    <a:cubicBezTo>
                      <a:pt x="2002" y="79"/>
                      <a:pt x="1749" y="0"/>
                      <a:pt x="1413" y="0"/>
                    </a:cubicBezTo>
                    <a:cubicBezTo>
                      <a:pt x="1043" y="0"/>
                      <a:pt x="707" y="32"/>
                      <a:pt x="572" y="63"/>
                    </a:cubicBezTo>
                    <a:cubicBezTo>
                      <a:pt x="438" y="79"/>
                      <a:pt x="236" y="204"/>
                      <a:pt x="169" y="251"/>
                    </a:cubicBezTo>
                    <a:cubicBezTo>
                      <a:pt x="101" y="297"/>
                      <a:pt x="0" y="360"/>
                      <a:pt x="0" y="469"/>
                    </a:cubicBezTo>
                    <a:cubicBezTo>
                      <a:pt x="0" y="860"/>
                      <a:pt x="0" y="860"/>
                      <a:pt x="0" y="860"/>
                    </a:cubicBezTo>
                    <a:cubicBezTo>
                      <a:pt x="0" y="970"/>
                      <a:pt x="101" y="1032"/>
                      <a:pt x="169" y="1079"/>
                    </a:cubicBezTo>
                    <a:cubicBezTo>
                      <a:pt x="253" y="1126"/>
                      <a:pt x="471" y="1251"/>
                      <a:pt x="606" y="1282"/>
                    </a:cubicBezTo>
                    <a:cubicBezTo>
                      <a:pt x="757" y="1314"/>
                      <a:pt x="1060" y="1360"/>
                      <a:pt x="1413" y="1360"/>
                    </a:cubicBezTo>
                    <a:cubicBezTo>
                      <a:pt x="1766" y="1360"/>
                      <a:pt x="1934" y="1314"/>
                      <a:pt x="2069" y="1251"/>
                    </a:cubicBezTo>
                    <a:cubicBezTo>
                      <a:pt x="2204" y="1189"/>
                      <a:pt x="2237" y="954"/>
                      <a:pt x="2271" y="845"/>
                    </a:cubicBezTo>
                    <a:cubicBezTo>
                      <a:pt x="2304" y="720"/>
                      <a:pt x="2304" y="438"/>
                      <a:pt x="2271" y="297"/>
                    </a:cubicBezTo>
                    <a:close/>
                    <a:moveTo>
                      <a:pt x="589" y="1095"/>
                    </a:moveTo>
                    <a:cubicBezTo>
                      <a:pt x="572" y="1095"/>
                      <a:pt x="555" y="1095"/>
                      <a:pt x="539" y="1079"/>
                    </a:cubicBezTo>
                    <a:cubicBezTo>
                      <a:pt x="455" y="907"/>
                      <a:pt x="421" y="516"/>
                      <a:pt x="539" y="266"/>
                    </a:cubicBezTo>
                    <a:cubicBezTo>
                      <a:pt x="555" y="251"/>
                      <a:pt x="572" y="251"/>
                      <a:pt x="589" y="251"/>
                    </a:cubicBezTo>
                    <a:cubicBezTo>
                      <a:pt x="589" y="251"/>
                      <a:pt x="589" y="251"/>
                      <a:pt x="589" y="251"/>
                    </a:cubicBezTo>
                    <a:cubicBezTo>
                      <a:pt x="606" y="251"/>
                      <a:pt x="623" y="266"/>
                      <a:pt x="623" y="282"/>
                    </a:cubicBezTo>
                    <a:cubicBezTo>
                      <a:pt x="589" y="532"/>
                      <a:pt x="606" y="876"/>
                      <a:pt x="623" y="1063"/>
                    </a:cubicBezTo>
                    <a:cubicBezTo>
                      <a:pt x="623" y="1079"/>
                      <a:pt x="606" y="1095"/>
                      <a:pt x="589" y="1095"/>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65" name="Freeform 235">
                <a:extLst>
                  <a:ext uri="{FF2B5EF4-FFF2-40B4-BE49-F238E27FC236}">
                    <a16:creationId xmlns:a16="http://schemas.microsoft.com/office/drawing/2014/main" id="{C303C6D3-EED9-E2A8-9D02-1F741194E514}"/>
                  </a:ext>
                </a:extLst>
              </p:cNvPr>
              <p:cNvSpPr>
                <a:spLocks noEditPoints="1"/>
              </p:cNvSpPr>
              <p:nvPr/>
            </p:nvSpPr>
            <p:spPr bwMode="auto">
              <a:xfrm>
                <a:off x="2012725" y="2345312"/>
                <a:ext cx="144163" cy="80212"/>
              </a:xfrm>
              <a:custGeom>
                <a:avLst/>
                <a:gdLst>
                  <a:gd name="T0" fmla="*/ 2271 w 2304"/>
                  <a:gd name="T1" fmla="*/ 297 h 1360"/>
                  <a:gd name="T2" fmla="*/ 2002 w 2304"/>
                  <a:gd name="T3" fmla="*/ 79 h 1360"/>
                  <a:gd name="T4" fmla="*/ 1413 w 2304"/>
                  <a:gd name="T5" fmla="*/ 0 h 1360"/>
                  <a:gd name="T6" fmla="*/ 572 w 2304"/>
                  <a:gd name="T7" fmla="*/ 63 h 1360"/>
                  <a:gd name="T8" fmla="*/ 169 w 2304"/>
                  <a:gd name="T9" fmla="*/ 251 h 1360"/>
                  <a:gd name="T10" fmla="*/ 0 w 2304"/>
                  <a:gd name="T11" fmla="*/ 469 h 1360"/>
                  <a:gd name="T12" fmla="*/ 0 w 2304"/>
                  <a:gd name="T13" fmla="*/ 860 h 1360"/>
                  <a:gd name="T14" fmla="*/ 169 w 2304"/>
                  <a:gd name="T15" fmla="*/ 1079 h 1360"/>
                  <a:gd name="T16" fmla="*/ 606 w 2304"/>
                  <a:gd name="T17" fmla="*/ 1282 h 1360"/>
                  <a:gd name="T18" fmla="*/ 1413 w 2304"/>
                  <a:gd name="T19" fmla="*/ 1360 h 1360"/>
                  <a:gd name="T20" fmla="*/ 2069 w 2304"/>
                  <a:gd name="T21" fmla="*/ 1251 h 1360"/>
                  <a:gd name="T22" fmla="*/ 2271 w 2304"/>
                  <a:gd name="T23" fmla="*/ 845 h 1360"/>
                  <a:gd name="T24" fmla="*/ 2271 w 2304"/>
                  <a:gd name="T25" fmla="*/ 297 h 1360"/>
                  <a:gd name="T26" fmla="*/ 589 w 2304"/>
                  <a:gd name="T27" fmla="*/ 1095 h 1360"/>
                  <a:gd name="T28" fmla="*/ 539 w 2304"/>
                  <a:gd name="T29" fmla="*/ 1079 h 1360"/>
                  <a:gd name="T30" fmla="*/ 539 w 2304"/>
                  <a:gd name="T31" fmla="*/ 266 h 1360"/>
                  <a:gd name="T32" fmla="*/ 589 w 2304"/>
                  <a:gd name="T33" fmla="*/ 251 h 1360"/>
                  <a:gd name="T34" fmla="*/ 589 w 2304"/>
                  <a:gd name="T35" fmla="*/ 251 h 1360"/>
                  <a:gd name="T36" fmla="*/ 623 w 2304"/>
                  <a:gd name="T37" fmla="*/ 282 h 1360"/>
                  <a:gd name="T38" fmla="*/ 623 w 2304"/>
                  <a:gd name="T39" fmla="*/ 1063 h 1360"/>
                  <a:gd name="T40" fmla="*/ 589 w 2304"/>
                  <a:gd name="T41" fmla="*/ 1095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4" h="1360">
                    <a:moveTo>
                      <a:pt x="2271" y="297"/>
                    </a:moveTo>
                    <a:cubicBezTo>
                      <a:pt x="2254" y="172"/>
                      <a:pt x="2204" y="126"/>
                      <a:pt x="2002" y="79"/>
                    </a:cubicBezTo>
                    <a:cubicBezTo>
                      <a:pt x="2002" y="79"/>
                      <a:pt x="1749" y="0"/>
                      <a:pt x="1413" y="0"/>
                    </a:cubicBezTo>
                    <a:cubicBezTo>
                      <a:pt x="1043" y="0"/>
                      <a:pt x="707" y="32"/>
                      <a:pt x="572" y="63"/>
                    </a:cubicBezTo>
                    <a:cubicBezTo>
                      <a:pt x="438" y="79"/>
                      <a:pt x="236" y="204"/>
                      <a:pt x="169" y="251"/>
                    </a:cubicBezTo>
                    <a:cubicBezTo>
                      <a:pt x="101" y="297"/>
                      <a:pt x="0" y="360"/>
                      <a:pt x="0" y="469"/>
                    </a:cubicBezTo>
                    <a:cubicBezTo>
                      <a:pt x="0" y="860"/>
                      <a:pt x="0" y="860"/>
                      <a:pt x="0" y="860"/>
                    </a:cubicBezTo>
                    <a:cubicBezTo>
                      <a:pt x="0" y="970"/>
                      <a:pt x="101" y="1032"/>
                      <a:pt x="169" y="1079"/>
                    </a:cubicBezTo>
                    <a:cubicBezTo>
                      <a:pt x="253" y="1126"/>
                      <a:pt x="471" y="1251"/>
                      <a:pt x="606" y="1282"/>
                    </a:cubicBezTo>
                    <a:cubicBezTo>
                      <a:pt x="757" y="1314"/>
                      <a:pt x="1060" y="1360"/>
                      <a:pt x="1413" y="1360"/>
                    </a:cubicBezTo>
                    <a:cubicBezTo>
                      <a:pt x="1766" y="1360"/>
                      <a:pt x="1934" y="1314"/>
                      <a:pt x="2069" y="1251"/>
                    </a:cubicBezTo>
                    <a:cubicBezTo>
                      <a:pt x="2204" y="1189"/>
                      <a:pt x="2237" y="954"/>
                      <a:pt x="2271" y="845"/>
                    </a:cubicBezTo>
                    <a:cubicBezTo>
                      <a:pt x="2304" y="720"/>
                      <a:pt x="2304" y="438"/>
                      <a:pt x="2271" y="297"/>
                    </a:cubicBezTo>
                    <a:close/>
                    <a:moveTo>
                      <a:pt x="589" y="1095"/>
                    </a:moveTo>
                    <a:cubicBezTo>
                      <a:pt x="572" y="1095"/>
                      <a:pt x="555" y="1095"/>
                      <a:pt x="539" y="1079"/>
                    </a:cubicBezTo>
                    <a:cubicBezTo>
                      <a:pt x="455" y="907"/>
                      <a:pt x="421" y="516"/>
                      <a:pt x="539" y="266"/>
                    </a:cubicBezTo>
                    <a:cubicBezTo>
                      <a:pt x="555" y="251"/>
                      <a:pt x="572" y="251"/>
                      <a:pt x="589" y="251"/>
                    </a:cubicBezTo>
                    <a:cubicBezTo>
                      <a:pt x="589" y="251"/>
                      <a:pt x="589" y="251"/>
                      <a:pt x="589" y="251"/>
                    </a:cubicBezTo>
                    <a:cubicBezTo>
                      <a:pt x="606" y="251"/>
                      <a:pt x="623" y="266"/>
                      <a:pt x="623" y="282"/>
                    </a:cubicBezTo>
                    <a:cubicBezTo>
                      <a:pt x="589" y="532"/>
                      <a:pt x="606" y="876"/>
                      <a:pt x="623" y="1063"/>
                    </a:cubicBezTo>
                    <a:cubicBezTo>
                      <a:pt x="623" y="1079"/>
                      <a:pt x="606" y="1095"/>
                      <a:pt x="589" y="1095"/>
                    </a:cubicBezTo>
                    <a:close/>
                  </a:path>
                </a:pathLst>
              </a:custGeom>
              <a:noFill/>
              <a:ln w="47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66" name="Freeform 236">
                <a:extLst>
                  <a:ext uri="{FF2B5EF4-FFF2-40B4-BE49-F238E27FC236}">
                    <a16:creationId xmlns:a16="http://schemas.microsoft.com/office/drawing/2014/main" id="{4A52D2B2-358E-9383-5F38-B64622D7AB06}"/>
                  </a:ext>
                </a:extLst>
              </p:cNvPr>
              <p:cNvSpPr>
                <a:spLocks/>
              </p:cNvSpPr>
              <p:nvPr/>
            </p:nvSpPr>
            <p:spPr bwMode="auto">
              <a:xfrm>
                <a:off x="3441814" y="2439218"/>
                <a:ext cx="419952" cy="183898"/>
              </a:xfrm>
              <a:custGeom>
                <a:avLst/>
                <a:gdLst>
                  <a:gd name="T0" fmla="*/ 0 w 6736"/>
                  <a:gd name="T1" fmla="*/ 523 h 3136"/>
                  <a:gd name="T2" fmla="*/ 523 w 6736"/>
                  <a:gd name="T3" fmla="*/ 0 h 3136"/>
                  <a:gd name="T4" fmla="*/ 6214 w 6736"/>
                  <a:gd name="T5" fmla="*/ 0 h 3136"/>
                  <a:gd name="T6" fmla="*/ 6736 w 6736"/>
                  <a:gd name="T7" fmla="*/ 523 h 3136"/>
                  <a:gd name="T8" fmla="*/ 6736 w 6736"/>
                  <a:gd name="T9" fmla="*/ 2614 h 3136"/>
                  <a:gd name="T10" fmla="*/ 6214 w 6736"/>
                  <a:gd name="T11" fmla="*/ 3136 h 3136"/>
                  <a:gd name="T12" fmla="*/ 523 w 6736"/>
                  <a:gd name="T13" fmla="*/ 3136 h 3136"/>
                  <a:gd name="T14" fmla="*/ 0 w 6736"/>
                  <a:gd name="T15" fmla="*/ 2614 h 3136"/>
                  <a:gd name="T16" fmla="*/ 0 w 6736"/>
                  <a:gd name="T17" fmla="*/ 523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36" h="3136">
                    <a:moveTo>
                      <a:pt x="0" y="523"/>
                    </a:moveTo>
                    <a:cubicBezTo>
                      <a:pt x="0" y="234"/>
                      <a:pt x="234" y="0"/>
                      <a:pt x="523" y="0"/>
                    </a:cubicBezTo>
                    <a:lnTo>
                      <a:pt x="6214" y="0"/>
                    </a:lnTo>
                    <a:cubicBezTo>
                      <a:pt x="6502" y="0"/>
                      <a:pt x="6736" y="234"/>
                      <a:pt x="6736" y="523"/>
                    </a:cubicBezTo>
                    <a:lnTo>
                      <a:pt x="6736" y="2614"/>
                    </a:lnTo>
                    <a:cubicBezTo>
                      <a:pt x="6736" y="2902"/>
                      <a:pt x="6502" y="3136"/>
                      <a:pt x="6214" y="3136"/>
                    </a:cubicBezTo>
                    <a:lnTo>
                      <a:pt x="523" y="3136"/>
                    </a:lnTo>
                    <a:cubicBezTo>
                      <a:pt x="234" y="3136"/>
                      <a:pt x="0" y="2902"/>
                      <a:pt x="0" y="2614"/>
                    </a:cubicBezTo>
                    <a:lnTo>
                      <a:pt x="0" y="523"/>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67" name="Freeform 237">
                <a:extLst>
                  <a:ext uri="{FF2B5EF4-FFF2-40B4-BE49-F238E27FC236}">
                    <a16:creationId xmlns:a16="http://schemas.microsoft.com/office/drawing/2014/main" id="{CC25629C-BD9C-110C-7A47-722B260C758C}"/>
                  </a:ext>
                </a:extLst>
              </p:cNvPr>
              <p:cNvSpPr>
                <a:spLocks/>
              </p:cNvSpPr>
              <p:nvPr/>
            </p:nvSpPr>
            <p:spPr bwMode="auto">
              <a:xfrm>
                <a:off x="3441814" y="2439218"/>
                <a:ext cx="419952" cy="183898"/>
              </a:xfrm>
              <a:custGeom>
                <a:avLst/>
                <a:gdLst>
                  <a:gd name="T0" fmla="*/ 0 w 6736"/>
                  <a:gd name="T1" fmla="*/ 523 h 3136"/>
                  <a:gd name="T2" fmla="*/ 523 w 6736"/>
                  <a:gd name="T3" fmla="*/ 0 h 3136"/>
                  <a:gd name="T4" fmla="*/ 6214 w 6736"/>
                  <a:gd name="T5" fmla="*/ 0 h 3136"/>
                  <a:gd name="T6" fmla="*/ 6736 w 6736"/>
                  <a:gd name="T7" fmla="*/ 523 h 3136"/>
                  <a:gd name="T8" fmla="*/ 6736 w 6736"/>
                  <a:gd name="T9" fmla="*/ 2614 h 3136"/>
                  <a:gd name="T10" fmla="*/ 6214 w 6736"/>
                  <a:gd name="T11" fmla="*/ 3136 h 3136"/>
                  <a:gd name="T12" fmla="*/ 523 w 6736"/>
                  <a:gd name="T13" fmla="*/ 3136 h 3136"/>
                  <a:gd name="T14" fmla="*/ 0 w 6736"/>
                  <a:gd name="T15" fmla="*/ 2614 h 3136"/>
                  <a:gd name="T16" fmla="*/ 0 w 6736"/>
                  <a:gd name="T17" fmla="*/ 523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36" h="3136">
                    <a:moveTo>
                      <a:pt x="0" y="523"/>
                    </a:moveTo>
                    <a:cubicBezTo>
                      <a:pt x="0" y="234"/>
                      <a:pt x="234" y="0"/>
                      <a:pt x="523" y="0"/>
                    </a:cubicBezTo>
                    <a:lnTo>
                      <a:pt x="6214" y="0"/>
                    </a:lnTo>
                    <a:cubicBezTo>
                      <a:pt x="6502" y="0"/>
                      <a:pt x="6736" y="234"/>
                      <a:pt x="6736" y="523"/>
                    </a:cubicBezTo>
                    <a:lnTo>
                      <a:pt x="6736" y="2614"/>
                    </a:lnTo>
                    <a:cubicBezTo>
                      <a:pt x="6736" y="2902"/>
                      <a:pt x="6502" y="3136"/>
                      <a:pt x="6214" y="3136"/>
                    </a:cubicBezTo>
                    <a:lnTo>
                      <a:pt x="523" y="3136"/>
                    </a:lnTo>
                    <a:cubicBezTo>
                      <a:pt x="234" y="3136"/>
                      <a:pt x="0" y="2902"/>
                      <a:pt x="0" y="2614"/>
                    </a:cubicBezTo>
                    <a:lnTo>
                      <a:pt x="0" y="523"/>
                    </a:lnTo>
                    <a:close/>
                  </a:path>
                </a:pathLst>
              </a:custGeom>
              <a:noFill/>
              <a:ln w="14288" cap="flat">
                <a:solidFill>
                  <a:srgbClr val="2E75B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68" name="Rectangle 238">
                <a:extLst>
                  <a:ext uri="{FF2B5EF4-FFF2-40B4-BE49-F238E27FC236}">
                    <a16:creationId xmlns:a16="http://schemas.microsoft.com/office/drawing/2014/main" id="{9D88028E-939B-3458-87B3-05E311B4E239}"/>
                  </a:ext>
                </a:extLst>
              </p:cNvPr>
              <p:cNvSpPr>
                <a:spLocks noChangeArrowheads="1"/>
              </p:cNvSpPr>
              <p:nvPr/>
            </p:nvSpPr>
            <p:spPr bwMode="auto">
              <a:xfrm>
                <a:off x="3458530" y="2445086"/>
                <a:ext cx="238418"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a:solidFill>
                      <a:srgbClr val="000000"/>
                    </a:solidFill>
                    <a:latin typeface="+mn-lt"/>
                    <a:ea typeface="黑体" panose="02010609060101010101" pitchFamily="49" charset="-122"/>
                  </a:rPr>
                  <a:t>CPN</a:t>
                </a:r>
                <a:endParaRPr lang="zh-CN" altLang="zh-CN" kern="0">
                  <a:solidFill>
                    <a:prstClr val="black"/>
                  </a:solidFill>
                  <a:latin typeface="+mn-lt"/>
                  <a:ea typeface="黑体" panose="02010609060101010101" pitchFamily="49" charset="-122"/>
                </a:endParaRPr>
              </a:p>
            </p:txBody>
          </p:sp>
          <p:sp>
            <p:nvSpPr>
              <p:cNvPr id="269" name="Rectangle 239">
                <a:extLst>
                  <a:ext uri="{FF2B5EF4-FFF2-40B4-BE49-F238E27FC236}">
                    <a16:creationId xmlns:a16="http://schemas.microsoft.com/office/drawing/2014/main" id="{8E38040D-266C-95A5-C721-7A1370A9BAF7}"/>
                  </a:ext>
                </a:extLst>
              </p:cNvPr>
              <p:cNvSpPr>
                <a:spLocks noChangeArrowheads="1"/>
              </p:cNvSpPr>
              <p:nvPr/>
            </p:nvSpPr>
            <p:spPr bwMode="auto">
              <a:xfrm>
                <a:off x="3711336" y="2445086"/>
                <a:ext cx="37645"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a:solidFill>
                      <a:srgbClr val="000000"/>
                    </a:solidFill>
                    <a:latin typeface="+mn-lt"/>
                    <a:ea typeface="黑体" panose="02010609060101010101" pitchFamily="49" charset="-122"/>
                  </a:rPr>
                  <a:t>-</a:t>
                </a:r>
                <a:endParaRPr lang="zh-CN" altLang="zh-CN" kern="0">
                  <a:solidFill>
                    <a:prstClr val="black"/>
                  </a:solidFill>
                  <a:latin typeface="+mn-lt"/>
                  <a:ea typeface="黑体" panose="02010609060101010101" pitchFamily="49" charset="-122"/>
                </a:endParaRPr>
              </a:p>
            </p:txBody>
          </p:sp>
          <p:sp>
            <p:nvSpPr>
              <p:cNvPr id="270" name="Rectangle 240">
                <a:extLst>
                  <a:ext uri="{FF2B5EF4-FFF2-40B4-BE49-F238E27FC236}">
                    <a16:creationId xmlns:a16="http://schemas.microsoft.com/office/drawing/2014/main" id="{6B5EF9A7-7E0B-1087-11DB-EEB770AAA264}"/>
                  </a:ext>
                </a:extLst>
              </p:cNvPr>
              <p:cNvSpPr>
                <a:spLocks noChangeArrowheads="1"/>
              </p:cNvSpPr>
              <p:nvPr/>
            </p:nvSpPr>
            <p:spPr bwMode="auto">
              <a:xfrm>
                <a:off x="3757301" y="2445086"/>
                <a:ext cx="75290"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a:solidFill>
                      <a:srgbClr val="000000"/>
                    </a:solidFill>
                    <a:latin typeface="+mn-lt"/>
                    <a:ea typeface="黑体" panose="02010609060101010101" pitchFamily="49" charset="-122"/>
                  </a:rPr>
                  <a:t>A</a:t>
                </a:r>
                <a:endParaRPr lang="zh-CN" altLang="zh-CN" kern="0">
                  <a:solidFill>
                    <a:prstClr val="black"/>
                  </a:solidFill>
                  <a:latin typeface="+mn-lt"/>
                  <a:ea typeface="黑体" panose="02010609060101010101" pitchFamily="49" charset="-122"/>
                </a:endParaRPr>
              </a:p>
            </p:txBody>
          </p:sp>
          <p:sp>
            <p:nvSpPr>
              <p:cNvPr id="271" name="Freeform 241">
                <a:extLst>
                  <a:ext uri="{FF2B5EF4-FFF2-40B4-BE49-F238E27FC236}">
                    <a16:creationId xmlns:a16="http://schemas.microsoft.com/office/drawing/2014/main" id="{80B46F5B-6327-5C8C-DEF5-7B33E0F93D58}"/>
                  </a:ext>
                </a:extLst>
              </p:cNvPr>
              <p:cNvSpPr>
                <a:spLocks noEditPoints="1"/>
              </p:cNvSpPr>
              <p:nvPr/>
            </p:nvSpPr>
            <p:spPr bwMode="auto">
              <a:xfrm>
                <a:off x="2466105" y="2272926"/>
                <a:ext cx="1441626" cy="514523"/>
              </a:xfrm>
              <a:custGeom>
                <a:avLst/>
                <a:gdLst>
                  <a:gd name="T0" fmla="*/ 0 w 690"/>
                  <a:gd name="T1" fmla="*/ 216 h 263"/>
                  <a:gd name="T2" fmla="*/ 0 w 690"/>
                  <a:gd name="T3" fmla="*/ 153 h 263"/>
                  <a:gd name="T4" fmla="*/ 0 w 690"/>
                  <a:gd name="T5" fmla="*/ 90 h 263"/>
                  <a:gd name="T6" fmla="*/ 14 w 690"/>
                  <a:gd name="T7" fmla="*/ 14 h 263"/>
                  <a:gd name="T8" fmla="*/ 33 w 690"/>
                  <a:gd name="T9" fmla="*/ 2 h 263"/>
                  <a:gd name="T10" fmla="*/ 32 w 690"/>
                  <a:gd name="T11" fmla="*/ 12 h 263"/>
                  <a:gd name="T12" fmla="*/ 26 w 690"/>
                  <a:gd name="T13" fmla="*/ 16 h 263"/>
                  <a:gd name="T14" fmla="*/ 17 w 690"/>
                  <a:gd name="T15" fmla="*/ 23 h 263"/>
                  <a:gd name="T16" fmla="*/ 14 w 690"/>
                  <a:gd name="T17" fmla="*/ 29 h 263"/>
                  <a:gd name="T18" fmla="*/ 101 w 690"/>
                  <a:gd name="T19" fmla="*/ 9 h 263"/>
                  <a:gd name="T20" fmla="*/ 164 w 690"/>
                  <a:gd name="T21" fmla="*/ 9 h 263"/>
                  <a:gd name="T22" fmla="*/ 228 w 690"/>
                  <a:gd name="T23" fmla="*/ 9 h 263"/>
                  <a:gd name="T24" fmla="*/ 291 w 690"/>
                  <a:gd name="T25" fmla="*/ 9 h 263"/>
                  <a:gd name="T26" fmla="*/ 355 w 690"/>
                  <a:gd name="T27" fmla="*/ 9 h 263"/>
                  <a:gd name="T28" fmla="*/ 418 w 690"/>
                  <a:gd name="T29" fmla="*/ 9 h 263"/>
                  <a:gd name="T30" fmla="*/ 482 w 690"/>
                  <a:gd name="T31" fmla="*/ 9 h 263"/>
                  <a:gd name="T32" fmla="*/ 545 w 690"/>
                  <a:gd name="T33" fmla="*/ 9 h 263"/>
                  <a:gd name="T34" fmla="*/ 609 w 690"/>
                  <a:gd name="T35" fmla="*/ 9 h 263"/>
                  <a:gd name="T36" fmla="*/ 648 w 690"/>
                  <a:gd name="T37" fmla="*/ 1 h 263"/>
                  <a:gd name="T38" fmla="*/ 669 w 690"/>
                  <a:gd name="T39" fmla="*/ 8 h 263"/>
                  <a:gd name="T40" fmla="*/ 661 w 690"/>
                  <a:gd name="T41" fmla="*/ 14 h 263"/>
                  <a:gd name="T42" fmla="*/ 655 w 690"/>
                  <a:gd name="T43" fmla="*/ 11 h 263"/>
                  <a:gd name="T44" fmla="*/ 643 w 690"/>
                  <a:gd name="T45" fmla="*/ 9 h 263"/>
                  <a:gd name="T46" fmla="*/ 689 w 690"/>
                  <a:gd name="T47" fmla="*/ 38 h 263"/>
                  <a:gd name="T48" fmla="*/ 681 w 690"/>
                  <a:gd name="T49" fmla="*/ 47 h 263"/>
                  <a:gd name="T50" fmla="*/ 680 w 690"/>
                  <a:gd name="T51" fmla="*/ 40 h 263"/>
                  <a:gd name="T52" fmla="*/ 681 w 690"/>
                  <a:gd name="T53" fmla="*/ 136 h 263"/>
                  <a:gd name="T54" fmla="*/ 681 w 690"/>
                  <a:gd name="T55" fmla="*/ 200 h 263"/>
                  <a:gd name="T56" fmla="*/ 686 w 690"/>
                  <a:gd name="T57" fmla="*/ 235 h 263"/>
                  <a:gd name="T58" fmla="*/ 673 w 690"/>
                  <a:gd name="T59" fmla="*/ 253 h 263"/>
                  <a:gd name="T60" fmla="*/ 661 w 690"/>
                  <a:gd name="T61" fmla="*/ 250 h 263"/>
                  <a:gd name="T62" fmla="*/ 667 w 690"/>
                  <a:gd name="T63" fmla="*/ 246 h 263"/>
                  <a:gd name="T64" fmla="*/ 675 w 690"/>
                  <a:gd name="T65" fmla="*/ 237 h 263"/>
                  <a:gd name="T66" fmla="*/ 678 w 690"/>
                  <a:gd name="T67" fmla="*/ 231 h 263"/>
                  <a:gd name="T68" fmla="*/ 636 w 690"/>
                  <a:gd name="T69" fmla="*/ 263 h 263"/>
                  <a:gd name="T70" fmla="*/ 572 w 690"/>
                  <a:gd name="T71" fmla="*/ 263 h 263"/>
                  <a:gd name="T72" fmla="*/ 509 w 690"/>
                  <a:gd name="T73" fmla="*/ 263 h 263"/>
                  <a:gd name="T74" fmla="*/ 445 w 690"/>
                  <a:gd name="T75" fmla="*/ 263 h 263"/>
                  <a:gd name="T76" fmla="*/ 382 w 690"/>
                  <a:gd name="T77" fmla="*/ 263 h 263"/>
                  <a:gd name="T78" fmla="*/ 318 w 690"/>
                  <a:gd name="T79" fmla="*/ 263 h 263"/>
                  <a:gd name="T80" fmla="*/ 255 w 690"/>
                  <a:gd name="T81" fmla="*/ 263 h 263"/>
                  <a:gd name="T82" fmla="*/ 191 w 690"/>
                  <a:gd name="T83" fmla="*/ 263 h 263"/>
                  <a:gd name="T84" fmla="*/ 128 w 690"/>
                  <a:gd name="T85" fmla="*/ 263 h 263"/>
                  <a:gd name="T86" fmla="*/ 64 w 690"/>
                  <a:gd name="T87" fmla="*/ 263 h 263"/>
                  <a:gd name="T88" fmla="*/ 28 w 690"/>
                  <a:gd name="T89" fmla="*/ 260 h 263"/>
                  <a:gd name="T90" fmla="*/ 36 w 690"/>
                  <a:gd name="T91" fmla="*/ 253 h 263"/>
                  <a:gd name="T92" fmla="*/ 43 w 690"/>
                  <a:gd name="T93" fmla="*/ 254 h 263"/>
                  <a:gd name="T94" fmla="*/ 5 w 690"/>
                  <a:gd name="T95" fmla="*/ 238 h 263"/>
                  <a:gd name="T96" fmla="*/ 0 w 690"/>
                  <a:gd name="T97" fmla="*/ 217 h 263"/>
                  <a:gd name="T98" fmla="*/ 10 w 690"/>
                  <a:gd name="T99" fmla="*/ 224 h 263"/>
                  <a:gd name="T100" fmla="*/ 13 w 690"/>
                  <a:gd name="T101" fmla="*/ 23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0" h="263">
                    <a:moveTo>
                      <a:pt x="0" y="216"/>
                    </a:moveTo>
                    <a:lnTo>
                      <a:pt x="0" y="180"/>
                    </a:lnTo>
                    <a:lnTo>
                      <a:pt x="9" y="180"/>
                    </a:lnTo>
                    <a:lnTo>
                      <a:pt x="9" y="216"/>
                    </a:lnTo>
                    <a:lnTo>
                      <a:pt x="0" y="216"/>
                    </a:lnTo>
                    <a:close/>
                    <a:moveTo>
                      <a:pt x="0" y="153"/>
                    </a:moveTo>
                    <a:lnTo>
                      <a:pt x="0" y="117"/>
                    </a:lnTo>
                    <a:lnTo>
                      <a:pt x="9" y="117"/>
                    </a:lnTo>
                    <a:lnTo>
                      <a:pt x="9" y="153"/>
                    </a:lnTo>
                    <a:lnTo>
                      <a:pt x="0" y="153"/>
                    </a:lnTo>
                    <a:close/>
                    <a:moveTo>
                      <a:pt x="0" y="90"/>
                    </a:moveTo>
                    <a:lnTo>
                      <a:pt x="0" y="54"/>
                    </a:lnTo>
                    <a:lnTo>
                      <a:pt x="9" y="54"/>
                    </a:lnTo>
                    <a:lnTo>
                      <a:pt x="9" y="90"/>
                    </a:lnTo>
                    <a:lnTo>
                      <a:pt x="0" y="90"/>
                    </a:lnTo>
                    <a:close/>
                    <a:moveTo>
                      <a:pt x="5" y="25"/>
                    </a:moveTo>
                    <a:lnTo>
                      <a:pt x="5" y="25"/>
                    </a:lnTo>
                    <a:lnTo>
                      <a:pt x="8" y="21"/>
                    </a:lnTo>
                    <a:lnTo>
                      <a:pt x="10" y="17"/>
                    </a:lnTo>
                    <a:lnTo>
                      <a:pt x="14" y="14"/>
                    </a:lnTo>
                    <a:lnTo>
                      <a:pt x="17" y="11"/>
                    </a:lnTo>
                    <a:lnTo>
                      <a:pt x="20" y="8"/>
                    </a:lnTo>
                    <a:lnTo>
                      <a:pt x="24" y="6"/>
                    </a:lnTo>
                    <a:lnTo>
                      <a:pt x="28" y="4"/>
                    </a:lnTo>
                    <a:lnTo>
                      <a:pt x="33" y="2"/>
                    </a:lnTo>
                    <a:lnTo>
                      <a:pt x="36" y="2"/>
                    </a:lnTo>
                    <a:lnTo>
                      <a:pt x="38" y="10"/>
                    </a:lnTo>
                    <a:lnTo>
                      <a:pt x="35" y="11"/>
                    </a:lnTo>
                    <a:lnTo>
                      <a:pt x="36" y="11"/>
                    </a:lnTo>
                    <a:lnTo>
                      <a:pt x="32" y="12"/>
                    </a:lnTo>
                    <a:lnTo>
                      <a:pt x="32" y="12"/>
                    </a:lnTo>
                    <a:lnTo>
                      <a:pt x="28" y="14"/>
                    </a:lnTo>
                    <a:lnTo>
                      <a:pt x="29" y="14"/>
                    </a:lnTo>
                    <a:lnTo>
                      <a:pt x="25" y="16"/>
                    </a:lnTo>
                    <a:lnTo>
                      <a:pt x="26" y="16"/>
                    </a:lnTo>
                    <a:lnTo>
                      <a:pt x="22" y="18"/>
                    </a:lnTo>
                    <a:lnTo>
                      <a:pt x="23" y="18"/>
                    </a:lnTo>
                    <a:lnTo>
                      <a:pt x="20" y="21"/>
                    </a:lnTo>
                    <a:lnTo>
                      <a:pt x="20" y="20"/>
                    </a:lnTo>
                    <a:lnTo>
                      <a:pt x="17" y="23"/>
                    </a:lnTo>
                    <a:lnTo>
                      <a:pt x="18" y="23"/>
                    </a:lnTo>
                    <a:lnTo>
                      <a:pt x="15" y="26"/>
                    </a:lnTo>
                    <a:lnTo>
                      <a:pt x="15" y="26"/>
                    </a:lnTo>
                    <a:lnTo>
                      <a:pt x="13" y="29"/>
                    </a:lnTo>
                    <a:lnTo>
                      <a:pt x="14" y="29"/>
                    </a:lnTo>
                    <a:lnTo>
                      <a:pt x="13" y="29"/>
                    </a:lnTo>
                    <a:lnTo>
                      <a:pt x="5" y="25"/>
                    </a:lnTo>
                    <a:close/>
                    <a:moveTo>
                      <a:pt x="64" y="0"/>
                    </a:moveTo>
                    <a:lnTo>
                      <a:pt x="101" y="0"/>
                    </a:lnTo>
                    <a:lnTo>
                      <a:pt x="101" y="9"/>
                    </a:lnTo>
                    <a:lnTo>
                      <a:pt x="64" y="9"/>
                    </a:lnTo>
                    <a:lnTo>
                      <a:pt x="64" y="0"/>
                    </a:lnTo>
                    <a:close/>
                    <a:moveTo>
                      <a:pt x="128" y="0"/>
                    </a:moveTo>
                    <a:lnTo>
                      <a:pt x="164" y="0"/>
                    </a:lnTo>
                    <a:lnTo>
                      <a:pt x="164" y="9"/>
                    </a:lnTo>
                    <a:lnTo>
                      <a:pt x="128" y="9"/>
                    </a:lnTo>
                    <a:lnTo>
                      <a:pt x="128" y="0"/>
                    </a:lnTo>
                    <a:close/>
                    <a:moveTo>
                      <a:pt x="191" y="0"/>
                    </a:moveTo>
                    <a:lnTo>
                      <a:pt x="228" y="0"/>
                    </a:lnTo>
                    <a:lnTo>
                      <a:pt x="228" y="9"/>
                    </a:lnTo>
                    <a:lnTo>
                      <a:pt x="191" y="9"/>
                    </a:lnTo>
                    <a:lnTo>
                      <a:pt x="191" y="0"/>
                    </a:lnTo>
                    <a:close/>
                    <a:moveTo>
                      <a:pt x="255" y="0"/>
                    </a:moveTo>
                    <a:lnTo>
                      <a:pt x="291" y="0"/>
                    </a:lnTo>
                    <a:lnTo>
                      <a:pt x="291" y="9"/>
                    </a:lnTo>
                    <a:lnTo>
                      <a:pt x="255" y="9"/>
                    </a:lnTo>
                    <a:lnTo>
                      <a:pt x="255" y="0"/>
                    </a:lnTo>
                    <a:close/>
                    <a:moveTo>
                      <a:pt x="318" y="0"/>
                    </a:moveTo>
                    <a:lnTo>
                      <a:pt x="355" y="0"/>
                    </a:lnTo>
                    <a:lnTo>
                      <a:pt x="355" y="9"/>
                    </a:lnTo>
                    <a:lnTo>
                      <a:pt x="318" y="9"/>
                    </a:lnTo>
                    <a:lnTo>
                      <a:pt x="318" y="0"/>
                    </a:lnTo>
                    <a:close/>
                    <a:moveTo>
                      <a:pt x="382" y="0"/>
                    </a:moveTo>
                    <a:lnTo>
                      <a:pt x="418" y="0"/>
                    </a:lnTo>
                    <a:lnTo>
                      <a:pt x="418" y="9"/>
                    </a:lnTo>
                    <a:lnTo>
                      <a:pt x="382" y="9"/>
                    </a:lnTo>
                    <a:lnTo>
                      <a:pt x="382" y="0"/>
                    </a:lnTo>
                    <a:close/>
                    <a:moveTo>
                      <a:pt x="445" y="0"/>
                    </a:moveTo>
                    <a:lnTo>
                      <a:pt x="482" y="0"/>
                    </a:lnTo>
                    <a:lnTo>
                      <a:pt x="482" y="9"/>
                    </a:lnTo>
                    <a:lnTo>
                      <a:pt x="445" y="9"/>
                    </a:lnTo>
                    <a:lnTo>
                      <a:pt x="445" y="0"/>
                    </a:lnTo>
                    <a:close/>
                    <a:moveTo>
                      <a:pt x="509" y="0"/>
                    </a:moveTo>
                    <a:lnTo>
                      <a:pt x="545" y="0"/>
                    </a:lnTo>
                    <a:lnTo>
                      <a:pt x="545" y="9"/>
                    </a:lnTo>
                    <a:lnTo>
                      <a:pt x="509" y="9"/>
                    </a:lnTo>
                    <a:lnTo>
                      <a:pt x="509" y="0"/>
                    </a:lnTo>
                    <a:close/>
                    <a:moveTo>
                      <a:pt x="572" y="0"/>
                    </a:moveTo>
                    <a:lnTo>
                      <a:pt x="609" y="0"/>
                    </a:lnTo>
                    <a:lnTo>
                      <a:pt x="609" y="9"/>
                    </a:lnTo>
                    <a:lnTo>
                      <a:pt x="572" y="9"/>
                    </a:lnTo>
                    <a:lnTo>
                      <a:pt x="572" y="0"/>
                    </a:lnTo>
                    <a:close/>
                    <a:moveTo>
                      <a:pt x="636" y="0"/>
                    </a:moveTo>
                    <a:lnTo>
                      <a:pt x="643" y="0"/>
                    </a:lnTo>
                    <a:lnTo>
                      <a:pt x="648" y="1"/>
                    </a:lnTo>
                    <a:lnTo>
                      <a:pt x="652" y="1"/>
                    </a:lnTo>
                    <a:lnTo>
                      <a:pt x="657" y="2"/>
                    </a:lnTo>
                    <a:lnTo>
                      <a:pt x="661" y="4"/>
                    </a:lnTo>
                    <a:lnTo>
                      <a:pt x="665" y="6"/>
                    </a:lnTo>
                    <a:lnTo>
                      <a:pt x="669" y="8"/>
                    </a:lnTo>
                    <a:lnTo>
                      <a:pt x="673" y="11"/>
                    </a:lnTo>
                    <a:lnTo>
                      <a:pt x="667" y="18"/>
                    </a:lnTo>
                    <a:lnTo>
                      <a:pt x="664" y="16"/>
                    </a:lnTo>
                    <a:lnTo>
                      <a:pt x="664" y="16"/>
                    </a:lnTo>
                    <a:lnTo>
                      <a:pt x="661" y="14"/>
                    </a:lnTo>
                    <a:lnTo>
                      <a:pt x="661" y="14"/>
                    </a:lnTo>
                    <a:lnTo>
                      <a:pt x="658" y="12"/>
                    </a:lnTo>
                    <a:lnTo>
                      <a:pt x="658" y="12"/>
                    </a:lnTo>
                    <a:lnTo>
                      <a:pt x="654" y="11"/>
                    </a:lnTo>
                    <a:lnTo>
                      <a:pt x="655" y="11"/>
                    </a:lnTo>
                    <a:lnTo>
                      <a:pt x="650" y="10"/>
                    </a:lnTo>
                    <a:lnTo>
                      <a:pt x="651" y="10"/>
                    </a:lnTo>
                    <a:lnTo>
                      <a:pt x="647" y="10"/>
                    </a:lnTo>
                    <a:lnTo>
                      <a:pt x="647" y="10"/>
                    </a:lnTo>
                    <a:lnTo>
                      <a:pt x="643" y="9"/>
                    </a:lnTo>
                    <a:lnTo>
                      <a:pt x="643" y="9"/>
                    </a:lnTo>
                    <a:lnTo>
                      <a:pt x="636" y="9"/>
                    </a:lnTo>
                    <a:lnTo>
                      <a:pt x="636" y="0"/>
                    </a:lnTo>
                    <a:close/>
                    <a:moveTo>
                      <a:pt x="688" y="36"/>
                    </a:moveTo>
                    <a:lnTo>
                      <a:pt x="689" y="38"/>
                    </a:lnTo>
                    <a:lnTo>
                      <a:pt x="690" y="42"/>
                    </a:lnTo>
                    <a:lnTo>
                      <a:pt x="690" y="47"/>
                    </a:lnTo>
                    <a:lnTo>
                      <a:pt x="690" y="73"/>
                    </a:lnTo>
                    <a:lnTo>
                      <a:pt x="681" y="73"/>
                    </a:lnTo>
                    <a:lnTo>
                      <a:pt x="681" y="47"/>
                    </a:lnTo>
                    <a:lnTo>
                      <a:pt x="681" y="47"/>
                    </a:lnTo>
                    <a:lnTo>
                      <a:pt x="681" y="43"/>
                    </a:lnTo>
                    <a:lnTo>
                      <a:pt x="681" y="44"/>
                    </a:lnTo>
                    <a:lnTo>
                      <a:pt x="680" y="39"/>
                    </a:lnTo>
                    <a:lnTo>
                      <a:pt x="680" y="40"/>
                    </a:lnTo>
                    <a:lnTo>
                      <a:pt x="680" y="38"/>
                    </a:lnTo>
                    <a:lnTo>
                      <a:pt x="688" y="36"/>
                    </a:lnTo>
                    <a:close/>
                    <a:moveTo>
                      <a:pt x="690" y="100"/>
                    </a:moveTo>
                    <a:lnTo>
                      <a:pt x="690" y="136"/>
                    </a:lnTo>
                    <a:lnTo>
                      <a:pt x="681" y="136"/>
                    </a:lnTo>
                    <a:lnTo>
                      <a:pt x="681" y="100"/>
                    </a:lnTo>
                    <a:lnTo>
                      <a:pt x="690" y="100"/>
                    </a:lnTo>
                    <a:close/>
                    <a:moveTo>
                      <a:pt x="690" y="164"/>
                    </a:moveTo>
                    <a:lnTo>
                      <a:pt x="690" y="200"/>
                    </a:lnTo>
                    <a:lnTo>
                      <a:pt x="681" y="200"/>
                    </a:lnTo>
                    <a:lnTo>
                      <a:pt x="681" y="164"/>
                    </a:lnTo>
                    <a:lnTo>
                      <a:pt x="690" y="164"/>
                    </a:lnTo>
                    <a:close/>
                    <a:moveTo>
                      <a:pt x="688" y="228"/>
                    </a:moveTo>
                    <a:lnTo>
                      <a:pt x="688" y="230"/>
                    </a:lnTo>
                    <a:lnTo>
                      <a:pt x="686" y="235"/>
                    </a:lnTo>
                    <a:lnTo>
                      <a:pt x="684" y="239"/>
                    </a:lnTo>
                    <a:lnTo>
                      <a:pt x="682" y="243"/>
                    </a:lnTo>
                    <a:lnTo>
                      <a:pt x="679" y="246"/>
                    </a:lnTo>
                    <a:lnTo>
                      <a:pt x="676" y="250"/>
                    </a:lnTo>
                    <a:lnTo>
                      <a:pt x="673" y="253"/>
                    </a:lnTo>
                    <a:lnTo>
                      <a:pt x="669" y="255"/>
                    </a:lnTo>
                    <a:lnTo>
                      <a:pt x="665" y="258"/>
                    </a:lnTo>
                    <a:lnTo>
                      <a:pt x="664" y="258"/>
                    </a:lnTo>
                    <a:lnTo>
                      <a:pt x="660" y="250"/>
                    </a:lnTo>
                    <a:lnTo>
                      <a:pt x="661" y="250"/>
                    </a:lnTo>
                    <a:lnTo>
                      <a:pt x="661" y="250"/>
                    </a:lnTo>
                    <a:lnTo>
                      <a:pt x="664" y="248"/>
                    </a:lnTo>
                    <a:lnTo>
                      <a:pt x="664" y="248"/>
                    </a:lnTo>
                    <a:lnTo>
                      <a:pt x="667" y="245"/>
                    </a:lnTo>
                    <a:lnTo>
                      <a:pt x="667" y="246"/>
                    </a:lnTo>
                    <a:lnTo>
                      <a:pt x="670" y="243"/>
                    </a:lnTo>
                    <a:lnTo>
                      <a:pt x="670" y="243"/>
                    </a:lnTo>
                    <a:lnTo>
                      <a:pt x="672" y="240"/>
                    </a:lnTo>
                    <a:lnTo>
                      <a:pt x="672" y="241"/>
                    </a:lnTo>
                    <a:lnTo>
                      <a:pt x="675" y="237"/>
                    </a:lnTo>
                    <a:lnTo>
                      <a:pt x="674" y="238"/>
                    </a:lnTo>
                    <a:lnTo>
                      <a:pt x="676" y="234"/>
                    </a:lnTo>
                    <a:lnTo>
                      <a:pt x="676" y="235"/>
                    </a:lnTo>
                    <a:lnTo>
                      <a:pt x="678" y="231"/>
                    </a:lnTo>
                    <a:lnTo>
                      <a:pt x="678" y="231"/>
                    </a:lnTo>
                    <a:lnTo>
                      <a:pt x="679" y="227"/>
                    </a:lnTo>
                    <a:lnTo>
                      <a:pt x="679" y="228"/>
                    </a:lnTo>
                    <a:lnTo>
                      <a:pt x="680" y="226"/>
                    </a:lnTo>
                    <a:lnTo>
                      <a:pt x="688" y="228"/>
                    </a:lnTo>
                    <a:close/>
                    <a:moveTo>
                      <a:pt x="636" y="263"/>
                    </a:moveTo>
                    <a:lnTo>
                      <a:pt x="599" y="263"/>
                    </a:lnTo>
                    <a:lnTo>
                      <a:pt x="599" y="254"/>
                    </a:lnTo>
                    <a:lnTo>
                      <a:pt x="636" y="254"/>
                    </a:lnTo>
                    <a:lnTo>
                      <a:pt x="636" y="263"/>
                    </a:lnTo>
                    <a:close/>
                    <a:moveTo>
                      <a:pt x="572" y="263"/>
                    </a:moveTo>
                    <a:lnTo>
                      <a:pt x="536" y="263"/>
                    </a:lnTo>
                    <a:lnTo>
                      <a:pt x="536" y="254"/>
                    </a:lnTo>
                    <a:lnTo>
                      <a:pt x="572" y="254"/>
                    </a:lnTo>
                    <a:lnTo>
                      <a:pt x="572" y="263"/>
                    </a:lnTo>
                    <a:close/>
                    <a:moveTo>
                      <a:pt x="509" y="263"/>
                    </a:moveTo>
                    <a:lnTo>
                      <a:pt x="472" y="263"/>
                    </a:lnTo>
                    <a:lnTo>
                      <a:pt x="472" y="254"/>
                    </a:lnTo>
                    <a:lnTo>
                      <a:pt x="509" y="254"/>
                    </a:lnTo>
                    <a:lnTo>
                      <a:pt x="509" y="263"/>
                    </a:lnTo>
                    <a:close/>
                    <a:moveTo>
                      <a:pt x="445" y="263"/>
                    </a:moveTo>
                    <a:lnTo>
                      <a:pt x="409" y="263"/>
                    </a:lnTo>
                    <a:lnTo>
                      <a:pt x="409" y="254"/>
                    </a:lnTo>
                    <a:lnTo>
                      <a:pt x="445" y="254"/>
                    </a:lnTo>
                    <a:lnTo>
                      <a:pt x="445" y="263"/>
                    </a:lnTo>
                    <a:close/>
                    <a:moveTo>
                      <a:pt x="382" y="263"/>
                    </a:moveTo>
                    <a:lnTo>
                      <a:pt x="345" y="263"/>
                    </a:lnTo>
                    <a:lnTo>
                      <a:pt x="345" y="254"/>
                    </a:lnTo>
                    <a:lnTo>
                      <a:pt x="382" y="254"/>
                    </a:lnTo>
                    <a:lnTo>
                      <a:pt x="382" y="263"/>
                    </a:lnTo>
                    <a:close/>
                    <a:moveTo>
                      <a:pt x="318" y="263"/>
                    </a:moveTo>
                    <a:lnTo>
                      <a:pt x="282" y="263"/>
                    </a:lnTo>
                    <a:lnTo>
                      <a:pt x="282" y="254"/>
                    </a:lnTo>
                    <a:lnTo>
                      <a:pt x="318" y="254"/>
                    </a:lnTo>
                    <a:lnTo>
                      <a:pt x="318" y="263"/>
                    </a:lnTo>
                    <a:close/>
                    <a:moveTo>
                      <a:pt x="255" y="263"/>
                    </a:moveTo>
                    <a:lnTo>
                      <a:pt x="218" y="263"/>
                    </a:lnTo>
                    <a:lnTo>
                      <a:pt x="218" y="254"/>
                    </a:lnTo>
                    <a:lnTo>
                      <a:pt x="255" y="254"/>
                    </a:lnTo>
                    <a:lnTo>
                      <a:pt x="255" y="263"/>
                    </a:lnTo>
                    <a:close/>
                    <a:moveTo>
                      <a:pt x="191" y="263"/>
                    </a:moveTo>
                    <a:lnTo>
                      <a:pt x="155" y="263"/>
                    </a:lnTo>
                    <a:lnTo>
                      <a:pt x="155" y="254"/>
                    </a:lnTo>
                    <a:lnTo>
                      <a:pt x="191" y="254"/>
                    </a:lnTo>
                    <a:lnTo>
                      <a:pt x="191" y="263"/>
                    </a:lnTo>
                    <a:close/>
                    <a:moveTo>
                      <a:pt x="128" y="263"/>
                    </a:moveTo>
                    <a:lnTo>
                      <a:pt x="92" y="263"/>
                    </a:lnTo>
                    <a:lnTo>
                      <a:pt x="92" y="254"/>
                    </a:lnTo>
                    <a:lnTo>
                      <a:pt x="128" y="254"/>
                    </a:lnTo>
                    <a:lnTo>
                      <a:pt x="128" y="263"/>
                    </a:lnTo>
                    <a:close/>
                    <a:moveTo>
                      <a:pt x="64" y="263"/>
                    </a:moveTo>
                    <a:lnTo>
                      <a:pt x="47" y="263"/>
                    </a:lnTo>
                    <a:lnTo>
                      <a:pt x="42" y="263"/>
                    </a:lnTo>
                    <a:lnTo>
                      <a:pt x="37" y="262"/>
                    </a:lnTo>
                    <a:lnTo>
                      <a:pt x="33" y="261"/>
                    </a:lnTo>
                    <a:lnTo>
                      <a:pt x="28" y="260"/>
                    </a:lnTo>
                    <a:lnTo>
                      <a:pt x="27" y="259"/>
                    </a:lnTo>
                    <a:lnTo>
                      <a:pt x="31" y="251"/>
                    </a:lnTo>
                    <a:lnTo>
                      <a:pt x="32" y="251"/>
                    </a:lnTo>
                    <a:lnTo>
                      <a:pt x="32" y="251"/>
                    </a:lnTo>
                    <a:lnTo>
                      <a:pt x="36" y="253"/>
                    </a:lnTo>
                    <a:lnTo>
                      <a:pt x="35" y="252"/>
                    </a:lnTo>
                    <a:lnTo>
                      <a:pt x="39" y="254"/>
                    </a:lnTo>
                    <a:lnTo>
                      <a:pt x="39" y="253"/>
                    </a:lnTo>
                    <a:lnTo>
                      <a:pt x="43" y="254"/>
                    </a:lnTo>
                    <a:lnTo>
                      <a:pt x="43" y="254"/>
                    </a:lnTo>
                    <a:lnTo>
                      <a:pt x="47" y="254"/>
                    </a:lnTo>
                    <a:lnTo>
                      <a:pt x="47" y="254"/>
                    </a:lnTo>
                    <a:lnTo>
                      <a:pt x="64" y="254"/>
                    </a:lnTo>
                    <a:lnTo>
                      <a:pt x="64" y="263"/>
                    </a:lnTo>
                    <a:close/>
                    <a:moveTo>
                      <a:pt x="5" y="238"/>
                    </a:moveTo>
                    <a:lnTo>
                      <a:pt x="3" y="235"/>
                    </a:lnTo>
                    <a:lnTo>
                      <a:pt x="2" y="230"/>
                    </a:lnTo>
                    <a:lnTo>
                      <a:pt x="1" y="226"/>
                    </a:lnTo>
                    <a:lnTo>
                      <a:pt x="0" y="221"/>
                    </a:lnTo>
                    <a:lnTo>
                      <a:pt x="0" y="217"/>
                    </a:lnTo>
                    <a:lnTo>
                      <a:pt x="9" y="216"/>
                    </a:lnTo>
                    <a:lnTo>
                      <a:pt x="9" y="221"/>
                    </a:lnTo>
                    <a:lnTo>
                      <a:pt x="9" y="220"/>
                    </a:lnTo>
                    <a:lnTo>
                      <a:pt x="10" y="224"/>
                    </a:lnTo>
                    <a:lnTo>
                      <a:pt x="10" y="224"/>
                    </a:lnTo>
                    <a:lnTo>
                      <a:pt x="11" y="228"/>
                    </a:lnTo>
                    <a:lnTo>
                      <a:pt x="10" y="227"/>
                    </a:lnTo>
                    <a:lnTo>
                      <a:pt x="12" y="231"/>
                    </a:lnTo>
                    <a:lnTo>
                      <a:pt x="12" y="231"/>
                    </a:lnTo>
                    <a:lnTo>
                      <a:pt x="13" y="234"/>
                    </a:lnTo>
                    <a:lnTo>
                      <a:pt x="5" y="238"/>
                    </a:lnTo>
                    <a:close/>
                  </a:path>
                </a:pathLst>
              </a:custGeom>
              <a:solidFill>
                <a:srgbClr val="2E75B6"/>
              </a:solidFill>
              <a:ln w="0" cap="flat">
                <a:solidFill>
                  <a:srgbClr val="2E75B6"/>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72" name="Freeform 245">
                <a:extLst>
                  <a:ext uri="{FF2B5EF4-FFF2-40B4-BE49-F238E27FC236}">
                    <a16:creationId xmlns:a16="http://schemas.microsoft.com/office/drawing/2014/main" id="{C4125621-6014-CDAB-0C31-5DD8C449A8B9}"/>
                  </a:ext>
                </a:extLst>
              </p:cNvPr>
              <p:cNvSpPr>
                <a:spLocks/>
              </p:cNvSpPr>
              <p:nvPr/>
            </p:nvSpPr>
            <p:spPr bwMode="auto">
              <a:xfrm>
                <a:off x="2514159" y="2996779"/>
                <a:ext cx="940191" cy="183898"/>
              </a:xfrm>
              <a:custGeom>
                <a:avLst/>
                <a:gdLst>
                  <a:gd name="T0" fmla="*/ 0 w 15072"/>
                  <a:gd name="T1" fmla="*/ 526 h 3152"/>
                  <a:gd name="T2" fmla="*/ 526 w 15072"/>
                  <a:gd name="T3" fmla="*/ 0 h 3152"/>
                  <a:gd name="T4" fmla="*/ 14547 w 15072"/>
                  <a:gd name="T5" fmla="*/ 0 h 3152"/>
                  <a:gd name="T6" fmla="*/ 15072 w 15072"/>
                  <a:gd name="T7" fmla="*/ 526 h 3152"/>
                  <a:gd name="T8" fmla="*/ 15072 w 15072"/>
                  <a:gd name="T9" fmla="*/ 2627 h 3152"/>
                  <a:gd name="T10" fmla="*/ 14547 w 15072"/>
                  <a:gd name="T11" fmla="*/ 3152 h 3152"/>
                  <a:gd name="T12" fmla="*/ 526 w 15072"/>
                  <a:gd name="T13" fmla="*/ 3152 h 3152"/>
                  <a:gd name="T14" fmla="*/ 0 w 15072"/>
                  <a:gd name="T15" fmla="*/ 2627 h 3152"/>
                  <a:gd name="T16" fmla="*/ 0 w 15072"/>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72" h="3152">
                    <a:moveTo>
                      <a:pt x="0" y="526"/>
                    </a:moveTo>
                    <a:cubicBezTo>
                      <a:pt x="0" y="236"/>
                      <a:pt x="236" y="0"/>
                      <a:pt x="526" y="0"/>
                    </a:cubicBezTo>
                    <a:lnTo>
                      <a:pt x="14547" y="0"/>
                    </a:lnTo>
                    <a:cubicBezTo>
                      <a:pt x="14837" y="0"/>
                      <a:pt x="15072" y="236"/>
                      <a:pt x="15072" y="526"/>
                    </a:cubicBezTo>
                    <a:lnTo>
                      <a:pt x="15072" y="2627"/>
                    </a:lnTo>
                    <a:cubicBezTo>
                      <a:pt x="15072" y="2917"/>
                      <a:pt x="14837" y="3152"/>
                      <a:pt x="14547" y="3152"/>
                    </a:cubicBezTo>
                    <a:lnTo>
                      <a:pt x="526" y="3152"/>
                    </a:lnTo>
                    <a:cubicBezTo>
                      <a:pt x="236" y="3152"/>
                      <a:pt x="0" y="2917"/>
                      <a:pt x="0" y="2627"/>
                    </a:cubicBezTo>
                    <a:lnTo>
                      <a:pt x="0" y="526"/>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73" name="Freeform 246">
                <a:extLst>
                  <a:ext uri="{FF2B5EF4-FFF2-40B4-BE49-F238E27FC236}">
                    <a16:creationId xmlns:a16="http://schemas.microsoft.com/office/drawing/2014/main" id="{276F7ABA-0C7A-AF4D-4932-7961D7EE5C03}"/>
                  </a:ext>
                </a:extLst>
              </p:cNvPr>
              <p:cNvSpPr>
                <a:spLocks/>
              </p:cNvSpPr>
              <p:nvPr/>
            </p:nvSpPr>
            <p:spPr bwMode="auto">
              <a:xfrm>
                <a:off x="2514159" y="2996779"/>
                <a:ext cx="940191" cy="183898"/>
              </a:xfrm>
              <a:custGeom>
                <a:avLst/>
                <a:gdLst>
                  <a:gd name="T0" fmla="*/ 0 w 15072"/>
                  <a:gd name="T1" fmla="*/ 526 h 3152"/>
                  <a:gd name="T2" fmla="*/ 526 w 15072"/>
                  <a:gd name="T3" fmla="*/ 0 h 3152"/>
                  <a:gd name="T4" fmla="*/ 14547 w 15072"/>
                  <a:gd name="T5" fmla="*/ 0 h 3152"/>
                  <a:gd name="T6" fmla="*/ 15072 w 15072"/>
                  <a:gd name="T7" fmla="*/ 526 h 3152"/>
                  <a:gd name="T8" fmla="*/ 15072 w 15072"/>
                  <a:gd name="T9" fmla="*/ 2627 h 3152"/>
                  <a:gd name="T10" fmla="*/ 14547 w 15072"/>
                  <a:gd name="T11" fmla="*/ 3152 h 3152"/>
                  <a:gd name="T12" fmla="*/ 526 w 15072"/>
                  <a:gd name="T13" fmla="*/ 3152 h 3152"/>
                  <a:gd name="T14" fmla="*/ 0 w 15072"/>
                  <a:gd name="T15" fmla="*/ 2627 h 3152"/>
                  <a:gd name="T16" fmla="*/ 0 w 15072"/>
                  <a:gd name="T17" fmla="*/ 526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72" h="3152">
                    <a:moveTo>
                      <a:pt x="0" y="526"/>
                    </a:moveTo>
                    <a:cubicBezTo>
                      <a:pt x="0" y="236"/>
                      <a:pt x="236" y="0"/>
                      <a:pt x="526" y="0"/>
                    </a:cubicBezTo>
                    <a:lnTo>
                      <a:pt x="14547" y="0"/>
                    </a:lnTo>
                    <a:cubicBezTo>
                      <a:pt x="14837" y="0"/>
                      <a:pt x="15072" y="236"/>
                      <a:pt x="15072" y="526"/>
                    </a:cubicBezTo>
                    <a:lnTo>
                      <a:pt x="15072" y="2627"/>
                    </a:lnTo>
                    <a:cubicBezTo>
                      <a:pt x="15072" y="2917"/>
                      <a:pt x="14837" y="3152"/>
                      <a:pt x="14547" y="3152"/>
                    </a:cubicBezTo>
                    <a:lnTo>
                      <a:pt x="526" y="3152"/>
                    </a:lnTo>
                    <a:cubicBezTo>
                      <a:pt x="236" y="3152"/>
                      <a:pt x="0" y="2917"/>
                      <a:pt x="0" y="2627"/>
                    </a:cubicBezTo>
                    <a:lnTo>
                      <a:pt x="0" y="526"/>
                    </a:lnTo>
                    <a:close/>
                  </a:path>
                </a:pathLst>
              </a:custGeom>
              <a:noFill/>
              <a:ln w="14288" cap="flat">
                <a:solidFill>
                  <a:srgbClr val="2E75B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74" name="Freeform 247">
                <a:extLst>
                  <a:ext uri="{FF2B5EF4-FFF2-40B4-BE49-F238E27FC236}">
                    <a16:creationId xmlns:a16="http://schemas.microsoft.com/office/drawing/2014/main" id="{B5136207-FF61-ADB4-AB98-1FA09DED145F}"/>
                  </a:ext>
                </a:extLst>
              </p:cNvPr>
              <p:cNvSpPr>
                <a:spLocks/>
              </p:cNvSpPr>
              <p:nvPr/>
            </p:nvSpPr>
            <p:spPr bwMode="auto">
              <a:xfrm>
                <a:off x="2547589" y="3022212"/>
                <a:ext cx="234003" cy="133033"/>
              </a:xfrm>
              <a:custGeom>
                <a:avLst/>
                <a:gdLst>
                  <a:gd name="T0" fmla="*/ 0 w 3776"/>
                  <a:gd name="T1" fmla="*/ 379 h 2272"/>
                  <a:gd name="T2" fmla="*/ 379 w 3776"/>
                  <a:gd name="T3" fmla="*/ 0 h 2272"/>
                  <a:gd name="T4" fmla="*/ 3398 w 3776"/>
                  <a:gd name="T5" fmla="*/ 0 h 2272"/>
                  <a:gd name="T6" fmla="*/ 3776 w 3776"/>
                  <a:gd name="T7" fmla="*/ 379 h 2272"/>
                  <a:gd name="T8" fmla="*/ 3776 w 3776"/>
                  <a:gd name="T9" fmla="*/ 1894 h 2272"/>
                  <a:gd name="T10" fmla="*/ 3398 w 3776"/>
                  <a:gd name="T11" fmla="*/ 2272 h 2272"/>
                  <a:gd name="T12" fmla="*/ 379 w 3776"/>
                  <a:gd name="T13" fmla="*/ 2272 h 2272"/>
                  <a:gd name="T14" fmla="*/ 0 w 3776"/>
                  <a:gd name="T15" fmla="*/ 1894 h 2272"/>
                  <a:gd name="T16" fmla="*/ 0 w 3776"/>
                  <a:gd name="T17" fmla="*/ 379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6" h="2272">
                    <a:moveTo>
                      <a:pt x="0" y="379"/>
                    </a:moveTo>
                    <a:cubicBezTo>
                      <a:pt x="0" y="170"/>
                      <a:pt x="170" y="0"/>
                      <a:pt x="379" y="0"/>
                    </a:cubicBezTo>
                    <a:lnTo>
                      <a:pt x="3398" y="0"/>
                    </a:lnTo>
                    <a:cubicBezTo>
                      <a:pt x="3607" y="0"/>
                      <a:pt x="3776" y="170"/>
                      <a:pt x="3776" y="379"/>
                    </a:cubicBezTo>
                    <a:lnTo>
                      <a:pt x="3776" y="1894"/>
                    </a:lnTo>
                    <a:cubicBezTo>
                      <a:pt x="3776" y="2103"/>
                      <a:pt x="3607" y="2272"/>
                      <a:pt x="3398" y="2272"/>
                    </a:cubicBezTo>
                    <a:lnTo>
                      <a:pt x="379" y="2272"/>
                    </a:lnTo>
                    <a:cubicBezTo>
                      <a:pt x="170" y="2272"/>
                      <a:pt x="0" y="2103"/>
                      <a:pt x="0" y="1894"/>
                    </a:cubicBezTo>
                    <a:lnTo>
                      <a:pt x="0" y="379"/>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75" name="Freeform 248">
                <a:extLst>
                  <a:ext uri="{FF2B5EF4-FFF2-40B4-BE49-F238E27FC236}">
                    <a16:creationId xmlns:a16="http://schemas.microsoft.com/office/drawing/2014/main" id="{C4A3C40D-3F4D-E3D0-63C1-2765D47B9EAA}"/>
                  </a:ext>
                </a:extLst>
              </p:cNvPr>
              <p:cNvSpPr>
                <a:spLocks/>
              </p:cNvSpPr>
              <p:nvPr/>
            </p:nvSpPr>
            <p:spPr bwMode="auto">
              <a:xfrm>
                <a:off x="2547589" y="3022212"/>
                <a:ext cx="234003" cy="133033"/>
              </a:xfrm>
              <a:custGeom>
                <a:avLst/>
                <a:gdLst>
                  <a:gd name="T0" fmla="*/ 0 w 3776"/>
                  <a:gd name="T1" fmla="*/ 379 h 2272"/>
                  <a:gd name="T2" fmla="*/ 379 w 3776"/>
                  <a:gd name="T3" fmla="*/ 0 h 2272"/>
                  <a:gd name="T4" fmla="*/ 3398 w 3776"/>
                  <a:gd name="T5" fmla="*/ 0 h 2272"/>
                  <a:gd name="T6" fmla="*/ 3776 w 3776"/>
                  <a:gd name="T7" fmla="*/ 379 h 2272"/>
                  <a:gd name="T8" fmla="*/ 3776 w 3776"/>
                  <a:gd name="T9" fmla="*/ 1894 h 2272"/>
                  <a:gd name="T10" fmla="*/ 3398 w 3776"/>
                  <a:gd name="T11" fmla="*/ 2272 h 2272"/>
                  <a:gd name="T12" fmla="*/ 379 w 3776"/>
                  <a:gd name="T13" fmla="*/ 2272 h 2272"/>
                  <a:gd name="T14" fmla="*/ 0 w 3776"/>
                  <a:gd name="T15" fmla="*/ 1894 h 2272"/>
                  <a:gd name="T16" fmla="*/ 0 w 3776"/>
                  <a:gd name="T17" fmla="*/ 379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6" h="2272">
                    <a:moveTo>
                      <a:pt x="0" y="379"/>
                    </a:moveTo>
                    <a:cubicBezTo>
                      <a:pt x="0" y="170"/>
                      <a:pt x="170" y="0"/>
                      <a:pt x="379" y="0"/>
                    </a:cubicBezTo>
                    <a:lnTo>
                      <a:pt x="3398" y="0"/>
                    </a:lnTo>
                    <a:cubicBezTo>
                      <a:pt x="3607" y="0"/>
                      <a:pt x="3776" y="170"/>
                      <a:pt x="3776" y="379"/>
                    </a:cubicBezTo>
                    <a:lnTo>
                      <a:pt x="3776" y="1894"/>
                    </a:lnTo>
                    <a:cubicBezTo>
                      <a:pt x="3776" y="2103"/>
                      <a:pt x="3607" y="2272"/>
                      <a:pt x="3398" y="2272"/>
                    </a:cubicBezTo>
                    <a:lnTo>
                      <a:pt x="379" y="2272"/>
                    </a:lnTo>
                    <a:cubicBezTo>
                      <a:pt x="170" y="2272"/>
                      <a:pt x="0" y="2103"/>
                      <a:pt x="0" y="1894"/>
                    </a:cubicBezTo>
                    <a:lnTo>
                      <a:pt x="0" y="379"/>
                    </a:lnTo>
                    <a:close/>
                  </a:path>
                </a:pathLst>
              </a:custGeom>
              <a:noFill/>
              <a:ln w="14288" cap="flat">
                <a:solidFill>
                  <a:srgbClr val="2E75B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76" name="Rectangle 249">
                <a:extLst>
                  <a:ext uri="{FF2B5EF4-FFF2-40B4-BE49-F238E27FC236}">
                    <a16:creationId xmlns:a16="http://schemas.microsoft.com/office/drawing/2014/main" id="{114A7BF2-6E5C-4BB2-5A41-B16A4CD58108}"/>
                  </a:ext>
                </a:extLst>
              </p:cNvPr>
              <p:cNvSpPr>
                <a:spLocks noChangeArrowheads="1"/>
              </p:cNvSpPr>
              <p:nvPr/>
            </p:nvSpPr>
            <p:spPr bwMode="auto">
              <a:xfrm>
                <a:off x="2576839" y="3002649"/>
                <a:ext cx="169402"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a:solidFill>
                      <a:srgbClr val="000000"/>
                    </a:solidFill>
                    <a:latin typeface="+mn-lt"/>
                    <a:ea typeface="黑体" panose="02010609060101010101" pitchFamily="49" charset="-122"/>
                  </a:rPr>
                  <a:t>RG</a:t>
                </a:r>
                <a:endParaRPr lang="zh-CN" altLang="zh-CN" kern="0">
                  <a:solidFill>
                    <a:prstClr val="black"/>
                  </a:solidFill>
                  <a:latin typeface="+mn-lt"/>
                  <a:ea typeface="黑体" panose="02010609060101010101" pitchFamily="49" charset="-122"/>
                </a:endParaRPr>
              </a:p>
            </p:txBody>
          </p:sp>
          <p:sp>
            <p:nvSpPr>
              <p:cNvPr id="277" name="Freeform 250">
                <a:extLst>
                  <a:ext uri="{FF2B5EF4-FFF2-40B4-BE49-F238E27FC236}">
                    <a16:creationId xmlns:a16="http://schemas.microsoft.com/office/drawing/2014/main" id="{1AD39DA0-F462-4408-D3A7-08FC3236AF6B}"/>
                  </a:ext>
                </a:extLst>
              </p:cNvPr>
              <p:cNvSpPr>
                <a:spLocks/>
              </p:cNvSpPr>
              <p:nvPr/>
            </p:nvSpPr>
            <p:spPr bwMode="auto">
              <a:xfrm>
                <a:off x="3115881" y="3024168"/>
                <a:ext cx="307130" cy="131077"/>
              </a:xfrm>
              <a:custGeom>
                <a:avLst/>
                <a:gdLst>
                  <a:gd name="T0" fmla="*/ 0 w 4912"/>
                  <a:gd name="T1" fmla="*/ 376 h 2256"/>
                  <a:gd name="T2" fmla="*/ 376 w 4912"/>
                  <a:gd name="T3" fmla="*/ 0 h 2256"/>
                  <a:gd name="T4" fmla="*/ 4536 w 4912"/>
                  <a:gd name="T5" fmla="*/ 0 h 2256"/>
                  <a:gd name="T6" fmla="*/ 4912 w 4912"/>
                  <a:gd name="T7" fmla="*/ 376 h 2256"/>
                  <a:gd name="T8" fmla="*/ 4912 w 4912"/>
                  <a:gd name="T9" fmla="*/ 1880 h 2256"/>
                  <a:gd name="T10" fmla="*/ 4536 w 4912"/>
                  <a:gd name="T11" fmla="*/ 2256 h 2256"/>
                  <a:gd name="T12" fmla="*/ 376 w 4912"/>
                  <a:gd name="T13" fmla="*/ 2256 h 2256"/>
                  <a:gd name="T14" fmla="*/ 0 w 4912"/>
                  <a:gd name="T15" fmla="*/ 1880 h 2256"/>
                  <a:gd name="T16" fmla="*/ 0 w 4912"/>
                  <a:gd name="T17" fmla="*/ 376 h 2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12" h="2256">
                    <a:moveTo>
                      <a:pt x="0" y="376"/>
                    </a:moveTo>
                    <a:cubicBezTo>
                      <a:pt x="0" y="169"/>
                      <a:pt x="169" y="0"/>
                      <a:pt x="376" y="0"/>
                    </a:cubicBezTo>
                    <a:lnTo>
                      <a:pt x="4536" y="0"/>
                    </a:lnTo>
                    <a:cubicBezTo>
                      <a:pt x="4744" y="0"/>
                      <a:pt x="4912" y="169"/>
                      <a:pt x="4912" y="376"/>
                    </a:cubicBezTo>
                    <a:lnTo>
                      <a:pt x="4912" y="1880"/>
                    </a:lnTo>
                    <a:cubicBezTo>
                      <a:pt x="4912" y="2088"/>
                      <a:pt x="4744" y="2256"/>
                      <a:pt x="4536" y="2256"/>
                    </a:cubicBezTo>
                    <a:lnTo>
                      <a:pt x="376" y="2256"/>
                    </a:lnTo>
                    <a:cubicBezTo>
                      <a:pt x="169" y="2256"/>
                      <a:pt x="0" y="2088"/>
                      <a:pt x="0" y="1880"/>
                    </a:cubicBezTo>
                    <a:lnTo>
                      <a:pt x="0" y="376"/>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78" name="Freeform 251">
                <a:extLst>
                  <a:ext uri="{FF2B5EF4-FFF2-40B4-BE49-F238E27FC236}">
                    <a16:creationId xmlns:a16="http://schemas.microsoft.com/office/drawing/2014/main" id="{E7A7AA7F-4D10-C4A4-C627-5331D30053E9}"/>
                  </a:ext>
                </a:extLst>
              </p:cNvPr>
              <p:cNvSpPr>
                <a:spLocks/>
              </p:cNvSpPr>
              <p:nvPr/>
            </p:nvSpPr>
            <p:spPr bwMode="auto">
              <a:xfrm>
                <a:off x="3115881" y="3024168"/>
                <a:ext cx="307130" cy="131077"/>
              </a:xfrm>
              <a:custGeom>
                <a:avLst/>
                <a:gdLst>
                  <a:gd name="T0" fmla="*/ 0 w 4912"/>
                  <a:gd name="T1" fmla="*/ 376 h 2256"/>
                  <a:gd name="T2" fmla="*/ 376 w 4912"/>
                  <a:gd name="T3" fmla="*/ 0 h 2256"/>
                  <a:gd name="T4" fmla="*/ 4536 w 4912"/>
                  <a:gd name="T5" fmla="*/ 0 h 2256"/>
                  <a:gd name="T6" fmla="*/ 4912 w 4912"/>
                  <a:gd name="T7" fmla="*/ 376 h 2256"/>
                  <a:gd name="T8" fmla="*/ 4912 w 4912"/>
                  <a:gd name="T9" fmla="*/ 1880 h 2256"/>
                  <a:gd name="T10" fmla="*/ 4536 w 4912"/>
                  <a:gd name="T11" fmla="*/ 2256 h 2256"/>
                  <a:gd name="T12" fmla="*/ 376 w 4912"/>
                  <a:gd name="T13" fmla="*/ 2256 h 2256"/>
                  <a:gd name="T14" fmla="*/ 0 w 4912"/>
                  <a:gd name="T15" fmla="*/ 1880 h 2256"/>
                  <a:gd name="T16" fmla="*/ 0 w 4912"/>
                  <a:gd name="T17" fmla="*/ 376 h 2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12" h="2256">
                    <a:moveTo>
                      <a:pt x="0" y="376"/>
                    </a:moveTo>
                    <a:cubicBezTo>
                      <a:pt x="0" y="169"/>
                      <a:pt x="169" y="0"/>
                      <a:pt x="376" y="0"/>
                    </a:cubicBezTo>
                    <a:lnTo>
                      <a:pt x="4536" y="0"/>
                    </a:lnTo>
                    <a:cubicBezTo>
                      <a:pt x="4744" y="0"/>
                      <a:pt x="4912" y="169"/>
                      <a:pt x="4912" y="376"/>
                    </a:cubicBezTo>
                    <a:lnTo>
                      <a:pt x="4912" y="1880"/>
                    </a:lnTo>
                    <a:cubicBezTo>
                      <a:pt x="4912" y="2088"/>
                      <a:pt x="4744" y="2256"/>
                      <a:pt x="4536" y="2256"/>
                    </a:cubicBezTo>
                    <a:lnTo>
                      <a:pt x="376" y="2256"/>
                    </a:lnTo>
                    <a:cubicBezTo>
                      <a:pt x="169" y="2256"/>
                      <a:pt x="0" y="2088"/>
                      <a:pt x="0" y="1880"/>
                    </a:cubicBezTo>
                    <a:lnTo>
                      <a:pt x="0" y="376"/>
                    </a:lnTo>
                    <a:close/>
                  </a:path>
                </a:pathLst>
              </a:custGeom>
              <a:noFill/>
              <a:ln w="14288" cap="flat">
                <a:solidFill>
                  <a:srgbClr val="2E75B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79" name="Rectangle 252">
                <a:extLst>
                  <a:ext uri="{FF2B5EF4-FFF2-40B4-BE49-F238E27FC236}">
                    <a16:creationId xmlns:a16="http://schemas.microsoft.com/office/drawing/2014/main" id="{289D8FEE-F7C2-D32C-0190-7716B56F3999}"/>
                  </a:ext>
                </a:extLst>
              </p:cNvPr>
              <p:cNvSpPr>
                <a:spLocks noChangeArrowheads="1"/>
              </p:cNvSpPr>
              <p:nvPr/>
            </p:nvSpPr>
            <p:spPr bwMode="auto">
              <a:xfrm>
                <a:off x="3124239" y="3002649"/>
                <a:ext cx="250967"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dirty="0">
                    <a:solidFill>
                      <a:srgbClr val="000000"/>
                    </a:solidFill>
                    <a:latin typeface="+mn-lt"/>
                    <a:ea typeface="黑体" panose="02010609060101010101" pitchFamily="49" charset="-122"/>
                  </a:rPr>
                  <a:t>ONU</a:t>
                </a:r>
                <a:endParaRPr lang="zh-CN" altLang="zh-CN" kern="0" dirty="0">
                  <a:solidFill>
                    <a:prstClr val="black"/>
                  </a:solidFill>
                  <a:latin typeface="+mn-lt"/>
                  <a:ea typeface="黑体" panose="02010609060101010101" pitchFamily="49" charset="-122"/>
                </a:endParaRPr>
              </a:p>
            </p:txBody>
          </p:sp>
          <p:sp>
            <p:nvSpPr>
              <p:cNvPr id="280" name="Freeform 254">
                <a:extLst>
                  <a:ext uri="{FF2B5EF4-FFF2-40B4-BE49-F238E27FC236}">
                    <a16:creationId xmlns:a16="http://schemas.microsoft.com/office/drawing/2014/main" id="{EFCC7B25-7B55-BF27-F26E-F45542D808C0}"/>
                  </a:ext>
                </a:extLst>
              </p:cNvPr>
              <p:cNvSpPr>
                <a:spLocks/>
              </p:cNvSpPr>
              <p:nvPr/>
            </p:nvSpPr>
            <p:spPr bwMode="auto">
              <a:xfrm>
                <a:off x="2549679" y="3388052"/>
                <a:ext cx="259075" cy="183898"/>
              </a:xfrm>
              <a:custGeom>
                <a:avLst/>
                <a:gdLst>
                  <a:gd name="T0" fmla="*/ 0 w 4160"/>
                  <a:gd name="T1" fmla="*/ 523 h 3136"/>
                  <a:gd name="T2" fmla="*/ 523 w 4160"/>
                  <a:gd name="T3" fmla="*/ 0 h 3136"/>
                  <a:gd name="T4" fmla="*/ 3638 w 4160"/>
                  <a:gd name="T5" fmla="*/ 0 h 3136"/>
                  <a:gd name="T6" fmla="*/ 4160 w 4160"/>
                  <a:gd name="T7" fmla="*/ 523 h 3136"/>
                  <a:gd name="T8" fmla="*/ 4160 w 4160"/>
                  <a:gd name="T9" fmla="*/ 2614 h 3136"/>
                  <a:gd name="T10" fmla="*/ 3638 w 4160"/>
                  <a:gd name="T11" fmla="*/ 3136 h 3136"/>
                  <a:gd name="T12" fmla="*/ 523 w 4160"/>
                  <a:gd name="T13" fmla="*/ 3136 h 3136"/>
                  <a:gd name="T14" fmla="*/ 0 w 4160"/>
                  <a:gd name="T15" fmla="*/ 2614 h 3136"/>
                  <a:gd name="T16" fmla="*/ 0 w 4160"/>
                  <a:gd name="T17" fmla="*/ 523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0" h="3136">
                    <a:moveTo>
                      <a:pt x="0" y="523"/>
                    </a:moveTo>
                    <a:cubicBezTo>
                      <a:pt x="0" y="234"/>
                      <a:pt x="234" y="0"/>
                      <a:pt x="523" y="0"/>
                    </a:cubicBezTo>
                    <a:lnTo>
                      <a:pt x="3638" y="0"/>
                    </a:lnTo>
                    <a:cubicBezTo>
                      <a:pt x="3926" y="0"/>
                      <a:pt x="4160" y="234"/>
                      <a:pt x="4160" y="523"/>
                    </a:cubicBezTo>
                    <a:lnTo>
                      <a:pt x="4160" y="2614"/>
                    </a:lnTo>
                    <a:cubicBezTo>
                      <a:pt x="4160" y="2902"/>
                      <a:pt x="3926" y="3136"/>
                      <a:pt x="3638" y="3136"/>
                    </a:cubicBezTo>
                    <a:lnTo>
                      <a:pt x="523" y="3136"/>
                    </a:lnTo>
                    <a:cubicBezTo>
                      <a:pt x="234" y="3136"/>
                      <a:pt x="0" y="2902"/>
                      <a:pt x="0" y="2614"/>
                    </a:cubicBezTo>
                    <a:lnTo>
                      <a:pt x="0" y="523"/>
                    </a:lnTo>
                    <a:close/>
                  </a:path>
                </a:pathLst>
              </a:custGeom>
              <a:noFill/>
              <a:ln w="14288" cap="flat">
                <a:solidFill>
                  <a:srgbClr val="2E75B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81" name="Rectangle 255">
                <a:extLst>
                  <a:ext uri="{FF2B5EF4-FFF2-40B4-BE49-F238E27FC236}">
                    <a16:creationId xmlns:a16="http://schemas.microsoft.com/office/drawing/2014/main" id="{B91A4DF4-1BA8-E7F8-CBB1-D7FFE616BE8C}"/>
                  </a:ext>
                </a:extLst>
              </p:cNvPr>
              <p:cNvSpPr>
                <a:spLocks noChangeArrowheads="1"/>
              </p:cNvSpPr>
              <p:nvPr/>
            </p:nvSpPr>
            <p:spPr bwMode="auto">
              <a:xfrm>
                <a:off x="2566393" y="3393920"/>
                <a:ext cx="194499"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a:solidFill>
                      <a:srgbClr val="000000"/>
                    </a:solidFill>
                    <a:latin typeface="+mn-lt"/>
                    <a:ea typeface="黑体" panose="02010609060101010101" pitchFamily="49" charset="-122"/>
                  </a:rPr>
                  <a:t>WG</a:t>
                </a:r>
                <a:endParaRPr lang="zh-CN" altLang="zh-CN" kern="0">
                  <a:solidFill>
                    <a:prstClr val="black"/>
                  </a:solidFill>
                  <a:latin typeface="+mn-lt"/>
                  <a:ea typeface="黑体" panose="02010609060101010101" pitchFamily="49" charset="-122"/>
                </a:endParaRPr>
              </a:p>
            </p:txBody>
          </p:sp>
          <p:sp>
            <p:nvSpPr>
              <p:cNvPr id="282" name="Freeform 256">
                <a:extLst>
                  <a:ext uri="{FF2B5EF4-FFF2-40B4-BE49-F238E27FC236}">
                    <a16:creationId xmlns:a16="http://schemas.microsoft.com/office/drawing/2014/main" id="{57E40397-CDE7-D70C-4FE4-7C88F8145A5F}"/>
                  </a:ext>
                </a:extLst>
              </p:cNvPr>
              <p:cNvSpPr>
                <a:spLocks/>
              </p:cNvSpPr>
              <p:nvPr/>
            </p:nvSpPr>
            <p:spPr bwMode="auto">
              <a:xfrm>
                <a:off x="3036488" y="3393920"/>
                <a:ext cx="422041" cy="181942"/>
              </a:xfrm>
              <a:custGeom>
                <a:avLst/>
                <a:gdLst>
                  <a:gd name="T0" fmla="*/ 0 w 6800"/>
                  <a:gd name="T1" fmla="*/ 523 h 3136"/>
                  <a:gd name="T2" fmla="*/ 523 w 6800"/>
                  <a:gd name="T3" fmla="*/ 0 h 3136"/>
                  <a:gd name="T4" fmla="*/ 6278 w 6800"/>
                  <a:gd name="T5" fmla="*/ 0 h 3136"/>
                  <a:gd name="T6" fmla="*/ 6800 w 6800"/>
                  <a:gd name="T7" fmla="*/ 523 h 3136"/>
                  <a:gd name="T8" fmla="*/ 6800 w 6800"/>
                  <a:gd name="T9" fmla="*/ 2614 h 3136"/>
                  <a:gd name="T10" fmla="*/ 6278 w 6800"/>
                  <a:gd name="T11" fmla="*/ 3136 h 3136"/>
                  <a:gd name="T12" fmla="*/ 523 w 6800"/>
                  <a:gd name="T13" fmla="*/ 3136 h 3136"/>
                  <a:gd name="T14" fmla="*/ 0 w 6800"/>
                  <a:gd name="T15" fmla="*/ 2614 h 3136"/>
                  <a:gd name="T16" fmla="*/ 0 w 6800"/>
                  <a:gd name="T17" fmla="*/ 523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00" h="3136">
                    <a:moveTo>
                      <a:pt x="0" y="523"/>
                    </a:moveTo>
                    <a:cubicBezTo>
                      <a:pt x="0" y="234"/>
                      <a:pt x="234" y="0"/>
                      <a:pt x="523" y="0"/>
                    </a:cubicBezTo>
                    <a:lnTo>
                      <a:pt x="6278" y="0"/>
                    </a:lnTo>
                    <a:cubicBezTo>
                      <a:pt x="6566" y="0"/>
                      <a:pt x="6800" y="234"/>
                      <a:pt x="6800" y="523"/>
                    </a:cubicBezTo>
                    <a:lnTo>
                      <a:pt x="6800" y="2614"/>
                    </a:lnTo>
                    <a:cubicBezTo>
                      <a:pt x="6800" y="2902"/>
                      <a:pt x="6566" y="3136"/>
                      <a:pt x="6278" y="3136"/>
                    </a:cubicBezTo>
                    <a:lnTo>
                      <a:pt x="523" y="3136"/>
                    </a:lnTo>
                    <a:cubicBezTo>
                      <a:pt x="234" y="3136"/>
                      <a:pt x="0" y="2902"/>
                      <a:pt x="0" y="2614"/>
                    </a:cubicBezTo>
                    <a:lnTo>
                      <a:pt x="0" y="523"/>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83" name="Freeform 257">
                <a:extLst>
                  <a:ext uri="{FF2B5EF4-FFF2-40B4-BE49-F238E27FC236}">
                    <a16:creationId xmlns:a16="http://schemas.microsoft.com/office/drawing/2014/main" id="{695F72F9-23A9-5A8F-3EE8-B770B90ABB91}"/>
                  </a:ext>
                </a:extLst>
              </p:cNvPr>
              <p:cNvSpPr>
                <a:spLocks/>
              </p:cNvSpPr>
              <p:nvPr/>
            </p:nvSpPr>
            <p:spPr bwMode="auto">
              <a:xfrm>
                <a:off x="3036488" y="3393920"/>
                <a:ext cx="422041" cy="181942"/>
              </a:xfrm>
              <a:custGeom>
                <a:avLst/>
                <a:gdLst>
                  <a:gd name="T0" fmla="*/ 0 w 6800"/>
                  <a:gd name="T1" fmla="*/ 523 h 3136"/>
                  <a:gd name="T2" fmla="*/ 523 w 6800"/>
                  <a:gd name="T3" fmla="*/ 0 h 3136"/>
                  <a:gd name="T4" fmla="*/ 6278 w 6800"/>
                  <a:gd name="T5" fmla="*/ 0 h 3136"/>
                  <a:gd name="T6" fmla="*/ 6800 w 6800"/>
                  <a:gd name="T7" fmla="*/ 523 h 3136"/>
                  <a:gd name="T8" fmla="*/ 6800 w 6800"/>
                  <a:gd name="T9" fmla="*/ 2614 h 3136"/>
                  <a:gd name="T10" fmla="*/ 6278 w 6800"/>
                  <a:gd name="T11" fmla="*/ 3136 h 3136"/>
                  <a:gd name="T12" fmla="*/ 523 w 6800"/>
                  <a:gd name="T13" fmla="*/ 3136 h 3136"/>
                  <a:gd name="T14" fmla="*/ 0 w 6800"/>
                  <a:gd name="T15" fmla="*/ 2614 h 3136"/>
                  <a:gd name="T16" fmla="*/ 0 w 6800"/>
                  <a:gd name="T17" fmla="*/ 523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00" h="3136">
                    <a:moveTo>
                      <a:pt x="0" y="523"/>
                    </a:moveTo>
                    <a:cubicBezTo>
                      <a:pt x="0" y="234"/>
                      <a:pt x="234" y="0"/>
                      <a:pt x="523" y="0"/>
                    </a:cubicBezTo>
                    <a:lnTo>
                      <a:pt x="6278" y="0"/>
                    </a:lnTo>
                    <a:cubicBezTo>
                      <a:pt x="6566" y="0"/>
                      <a:pt x="6800" y="234"/>
                      <a:pt x="6800" y="523"/>
                    </a:cubicBezTo>
                    <a:lnTo>
                      <a:pt x="6800" y="2614"/>
                    </a:lnTo>
                    <a:cubicBezTo>
                      <a:pt x="6800" y="2902"/>
                      <a:pt x="6566" y="3136"/>
                      <a:pt x="6278" y="3136"/>
                    </a:cubicBezTo>
                    <a:lnTo>
                      <a:pt x="523" y="3136"/>
                    </a:lnTo>
                    <a:cubicBezTo>
                      <a:pt x="234" y="3136"/>
                      <a:pt x="0" y="2902"/>
                      <a:pt x="0" y="2614"/>
                    </a:cubicBezTo>
                    <a:lnTo>
                      <a:pt x="0" y="523"/>
                    </a:lnTo>
                    <a:close/>
                  </a:path>
                </a:pathLst>
              </a:custGeom>
              <a:noFill/>
              <a:ln w="14288" cap="flat">
                <a:solidFill>
                  <a:srgbClr val="2E75B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84" name="Rectangle 258">
                <a:extLst>
                  <a:ext uri="{FF2B5EF4-FFF2-40B4-BE49-F238E27FC236}">
                    <a16:creationId xmlns:a16="http://schemas.microsoft.com/office/drawing/2014/main" id="{3CBD8D7E-A6EB-F69B-6D1D-5439CB2B5980}"/>
                  </a:ext>
                </a:extLst>
              </p:cNvPr>
              <p:cNvSpPr>
                <a:spLocks noChangeArrowheads="1"/>
              </p:cNvSpPr>
              <p:nvPr/>
            </p:nvSpPr>
            <p:spPr bwMode="auto">
              <a:xfrm>
                <a:off x="3101258" y="3397833"/>
                <a:ext cx="250967"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dirty="0">
                    <a:solidFill>
                      <a:srgbClr val="000000"/>
                    </a:solidFill>
                    <a:latin typeface="+mn-lt"/>
                    <a:ea typeface="黑体" panose="02010609060101010101" pitchFamily="49" charset="-122"/>
                  </a:rPr>
                  <a:t>ONU</a:t>
                </a:r>
                <a:endParaRPr lang="zh-CN" altLang="zh-CN" kern="0" dirty="0">
                  <a:solidFill>
                    <a:prstClr val="black"/>
                  </a:solidFill>
                  <a:latin typeface="+mn-lt"/>
                  <a:ea typeface="黑体" panose="02010609060101010101" pitchFamily="49" charset="-122"/>
                </a:endParaRPr>
              </a:p>
            </p:txBody>
          </p:sp>
          <p:sp>
            <p:nvSpPr>
              <p:cNvPr id="285" name="Freeform 264">
                <a:extLst>
                  <a:ext uri="{FF2B5EF4-FFF2-40B4-BE49-F238E27FC236}">
                    <a16:creationId xmlns:a16="http://schemas.microsoft.com/office/drawing/2014/main" id="{72072F26-D0F8-5E64-16CA-0CEE1878DE57}"/>
                  </a:ext>
                </a:extLst>
              </p:cNvPr>
              <p:cNvSpPr>
                <a:spLocks/>
              </p:cNvSpPr>
              <p:nvPr/>
            </p:nvSpPr>
            <p:spPr bwMode="auto">
              <a:xfrm>
                <a:off x="2514159" y="4967811"/>
                <a:ext cx="236093" cy="181942"/>
              </a:xfrm>
              <a:custGeom>
                <a:avLst/>
                <a:gdLst>
                  <a:gd name="T0" fmla="*/ 0 w 1888"/>
                  <a:gd name="T1" fmla="*/ 260 h 1560"/>
                  <a:gd name="T2" fmla="*/ 260 w 1888"/>
                  <a:gd name="T3" fmla="*/ 0 h 1560"/>
                  <a:gd name="T4" fmla="*/ 1628 w 1888"/>
                  <a:gd name="T5" fmla="*/ 0 h 1560"/>
                  <a:gd name="T6" fmla="*/ 1888 w 1888"/>
                  <a:gd name="T7" fmla="*/ 260 h 1560"/>
                  <a:gd name="T8" fmla="*/ 1888 w 1888"/>
                  <a:gd name="T9" fmla="*/ 1300 h 1560"/>
                  <a:gd name="T10" fmla="*/ 1628 w 1888"/>
                  <a:gd name="T11" fmla="*/ 1560 h 1560"/>
                  <a:gd name="T12" fmla="*/ 260 w 1888"/>
                  <a:gd name="T13" fmla="*/ 1560 h 1560"/>
                  <a:gd name="T14" fmla="*/ 0 w 1888"/>
                  <a:gd name="T15" fmla="*/ 1300 h 1560"/>
                  <a:gd name="T16" fmla="*/ 0 w 1888"/>
                  <a:gd name="T17" fmla="*/ 260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8" h="1560">
                    <a:moveTo>
                      <a:pt x="0" y="260"/>
                    </a:moveTo>
                    <a:cubicBezTo>
                      <a:pt x="0" y="117"/>
                      <a:pt x="117" y="0"/>
                      <a:pt x="260" y="0"/>
                    </a:cubicBezTo>
                    <a:lnTo>
                      <a:pt x="1628" y="0"/>
                    </a:lnTo>
                    <a:cubicBezTo>
                      <a:pt x="1772" y="0"/>
                      <a:pt x="1888" y="117"/>
                      <a:pt x="1888" y="260"/>
                    </a:cubicBezTo>
                    <a:lnTo>
                      <a:pt x="1888" y="1300"/>
                    </a:lnTo>
                    <a:cubicBezTo>
                      <a:pt x="1888" y="1444"/>
                      <a:pt x="1772" y="1560"/>
                      <a:pt x="1628" y="1560"/>
                    </a:cubicBezTo>
                    <a:lnTo>
                      <a:pt x="260" y="1560"/>
                    </a:lnTo>
                    <a:cubicBezTo>
                      <a:pt x="117" y="1560"/>
                      <a:pt x="0" y="1444"/>
                      <a:pt x="0" y="1300"/>
                    </a:cubicBezTo>
                    <a:lnTo>
                      <a:pt x="0" y="260"/>
                    </a:lnTo>
                    <a:close/>
                  </a:path>
                </a:pathLst>
              </a:custGeom>
              <a:noFill/>
              <a:ln w="14288" cap="flat">
                <a:solidFill>
                  <a:srgbClr val="2E75B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ctr" anchorCtr="0" compatLnSpc="1">
                <a:prstTxWarp prst="textNoShape">
                  <a:avLst/>
                </a:prstTxWarp>
              </a:bodyPr>
              <a:lstStyle/>
              <a:p>
                <a:pPr algn="ctr" defTabSz="914400" eaLnBrk="0" fontAlgn="base" hangingPunct="0">
                  <a:spcBef>
                    <a:spcPct val="0"/>
                  </a:spcBef>
                  <a:spcAft>
                    <a:spcPct val="0"/>
                  </a:spcAft>
                  <a:defRPr/>
                </a:pPr>
                <a:r>
                  <a:rPr lang="zh-CN" altLang="zh-CN" sz="900" kern="0" dirty="0">
                    <a:solidFill>
                      <a:srgbClr val="000000"/>
                    </a:solidFill>
                    <a:ea typeface="黑体" panose="02010609060101010101" pitchFamily="49" charset="-122"/>
                  </a:rPr>
                  <a:t>CE</a:t>
                </a:r>
                <a:endParaRPr lang="zh-CN" altLang="zh-CN" kern="0" dirty="0">
                  <a:solidFill>
                    <a:srgbClr val="1D1D1A"/>
                  </a:solidFill>
                  <a:ea typeface="黑体" panose="02010609060101010101" pitchFamily="49" charset="-122"/>
                </a:endParaRPr>
              </a:p>
            </p:txBody>
          </p:sp>
          <p:sp>
            <p:nvSpPr>
              <p:cNvPr id="286" name="Line 266">
                <a:extLst>
                  <a:ext uri="{FF2B5EF4-FFF2-40B4-BE49-F238E27FC236}">
                    <a16:creationId xmlns:a16="http://schemas.microsoft.com/office/drawing/2014/main" id="{D4FD27D1-36D9-AE82-6094-F22F33B7F4F1}"/>
                  </a:ext>
                </a:extLst>
              </p:cNvPr>
              <p:cNvSpPr>
                <a:spLocks noChangeShapeType="1"/>
              </p:cNvSpPr>
              <p:nvPr/>
            </p:nvSpPr>
            <p:spPr bwMode="auto">
              <a:xfrm>
                <a:off x="2750252" y="5058782"/>
                <a:ext cx="261165" cy="0"/>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87" name="Freeform 267">
                <a:extLst>
                  <a:ext uri="{FF2B5EF4-FFF2-40B4-BE49-F238E27FC236}">
                    <a16:creationId xmlns:a16="http://schemas.microsoft.com/office/drawing/2014/main" id="{4901A67C-F4BF-CB4B-8F61-83C87959AE39}"/>
                  </a:ext>
                </a:extLst>
              </p:cNvPr>
              <p:cNvSpPr>
                <a:spLocks/>
              </p:cNvSpPr>
              <p:nvPr/>
            </p:nvSpPr>
            <p:spPr bwMode="auto">
              <a:xfrm>
                <a:off x="3015595" y="3820407"/>
                <a:ext cx="438756" cy="181942"/>
              </a:xfrm>
              <a:custGeom>
                <a:avLst/>
                <a:gdLst>
                  <a:gd name="T0" fmla="*/ 0 w 3520"/>
                  <a:gd name="T1" fmla="*/ 262 h 1568"/>
                  <a:gd name="T2" fmla="*/ 262 w 3520"/>
                  <a:gd name="T3" fmla="*/ 0 h 1568"/>
                  <a:gd name="T4" fmla="*/ 3259 w 3520"/>
                  <a:gd name="T5" fmla="*/ 0 h 1568"/>
                  <a:gd name="T6" fmla="*/ 3520 w 3520"/>
                  <a:gd name="T7" fmla="*/ 262 h 1568"/>
                  <a:gd name="T8" fmla="*/ 3520 w 3520"/>
                  <a:gd name="T9" fmla="*/ 1307 h 1568"/>
                  <a:gd name="T10" fmla="*/ 3259 w 3520"/>
                  <a:gd name="T11" fmla="*/ 1568 h 1568"/>
                  <a:gd name="T12" fmla="*/ 262 w 3520"/>
                  <a:gd name="T13" fmla="*/ 1568 h 1568"/>
                  <a:gd name="T14" fmla="*/ 0 w 3520"/>
                  <a:gd name="T15" fmla="*/ 1307 h 1568"/>
                  <a:gd name="T16" fmla="*/ 0 w 3520"/>
                  <a:gd name="T17" fmla="*/ 262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0" h="1568">
                    <a:moveTo>
                      <a:pt x="0" y="262"/>
                    </a:moveTo>
                    <a:cubicBezTo>
                      <a:pt x="0" y="117"/>
                      <a:pt x="117" y="0"/>
                      <a:pt x="262" y="0"/>
                    </a:cubicBezTo>
                    <a:lnTo>
                      <a:pt x="3259" y="0"/>
                    </a:lnTo>
                    <a:cubicBezTo>
                      <a:pt x="3403" y="0"/>
                      <a:pt x="3520" y="117"/>
                      <a:pt x="3520" y="262"/>
                    </a:cubicBezTo>
                    <a:lnTo>
                      <a:pt x="3520" y="1307"/>
                    </a:lnTo>
                    <a:cubicBezTo>
                      <a:pt x="3520" y="1451"/>
                      <a:pt x="3403" y="1568"/>
                      <a:pt x="3259" y="1568"/>
                    </a:cubicBezTo>
                    <a:lnTo>
                      <a:pt x="262" y="1568"/>
                    </a:lnTo>
                    <a:cubicBezTo>
                      <a:pt x="117" y="1568"/>
                      <a:pt x="0" y="1451"/>
                      <a:pt x="0" y="1307"/>
                    </a:cubicBezTo>
                    <a:lnTo>
                      <a:pt x="0" y="262"/>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88" name="Freeform 268">
                <a:extLst>
                  <a:ext uri="{FF2B5EF4-FFF2-40B4-BE49-F238E27FC236}">
                    <a16:creationId xmlns:a16="http://schemas.microsoft.com/office/drawing/2014/main" id="{92F3929D-3EBC-A8F2-DD0E-E6A4B9CADF55}"/>
                  </a:ext>
                </a:extLst>
              </p:cNvPr>
              <p:cNvSpPr>
                <a:spLocks/>
              </p:cNvSpPr>
              <p:nvPr/>
            </p:nvSpPr>
            <p:spPr bwMode="auto">
              <a:xfrm>
                <a:off x="3015595" y="3820407"/>
                <a:ext cx="438756" cy="181942"/>
              </a:xfrm>
              <a:custGeom>
                <a:avLst/>
                <a:gdLst>
                  <a:gd name="T0" fmla="*/ 0 w 3520"/>
                  <a:gd name="T1" fmla="*/ 262 h 1568"/>
                  <a:gd name="T2" fmla="*/ 262 w 3520"/>
                  <a:gd name="T3" fmla="*/ 0 h 1568"/>
                  <a:gd name="T4" fmla="*/ 3259 w 3520"/>
                  <a:gd name="T5" fmla="*/ 0 h 1568"/>
                  <a:gd name="T6" fmla="*/ 3520 w 3520"/>
                  <a:gd name="T7" fmla="*/ 262 h 1568"/>
                  <a:gd name="T8" fmla="*/ 3520 w 3520"/>
                  <a:gd name="T9" fmla="*/ 1307 h 1568"/>
                  <a:gd name="T10" fmla="*/ 3259 w 3520"/>
                  <a:gd name="T11" fmla="*/ 1568 h 1568"/>
                  <a:gd name="T12" fmla="*/ 262 w 3520"/>
                  <a:gd name="T13" fmla="*/ 1568 h 1568"/>
                  <a:gd name="T14" fmla="*/ 0 w 3520"/>
                  <a:gd name="T15" fmla="*/ 1307 h 1568"/>
                  <a:gd name="T16" fmla="*/ 0 w 3520"/>
                  <a:gd name="T17" fmla="*/ 262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0" h="1568">
                    <a:moveTo>
                      <a:pt x="0" y="262"/>
                    </a:moveTo>
                    <a:cubicBezTo>
                      <a:pt x="0" y="117"/>
                      <a:pt x="117" y="0"/>
                      <a:pt x="262" y="0"/>
                    </a:cubicBezTo>
                    <a:lnTo>
                      <a:pt x="3259" y="0"/>
                    </a:lnTo>
                    <a:cubicBezTo>
                      <a:pt x="3403" y="0"/>
                      <a:pt x="3520" y="117"/>
                      <a:pt x="3520" y="262"/>
                    </a:cubicBezTo>
                    <a:lnTo>
                      <a:pt x="3520" y="1307"/>
                    </a:lnTo>
                    <a:cubicBezTo>
                      <a:pt x="3520" y="1451"/>
                      <a:pt x="3403" y="1568"/>
                      <a:pt x="3259" y="1568"/>
                    </a:cubicBezTo>
                    <a:lnTo>
                      <a:pt x="262" y="1568"/>
                    </a:lnTo>
                    <a:cubicBezTo>
                      <a:pt x="117" y="1568"/>
                      <a:pt x="0" y="1451"/>
                      <a:pt x="0" y="1307"/>
                    </a:cubicBezTo>
                    <a:lnTo>
                      <a:pt x="0" y="262"/>
                    </a:lnTo>
                    <a:close/>
                  </a:path>
                </a:pathLst>
              </a:custGeom>
              <a:noFill/>
              <a:ln w="14288" cap="flat">
                <a:solidFill>
                  <a:srgbClr val="2E75B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89" name="Rectangle 269">
                <a:extLst>
                  <a:ext uri="{FF2B5EF4-FFF2-40B4-BE49-F238E27FC236}">
                    <a16:creationId xmlns:a16="http://schemas.microsoft.com/office/drawing/2014/main" id="{245EDC87-9521-AA3D-6281-99D77809647E}"/>
                  </a:ext>
                </a:extLst>
              </p:cNvPr>
              <p:cNvSpPr>
                <a:spLocks noChangeArrowheads="1"/>
              </p:cNvSpPr>
              <p:nvPr/>
            </p:nvSpPr>
            <p:spPr bwMode="auto">
              <a:xfrm>
                <a:off x="3088720" y="3824322"/>
                <a:ext cx="250967"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dirty="0">
                    <a:solidFill>
                      <a:srgbClr val="000000"/>
                    </a:solidFill>
                    <a:latin typeface="+mn-lt"/>
                    <a:ea typeface="黑体" panose="02010609060101010101" pitchFamily="49" charset="-122"/>
                  </a:rPr>
                  <a:t>ONU</a:t>
                </a:r>
                <a:endParaRPr lang="zh-CN" altLang="zh-CN" kern="0" dirty="0">
                  <a:solidFill>
                    <a:prstClr val="black"/>
                  </a:solidFill>
                  <a:latin typeface="+mn-lt"/>
                  <a:ea typeface="黑体" panose="02010609060101010101" pitchFamily="49" charset="-122"/>
                </a:endParaRPr>
              </a:p>
            </p:txBody>
          </p:sp>
          <p:sp>
            <p:nvSpPr>
              <p:cNvPr id="290" name="Freeform 270">
                <a:extLst>
                  <a:ext uri="{FF2B5EF4-FFF2-40B4-BE49-F238E27FC236}">
                    <a16:creationId xmlns:a16="http://schemas.microsoft.com/office/drawing/2014/main" id="{DC8CD6BA-2608-7A71-CC68-5E5CBD1C6917}"/>
                  </a:ext>
                </a:extLst>
              </p:cNvPr>
              <p:cNvSpPr>
                <a:spLocks/>
              </p:cNvSpPr>
              <p:nvPr/>
            </p:nvSpPr>
            <p:spPr bwMode="auto">
              <a:xfrm>
                <a:off x="2518337" y="3820407"/>
                <a:ext cx="236093" cy="181942"/>
              </a:xfrm>
              <a:custGeom>
                <a:avLst/>
                <a:gdLst>
                  <a:gd name="T0" fmla="*/ 0 w 1888"/>
                  <a:gd name="T1" fmla="*/ 260 h 1560"/>
                  <a:gd name="T2" fmla="*/ 260 w 1888"/>
                  <a:gd name="T3" fmla="*/ 0 h 1560"/>
                  <a:gd name="T4" fmla="*/ 1628 w 1888"/>
                  <a:gd name="T5" fmla="*/ 0 h 1560"/>
                  <a:gd name="T6" fmla="*/ 1888 w 1888"/>
                  <a:gd name="T7" fmla="*/ 260 h 1560"/>
                  <a:gd name="T8" fmla="*/ 1888 w 1888"/>
                  <a:gd name="T9" fmla="*/ 1300 h 1560"/>
                  <a:gd name="T10" fmla="*/ 1628 w 1888"/>
                  <a:gd name="T11" fmla="*/ 1560 h 1560"/>
                  <a:gd name="T12" fmla="*/ 260 w 1888"/>
                  <a:gd name="T13" fmla="*/ 1560 h 1560"/>
                  <a:gd name="T14" fmla="*/ 0 w 1888"/>
                  <a:gd name="T15" fmla="*/ 1300 h 1560"/>
                  <a:gd name="T16" fmla="*/ 0 w 1888"/>
                  <a:gd name="T17" fmla="*/ 260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8" h="1560">
                    <a:moveTo>
                      <a:pt x="0" y="260"/>
                    </a:moveTo>
                    <a:cubicBezTo>
                      <a:pt x="0" y="117"/>
                      <a:pt x="117" y="0"/>
                      <a:pt x="260" y="0"/>
                    </a:cubicBezTo>
                    <a:lnTo>
                      <a:pt x="1628" y="0"/>
                    </a:lnTo>
                    <a:cubicBezTo>
                      <a:pt x="1772" y="0"/>
                      <a:pt x="1888" y="117"/>
                      <a:pt x="1888" y="260"/>
                    </a:cubicBezTo>
                    <a:lnTo>
                      <a:pt x="1888" y="1300"/>
                    </a:lnTo>
                    <a:cubicBezTo>
                      <a:pt x="1888" y="1444"/>
                      <a:pt x="1772" y="1560"/>
                      <a:pt x="1628" y="1560"/>
                    </a:cubicBezTo>
                    <a:lnTo>
                      <a:pt x="260" y="1560"/>
                    </a:lnTo>
                    <a:cubicBezTo>
                      <a:pt x="117" y="1560"/>
                      <a:pt x="0" y="1444"/>
                      <a:pt x="0" y="1300"/>
                    </a:cubicBezTo>
                    <a:lnTo>
                      <a:pt x="0" y="26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91" name="Freeform 271">
                <a:extLst>
                  <a:ext uri="{FF2B5EF4-FFF2-40B4-BE49-F238E27FC236}">
                    <a16:creationId xmlns:a16="http://schemas.microsoft.com/office/drawing/2014/main" id="{9A05E725-D82B-CC79-7CD2-1E8397D10EC1}"/>
                  </a:ext>
                </a:extLst>
              </p:cNvPr>
              <p:cNvSpPr>
                <a:spLocks/>
              </p:cNvSpPr>
              <p:nvPr/>
            </p:nvSpPr>
            <p:spPr bwMode="auto">
              <a:xfrm>
                <a:off x="2518337" y="3820407"/>
                <a:ext cx="236093" cy="181942"/>
              </a:xfrm>
              <a:custGeom>
                <a:avLst/>
                <a:gdLst>
                  <a:gd name="T0" fmla="*/ 0 w 1888"/>
                  <a:gd name="T1" fmla="*/ 260 h 1560"/>
                  <a:gd name="T2" fmla="*/ 260 w 1888"/>
                  <a:gd name="T3" fmla="*/ 0 h 1560"/>
                  <a:gd name="T4" fmla="*/ 1628 w 1888"/>
                  <a:gd name="T5" fmla="*/ 0 h 1560"/>
                  <a:gd name="T6" fmla="*/ 1888 w 1888"/>
                  <a:gd name="T7" fmla="*/ 260 h 1560"/>
                  <a:gd name="T8" fmla="*/ 1888 w 1888"/>
                  <a:gd name="T9" fmla="*/ 1300 h 1560"/>
                  <a:gd name="T10" fmla="*/ 1628 w 1888"/>
                  <a:gd name="T11" fmla="*/ 1560 h 1560"/>
                  <a:gd name="T12" fmla="*/ 260 w 1888"/>
                  <a:gd name="T13" fmla="*/ 1560 h 1560"/>
                  <a:gd name="T14" fmla="*/ 0 w 1888"/>
                  <a:gd name="T15" fmla="*/ 1300 h 1560"/>
                  <a:gd name="T16" fmla="*/ 0 w 1888"/>
                  <a:gd name="T17" fmla="*/ 260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8" h="1560">
                    <a:moveTo>
                      <a:pt x="0" y="260"/>
                    </a:moveTo>
                    <a:cubicBezTo>
                      <a:pt x="0" y="117"/>
                      <a:pt x="117" y="0"/>
                      <a:pt x="260" y="0"/>
                    </a:cubicBezTo>
                    <a:lnTo>
                      <a:pt x="1628" y="0"/>
                    </a:lnTo>
                    <a:cubicBezTo>
                      <a:pt x="1772" y="0"/>
                      <a:pt x="1888" y="117"/>
                      <a:pt x="1888" y="260"/>
                    </a:cubicBezTo>
                    <a:lnTo>
                      <a:pt x="1888" y="1300"/>
                    </a:lnTo>
                    <a:cubicBezTo>
                      <a:pt x="1888" y="1444"/>
                      <a:pt x="1772" y="1560"/>
                      <a:pt x="1628" y="1560"/>
                    </a:cubicBezTo>
                    <a:lnTo>
                      <a:pt x="260" y="1560"/>
                    </a:lnTo>
                    <a:cubicBezTo>
                      <a:pt x="117" y="1560"/>
                      <a:pt x="0" y="1444"/>
                      <a:pt x="0" y="1300"/>
                    </a:cubicBezTo>
                    <a:lnTo>
                      <a:pt x="0" y="260"/>
                    </a:lnTo>
                    <a:close/>
                  </a:path>
                </a:pathLst>
              </a:custGeom>
              <a:noFill/>
              <a:ln w="14288" cap="flat">
                <a:solidFill>
                  <a:srgbClr val="2E75B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92" name="Rectangle 272">
                <a:extLst>
                  <a:ext uri="{FF2B5EF4-FFF2-40B4-BE49-F238E27FC236}">
                    <a16:creationId xmlns:a16="http://schemas.microsoft.com/office/drawing/2014/main" id="{F748703F-D1EB-C8C4-9432-B80AD801139D}"/>
                  </a:ext>
                </a:extLst>
              </p:cNvPr>
              <p:cNvSpPr>
                <a:spLocks noChangeArrowheads="1"/>
              </p:cNvSpPr>
              <p:nvPr/>
            </p:nvSpPr>
            <p:spPr bwMode="auto">
              <a:xfrm>
                <a:off x="2560124" y="3822364"/>
                <a:ext cx="156854"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a:solidFill>
                      <a:srgbClr val="000000"/>
                    </a:solidFill>
                    <a:latin typeface="+mn-lt"/>
                    <a:ea typeface="黑体" panose="02010609060101010101" pitchFamily="49" charset="-122"/>
                  </a:rPr>
                  <a:t>CE</a:t>
                </a:r>
                <a:endParaRPr lang="zh-CN" altLang="zh-CN" kern="0">
                  <a:solidFill>
                    <a:prstClr val="black"/>
                  </a:solidFill>
                  <a:latin typeface="+mn-lt"/>
                  <a:ea typeface="黑体" panose="02010609060101010101" pitchFamily="49" charset="-122"/>
                </a:endParaRPr>
              </a:p>
            </p:txBody>
          </p:sp>
          <p:sp>
            <p:nvSpPr>
              <p:cNvPr id="293" name="Freeform 273">
                <a:extLst>
                  <a:ext uri="{FF2B5EF4-FFF2-40B4-BE49-F238E27FC236}">
                    <a16:creationId xmlns:a16="http://schemas.microsoft.com/office/drawing/2014/main" id="{E9ABFBF3-D621-36A7-035F-F10D56B27D35}"/>
                  </a:ext>
                </a:extLst>
              </p:cNvPr>
              <p:cNvSpPr>
                <a:spLocks/>
              </p:cNvSpPr>
              <p:nvPr/>
            </p:nvSpPr>
            <p:spPr bwMode="auto">
              <a:xfrm>
                <a:off x="3011416" y="4211679"/>
                <a:ext cx="438756" cy="181942"/>
              </a:xfrm>
              <a:custGeom>
                <a:avLst/>
                <a:gdLst>
                  <a:gd name="T0" fmla="*/ 0 w 3520"/>
                  <a:gd name="T1" fmla="*/ 262 h 1568"/>
                  <a:gd name="T2" fmla="*/ 262 w 3520"/>
                  <a:gd name="T3" fmla="*/ 0 h 1568"/>
                  <a:gd name="T4" fmla="*/ 3259 w 3520"/>
                  <a:gd name="T5" fmla="*/ 0 h 1568"/>
                  <a:gd name="T6" fmla="*/ 3520 w 3520"/>
                  <a:gd name="T7" fmla="*/ 262 h 1568"/>
                  <a:gd name="T8" fmla="*/ 3520 w 3520"/>
                  <a:gd name="T9" fmla="*/ 1307 h 1568"/>
                  <a:gd name="T10" fmla="*/ 3259 w 3520"/>
                  <a:gd name="T11" fmla="*/ 1568 h 1568"/>
                  <a:gd name="T12" fmla="*/ 262 w 3520"/>
                  <a:gd name="T13" fmla="*/ 1568 h 1568"/>
                  <a:gd name="T14" fmla="*/ 0 w 3520"/>
                  <a:gd name="T15" fmla="*/ 1307 h 1568"/>
                  <a:gd name="T16" fmla="*/ 0 w 3520"/>
                  <a:gd name="T17" fmla="*/ 262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0" h="1568">
                    <a:moveTo>
                      <a:pt x="0" y="262"/>
                    </a:moveTo>
                    <a:cubicBezTo>
                      <a:pt x="0" y="117"/>
                      <a:pt x="117" y="0"/>
                      <a:pt x="262" y="0"/>
                    </a:cubicBezTo>
                    <a:lnTo>
                      <a:pt x="3259" y="0"/>
                    </a:lnTo>
                    <a:cubicBezTo>
                      <a:pt x="3403" y="0"/>
                      <a:pt x="3520" y="117"/>
                      <a:pt x="3520" y="262"/>
                    </a:cubicBezTo>
                    <a:lnTo>
                      <a:pt x="3520" y="1307"/>
                    </a:lnTo>
                    <a:cubicBezTo>
                      <a:pt x="3520" y="1451"/>
                      <a:pt x="3403" y="1568"/>
                      <a:pt x="3259" y="1568"/>
                    </a:cubicBezTo>
                    <a:lnTo>
                      <a:pt x="262" y="1568"/>
                    </a:lnTo>
                    <a:cubicBezTo>
                      <a:pt x="117" y="1568"/>
                      <a:pt x="0" y="1451"/>
                      <a:pt x="0" y="1307"/>
                    </a:cubicBezTo>
                    <a:lnTo>
                      <a:pt x="0" y="262"/>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94" name="Freeform 274">
                <a:extLst>
                  <a:ext uri="{FF2B5EF4-FFF2-40B4-BE49-F238E27FC236}">
                    <a16:creationId xmlns:a16="http://schemas.microsoft.com/office/drawing/2014/main" id="{86ACA991-D6C7-1590-7856-91CF81E5AA5E}"/>
                  </a:ext>
                </a:extLst>
              </p:cNvPr>
              <p:cNvSpPr>
                <a:spLocks/>
              </p:cNvSpPr>
              <p:nvPr/>
            </p:nvSpPr>
            <p:spPr bwMode="auto">
              <a:xfrm>
                <a:off x="3011416" y="4211679"/>
                <a:ext cx="438756" cy="181942"/>
              </a:xfrm>
              <a:custGeom>
                <a:avLst/>
                <a:gdLst>
                  <a:gd name="T0" fmla="*/ 0 w 3520"/>
                  <a:gd name="T1" fmla="*/ 262 h 1568"/>
                  <a:gd name="T2" fmla="*/ 262 w 3520"/>
                  <a:gd name="T3" fmla="*/ 0 h 1568"/>
                  <a:gd name="T4" fmla="*/ 3259 w 3520"/>
                  <a:gd name="T5" fmla="*/ 0 h 1568"/>
                  <a:gd name="T6" fmla="*/ 3520 w 3520"/>
                  <a:gd name="T7" fmla="*/ 262 h 1568"/>
                  <a:gd name="T8" fmla="*/ 3520 w 3520"/>
                  <a:gd name="T9" fmla="*/ 1307 h 1568"/>
                  <a:gd name="T10" fmla="*/ 3259 w 3520"/>
                  <a:gd name="T11" fmla="*/ 1568 h 1568"/>
                  <a:gd name="T12" fmla="*/ 262 w 3520"/>
                  <a:gd name="T13" fmla="*/ 1568 h 1568"/>
                  <a:gd name="T14" fmla="*/ 0 w 3520"/>
                  <a:gd name="T15" fmla="*/ 1307 h 1568"/>
                  <a:gd name="T16" fmla="*/ 0 w 3520"/>
                  <a:gd name="T17" fmla="*/ 262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0" h="1568">
                    <a:moveTo>
                      <a:pt x="0" y="262"/>
                    </a:moveTo>
                    <a:cubicBezTo>
                      <a:pt x="0" y="117"/>
                      <a:pt x="117" y="0"/>
                      <a:pt x="262" y="0"/>
                    </a:cubicBezTo>
                    <a:lnTo>
                      <a:pt x="3259" y="0"/>
                    </a:lnTo>
                    <a:cubicBezTo>
                      <a:pt x="3403" y="0"/>
                      <a:pt x="3520" y="117"/>
                      <a:pt x="3520" y="262"/>
                    </a:cubicBezTo>
                    <a:lnTo>
                      <a:pt x="3520" y="1307"/>
                    </a:lnTo>
                    <a:cubicBezTo>
                      <a:pt x="3520" y="1451"/>
                      <a:pt x="3403" y="1568"/>
                      <a:pt x="3259" y="1568"/>
                    </a:cubicBezTo>
                    <a:lnTo>
                      <a:pt x="262" y="1568"/>
                    </a:lnTo>
                    <a:cubicBezTo>
                      <a:pt x="117" y="1568"/>
                      <a:pt x="0" y="1451"/>
                      <a:pt x="0" y="1307"/>
                    </a:cubicBezTo>
                    <a:lnTo>
                      <a:pt x="0" y="262"/>
                    </a:lnTo>
                    <a:close/>
                  </a:path>
                </a:pathLst>
              </a:custGeom>
              <a:noFill/>
              <a:ln w="14288" cap="flat">
                <a:solidFill>
                  <a:srgbClr val="2E75B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95" name="Rectangle 275">
                <a:extLst>
                  <a:ext uri="{FF2B5EF4-FFF2-40B4-BE49-F238E27FC236}">
                    <a16:creationId xmlns:a16="http://schemas.microsoft.com/office/drawing/2014/main" id="{1A3ADFEC-F093-5692-8E9F-DD53996B9671}"/>
                  </a:ext>
                </a:extLst>
              </p:cNvPr>
              <p:cNvSpPr>
                <a:spLocks noChangeArrowheads="1"/>
              </p:cNvSpPr>
              <p:nvPr/>
            </p:nvSpPr>
            <p:spPr bwMode="auto">
              <a:xfrm>
                <a:off x="3084542" y="4217547"/>
                <a:ext cx="250967"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dirty="0">
                    <a:solidFill>
                      <a:srgbClr val="000000"/>
                    </a:solidFill>
                    <a:latin typeface="+mn-lt"/>
                    <a:ea typeface="黑体" panose="02010609060101010101" pitchFamily="49" charset="-122"/>
                  </a:rPr>
                  <a:t>ONU</a:t>
                </a:r>
                <a:endParaRPr lang="zh-CN" altLang="zh-CN" kern="0" dirty="0">
                  <a:solidFill>
                    <a:prstClr val="black"/>
                  </a:solidFill>
                  <a:latin typeface="+mn-lt"/>
                  <a:ea typeface="黑体" panose="02010609060101010101" pitchFamily="49" charset="-122"/>
                </a:endParaRPr>
              </a:p>
            </p:txBody>
          </p:sp>
          <p:sp>
            <p:nvSpPr>
              <p:cNvPr id="296" name="Freeform 276">
                <a:extLst>
                  <a:ext uri="{FF2B5EF4-FFF2-40B4-BE49-F238E27FC236}">
                    <a16:creationId xmlns:a16="http://schemas.microsoft.com/office/drawing/2014/main" id="{894B4775-42EB-ABEC-8676-351578A26808}"/>
                  </a:ext>
                </a:extLst>
              </p:cNvPr>
              <p:cNvSpPr>
                <a:spLocks/>
              </p:cNvSpPr>
              <p:nvPr/>
            </p:nvSpPr>
            <p:spPr bwMode="auto">
              <a:xfrm>
                <a:off x="2514159" y="4211679"/>
                <a:ext cx="236093" cy="181942"/>
              </a:xfrm>
              <a:custGeom>
                <a:avLst/>
                <a:gdLst>
                  <a:gd name="T0" fmla="*/ 0 w 1888"/>
                  <a:gd name="T1" fmla="*/ 260 h 1560"/>
                  <a:gd name="T2" fmla="*/ 260 w 1888"/>
                  <a:gd name="T3" fmla="*/ 0 h 1560"/>
                  <a:gd name="T4" fmla="*/ 1628 w 1888"/>
                  <a:gd name="T5" fmla="*/ 0 h 1560"/>
                  <a:gd name="T6" fmla="*/ 1888 w 1888"/>
                  <a:gd name="T7" fmla="*/ 260 h 1560"/>
                  <a:gd name="T8" fmla="*/ 1888 w 1888"/>
                  <a:gd name="T9" fmla="*/ 1300 h 1560"/>
                  <a:gd name="T10" fmla="*/ 1628 w 1888"/>
                  <a:gd name="T11" fmla="*/ 1560 h 1560"/>
                  <a:gd name="T12" fmla="*/ 260 w 1888"/>
                  <a:gd name="T13" fmla="*/ 1560 h 1560"/>
                  <a:gd name="T14" fmla="*/ 0 w 1888"/>
                  <a:gd name="T15" fmla="*/ 1300 h 1560"/>
                  <a:gd name="T16" fmla="*/ 0 w 1888"/>
                  <a:gd name="T17" fmla="*/ 260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8" h="1560">
                    <a:moveTo>
                      <a:pt x="0" y="260"/>
                    </a:moveTo>
                    <a:cubicBezTo>
                      <a:pt x="0" y="117"/>
                      <a:pt x="117" y="0"/>
                      <a:pt x="260" y="0"/>
                    </a:cubicBezTo>
                    <a:lnTo>
                      <a:pt x="1628" y="0"/>
                    </a:lnTo>
                    <a:cubicBezTo>
                      <a:pt x="1772" y="0"/>
                      <a:pt x="1888" y="117"/>
                      <a:pt x="1888" y="260"/>
                    </a:cubicBezTo>
                    <a:lnTo>
                      <a:pt x="1888" y="1300"/>
                    </a:lnTo>
                    <a:cubicBezTo>
                      <a:pt x="1888" y="1444"/>
                      <a:pt x="1772" y="1560"/>
                      <a:pt x="1628" y="1560"/>
                    </a:cubicBezTo>
                    <a:lnTo>
                      <a:pt x="260" y="1560"/>
                    </a:lnTo>
                    <a:cubicBezTo>
                      <a:pt x="117" y="1560"/>
                      <a:pt x="0" y="1444"/>
                      <a:pt x="0" y="1300"/>
                    </a:cubicBezTo>
                    <a:lnTo>
                      <a:pt x="0" y="26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97" name="Freeform 277">
                <a:extLst>
                  <a:ext uri="{FF2B5EF4-FFF2-40B4-BE49-F238E27FC236}">
                    <a16:creationId xmlns:a16="http://schemas.microsoft.com/office/drawing/2014/main" id="{F7C13ADF-F105-BCB2-F827-3DB9CB5552DB}"/>
                  </a:ext>
                </a:extLst>
              </p:cNvPr>
              <p:cNvSpPr>
                <a:spLocks/>
              </p:cNvSpPr>
              <p:nvPr/>
            </p:nvSpPr>
            <p:spPr bwMode="auto">
              <a:xfrm>
                <a:off x="2514159" y="4211679"/>
                <a:ext cx="236093" cy="181942"/>
              </a:xfrm>
              <a:custGeom>
                <a:avLst/>
                <a:gdLst>
                  <a:gd name="T0" fmla="*/ 0 w 1888"/>
                  <a:gd name="T1" fmla="*/ 260 h 1560"/>
                  <a:gd name="T2" fmla="*/ 260 w 1888"/>
                  <a:gd name="T3" fmla="*/ 0 h 1560"/>
                  <a:gd name="T4" fmla="*/ 1628 w 1888"/>
                  <a:gd name="T5" fmla="*/ 0 h 1560"/>
                  <a:gd name="T6" fmla="*/ 1888 w 1888"/>
                  <a:gd name="T7" fmla="*/ 260 h 1560"/>
                  <a:gd name="T8" fmla="*/ 1888 w 1888"/>
                  <a:gd name="T9" fmla="*/ 1300 h 1560"/>
                  <a:gd name="T10" fmla="*/ 1628 w 1888"/>
                  <a:gd name="T11" fmla="*/ 1560 h 1560"/>
                  <a:gd name="T12" fmla="*/ 260 w 1888"/>
                  <a:gd name="T13" fmla="*/ 1560 h 1560"/>
                  <a:gd name="T14" fmla="*/ 0 w 1888"/>
                  <a:gd name="T15" fmla="*/ 1300 h 1560"/>
                  <a:gd name="T16" fmla="*/ 0 w 1888"/>
                  <a:gd name="T17" fmla="*/ 260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8" h="1560">
                    <a:moveTo>
                      <a:pt x="0" y="260"/>
                    </a:moveTo>
                    <a:cubicBezTo>
                      <a:pt x="0" y="117"/>
                      <a:pt x="117" y="0"/>
                      <a:pt x="260" y="0"/>
                    </a:cubicBezTo>
                    <a:lnTo>
                      <a:pt x="1628" y="0"/>
                    </a:lnTo>
                    <a:cubicBezTo>
                      <a:pt x="1772" y="0"/>
                      <a:pt x="1888" y="117"/>
                      <a:pt x="1888" y="260"/>
                    </a:cubicBezTo>
                    <a:lnTo>
                      <a:pt x="1888" y="1300"/>
                    </a:lnTo>
                    <a:cubicBezTo>
                      <a:pt x="1888" y="1444"/>
                      <a:pt x="1772" y="1560"/>
                      <a:pt x="1628" y="1560"/>
                    </a:cubicBezTo>
                    <a:lnTo>
                      <a:pt x="260" y="1560"/>
                    </a:lnTo>
                    <a:cubicBezTo>
                      <a:pt x="117" y="1560"/>
                      <a:pt x="0" y="1444"/>
                      <a:pt x="0" y="1300"/>
                    </a:cubicBezTo>
                    <a:lnTo>
                      <a:pt x="0" y="260"/>
                    </a:lnTo>
                    <a:close/>
                  </a:path>
                </a:pathLst>
              </a:custGeom>
              <a:noFill/>
              <a:ln w="14288" cap="flat">
                <a:solidFill>
                  <a:srgbClr val="2E75B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298" name="Rectangle 278">
                <a:extLst>
                  <a:ext uri="{FF2B5EF4-FFF2-40B4-BE49-F238E27FC236}">
                    <a16:creationId xmlns:a16="http://schemas.microsoft.com/office/drawing/2014/main" id="{397027C6-33A9-B61D-06E7-A812710D79E5}"/>
                  </a:ext>
                </a:extLst>
              </p:cNvPr>
              <p:cNvSpPr>
                <a:spLocks noChangeArrowheads="1"/>
              </p:cNvSpPr>
              <p:nvPr/>
            </p:nvSpPr>
            <p:spPr bwMode="auto">
              <a:xfrm>
                <a:off x="2576839" y="4217547"/>
                <a:ext cx="106661" cy="1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a:solidFill>
                      <a:srgbClr val="000000"/>
                    </a:solidFill>
                    <a:latin typeface="+mn-lt"/>
                    <a:ea typeface="黑体" panose="02010609060101010101" pitchFamily="49" charset="-122"/>
                  </a:rPr>
                  <a:t>IE</a:t>
                </a:r>
                <a:endParaRPr lang="zh-CN" altLang="zh-CN" kern="0">
                  <a:solidFill>
                    <a:prstClr val="black"/>
                  </a:solidFill>
                  <a:latin typeface="+mn-lt"/>
                  <a:ea typeface="黑体" panose="02010609060101010101" pitchFamily="49" charset="-122"/>
                </a:endParaRPr>
              </a:p>
            </p:txBody>
          </p:sp>
          <p:sp>
            <p:nvSpPr>
              <p:cNvPr id="299" name="Line 279">
                <a:extLst>
                  <a:ext uri="{FF2B5EF4-FFF2-40B4-BE49-F238E27FC236}">
                    <a16:creationId xmlns:a16="http://schemas.microsoft.com/office/drawing/2014/main" id="{D65E6AC7-AF01-11AE-8379-2CC2C65E394D}"/>
                  </a:ext>
                </a:extLst>
              </p:cNvPr>
              <p:cNvSpPr>
                <a:spLocks noChangeShapeType="1"/>
              </p:cNvSpPr>
              <p:nvPr/>
            </p:nvSpPr>
            <p:spPr bwMode="auto">
              <a:xfrm>
                <a:off x="2754430" y="3910400"/>
                <a:ext cx="261165" cy="0"/>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300" name="Line 280">
                <a:extLst>
                  <a:ext uri="{FF2B5EF4-FFF2-40B4-BE49-F238E27FC236}">
                    <a16:creationId xmlns:a16="http://schemas.microsoft.com/office/drawing/2014/main" id="{3121A7FF-87A8-A90E-2D75-C4D60D4717EB}"/>
                  </a:ext>
                </a:extLst>
              </p:cNvPr>
              <p:cNvSpPr>
                <a:spLocks noChangeShapeType="1"/>
              </p:cNvSpPr>
              <p:nvPr/>
            </p:nvSpPr>
            <p:spPr bwMode="auto">
              <a:xfrm flipV="1">
                <a:off x="2750252" y="4301671"/>
                <a:ext cx="261165" cy="1957"/>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301" name="Line 281">
                <a:extLst>
                  <a:ext uri="{FF2B5EF4-FFF2-40B4-BE49-F238E27FC236}">
                    <a16:creationId xmlns:a16="http://schemas.microsoft.com/office/drawing/2014/main" id="{0A8FAD46-E883-4087-56BE-D8072EE77BA5}"/>
                  </a:ext>
                </a:extLst>
              </p:cNvPr>
              <p:cNvSpPr>
                <a:spLocks noChangeShapeType="1"/>
              </p:cNvSpPr>
              <p:nvPr/>
            </p:nvSpPr>
            <p:spPr bwMode="auto">
              <a:xfrm>
                <a:off x="2781591" y="3088729"/>
                <a:ext cx="334290" cy="0"/>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302" name="Line 282">
                <a:extLst>
                  <a:ext uri="{FF2B5EF4-FFF2-40B4-BE49-F238E27FC236}">
                    <a16:creationId xmlns:a16="http://schemas.microsoft.com/office/drawing/2014/main" id="{3383F130-6E15-C259-5CBE-AFDC8686BDA0}"/>
                  </a:ext>
                </a:extLst>
              </p:cNvPr>
              <p:cNvSpPr>
                <a:spLocks noChangeShapeType="1"/>
              </p:cNvSpPr>
              <p:nvPr/>
            </p:nvSpPr>
            <p:spPr bwMode="auto">
              <a:xfrm>
                <a:off x="2806664" y="3480000"/>
                <a:ext cx="227736" cy="3912"/>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303" name="Rectangle 286">
                <a:extLst>
                  <a:ext uri="{FF2B5EF4-FFF2-40B4-BE49-F238E27FC236}">
                    <a16:creationId xmlns:a16="http://schemas.microsoft.com/office/drawing/2014/main" id="{759B01A7-5170-59C3-9FED-671985509E3A}"/>
                  </a:ext>
                </a:extLst>
              </p:cNvPr>
              <p:cNvSpPr>
                <a:spLocks noChangeArrowheads="1"/>
              </p:cNvSpPr>
              <p:nvPr/>
            </p:nvSpPr>
            <p:spPr bwMode="auto">
              <a:xfrm>
                <a:off x="3196079" y="2316822"/>
                <a:ext cx="222733" cy="129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700" kern="0" dirty="0">
                    <a:solidFill>
                      <a:srgbClr val="000000"/>
                    </a:solidFill>
                    <a:latin typeface="+mn-lt"/>
                    <a:ea typeface="微软雅黑" panose="020B0503020204020204" pitchFamily="34" charset="-122"/>
                  </a:rPr>
                  <a:t>FTTR</a:t>
                </a:r>
                <a:endParaRPr lang="zh-CN" altLang="zh-CN" kern="0" dirty="0">
                  <a:solidFill>
                    <a:prstClr val="black"/>
                  </a:solidFill>
                  <a:latin typeface="+mn-lt"/>
                  <a:ea typeface="黑体" panose="02010609060101010101" pitchFamily="49" charset="-122"/>
                </a:endParaRPr>
              </a:p>
            </p:txBody>
          </p:sp>
          <p:sp>
            <p:nvSpPr>
              <p:cNvPr id="304" name="Line 122">
                <a:extLst>
                  <a:ext uri="{FF2B5EF4-FFF2-40B4-BE49-F238E27FC236}">
                    <a16:creationId xmlns:a16="http://schemas.microsoft.com/office/drawing/2014/main" id="{E28E6973-9218-CB6D-68CD-35DEEE796880}"/>
                  </a:ext>
                </a:extLst>
              </p:cNvPr>
              <p:cNvSpPr>
                <a:spLocks noChangeShapeType="1"/>
              </p:cNvSpPr>
              <p:nvPr/>
            </p:nvSpPr>
            <p:spPr bwMode="auto">
              <a:xfrm>
                <a:off x="3555937" y="5060378"/>
                <a:ext cx="1220155" cy="0"/>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grpSp>
            <p:nvGrpSpPr>
              <p:cNvPr id="305" name="组合 28913">
                <a:extLst>
                  <a:ext uri="{FF2B5EF4-FFF2-40B4-BE49-F238E27FC236}">
                    <a16:creationId xmlns:a16="http://schemas.microsoft.com/office/drawing/2014/main" id="{20EB1307-66BF-0CC8-F042-9462AEA3E265}"/>
                  </a:ext>
                </a:extLst>
              </p:cNvPr>
              <p:cNvGrpSpPr>
                <a:grpSpLocks/>
              </p:cNvGrpSpPr>
              <p:nvPr/>
            </p:nvGrpSpPr>
            <p:grpSpPr bwMode="auto">
              <a:xfrm>
                <a:off x="2079165" y="4916093"/>
                <a:ext cx="196474" cy="210254"/>
                <a:chOff x="4435475" y="2460626"/>
                <a:chExt cx="544513" cy="723900"/>
              </a:xfrm>
            </p:grpSpPr>
            <p:sp>
              <p:nvSpPr>
                <p:cNvPr id="327" name="Freeform 173">
                  <a:extLst>
                    <a:ext uri="{FF2B5EF4-FFF2-40B4-BE49-F238E27FC236}">
                      <a16:creationId xmlns:a16="http://schemas.microsoft.com/office/drawing/2014/main" id="{924A3A51-21C0-3214-B0F7-E055CBFAFF85}"/>
                    </a:ext>
                  </a:extLst>
                </p:cNvPr>
                <p:cNvSpPr>
                  <a:spLocks/>
                </p:cNvSpPr>
                <p:nvPr/>
              </p:nvSpPr>
              <p:spPr bwMode="auto">
                <a:xfrm>
                  <a:off x="4506913" y="2738438"/>
                  <a:ext cx="136525" cy="31750"/>
                </a:xfrm>
                <a:custGeom>
                  <a:avLst/>
                  <a:gdLst>
                    <a:gd name="T0" fmla="*/ 0 w 327"/>
                    <a:gd name="T1" fmla="*/ 2147483646 h 73"/>
                    <a:gd name="T2" fmla="*/ 0 w 327"/>
                    <a:gd name="T3" fmla="*/ 2147483646 h 73"/>
                    <a:gd name="T4" fmla="*/ 2147483646 w 327"/>
                    <a:gd name="T5" fmla="*/ 2147483646 h 73"/>
                    <a:gd name="T6" fmla="*/ 2147483646 w 327"/>
                    <a:gd name="T7" fmla="*/ 0 h 73"/>
                    <a:gd name="T8" fmla="*/ 0 w 327"/>
                    <a:gd name="T9" fmla="*/ 0 h 73"/>
                    <a:gd name="T10" fmla="*/ 0 w 327"/>
                    <a:gd name="T11" fmla="*/ 2147483646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7" h="73">
                      <a:moveTo>
                        <a:pt x="0" y="73"/>
                      </a:moveTo>
                      <a:lnTo>
                        <a:pt x="0" y="73"/>
                      </a:lnTo>
                      <a:lnTo>
                        <a:pt x="327" y="73"/>
                      </a:lnTo>
                      <a:lnTo>
                        <a:pt x="327" y="0"/>
                      </a:lnTo>
                      <a:lnTo>
                        <a:pt x="0" y="0"/>
                      </a:lnTo>
                      <a:lnTo>
                        <a:pt x="0" y="73"/>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nchor="ctr" anchorCtr="0">
                  <a:noAutofit/>
                </a:bodyPr>
                <a:lstStyle/>
                <a:p>
                  <a:pPr defTabSz="914113">
                    <a:defRPr/>
                  </a:pPr>
                  <a:endParaRPr lang="zh-CN" altLang="en-US" sz="900" kern="0">
                    <a:solidFill>
                      <a:srgbClr val="1D1D1A"/>
                    </a:solidFill>
                    <a:ea typeface="微软雅黑"/>
                  </a:endParaRPr>
                </a:p>
              </p:txBody>
            </p:sp>
            <p:sp>
              <p:nvSpPr>
                <p:cNvPr id="328" name="Freeform 174">
                  <a:extLst>
                    <a:ext uri="{FF2B5EF4-FFF2-40B4-BE49-F238E27FC236}">
                      <a16:creationId xmlns:a16="http://schemas.microsoft.com/office/drawing/2014/main" id="{DA217BB7-A5BA-A83D-3DF6-F4C9EC691D38}"/>
                    </a:ext>
                  </a:extLst>
                </p:cNvPr>
                <p:cNvSpPr>
                  <a:spLocks/>
                </p:cNvSpPr>
                <p:nvPr/>
              </p:nvSpPr>
              <p:spPr bwMode="auto">
                <a:xfrm>
                  <a:off x="4506913" y="2798763"/>
                  <a:ext cx="136525" cy="30163"/>
                </a:xfrm>
                <a:custGeom>
                  <a:avLst/>
                  <a:gdLst>
                    <a:gd name="T0" fmla="*/ 0 w 327"/>
                    <a:gd name="T1" fmla="*/ 2147483646 h 73"/>
                    <a:gd name="T2" fmla="*/ 0 w 327"/>
                    <a:gd name="T3" fmla="*/ 2147483646 h 73"/>
                    <a:gd name="T4" fmla="*/ 2147483646 w 327"/>
                    <a:gd name="T5" fmla="*/ 2147483646 h 73"/>
                    <a:gd name="T6" fmla="*/ 2147483646 w 327"/>
                    <a:gd name="T7" fmla="*/ 0 h 73"/>
                    <a:gd name="T8" fmla="*/ 0 w 327"/>
                    <a:gd name="T9" fmla="*/ 0 h 73"/>
                    <a:gd name="T10" fmla="*/ 0 w 327"/>
                    <a:gd name="T11" fmla="*/ 2147483646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7" h="73">
                      <a:moveTo>
                        <a:pt x="0" y="73"/>
                      </a:moveTo>
                      <a:lnTo>
                        <a:pt x="0" y="73"/>
                      </a:lnTo>
                      <a:lnTo>
                        <a:pt x="327" y="73"/>
                      </a:lnTo>
                      <a:lnTo>
                        <a:pt x="327" y="0"/>
                      </a:lnTo>
                      <a:lnTo>
                        <a:pt x="0" y="0"/>
                      </a:lnTo>
                      <a:lnTo>
                        <a:pt x="0" y="73"/>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nchor="ctr" anchorCtr="0">
                  <a:noAutofit/>
                </a:bodyPr>
                <a:lstStyle/>
                <a:p>
                  <a:pPr defTabSz="914113">
                    <a:defRPr/>
                  </a:pPr>
                  <a:endParaRPr lang="zh-CN" altLang="en-US" sz="900" kern="0">
                    <a:solidFill>
                      <a:srgbClr val="1D1D1A"/>
                    </a:solidFill>
                    <a:ea typeface="微软雅黑"/>
                  </a:endParaRPr>
                </a:p>
              </p:txBody>
            </p:sp>
            <p:sp>
              <p:nvSpPr>
                <p:cNvPr id="329" name="Freeform 175">
                  <a:extLst>
                    <a:ext uri="{FF2B5EF4-FFF2-40B4-BE49-F238E27FC236}">
                      <a16:creationId xmlns:a16="http://schemas.microsoft.com/office/drawing/2014/main" id="{F396C3FD-D833-9A2A-FA27-D71CF6D03F0A}"/>
                    </a:ext>
                  </a:extLst>
                </p:cNvPr>
                <p:cNvSpPr>
                  <a:spLocks/>
                </p:cNvSpPr>
                <p:nvPr/>
              </p:nvSpPr>
              <p:spPr bwMode="auto">
                <a:xfrm>
                  <a:off x="4506913" y="2857501"/>
                  <a:ext cx="136525" cy="31750"/>
                </a:xfrm>
                <a:custGeom>
                  <a:avLst/>
                  <a:gdLst>
                    <a:gd name="T0" fmla="*/ 0 w 327"/>
                    <a:gd name="T1" fmla="*/ 2147483646 h 73"/>
                    <a:gd name="T2" fmla="*/ 0 w 327"/>
                    <a:gd name="T3" fmla="*/ 2147483646 h 73"/>
                    <a:gd name="T4" fmla="*/ 2147483646 w 327"/>
                    <a:gd name="T5" fmla="*/ 2147483646 h 73"/>
                    <a:gd name="T6" fmla="*/ 2147483646 w 327"/>
                    <a:gd name="T7" fmla="*/ 0 h 73"/>
                    <a:gd name="T8" fmla="*/ 0 w 327"/>
                    <a:gd name="T9" fmla="*/ 0 h 73"/>
                    <a:gd name="T10" fmla="*/ 0 w 327"/>
                    <a:gd name="T11" fmla="*/ 2147483646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7" h="73">
                      <a:moveTo>
                        <a:pt x="0" y="73"/>
                      </a:moveTo>
                      <a:lnTo>
                        <a:pt x="0" y="73"/>
                      </a:lnTo>
                      <a:lnTo>
                        <a:pt x="327" y="73"/>
                      </a:lnTo>
                      <a:lnTo>
                        <a:pt x="327" y="0"/>
                      </a:lnTo>
                      <a:lnTo>
                        <a:pt x="0" y="0"/>
                      </a:lnTo>
                      <a:lnTo>
                        <a:pt x="0" y="73"/>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nchor="ctr" anchorCtr="0">
                  <a:noAutofit/>
                </a:bodyPr>
                <a:lstStyle/>
                <a:p>
                  <a:pPr defTabSz="914113">
                    <a:defRPr/>
                  </a:pPr>
                  <a:endParaRPr lang="zh-CN" altLang="en-US" sz="900" kern="0">
                    <a:solidFill>
                      <a:srgbClr val="1D1D1A"/>
                    </a:solidFill>
                    <a:ea typeface="微软雅黑"/>
                  </a:endParaRPr>
                </a:p>
              </p:txBody>
            </p:sp>
            <p:sp>
              <p:nvSpPr>
                <p:cNvPr id="330" name="Freeform 176">
                  <a:extLst>
                    <a:ext uri="{FF2B5EF4-FFF2-40B4-BE49-F238E27FC236}">
                      <a16:creationId xmlns:a16="http://schemas.microsoft.com/office/drawing/2014/main" id="{846E9217-C252-F03B-34B1-85008D0851D9}"/>
                    </a:ext>
                  </a:extLst>
                </p:cNvPr>
                <p:cNvSpPr>
                  <a:spLocks/>
                </p:cNvSpPr>
                <p:nvPr/>
              </p:nvSpPr>
              <p:spPr bwMode="auto">
                <a:xfrm>
                  <a:off x="4506913" y="2917826"/>
                  <a:ext cx="136525" cy="30163"/>
                </a:xfrm>
                <a:custGeom>
                  <a:avLst/>
                  <a:gdLst>
                    <a:gd name="T0" fmla="*/ 0 w 327"/>
                    <a:gd name="T1" fmla="*/ 2147483646 h 73"/>
                    <a:gd name="T2" fmla="*/ 0 w 327"/>
                    <a:gd name="T3" fmla="*/ 2147483646 h 73"/>
                    <a:gd name="T4" fmla="*/ 2147483646 w 327"/>
                    <a:gd name="T5" fmla="*/ 2147483646 h 73"/>
                    <a:gd name="T6" fmla="*/ 2147483646 w 327"/>
                    <a:gd name="T7" fmla="*/ 0 h 73"/>
                    <a:gd name="T8" fmla="*/ 0 w 327"/>
                    <a:gd name="T9" fmla="*/ 0 h 73"/>
                    <a:gd name="T10" fmla="*/ 0 w 327"/>
                    <a:gd name="T11" fmla="*/ 2147483646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7" h="73">
                      <a:moveTo>
                        <a:pt x="0" y="73"/>
                      </a:moveTo>
                      <a:lnTo>
                        <a:pt x="0" y="73"/>
                      </a:lnTo>
                      <a:lnTo>
                        <a:pt x="327" y="73"/>
                      </a:lnTo>
                      <a:lnTo>
                        <a:pt x="327" y="0"/>
                      </a:lnTo>
                      <a:lnTo>
                        <a:pt x="0" y="0"/>
                      </a:lnTo>
                      <a:lnTo>
                        <a:pt x="0" y="73"/>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nchor="ctr" anchorCtr="0">
                  <a:noAutofit/>
                </a:bodyPr>
                <a:lstStyle/>
                <a:p>
                  <a:pPr defTabSz="914113">
                    <a:defRPr/>
                  </a:pPr>
                  <a:endParaRPr lang="zh-CN" altLang="en-US" sz="900" kern="0">
                    <a:solidFill>
                      <a:srgbClr val="1D1D1A"/>
                    </a:solidFill>
                    <a:ea typeface="微软雅黑"/>
                  </a:endParaRPr>
                </a:p>
              </p:txBody>
            </p:sp>
            <p:sp>
              <p:nvSpPr>
                <p:cNvPr id="331" name="Freeform 177">
                  <a:extLst>
                    <a:ext uri="{FF2B5EF4-FFF2-40B4-BE49-F238E27FC236}">
                      <a16:creationId xmlns:a16="http://schemas.microsoft.com/office/drawing/2014/main" id="{A477EF3A-D894-A6B8-C949-3EDF27486600}"/>
                    </a:ext>
                  </a:extLst>
                </p:cNvPr>
                <p:cNvSpPr>
                  <a:spLocks/>
                </p:cNvSpPr>
                <p:nvPr/>
              </p:nvSpPr>
              <p:spPr bwMode="auto">
                <a:xfrm>
                  <a:off x="4506913" y="2978151"/>
                  <a:ext cx="136525" cy="30163"/>
                </a:xfrm>
                <a:custGeom>
                  <a:avLst/>
                  <a:gdLst>
                    <a:gd name="T0" fmla="*/ 0 w 327"/>
                    <a:gd name="T1" fmla="*/ 2147483646 h 73"/>
                    <a:gd name="T2" fmla="*/ 0 w 327"/>
                    <a:gd name="T3" fmla="*/ 2147483646 h 73"/>
                    <a:gd name="T4" fmla="*/ 2147483646 w 327"/>
                    <a:gd name="T5" fmla="*/ 2147483646 h 73"/>
                    <a:gd name="T6" fmla="*/ 2147483646 w 327"/>
                    <a:gd name="T7" fmla="*/ 0 h 73"/>
                    <a:gd name="T8" fmla="*/ 0 w 327"/>
                    <a:gd name="T9" fmla="*/ 0 h 73"/>
                    <a:gd name="T10" fmla="*/ 0 w 327"/>
                    <a:gd name="T11" fmla="*/ 2147483646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7" h="73">
                      <a:moveTo>
                        <a:pt x="0" y="73"/>
                      </a:moveTo>
                      <a:lnTo>
                        <a:pt x="0" y="73"/>
                      </a:lnTo>
                      <a:lnTo>
                        <a:pt x="327" y="73"/>
                      </a:lnTo>
                      <a:lnTo>
                        <a:pt x="327" y="0"/>
                      </a:lnTo>
                      <a:lnTo>
                        <a:pt x="0" y="0"/>
                      </a:lnTo>
                      <a:lnTo>
                        <a:pt x="0" y="73"/>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nchor="ctr" anchorCtr="0">
                  <a:noAutofit/>
                </a:bodyPr>
                <a:lstStyle/>
                <a:p>
                  <a:pPr defTabSz="914113">
                    <a:defRPr/>
                  </a:pPr>
                  <a:endParaRPr lang="zh-CN" altLang="en-US" sz="900" kern="0">
                    <a:solidFill>
                      <a:srgbClr val="1D1D1A"/>
                    </a:solidFill>
                    <a:ea typeface="微软雅黑"/>
                  </a:endParaRPr>
                </a:p>
              </p:txBody>
            </p:sp>
            <p:sp>
              <p:nvSpPr>
                <p:cNvPr id="332" name="Freeform 178">
                  <a:extLst>
                    <a:ext uri="{FF2B5EF4-FFF2-40B4-BE49-F238E27FC236}">
                      <a16:creationId xmlns:a16="http://schemas.microsoft.com/office/drawing/2014/main" id="{F5B1D487-A83D-A98E-FD40-14C93530584E}"/>
                    </a:ext>
                  </a:extLst>
                </p:cNvPr>
                <p:cNvSpPr>
                  <a:spLocks/>
                </p:cNvSpPr>
                <p:nvPr/>
              </p:nvSpPr>
              <p:spPr bwMode="auto">
                <a:xfrm>
                  <a:off x="4560888" y="2460626"/>
                  <a:ext cx="28575" cy="161925"/>
                </a:xfrm>
                <a:custGeom>
                  <a:avLst/>
                  <a:gdLst>
                    <a:gd name="T0" fmla="*/ 2147483646 w 67"/>
                    <a:gd name="T1" fmla="*/ 2147483646 h 387"/>
                    <a:gd name="T2" fmla="*/ 2147483646 w 67"/>
                    <a:gd name="T3" fmla="*/ 2147483646 h 387"/>
                    <a:gd name="T4" fmla="*/ 0 w 67"/>
                    <a:gd name="T5" fmla="*/ 2147483646 h 387"/>
                    <a:gd name="T6" fmla="*/ 0 w 67"/>
                    <a:gd name="T7" fmla="*/ 2147483646 h 387"/>
                    <a:gd name="T8" fmla="*/ 2147483646 w 67"/>
                    <a:gd name="T9" fmla="*/ 0 h 387"/>
                    <a:gd name="T10" fmla="*/ 2147483646 w 67"/>
                    <a:gd name="T11" fmla="*/ 2147483646 h 387"/>
                    <a:gd name="T12" fmla="*/ 2147483646 w 67"/>
                    <a:gd name="T13" fmla="*/ 2147483646 h 387"/>
                    <a:gd name="T14" fmla="*/ 2147483646 w 67"/>
                    <a:gd name="T15" fmla="*/ 2147483646 h 38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 h="387">
                      <a:moveTo>
                        <a:pt x="33" y="387"/>
                      </a:moveTo>
                      <a:lnTo>
                        <a:pt x="33" y="387"/>
                      </a:lnTo>
                      <a:cubicBezTo>
                        <a:pt x="15" y="387"/>
                        <a:pt x="0" y="372"/>
                        <a:pt x="0" y="353"/>
                      </a:cubicBezTo>
                      <a:lnTo>
                        <a:pt x="0" y="33"/>
                      </a:lnTo>
                      <a:cubicBezTo>
                        <a:pt x="0" y="15"/>
                        <a:pt x="15" y="0"/>
                        <a:pt x="33" y="0"/>
                      </a:cubicBezTo>
                      <a:cubicBezTo>
                        <a:pt x="52" y="0"/>
                        <a:pt x="67" y="15"/>
                        <a:pt x="67" y="33"/>
                      </a:cubicBezTo>
                      <a:lnTo>
                        <a:pt x="67" y="353"/>
                      </a:lnTo>
                      <a:cubicBezTo>
                        <a:pt x="67" y="372"/>
                        <a:pt x="52" y="387"/>
                        <a:pt x="33" y="38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nchor="ctr" anchorCtr="0">
                  <a:noAutofit/>
                </a:bodyPr>
                <a:lstStyle/>
                <a:p>
                  <a:pPr defTabSz="914113">
                    <a:defRPr/>
                  </a:pPr>
                  <a:endParaRPr lang="zh-CN" altLang="en-US" sz="900" kern="0">
                    <a:solidFill>
                      <a:srgbClr val="1D1D1A"/>
                    </a:solidFill>
                    <a:ea typeface="微软雅黑"/>
                  </a:endParaRPr>
                </a:p>
              </p:txBody>
            </p:sp>
            <p:sp>
              <p:nvSpPr>
                <p:cNvPr id="333" name="Freeform 179">
                  <a:extLst>
                    <a:ext uri="{FF2B5EF4-FFF2-40B4-BE49-F238E27FC236}">
                      <a16:creationId xmlns:a16="http://schemas.microsoft.com/office/drawing/2014/main" id="{55C06B97-0A10-2041-A912-15EA99E5688A}"/>
                    </a:ext>
                  </a:extLst>
                </p:cNvPr>
                <p:cNvSpPr>
                  <a:spLocks/>
                </p:cNvSpPr>
                <p:nvPr/>
              </p:nvSpPr>
              <p:spPr bwMode="auto">
                <a:xfrm>
                  <a:off x="4799013" y="2863851"/>
                  <a:ext cx="36513" cy="36513"/>
                </a:xfrm>
                <a:custGeom>
                  <a:avLst/>
                  <a:gdLst>
                    <a:gd name="T0" fmla="*/ 2147483646 w 87"/>
                    <a:gd name="T1" fmla="*/ 2147483646 h 87"/>
                    <a:gd name="T2" fmla="*/ 2147483646 w 87"/>
                    <a:gd name="T3" fmla="*/ 2147483646 h 87"/>
                    <a:gd name="T4" fmla="*/ 0 w 87"/>
                    <a:gd name="T5" fmla="*/ 2147483646 h 87"/>
                    <a:gd name="T6" fmla="*/ 0 w 87"/>
                    <a:gd name="T7" fmla="*/ 0 h 87"/>
                    <a:gd name="T8" fmla="*/ 2147483646 w 87"/>
                    <a:gd name="T9" fmla="*/ 0 h 87"/>
                    <a:gd name="T10" fmla="*/ 2147483646 w 87"/>
                    <a:gd name="T11" fmla="*/ 2147483646 h 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7" h="87">
                      <a:moveTo>
                        <a:pt x="87" y="87"/>
                      </a:moveTo>
                      <a:lnTo>
                        <a:pt x="87" y="87"/>
                      </a:lnTo>
                      <a:lnTo>
                        <a:pt x="0" y="87"/>
                      </a:lnTo>
                      <a:lnTo>
                        <a:pt x="0" y="0"/>
                      </a:lnTo>
                      <a:lnTo>
                        <a:pt x="87" y="0"/>
                      </a:lnTo>
                      <a:lnTo>
                        <a:pt x="87" y="8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nchor="ctr" anchorCtr="0">
                  <a:noAutofit/>
                </a:bodyPr>
                <a:lstStyle/>
                <a:p>
                  <a:pPr defTabSz="914113">
                    <a:defRPr/>
                  </a:pPr>
                  <a:endParaRPr lang="zh-CN" altLang="en-US" sz="900" kern="0">
                    <a:solidFill>
                      <a:srgbClr val="1D1D1A"/>
                    </a:solidFill>
                    <a:ea typeface="微软雅黑"/>
                  </a:endParaRPr>
                </a:p>
              </p:txBody>
            </p:sp>
            <p:sp>
              <p:nvSpPr>
                <p:cNvPr id="334" name="Freeform 180">
                  <a:extLst>
                    <a:ext uri="{FF2B5EF4-FFF2-40B4-BE49-F238E27FC236}">
                      <a16:creationId xmlns:a16="http://schemas.microsoft.com/office/drawing/2014/main" id="{2F7A7F0D-48CF-6361-C54F-45ACDA98FF1D}"/>
                    </a:ext>
                  </a:extLst>
                </p:cNvPr>
                <p:cNvSpPr>
                  <a:spLocks/>
                </p:cNvSpPr>
                <p:nvPr/>
              </p:nvSpPr>
              <p:spPr bwMode="auto">
                <a:xfrm>
                  <a:off x="4883150" y="2863851"/>
                  <a:ext cx="34925" cy="36513"/>
                </a:xfrm>
                <a:custGeom>
                  <a:avLst/>
                  <a:gdLst>
                    <a:gd name="T0" fmla="*/ 2147483646 w 86"/>
                    <a:gd name="T1" fmla="*/ 2147483646 h 87"/>
                    <a:gd name="T2" fmla="*/ 2147483646 w 86"/>
                    <a:gd name="T3" fmla="*/ 2147483646 h 87"/>
                    <a:gd name="T4" fmla="*/ 0 w 86"/>
                    <a:gd name="T5" fmla="*/ 2147483646 h 87"/>
                    <a:gd name="T6" fmla="*/ 0 w 86"/>
                    <a:gd name="T7" fmla="*/ 0 h 87"/>
                    <a:gd name="T8" fmla="*/ 2147483646 w 86"/>
                    <a:gd name="T9" fmla="*/ 0 h 87"/>
                    <a:gd name="T10" fmla="*/ 2147483646 w 86"/>
                    <a:gd name="T11" fmla="*/ 2147483646 h 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87">
                      <a:moveTo>
                        <a:pt x="86" y="87"/>
                      </a:moveTo>
                      <a:lnTo>
                        <a:pt x="86" y="87"/>
                      </a:lnTo>
                      <a:lnTo>
                        <a:pt x="0" y="87"/>
                      </a:lnTo>
                      <a:lnTo>
                        <a:pt x="0" y="0"/>
                      </a:lnTo>
                      <a:lnTo>
                        <a:pt x="86" y="0"/>
                      </a:lnTo>
                      <a:lnTo>
                        <a:pt x="86" y="8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nchor="ctr" anchorCtr="0">
                  <a:noAutofit/>
                </a:bodyPr>
                <a:lstStyle/>
                <a:p>
                  <a:pPr defTabSz="914113">
                    <a:defRPr/>
                  </a:pPr>
                  <a:endParaRPr lang="zh-CN" altLang="en-US" sz="900" kern="0">
                    <a:solidFill>
                      <a:srgbClr val="1D1D1A"/>
                    </a:solidFill>
                    <a:ea typeface="微软雅黑"/>
                  </a:endParaRPr>
                </a:p>
              </p:txBody>
            </p:sp>
            <p:sp>
              <p:nvSpPr>
                <p:cNvPr id="335" name="Freeform 181">
                  <a:extLst>
                    <a:ext uri="{FF2B5EF4-FFF2-40B4-BE49-F238E27FC236}">
                      <a16:creationId xmlns:a16="http://schemas.microsoft.com/office/drawing/2014/main" id="{8FCEFF2A-D24C-9D2F-7014-3F177F1E66D5}"/>
                    </a:ext>
                  </a:extLst>
                </p:cNvPr>
                <p:cNvSpPr>
                  <a:spLocks/>
                </p:cNvSpPr>
                <p:nvPr/>
              </p:nvSpPr>
              <p:spPr bwMode="auto">
                <a:xfrm>
                  <a:off x="4799013" y="2927351"/>
                  <a:ext cx="36513" cy="36513"/>
                </a:xfrm>
                <a:custGeom>
                  <a:avLst/>
                  <a:gdLst>
                    <a:gd name="T0" fmla="*/ 2147483646 w 87"/>
                    <a:gd name="T1" fmla="*/ 2147483646 h 86"/>
                    <a:gd name="T2" fmla="*/ 2147483646 w 87"/>
                    <a:gd name="T3" fmla="*/ 2147483646 h 86"/>
                    <a:gd name="T4" fmla="*/ 0 w 87"/>
                    <a:gd name="T5" fmla="*/ 2147483646 h 86"/>
                    <a:gd name="T6" fmla="*/ 0 w 87"/>
                    <a:gd name="T7" fmla="*/ 0 h 86"/>
                    <a:gd name="T8" fmla="*/ 2147483646 w 87"/>
                    <a:gd name="T9" fmla="*/ 0 h 86"/>
                    <a:gd name="T10" fmla="*/ 2147483646 w 87"/>
                    <a:gd name="T11" fmla="*/ 2147483646 h 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7" h="86">
                      <a:moveTo>
                        <a:pt x="87" y="86"/>
                      </a:moveTo>
                      <a:lnTo>
                        <a:pt x="87" y="86"/>
                      </a:lnTo>
                      <a:lnTo>
                        <a:pt x="0" y="86"/>
                      </a:lnTo>
                      <a:lnTo>
                        <a:pt x="0" y="0"/>
                      </a:lnTo>
                      <a:lnTo>
                        <a:pt x="87" y="0"/>
                      </a:lnTo>
                      <a:lnTo>
                        <a:pt x="87" y="86"/>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nchor="ctr" anchorCtr="0">
                  <a:noAutofit/>
                </a:bodyPr>
                <a:lstStyle/>
                <a:p>
                  <a:pPr defTabSz="914113">
                    <a:defRPr/>
                  </a:pPr>
                  <a:endParaRPr lang="zh-CN" altLang="en-US" sz="900" kern="0">
                    <a:solidFill>
                      <a:srgbClr val="1D1D1A"/>
                    </a:solidFill>
                    <a:ea typeface="微软雅黑"/>
                  </a:endParaRPr>
                </a:p>
              </p:txBody>
            </p:sp>
            <p:sp>
              <p:nvSpPr>
                <p:cNvPr id="336" name="Freeform 182">
                  <a:extLst>
                    <a:ext uri="{FF2B5EF4-FFF2-40B4-BE49-F238E27FC236}">
                      <a16:creationId xmlns:a16="http://schemas.microsoft.com/office/drawing/2014/main" id="{B9E53449-BF2C-96DA-E3CB-5C9B605DA74C}"/>
                    </a:ext>
                  </a:extLst>
                </p:cNvPr>
                <p:cNvSpPr>
                  <a:spLocks/>
                </p:cNvSpPr>
                <p:nvPr/>
              </p:nvSpPr>
              <p:spPr bwMode="auto">
                <a:xfrm>
                  <a:off x="4883150" y="2927351"/>
                  <a:ext cx="34925" cy="36513"/>
                </a:xfrm>
                <a:custGeom>
                  <a:avLst/>
                  <a:gdLst>
                    <a:gd name="T0" fmla="*/ 2147483646 w 86"/>
                    <a:gd name="T1" fmla="*/ 2147483646 h 86"/>
                    <a:gd name="T2" fmla="*/ 2147483646 w 86"/>
                    <a:gd name="T3" fmla="*/ 2147483646 h 86"/>
                    <a:gd name="T4" fmla="*/ 0 w 86"/>
                    <a:gd name="T5" fmla="*/ 2147483646 h 86"/>
                    <a:gd name="T6" fmla="*/ 0 w 86"/>
                    <a:gd name="T7" fmla="*/ 0 h 86"/>
                    <a:gd name="T8" fmla="*/ 2147483646 w 86"/>
                    <a:gd name="T9" fmla="*/ 0 h 86"/>
                    <a:gd name="T10" fmla="*/ 2147483646 w 86"/>
                    <a:gd name="T11" fmla="*/ 2147483646 h 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86">
                      <a:moveTo>
                        <a:pt x="86" y="86"/>
                      </a:moveTo>
                      <a:lnTo>
                        <a:pt x="86" y="86"/>
                      </a:lnTo>
                      <a:lnTo>
                        <a:pt x="0" y="86"/>
                      </a:lnTo>
                      <a:lnTo>
                        <a:pt x="0" y="0"/>
                      </a:lnTo>
                      <a:lnTo>
                        <a:pt x="86" y="0"/>
                      </a:lnTo>
                      <a:lnTo>
                        <a:pt x="86" y="86"/>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nchor="ctr" anchorCtr="0">
                  <a:noAutofit/>
                </a:bodyPr>
                <a:lstStyle/>
                <a:p>
                  <a:pPr defTabSz="914113">
                    <a:defRPr/>
                  </a:pPr>
                  <a:endParaRPr lang="zh-CN" altLang="en-US" sz="900" kern="0">
                    <a:solidFill>
                      <a:srgbClr val="1D1D1A"/>
                    </a:solidFill>
                    <a:ea typeface="微软雅黑"/>
                  </a:endParaRPr>
                </a:p>
              </p:txBody>
            </p:sp>
            <p:sp>
              <p:nvSpPr>
                <p:cNvPr id="337" name="Freeform 183">
                  <a:extLst>
                    <a:ext uri="{FF2B5EF4-FFF2-40B4-BE49-F238E27FC236}">
                      <a16:creationId xmlns:a16="http://schemas.microsoft.com/office/drawing/2014/main" id="{5222DBEF-AB53-2516-7043-CEA9E958B149}"/>
                    </a:ext>
                  </a:extLst>
                </p:cNvPr>
                <p:cNvSpPr>
                  <a:spLocks/>
                </p:cNvSpPr>
                <p:nvPr/>
              </p:nvSpPr>
              <p:spPr bwMode="auto">
                <a:xfrm>
                  <a:off x="4799013" y="2992438"/>
                  <a:ext cx="36513" cy="34925"/>
                </a:xfrm>
                <a:custGeom>
                  <a:avLst/>
                  <a:gdLst>
                    <a:gd name="T0" fmla="*/ 2147483646 w 87"/>
                    <a:gd name="T1" fmla="*/ 2147483646 h 86"/>
                    <a:gd name="T2" fmla="*/ 2147483646 w 87"/>
                    <a:gd name="T3" fmla="*/ 2147483646 h 86"/>
                    <a:gd name="T4" fmla="*/ 0 w 87"/>
                    <a:gd name="T5" fmla="*/ 2147483646 h 86"/>
                    <a:gd name="T6" fmla="*/ 0 w 87"/>
                    <a:gd name="T7" fmla="*/ 0 h 86"/>
                    <a:gd name="T8" fmla="*/ 2147483646 w 87"/>
                    <a:gd name="T9" fmla="*/ 0 h 86"/>
                    <a:gd name="T10" fmla="*/ 2147483646 w 87"/>
                    <a:gd name="T11" fmla="*/ 2147483646 h 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7" h="86">
                      <a:moveTo>
                        <a:pt x="87" y="86"/>
                      </a:moveTo>
                      <a:lnTo>
                        <a:pt x="87" y="86"/>
                      </a:lnTo>
                      <a:lnTo>
                        <a:pt x="0" y="86"/>
                      </a:lnTo>
                      <a:lnTo>
                        <a:pt x="0" y="0"/>
                      </a:lnTo>
                      <a:lnTo>
                        <a:pt x="87" y="0"/>
                      </a:lnTo>
                      <a:lnTo>
                        <a:pt x="87" y="86"/>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nchor="ctr" anchorCtr="0">
                  <a:noAutofit/>
                </a:bodyPr>
                <a:lstStyle/>
                <a:p>
                  <a:pPr defTabSz="914113">
                    <a:defRPr/>
                  </a:pPr>
                  <a:endParaRPr lang="zh-CN" altLang="en-US" sz="900" kern="0">
                    <a:solidFill>
                      <a:srgbClr val="1D1D1A"/>
                    </a:solidFill>
                    <a:ea typeface="微软雅黑"/>
                  </a:endParaRPr>
                </a:p>
              </p:txBody>
            </p:sp>
            <p:sp>
              <p:nvSpPr>
                <p:cNvPr id="338" name="Freeform 184">
                  <a:extLst>
                    <a:ext uri="{FF2B5EF4-FFF2-40B4-BE49-F238E27FC236}">
                      <a16:creationId xmlns:a16="http://schemas.microsoft.com/office/drawing/2014/main" id="{ECC1C414-F99C-1524-5EA0-97AD18BD1B60}"/>
                    </a:ext>
                  </a:extLst>
                </p:cNvPr>
                <p:cNvSpPr>
                  <a:spLocks/>
                </p:cNvSpPr>
                <p:nvPr/>
              </p:nvSpPr>
              <p:spPr bwMode="auto">
                <a:xfrm>
                  <a:off x="4883150" y="2992438"/>
                  <a:ext cx="34925" cy="34925"/>
                </a:xfrm>
                <a:custGeom>
                  <a:avLst/>
                  <a:gdLst>
                    <a:gd name="T0" fmla="*/ 2147483646 w 86"/>
                    <a:gd name="T1" fmla="*/ 2147483646 h 86"/>
                    <a:gd name="T2" fmla="*/ 2147483646 w 86"/>
                    <a:gd name="T3" fmla="*/ 2147483646 h 86"/>
                    <a:gd name="T4" fmla="*/ 0 w 86"/>
                    <a:gd name="T5" fmla="*/ 2147483646 h 86"/>
                    <a:gd name="T6" fmla="*/ 0 w 86"/>
                    <a:gd name="T7" fmla="*/ 0 h 86"/>
                    <a:gd name="T8" fmla="*/ 2147483646 w 86"/>
                    <a:gd name="T9" fmla="*/ 0 h 86"/>
                    <a:gd name="T10" fmla="*/ 2147483646 w 86"/>
                    <a:gd name="T11" fmla="*/ 2147483646 h 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86">
                      <a:moveTo>
                        <a:pt x="86" y="86"/>
                      </a:moveTo>
                      <a:lnTo>
                        <a:pt x="86" y="86"/>
                      </a:lnTo>
                      <a:lnTo>
                        <a:pt x="0" y="86"/>
                      </a:lnTo>
                      <a:lnTo>
                        <a:pt x="0" y="0"/>
                      </a:lnTo>
                      <a:lnTo>
                        <a:pt x="86" y="0"/>
                      </a:lnTo>
                      <a:lnTo>
                        <a:pt x="86" y="86"/>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nchor="ctr" anchorCtr="0">
                  <a:noAutofit/>
                </a:bodyPr>
                <a:lstStyle/>
                <a:p>
                  <a:pPr defTabSz="914113">
                    <a:defRPr/>
                  </a:pPr>
                  <a:endParaRPr lang="zh-CN" altLang="en-US" sz="900" kern="0">
                    <a:solidFill>
                      <a:srgbClr val="1D1D1A"/>
                    </a:solidFill>
                    <a:ea typeface="微软雅黑"/>
                  </a:endParaRPr>
                </a:p>
              </p:txBody>
            </p:sp>
            <p:sp>
              <p:nvSpPr>
                <p:cNvPr id="339" name="Freeform 185">
                  <a:extLst>
                    <a:ext uri="{FF2B5EF4-FFF2-40B4-BE49-F238E27FC236}">
                      <a16:creationId xmlns:a16="http://schemas.microsoft.com/office/drawing/2014/main" id="{A3369583-3678-57AA-B269-818680803B40}"/>
                    </a:ext>
                  </a:extLst>
                </p:cNvPr>
                <p:cNvSpPr>
                  <a:spLocks/>
                </p:cNvSpPr>
                <p:nvPr/>
              </p:nvSpPr>
              <p:spPr bwMode="auto">
                <a:xfrm>
                  <a:off x="4435475" y="2595563"/>
                  <a:ext cx="544513" cy="573088"/>
                </a:xfrm>
                <a:custGeom>
                  <a:avLst/>
                  <a:gdLst>
                    <a:gd name="T0" fmla="*/ 2147483646 w 1298"/>
                    <a:gd name="T1" fmla="*/ 2147483646 h 1367"/>
                    <a:gd name="T2" fmla="*/ 2147483646 w 1298"/>
                    <a:gd name="T3" fmla="*/ 2147483646 h 1367"/>
                    <a:gd name="T4" fmla="*/ 2147483646 w 1298"/>
                    <a:gd name="T5" fmla="*/ 2147483646 h 1367"/>
                    <a:gd name="T6" fmla="*/ 2147483646 w 1298"/>
                    <a:gd name="T7" fmla="*/ 2147483646 h 1367"/>
                    <a:gd name="T8" fmla="*/ 2147483646 w 1298"/>
                    <a:gd name="T9" fmla="*/ 2147483646 h 1367"/>
                    <a:gd name="T10" fmla="*/ 2147483646 w 1298"/>
                    <a:gd name="T11" fmla="*/ 2147483646 h 1367"/>
                    <a:gd name="T12" fmla="*/ 2147483646 w 1298"/>
                    <a:gd name="T13" fmla="*/ 2147483646 h 1367"/>
                    <a:gd name="T14" fmla="*/ 2147483646 w 1298"/>
                    <a:gd name="T15" fmla="*/ 2147483646 h 1367"/>
                    <a:gd name="T16" fmla="*/ 2147483646 w 1298"/>
                    <a:gd name="T17" fmla="*/ 2147483646 h 1367"/>
                    <a:gd name="T18" fmla="*/ 2147483646 w 1298"/>
                    <a:gd name="T19" fmla="*/ 2147483646 h 1367"/>
                    <a:gd name="T20" fmla="*/ 2147483646 w 1298"/>
                    <a:gd name="T21" fmla="*/ 2147483646 h 1367"/>
                    <a:gd name="T22" fmla="*/ 2147483646 w 1298"/>
                    <a:gd name="T23" fmla="*/ 2147483646 h 1367"/>
                    <a:gd name="T24" fmla="*/ 2147483646 w 1298"/>
                    <a:gd name="T25" fmla="*/ 2147483646 h 1367"/>
                    <a:gd name="T26" fmla="*/ 2147483646 w 1298"/>
                    <a:gd name="T27" fmla="*/ 2147483646 h 1367"/>
                    <a:gd name="T28" fmla="*/ 2147483646 w 1298"/>
                    <a:gd name="T29" fmla="*/ 2147483646 h 1367"/>
                    <a:gd name="T30" fmla="*/ 2147483646 w 1298"/>
                    <a:gd name="T31" fmla="*/ 2147483646 h 1367"/>
                    <a:gd name="T32" fmla="*/ 2147483646 w 1298"/>
                    <a:gd name="T33" fmla="*/ 2147483646 h 1367"/>
                    <a:gd name="T34" fmla="*/ 2147483646 w 1298"/>
                    <a:gd name="T35" fmla="*/ 2147483646 h 1367"/>
                    <a:gd name="T36" fmla="*/ 2147483646 w 1298"/>
                    <a:gd name="T37" fmla="*/ 2147483646 h 1367"/>
                    <a:gd name="T38" fmla="*/ 2147483646 w 1298"/>
                    <a:gd name="T39" fmla="*/ 2147483646 h 1367"/>
                    <a:gd name="T40" fmla="*/ 2147483646 w 1298"/>
                    <a:gd name="T41" fmla="*/ 2147483646 h 1367"/>
                    <a:gd name="T42" fmla="*/ 2147483646 w 1298"/>
                    <a:gd name="T43" fmla="*/ 2147483646 h 1367"/>
                    <a:gd name="T44" fmla="*/ 2147483646 w 1298"/>
                    <a:gd name="T45" fmla="*/ 2147483646 h 1367"/>
                    <a:gd name="T46" fmla="*/ 2147483646 w 1298"/>
                    <a:gd name="T47" fmla="*/ 2147483646 h 1367"/>
                    <a:gd name="T48" fmla="*/ 2147483646 w 1298"/>
                    <a:gd name="T49" fmla="*/ 2147483646 h 1367"/>
                    <a:gd name="T50" fmla="*/ 2147483646 w 1298"/>
                    <a:gd name="T51" fmla="*/ 2147483646 h 1367"/>
                    <a:gd name="T52" fmla="*/ 2147483646 w 1298"/>
                    <a:gd name="T53" fmla="*/ 2147483646 h 1367"/>
                    <a:gd name="T54" fmla="*/ 2147483646 w 1298"/>
                    <a:gd name="T55" fmla="*/ 2147483646 h 1367"/>
                    <a:gd name="T56" fmla="*/ 2147483646 w 1298"/>
                    <a:gd name="T57" fmla="*/ 2147483646 h 1367"/>
                    <a:gd name="T58" fmla="*/ 2147483646 w 1298"/>
                    <a:gd name="T59" fmla="*/ 2147483646 h 1367"/>
                    <a:gd name="T60" fmla="*/ 2147483646 w 1298"/>
                    <a:gd name="T61" fmla="*/ 2147483646 h 1367"/>
                    <a:gd name="T62" fmla="*/ 2147483646 w 1298"/>
                    <a:gd name="T63" fmla="*/ 2147483646 h 1367"/>
                    <a:gd name="T64" fmla="*/ 2147483646 w 1298"/>
                    <a:gd name="T65" fmla="*/ 2147483646 h 1367"/>
                    <a:gd name="T66" fmla="*/ 2147483646 w 1298"/>
                    <a:gd name="T67" fmla="*/ 2147483646 h 1367"/>
                    <a:gd name="T68" fmla="*/ 0 w 1298"/>
                    <a:gd name="T69" fmla="*/ 2147483646 h 1367"/>
                    <a:gd name="T70" fmla="*/ 0 w 1298"/>
                    <a:gd name="T71" fmla="*/ 2147483646 h 1367"/>
                    <a:gd name="T72" fmla="*/ 2147483646 w 1298"/>
                    <a:gd name="T73" fmla="*/ 2147483646 h 1367"/>
                    <a:gd name="T74" fmla="*/ 2147483646 w 1298"/>
                    <a:gd name="T75" fmla="*/ 2147483646 h 1367"/>
                    <a:gd name="T76" fmla="*/ 2147483646 w 1298"/>
                    <a:gd name="T77" fmla="*/ 0 h 1367"/>
                    <a:gd name="T78" fmla="*/ 2147483646 w 1298"/>
                    <a:gd name="T79" fmla="*/ 0 h 1367"/>
                    <a:gd name="T80" fmla="*/ 2147483646 w 1298"/>
                    <a:gd name="T81" fmla="*/ 2147483646 h 1367"/>
                    <a:gd name="T82" fmla="*/ 2147483646 w 1298"/>
                    <a:gd name="T83" fmla="*/ 2147483646 h 1367"/>
                    <a:gd name="T84" fmla="*/ 2147483646 w 1298"/>
                    <a:gd name="T85" fmla="*/ 2147483646 h 1367"/>
                    <a:gd name="T86" fmla="*/ 2147483646 w 1298"/>
                    <a:gd name="T87" fmla="*/ 2147483646 h 1367"/>
                    <a:gd name="T88" fmla="*/ 2147483646 w 1298"/>
                    <a:gd name="T89" fmla="*/ 2147483646 h 1367"/>
                    <a:gd name="T90" fmla="*/ 2147483646 w 1298"/>
                    <a:gd name="T91" fmla="*/ 2147483646 h 1367"/>
                    <a:gd name="T92" fmla="*/ 2147483646 w 1298"/>
                    <a:gd name="T93" fmla="*/ 2147483646 h 1367"/>
                    <a:gd name="T94" fmla="*/ 2147483646 w 1298"/>
                    <a:gd name="T95" fmla="*/ 2147483646 h 1367"/>
                    <a:gd name="T96" fmla="*/ 2147483646 w 1298"/>
                    <a:gd name="T97" fmla="*/ 2147483646 h 1367"/>
                    <a:gd name="T98" fmla="*/ 2147483646 w 1298"/>
                    <a:gd name="T99" fmla="*/ 2147483646 h 1367"/>
                    <a:gd name="T100" fmla="*/ 2147483646 w 1298"/>
                    <a:gd name="T101" fmla="*/ 2147483646 h 136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298" h="1367">
                      <a:moveTo>
                        <a:pt x="1180" y="1367"/>
                      </a:moveTo>
                      <a:lnTo>
                        <a:pt x="1180" y="1367"/>
                      </a:lnTo>
                      <a:lnTo>
                        <a:pt x="990" y="1367"/>
                      </a:lnTo>
                      <a:cubicBezTo>
                        <a:pt x="971" y="1367"/>
                        <a:pt x="956" y="1352"/>
                        <a:pt x="956" y="1334"/>
                      </a:cubicBezTo>
                      <a:cubicBezTo>
                        <a:pt x="956" y="1315"/>
                        <a:pt x="971" y="1300"/>
                        <a:pt x="990" y="1300"/>
                      </a:cubicBezTo>
                      <a:lnTo>
                        <a:pt x="1180" y="1300"/>
                      </a:lnTo>
                      <a:cubicBezTo>
                        <a:pt x="1209" y="1300"/>
                        <a:pt x="1232" y="1277"/>
                        <a:pt x="1232" y="1249"/>
                      </a:cubicBezTo>
                      <a:lnTo>
                        <a:pt x="1232" y="601"/>
                      </a:lnTo>
                      <a:cubicBezTo>
                        <a:pt x="1232" y="572"/>
                        <a:pt x="1209" y="549"/>
                        <a:pt x="1180" y="549"/>
                      </a:cubicBezTo>
                      <a:lnTo>
                        <a:pt x="842" y="549"/>
                      </a:lnTo>
                      <a:cubicBezTo>
                        <a:pt x="814" y="549"/>
                        <a:pt x="791" y="572"/>
                        <a:pt x="791" y="601"/>
                      </a:cubicBezTo>
                      <a:lnTo>
                        <a:pt x="791" y="1221"/>
                      </a:lnTo>
                      <a:lnTo>
                        <a:pt x="600" y="1221"/>
                      </a:lnTo>
                      <a:lnTo>
                        <a:pt x="600" y="290"/>
                      </a:lnTo>
                      <a:cubicBezTo>
                        <a:pt x="600" y="262"/>
                        <a:pt x="577" y="239"/>
                        <a:pt x="549" y="239"/>
                      </a:cubicBezTo>
                      <a:lnTo>
                        <a:pt x="494" y="239"/>
                      </a:lnTo>
                      <a:lnTo>
                        <a:pt x="494" y="118"/>
                      </a:lnTo>
                      <a:cubicBezTo>
                        <a:pt x="494" y="90"/>
                        <a:pt x="471" y="67"/>
                        <a:pt x="443" y="67"/>
                      </a:cubicBezTo>
                      <a:lnTo>
                        <a:pt x="224" y="67"/>
                      </a:lnTo>
                      <a:cubicBezTo>
                        <a:pt x="195" y="67"/>
                        <a:pt x="172" y="90"/>
                        <a:pt x="172" y="118"/>
                      </a:cubicBezTo>
                      <a:lnTo>
                        <a:pt x="172" y="239"/>
                      </a:lnTo>
                      <a:lnTo>
                        <a:pt x="118" y="239"/>
                      </a:lnTo>
                      <a:cubicBezTo>
                        <a:pt x="90" y="239"/>
                        <a:pt x="67" y="262"/>
                        <a:pt x="67" y="290"/>
                      </a:cubicBezTo>
                      <a:lnTo>
                        <a:pt x="67" y="1249"/>
                      </a:lnTo>
                      <a:cubicBezTo>
                        <a:pt x="67" y="1277"/>
                        <a:pt x="90" y="1300"/>
                        <a:pt x="118" y="1300"/>
                      </a:cubicBezTo>
                      <a:lnTo>
                        <a:pt x="549" y="1300"/>
                      </a:lnTo>
                      <a:cubicBezTo>
                        <a:pt x="550" y="1300"/>
                        <a:pt x="552" y="1300"/>
                        <a:pt x="553" y="1300"/>
                      </a:cubicBezTo>
                      <a:lnTo>
                        <a:pt x="556" y="1300"/>
                      </a:lnTo>
                      <a:lnTo>
                        <a:pt x="760" y="1300"/>
                      </a:lnTo>
                      <a:cubicBezTo>
                        <a:pt x="778" y="1300"/>
                        <a:pt x="793" y="1315"/>
                        <a:pt x="793" y="1333"/>
                      </a:cubicBezTo>
                      <a:cubicBezTo>
                        <a:pt x="793" y="1352"/>
                        <a:pt x="778" y="1367"/>
                        <a:pt x="760" y="1367"/>
                      </a:cubicBezTo>
                      <a:lnTo>
                        <a:pt x="557" y="1367"/>
                      </a:lnTo>
                      <a:cubicBezTo>
                        <a:pt x="555" y="1367"/>
                        <a:pt x="552" y="1367"/>
                        <a:pt x="549" y="1367"/>
                      </a:cubicBezTo>
                      <a:lnTo>
                        <a:pt x="118" y="1367"/>
                      </a:lnTo>
                      <a:cubicBezTo>
                        <a:pt x="53" y="1367"/>
                        <a:pt x="0" y="1314"/>
                        <a:pt x="0" y="1249"/>
                      </a:cubicBezTo>
                      <a:lnTo>
                        <a:pt x="0" y="290"/>
                      </a:lnTo>
                      <a:cubicBezTo>
                        <a:pt x="0" y="229"/>
                        <a:pt x="46" y="179"/>
                        <a:pt x="106" y="173"/>
                      </a:cubicBezTo>
                      <a:lnTo>
                        <a:pt x="106" y="118"/>
                      </a:lnTo>
                      <a:cubicBezTo>
                        <a:pt x="106" y="53"/>
                        <a:pt x="159" y="0"/>
                        <a:pt x="224" y="0"/>
                      </a:cubicBezTo>
                      <a:lnTo>
                        <a:pt x="443" y="0"/>
                      </a:lnTo>
                      <a:cubicBezTo>
                        <a:pt x="508" y="0"/>
                        <a:pt x="561" y="53"/>
                        <a:pt x="561" y="118"/>
                      </a:cubicBezTo>
                      <a:lnTo>
                        <a:pt x="561" y="173"/>
                      </a:lnTo>
                      <a:cubicBezTo>
                        <a:pt x="620" y="179"/>
                        <a:pt x="667" y="229"/>
                        <a:pt x="667" y="290"/>
                      </a:cubicBezTo>
                      <a:lnTo>
                        <a:pt x="667" y="1154"/>
                      </a:lnTo>
                      <a:lnTo>
                        <a:pt x="724" y="1154"/>
                      </a:lnTo>
                      <a:lnTo>
                        <a:pt x="724" y="601"/>
                      </a:lnTo>
                      <a:cubicBezTo>
                        <a:pt x="724" y="536"/>
                        <a:pt x="777" y="483"/>
                        <a:pt x="842" y="483"/>
                      </a:cubicBezTo>
                      <a:lnTo>
                        <a:pt x="1180" y="483"/>
                      </a:lnTo>
                      <a:cubicBezTo>
                        <a:pt x="1245" y="483"/>
                        <a:pt x="1298" y="536"/>
                        <a:pt x="1298" y="601"/>
                      </a:cubicBezTo>
                      <a:lnTo>
                        <a:pt x="1298" y="1249"/>
                      </a:lnTo>
                      <a:cubicBezTo>
                        <a:pt x="1298" y="1314"/>
                        <a:pt x="1245" y="1367"/>
                        <a:pt x="1180" y="136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nchor="ctr" anchorCtr="0">
                  <a:noAutofit/>
                </a:bodyPr>
                <a:lstStyle/>
                <a:p>
                  <a:pPr defTabSz="914113">
                    <a:defRPr/>
                  </a:pPr>
                  <a:endParaRPr lang="zh-CN" altLang="en-US" sz="900" kern="0">
                    <a:solidFill>
                      <a:srgbClr val="1D1D1A"/>
                    </a:solidFill>
                    <a:ea typeface="微软雅黑"/>
                  </a:endParaRPr>
                </a:p>
              </p:txBody>
            </p:sp>
            <p:sp>
              <p:nvSpPr>
                <p:cNvPr id="340" name="Freeform 186">
                  <a:extLst>
                    <a:ext uri="{FF2B5EF4-FFF2-40B4-BE49-F238E27FC236}">
                      <a16:creationId xmlns:a16="http://schemas.microsoft.com/office/drawing/2014/main" id="{5D62EED9-30FD-48BA-179F-F335CA3E1CB6}"/>
                    </a:ext>
                  </a:extLst>
                </p:cNvPr>
                <p:cNvSpPr>
                  <a:spLocks/>
                </p:cNvSpPr>
                <p:nvPr/>
              </p:nvSpPr>
              <p:spPr bwMode="auto">
                <a:xfrm>
                  <a:off x="4724400" y="3125788"/>
                  <a:ext cx="58738" cy="58738"/>
                </a:xfrm>
                <a:custGeom>
                  <a:avLst/>
                  <a:gdLst>
                    <a:gd name="T0" fmla="*/ 2147483646 w 139"/>
                    <a:gd name="T1" fmla="*/ 2147483646 h 139"/>
                    <a:gd name="T2" fmla="*/ 2147483646 w 139"/>
                    <a:gd name="T3" fmla="*/ 2147483646 h 139"/>
                    <a:gd name="T4" fmla="*/ 2147483646 w 139"/>
                    <a:gd name="T5" fmla="*/ 2147483646 h 139"/>
                    <a:gd name="T6" fmla="*/ 0 w 139"/>
                    <a:gd name="T7" fmla="*/ 2147483646 h 139"/>
                    <a:gd name="T8" fmla="*/ 2147483646 w 139"/>
                    <a:gd name="T9" fmla="*/ 0 h 139"/>
                    <a:gd name="T10" fmla="*/ 2147483646 w 139"/>
                    <a:gd name="T11" fmla="*/ 2147483646 h 1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9" h="139">
                      <a:moveTo>
                        <a:pt x="139" y="70"/>
                      </a:moveTo>
                      <a:lnTo>
                        <a:pt x="139" y="70"/>
                      </a:lnTo>
                      <a:cubicBezTo>
                        <a:pt x="139" y="108"/>
                        <a:pt x="108" y="139"/>
                        <a:pt x="69" y="139"/>
                      </a:cubicBezTo>
                      <a:cubicBezTo>
                        <a:pt x="31" y="139"/>
                        <a:pt x="0" y="108"/>
                        <a:pt x="0" y="70"/>
                      </a:cubicBezTo>
                      <a:cubicBezTo>
                        <a:pt x="0" y="31"/>
                        <a:pt x="31" y="0"/>
                        <a:pt x="69" y="0"/>
                      </a:cubicBezTo>
                      <a:cubicBezTo>
                        <a:pt x="108" y="0"/>
                        <a:pt x="139" y="31"/>
                        <a:pt x="139" y="70"/>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nchor="ctr" anchorCtr="0">
                  <a:noAutofit/>
                </a:bodyPr>
                <a:lstStyle/>
                <a:p>
                  <a:pPr defTabSz="914113">
                    <a:defRPr/>
                  </a:pPr>
                  <a:endParaRPr lang="zh-CN" altLang="en-US" sz="900" kern="0">
                    <a:solidFill>
                      <a:srgbClr val="1D1D1A"/>
                    </a:solidFill>
                    <a:ea typeface="微软雅黑"/>
                  </a:endParaRPr>
                </a:p>
              </p:txBody>
            </p:sp>
            <p:sp>
              <p:nvSpPr>
                <p:cNvPr id="341" name="Freeform 187">
                  <a:extLst>
                    <a:ext uri="{FF2B5EF4-FFF2-40B4-BE49-F238E27FC236}">
                      <a16:creationId xmlns:a16="http://schemas.microsoft.com/office/drawing/2014/main" id="{079FA3DE-A7D8-2014-5BED-4153D7174D16}"/>
                    </a:ext>
                  </a:extLst>
                </p:cNvPr>
                <p:cNvSpPr>
                  <a:spLocks/>
                </p:cNvSpPr>
                <p:nvPr/>
              </p:nvSpPr>
              <p:spPr bwMode="auto">
                <a:xfrm>
                  <a:off x="4821238" y="3125788"/>
                  <a:ext cx="58738" cy="58738"/>
                </a:xfrm>
                <a:custGeom>
                  <a:avLst/>
                  <a:gdLst>
                    <a:gd name="T0" fmla="*/ 2147483646 w 139"/>
                    <a:gd name="T1" fmla="*/ 2147483646 h 139"/>
                    <a:gd name="T2" fmla="*/ 2147483646 w 139"/>
                    <a:gd name="T3" fmla="*/ 2147483646 h 139"/>
                    <a:gd name="T4" fmla="*/ 2147483646 w 139"/>
                    <a:gd name="T5" fmla="*/ 2147483646 h 139"/>
                    <a:gd name="T6" fmla="*/ 0 w 139"/>
                    <a:gd name="T7" fmla="*/ 2147483646 h 139"/>
                    <a:gd name="T8" fmla="*/ 2147483646 w 139"/>
                    <a:gd name="T9" fmla="*/ 0 h 139"/>
                    <a:gd name="T10" fmla="*/ 2147483646 w 139"/>
                    <a:gd name="T11" fmla="*/ 2147483646 h 1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9" h="139">
                      <a:moveTo>
                        <a:pt x="139" y="70"/>
                      </a:moveTo>
                      <a:lnTo>
                        <a:pt x="139" y="70"/>
                      </a:lnTo>
                      <a:cubicBezTo>
                        <a:pt x="139" y="108"/>
                        <a:pt x="108" y="139"/>
                        <a:pt x="69" y="139"/>
                      </a:cubicBezTo>
                      <a:cubicBezTo>
                        <a:pt x="31" y="139"/>
                        <a:pt x="0" y="108"/>
                        <a:pt x="0" y="70"/>
                      </a:cubicBezTo>
                      <a:cubicBezTo>
                        <a:pt x="0" y="31"/>
                        <a:pt x="31" y="0"/>
                        <a:pt x="69" y="0"/>
                      </a:cubicBezTo>
                      <a:cubicBezTo>
                        <a:pt x="108" y="0"/>
                        <a:pt x="139" y="31"/>
                        <a:pt x="139" y="70"/>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nchor="ctr" anchorCtr="0">
                  <a:noAutofit/>
                </a:bodyPr>
                <a:lstStyle/>
                <a:p>
                  <a:pPr defTabSz="914113">
                    <a:defRPr/>
                  </a:pPr>
                  <a:endParaRPr lang="zh-CN" altLang="en-US" sz="900" kern="0">
                    <a:solidFill>
                      <a:srgbClr val="1D1D1A"/>
                    </a:solidFill>
                    <a:ea typeface="微软雅黑"/>
                  </a:endParaRPr>
                </a:p>
              </p:txBody>
            </p:sp>
          </p:grpSp>
          <p:sp>
            <p:nvSpPr>
              <p:cNvPr id="306" name="Line 266">
                <a:extLst>
                  <a:ext uri="{FF2B5EF4-FFF2-40B4-BE49-F238E27FC236}">
                    <a16:creationId xmlns:a16="http://schemas.microsoft.com/office/drawing/2014/main" id="{364DA497-4B41-2A39-9E97-26B972CA5ED9}"/>
                  </a:ext>
                </a:extLst>
              </p:cNvPr>
              <p:cNvSpPr>
                <a:spLocks noChangeShapeType="1"/>
              </p:cNvSpPr>
              <p:nvPr/>
            </p:nvSpPr>
            <p:spPr bwMode="auto">
              <a:xfrm flipV="1">
                <a:off x="5313046" y="5058783"/>
                <a:ext cx="366421" cy="1595"/>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grpSp>
            <p:nvGrpSpPr>
              <p:cNvPr id="307" name="组合 1594">
                <a:extLst>
                  <a:ext uri="{FF2B5EF4-FFF2-40B4-BE49-F238E27FC236}">
                    <a16:creationId xmlns:a16="http://schemas.microsoft.com/office/drawing/2014/main" id="{05747B07-A41C-0E8D-1C7F-629628A4BE69}"/>
                  </a:ext>
                </a:extLst>
              </p:cNvPr>
              <p:cNvGrpSpPr/>
              <p:nvPr/>
            </p:nvGrpSpPr>
            <p:grpSpPr>
              <a:xfrm>
                <a:off x="7689457" y="3061338"/>
                <a:ext cx="2354657" cy="982094"/>
                <a:chOff x="9598025" y="903288"/>
                <a:chExt cx="1789113" cy="796926"/>
              </a:xfrm>
            </p:grpSpPr>
            <p:sp>
              <p:nvSpPr>
                <p:cNvPr id="319" name="Line 37">
                  <a:extLst>
                    <a:ext uri="{FF2B5EF4-FFF2-40B4-BE49-F238E27FC236}">
                      <a16:creationId xmlns:a16="http://schemas.microsoft.com/office/drawing/2014/main" id="{223B3FB7-98A7-22B2-018D-90811399F42E}"/>
                    </a:ext>
                  </a:extLst>
                </p:cNvPr>
                <p:cNvSpPr>
                  <a:spLocks noChangeShapeType="1"/>
                </p:cNvSpPr>
                <p:nvPr/>
              </p:nvSpPr>
              <p:spPr bwMode="auto">
                <a:xfrm flipV="1">
                  <a:off x="9598025" y="1063626"/>
                  <a:ext cx="466725" cy="636588"/>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320" name="Freeform 171">
                  <a:extLst>
                    <a:ext uri="{FF2B5EF4-FFF2-40B4-BE49-F238E27FC236}">
                      <a16:creationId xmlns:a16="http://schemas.microsoft.com/office/drawing/2014/main" id="{2C46A9D7-DA10-7CE6-ECB1-AD7C87B53839}"/>
                    </a:ext>
                  </a:extLst>
                </p:cNvPr>
                <p:cNvSpPr>
                  <a:spLocks/>
                </p:cNvSpPr>
                <p:nvPr/>
              </p:nvSpPr>
              <p:spPr bwMode="auto">
                <a:xfrm>
                  <a:off x="10440988" y="903288"/>
                  <a:ext cx="946150" cy="306388"/>
                </a:xfrm>
                <a:custGeom>
                  <a:avLst/>
                  <a:gdLst>
                    <a:gd name="T0" fmla="*/ 508 w 4997"/>
                    <a:gd name="T1" fmla="*/ 540 h 1618"/>
                    <a:gd name="T2" fmla="*/ 1154 w 4997"/>
                    <a:gd name="T3" fmla="*/ 170 h 1618"/>
                    <a:gd name="T4" fmla="*/ 1636 w 4997"/>
                    <a:gd name="T5" fmla="*/ 212 h 1618"/>
                    <a:gd name="T6" fmla="*/ 2442 w 4997"/>
                    <a:gd name="T7" fmla="*/ 104 h 1618"/>
                    <a:gd name="T8" fmla="*/ 2580 w 4997"/>
                    <a:gd name="T9" fmla="*/ 148 h 1618"/>
                    <a:gd name="T10" fmla="*/ 3234 w 4997"/>
                    <a:gd name="T11" fmla="*/ 53 h 1618"/>
                    <a:gd name="T12" fmla="*/ 3404 w 4997"/>
                    <a:gd name="T13" fmla="*/ 114 h 1618"/>
                    <a:gd name="T14" fmla="*/ 4168 w 4997"/>
                    <a:gd name="T15" fmla="*/ 87 h 1618"/>
                    <a:gd name="T16" fmla="*/ 4351 w 4997"/>
                    <a:gd name="T17" fmla="*/ 225 h 1618"/>
                    <a:gd name="T18" fmla="*/ 4769 w 4997"/>
                    <a:gd name="T19" fmla="*/ 545 h 1618"/>
                    <a:gd name="T20" fmla="*/ 4742 w 4997"/>
                    <a:gd name="T21" fmla="*/ 579 h 1618"/>
                    <a:gd name="T22" fmla="*/ 4603 w 4997"/>
                    <a:gd name="T23" fmla="*/ 1043 h 1618"/>
                    <a:gd name="T24" fmla="*/ 4249 w 4997"/>
                    <a:gd name="T25" fmla="*/ 1108 h 1618"/>
                    <a:gd name="T26" fmla="*/ 3598 w 4997"/>
                    <a:gd name="T27" fmla="*/ 1387 h 1618"/>
                    <a:gd name="T28" fmla="*/ 3261 w 4997"/>
                    <a:gd name="T29" fmla="*/ 1345 h 1618"/>
                    <a:gd name="T30" fmla="*/ 2321 w 4997"/>
                    <a:gd name="T31" fmla="*/ 1565 h 1618"/>
                    <a:gd name="T32" fmla="*/ 1913 w 4997"/>
                    <a:gd name="T33" fmla="*/ 1432 h 1618"/>
                    <a:gd name="T34" fmla="*/ 730 w 4997"/>
                    <a:gd name="T35" fmla="*/ 1303 h 1618"/>
                    <a:gd name="T36" fmla="*/ 721 w 4997"/>
                    <a:gd name="T37" fmla="*/ 1296 h 1618"/>
                    <a:gd name="T38" fmla="*/ 180 w 4997"/>
                    <a:gd name="T39" fmla="*/ 1111 h 1618"/>
                    <a:gd name="T40" fmla="*/ 308 w 4997"/>
                    <a:gd name="T41" fmla="*/ 941 h 1618"/>
                    <a:gd name="T42" fmla="*/ 135 w 4997"/>
                    <a:gd name="T43" fmla="*/ 649 h 1618"/>
                    <a:gd name="T44" fmla="*/ 504 w 4997"/>
                    <a:gd name="T45" fmla="*/ 545 h 1618"/>
                    <a:gd name="T46" fmla="*/ 508 w 4997"/>
                    <a:gd name="T47" fmla="*/ 540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97" h="1618">
                      <a:moveTo>
                        <a:pt x="508" y="540"/>
                      </a:moveTo>
                      <a:cubicBezTo>
                        <a:pt x="452" y="360"/>
                        <a:pt x="741" y="194"/>
                        <a:pt x="1154" y="170"/>
                      </a:cubicBezTo>
                      <a:cubicBezTo>
                        <a:pt x="1321" y="160"/>
                        <a:pt x="1491" y="175"/>
                        <a:pt x="1636" y="212"/>
                      </a:cubicBezTo>
                      <a:cubicBezTo>
                        <a:pt x="1791" y="85"/>
                        <a:pt x="2151" y="37"/>
                        <a:pt x="2442" y="104"/>
                      </a:cubicBezTo>
                      <a:cubicBezTo>
                        <a:pt x="2492" y="116"/>
                        <a:pt x="2539" y="131"/>
                        <a:pt x="2580" y="148"/>
                      </a:cubicBezTo>
                      <a:cubicBezTo>
                        <a:pt x="2700" y="43"/>
                        <a:pt x="2993" y="0"/>
                        <a:pt x="3234" y="53"/>
                      </a:cubicBezTo>
                      <a:cubicBezTo>
                        <a:pt x="3300" y="67"/>
                        <a:pt x="3359" y="88"/>
                        <a:pt x="3404" y="114"/>
                      </a:cubicBezTo>
                      <a:cubicBezTo>
                        <a:pt x="3597" y="15"/>
                        <a:pt x="3940" y="3"/>
                        <a:pt x="4168" y="87"/>
                      </a:cubicBezTo>
                      <a:cubicBezTo>
                        <a:pt x="4264" y="122"/>
                        <a:pt x="4329" y="171"/>
                        <a:pt x="4351" y="225"/>
                      </a:cubicBezTo>
                      <a:cubicBezTo>
                        <a:pt x="4669" y="263"/>
                        <a:pt x="4856" y="406"/>
                        <a:pt x="4769" y="545"/>
                      </a:cubicBezTo>
                      <a:cubicBezTo>
                        <a:pt x="4762" y="557"/>
                        <a:pt x="4753" y="568"/>
                        <a:pt x="4742" y="579"/>
                      </a:cubicBezTo>
                      <a:cubicBezTo>
                        <a:pt x="4997" y="724"/>
                        <a:pt x="4934" y="932"/>
                        <a:pt x="4603" y="1043"/>
                      </a:cubicBezTo>
                      <a:cubicBezTo>
                        <a:pt x="4500" y="1077"/>
                        <a:pt x="4378" y="1100"/>
                        <a:pt x="4249" y="1108"/>
                      </a:cubicBezTo>
                      <a:cubicBezTo>
                        <a:pt x="4246" y="1263"/>
                        <a:pt x="3955" y="1389"/>
                        <a:pt x="3598" y="1387"/>
                      </a:cubicBezTo>
                      <a:cubicBezTo>
                        <a:pt x="3479" y="1387"/>
                        <a:pt x="3362" y="1372"/>
                        <a:pt x="3261" y="1345"/>
                      </a:cubicBezTo>
                      <a:cubicBezTo>
                        <a:pt x="3141" y="1519"/>
                        <a:pt x="2720" y="1618"/>
                        <a:pt x="2321" y="1565"/>
                      </a:cubicBezTo>
                      <a:cubicBezTo>
                        <a:pt x="2154" y="1543"/>
                        <a:pt x="2010" y="1496"/>
                        <a:pt x="1913" y="1432"/>
                      </a:cubicBezTo>
                      <a:cubicBezTo>
                        <a:pt x="1505" y="1540"/>
                        <a:pt x="975" y="1482"/>
                        <a:pt x="730" y="1303"/>
                      </a:cubicBezTo>
                      <a:cubicBezTo>
                        <a:pt x="727" y="1301"/>
                        <a:pt x="724" y="1299"/>
                        <a:pt x="721" y="1296"/>
                      </a:cubicBezTo>
                      <a:cubicBezTo>
                        <a:pt x="454" y="1310"/>
                        <a:pt x="212" y="1227"/>
                        <a:pt x="180" y="1111"/>
                      </a:cubicBezTo>
                      <a:cubicBezTo>
                        <a:pt x="164" y="1049"/>
                        <a:pt x="211" y="987"/>
                        <a:pt x="308" y="941"/>
                      </a:cubicBezTo>
                      <a:cubicBezTo>
                        <a:pt x="77" y="881"/>
                        <a:pt x="0" y="751"/>
                        <a:pt x="135" y="649"/>
                      </a:cubicBezTo>
                      <a:cubicBezTo>
                        <a:pt x="213" y="591"/>
                        <a:pt x="350" y="552"/>
                        <a:pt x="504" y="545"/>
                      </a:cubicBezTo>
                      <a:lnTo>
                        <a:pt x="508" y="540"/>
                      </a:lnTo>
                      <a:close/>
                    </a:path>
                  </a:pathLst>
                </a:custGeom>
                <a:noFill/>
                <a:ln w="14288" cap="flat">
                  <a:solidFill>
                    <a:srgbClr val="2E75B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321" name="Freeform 172">
                  <a:extLst>
                    <a:ext uri="{FF2B5EF4-FFF2-40B4-BE49-F238E27FC236}">
                      <a16:creationId xmlns:a16="http://schemas.microsoft.com/office/drawing/2014/main" id="{1E8B0D4D-8781-A42B-7C06-6EDF898EF4C5}"/>
                    </a:ext>
                  </a:extLst>
                </p:cNvPr>
                <p:cNvSpPr>
                  <a:spLocks noEditPoints="1"/>
                </p:cNvSpPr>
                <p:nvPr/>
              </p:nvSpPr>
              <p:spPr bwMode="auto">
                <a:xfrm>
                  <a:off x="10499725" y="923926"/>
                  <a:ext cx="839788" cy="249238"/>
                </a:xfrm>
                <a:custGeom>
                  <a:avLst/>
                  <a:gdLst>
                    <a:gd name="T0" fmla="*/ 283 w 4426"/>
                    <a:gd name="T1" fmla="*/ 854 h 1317"/>
                    <a:gd name="T2" fmla="*/ 0 w 4426"/>
                    <a:gd name="T3" fmla="*/ 826 h 1317"/>
                    <a:gd name="T4" fmla="*/ 532 w 4426"/>
                    <a:gd name="T5" fmla="*/ 1167 h 1317"/>
                    <a:gd name="T6" fmla="*/ 408 w 4426"/>
                    <a:gd name="T7" fmla="*/ 1181 h 1317"/>
                    <a:gd name="T8" fmla="*/ 1599 w 4426"/>
                    <a:gd name="T9" fmla="*/ 1317 h 1317"/>
                    <a:gd name="T10" fmla="*/ 1524 w 4426"/>
                    <a:gd name="T11" fmla="*/ 1255 h 1317"/>
                    <a:gd name="T12" fmla="*/ 2977 w 4426"/>
                    <a:gd name="T13" fmla="*/ 1162 h 1317"/>
                    <a:gd name="T14" fmla="*/ 2948 w 4426"/>
                    <a:gd name="T15" fmla="*/ 1230 h 1317"/>
                    <a:gd name="T16" fmla="*/ 3570 w 4426"/>
                    <a:gd name="T17" fmla="*/ 739 h 1317"/>
                    <a:gd name="T18" fmla="*/ 3933 w 4426"/>
                    <a:gd name="T19" fmla="*/ 995 h 1317"/>
                    <a:gd name="T20" fmla="*/ 4426 w 4426"/>
                    <a:gd name="T21" fmla="*/ 467 h 1317"/>
                    <a:gd name="T22" fmla="*/ 4264 w 4426"/>
                    <a:gd name="T23" fmla="*/ 563 h 1317"/>
                    <a:gd name="T24" fmla="*/ 4038 w 4426"/>
                    <a:gd name="T25" fmla="*/ 111 h 1317"/>
                    <a:gd name="T26" fmla="*/ 4047 w 4426"/>
                    <a:gd name="T27" fmla="*/ 156 h 1317"/>
                    <a:gd name="T28" fmla="*/ 3006 w 4426"/>
                    <a:gd name="T29" fmla="*/ 58 h 1317"/>
                    <a:gd name="T30" fmla="*/ 3088 w 4426"/>
                    <a:gd name="T31" fmla="*/ 0 h 1317"/>
                    <a:gd name="T32" fmla="*/ 2231 w 4426"/>
                    <a:gd name="T33" fmla="*/ 86 h 1317"/>
                    <a:gd name="T34" fmla="*/ 2271 w 4426"/>
                    <a:gd name="T35" fmla="*/ 36 h 1317"/>
                    <a:gd name="T36" fmla="*/ 1322 w 4426"/>
                    <a:gd name="T37" fmla="*/ 103 h 1317"/>
                    <a:gd name="T38" fmla="*/ 1467 w 4426"/>
                    <a:gd name="T39" fmla="*/ 151 h 1317"/>
                    <a:gd name="T40" fmla="*/ 219 w 4426"/>
                    <a:gd name="T41" fmla="*/ 482 h 1317"/>
                    <a:gd name="T42" fmla="*/ 194 w 4426"/>
                    <a:gd name="T43" fmla="*/ 431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6" h="1317">
                      <a:moveTo>
                        <a:pt x="283" y="854"/>
                      </a:moveTo>
                      <a:cubicBezTo>
                        <a:pt x="184" y="858"/>
                        <a:pt x="85" y="848"/>
                        <a:pt x="0" y="826"/>
                      </a:cubicBezTo>
                      <a:moveTo>
                        <a:pt x="532" y="1167"/>
                      </a:moveTo>
                      <a:cubicBezTo>
                        <a:pt x="492" y="1174"/>
                        <a:pt x="451" y="1179"/>
                        <a:pt x="408" y="1181"/>
                      </a:cubicBezTo>
                      <a:moveTo>
                        <a:pt x="1599" y="1317"/>
                      </a:moveTo>
                      <a:cubicBezTo>
                        <a:pt x="1569" y="1298"/>
                        <a:pt x="1544" y="1277"/>
                        <a:pt x="1524" y="1255"/>
                      </a:cubicBezTo>
                      <a:moveTo>
                        <a:pt x="2977" y="1162"/>
                      </a:moveTo>
                      <a:cubicBezTo>
                        <a:pt x="2973" y="1185"/>
                        <a:pt x="2963" y="1208"/>
                        <a:pt x="2948" y="1230"/>
                      </a:cubicBezTo>
                      <a:moveTo>
                        <a:pt x="3570" y="739"/>
                      </a:moveTo>
                      <a:cubicBezTo>
                        <a:pt x="3793" y="787"/>
                        <a:pt x="3935" y="886"/>
                        <a:pt x="3933" y="995"/>
                      </a:cubicBezTo>
                      <a:moveTo>
                        <a:pt x="4426" y="467"/>
                      </a:moveTo>
                      <a:cubicBezTo>
                        <a:pt x="4390" y="504"/>
                        <a:pt x="4334" y="536"/>
                        <a:pt x="4264" y="563"/>
                      </a:cubicBezTo>
                      <a:moveTo>
                        <a:pt x="4038" y="111"/>
                      </a:moveTo>
                      <a:cubicBezTo>
                        <a:pt x="4044" y="126"/>
                        <a:pt x="4047" y="141"/>
                        <a:pt x="4047" y="156"/>
                      </a:cubicBezTo>
                      <a:moveTo>
                        <a:pt x="3006" y="58"/>
                      </a:moveTo>
                      <a:cubicBezTo>
                        <a:pt x="3027" y="37"/>
                        <a:pt x="3054" y="18"/>
                        <a:pt x="3088" y="0"/>
                      </a:cubicBezTo>
                      <a:moveTo>
                        <a:pt x="2231" y="86"/>
                      </a:moveTo>
                      <a:cubicBezTo>
                        <a:pt x="2239" y="68"/>
                        <a:pt x="2253" y="52"/>
                        <a:pt x="2271" y="36"/>
                      </a:cubicBezTo>
                      <a:moveTo>
                        <a:pt x="1322" y="103"/>
                      </a:moveTo>
                      <a:cubicBezTo>
                        <a:pt x="1374" y="116"/>
                        <a:pt x="1423" y="132"/>
                        <a:pt x="1467" y="151"/>
                      </a:cubicBezTo>
                      <a:moveTo>
                        <a:pt x="219" y="482"/>
                      </a:moveTo>
                      <a:cubicBezTo>
                        <a:pt x="208" y="466"/>
                        <a:pt x="199" y="449"/>
                        <a:pt x="194" y="431"/>
                      </a:cubicBezTo>
                    </a:path>
                  </a:pathLst>
                </a:custGeom>
                <a:solidFill>
                  <a:srgbClr val="27CED7">
                    <a:lumMod val="20000"/>
                    <a:lumOff val="80000"/>
                  </a:srgbClr>
                </a:solidFill>
                <a:ln w="14288" cap="flat">
                  <a:solidFill>
                    <a:srgbClr val="2E75B6"/>
                  </a:solidFill>
                  <a:prstDash val="solid"/>
                  <a:miter lim="800000"/>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322" name="Rectangle 173">
                  <a:extLst>
                    <a:ext uri="{FF2B5EF4-FFF2-40B4-BE49-F238E27FC236}">
                      <a16:creationId xmlns:a16="http://schemas.microsoft.com/office/drawing/2014/main" id="{E0E6D017-5A63-DF67-8D4B-9B8904A4E697}"/>
                    </a:ext>
                  </a:extLst>
                </p:cNvPr>
                <p:cNvSpPr>
                  <a:spLocks noChangeArrowheads="1"/>
                </p:cNvSpPr>
                <p:nvPr/>
              </p:nvSpPr>
              <p:spPr bwMode="auto">
                <a:xfrm>
                  <a:off x="10783888" y="925513"/>
                  <a:ext cx="165662" cy="120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800" kern="0">
                      <a:solidFill>
                        <a:srgbClr val="000000"/>
                      </a:solidFill>
                      <a:latin typeface="+mn-lt"/>
                      <a:ea typeface="黑体" panose="02010609060101010101" pitchFamily="49" charset="-122"/>
                    </a:rPr>
                    <a:t>Core</a:t>
                  </a:r>
                  <a:endParaRPr lang="zh-CN" altLang="zh-CN" kern="0">
                    <a:solidFill>
                      <a:prstClr val="black"/>
                    </a:solidFill>
                    <a:latin typeface="+mn-lt"/>
                    <a:ea typeface="黑体" panose="02010609060101010101" pitchFamily="49" charset="-122"/>
                  </a:endParaRPr>
                </a:p>
              </p:txBody>
            </p:sp>
            <p:sp>
              <p:nvSpPr>
                <p:cNvPr id="323" name="Rectangle 174">
                  <a:extLst>
                    <a:ext uri="{FF2B5EF4-FFF2-40B4-BE49-F238E27FC236}">
                      <a16:creationId xmlns:a16="http://schemas.microsoft.com/office/drawing/2014/main" id="{9D4B1386-7EDC-A312-C024-7BA2A8A5C94B}"/>
                    </a:ext>
                  </a:extLst>
                </p:cNvPr>
                <p:cNvSpPr>
                  <a:spLocks noChangeArrowheads="1"/>
                </p:cNvSpPr>
                <p:nvPr/>
              </p:nvSpPr>
              <p:spPr bwMode="auto">
                <a:xfrm>
                  <a:off x="10702925" y="1046163"/>
                  <a:ext cx="280076" cy="120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800" kern="0" dirty="0">
                      <a:solidFill>
                        <a:srgbClr val="000000"/>
                      </a:solidFill>
                      <a:latin typeface="+mn-lt"/>
                      <a:ea typeface="黑体" panose="02010609060101010101" pitchFamily="49" charset="-122"/>
                    </a:rPr>
                    <a:t>Network</a:t>
                  </a:r>
                  <a:endParaRPr lang="zh-CN" altLang="zh-CN" kern="0" dirty="0">
                    <a:solidFill>
                      <a:prstClr val="black"/>
                    </a:solidFill>
                    <a:latin typeface="+mn-lt"/>
                    <a:ea typeface="黑体" panose="02010609060101010101" pitchFamily="49" charset="-122"/>
                  </a:endParaRPr>
                </a:p>
              </p:txBody>
            </p:sp>
            <p:sp>
              <p:nvSpPr>
                <p:cNvPr id="324" name="Freeform 175">
                  <a:extLst>
                    <a:ext uri="{FF2B5EF4-FFF2-40B4-BE49-F238E27FC236}">
                      <a16:creationId xmlns:a16="http://schemas.microsoft.com/office/drawing/2014/main" id="{4470D66B-91E4-3330-1008-F8D2ED6E9C23}"/>
                    </a:ext>
                  </a:extLst>
                </p:cNvPr>
                <p:cNvSpPr>
                  <a:spLocks/>
                </p:cNvSpPr>
                <p:nvPr/>
              </p:nvSpPr>
              <p:spPr bwMode="auto">
                <a:xfrm>
                  <a:off x="10064750" y="974726"/>
                  <a:ext cx="465138" cy="177800"/>
                </a:xfrm>
                <a:custGeom>
                  <a:avLst/>
                  <a:gdLst>
                    <a:gd name="T0" fmla="*/ 0 w 2452"/>
                    <a:gd name="T1" fmla="*/ 157 h 940"/>
                    <a:gd name="T2" fmla="*/ 157 w 2452"/>
                    <a:gd name="T3" fmla="*/ 0 h 940"/>
                    <a:gd name="T4" fmla="*/ 2296 w 2452"/>
                    <a:gd name="T5" fmla="*/ 0 h 940"/>
                    <a:gd name="T6" fmla="*/ 2452 w 2452"/>
                    <a:gd name="T7" fmla="*/ 157 h 940"/>
                    <a:gd name="T8" fmla="*/ 2452 w 2452"/>
                    <a:gd name="T9" fmla="*/ 784 h 940"/>
                    <a:gd name="T10" fmla="*/ 2296 w 2452"/>
                    <a:gd name="T11" fmla="*/ 940 h 940"/>
                    <a:gd name="T12" fmla="*/ 157 w 2452"/>
                    <a:gd name="T13" fmla="*/ 940 h 940"/>
                    <a:gd name="T14" fmla="*/ 0 w 2452"/>
                    <a:gd name="T15" fmla="*/ 784 h 940"/>
                    <a:gd name="T16" fmla="*/ 0 w 2452"/>
                    <a:gd name="T17" fmla="*/ 157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2" h="940">
                      <a:moveTo>
                        <a:pt x="0" y="157"/>
                      </a:moveTo>
                      <a:cubicBezTo>
                        <a:pt x="0" y="71"/>
                        <a:pt x="71" y="0"/>
                        <a:pt x="157" y="0"/>
                      </a:cubicBezTo>
                      <a:lnTo>
                        <a:pt x="2296" y="0"/>
                      </a:lnTo>
                      <a:cubicBezTo>
                        <a:pt x="2382" y="0"/>
                        <a:pt x="2452" y="71"/>
                        <a:pt x="2452" y="157"/>
                      </a:cubicBezTo>
                      <a:lnTo>
                        <a:pt x="2452" y="784"/>
                      </a:lnTo>
                      <a:cubicBezTo>
                        <a:pt x="2452" y="870"/>
                        <a:pt x="2382" y="940"/>
                        <a:pt x="2296" y="940"/>
                      </a:cubicBezTo>
                      <a:lnTo>
                        <a:pt x="157" y="940"/>
                      </a:lnTo>
                      <a:cubicBezTo>
                        <a:pt x="71" y="940"/>
                        <a:pt x="0" y="870"/>
                        <a:pt x="0" y="784"/>
                      </a:cubicBezTo>
                      <a:lnTo>
                        <a:pt x="0" y="157"/>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325" name="Freeform 176">
                  <a:extLst>
                    <a:ext uri="{FF2B5EF4-FFF2-40B4-BE49-F238E27FC236}">
                      <a16:creationId xmlns:a16="http://schemas.microsoft.com/office/drawing/2014/main" id="{41F2DF7E-E6E3-DA72-785D-53B082CC3CBE}"/>
                    </a:ext>
                  </a:extLst>
                </p:cNvPr>
                <p:cNvSpPr>
                  <a:spLocks/>
                </p:cNvSpPr>
                <p:nvPr/>
              </p:nvSpPr>
              <p:spPr bwMode="auto">
                <a:xfrm>
                  <a:off x="10064750" y="974726"/>
                  <a:ext cx="465138" cy="177800"/>
                </a:xfrm>
                <a:custGeom>
                  <a:avLst/>
                  <a:gdLst>
                    <a:gd name="T0" fmla="*/ 0 w 2452"/>
                    <a:gd name="T1" fmla="*/ 157 h 940"/>
                    <a:gd name="T2" fmla="*/ 157 w 2452"/>
                    <a:gd name="T3" fmla="*/ 0 h 940"/>
                    <a:gd name="T4" fmla="*/ 2296 w 2452"/>
                    <a:gd name="T5" fmla="*/ 0 h 940"/>
                    <a:gd name="T6" fmla="*/ 2452 w 2452"/>
                    <a:gd name="T7" fmla="*/ 157 h 940"/>
                    <a:gd name="T8" fmla="*/ 2452 w 2452"/>
                    <a:gd name="T9" fmla="*/ 784 h 940"/>
                    <a:gd name="T10" fmla="*/ 2296 w 2452"/>
                    <a:gd name="T11" fmla="*/ 940 h 940"/>
                    <a:gd name="T12" fmla="*/ 157 w 2452"/>
                    <a:gd name="T13" fmla="*/ 940 h 940"/>
                    <a:gd name="T14" fmla="*/ 0 w 2452"/>
                    <a:gd name="T15" fmla="*/ 784 h 940"/>
                    <a:gd name="T16" fmla="*/ 0 w 2452"/>
                    <a:gd name="T17" fmla="*/ 157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2" h="940">
                      <a:moveTo>
                        <a:pt x="0" y="157"/>
                      </a:moveTo>
                      <a:cubicBezTo>
                        <a:pt x="0" y="71"/>
                        <a:pt x="71" y="0"/>
                        <a:pt x="157" y="0"/>
                      </a:cubicBezTo>
                      <a:lnTo>
                        <a:pt x="2296" y="0"/>
                      </a:lnTo>
                      <a:cubicBezTo>
                        <a:pt x="2382" y="0"/>
                        <a:pt x="2452" y="71"/>
                        <a:pt x="2452" y="157"/>
                      </a:cubicBezTo>
                      <a:lnTo>
                        <a:pt x="2452" y="784"/>
                      </a:lnTo>
                      <a:cubicBezTo>
                        <a:pt x="2452" y="870"/>
                        <a:pt x="2382" y="940"/>
                        <a:pt x="2296" y="940"/>
                      </a:cubicBezTo>
                      <a:lnTo>
                        <a:pt x="157" y="940"/>
                      </a:lnTo>
                      <a:cubicBezTo>
                        <a:pt x="71" y="940"/>
                        <a:pt x="0" y="870"/>
                        <a:pt x="0" y="784"/>
                      </a:cubicBezTo>
                      <a:lnTo>
                        <a:pt x="0" y="157"/>
                      </a:lnTo>
                      <a:close/>
                    </a:path>
                  </a:pathLst>
                </a:custGeom>
                <a:noFill/>
                <a:ln w="14288" cap="flat">
                  <a:solidFill>
                    <a:srgbClr val="2E75B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326" name="Rectangle 177">
                  <a:extLst>
                    <a:ext uri="{FF2B5EF4-FFF2-40B4-BE49-F238E27FC236}">
                      <a16:creationId xmlns:a16="http://schemas.microsoft.com/office/drawing/2014/main" id="{7BAA8B76-A81B-30A8-0C9C-C4734C6D3042}"/>
                    </a:ext>
                  </a:extLst>
                </p:cNvPr>
                <p:cNvSpPr>
                  <a:spLocks noChangeArrowheads="1"/>
                </p:cNvSpPr>
                <p:nvPr/>
              </p:nvSpPr>
              <p:spPr bwMode="auto">
                <a:xfrm>
                  <a:off x="10118725" y="993776"/>
                  <a:ext cx="324172" cy="13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zh-CN" altLang="zh-CN" sz="900" kern="0" dirty="0">
                      <a:solidFill>
                        <a:srgbClr val="000000"/>
                      </a:solidFill>
                      <a:latin typeface="+mn-lt"/>
                      <a:ea typeface="黑体" panose="02010609060101010101" pitchFamily="49" charset="-122"/>
                    </a:rPr>
                    <a:t>Core PE</a:t>
                  </a:r>
                  <a:endParaRPr lang="zh-CN" altLang="zh-CN" kern="0" dirty="0">
                    <a:solidFill>
                      <a:prstClr val="black"/>
                    </a:solidFill>
                    <a:latin typeface="+mn-lt"/>
                    <a:ea typeface="黑体" panose="02010609060101010101" pitchFamily="49" charset="-122"/>
                  </a:endParaRPr>
                </a:p>
              </p:txBody>
            </p:sp>
          </p:grpSp>
          <p:sp>
            <p:nvSpPr>
              <p:cNvPr id="308" name="Line 181">
                <a:extLst>
                  <a:ext uri="{FF2B5EF4-FFF2-40B4-BE49-F238E27FC236}">
                    <a16:creationId xmlns:a16="http://schemas.microsoft.com/office/drawing/2014/main" id="{87BECD1D-EE5C-21BE-49C2-4562027C6B80}"/>
                  </a:ext>
                </a:extLst>
              </p:cNvPr>
              <p:cNvSpPr>
                <a:spLocks noChangeShapeType="1"/>
              </p:cNvSpPr>
              <p:nvPr/>
            </p:nvSpPr>
            <p:spPr bwMode="auto">
              <a:xfrm>
                <a:off x="2295056" y="3471126"/>
                <a:ext cx="236093" cy="3912"/>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sp>
            <p:nvSpPr>
              <p:cNvPr id="309" name="Line 181">
                <a:extLst>
                  <a:ext uri="{FF2B5EF4-FFF2-40B4-BE49-F238E27FC236}">
                    <a16:creationId xmlns:a16="http://schemas.microsoft.com/office/drawing/2014/main" id="{42110095-276A-309C-C707-80CDBE0637C4}"/>
                  </a:ext>
                </a:extLst>
              </p:cNvPr>
              <p:cNvSpPr>
                <a:spLocks noChangeShapeType="1"/>
              </p:cNvSpPr>
              <p:nvPr/>
            </p:nvSpPr>
            <p:spPr bwMode="auto">
              <a:xfrm>
                <a:off x="2275639" y="3070419"/>
                <a:ext cx="236093" cy="3912"/>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cxnSp>
            <p:nvCxnSpPr>
              <p:cNvPr id="310" name="Straight Connector 309">
                <a:extLst>
                  <a:ext uri="{FF2B5EF4-FFF2-40B4-BE49-F238E27FC236}">
                    <a16:creationId xmlns:a16="http://schemas.microsoft.com/office/drawing/2014/main" id="{E7BAF8F2-A0D8-84BC-11FA-DBA230B45FF2}"/>
                  </a:ext>
                </a:extLst>
              </p:cNvPr>
              <p:cNvCxnSpPr>
                <a:cxnSpLocks/>
              </p:cNvCxnSpPr>
              <p:nvPr/>
            </p:nvCxnSpPr>
            <p:spPr>
              <a:xfrm>
                <a:off x="2397158" y="2302271"/>
                <a:ext cx="0" cy="2866068"/>
              </a:xfrm>
              <a:prstGeom prst="line">
                <a:avLst/>
              </a:prstGeom>
              <a:noFill/>
              <a:ln w="12700" cap="flat" cmpd="sng" algn="ctr">
                <a:solidFill>
                  <a:srgbClr val="002060"/>
                </a:solidFill>
                <a:prstDash val="dash"/>
                <a:miter lim="800000"/>
              </a:ln>
              <a:effectLst/>
            </p:spPr>
          </p:cxnSp>
          <p:cxnSp>
            <p:nvCxnSpPr>
              <p:cNvPr id="311" name="Straight Connector 310">
                <a:extLst>
                  <a:ext uri="{FF2B5EF4-FFF2-40B4-BE49-F238E27FC236}">
                    <a16:creationId xmlns:a16="http://schemas.microsoft.com/office/drawing/2014/main" id="{D7FA3AAB-2AE9-F443-76E9-65CB861E48BC}"/>
                  </a:ext>
                </a:extLst>
              </p:cNvPr>
              <p:cNvCxnSpPr>
                <a:cxnSpLocks/>
              </p:cNvCxnSpPr>
              <p:nvPr/>
            </p:nvCxnSpPr>
            <p:spPr>
              <a:xfrm>
                <a:off x="3861766" y="2935823"/>
                <a:ext cx="0" cy="2288070"/>
              </a:xfrm>
              <a:prstGeom prst="line">
                <a:avLst/>
              </a:prstGeom>
              <a:noFill/>
              <a:ln w="12700" cap="flat" cmpd="sng" algn="ctr">
                <a:solidFill>
                  <a:srgbClr val="002060"/>
                </a:solidFill>
                <a:prstDash val="dash"/>
                <a:miter lim="800000"/>
              </a:ln>
              <a:effectLst/>
            </p:spPr>
          </p:cxnSp>
          <p:sp>
            <p:nvSpPr>
              <p:cNvPr id="312" name="Line 266">
                <a:extLst>
                  <a:ext uri="{FF2B5EF4-FFF2-40B4-BE49-F238E27FC236}">
                    <a16:creationId xmlns:a16="http://schemas.microsoft.com/office/drawing/2014/main" id="{BD9A0808-B7F6-C8FE-6F64-B5D8EF6A2E31}"/>
                  </a:ext>
                </a:extLst>
              </p:cNvPr>
              <p:cNvSpPr>
                <a:spLocks noChangeShapeType="1"/>
              </p:cNvSpPr>
              <p:nvPr/>
            </p:nvSpPr>
            <p:spPr bwMode="auto">
              <a:xfrm flipV="1">
                <a:off x="5342604" y="3388052"/>
                <a:ext cx="248390" cy="54778"/>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kern="0">
                  <a:solidFill>
                    <a:prstClr val="black"/>
                  </a:solidFill>
                  <a:ea typeface="黑体" panose="02010609060101010101" pitchFamily="49" charset="-122"/>
                </a:endParaRPr>
              </a:p>
            </p:txBody>
          </p:sp>
          <p:cxnSp>
            <p:nvCxnSpPr>
              <p:cNvPr id="313" name="Straight Connector 312">
                <a:extLst>
                  <a:ext uri="{FF2B5EF4-FFF2-40B4-BE49-F238E27FC236}">
                    <a16:creationId xmlns:a16="http://schemas.microsoft.com/office/drawing/2014/main" id="{67114880-9B3C-BEA8-96B9-047E130372EB}"/>
                  </a:ext>
                </a:extLst>
              </p:cNvPr>
              <p:cNvCxnSpPr>
                <a:cxnSpLocks/>
              </p:cNvCxnSpPr>
              <p:nvPr/>
            </p:nvCxnSpPr>
            <p:spPr>
              <a:xfrm>
                <a:off x="7927720" y="2948306"/>
                <a:ext cx="0" cy="2288070"/>
              </a:xfrm>
              <a:prstGeom prst="line">
                <a:avLst/>
              </a:prstGeom>
              <a:noFill/>
              <a:ln w="12700" cap="flat" cmpd="sng" algn="ctr">
                <a:solidFill>
                  <a:srgbClr val="002060"/>
                </a:solidFill>
                <a:prstDash val="dash"/>
                <a:miter lim="800000"/>
              </a:ln>
              <a:effectLst/>
            </p:spPr>
          </p:cxnSp>
          <p:cxnSp>
            <p:nvCxnSpPr>
              <p:cNvPr id="314" name="Straight Connector 313">
                <a:extLst>
                  <a:ext uri="{FF2B5EF4-FFF2-40B4-BE49-F238E27FC236}">
                    <a16:creationId xmlns:a16="http://schemas.microsoft.com/office/drawing/2014/main" id="{8A1C4B23-5998-6282-CA0E-1A450A6C2F79}"/>
                  </a:ext>
                </a:extLst>
              </p:cNvPr>
              <p:cNvCxnSpPr>
                <a:cxnSpLocks/>
              </p:cNvCxnSpPr>
              <p:nvPr/>
            </p:nvCxnSpPr>
            <p:spPr>
              <a:xfrm>
                <a:off x="5553774" y="2948306"/>
                <a:ext cx="0" cy="2288070"/>
              </a:xfrm>
              <a:prstGeom prst="line">
                <a:avLst/>
              </a:prstGeom>
              <a:noFill/>
              <a:ln w="12700" cap="flat" cmpd="sng" algn="ctr">
                <a:solidFill>
                  <a:srgbClr val="002060"/>
                </a:solidFill>
                <a:prstDash val="dash"/>
                <a:miter lim="800000"/>
              </a:ln>
              <a:effectLst/>
            </p:spPr>
          </p:cxnSp>
          <p:cxnSp>
            <p:nvCxnSpPr>
              <p:cNvPr id="315" name="Straight Connector 314">
                <a:extLst>
                  <a:ext uri="{FF2B5EF4-FFF2-40B4-BE49-F238E27FC236}">
                    <a16:creationId xmlns:a16="http://schemas.microsoft.com/office/drawing/2014/main" id="{5FE0FB39-F42F-02F4-1097-83FB5F684BC7}"/>
                  </a:ext>
                </a:extLst>
              </p:cNvPr>
              <p:cNvCxnSpPr>
                <a:cxnSpLocks/>
              </p:cNvCxnSpPr>
              <p:nvPr/>
            </p:nvCxnSpPr>
            <p:spPr>
              <a:xfrm flipH="1">
                <a:off x="5957010" y="3354765"/>
                <a:ext cx="10998" cy="1681210"/>
              </a:xfrm>
              <a:prstGeom prst="line">
                <a:avLst/>
              </a:prstGeom>
              <a:noFill/>
              <a:ln w="6350" cap="flat" cmpd="sng" algn="ctr">
                <a:solidFill>
                  <a:srgbClr val="42BA97"/>
                </a:solidFill>
                <a:prstDash val="solid"/>
                <a:miter lim="800000"/>
              </a:ln>
              <a:effectLst/>
            </p:spPr>
          </p:cxnSp>
          <p:cxnSp>
            <p:nvCxnSpPr>
              <p:cNvPr id="316" name="Straight Connector 315">
                <a:extLst>
                  <a:ext uri="{FF2B5EF4-FFF2-40B4-BE49-F238E27FC236}">
                    <a16:creationId xmlns:a16="http://schemas.microsoft.com/office/drawing/2014/main" id="{3C06AC6E-3552-39A3-7D0D-D6B5216DCF85}"/>
                  </a:ext>
                </a:extLst>
              </p:cNvPr>
              <p:cNvCxnSpPr>
                <a:cxnSpLocks/>
              </p:cNvCxnSpPr>
              <p:nvPr/>
            </p:nvCxnSpPr>
            <p:spPr>
              <a:xfrm>
                <a:off x="6415114" y="3494484"/>
                <a:ext cx="4064" cy="1503877"/>
              </a:xfrm>
              <a:prstGeom prst="line">
                <a:avLst/>
              </a:prstGeom>
              <a:noFill/>
              <a:ln w="6350" cap="flat" cmpd="sng" algn="ctr">
                <a:solidFill>
                  <a:srgbClr val="42BA97"/>
                </a:solidFill>
                <a:prstDash val="solid"/>
                <a:miter lim="800000"/>
              </a:ln>
              <a:effectLst/>
            </p:spPr>
          </p:cxnSp>
          <p:cxnSp>
            <p:nvCxnSpPr>
              <p:cNvPr id="317" name="Straight Connector 316">
                <a:extLst>
                  <a:ext uri="{FF2B5EF4-FFF2-40B4-BE49-F238E27FC236}">
                    <a16:creationId xmlns:a16="http://schemas.microsoft.com/office/drawing/2014/main" id="{8A314A55-46EF-B22B-36AD-210A0C341A8F}"/>
                  </a:ext>
                </a:extLst>
              </p:cNvPr>
              <p:cNvCxnSpPr>
                <a:cxnSpLocks/>
              </p:cNvCxnSpPr>
              <p:nvPr/>
            </p:nvCxnSpPr>
            <p:spPr>
              <a:xfrm flipH="1">
                <a:off x="6792572" y="3317151"/>
                <a:ext cx="10998" cy="1681210"/>
              </a:xfrm>
              <a:prstGeom prst="line">
                <a:avLst/>
              </a:prstGeom>
              <a:noFill/>
              <a:ln w="6350" cap="flat" cmpd="sng" algn="ctr">
                <a:solidFill>
                  <a:srgbClr val="42BA97"/>
                </a:solidFill>
                <a:prstDash val="solid"/>
                <a:miter lim="800000"/>
              </a:ln>
              <a:effectLst/>
            </p:spPr>
          </p:cxnSp>
          <p:sp>
            <p:nvSpPr>
              <p:cNvPr id="318" name="云形 68">
                <a:extLst>
                  <a:ext uri="{FF2B5EF4-FFF2-40B4-BE49-F238E27FC236}">
                    <a16:creationId xmlns:a16="http://schemas.microsoft.com/office/drawing/2014/main" id="{C518F98D-934F-385F-D3C8-D5E2D97F40A2}"/>
                  </a:ext>
                </a:extLst>
              </p:cNvPr>
              <p:cNvSpPr/>
              <p:nvPr/>
            </p:nvSpPr>
            <p:spPr>
              <a:xfrm>
                <a:off x="5629645" y="3240349"/>
                <a:ext cx="1519666" cy="243564"/>
              </a:xfrm>
              <a:prstGeom prst="cloud">
                <a:avLst/>
              </a:prstGeom>
              <a:solidFill>
                <a:srgbClr val="42BA97">
                  <a:lumMod val="20000"/>
                  <a:lumOff val="80000"/>
                </a:srgbClr>
              </a:solidFill>
              <a:ln w="28575" cap="flat" cmpd="sng" algn="ctr">
                <a:solidFill>
                  <a:srgbClr val="6197C8"/>
                </a:solidFill>
                <a:prstDash val="solid"/>
                <a:miter lim="800000"/>
              </a:ln>
              <a:effectLst/>
            </p:spPr>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defTabSz="914400">
                  <a:defRPr/>
                </a:pPr>
                <a:r>
                  <a:rPr lang="en-US" altLang="zh-CN" sz="900" kern="0" dirty="0">
                    <a:solidFill>
                      <a:srgbClr val="000000"/>
                    </a:solidFill>
                    <a:ea typeface="华文细黑" panose="02010600040101010101" pitchFamily="2" charset="-122"/>
                  </a:rPr>
                  <a:t>IP/Eth </a:t>
                </a:r>
                <a:r>
                  <a:rPr lang="en-US" altLang="zh-CN" sz="900" kern="0" dirty="0" err="1">
                    <a:solidFill>
                      <a:srgbClr val="000000"/>
                    </a:solidFill>
                    <a:ea typeface="华文细黑" panose="02010600040101010101" pitchFamily="2" charset="-122"/>
                  </a:rPr>
                  <a:t>AggN</a:t>
                </a:r>
                <a:endParaRPr lang="zh-CN" altLang="en-US" sz="900" kern="0" dirty="0">
                  <a:solidFill>
                    <a:srgbClr val="000000"/>
                  </a:solidFill>
                  <a:ea typeface="华文细黑" panose="02010600040101010101" pitchFamily="2" charset="-122"/>
                </a:endParaRPr>
              </a:p>
            </p:txBody>
          </p:sp>
        </p:grpSp>
        <p:cxnSp>
          <p:nvCxnSpPr>
            <p:cNvPr id="342" name="直接箭头连接符 19">
              <a:extLst>
                <a:ext uri="{FF2B5EF4-FFF2-40B4-BE49-F238E27FC236}">
                  <a16:creationId xmlns:a16="http://schemas.microsoft.com/office/drawing/2014/main" id="{F193B782-EA03-2341-35E6-22D0D72A0B20}"/>
                </a:ext>
              </a:extLst>
            </p:cNvPr>
            <p:cNvCxnSpPr>
              <a:cxnSpLocks/>
            </p:cNvCxnSpPr>
            <p:nvPr/>
          </p:nvCxnSpPr>
          <p:spPr>
            <a:xfrm>
              <a:off x="7245734" y="2660687"/>
              <a:ext cx="0" cy="2576007"/>
            </a:xfrm>
            <a:prstGeom prst="straightConnector1">
              <a:avLst/>
            </a:prstGeom>
            <a:noFill/>
            <a:ln w="6350" cap="flat" cmpd="sng" algn="ctr">
              <a:solidFill>
                <a:srgbClr val="0070C0"/>
              </a:solidFill>
              <a:prstDash val="solid"/>
              <a:miter lim="800000"/>
              <a:headEnd type="triangle" w="med" len="med"/>
              <a:tailEnd type="triangle" w="med" len="med"/>
            </a:ln>
            <a:effectLst/>
          </p:spPr>
        </p:cxnSp>
        <p:sp>
          <p:nvSpPr>
            <p:cNvPr id="343" name="圆角矩形 6">
              <a:extLst>
                <a:ext uri="{FF2B5EF4-FFF2-40B4-BE49-F238E27FC236}">
                  <a16:creationId xmlns:a16="http://schemas.microsoft.com/office/drawing/2014/main" id="{0C01F93B-422D-4CB1-2BFB-534781EE1A62}"/>
                </a:ext>
              </a:extLst>
            </p:cNvPr>
            <p:cNvSpPr/>
            <p:nvPr/>
          </p:nvSpPr>
          <p:spPr>
            <a:xfrm>
              <a:off x="6290333" y="2322280"/>
              <a:ext cx="1186248" cy="321276"/>
            </a:xfrm>
            <a:prstGeom prst="roundRect">
              <a:avLst/>
            </a:prstGeom>
            <a:noFill/>
            <a:ln w="19050" cap="flat" cmpd="sng" algn="ctr">
              <a:solidFill>
                <a:srgbClr val="0070C0"/>
              </a:solidFill>
              <a:prstDash val="solid"/>
              <a:miter lim="800000"/>
            </a:ln>
            <a:effectLst/>
          </p:spPr>
          <p:txBody>
            <a:bodyPr wrap="none" rtlCol="0" anchor="ctr"/>
            <a:lstStyle/>
            <a:p>
              <a:pPr algn="ctr" defTabSz="914400">
                <a:defRPr/>
              </a:pPr>
              <a:r>
                <a:rPr lang="en-US" altLang="zh-CN" sz="1200" kern="0" dirty="0">
                  <a:solidFill>
                    <a:prstClr val="black"/>
                  </a:solidFill>
                  <a:ea typeface="黑体" panose="02010609060101010101" pitchFamily="49" charset="-122"/>
                </a:rPr>
                <a:t>IP Controller</a:t>
              </a:r>
              <a:endParaRPr lang="zh-CN" altLang="en-US" sz="1200" kern="0" dirty="0">
                <a:solidFill>
                  <a:prstClr val="black"/>
                </a:solidFill>
                <a:ea typeface="黑体" panose="02010609060101010101" pitchFamily="49" charset="-122"/>
              </a:endParaRPr>
            </a:p>
          </p:txBody>
        </p:sp>
        <p:sp>
          <p:nvSpPr>
            <p:cNvPr id="344" name="圆角矩形 5">
              <a:extLst>
                <a:ext uri="{FF2B5EF4-FFF2-40B4-BE49-F238E27FC236}">
                  <a16:creationId xmlns:a16="http://schemas.microsoft.com/office/drawing/2014/main" id="{741F709A-7D58-8DEA-9B3F-C7806457EAAD}"/>
                </a:ext>
              </a:extLst>
            </p:cNvPr>
            <p:cNvSpPr/>
            <p:nvPr/>
          </p:nvSpPr>
          <p:spPr>
            <a:xfrm>
              <a:off x="4660795" y="2339634"/>
              <a:ext cx="1186248" cy="321276"/>
            </a:xfrm>
            <a:prstGeom prst="roundRect">
              <a:avLst/>
            </a:prstGeom>
            <a:noFill/>
            <a:ln w="19050" cap="flat" cmpd="sng" algn="ctr">
              <a:solidFill>
                <a:srgbClr val="0070C0"/>
              </a:solidFill>
              <a:prstDash val="solid"/>
              <a:miter lim="800000"/>
            </a:ln>
            <a:effectLst/>
          </p:spPr>
          <p:txBody>
            <a:bodyPr wrap="none" rtlCol="0" anchor="ctr"/>
            <a:lstStyle/>
            <a:p>
              <a:pPr algn="ctr" defTabSz="914400">
                <a:defRPr/>
              </a:pPr>
              <a:r>
                <a:rPr lang="en-US" altLang="zh-CN" sz="1200" kern="0" dirty="0">
                  <a:solidFill>
                    <a:prstClr val="black"/>
                  </a:solidFill>
                  <a:ea typeface="黑体" panose="02010609060101010101" pitchFamily="49" charset="-122"/>
                </a:rPr>
                <a:t>AN Controller</a:t>
              </a:r>
              <a:endParaRPr lang="zh-CN" altLang="en-US" sz="1200" kern="0" dirty="0">
                <a:solidFill>
                  <a:prstClr val="black"/>
                </a:solidFill>
                <a:ea typeface="黑体" panose="02010609060101010101" pitchFamily="49" charset="-122"/>
              </a:endParaRPr>
            </a:p>
          </p:txBody>
        </p:sp>
        <p:sp>
          <p:nvSpPr>
            <p:cNvPr id="345" name="圆角矩形 4">
              <a:extLst>
                <a:ext uri="{FF2B5EF4-FFF2-40B4-BE49-F238E27FC236}">
                  <a16:creationId xmlns:a16="http://schemas.microsoft.com/office/drawing/2014/main" id="{303205F6-5007-3F39-9717-2CC083E9DC8D}"/>
                </a:ext>
              </a:extLst>
            </p:cNvPr>
            <p:cNvSpPr/>
            <p:nvPr/>
          </p:nvSpPr>
          <p:spPr>
            <a:xfrm>
              <a:off x="3093315" y="2335113"/>
              <a:ext cx="1186248" cy="321276"/>
            </a:xfrm>
            <a:prstGeom prst="roundRect">
              <a:avLst/>
            </a:prstGeom>
            <a:noFill/>
            <a:ln w="19050" cap="flat" cmpd="sng" algn="ctr">
              <a:solidFill>
                <a:srgbClr val="0070C0"/>
              </a:solidFill>
              <a:prstDash val="solid"/>
              <a:miter lim="800000"/>
            </a:ln>
            <a:effectLst/>
          </p:spPr>
          <p:txBody>
            <a:bodyPr wrap="none" rtlCol="0" anchor="ctr"/>
            <a:lstStyle/>
            <a:p>
              <a:pPr algn="ctr" defTabSz="914400">
                <a:defRPr/>
              </a:pPr>
              <a:endParaRPr lang="zh-CN" altLang="en-US" sz="1200" kern="0" dirty="0">
                <a:solidFill>
                  <a:prstClr val="black"/>
                </a:solidFill>
                <a:ea typeface="黑体" panose="02010609060101010101" pitchFamily="49" charset="-122"/>
              </a:endParaRPr>
            </a:p>
          </p:txBody>
        </p:sp>
        <p:sp>
          <p:nvSpPr>
            <p:cNvPr id="346" name="圆角矩形 4">
              <a:extLst>
                <a:ext uri="{FF2B5EF4-FFF2-40B4-BE49-F238E27FC236}">
                  <a16:creationId xmlns:a16="http://schemas.microsoft.com/office/drawing/2014/main" id="{CA29C6F2-70CD-FF74-189C-F500FBC0C7BC}"/>
                </a:ext>
              </a:extLst>
            </p:cNvPr>
            <p:cNvSpPr/>
            <p:nvPr/>
          </p:nvSpPr>
          <p:spPr>
            <a:xfrm>
              <a:off x="3051020" y="2258885"/>
              <a:ext cx="1186248" cy="321276"/>
            </a:xfrm>
            <a:prstGeom prst="roundRect">
              <a:avLst/>
            </a:prstGeom>
            <a:solidFill>
              <a:sysClr val="window" lastClr="FFFFFF"/>
            </a:solidFill>
            <a:ln w="19050" cap="flat" cmpd="sng" algn="ctr">
              <a:solidFill>
                <a:srgbClr val="0070C0"/>
              </a:solidFill>
              <a:prstDash val="solid"/>
              <a:miter lim="800000"/>
            </a:ln>
            <a:effectLst/>
          </p:spPr>
          <p:txBody>
            <a:bodyPr wrap="none" rtlCol="0" anchor="ctr"/>
            <a:lstStyle/>
            <a:p>
              <a:pPr algn="ctr" defTabSz="914400">
                <a:defRPr/>
              </a:pPr>
              <a:r>
                <a:rPr lang="en-US" altLang="zh-CN" sz="1200" kern="0" dirty="0">
                  <a:solidFill>
                    <a:prstClr val="black"/>
                  </a:solidFill>
                  <a:ea typeface="黑体" panose="02010609060101010101" pitchFamily="49" charset="-122"/>
                </a:rPr>
                <a:t>CPN Controller</a:t>
              </a:r>
              <a:endParaRPr lang="zh-CN" altLang="en-US" sz="1200" kern="0" dirty="0">
                <a:solidFill>
                  <a:prstClr val="black"/>
                </a:solidFill>
                <a:ea typeface="黑体" panose="02010609060101010101" pitchFamily="49" charset="-122"/>
              </a:endParaRPr>
            </a:p>
          </p:txBody>
        </p:sp>
        <p:sp>
          <p:nvSpPr>
            <p:cNvPr id="347" name="圆角矩形 5">
              <a:extLst>
                <a:ext uri="{FF2B5EF4-FFF2-40B4-BE49-F238E27FC236}">
                  <a16:creationId xmlns:a16="http://schemas.microsoft.com/office/drawing/2014/main" id="{DF4895C0-1F01-21B5-95D4-2847AF524305}"/>
                </a:ext>
              </a:extLst>
            </p:cNvPr>
            <p:cNvSpPr/>
            <p:nvPr/>
          </p:nvSpPr>
          <p:spPr>
            <a:xfrm>
              <a:off x="4615652" y="2263406"/>
              <a:ext cx="1186248" cy="321276"/>
            </a:xfrm>
            <a:prstGeom prst="roundRect">
              <a:avLst/>
            </a:prstGeom>
            <a:solidFill>
              <a:sysClr val="window" lastClr="FFFFFF"/>
            </a:solidFill>
            <a:ln w="19050" cap="flat" cmpd="sng" algn="ctr">
              <a:solidFill>
                <a:srgbClr val="0070C0"/>
              </a:solidFill>
              <a:prstDash val="solid"/>
              <a:miter lim="800000"/>
            </a:ln>
            <a:effectLst/>
          </p:spPr>
          <p:txBody>
            <a:bodyPr wrap="none" rtlCol="0" anchor="ctr"/>
            <a:lstStyle/>
            <a:p>
              <a:pPr algn="ctr" defTabSz="914400">
                <a:defRPr/>
              </a:pPr>
              <a:r>
                <a:rPr lang="en-US" altLang="zh-CN" sz="1200" kern="0" dirty="0">
                  <a:solidFill>
                    <a:prstClr val="black"/>
                  </a:solidFill>
                  <a:ea typeface="黑体" panose="02010609060101010101" pitchFamily="49" charset="-122"/>
                </a:rPr>
                <a:t>AN Controller</a:t>
              </a:r>
              <a:endParaRPr lang="zh-CN" altLang="en-US" sz="1200" kern="0" dirty="0">
                <a:solidFill>
                  <a:prstClr val="black"/>
                </a:solidFill>
                <a:ea typeface="黑体" panose="02010609060101010101" pitchFamily="49" charset="-122"/>
              </a:endParaRPr>
            </a:p>
          </p:txBody>
        </p:sp>
        <p:sp>
          <p:nvSpPr>
            <p:cNvPr id="348" name="圆角矩形 6">
              <a:extLst>
                <a:ext uri="{FF2B5EF4-FFF2-40B4-BE49-F238E27FC236}">
                  <a16:creationId xmlns:a16="http://schemas.microsoft.com/office/drawing/2014/main" id="{D3FBAAE4-99F8-AA00-4F97-946E47704DEE}"/>
                </a:ext>
              </a:extLst>
            </p:cNvPr>
            <p:cNvSpPr/>
            <p:nvPr/>
          </p:nvSpPr>
          <p:spPr>
            <a:xfrm>
              <a:off x="6254919" y="2255342"/>
              <a:ext cx="1186248" cy="321276"/>
            </a:xfrm>
            <a:prstGeom prst="roundRect">
              <a:avLst/>
            </a:prstGeom>
            <a:solidFill>
              <a:sysClr val="window" lastClr="FFFFFF"/>
            </a:solidFill>
            <a:ln w="19050" cap="flat" cmpd="sng" algn="ctr">
              <a:solidFill>
                <a:srgbClr val="0070C0"/>
              </a:solidFill>
              <a:prstDash val="solid"/>
              <a:miter lim="800000"/>
            </a:ln>
            <a:effectLst/>
          </p:spPr>
          <p:txBody>
            <a:bodyPr wrap="none" rtlCol="0" anchor="ctr"/>
            <a:lstStyle/>
            <a:p>
              <a:pPr algn="ctr" defTabSz="914400">
                <a:defRPr/>
              </a:pPr>
              <a:r>
                <a:rPr lang="en-US" altLang="zh-CN" sz="1200" kern="0" dirty="0" err="1">
                  <a:solidFill>
                    <a:prstClr val="black"/>
                  </a:solidFill>
                  <a:ea typeface="黑体" panose="02010609060101010101" pitchFamily="49" charset="-122"/>
                </a:rPr>
                <a:t>AggN</a:t>
              </a:r>
              <a:r>
                <a:rPr lang="en-US" altLang="zh-CN" sz="1200" kern="0" dirty="0">
                  <a:solidFill>
                    <a:prstClr val="black"/>
                  </a:solidFill>
                  <a:ea typeface="黑体" panose="02010609060101010101" pitchFamily="49" charset="-122"/>
                </a:rPr>
                <a:t> Controller</a:t>
              </a:r>
              <a:endParaRPr lang="zh-CN" altLang="en-US" sz="1200" kern="0" dirty="0">
                <a:solidFill>
                  <a:prstClr val="black"/>
                </a:solidFill>
                <a:ea typeface="黑体" panose="02010609060101010101" pitchFamily="49" charset="-122"/>
              </a:endParaRPr>
            </a:p>
          </p:txBody>
        </p:sp>
        <p:sp>
          <p:nvSpPr>
            <p:cNvPr id="349" name="圆角矩形 7">
              <a:extLst>
                <a:ext uri="{FF2B5EF4-FFF2-40B4-BE49-F238E27FC236}">
                  <a16:creationId xmlns:a16="http://schemas.microsoft.com/office/drawing/2014/main" id="{A421F423-A756-A5F5-E53C-37714CC29268}"/>
                </a:ext>
              </a:extLst>
            </p:cNvPr>
            <p:cNvSpPr/>
            <p:nvPr/>
          </p:nvSpPr>
          <p:spPr>
            <a:xfrm>
              <a:off x="8507485" y="2282372"/>
              <a:ext cx="1186248" cy="321276"/>
            </a:xfrm>
            <a:prstGeom prst="roundRect">
              <a:avLst/>
            </a:prstGeom>
            <a:noFill/>
            <a:ln w="19050" cap="flat" cmpd="sng" algn="ctr">
              <a:solidFill>
                <a:srgbClr val="0070C0"/>
              </a:solidFill>
              <a:prstDash val="solid"/>
              <a:miter lim="800000"/>
            </a:ln>
            <a:effectLst/>
          </p:spPr>
          <p:txBody>
            <a:bodyPr wrap="none" rtlCol="0" anchor="ctr"/>
            <a:lstStyle/>
            <a:p>
              <a:pPr algn="ctr" defTabSz="914400">
                <a:defRPr/>
              </a:pPr>
              <a:r>
                <a:rPr lang="en-US" altLang="zh-CN" sz="1200" kern="0" dirty="0">
                  <a:solidFill>
                    <a:prstClr val="black"/>
                  </a:solidFill>
                  <a:ea typeface="黑体" panose="02010609060101010101" pitchFamily="49" charset="-122"/>
                </a:rPr>
                <a:t>CN Controller</a:t>
              </a:r>
              <a:endParaRPr lang="zh-CN" altLang="en-US" sz="1200" kern="0" dirty="0">
                <a:solidFill>
                  <a:prstClr val="black"/>
                </a:solidFill>
                <a:ea typeface="黑体" panose="02010609060101010101" pitchFamily="49" charset="-122"/>
              </a:endParaRPr>
            </a:p>
          </p:txBody>
        </p:sp>
        <p:sp>
          <p:nvSpPr>
            <p:cNvPr id="350" name="圆角矩形 14">
              <a:extLst>
                <a:ext uri="{FF2B5EF4-FFF2-40B4-BE49-F238E27FC236}">
                  <a16:creationId xmlns:a16="http://schemas.microsoft.com/office/drawing/2014/main" id="{D3D6096A-4029-0383-B3B9-1F1E2B1AEF6F}"/>
                </a:ext>
              </a:extLst>
            </p:cNvPr>
            <p:cNvSpPr/>
            <p:nvPr/>
          </p:nvSpPr>
          <p:spPr>
            <a:xfrm>
              <a:off x="3057901" y="1564587"/>
              <a:ext cx="6635832" cy="321276"/>
            </a:xfrm>
            <a:prstGeom prst="roundRect">
              <a:avLst/>
            </a:prstGeom>
            <a:noFill/>
            <a:ln w="19050" cap="flat" cmpd="sng" algn="ctr">
              <a:solidFill>
                <a:srgbClr val="0070C0"/>
              </a:solidFill>
              <a:prstDash val="solid"/>
              <a:miter lim="800000"/>
            </a:ln>
            <a:effectLst/>
          </p:spPr>
          <p:txBody>
            <a:bodyPr wrap="none" rtlCol="0" anchor="ctr"/>
            <a:lstStyle/>
            <a:p>
              <a:pPr algn="ctr" defTabSz="914400">
                <a:defRPr/>
              </a:pPr>
              <a:r>
                <a:rPr lang="en-US" altLang="zh-CN" sz="1200" kern="0" dirty="0">
                  <a:solidFill>
                    <a:prstClr val="black"/>
                  </a:solidFill>
                  <a:ea typeface="黑体" panose="02010609060101010101" pitchFamily="49" charset="-122"/>
                </a:rPr>
                <a:t>E2E Service Orchestrator</a:t>
              </a:r>
              <a:endParaRPr lang="zh-CN" altLang="en-US" sz="1200" kern="0" dirty="0">
                <a:solidFill>
                  <a:prstClr val="black"/>
                </a:solidFill>
                <a:ea typeface="黑体" panose="02010609060101010101" pitchFamily="49" charset="-122"/>
              </a:endParaRPr>
            </a:p>
          </p:txBody>
        </p:sp>
        <p:cxnSp>
          <p:nvCxnSpPr>
            <p:cNvPr id="351" name="直接箭头连接符 19">
              <a:extLst>
                <a:ext uri="{FF2B5EF4-FFF2-40B4-BE49-F238E27FC236}">
                  <a16:creationId xmlns:a16="http://schemas.microsoft.com/office/drawing/2014/main" id="{138444BB-CDFB-62AF-1C1B-72366062A37C}"/>
                </a:ext>
              </a:extLst>
            </p:cNvPr>
            <p:cNvCxnSpPr/>
            <p:nvPr/>
          </p:nvCxnSpPr>
          <p:spPr>
            <a:xfrm>
              <a:off x="3792090" y="1885863"/>
              <a:ext cx="0" cy="356192"/>
            </a:xfrm>
            <a:prstGeom prst="straightConnector1">
              <a:avLst/>
            </a:prstGeom>
            <a:noFill/>
            <a:ln w="6350" cap="flat" cmpd="sng" algn="ctr">
              <a:solidFill>
                <a:srgbClr val="0070C0"/>
              </a:solidFill>
              <a:prstDash val="solid"/>
              <a:miter lim="800000"/>
              <a:headEnd type="triangle" w="med" len="med"/>
              <a:tailEnd type="triangle" w="med" len="med"/>
            </a:ln>
            <a:effectLst/>
          </p:spPr>
        </p:cxnSp>
        <p:cxnSp>
          <p:nvCxnSpPr>
            <p:cNvPr id="352" name="直接箭头连接符 23">
              <a:extLst>
                <a:ext uri="{FF2B5EF4-FFF2-40B4-BE49-F238E27FC236}">
                  <a16:creationId xmlns:a16="http://schemas.microsoft.com/office/drawing/2014/main" id="{ED2B4532-0EEA-A3E4-C6C7-3187F2A1C80D}"/>
                </a:ext>
              </a:extLst>
            </p:cNvPr>
            <p:cNvCxnSpPr/>
            <p:nvPr/>
          </p:nvCxnSpPr>
          <p:spPr>
            <a:xfrm>
              <a:off x="5239747" y="1885863"/>
              <a:ext cx="0" cy="356192"/>
            </a:xfrm>
            <a:prstGeom prst="straightConnector1">
              <a:avLst/>
            </a:prstGeom>
            <a:noFill/>
            <a:ln w="6350" cap="flat" cmpd="sng" algn="ctr">
              <a:solidFill>
                <a:srgbClr val="0070C0"/>
              </a:solidFill>
              <a:prstDash val="solid"/>
              <a:miter lim="800000"/>
              <a:headEnd type="triangle" w="med" len="med"/>
              <a:tailEnd type="triangle" w="med" len="med"/>
            </a:ln>
            <a:effectLst/>
          </p:spPr>
        </p:cxnSp>
        <p:cxnSp>
          <p:nvCxnSpPr>
            <p:cNvPr id="353" name="直接箭头连接符 24">
              <a:extLst>
                <a:ext uri="{FF2B5EF4-FFF2-40B4-BE49-F238E27FC236}">
                  <a16:creationId xmlns:a16="http://schemas.microsoft.com/office/drawing/2014/main" id="{BC11D369-E603-4547-2572-F36DBFD91ACC}"/>
                </a:ext>
              </a:extLst>
            </p:cNvPr>
            <p:cNvCxnSpPr/>
            <p:nvPr/>
          </p:nvCxnSpPr>
          <p:spPr>
            <a:xfrm>
              <a:off x="6809249" y="1885863"/>
              <a:ext cx="0" cy="356192"/>
            </a:xfrm>
            <a:prstGeom prst="straightConnector1">
              <a:avLst/>
            </a:prstGeom>
            <a:noFill/>
            <a:ln w="6350" cap="flat" cmpd="sng" algn="ctr">
              <a:solidFill>
                <a:srgbClr val="0070C0"/>
              </a:solidFill>
              <a:prstDash val="solid"/>
              <a:miter lim="800000"/>
              <a:headEnd type="triangle" w="med" len="med"/>
              <a:tailEnd type="triangle" w="med" len="med"/>
            </a:ln>
            <a:effectLst/>
          </p:spPr>
        </p:cxnSp>
        <p:cxnSp>
          <p:nvCxnSpPr>
            <p:cNvPr id="354" name="直接箭头连接符 25">
              <a:extLst>
                <a:ext uri="{FF2B5EF4-FFF2-40B4-BE49-F238E27FC236}">
                  <a16:creationId xmlns:a16="http://schemas.microsoft.com/office/drawing/2014/main" id="{60291B6E-4F7D-6BD8-D524-F7BD5F29CE58}"/>
                </a:ext>
              </a:extLst>
            </p:cNvPr>
            <p:cNvCxnSpPr/>
            <p:nvPr/>
          </p:nvCxnSpPr>
          <p:spPr>
            <a:xfrm>
              <a:off x="8709230" y="1885863"/>
              <a:ext cx="0" cy="356192"/>
            </a:xfrm>
            <a:prstGeom prst="straightConnector1">
              <a:avLst/>
            </a:prstGeom>
            <a:noFill/>
            <a:ln w="6350" cap="flat" cmpd="sng" algn="ctr">
              <a:solidFill>
                <a:srgbClr val="0070C0"/>
              </a:solidFill>
              <a:prstDash val="solid"/>
              <a:miter lim="800000"/>
              <a:headEnd type="triangle" w="med" len="med"/>
              <a:tailEnd type="triangle" w="med" len="med"/>
            </a:ln>
            <a:effectLst/>
          </p:spPr>
        </p:cxnSp>
        <p:sp>
          <p:nvSpPr>
            <p:cNvPr id="355" name="文本框 27">
              <a:extLst>
                <a:ext uri="{FF2B5EF4-FFF2-40B4-BE49-F238E27FC236}">
                  <a16:creationId xmlns:a16="http://schemas.microsoft.com/office/drawing/2014/main" id="{81D11926-DD91-0628-CC2A-1EC71729B4D9}"/>
                </a:ext>
              </a:extLst>
            </p:cNvPr>
            <p:cNvSpPr txBox="1"/>
            <p:nvPr/>
          </p:nvSpPr>
          <p:spPr>
            <a:xfrm>
              <a:off x="3015607" y="1925461"/>
              <a:ext cx="885045" cy="276999"/>
            </a:xfrm>
            <a:prstGeom prst="rect">
              <a:avLst/>
            </a:prstGeom>
            <a:noFill/>
            <a:ln>
              <a:noFill/>
            </a:ln>
          </p:spPr>
          <p:txBody>
            <a:bodyPr wrap="square" rtlCol="0">
              <a:spAutoFit/>
            </a:bodyPr>
            <a:lstStyle/>
            <a:p>
              <a:pPr algn="ctr" defTabSz="914400">
                <a:defRPr/>
              </a:pPr>
              <a:r>
                <a:rPr lang="en-US" altLang="zh-CN" sz="1200" kern="0" dirty="0">
                  <a:solidFill>
                    <a:prstClr val="black"/>
                  </a:solidFill>
                  <a:ea typeface="黑体" panose="02010609060101010101" pitchFamily="49" charset="-122"/>
                </a:rPr>
                <a:t>CPN NBI</a:t>
              </a:r>
              <a:endParaRPr lang="zh-CN" altLang="en-US" sz="1200" kern="0" dirty="0">
                <a:solidFill>
                  <a:prstClr val="black"/>
                </a:solidFill>
                <a:ea typeface="黑体" panose="02010609060101010101" pitchFamily="49" charset="-122"/>
              </a:endParaRPr>
            </a:p>
          </p:txBody>
        </p:sp>
        <p:sp>
          <p:nvSpPr>
            <p:cNvPr id="356" name="文本框 28">
              <a:extLst>
                <a:ext uri="{FF2B5EF4-FFF2-40B4-BE49-F238E27FC236}">
                  <a16:creationId xmlns:a16="http://schemas.microsoft.com/office/drawing/2014/main" id="{9CD71C16-75A0-211A-2638-A6CE1C1DD266}"/>
                </a:ext>
              </a:extLst>
            </p:cNvPr>
            <p:cNvSpPr txBox="1"/>
            <p:nvPr/>
          </p:nvSpPr>
          <p:spPr>
            <a:xfrm>
              <a:off x="4625381" y="1925461"/>
              <a:ext cx="726556" cy="276999"/>
            </a:xfrm>
            <a:prstGeom prst="rect">
              <a:avLst/>
            </a:prstGeom>
            <a:noFill/>
            <a:ln>
              <a:noFill/>
            </a:ln>
          </p:spPr>
          <p:txBody>
            <a:bodyPr wrap="square" rtlCol="0">
              <a:spAutoFit/>
            </a:bodyPr>
            <a:lstStyle/>
            <a:p>
              <a:pPr algn="ctr" defTabSz="914400">
                <a:defRPr/>
              </a:pPr>
              <a:r>
                <a:rPr lang="en-US" altLang="zh-CN" sz="1200" kern="0" dirty="0">
                  <a:solidFill>
                    <a:prstClr val="black"/>
                  </a:solidFill>
                  <a:ea typeface="黑体" panose="02010609060101010101" pitchFamily="49" charset="-122"/>
                </a:rPr>
                <a:t>AN NBI</a:t>
              </a:r>
              <a:endParaRPr lang="zh-CN" altLang="en-US" sz="1200" kern="0" dirty="0">
                <a:solidFill>
                  <a:prstClr val="black"/>
                </a:solidFill>
                <a:ea typeface="黑体" panose="02010609060101010101" pitchFamily="49" charset="-122"/>
              </a:endParaRPr>
            </a:p>
          </p:txBody>
        </p:sp>
        <p:sp>
          <p:nvSpPr>
            <p:cNvPr id="357" name="文本框 29">
              <a:extLst>
                <a:ext uri="{FF2B5EF4-FFF2-40B4-BE49-F238E27FC236}">
                  <a16:creationId xmlns:a16="http://schemas.microsoft.com/office/drawing/2014/main" id="{678FFF44-1108-27B6-D39E-6F09E4429F9A}"/>
                </a:ext>
              </a:extLst>
            </p:cNvPr>
            <p:cNvSpPr txBox="1"/>
            <p:nvPr/>
          </p:nvSpPr>
          <p:spPr>
            <a:xfrm>
              <a:off x="5966304" y="1925461"/>
              <a:ext cx="960303" cy="276999"/>
            </a:xfrm>
            <a:prstGeom prst="rect">
              <a:avLst/>
            </a:prstGeom>
            <a:noFill/>
            <a:ln>
              <a:noFill/>
            </a:ln>
          </p:spPr>
          <p:txBody>
            <a:bodyPr wrap="square" rtlCol="0">
              <a:spAutoFit/>
            </a:bodyPr>
            <a:lstStyle/>
            <a:p>
              <a:pPr algn="ctr" defTabSz="914400">
                <a:defRPr/>
              </a:pPr>
              <a:r>
                <a:rPr lang="en-US" altLang="zh-CN" sz="1200" kern="0" dirty="0" err="1">
                  <a:solidFill>
                    <a:prstClr val="black"/>
                  </a:solidFill>
                  <a:ea typeface="黑体" panose="02010609060101010101" pitchFamily="49" charset="-122"/>
                </a:rPr>
                <a:t>AggrN</a:t>
              </a:r>
              <a:r>
                <a:rPr lang="en-US" altLang="zh-CN" sz="1200" kern="0" dirty="0">
                  <a:solidFill>
                    <a:prstClr val="black"/>
                  </a:solidFill>
                  <a:ea typeface="黑体" panose="02010609060101010101" pitchFamily="49" charset="-122"/>
                </a:rPr>
                <a:t> NBI</a:t>
              </a:r>
              <a:endParaRPr lang="zh-CN" altLang="en-US" sz="1200" kern="0" dirty="0">
                <a:solidFill>
                  <a:prstClr val="black"/>
                </a:solidFill>
                <a:ea typeface="黑体" panose="02010609060101010101" pitchFamily="49" charset="-122"/>
              </a:endParaRPr>
            </a:p>
          </p:txBody>
        </p:sp>
        <p:sp>
          <p:nvSpPr>
            <p:cNvPr id="358" name="文本框 30">
              <a:extLst>
                <a:ext uri="{FF2B5EF4-FFF2-40B4-BE49-F238E27FC236}">
                  <a16:creationId xmlns:a16="http://schemas.microsoft.com/office/drawing/2014/main" id="{889CCDC7-35E7-A1F5-E885-6BC0318FB1BE}"/>
                </a:ext>
              </a:extLst>
            </p:cNvPr>
            <p:cNvSpPr txBox="1"/>
            <p:nvPr/>
          </p:nvSpPr>
          <p:spPr>
            <a:xfrm>
              <a:off x="8069733" y="1925461"/>
              <a:ext cx="712918" cy="276999"/>
            </a:xfrm>
            <a:prstGeom prst="rect">
              <a:avLst/>
            </a:prstGeom>
            <a:noFill/>
            <a:ln>
              <a:noFill/>
            </a:ln>
          </p:spPr>
          <p:txBody>
            <a:bodyPr wrap="square" rtlCol="0">
              <a:spAutoFit/>
            </a:bodyPr>
            <a:lstStyle/>
            <a:p>
              <a:pPr algn="ctr" defTabSz="914400">
                <a:defRPr/>
              </a:pPr>
              <a:r>
                <a:rPr lang="en-US" altLang="zh-CN" sz="1200" kern="0" dirty="0">
                  <a:solidFill>
                    <a:prstClr val="black"/>
                  </a:solidFill>
                  <a:ea typeface="黑体" panose="02010609060101010101" pitchFamily="49" charset="-122"/>
                </a:rPr>
                <a:t>CN NBI</a:t>
              </a:r>
              <a:endParaRPr lang="zh-CN" altLang="en-US" sz="1200" kern="0" dirty="0">
                <a:solidFill>
                  <a:prstClr val="black"/>
                </a:solidFill>
                <a:ea typeface="黑体" panose="02010609060101010101" pitchFamily="49" charset="-122"/>
              </a:endParaRPr>
            </a:p>
          </p:txBody>
        </p:sp>
        <p:cxnSp>
          <p:nvCxnSpPr>
            <p:cNvPr id="359" name="直接箭头连接符 31">
              <a:extLst>
                <a:ext uri="{FF2B5EF4-FFF2-40B4-BE49-F238E27FC236}">
                  <a16:creationId xmlns:a16="http://schemas.microsoft.com/office/drawing/2014/main" id="{1B0016EE-3517-52BF-B9AE-ACC0878D8999}"/>
                </a:ext>
              </a:extLst>
            </p:cNvPr>
            <p:cNvCxnSpPr/>
            <p:nvPr/>
          </p:nvCxnSpPr>
          <p:spPr>
            <a:xfrm>
              <a:off x="6090161" y="1208395"/>
              <a:ext cx="0" cy="356192"/>
            </a:xfrm>
            <a:prstGeom prst="straightConnector1">
              <a:avLst/>
            </a:prstGeom>
            <a:noFill/>
            <a:ln w="6350" cap="flat" cmpd="sng" algn="ctr">
              <a:solidFill>
                <a:srgbClr val="0070C0"/>
              </a:solidFill>
              <a:prstDash val="solid"/>
              <a:miter lim="800000"/>
              <a:headEnd type="triangle" w="med" len="med"/>
              <a:tailEnd type="triangle" w="med" len="med"/>
            </a:ln>
            <a:effectLst/>
          </p:spPr>
        </p:cxnSp>
        <p:sp>
          <p:nvSpPr>
            <p:cNvPr id="360" name="文本框 32">
              <a:extLst>
                <a:ext uri="{FF2B5EF4-FFF2-40B4-BE49-F238E27FC236}">
                  <a16:creationId xmlns:a16="http://schemas.microsoft.com/office/drawing/2014/main" id="{F5C2B466-F3B6-19BF-FD76-8FE08BA78AA2}"/>
                </a:ext>
              </a:extLst>
            </p:cNvPr>
            <p:cNvSpPr txBox="1"/>
            <p:nvPr/>
          </p:nvSpPr>
          <p:spPr>
            <a:xfrm>
              <a:off x="4897216" y="1188720"/>
              <a:ext cx="1673980" cy="276999"/>
            </a:xfrm>
            <a:prstGeom prst="rect">
              <a:avLst/>
            </a:prstGeom>
            <a:noFill/>
            <a:ln>
              <a:noFill/>
            </a:ln>
          </p:spPr>
          <p:txBody>
            <a:bodyPr wrap="square" rtlCol="0">
              <a:spAutoFit/>
            </a:bodyPr>
            <a:lstStyle/>
            <a:p>
              <a:pPr algn="ctr" defTabSz="914400">
                <a:defRPr/>
              </a:pPr>
              <a:r>
                <a:rPr lang="en-US" altLang="zh-CN" sz="1200" kern="0" dirty="0">
                  <a:solidFill>
                    <a:prstClr val="black"/>
                  </a:solidFill>
                  <a:ea typeface="黑体" panose="02010609060101010101" pitchFamily="49" charset="-122"/>
                </a:rPr>
                <a:t>Intent</a:t>
              </a:r>
              <a:endParaRPr lang="zh-CN" altLang="en-US" sz="1200" kern="0" dirty="0">
                <a:solidFill>
                  <a:prstClr val="black"/>
                </a:solidFill>
                <a:ea typeface="黑体" panose="02010609060101010101" pitchFamily="49" charset="-122"/>
              </a:endParaRPr>
            </a:p>
          </p:txBody>
        </p:sp>
        <p:cxnSp>
          <p:nvCxnSpPr>
            <p:cNvPr id="361" name="直接箭头连接符 19">
              <a:extLst>
                <a:ext uri="{FF2B5EF4-FFF2-40B4-BE49-F238E27FC236}">
                  <a16:creationId xmlns:a16="http://schemas.microsoft.com/office/drawing/2014/main" id="{827BB9EE-5EF8-BA3D-7502-0DC917EAF86D}"/>
                </a:ext>
              </a:extLst>
            </p:cNvPr>
            <p:cNvCxnSpPr/>
            <p:nvPr/>
          </p:nvCxnSpPr>
          <p:spPr>
            <a:xfrm>
              <a:off x="3773173" y="2664228"/>
              <a:ext cx="0" cy="356192"/>
            </a:xfrm>
            <a:prstGeom prst="straightConnector1">
              <a:avLst/>
            </a:prstGeom>
            <a:noFill/>
            <a:ln w="6350" cap="flat" cmpd="sng" algn="ctr">
              <a:solidFill>
                <a:srgbClr val="0070C0"/>
              </a:solidFill>
              <a:prstDash val="solid"/>
              <a:miter lim="800000"/>
              <a:headEnd type="triangle" w="med" len="med"/>
              <a:tailEnd type="triangle" w="med" len="med"/>
            </a:ln>
            <a:effectLst/>
          </p:spPr>
        </p:cxnSp>
        <p:sp>
          <p:nvSpPr>
            <p:cNvPr id="362" name="文本框 27">
              <a:extLst>
                <a:ext uri="{FF2B5EF4-FFF2-40B4-BE49-F238E27FC236}">
                  <a16:creationId xmlns:a16="http://schemas.microsoft.com/office/drawing/2014/main" id="{A4062386-4C6F-6C20-57BE-A815EEDB4C89}"/>
                </a:ext>
              </a:extLst>
            </p:cNvPr>
            <p:cNvSpPr txBox="1"/>
            <p:nvPr/>
          </p:nvSpPr>
          <p:spPr>
            <a:xfrm>
              <a:off x="2889588" y="2711183"/>
              <a:ext cx="1041984" cy="253916"/>
            </a:xfrm>
            <a:prstGeom prst="rect">
              <a:avLst/>
            </a:prstGeom>
            <a:noFill/>
            <a:ln>
              <a:noFill/>
            </a:ln>
          </p:spPr>
          <p:txBody>
            <a:bodyPr wrap="square" rtlCol="0">
              <a:spAutoFit/>
            </a:bodyPr>
            <a:lstStyle/>
            <a:p>
              <a:pPr algn="ctr" defTabSz="914400">
                <a:defRPr/>
              </a:pPr>
              <a:r>
                <a:rPr lang="en-US" altLang="zh-CN" sz="1050" kern="0" dirty="0">
                  <a:solidFill>
                    <a:prstClr val="black"/>
                  </a:solidFill>
                  <a:ea typeface="黑体" panose="02010609060101010101" pitchFamily="49" charset="-122"/>
                </a:rPr>
                <a:t> CPN SBI</a:t>
              </a:r>
              <a:endParaRPr lang="zh-CN" altLang="en-US" sz="1050" kern="0" dirty="0">
                <a:solidFill>
                  <a:prstClr val="black"/>
                </a:solidFill>
                <a:ea typeface="黑体" panose="02010609060101010101" pitchFamily="49" charset="-122"/>
              </a:endParaRPr>
            </a:p>
          </p:txBody>
        </p:sp>
        <p:cxnSp>
          <p:nvCxnSpPr>
            <p:cNvPr id="363" name="直接箭头连接符 19">
              <a:extLst>
                <a:ext uri="{FF2B5EF4-FFF2-40B4-BE49-F238E27FC236}">
                  <a16:creationId xmlns:a16="http://schemas.microsoft.com/office/drawing/2014/main" id="{DA35D3A1-EB1C-4C92-B960-9380B7A4ED46}"/>
                </a:ext>
              </a:extLst>
            </p:cNvPr>
            <p:cNvCxnSpPr>
              <a:cxnSpLocks/>
            </p:cNvCxnSpPr>
            <p:nvPr/>
          </p:nvCxnSpPr>
          <p:spPr>
            <a:xfrm>
              <a:off x="5214491" y="2649800"/>
              <a:ext cx="0" cy="703004"/>
            </a:xfrm>
            <a:prstGeom prst="straightConnector1">
              <a:avLst/>
            </a:prstGeom>
            <a:noFill/>
            <a:ln w="6350" cap="flat" cmpd="sng" algn="ctr">
              <a:solidFill>
                <a:srgbClr val="0070C0"/>
              </a:solidFill>
              <a:prstDash val="solid"/>
              <a:miter lim="800000"/>
              <a:headEnd type="triangle" w="med" len="med"/>
              <a:tailEnd type="triangle" w="med" len="med"/>
            </a:ln>
            <a:effectLst/>
          </p:spPr>
        </p:cxnSp>
        <p:sp>
          <p:nvSpPr>
            <p:cNvPr id="364" name="文本框 27">
              <a:extLst>
                <a:ext uri="{FF2B5EF4-FFF2-40B4-BE49-F238E27FC236}">
                  <a16:creationId xmlns:a16="http://schemas.microsoft.com/office/drawing/2014/main" id="{34BC5CD2-BEE3-DCA2-D41F-88B64954A05B}"/>
                </a:ext>
              </a:extLst>
            </p:cNvPr>
            <p:cNvSpPr txBox="1"/>
            <p:nvPr/>
          </p:nvSpPr>
          <p:spPr>
            <a:xfrm>
              <a:off x="4384236" y="2740121"/>
              <a:ext cx="1041984" cy="253916"/>
            </a:xfrm>
            <a:prstGeom prst="rect">
              <a:avLst/>
            </a:prstGeom>
            <a:noFill/>
            <a:ln>
              <a:noFill/>
            </a:ln>
          </p:spPr>
          <p:txBody>
            <a:bodyPr wrap="square" rtlCol="0">
              <a:spAutoFit/>
            </a:bodyPr>
            <a:lstStyle/>
            <a:p>
              <a:pPr algn="ctr" defTabSz="914400">
                <a:defRPr/>
              </a:pPr>
              <a:r>
                <a:rPr lang="en-US" altLang="zh-CN" sz="1050" kern="0" dirty="0">
                  <a:solidFill>
                    <a:prstClr val="black"/>
                  </a:solidFill>
                  <a:ea typeface="黑体" panose="02010609060101010101" pitchFamily="49" charset="-122"/>
                </a:rPr>
                <a:t> AN SBI</a:t>
              </a:r>
              <a:endParaRPr lang="zh-CN" altLang="en-US" sz="1050" kern="0" dirty="0">
                <a:solidFill>
                  <a:prstClr val="black"/>
                </a:solidFill>
                <a:ea typeface="黑体" panose="02010609060101010101" pitchFamily="49" charset="-122"/>
              </a:endParaRPr>
            </a:p>
          </p:txBody>
        </p:sp>
        <p:cxnSp>
          <p:nvCxnSpPr>
            <p:cNvPr id="365" name="直接箭头连接符 19">
              <a:extLst>
                <a:ext uri="{FF2B5EF4-FFF2-40B4-BE49-F238E27FC236}">
                  <a16:creationId xmlns:a16="http://schemas.microsoft.com/office/drawing/2014/main" id="{5FCE2FAF-0C0E-7245-DE7E-A38E3A6890B4}"/>
                </a:ext>
              </a:extLst>
            </p:cNvPr>
            <p:cNvCxnSpPr>
              <a:cxnSpLocks/>
            </p:cNvCxnSpPr>
            <p:nvPr/>
          </p:nvCxnSpPr>
          <p:spPr>
            <a:xfrm>
              <a:off x="6613842" y="2593748"/>
              <a:ext cx="0" cy="1158742"/>
            </a:xfrm>
            <a:prstGeom prst="straightConnector1">
              <a:avLst/>
            </a:prstGeom>
            <a:noFill/>
            <a:ln w="6350" cap="flat" cmpd="sng" algn="ctr">
              <a:solidFill>
                <a:srgbClr val="0070C0"/>
              </a:solidFill>
              <a:prstDash val="solid"/>
              <a:miter lim="800000"/>
              <a:headEnd type="triangle" w="med" len="med"/>
              <a:tailEnd type="triangle" w="med" len="med"/>
            </a:ln>
            <a:effectLst/>
          </p:spPr>
        </p:cxnSp>
        <p:sp>
          <p:nvSpPr>
            <p:cNvPr id="366" name="文本框 27">
              <a:extLst>
                <a:ext uri="{FF2B5EF4-FFF2-40B4-BE49-F238E27FC236}">
                  <a16:creationId xmlns:a16="http://schemas.microsoft.com/office/drawing/2014/main" id="{7066AE2A-D056-C9BD-D82E-B7E504C33C90}"/>
                </a:ext>
              </a:extLst>
            </p:cNvPr>
            <p:cNvSpPr txBox="1"/>
            <p:nvPr/>
          </p:nvSpPr>
          <p:spPr>
            <a:xfrm>
              <a:off x="5865578" y="2733145"/>
              <a:ext cx="1041984" cy="253916"/>
            </a:xfrm>
            <a:prstGeom prst="rect">
              <a:avLst/>
            </a:prstGeom>
            <a:noFill/>
            <a:ln>
              <a:noFill/>
            </a:ln>
          </p:spPr>
          <p:txBody>
            <a:bodyPr wrap="square" rtlCol="0">
              <a:spAutoFit/>
            </a:bodyPr>
            <a:lstStyle/>
            <a:p>
              <a:pPr algn="ctr" defTabSz="914400">
                <a:defRPr/>
              </a:pPr>
              <a:r>
                <a:rPr lang="en-US" altLang="zh-CN" sz="1050" kern="0" dirty="0">
                  <a:solidFill>
                    <a:prstClr val="black"/>
                  </a:solidFill>
                  <a:ea typeface="黑体" panose="02010609060101010101" pitchFamily="49" charset="-122"/>
                </a:rPr>
                <a:t> IP SBI</a:t>
              </a:r>
              <a:endParaRPr lang="zh-CN" altLang="en-US" sz="1050" kern="0" dirty="0">
                <a:solidFill>
                  <a:prstClr val="black"/>
                </a:solidFill>
                <a:ea typeface="黑体" panose="02010609060101010101" pitchFamily="49" charset="-122"/>
              </a:endParaRPr>
            </a:p>
          </p:txBody>
        </p:sp>
        <p:sp>
          <p:nvSpPr>
            <p:cNvPr id="367" name="文本框 27">
              <a:extLst>
                <a:ext uri="{FF2B5EF4-FFF2-40B4-BE49-F238E27FC236}">
                  <a16:creationId xmlns:a16="http://schemas.microsoft.com/office/drawing/2014/main" id="{D7A72D92-D91C-D43B-B57E-77B37B9AC843}"/>
                </a:ext>
              </a:extLst>
            </p:cNvPr>
            <p:cNvSpPr txBox="1"/>
            <p:nvPr/>
          </p:nvSpPr>
          <p:spPr>
            <a:xfrm>
              <a:off x="6414521" y="3141587"/>
              <a:ext cx="1041984" cy="253916"/>
            </a:xfrm>
            <a:prstGeom prst="rect">
              <a:avLst/>
            </a:prstGeom>
            <a:noFill/>
            <a:ln>
              <a:noFill/>
            </a:ln>
          </p:spPr>
          <p:txBody>
            <a:bodyPr wrap="square" rtlCol="0">
              <a:spAutoFit/>
            </a:bodyPr>
            <a:lstStyle/>
            <a:p>
              <a:pPr algn="ctr" defTabSz="914400">
                <a:defRPr/>
              </a:pPr>
              <a:r>
                <a:rPr lang="en-US" altLang="zh-CN" sz="1050" kern="0" dirty="0">
                  <a:solidFill>
                    <a:prstClr val="black"/>
                  </a:solidFill>
                  <a:ea typeface="黑体" panose="02010609060101010101" pitchFamily="49" charset="-122"/>
                </a:rPr>
                <a:t> OTN SBI</a:t>
              </a:r>
              <a:endParaRPr lang="zh-CN" altLang="en-US" sz="1050" kern="0" dirty="0">
                <a:solidFill>
                  <a:prstClr val="black"/>
                </a:solidFill>
                <a:ea typeface="黑体" panose="02010609060101010101" pitchFamily="49" charset="-122"/>
              </a:endParaRPr>
            </a:p>
          </p:txBody>
        </p:sp>
        <p:cxnSp>
          <p:nvCxnSpPr>
            <p:cNvPr id="368" name="直接箭头连接符 19">
              <a:extLst>
                <a:ext uri="{FF2B5EF4-FFF2-40B4-BE49-F238E27FC236}">
                  <a16:creationId xmlns:a16="http://schemas.microsoft.com/office/drawing/2014/main" id="{DAD294BD-0727-C623-D39C-84CE8F97C0D4}"/>
                </a:ext>
              </a:extLst>
            </p:cNvPr>
            <p:cNvCxnSpPr>
              <a:cxnSpLocks/>
            </p:cNvCxnSpPr>
            <p:nvPr/>
          </p:nvCxnSpPr>
          <p:spPr>
            <a:xfrm>
              <a:off x="9115145" y="2593748"/>
              <a:ext cx="0" cy="1158742"/>
            </a:xfrm>
            <a:prstGeom prst="straightConnector1">
              <a:avLst/>
            </a:prstGeom>
            <a:noFill/>
            <a:ln w="6350" cap="flat" cmpd="sng" algn="ctr">
              <a:solidFill>
                <a:srgbClr val="0070C0"/>
              </a:solidFill>
              <a:prstDash val="solid"/>
              <a:miter lim="800000"/>
              <a:headEnd type="triangle" w="med" len="med"/>
              <a:tailEnd type="triangle" w="med" len="med"/>
            </a:ln>
            <a:effectLst/>
          </p:spPr>
        </p:cxnSp>
        <p:sp>
          <p:nvSpPr>
            <p:cNvPr id="369" name="文本框 27">
              <a:extLst>
                <a:ext uri="{FF2B5EF4-FFF2-40B4-BE49-F238E27FC236}">
                  <a16:creationId xmlns:a16="http://schemas.microsoft.com/office/drawing/2014/main" id="{FE65423A-B429-ABBC-219B-304F2CB6EBF8}"/>
                </a:ext>
              </a:extLst>
            </p:cNvPr>
            <p:cNvSpPr txBox="1"/>
            <p:nvPr/>
          </p:nvSpPr>
          <p:spPr>
            <a:xfrm>
              <a:off x="8366881" y="2733145"/>
              <a:ext cx="1041984" cy="253916"/>
            </a:xfrm>
            <a:prstGeom prst="rect">
              <a:avLst/>
            </a:prstGeom>
            <a:noFill/>
            <a:ln>
              <a:noFill/>
            </a:ln>
          </p:spPr>
          <p:txBody>
            <a:bodyPr wrap="square" rtlCol="0">
              <a:spAutoFit/>
            </a:bodyPr>
            <a:lstStyle/>
            <a:p>
              <a:pPr algn="ctr" defTabSz="914400">
                <a:defRPr/>
              </a:pPr>
              <a:r>
                <a:rPr lang="en-US" altLang="zh-CN" sz="1050" kern="0" dirty="0">
                  <a:solidFill>
                    <a:prstClr val="black"/>
                  </a:solidFill>
                  <a:ea typeface="黑体" panose="02010609060101010101" pitchFamily="49" charset="-122"/>
                </a:rPr>
                <a:t>CN SBI</a:t>
              </a:r>
              <a:endParaRPr lang="zh-CN" altLang="en-US" sz="1050" kern="0" dirty="0">
                <a:solidFill>
                  <a:prstClr val="black"/>
                </a:solidFill>
                <a:ea typeface="黑体" panose="02010609060101010101" pitchFamily="49" charset="-122"/>
              </a:endParaRPr>
            </a:p>
          </p:txBody>
        </p:sp>
        <p:sp>
          <p:nvSpPr>
            <p:cNvPr id="372" name="Freeform: Shape 371">
              <a:extLst>
                <a:ext uri="{FF2B5EF4-FFF2-40B4-BE49-F238E27FC236}">
                  <a16:creationId xmlns:a16="http://schemas.microsoft.com/office/drawing/2014/main" id="{E8ACBA33-62DE-A83E-61B2-97AC2B819926}"/>
                </a:ext>
              </a:extLst>
            </p:cNvPr>
            <p:cNvSpPr/>
            <p:nvPr/>
          </p:nvSpPr>
          <p:spPr>
            <a:xfrm>
              <a:off x="5598352" y="3772561"/>
              <a:ext cx="3373821" cy="1667960"/>
            </a:xfrm>
            <a:custGeom>
              <a:avLst/>
              <a:gdLst>
                <a:gd name="connsiteX0" fmla="*/ 0 w 3373821"/>
                <a:gd name="connsiteY0" fmla="*/ 213056 h 1667960"/>
                <a:gd name="connsiteX1" fmla="*/ 922283 w 3373821"/>
                <a:gd name="connsiteY1" fmla="*/ 102697 h 1667960"/>
                <a:gd name="connsiteX2" fmla="*/ 930166 w 3373821"/>
                <a:gd name="connsiteY2" fmla="*/ 1497946 h 1667960"/>
                <a:gd name="connsiteX3" fmla="*/ 1749973 w 3373821"/>
                <a:gd name="connsiteY3" fmla="*/ 1490063 h 1667960"/>
                <a:gd name="connsiteX4" fmla="*/ 1726324 w 3373821"/>
                <a:gd name="connsiteY4" fmla="*/ 102697 h 1667960"/>
                <a:gd name="connsiteX5" fmla="*/ 2514600 w 3373821"/>
                <a:gd name="connsiteY5" fmla="*/ 575663 h 1667960"/>
                <a:gd name="connsiteX6" fmla="*/ 3373821 w 3373821"/>
                <a:gd name="connsiteY6" fmla="*/ 173642 h 166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73821" h="1667960">
                  <a:moveTo>
                    <a:pt x="0" y="213056"/>
                  </a:moveTo>
                  <a:cubicBezTo>
                    <a:pt x="383627" y="50802"/>
                    <a:pt x="767255" y="-111451"/>
                    <a:pt x="922283" y="102697"/>
                  </a:cubicBezTo>
                  <a:cubicBezTo>
                    <a:pt x="1077311" y="316845"/>
                    <a:pt x="792218" y="1266718"/>
                    <a:pt x="930166" y="1497946"/>
                  </a:cubicBezTo>
                  <a:cubicBezTo>
                    <a:pt x="1068114" y="1729174"/>
                    <a:pt x="1617280" y="1722604"/>
                    <a:pt x="1749973" y="1490063"/>
                  </a:cubicBezTo>
                  <a:cubicBezTo>
                    <a:pt x="1882666" y="1257522"/>
                    <a:pt x="1598886" y="255097"/>
                    <a:pt x="1726324" y="102697"/>
                  </a:cubicBezTo>
                  <a:cubicBezTo>
                    <a:pt x="1853762" y="-49703"/>
                    <a:pt x="2240017" y="563839"/>
                    <a:pt x="2514600" y="575663"/>
                  </a:cubicBezTo>
                  <a:cubicBezTo>
                    <a:pt x="2789183" y="587487"/>
                    <a:pt x="3081502" y="380564"/>
                    <a:pt x="3373821" y="173642"/>
                  </a:cubicBezTo>
                </a:path>
              </a:pathLst>
            </a:custGeom>
            <a:ln w="38100">
              <a:solidFill>
                <a:srgbClr val="FFC000"/>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373" name="Freeform: Shape 372">
              <a:extLst>
                <a:ext uri="{FF2B5EF4-FFF2-40B4-BE49-F238E27FC236}">
                  <a16:creationId xmlns:a16="http://schemas.microsoft.com/office/drawing/2014/main" id="{C8E0D134-17F5-8C46-33B4-338319DB3C87}"/>
                </a:ext>
              </a:extLst>
            </p:cNvPr>
            <p:cNvSpPr/>
            <p:nvPr/>
          </p:nvSpPr>
          <p:spPr>
            <a:xfrm>
              <a:off x="5581888" y="4332458"/>
              <a:ext cx="3453346" cy="1198348"/>
            </a:xfrm>
            <a:custGeom>
              <a:avLst/>
              <a:gdLst>
                <a:gd name="connsiteX0" fmla="*/ 8581 w 3453346"/>
                <a:gd name="connsiteY0" fmla="*/ 0 h 1198348"/>
                <a:gd name="connsiteX1" fmla="*/ 698 w 3453346"/>
                <a:gd name="connsiteY1" fmla="*/ 906518 h 1198348"/>
                <a:gd name="connsiteX2" fmla="*/ 24346 w 3453346"/>
                <a:gd name="connsiteY2" fmla="*/ 1079938 h 1198348"/>
                <a:gd name="connsiteX3" fmla="*/ 150470 w 3453346"/>
                <a:gd name="connsiteY3" fmla="*/ 1166649 h 1198348"/>
                <a:gd name="connsiteX4" fmla="*/ 386953 w 3453346"/>
                <a:gd name="connsiteY4" fmla="*/ 1166649 h 1198348"/>
                <a:gd name="connsiteX5" fmla="*/ 1301353 w 3453346"/>
                <a:gd name="connsiteY5" fmla="*/ 1198180 h 1198348"/>
                <a:gd name="connsiteX6" fmla="*/ 2097512 w 3453346"/>
                <a:gd name="connsiteY6" fmla="*/ 1150883 h 1198348"/>
                <a:gd name="connsiteX7" fmla="*/ 2357643 w 3453346"/>
                <a:gd name="connsiteY7" fmla="*/ 1127235 h 1198348"/>
                <a:gd name="connsiteX8" fmla="*/ 2444353 w 3453346"/>
                <a:gd name="connsiteY8" fmla="*/ 1032642 h 1198348"/>
                <a:gd name="connsiteX9" fmla="*/ 2436470 w 3453346"/>
                <a:gd name="connsiteY9" fmla="*/ 654269 h 1198348"/>
                <a:gd name="connsiteX10" fmla="*/ 2444353 w 3453346"/>
                <a:gd name="connsiteY10" fmla="*/ 331076 h 1198348"/>
                <a:gd name="connsiteX11" fmla="*/ 2562594 w 3453346"/>
                <a:gd name="connsiteY11" fmla="*/ 204952 h 1198348"/>
                <a:gd name="connsiteX12" fmla="*/ 2704484 w 3453346"/>
                <a:gd name="connsiteY12" fmla="*/ 220718 h 1198348"/>
                <a:gd name="connsiteX13" fmla="*/ 2893670 w 3453346"/>
                <a:gd name="connsiteY13" fmla="*/ 417787 h 1198348"/>
                <a:gd name="connsiteX14" fmla="*/ 3193215 w 3453346"/>
                <a:gd name="connsiteY14" fmla="*/ 725214 h 1198348"/>
                <a:gd name="connsiteX15" fmla="*/ 3453346 w 3453346"/>
                <a:gd name="connsiteY15" fmla="*/ 811925 h 119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53346" h="1198348">
                  <a:moveTo>
                    <a:pt x="8581" y="0"/>
                  </a:moveTo>
                  <a:cubicBezTo>
                    <a:pt x="3326" y="363264"/>
                    <a:pt x="-1929" y="726528"/>
                    <a:pt x="698" y="906518"/>
                  </a:cubicBezTo>
                  <a:cubicBezTo>
                    <a:pt x="3325" y="1086508"/>
                    <a:pt x="-616" y="1036583"/>
                    <a:pt x="24346" y="1079938"/>
                  </a:cubicBezTo>
                  <a:cubicBezTo>
                    <a:pt x="49308" y="1123293"/>
                    <a:pt x="90036" y="1152197"/>
                    <a:pt x="150470" y="1166649"/>
                  </a:cubicBezTo>
                  <a:cubicBezTo>
                    <a:pt x="210904" y="1181101"/>
                    <a:pt x="386953" y="1166649"/>
                    <a:pt x="386953" y="1166649"/>
                  </a:cubicBezTo>
                  <a:cubicBezTo>
                    <a:pt x="578767" y="1171904"/>
                    <a:pt x="1016260" y="1200808"/>
                    <a:pt x="1301353" y="1198180"/>
                  </a:cubicBezTo>
                  <a:cubicBezTo>
                    <a:pt x="1586446" y="1195552"/>
                    <a:pt x="1921464" y="1162707"/>
                    <a:pt x="2097512" y="1150883"/>
                  </a:cubicBezTo>
                  <a:cubicBezTo>
                    <a:pt x="2273560" y="1139059"/>
                    <a:pt x="2299836" y="1146942"/>
                    <a:pt x="2357643" y="1127235"/>
                  </a:cubicBezTo>
                  <a:cubicBezTo>
                    <a:pt x="2415450" y="1107528"/>
                    <a:pt x="2431215" y="1111470"/>
                    <a:pt x="2444353" y="1032642"/>
                  </a:cubicBezTo>
                  <a:cubicBezTo>
                    <a:pt x="2457491" y="953814"/>
                    <a:pt x="2436470" y="771197"/>
                    <a:pt x="2436470" y="654269"/>
                  </a:cubicBezTo>
                  <a:cubicBezTo>
                    <a:pt x="2436470" y="537341"/>
                    <a:pt x="2423332" y="405962"/>
                    <a:pt x="2444353" y="331076"/>
                  </a:cubicBezTo>
                  <a:cubicBezTo>
                    <a:pt x="2465374" y="256190"/>
                    <a:pt x="2519239" y="223345"/>
                    <a:pt x="2562594" y="204952"/>
                  </a:cubicBezTo>
                  <a:cubicBezTo>
                    <a:pt x="2605949" y="186559"/>
                    <a:pt x="2649305" y="185246"/>
                    <a:pt x="2704484" y="220718"/>
                  </a:cubicBezTo>
                  <a:cubicBezTo>
                    <a:pt x="2759663" y="256190"/>
                    <a:pt x="2893670" y="417787"/>
                    <a:pt x="2893670" y="417787"/>
                  </a:cubicBezTo>
                  <a:cubicBezTo>
                    <a:pt x="2975125" y="501870"/>
                    <a:pt x="3099936" y="659524"/>
                    <a:pt x="3193215" y="725214"/>
                  </a:cubicBezTo>
                  <a:cubicBezTo>
                    <a:pt x="3286494" y="790904"/>
                    <a:pt x="3400795" y="797473"/>
                    <a:pt x="3453346" y="811925"/>
                  </a:cubicBezTo>
                </a:path>
              </a:pathLst>
            </a:custGeom>
            <a:ln w="38100">
              <a:solidFill>
                <a:srgbClr val="00B05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374" name="文本框 32">
            <a:extLst>
              <a:ext uri="{FF2B5EF4-FFF2-40B4-BE49-F238E27FC236}">
                <a16:creationId xmlns:a16="http://schemas.microsoft.com/office/drawing/2014/main" id="{33843436-0013-B2A1-46A8-C765D6A93262}"/>
              </a:ext>
            </a:extLst>
          </p:cNvPr>
          <p:cNvSpPr txBox="1"/>
          <p:nvPr/>
        </p:nvSpPr>
        <p:spPr>
          <a:xfrm>
            <a:off x="212886" y="4060896"/>
            <a:ext cx="1853458" cy="646331"/>
          </a:xfrm>
          <a:prstGeom prst="rect">
            <a:avLst/>
          </a:prstGeom>
          <a:noFill/>
          <a:ln>
            <a:noFill/>
          </a:ln>
        </p:spPr>
        <p:txBody>
          <a:bodyPr wrap="square" rtlCol="0">
            <a:spAutoFit/>
          </a:bodyPr>
          <a:lstStyle/>
          <a:p>
            <a:pPr algn="ctr" defTabSz="914400">
              <a:defRPr/>
            </a:pPr>
            <a:r>
              <a:rPr lang="en-US" altLang="zh-CN" kern="0" dirty="0">
                <a:solidFill>
                  <a:prstClr val="black"/>
                </a:solidFill>
                <a:ea typeface="黑体" panose="02010609060101010101" pitchFamily="49" charset="-122"/>
              </a:rPr>
              <a:t>Network Layer</a:t>
            </a:r>
          </a:p>
          <a:p>
            <a:pPr algn="ctr" defTabSz="914400">
              <a:defRPr/>
            </a:pPr>
            <a:r>
              <a:rPr lang="en-US" altLang="zh-CN" kern="0" dirty="0">
                <a:solidFill>
                  <a:prstClr val="black"/>
                </a:solidFill>
                <a:ea typeface="黑体" panose="02010609060101010101" pitchFamily="49" charset="-122"/>
              </a:rPr>
              <a:t>(ASON+/OSP)</a:t>
            </a:r>
            <a:endParaRPr lang="zh-CN" altLang="en-US" kern="0" dirty="0">
              <a:solidFill>
                <a:prstClr val="black"/>
              </a:solidFill>
              <a:ea typeface="黑体" panose="02010609060101010101" pitchFamily="49" charset="-122"/>
            </a:endParaRPr>
          </a:p>
        </p:txBody>
      </p:sp>
      <p:sp>
        <p:nvSpPr>
          <p:cNvPr id="381" name="TextBox 380">
            <a:extLst>
              <a:ext uri="{FF2B5EF4-FFF2-40B4-BE49-F238E27FC236}">
                <a16:creationId xmlns:a16="http://schemas.microsoft.com/office/drawing/2014/main" id="{78662099-A290-688A-B465-709D7F15E833}"/>
              </a:ext>
            </a:extLst>
          </p:cNvPr>
          <p:cNvSpPr txBox="1"/>
          <p:nvPr/>
        </p:nvSpPr>
        <p:spPr>
          <a:xfrm>
            <a:off x="9763112" y="1388690"/>
            <a:ext cx="2463114" cy="3477875"/>
          </a:xfrm>
          <a:prstGeom prst="rect">
            <a:avLst/>
          </a:prstGeom>
          <a:noFill/>
        </p:spPr>
        <p:txBody>
          <a:bodyPr wrap="square" rtlCol="0">
            <a:spAutoFit/>
          </a:bodyPr>
          <a:lstStyle/>
          <a:p>
            <a:pPr marL="285750" indent="-285750" defTabSz="914400">
              <a:buFont typeface="Arial" panose="020B0604020202020204" pitchFamily="34" charset="0"/>
              <a:buChar char="•"/>
            </a:pPr>
            <a:r>
              <a:rPr lang="en-US" sz="2000" b="1" dirty="0">
                <a:solidFill>
                  <a:srgbClr val="0000FF"/>
                </a:solidFill>
              </a:rPr>
              <a:t>Unified management &amp; control </a:t>
            </a:r>
            <a:r>
              <a:rPr lang="en-US" sz="2000" dirty="0">
                <a:solidFill>
                  <a:prstClr val="black"/>
                </a:solidFill>
              </a:rPr>
              <a:t>across multi-technology domains</a:t>
            </a:r>
          </a:p>
          <a:p>
            <a:pPr marL="285750" indent="-285750" defTabSz="914400">
              <a:buFont typeface="Arial" panose="020B0604020202020204" pitchFamily="34" charset="0"/>
              <a:buChar char="•"/>
            </a:pPr>
            <a:r>
              <a:rPr lang="en-US" sz="2000" b="1" dirty="0">
                <a:solidFill>
                  <a:srgbClr val="0000FF"/>
                </a:solidFill>
              </a:rPr>
              <a:t>Standard, open interfaces </a:t>
            </a:r>
            <a:r>
              <a:rPr lang="en-US" sz="2000" dirty="0">
                <a:solidFill>
                  <a:prstClr val="black"/>
                </a:solidFill>
              </a:rPr>
              <a:t>ensuring multi-vendor interoperability</a:t>
            </a:r>
          </a:p>
          <a:p>
            <a:pPr marL="285750" indent="-285750" defTabSz="914400">
              <a:buFont typeface="Arial" panose="020B0604020202020204" pitchFamily="34" charset="0"/>
              <a:buChar char="•"/>
            </a:pPr>
            <a:endParaRPr lang="en-US" sz="2000" dirty="0">
              <a:solidFill>
                <a:prstClr val="black"/>
              </a:solidFill>
            </a:endParaRPr>
          </a:p>
        </p:txBody>
      </p:sp>
    </p:spTree>
    <p:extLst>
      <p:ext uri="{BB962C8B-B14F-4D97-AF65-F5344CB8AC3E}">
        <p14:creationId xmlns:p14="http://schemas.microsoft.com/office/powerpoint/2010/main" val="3747112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ADB1D9-336D-594D-9418-4BC486843D21}"/>
              </a:ext>
            </a:extLst>
          </p:cNvPr>
          <p:cNvSpPr>
            <a:spLocks noGrp="1"/>
          </p:cNvSpPr>
          <p:nvPr>
            <p:ph type="subTitle" idx="1"/>
          </p:nvPr>
        </p:nvSpPr>
        <p:spPr>
          <a:xfrm>
            <a:off x="506116" y="128810"/>
            <a:ext cx="11232494" cy="1059910"/>
          </a:xfrm>
        </p:spPr>
        <p:txBody>
          <a:bodyPr anchor="ctr">
            <a:noAutofit/>
          </a:bodyPr>
          <a:lstStyle/>
          <a:p>
            <a:pPr lvl="0" defTabSz="914112">
              <a:lnSpc>
                <a:spcPct val="100000"/>
              </a:lnSpc>
              <a:defRPr/>
            </a:pPr>
            <a:r>
              <a:rPr lang="en-US" altLang="zh-CN" sz="3200" b="0" dirty="0">
                <a:solidFill>
                  <a:schemeClr val="tx2"/>
                </a:solidFill>
                <a:latin typeface="Arial" panose="020B0604020202020204" pitchFamily="34" charset="0"/>
                <a:ea typeface="Microsoft YaHei"/>
                <a:cs typeface="Arial" panose="020B0604020202020204" pitchFamily="34" charset="0"/>
              </a:rPr>
              <a:t>Realizing </a:t>
            </a:r>
            <a:r>
              <a:rPr lang="en-US" altLang="zh-CN" sz="3200" b="0" i="0" dirty="0">
                <a:solidFill>
                  <a:schemeClr val="tx2"/>
                </a:solidFill>
                <a:effectLst/>
                <a:latin typeface="Arial" panose="020B0604020202020204" pitchFamily="34" charset="0"/>
                <a:ea typeface="Microsoft YaHei"/>
                <a:cs typeface="Arial" panose="020B0604020202020204" pitchFamily="34" charset="0"/>
              </a:rPr>
              <a:t>Premium Service</a:t>
            </a:r>
            <a:r>
              <a:rPr lang="en-US" altLang="zh-CN" sz="3200" b="0" dirty="0">
                <a:solidFill>
                  <a:schemeClr val="tx2"/>
                </a:solidFill>
                <a:latin typeface="Arial" panose="020B0604020202020204" pitchFamily="34" charset="0"/>
                <a:ea typeface="Microsoft YaHei"/>
                <a:cs typeface="Arial" panose="020B0604020202020204" pitchFamily="34" charset="0"/>
              </a:rPr>
              <a:t>s with End-to-end Network Slicing</a:t>
            </a:r>
            <a:endParaRPr kumimoji="0" lang="zh-CN" altLang="en-US" sz="3200" b="0" i="0" u="none" strike="noStrike" kern="1200" cap="none" spc="0" normalizeH="0" baseline="0" noProof="0" dirty="0">
              <a:ln>
                <a:noFill/>
              </a:ln>
              <a:solidFill>
                <a:schemeClr val="tx2"/>
              </a:solidFill>
              <a:effectLst/>
              <a:uLnTx/>
              <a:uFillTx/>
              <a:latin typeface="Arial" panose="020B0604020202020204" pitchFamily="34" charset="0"/>
              <a:ea typeface="Microsoft YaHei"/>
              <a:cs typeface="Arial" panose="020B0604020202020204" pitchFamily="34" charset="0"/>
            </a:endParaRPr>
          </a:p>
        </p:txBody>
      </p:sp>
      <p:sp>
        <p:nvSpPr>
          <p:cNvPr id="375" name="TextBox 374">
            <a:extLst>
              <a:ext uri="{FF2B5EF4-FFF2-40B4-BE49-F238E27FC236}">
                <a16:creationId xmlns:a16="http://schemas.microsoft.com/office/drawing/2014/main" id="{0B17930F-EA6C-8B3D-115C-D4CA69E89C4E}"/>
              </a:ext>
            </a:extLst>
          </p:cNvPr>
          <p:cNvSpPr txBox="1"/>
          <p:nvPr/>
        </p:nvSpPr>
        <p:spPr>
          <a:xfrm>
            <a:off x="891491" y="1360453"/>
            <a:ext cx="9955530" cy="1938992"/>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tx2"/>
                </a:solidFill>
              </a:rPr>
              <a:t>Intent driven</a:t>
            </a:r>
          </a:p>
          <a:p>
            <a:pPr marL="285750" indent="-285750">
              <a:buFont typeface="Arial" panose="020B0604020202020204" pitchFamily="34" charset="0"/>
              <a:buChar char="•"/>
            </a:pPr>
            <a:r>
              <a:rPr lang="en-US" sz="2000" dirty="0">
                <a:solidFill>
                  <a:schemeClr val="tx2"/>
                </a:solidFill>
              </a:rPr>
              <a:t>Differentiated services on a shared infrastructure with different technology domains</a:t>
            </a:r>
          </a:p>
          <a:p>
            <a:pPr marL="285750" indent="-285750">
              <a:buFont typeface="Arial" panose="020B0604020202020204" pitchFamily="34" charset="0"/>
              <a:buChar char="•"/>
            </a:pPr>
            <a:r>
              <a:rPr lang="en-US" sz="2000" dirty="0">
                <a:solidFill>
                  <a:schemeClr val="tx2"/>
                </a:solidFill>
              </a:rPr>
              <a:t>Customized network partitioning with OAM based on customer requirements</a:t>
            </a:r>
          </a:p>
          <a:p>
            <a:pPr marL="285750" indent="-285750">
              <a:buFont typeface="Arial" panose="020B0604020202020204" pitchFamily="34" charset="0"/>
              <a:buChar char="•"/>
            </a:pPr>
            <a:r>
              <a:rPr lang="en-US" sz="2000" dirty="0">
                <a:solidFill>
                  <a:schemeClr val="tx2"/>
                </a:solidFill>
              </a:rPr>
              <a:t>Network service self-containment and isolation</a:t>
            </a:r>
          </a:p>
          <a:p>
            <a:pPr marL="285750" indent="-285750">
              <a:buFont typeface="Arial" panose="020B0604020202020204" pitchFamily="34" charset="0"/>
              <a:buChar char="•"/>
            </a:pPr>
            <a:r>
              <a:rPr lang="en-US" sz="2000" dirty="0">
                <a:solidFill>
                  <a:schemeClr val="tx2"/>
                </a:solidFill>
              </a:rPr>
              <a:t>Guaranteed / Deterministic QoS</a:t>
            </a:r>
          </a:p>
          <a:p>
            <a:pPr marL="285750" indent="-285750">
              <a:buFont typeface="Arial" panose="020B0604020202020204" pitchFamily="34" charset="0"/>
              <a:buChar char="•"/>
            </a:pPr>
            <a:endParaRPr lang="en-US" sz="2000" dirty="0">
              <a:solidFill>
                <a:schemeClr val="tx2"/>
              </a:solidFill>
            </a:endParaRPr>
          </a:p>
        </p:txBody>
      </p:sp>
      <p:grpSp>
        <p:nvGrpSpPr>
          <p:cNvPr id="5" name="Group 4">
            <a:extLst>
              <a:ext uri="{FF2B5EF4-FFF2-40B4-BE49-F238E27FC236}">
                <a16:creationId xmlns:a16="http://schemas.microsoft.com/office/drawing/2014/main" id="{C2DF00F0-B946-0A4A-6096-FFFB0F80F63B}"/>
              </a:ext>
            </a:extLst>
          </p:cNvPr>
          <p:cNvGrpSpPr/>
          <p:nvPr/>
        </p:nvGrpSpPr>
        <p:grpSpPr>
          <a:xfrm>
            <a:off x="598837" y="2809211"/>
            <a:ext cx="9840618" cy="3765555"/>
            <a:chOff x="644557" y="2534891"/>
            <a:chExt cx="9840618" cy="3765555"/>
          </a:xfrm>
        </p:grpSpPr>
        <p:sp>
          <p:nvSpPr>
            <p:cNvPr id="435" name="Parallelogram 434">
              <a:extLst>
                <a:ext uri="{FF2B5EF4-FFF2-40B4-BE49-F238E27FC236}">
                  <a16:creationId xmlns:a16="http://schemas.microsoft.com/office/drawing/2014/main" id="{AEAF5DEC-B75B-F334-19DB-4E55F09A6990}"/>
                </a:ext>
              </a:extLst>
            </p:cNvPr>
            <p:cNvSpPr/>
            <p:nvPr/>
          </p:nvSpPr>
          <p:spPr>
            <a:xfrm>
              <a:off x="4249746" y="4931131"/>
              <a:ext cx="3365770" cy="324197"/>
            </a:xfrm>
            <a:prstGeom prst="parallelogram">
              <a:avLst>
                <a:gd name="adj" fmla="val 124999"/>
              </a:avLst>
            </a:prstGeom>
            <a:solidFill>
              <a:sysClr val="window" lastClr="FFFFFF"/>
            </a:solidFill>
            <a:ln w="28575"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L0 Slice</a:t>
              </a:r>
            </a:p>
          </p:txBody>
        </p:sp>
        <p:sp>
          <p:nvSpPr>
            <p:cNvPr id="436" name="Parallelogram 435">
              <a:extLst>
                <a:ext uri="{FF2B5EF4-FFF2-40B4-BE49-F238E27FC236}">
                  <a16:creationId xmlns:a16="http://schemas.microsoft.com/office/drawing/2014/main" id="{21F3F775-5092-398D-B810-CC5B94A7DAC1}"/>
                </a:ext>
              </a:extLst>
            </p:cNvPr>
            <p:cNvSpPr/>
            <p:nvPr/>
          </p:nvSpPr>
          <p:spPr>
            <a:xfrm>
              <a:off x="2533175" y="4412364"/>
              <a:ext cx="2470146" cy="836093"/>
            </a:xfrm>
            <a:prstGeom prst="parallelogram">
              <a:avLst>
                <a:gd name="adj" fmla="val 124999"/>
              </a:avLst>
            </a:prstGeom>
            <a:solidFill>
              <a:sysClr val="window" lastClr="FFFFFF"/>
            </a:solidFill>
            <a:ln w="28575"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AN Slice</a:t>
              </a:r>
            </a:p>
          </p:txBody>
        </p:sp>
        <p:sp>
          <p:nvSpPr>
            <p:cNvPr id="437" name="TextBox 436">
              <a:extLst>
                <a:ext uri="{FF2B5EF4-FFF2-40B4-BE49-F238E27FC236}">
                  <a16:creationId xmlns:a16="http://schemas.microsoft.com/office/drawing/2014/main" id="{52DCE5A7-3F93-0ADC-0008-9CF06891537C}"/>
                </a:ext>
              </a:extLst>
            </p:cNvPr>
            <p:cNvSpPr txBox="1"/>
            <p:nvPr/>
          </p:nvSpPr>
          <p:spPr>
            <a:xfrm>
              <a:off x="1364779" y="4301698"/>
              <a:ext cx="1168397" cy="369332"/>
            </a:xfrm>
            <a:prstGeom prst="rect">
              <a:avLst/>
            </a:prstGeom>
            <a:noFill/>
          </p:spPr>
          <p:txBody>
            <a:bodyPr wrap="none" rtlCol="0">
              <a:spAutoFit/>
            </a:bodyPr>
            <a:lstStyle/>
            <a:p>
              <a:r>
                <a:rPr lang="en-US" dirty="0">
                  <a:solidFill>
                    <a:prstClr val="black"/>
                  </a:solidFill>
                  <a:latin typeface="Calibri" panose="020F0502020204030204"/>
                </a:rPr>
                <a:t>Best effort</a:t>
              </a:r>
            </a:p>
          </p:txBody>
        </p:sp>
        <p:sp>
          <p:nvSpPr>
            <p:cNvPr id="438" name="Parallelogram 437">
              <a:extLst>
                <a:ext uri="{FF2B5EF4-FFF2-40B4-BE49-F238E27FC236}">
                  <a16:creationId xmlns:a16="http://schemas.microsoft.com/office/drawing/2014/main" id="{B0B48254-0DBB-E04F-4273-C424159B4F0D}"/>
                </a:ext>
              </a:extLst>
            </p:cNvPr>
            <p:cNvSpPr/>
            <p:nvPr/>
          </p:nvSpPr>
          <p:spPr>
            <a:xfrm>
              <a:off x="4492938" y="4674868"/>
              <a:ext cx="3560323" cy="324197"/>
            </a:xfrm>
            <a:prstGeom prst="parallelogram">
              <a:avLst>
                <a:gd name="adj" fmla="val 124999"/>
              </a:avLst>
            </a:prstGeom>
            <a:solidFill>
              <a:sysClr val="window" lastClr="FFFFFF"/>
            </a:solidFill>
            <a:ln w="28575"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OTN Slice</a:t>
              </a:r>
            </a:p>
          </p:txBody>
        </p:sp>
        <p:sp>
          <p:nvSpPr>
            <p:cNvPr id="439" name="Parallelogram 438">
              <a:extLst>
                <a:ext uri="{FF2B5EF4-FFF2-40B4-BE49-F238E27FC236}">
                  <a16:creationId xmlns:a16="http://schemas.microsoft.com/office/drawing/2014/main" id="{21084845-E049-F82D-23F3-70683AC16AB2}"/>
                </a:ext>
              </a:extLst>
            </p:cNvPr>
            <p:cNvSpPr/>
            <p:nvPr/>
          </p:nvSpPr>
          <p:spPr>
            <a:xfrm>
              <a:off x="4758977" y="4395248"/>
              <a:ext cx="3712572" cy="324197"/>
            </a:xfrm>
            <a:prstGeom prst="parallelogram">
              <a:avLst>
                <a:gd name="adj" fmla="val 124999"/>
              </a:avLst>
            </a:prstGeom>
            <a:solidFill>
              <a:sysClr val="window" lastClr="FFFFFF"/>
            </a:solidFill>
            <a:ln w="28575"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IP Slice</a:t>
              </a:r>
            </a:p>
          </p:txBody>
        </p:sp>
        <p:sp>
          <p:nvSpPr>
            <p:cNvPr id="440" name="Parallelogram 439">
              <a:extLst>
                <a:ext uri="{FF2B5EF4-FFF2-40B4-BE49-F238E27FC236}">
                  <a16:creationId xmlns:a16="http://schemas.microsoft.com/office/drawing/2014/main" id="{B06CEE29-B833-E5AE-6433-50DDD89C35C3}"/>
                </a:ext>
              </a:extLst>
            </p:cNvPr>
            <p:cNvSpPr/>
            <p:nvPr/>
          </p:nvSpPr>
          <p:spPr>
            <a:xfrm>
              <a:off x="7529531" y="4401517"/>
              <a:ext cx="2470146" cy="836093"/>
            </a:xfrm>
            <a:prstGeom prst="parallelogram">
              <a:avLst>
                <a:gd name="adj" fmla="val 124999"/>
              </a:avLst>
            </a:prstGeom>
            <a:solidFill>
              <a:sysClr val="window" lastClr="FFFFFF"/>
            </a:solidFill>
            <a:ln w="28575"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DC Slice</a:t>
              </a:r>
            </a:p>
          </p:txBody>
        </p:sp>
        <p:cxnSp>
          <p:nvCxnSpPr>
            <p:cNvPr id="441" name="Straight Connector 440">
              <a:extLst>
                <a:ext uri="{FF2B5EF4-FFF2-40B4-BE49-F238E27FC236}">
                  <a16:creationId xmlns:a16="http://schemas.microsoft.com/office/drawing/2014/main" id="{087F39FE-943A-1733-3574-92C4859EBCFF}"/>
                </a:ext>
              </a:extLst>
            </p:cNvPr>
            <p:cNvCxnSpPr>
              <a:cxnSpLocks/>
            </p:cNvCxnSpPr>
            <p:nvPr/>
          </p:nvCxnSpPr>
          <p:spPr>
            <a:xfrm>
              <a:off x="2617975" y="4486364"/>
              <a:ext cx="7867200" cy="0"/>
            </a:xfrm>
            <a:prstGeom prst="line">
              <a:avLst/>
            </a:prstGeom>
            <a:noFill/>
            <a:ln w="6350" cap="flat" cmpd="sng" algn="ctr">
              <a:solidFill>
                <a:srgbClr val="4472C4"/>
              </a:solidFill>
              <a:prstDash val="lgDash"/>
              <a:miter lim="800000"/>
            </a:ln>
            <a:effectLst/>
          </p:spPr>
        </p:cxnSp>
        <p:sp>
          <p:nvSpPr>
            <p:cNvPr id="442" name="TextBox 441">
              <a:extLst>
                <a:ext uri="{FF2B5EF4-FFF2-40B4-BE49-F238E27FC236}">
                  <a16:creationId xmlns:a16="http://schemas.microsoft.com/office/drawing/2014/main" id="{F495C100-AA45-B8DF-FF44-41C21B045909}"/>
                </a:ext>
              </a:extLst>
            </p:cNvPr>
            <p:cNvSpPr txBox="1"/>
            <p:nvPr/>
          </p:nvSpPr>
          <p:spPr>
            <a:xfrm>
              <a:off x="1004674" y="4630979"/>
              <a:ext cx="1705916" cy="369332"/>
            </a:xfrm>
            <a:prstGeom prst="rect">
              <a:avLst/>
            </a:prstGeom>
            <a:noFill/>
          </p:spPr>
          <p:txBody>
            <a:bodyPr wrap="none" rtlCol="0">
              <a:spAutoFit/>
            </a:bodyPr>
            <a:lstStyle/>
            <a:p>
              <a:r>
                <a:rPr lang="en-US" dirty="0">
                  <a:solidFill>
                    <a:prstClr val="black"/>
                  </a:solidFill>
                  <a:latin typeface="Calibri" panose="020F0502020204030204"/>
                </a:rPr>
                <a:t>Medium Quality</a:t>
              </a:r>
            </a:p>
          </p:txBody>
        </p:sp>
        <p:sp>
          <p:nvSpPr>
            <p:cNvPr id="443" name="TextBox 442">
              <a:extLst>
                <a:ext uri="{FF2B5EF4-FFF2-40B4-BE49-F238E27FC236}">
                  <a16:creationId xmlns:a16="http://schemas.microsoft.com/office/drawing/2014/main" id="{41BC8AD4-8832-6CC8-863C-834C74B24402}"/>
                </a:ext>
              </a:extLst>
            </p:cNvPr>
            <p:cNvSpPr txBox="1"/>
            <p:nvPr/>
          </p:nvSpPr>
          <p:spPr>
            <a:xfrm>
              <a:off x="644557" y="4904234"/>
              <a:ext cx="1767022" cy="369332"/>
            </a:xfrm>
            <a:prstGeom prst="rect">
              <a:avLst/>
            </a:prstGeom>
            <a:noFill/>
          </p:spPr>
          <p:txBody>
            <a:bodyPr wrap="none" rtlCol="0">
              <a:spAutoFit/>
            </a:bodyPr>
            <a:lstStyle/>
            <a:p>
              <a:r>
                <a:rPr lang="en-US" dirty="0">
                  <a:solidFill>
                    <a:prstClr val="black"/>
                  </a:solidFill>
                  <a:latin typeface="Calibri" panose="020F0502020204030204"/>
                </a:rPr>
                <a:t>Premium Quality</a:t>
              </a:r>
            </a:p>
          </p:txBody>
        </p:sp>
        <p:cxnSp>
          <p:nvCxnSpPr>
            <p:cNvPr id="444" name="Straight Connector 443">
              <a:extLst>
                <a:ext uri="{FF2B5EF4-FFF2-40B4-BE49-F238E27FC236}">
                  <a16:creationId xmlns:a16="http://schemas.microsoft.com/office/drawing/2014/main" id="{2DA6565B-24EB-E982-49DD-71E3AD29E477}"/>
                </a:ext>
              </a:extLst>
            </p:cNvPr>
            <p:cNvCxnSpPr>
              <a:cxnSpLocks/>
              <a:stCxn id="442" idx="3"/>
            </p:cNvCxnSpPr>
            <p:nvPr/>
          </p:nvCxnSpPr>
          <p:spPr>
            <a:xfrm flipV="1">
              <a:off x="2710590" y="4795617"/>
              <a:ext cx="7289088" cy="20028"/>
            </a:xfrm>
            <a:prstGeom prst="line">
              <a:avLst/>
            </a:prstGeom>
            <a:noFill/>
            <a:ln w="6350" cap="flat" cmpd="sng" algn="ctr">
              <a:solidFill>
                <a:srgbClr val="ED7D31"/>
              </a:solidFill>
              <a:prstDash val="lgDash"/>
              <a:miter lim="800000"/>
            </a:ln>
            <a:effectLst/>
          </p:spPr>
        </p:cxnSp>
        <p:cxnSp>
          <p:nvCxnSpPr>
            <p:cNvPr id="445" name="Straight Connector 444">
              <a:extLst>
                <a:ext uri="{FF2B5EF4-FFF2-40B4-BE49-F238E27FC236}">
                  <a16:creationId xmlns:a16="http://schemas.microsoft.com/office/drawing/2014/main" id="{7E605EA0-9FF1-4CCE-2DF1-63DA99A03A69}"/>
                </a:ext>
              </a:extLst>
            </p:cNvPr>
            <p:cNvCxnSpPr>
              <a:cxnSpLocks/>
            </p:cNvCxnSpPr>
            <p:nvPr/>
          </p:nvCxnSpPr>
          <p:spPr>
            <a:xfrm flipV="1">
              <a:off x="2143668" y="5068872"/>
              <a:ext cx="7654571" cy="20028"/>
            </a:xfrm>
            <a:prstGeom prst="line">
              <a:avLst/>
            </a:prstGeom>
            <a:noFill/>
            <a:ln w="6350" cap="flat" cmpd="sng" algn="ctr">
              <a:solidFill>
                <a:srgbClr val="70AD47"/>
              </a:solidFill>
              <a:prstDash val="lgDash"/>
              <a:miter lim="800000"/>
            </a:ln>
            <a:effectLst/>
          </p:spPr>
        </p:cxnSp>
        <p:sp>
          <p:nvSpPr>
            <p:cNvPr id="446" name="圆角矩形 6">
              <a:extLst>
                <a:ext uri="{FF2B5EF4-FFF2-40B4-BE49-F238E27FC236}">
                  <a16:creationId xmlns:a16="http://schemas.microsoft.com/office/drawing/2014/main" id="{F431D65B-D038-6675-BAA3-2CE06420AFD8}"/>
                </a:ext>
              </a:extLst>
            </p:cNvPr>
            <p:cNvSpPr/>
            <p:nvPr/>
          </p:nvSpPr>
          <p:spPr>
            <a:xfrm>
              <a:off x="5624512" y="3860781"/>
              <a:ext cx="2309389" cy="321276"/>
            </a:xfrm>
            <a:prstGeom prst="roundRect">
              <a:avLst/>
            </a:prstGeom>
            <a:noFill/>
            <a:ln w="19050" cap="flat" cmpd="sng" algn="ctr">
              <a:solidFill>
                <a:srgbClr val="0070C0"/>
              </a:solidFill>
              <a:prstDash val="solid"/>
              <a:miter lim="800000"/>
            </a:ln>
            <a:effectLst/>
          </p:spPr>
          <p:txBody>
            <a:bodyPr wrap="none" rtlCol="0" anchor="ctr"/>
            <a:lstStyle/>
            <a:p>
              <a:pPr algn="ctr">
                <a:defRPr/>
              </a:pPr>
              <a:r>
                <a:rPr lang="en-US" altLang="zh-CN" sz="1200" kern="0" dirty="0">
                  <a:solidFill>
                    <a:prstClr val="black"/>
                  </a:solidFill>
                  <a:ea typeface="黑体" panose="02010609060101010101" pitchFamily="49" charset="-122"/>
                </a:rPr>
                <a:t>OTN Slice Controller</a:t>
              </a:r>
              <a:endParaRPr lang="zh-CN" altLang="en-US" sz="1200" kern="0" dirty="0">
                <a:solidFill>
                  <a:prstClr val="black"/>
                </a:solidFill>
                <a:ea typeface="黑体" panose="02010609060101010101" pitchFamily="49" charset="-122"/>
              </a:endParaRPr>
            </a:p>
          </p:txBody>
        </p:sp>
        <p:sp>
          <p:nvSpPr>
            <p:cNvPr id="447" name="圆角矩形 4">
              <a:extLst>
                <a:ext uri="{FF2B5EF4-FFF2-40B4-BE49-F238E27FC236}">
                  <a16:creationId xmlns:a16="http://schemas.microsoft.com/office/drawing/2014/main" id="{0005DBAB-3F18-EB21-0EA4-61C702F4982B}"/>
                </a:ext>
              </a:extLst>
            </p:cNvPr>
            <p:cNvSpPr/>
            <p:nvPr/>
          </p:nvSpPr>
          <p:spPr>
            <a:xfrm>
              <a:off x="3231790" y="3605056"/>
              <a:ext cx="929637" cy="434728"/>
            </a:xfrm>
            <a:prstGeom prst="roundRect">
              <a:avLst/>
            </a:prstGeom>
            <a:solidFill>
              <a:sysClr val="window" lastClr="FFFFFF"/>
            </a:solidFill>
            <a:ln w="19050" cap="flat" cmpd="sng" algn="ctr">
              <a:solidFill>
                <a:srgbClr val="0070C0"/>
              </a:solidFill>
              <a:prstDash val="solid"/>
              <a:miter lim="800000"/>
            </a:ln>
            <a:effectLst/>
          </p:spPr>
          <p:txBody>
            <a:bodyPr wrap="none" rtlCol="0" anchor="ctr"/>
            <a:lstStyle/>
            <a:p>
              <a:pPr algn="ctr">
                <a:defRPr/>
              </a:pPr>
              <a:r>
                <a:rPr lang="en-US" altLang="zh-CN" sz="1200" kern="0" dirty="0">
                  <a:solidFill>
                    <a:prstClr val="black"/>
                  </a:solidFill>
                  <a:ea typeface="黑体" panose="02010609060101010101" pitchFamily="49" charset="-122"/>
                </a:rPr>
                <a:t>CPN Slice </a:t>
              </a:r>
            </a:p>
            <a:p>
              <a:pPr algn="ctr">
                <a:defRPr/>
              </a:pPr>
              <a:r>
                <a:rPr lang="en-US" altLang="zh-CN" sz="1200" kern="0" dirty="0">
                  <a:solidFill>
                    <a:prstClr val="black"/>
                  </a:solidFill>
                  <a:ea typeface="黑体" panose="02010609060101010101" pitchFamily="49" charset="-122"/>
                </a:rPr>
                <a:t>Controller</a:t>
              </a:r>
              <a:endParaRPr lang="zh-CN" altLang="en-US" sz="1200" kern="0" dirty="0">
                <a:solidFill>
                  <a:prstClr val="black"/>
                </a:solidFill>
                <a:ea typeface="黑体" panose="02010609060101010101" pitchFamily="49" charset="-122"/>
              </a:endParaRPr>
            </a:p>
          </p:txBody>
        </p:sp>
        <p:sp>
          <p:nvSpPr>
            <p:cNvPr id="448" name="圆角矩形 5">
              <a:extLst>
                <a:ext uri="{FF2B5EF4-FFF2-40B4-BE49-F238E27FC236}">
                  <a16:creationId xmlns:a16="http://schemas.microsoft.com/office/drawing/2014/main" id="{CE220524-2314-DFAA-ACC7-758B12BB2642}"/>
                </a:ext>
              </a:extLst>
            </p:cNvPr>
            <p:cNvSpPr/>
            <p:nvPr/>
          </p:nvSpPr>
          <p:spPr>
            <a:xfrm>
              <a:off x="4282468" y="3600034"/>
              <a:ext cx="863051" cy="433266"/>
            </a:xfrm>
            <a:prstGeom prst="roundRect">
              <a:avLst/>
            </a:prstGeom>
            <a:solidFill>
              <a:sysClr val="window" lastClr="FFFFFF"/>
            </a:solidFill>
            <a:ln w="19050" cap="flat" cmpd="sng" algn="ctr">
              <a:solidFill>
                <a:srgbClr val="0070C0"/>
              </a:solidFill>
              <a:prstDash val="solid"/>
              <a:miter lim="800000"/>
            </a:ln>
            <a:effectLst/>
          </p:spPr>
          <p:txBody>
            <a:bodyPr wrap="none" rtlCol="0" anchor="ctr"/>
            <a:lstStyle/>
            <a:p>
              <a:pPr algn="ctr">
                <a:defRPr/>
              </a:pPr>
              <a:r>
                <a:rPr lang="en-US" altLang="zh-CN" sz="1200" kern="0" dirty="0">
                  <a:solidFill>
                    <a:prstClr val="black"/>
                  </a:solidFill>
                  <a:ea typeface="黑体" panose="02010609060101010101" pitchFamily="49" charset="-122"/>
                </a:rPr>
                <a:t>AN Slice </a:t>
              </a:r>
            </a:p>
            <a:p>
              <a:pPr algn="ctr">
                <a:defRPr/>
              </a:pPr>
              <a:r>
                <a:rPr lang="en-US" altLang="zh-CN" sz="1200" kern="0" dirty="0">
                  <a:solidFill>
                    <a:prstClr val="black"/>
                  </a:solidFill>
                  <a:ea typeface="黑体" panose="02010609060101010101" pitchFamily="49" charset="-122"/>
                </a:rPr>
                <a:t>Controller</a:t>
              </a:r>
              <a:endParaRPr lang="zh-CN" altLang="en-US" sz="1200" kern="0" dirty="0">
                <a:solidFill>
                  <a:prstClr val="black"/>
                </a:solidFill>
                <a:ea typeface="黑体" panose="02010609060101010101" pitchFamily="49" charset="-122"/>
              </a:endParaRPr>
            </a:p>
          </p:txBody>
        </p:sp>
        <p:sp>
          <p:nvSpPr>
            <p:cNvPr id="449" name="圆角矩形 6">
              <a:extLst>
                <a:ext uri="{FF2B5EF4-FFF2-40B4-BE49-F238E27FC236}">
                  <a16:creationId xmlns:a16="http://schemas.microsoft.com/office/drawing/2014/main" id="{BD699EA1-8448-4360-65BA-B754F056E307}"/>
                </a:ext>
              </a:extLst>
            </p:cNvPr>
            <p:cNvSpPr/>
            <p:nvPr/>
          </p:nvSpPr>
          <p:spPr>
            <a:xfrm>
              <a:off x="5525761" y="3589632"/>
              <a:ext cx="2131415" cy="321276"/>
            </a:xfrm>
            <a:prstGeom prst="roundRect">
              <a:avLst/>
            </a:prstGeom>
            <a:solidFill>
              <a:sysClr val="window" lastClr="FFFFFF"/>
            </a:solidFill>
            <a:ln w="19050" cap="flat" cmpd="sng" algn="ctr">
              <a:solidFill>
                <a:srgbClr val="0070C0"/>
              </a:solidFill>
              <a:prstDash val="solid"/>
              <a:miter lim="800000"/>
            </a:ln>
            <a:effectLst/>
          </p:spPr>
          <p:txBody>
            <a:bodyPr wrap="none" rtlCol="0" anchor="ctr"/>
            <a:lstStyle/>
            <a:p>
              <a:pPr algn="ctr">
                <a:defRPr/>
              </a:pPr>
              <a:r>
                <a:rPr lang="en-US" altLang="zh-CN" sz="1200" kern="0" dirty="0">
                  <a:solidFill>
                    <a:prstClr val="black"/>
                  </a:solidFill>
                  <a:ea typeface="黑体" panose="02010609060101010101" pitchFamily="49" charset="-122"/>
                </a:rPr>
                <a:t>IP Slice Controller</a:t>
              </a:r>
              <a:endParaRPr lang="zh-CN" altLang="en-US" sz="1200" kern="0" dirty="0">
                <a:solidFill>
                  <a:prstClr val="black"/>
                </a:solidFill>
                <a:ea typeface="黑体" panose="02010609060101010101" pitchFamily="49" charset="-122"/>
              </a:endParaRPr>
            </a:p>
          </p:txBody>
        </p:sp>
        <p:sp>
          <p:nvSpPr>
            <p:cNvPr id="450" name="圆角矩形 7">
              <a:extLst>
                <a:ext uri="{FF2B5EF4-FFF2-40B4-BE49-F238E27FC236}">
                  <a16:creationId xmlns:a16="http://schemas.microsoft.com/office/drawing/2014/main" id="{16A1957B-83B4-1DCB-4E4C-305214D8DD5B}"/>
                </a:ext>
              </a:extLst>
            </p:cNvPr>
            <p:cNvSpPr/>
            <p:nvPr/>
          </p:nvSpPr>
          <p:spPr>
            <a:xfrm>
              <a:off x="8688255" y="3628543"/>
              <a:ext cx="1186248" cy="321276"/>
            </a:xfrm>
            <a:prstGeom prst="roundRect">
              <a:avLst/>
            </a:prstGeom>
            <a:noFill/>
            <a:ln w="19050" cap="flat" cmpd="sng" algn="ctr">
              <a:solidFill>
                <a:srgbClr val="0070C0"/>
              </a:solidFill>
              <a:prstDash val="solid"/>
              <a:miter lim="800000"/>
            </a:ln>
            <a:effectLst/>
          </p:spPr>
          <p:txBody>
            <a:bodyPr wrap="none" rtlCol="0" anchor="ctr"/>
            <a:lstStyle/>
            <a:p>
              <a:pPr algn="ctr">
                <a:defRPr/>
              </a:pPr>
              <a:r>
                <a:rPr lang="en-US" altLang="zh-CN" sz="1200" kern="0" dirty="0">
                  <a:solidFill>
                    <a:prstClr val="black"/>
                  </a:solidFill>
                  <a:ea typeface="黑体" panose="02010609060101010101" pitchFamily="49" charset="-122"/>
                </a:rPr>
                <a:t>CN Controller</a:t>
              </a:r>
              <a:endParaRPr lang="zh-CN" altLang="en-US" sz="1200" kern="0" dirty="0">
                <a:solidFill>
                  <a:prstClr val="black"/>
                </a:solidFill>
                <a:ea typeface="黑体" panose="02010609060101010101" pitchFamily="49" charset="-122"/>
              </a:endParaRPr>
            </a:p>
          </p:txBody>
        </p:sp>
        <p:sp>
          <p:nvSpPr>
            <p:cNvPr id="451" name="圆角矩形 14">
              <a:extLst>
                <a:ext uri="{FF2B5EF4-FFF2-40B4-BE49-F238E27FC236}">
                  <a16:creationId xmlns:a16="http://schemas.microsoft.com/office/drawing/2014/main" id="{41D9C294-186D-021D-709A-50EE4888AAF2}"/>
                </a:ext>
              </a:extLst>
            </p:cNvPr>
            <p:cNvSpPr/>
            <p:nvPr/>
          </p:nvSpPr>
          <p:spPr>
            <a:xfrm>
              <a:off x="3238671" y="2910758"/>
              <a:ext cx="6635832" cy="321276"/>
            </a:xfrm>
            <a:prstGeom prst="roundRect">
              <a:avLst/>
            </a:prstGeom>
            <a:noFill/>
            <a:ln w="19050" cap="flat" cmpd="sng" algn="ctr">
              <a:solidFill>
                <a:srgbClr val="0070C0"/>
              </a:solidFill>
              <a:prstDash val="solid"/>
              <a:miter lim="800000"/>
            </a:ln>
            <a:effectLst/>
          </p:spPr>
          <p:txBody>
            <a:bodyPr wrap="none" rtlCol="0" anchor="ctr"/>
            <a:lstStyle/>
            <a:p>
              <a:pPr algn="ctr">
                <a:defRPr/>
              </a:pPr>
              <a:r>
                <a:rPr lang="en-US" altLang="zh-CN" sz="1200" kern="0" dirty="0">
                  <a:solidFill>
                    <a:prstClr val="black"/>
                  </a:solidFill>
                  <a:ea typeface="黑体" panose="02010609060101010101" pitchFamily="49" charset="-122"/>
                </a:rPr>
                <a:t>E2E Slice Orchestrator</a:t>
              </a:r>
              <a:endParaRPr lang="zh-CN" altLang="en-US" sz="1200" kern="0" dirty="0">
                <a:solidFill>
                  <a:prstClr val="black"/>
                </a:solidFill>
                <a:ea typeface="黑体" panose="02010609060101010101" pitchFamily="49" charset="-122"/>
              </a:endParaRPr>
            </a:p>
          </p:txBody>
        </p:sp>
        <p:cxnSp>
          <p:nvCxnSpPr>
            <p:cNvPr id="452" name="直接箭头连接符 19">
              <a:extLst>
                <a:ext uri="{FF2B5EF4-FFF2-40B4-BE49-F238E27FC236}">
                  <a16:creationId xmlns:a16="http://schemas.microsoft.com/office/drawing/2014/main" id="{A1DCD6FE-BB18-5C7A-3F6C-0D43B8C7E6A1}"/>
                </a:ext>
              </a:extLst>
            </p:cNvPr>
            <p:cNvCxnSpPr/>
            <p:nvPr/>
          </p:nvCxnSpPr>
          <p:spPr>
            <a:xfrm>
              <a:off x="3972860" y="3232034"/>
              <a:ext cx="0" cy="356192"/>
            </a:xfrm>
            <a:prstGeom prst="straightConnector1">
              <a:avLst/>
            </a:prstGeom>
            <a:noFill/>
            <a:ln w="6350" cap="flat" cmpd="sng" algn="ctr">
              <a:solidFill>
                <a:srgbClr val="0070C0"/>
              </a:solidFill>
              <a:prstDash val="solid"/>
              <a:miter lim="800000"/>
              <a:headEnd type="triangle" w="med" len="med"/>
              <a:tailEnd type="triangle" w="med" len="med"/>
            </a:ln>
            <a:effectLst/>
          </p:spPr>
        </p:cxnSp>
        <p:cxnSp>
          <p:nvCxnSpPr>
            <p:cNvPr id="453" name="直接箭头连接符 23">
              <a:extLst>
                <a:ext uri="{FF2B5EF4-FFF2-40B4-BE49-F238E27FC236}">
                  <a16:creationId xmlns:a16="http://schemas.microsoft.com/office/drawing/2014/main" id="{55AFA3B5-8E51-54A3-869E-D229BCE07C1C}"/>
                </a:ext>
              </a:extLst>
            </p:cNvPr>
            <p:cNvCxnSpPr/>
            <p:nvPr/>
          </p:nvCxnSpPr>
          <p:spPr>
            <a:xfrm>
              <a:off x="4749310" y="3232034"/>
              <a:ext cx="0" cy="356192"/>
            </a:xfrm>
            <a:prstGeom prst="straightConnector1">
              <a:avLst/>
            </a:prstGeom>
            <a:noFill/>
            <a:ln w="6350" cap="flat" cmpd="sng" algn="ctr">
              <a:solidFill>
                <a:srgbClr val="0070C0"/>
              </a:solidFill>
              <a:prstDash val="solid"/>
              <a:miter lim="800000"/>
              <a:headEnd type="triangle" w="med" len="med"/>
              <a:tailEnd type="triangle" w="med" len="med"/>
            </a:ln>
            <a:effectLst/>
          </p:spPr>
        </p:cxnSp>
        <p:cxnSp>
          <p:nvCxnSpPr>
            <p:cNvPr id="454" name="直接箭头连接符 24">
              <a:extLst>
                <a:ext uri="{FF2B5EF4-FFF2-40B4-BE49-F238E27FC236}">
                  <a16:creationId xmlns:a16="http://schemas.microsoft.com/office/drawing/2014/main" id="{BB52115B-77AA-DC9A-5B8F-11BFE2F70EFB}"/>
                </a:ext>
              </a:extLst>
            </p:cNvPr>
            <p:cNvCxnSpPr>
              <a:cxnSpLocks/>
            </p:cNvCxnSpPr>
            <p:nvPr/>
          </p:nvCxnSpPr>
          <p:spPr>
            <a:xfrm>
              <a:off x="6870659" y="3220153"/>
              <a:ext cx="0" cy="356192"/>
            </a:xfrm>
            <a:prstGeom prst="straightConnector1">
              <a:avLst/>
            </a:prstGeom>
            <a:noFill/>
            <a:ln w="6350" cap="flat" cmpd="sng" algn="ctr">
              <a:solidFill>
                <a:srgbClr val="0070C0"/>
              </a:solidFill>
              <a:prstDash val="solid"/>
              <a:miter lim="800000"/>
              <a:headEnd type="triangle" w="med" len="med"/>
              <a:tailEnd type="triangle" w="med" len="med"/>
            </a:ln>
            <a:effectLst/>
          </p:spPr>
        </p:cxnSp>
        <p:cxnSp>
          <p:nvCxnSpPr>
            <p:cNvPr id="455" name="直接箭头连接符 25">
              <a:extLst>
                <a:ext uri="{FF2B5EF4-FFF2-40B4-BE49-F238E27FC236}">
                  <a16:creationId xmlns:a16="http://schemas.microsoft.com/office/drawing/2014/main" id="{7BAF9D8E-A6EE-C2A4-7A60-942685CA829F}"/>
                </a:ext>
              </a:extLst>
            </p:cNvPr>
            <p:cNvCxnSpPr/>
            <p:nvPr/>
          </p:nvCxnSpPr>
          <p:spPr>
            <a:xfrm>
              <a:off x="8890000" y="3232034"/>
              <a:ext cx="0" cy="356192"/>
            </a:xfrm>
            <a:prstGeom prst="straightConnector1">
              <a:avLst/>
            </a:prstGeom>
            <a:noFill/>
            <a:ln w="6350" cap="flat" cmpd="sng" algn="ctr">
              <a:solidFill>
                <a:srgbClr val="0070C0"/>
              </a:solidFill>
              <a:prstDash val="solid"/>
              <a:miter lim="800000"/>
              <a:headEnd type="triangle" w="med" len="med"/>
              <a:tailEnd type="triangle" w="med" len="med"/>
            </a:ln>
            <a:effectLst/>
          </p:spPr>
        </p:cxnSp>
        <p:sp>
          <p:nvSpPr>
            <p:cNvPr id="456" name="文本框 27">
              <a:extLst>
                <a:ext uri="{FF2B5EF4-FFF2-40B4-BE49-F238E27FC236}">
                  <a16:creationId xmlns:a16="http://schemas.microsoft.com/office/drawing/2014/main" id="{8A16722C-BE52-32DE-CE5C-E20CE22A00F2}"/>
                </a:ext>
              </a:extLst>
            </p:cNvPr>
            <p:cNvSpPr txBox="1"/>
            <p:nvPr/>
          </p:nvSpPr>
          <p:spPr>
            <a:xfrm>
              <a:off x="3196377" y="3271632"/>
              <a:ext cx="885045" cy="276999"/>
            </a:xfrm>
            <a:prstGeom prst="rect">
              <a:avLst/>
            </a:prstGeom>
            <a:noFill/>
            <a:ln>
              <a:noFill/>
            </a:ln>
          </p:spPr>
          <p:txBody>
            <a:bodyPr wrap="square" rtlCol="0">
              <a:spAutoFit/>
            </a:bodyPr>
            <a:lstStyle/>
            <a:p>
              <a:pPr algn="ctr">
                <a:defRPr/>
              </a:pPr>
              <a:r>
                <a:rPr lang="en-US" altLang="zh-CN" sz="1200" kern="0" dirty="0">
                  <a:solidFill>
                    <a:prstClr val="black"/>
                  </a:solidFill>
                  <a:latin typeface="Calibri" panose="020F0502020204030204"/>
                  <a:ea typeface="黑体" panose="02010609060101010101" pitchFamily="49" charset="-122"/>
                </a:rPr>
                <a:t>CPN NBI</a:t>
              </a:r>
              <a:endParaRPr lang="zh-CN" altLang="en-US" sz="1200" kern="0" dirty="0">
                <a:solidFill>
                  <a:prstClr val="black"/>
                </a:solidFill>
                <a:latin typeface="Calibri" panose="020F0502020204030204"/>
                <a:ea typeface="黑体" panose="02010609060101010101" pitchFamily="49" charset="-122"/>
              </a:endParaRPr>
            </a:p>
          </p:txBody>
        </p:sp>
        <p:sp>
          <p:nvSpPr>
            <p:cNvPr id="457" name="文本框 28">
              <a:extLst>
                <a:ext uri="{FF2B5EF4-FFF2-40B4-BE49-F238E27FC236}">
                  <a16:creationId xmlns:a16="http://schemas.microsoft.com/office/drawing/2014/main" id="{96BC0CA7-216F-C5BB-1E68-6C487CAF487C}"/>
                </a:ext>
              </a:extLst>
            </p:cNvPr>
            <p:cNvSpPr txBox="1"/>
            <p:nvPr/>
          </p:nvSpPr>
          <p:spPr>
            <a:xfrm>
              <a:off x="4134944" y="3271632"/>
              <a:ext cx="726556" cy="276999"/>
            </a:xfrm>
            <a:prstGeom prst="rect">
              <a:avLst/>
            </a:prstGeom>
            <a:noFill/>
            <a:ln>
              <a:noFill/>
            </a:ln>
          </p:spPr>
          <p:txBody>
            <a:bodyPr wrap="square" rtlCol="0">
              <a:spAutoFit/>
            </a:bodyPr>
            <a:lstStyle/>
            <a:p>
              <a:pPr algn="ctr">
                <a:defRPr/>
              </a:pPr>
              <a:r>
                <a:rPr lang="en-US" altLang="zh-CN" sz="1200" kern="0" dirty="0">
                  <a:solidFill>
                    <a:prstClr val="black"/>
                  </a:solidFill>
                  <a:latin typeface="Calibri" panose="020F0502020204030204"/>
                  <a:ea typeface="黑体" panose="02010609060101010101" pitchFamily="49" charset="-122"/>
                </a:rPr>
                <a:t>AN NBI</a:t>
              </a:r>
              <a:endParaRPr lang="zh-CN" altLang="en-US" sz="1200" kern="0" dirty="0">
                <a:solidFill>
                  <a:prstClr val="black"/>
                </a:solidFill>
                <a:latin typeface="Calibri" panose="020F0502020204030204"/>
                <a:ea typeface="黑体" panose="02010609060101010101" pitchFamily="49" charset="-122"/>
              </a:endParaRPr>
            </a:p>
          </p:txBody>
        </p:sp>
        <p:sp>
          <p:nvSpPr>
            <p:cNvPr id="458" name="文本框 29">
              <a:extLst>
                <a:ext uri="{FF2B5EF4-FFF2-40B4-BE49-F238E27FC236}">
                  <a16:creationId xmlns:a16="http://schemas.microsoft.com/office/drawing/2014/main" id="{219E83CE-7531-B087-5825-6DDA15CC289F}"/>
                </a:ext>
              </a:extLst>
            </p:cNvPr>
            <p:cNvSpPr txBox="1"/>
            <p:nvPr/>
          </p:nvSpPr>
          <p:spPr>
            <a:xfrm>
              <a:off x="5833080" y="3259752"/>
              <a:ext cx="1154936" cy="276999"/>
            </a:xfrm>
            <a:prstGeom prst="rect">
              <a:avLst/>
            </a:prstGeom>
            <a:noFill/>
            <a:ln>
              <a:noFill/>
            </a:ln>
          </p:spPr>
          <p:txBody>
            <a:bodyPr wrap="square" rtlCol="0">
              <a:spAutoFit/>
            </a:bodyPr>
            <a:lstStyle/>
            <a:p>
              <a:pPr algn="ctr">
                <a:defRPr/>
              </a:pPr>
              <a:r>
                <a:rPr lang="en-US" altLang="zh-CN" sz="1200" kern="0" dirty="0">
                  <a:solidFill>
                    <a:prstClr val="black"/>
                  </a:solidFill>
                  <a:latin typeface="Calibri" panose="020F0502020204030204"/>
                  <a:ea typeface="黑体" panose="02010609060101010101" pitchFamily="49" charset="-122"/>
                </a:rPr>
                <a:t>IP NBI</a:t>
              </a:r>
              <a:endParaRPr lang="zh-CN" altLang="en-US" sz="1200" kern="0" dirty="0">
                <a:solidFill>
                  <a:prstClr val="black"/>
                </a:solidFill>
                <a:latin typeface="Calibri" panose="020F0502020204030204"/>
                <a:ea typeface="黑体" panose="02010609060101010101" pitchFamily="49" charset="-122"/>
              </a:endParaRPr>
            </a:p>
          </p:txBody>
        </p:sp>
        <p:sp>
          <p:nvSpPr>
            <p:cNvPr id="459" name="文本框 30">
              <a:extLst>
                <a:ext uri="{FF2B5EF4-FFF2-40B4-BE49-F238E27FC236}">
                  <a16:creationId xmlns:a16="http://schemas.microsoft.com/office/drawing/2014/main" id="{CC6550C2-9EC1-4A86-C046-468AD65AEDF0}"/>
                </a:ext>
              </a:extLst>
            </p:cNvPr>
            <p:cNvSpPr txBox="1"/>
            <p:nvPr/>
          </p:nvSpPr>
          <p:spPr>
            <a:xfrm>
              <a:off x="8250503" y="3271632"/>
              <a:ext cx="712918" cy="276999"/>
            </a:xfrm>
            <a:prstGeom prst="rect">
              <a:avLst/>
            </a:prstGeom>
            <a:noFill/>
            <a:ln>
              <a:noFill/>
            </a:ln>
          </p:spPr>
          <p:txBody>
            <a:bodyPr wrap="square" rtlCol="0">
              <a:spAutoFit/>
            </a:bodyPr>
            <a:lstStyle/>
            <a:p>
              <a:pPr algn="ctr">
                <a:defRPr/>
              </a:pPr>
              <a:r>
                <a:rPr lang="en-US" altLang="zh-CN" sz="1200" kern="0" dirty="0">
                  <a:solidFill>
                    <a:prstClr val="black"/>
                  </a:solidFill>
                  <a:latin typeface="Calibri" panose="020F0502020204030204"/>
                  <a:ea typeface="黑体" panose="02010609060101010101" pitchFamily="49" charset="-122"/>
                </a:rPr>
                <a:t>CN NBI</a:t>
              </a:r>
              <a:endParaRPr lang="zh-CN" altLang="en-US" sz="1200" kern="0" dirty="0">
                <a:solidFill>
                  <a:prstClr val="black"/>
                </a:solidFill>
                <a:latin typeface="Calibri" panose="020F0502020204030204"/>
                <a:ea typeface="黑体" panose="02010609060101010101" pitchFamily="49" charset="-122"/>
              </a:endParaRPr>
            </a:p>
          </p:txBody>
        </p:sp>
        <p:cxnSp>
          <p:nvCxnSpPr>
            <p:cNvPr id="460" name="直接箭头连接符 31">
              <a:extLst>
                <a:ext uri="{FF2B5EF4-FFF2-40B4-BE49-F238E27FC236}">
                  <a16:creationId xmlns:a16="http://schemas.microsoft.com/office/drawing/2014/main" id="{3645942D-D8BE-09CF-5CE8-2CCF32B2D2F9}"/>
                </a:ext>
              </a:extLst>
            </p:cNvPr>
            <p:cNvCxnSpPr/>
            <p:nvPr/>
          </p:nvCxnSpPr>
          <p:spPr>
            <a:xfrm>
              <a:off x="6270931" y="2554566"/>
              <a:ext cx="0" cy="356192"/>
            </a:xfrm>
            <a:prstGeom prst="straightConnector1">
              <a:avLst/>
            </a:prstGeom>
            <a:noFill/>
            <a:ln w="6350" cap="flat" cmpd="sng" algn="ctr">
              <a:solidFill>
                <a:srgbClr val="0070C0"/>
              </a:solidFill>
              <a:prstDash val="solid"/>
              <a:miter lim="800000"/>
              <a:headEnd type="triangle" w="med" len="med"/>
              <a:tailEnd type="triangle" w="med" len="med"/>
            </a:ln>
            <a:effectLst/>
          </p:spPr>
        </p:cxnSp>
        <p:sp>
          <p:nvSpPr>
            <p:cNvPr id="461" name="文本框 32">
              <a:extLst>
                <a:ext uri="{FF2B5EF4-FFF2-40B4-BE49-F238E27FC236}">
                  <a16:creationId xmlns:a16="http://schemas.microsoft.com/office/drawing/2014/main" id="{1ECD923F-4654-343A-830A-9420ECC18761}"/>
                </a:ext>
              </a:extLst>
            </p:cNvPr>
            <p:cNvSpPr txBox="1"/>
            <p:nvPr/>
          </p:nvSpPr>
          <p:spPr>
            <a:xfrm>
              <a:off x="5077986" y="2534891"/>
              <a:ext cx="1673980" cy="276999"/>
            </a:xfrm>
            <a:prstGeom prst="rect">
              <a:avLst/>
            </a:prstGeom>
            <a:noFill/>
            <a:ln>
              <a:noFill/>
            </a:ln>
          </p:spPr>
          <p:txBody>
            <a:bodyPr wrap="square" rtlCol="0">
              <a:spAutoFit/>
            </a:bodyPr>
            <a:lstStyle/>
            <a:p>
              <a:pPr algn="ctr">
                <a:defRPr/>
              </a:pPr>
              <a:r>
                <a:rPr lang="en-US" altLang="zh-CN" sz="1200" kern="0" dirty="0">
                  <a:solidFill>
                    <a:prstClr val="black"/>
                  </a:solidFill>
                  <a:latin typeface="Calibri" panose="020F0502020204030204"/>
                  <a:ea typeface="黑体" panose="02010609060101010101" pitchFamily="49" charset="-122"/>
                </a:rPr>
                <a:t>Intent</a:t>
              </a:r>
              <a:endParaRPr lang="zh-CN" altLang="en-US" sz="1200" kern="0" dirty="0">
                <a:solidFill>
                  <a:prstClr val="black"/>
                </a:solidFill>
                <a:latin typeface="Calibri" panose="020F0502020204030204"/>
                <a:ea typeface="黑体" panose="02010609060101010101" pitchFamily="49" charset="-122"/>
              </a:endParaRPr>
            </a:p>
          </p:txBody>
        </p:sp>
        <p:sp>
          <p:nvSpPr>
            <p:cNvPr id="462" name="文本框 29">
              <a:extLst>
                <a:ext uri="{FF2B5EF4-FFF2-40B4-BE49-F238E27FC236}">
                  <a16:creationId xmlns:a16="http://schemas.microsoft.com/office/drawing/2014/main" id="{EE049D9C-1B22-8948-DF72-67082B07E765}"/>
                </a:ext>
              </a:extLst>
            </p:cNvPr>
            <p:cNvSpPr txBox="1"/>
            <p:nvPr/>
          </p:nvSpPr>
          <p:spPr>
            <a:xfrm>
              <a:off x="6932678" y="3267537"/>
              <a:ext cx="1154936" cy="276999"/>
            </a:xfrm>
            <a:prstGeom prst="rect">
              <a:avLst/>
            </a:prstGeom>
            <a:noFill/>
            <a:ln>
              <a:noFill/>
            </a:ln>
          </p:spPr>
          <p:txBody>
            <a:bodyPr wrap="square" rtlCol="0">
              <a:spAutoFit/>
            </a:bodyPr>
            <a:lstStyle/>
            <a:p>
              <a:pPr algn="ctr">
                <a:defRPr/>
              </a:pPr>
              <a:r>
                <a:rPr lang="en-US" altLang="zh-CN" sz="1200" kern="0" dirty="0">
                  <a:solidFill>
                    <a:prstClr val="black"/>
                  </a:solidFill>
                  <a:latin typeface="Calibri" panose="020F0502020204030204"/>
                  <a:ea typeface="黑体" panose="02010609060101010101" pitchFamily="49" charset="-122"/>
                </a:rPr>
                <a:t>OTN NBI</a:t>
              </a:r>
              <a:endParaRPr lang="zh-CN" altLang="en-US" sz="1200" kern="0" dirty="0">
                <a:solidFill>
                  <a:prstClr val="black"/>
                </a:solidFill>
                <a:latin typeface="Calibri" panose="020F0502020204030204"/>
                <a:ea typeface="黑体" panose="02010609060101010101" pitchFamily="49" charset="-122"/>
              </a:endParaRPr>
            </a:p>
          </p:txBody>
        </p:sp>
        <p:cxnSp>
          <p:nvCxnSpPr>
            <p:cNvPr id="463" name="直接箭头连接符 31">
              <a:extLst>
                <a:ext uri="{FF2B5EF4-FFF2-40B4-BE49-F238E27FC236}">
                  <a16:creationId xmlns:a16="http://schemas.microsoft.com/office/drawing/2014/main" id="{91F9384F-40FD-A9A1-B82A-0B0A3B43EF03}"/>
                </a:ext>
              </a:extLst>
            </p:cNvPr>
            <p:cNvCxnSpPr>
              <a:cxnSpLocks/>
            </p:cNvCxnSpPr>
            <p:nvPr/>
          </p:nvCxnSpPr>
          <p:spPr>
            <a:xfrm>
              <a:off x="7747247" y="3225038"/>
              <a:ext cx="0" cy="653776"/>
            </a:xfrm>
            <a:prstGeom prst="straightConnector1">
              <a:avLst/>
            </a:prstGeom>
            <a:noFill/>
            <a:ln w="6350" cap="flat" cmpd="sng" algn="ctr">
              <a:solidFill>
                <a:srgbClr val="0070C0"/>
              </a:solidFill>
              <a:prstDash val="solid"/>
              <a:miter lim="800000"/>
              <a:headEnd type="triangle" w="med" len="med"/>
              <a:tailEnd type="triangle" w="med" len="med"/>
            </a:ln>
            <a:effectLst/>
          </p:spPr>
        </p:cxnSp>
        <p:pic>
          <p:nvPicPr>
            <p:cNvPr id="464" name="Picture 17">
              <a:extLst>
                <a:ext uri="{FF2B5EF4-FFF2-40B4-BE49-F238E27FC236}">
                  <a16:creationId xmlns:a16="http://schemas.microsoft.com/office/drawing/2014/main" id="{4120B284-F23D-2F0B-3CBF-5B8586A3AFB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7975" y="5293336"/>
              <a:ext cx="7087821" cy="1007110"/>
            </a:xfrm>
            <a:prstGeom prst="rect">
              <a:avLst/>
            </a:prstGeom>
            <a:noFill/>
            <a:ln>
              <a:solidFill>
                <a:schemeClr val="bg2">
                  <a:lumMod val="90000"/>
                </a:schemeClr>
              </a:solidFill>
            </a:ln>
          </p:spPr>
        </p:pic>
      </p:grpSp>
    </p:spTree>
    <p:extLst>
      <p:ext uri="{BB962C8B-B14F-4D97-AF65-F5344CB8AC3E}">
        <p14:creationId xmlns:p14="http://schemas.microsoft.com/office/powerpoint/2010/main" val="1654393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ADB1D9-336D-594D-9418-4BC486843D21}"/>
              </a:ext>
            </a:extLst>
          </p:cNvPr>
          <p:cNvSpPr>
            <a:spLocks noGrp="1"/>
          </p:cNvSpPr>
          <p:nvPr>
            <p:ph type="subTitle" idx="1"/>
          </p:nvPr>
        </p:nvSpPr>
        <p:spPr>
          <a:xfrm>
            <a:off x="506116" y="128810"/>
            <a:ext cx="11232494" cy="1059910"/>
          </a:xfrm>
        </p:spPr>
        <p:txBody>
          <a:bodyPr anchor="ctr">
            <a:noAutofit/>
          </a:bodyPr>
          <a:lstStyle/>
          <a:p>
            <a:pPr lvl="0" defTabSz="914112">
              <a:lnSpc>
                <a:spcPct val="100000"/>
              </a:lnSpc>
              <a:defRPr/>
            </a:pPr>
            <a:r>
              <a:rPr kumimoji="0" lang="en-US" altLang="zh-CN" sz="3200" b="0" i="0" u="none" strike="noStrike" kern="1200" cap="none" spc="0" normalizeH="0" baseline="0" noProof="0" dirty="0">
                <a:ln>
                  <a:noFill/>
                </a:ln>
                <a:solidFill>
                  <a:schemeClr val="tx2"/>
                </a:solidFill>
                <a:effectLst/>
                <a:uLnTx/>
                <a:uFillTx/>
                <a:latin typeface="Arial" panose="020B0604020202020204" pitchFamily="34" charset="0"/>
                <a:ea typeface="Microsoft YaHei"/>
                <a:cs typeface="Arial" panose="020B0604020202020204" pitchFamily="34" charset="0"/>
              </a:rPr>
              <a:t>Hierarchical Slice Control: IETF ACTN Architecture</a:t>
            </a:r>
            <a:endParaRPr kumimoji="0" lang="zh-CN" altLang="en-US" sz="3200" b="0" i="0" u="none" strike="noStrike" kern="1200" cap="none" spc="0" normalizeH="0" baseline="0" noProof="0" dirty="0">
              <a:ln>
                <a:noFill/>
              </a:ln>
              <a:solidFill>
                <a:schemeClr val="tx2"/>
              </a:solidFill>
              <a:effectLst/>
              <a:uLnTx/>
              <a:uFillTx/>
              <a:latin typeface="Arial" panose="020B0604020202020204" pitchFamily="34" charset="0"/>
              <a:ea typeface="Microsoft YaHei"/>
              <a:cs typeface="Arial" panose="020B0604020202020204" pitchFamily="34" charset="0"/>
            </a:endParaRPr>
          </a:p>
        </p:txBody>
      </p:sp>
      <p:sp>
        <p:nvSpPr>
          <p:cNvPr id="35" name="TextBox 34">
            <a:extLst>
              <a:ext uri="{FF2B5EF4-FFF2-40B4-BE49-F238E27FC236}">
                <a16:creationId xmlns:a16="http://schemas.microsoft.com/office/drawing/2014/main" id="{AC1CF1F3-54B9-BAE3-7F1F-68E96E397B58}"/>
              </a:ext>
            </a:extLst>
          </p:cNvPr>
          <p:cNvSpPr txBox="1"/>
          <p:nvPr/>
        </p:nvSpPr>
        <p:spPr>
          <a:xfrm>
            <a:off x="891490" y="1360453"/>
            <a:ext cx="10481359" cy="1323439"/>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tx2"/>
                </a:solidFill>
              </a:rPr>
              <a:t>Abstraction and Control of Traffic-engineered Networks (ACTN): solution for hierarchical network slice management</a:t>
            </a:r>
          </a:p>
          <a:p>
            <a:pPr marL="285750" indent="-285750">
              <a:buFont typeface="Arial" panose="020B0604020202020204" pitchFamily="34" charset="0"/>
              <a:buChar char="•"/>
            </a:pPr>
            <a:r>
              <a:rPr lang="en-US" sz="2000" dirty="0">
                <a:solidFill>
                  <a:schemeClr val="tx2"/>
                </a:solidFill>
              </a:rPr>
              <a:t>Open YANG-based data models for technology-agnostic slicing and technology-specific slicing, e.g. IP, OTN, L0, Microwave</a:t>
            </a:r>
          </a:p>
        </p:txBody>
      </p:sp>
      <p:pic>
        <p:nvPicPr>
          <p:cNvPr id="4" name="Picture 3">
            <a:extLst>
              <a:ext uri="{FF2B5EF4-FFF2-40B4-BE49-F238E27FC236}">
                <a16:creationId xmlns:a16="http://schemas.microsoft.com/office/drawing/2014/main" id="{F924790F-864A-B976-BF1A-224A6EADCBF6}"/>
              </a:ext>
            </a:extLst>
          </p:cNvPr>
          <p:cNvPicPr>
            <a:picLocks noChangeAspect="1"/>
          </p:cNvPicPr>
          <p:nvPr/>
        </p:nvPicPr>
        <p:blipFill>
          <a:blip r:embed="rId3"/>
          <a:stretch>
            <a:fillRect/>
          </a:stretch>
        </p:blipFill>
        <p:spPr>
          <a:xfrm>
            <a:off x="758190" y="2960347"/>
            <a:ext cx="6214110" cy="3782148"/>
          </a:xfrm>
          <a:prstGeom prst="rect">
            <a:avLst/>
          </a:prstGeom>
        </p:spPr>
      </p:pic>
      <p:sp>
        <p:nvSpPr>
          <p:cNvPr id="6" name="Parallelogram 5">
            <a:extLst>
              <a:ext uri="{FF2B5EF4-FFF2-40B4-BE49-F238E27FC236}">
                <a16:creationId xmlns:a16="http://schemas.microsoft.com/office/drawing/2014/main" id="{BDB6CCCF-2B6E-9509-F364-BF47E135E838}"/>
              </a:ext>
            </a:extLst>
          </p:cNvPr>
          <p:cNvSpPr/>
          <p:nvPr/>
        </p:nvSpPr>
        <p:spPr>
          <a:xfrm>
            <a:off x="6972300" y="2983229"/>
            <a:ext cx="4846320" cy="465381"/>
          </a:xfrm>
          <a:prstGeom prst="parallelogram">
            <a:avLst>
              <a:gd name="adj" fmla="val 154412"/>
            </a:avLst>
          </a:prstGeom>
          <a:solidFill>
            <a:srgbClr val="EBEBEB"/>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IP Slice</a:t>
            </a:r>
          </a:p>
        </p:txBody>
      </p:sp>
      <p:sp>
        <p:nvSpPr>
          <p:cNvPr id="39" name="Parallelogram 38">
            <a:extLst>
              <a:ext uri="{FF2B5EF4-FFF2-40B4-BE49-F238E27FC236}">
                <a16:creationId xmlns:a16="http://schemas.microsoft.com/office/drawing/2014/main" id="{6276F907-E0A7-6D42-7132-1D598D49075E}"/>
              </a:ext>
            </a:extLst>
          </p:cNvPr>
          <p:cNvSpPr/>
          <p:nvPr/>
        </p:nvSpPr>
        <p:spPr>
          <a:xfrm>
            <a:off x="6869430" y="3739768"/>
            <a:ext cx="4972746" cy="361444"/>
          </a:xfrm>
          <a:prstGeom prst="parallelogram">
            <a:avLst>
              <a:gd name="adj" fmla="val 154412"/>
            </a:avLst>
          </a:prstGeom>
          <a:solidFill>
            <a:srgbClr val="EBEBEB"/>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OTN E2E Slice</a:t>
            </a:r>
          </a:p>
        </p:txBody>
      </p:sp>
      <p:sp>
        <p:nvSpPr>
          <p:cNvPr id="40" name="Parallelogram 39">
            <a:extLst>
              <a:ext uri="{FF2B5EF4-FFF2-40B4-BE49-F238E27FC236}">
                <a16:creationId xmlns:a16="http://schemas.microsoft.com/office/drawing/2014/main" id="{01AF3969-962D-C019-6566-9F0606309538}"/>
              </a:ext>
            </a:extLst>
          </p:cNvPr>
          <p:cNvSpPr/>
          <p:nvPr/>
        </p:nvSpPr>
        <p:spPr>
          <a:xfrm>
            <a:off x="6572250" y="4462016"/>
            <a:ext cx="2795414" cy="361444"/>
          </a:xfrm>
          <a:prstGeom prst="parallelogram">
            <a:avLst>
              <a:gd name="adj" fmla="val 154412"/>
            </a:avLst>
          </a:prstGeom>
          <a:solidFill>
            <a:srgbClr val="EBEBEB"/>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OTN Slice – Domain 1</a:t>
            </a:r>
          </a:p>
        </p:txBody>
      </p:sp>
      <p:sp>
        <p:nvSpPr>
          <p:cNvPr id="41" name="Parallelogram 40">
            <a:extLst>
              <a:ext uri="{FF2B5EF4-FFF2-40B4-BE49-F238E27FC236}">
                <a16:creationId xmlns:a16="http://schemas.microsoft.com/office/drawing/2014/main" id="{177F2B00-3C83-CE57-6BB3-CF04A6A04EA2}"/>
              </a:ext>
            </a:extLst>
          </p:cNvPr>
          <p:cNvSpPr/>
          <p:nvPr/>
        </p:nvSpPr>
        <p:spPr>
          <a:xfrm>
            <a:off x="8943196" y="4478401"/>
            <a:ext cx="2795414" cy="361444"/>
          </a:xfrm>
          <a:prstGeom prst="parallelogram">
            <a:avLst>
              <a:gd name="adj" fmla="val 154412"/>
            </a:avLst>
          </a:prstGeom>
          <a:solidFill>
            <a:srgbClr val="EBEBEB"/>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OTN Slice – Domain 2</a:t>
            </a:r>
          </a:p>
        </p:txBody>
      </p:sp>
      <p:sp>
        <p:nvSpPr>
          <p:cNvPr id="42" name="Parallelogram 41">
            <a:extLst>
              <a:ext uri="{FF2B5EF4-FFF2-40B4-BE49-F238E27FC236}">
                <a16:creationId xmlns:a16="http://schemas.microsoft.com/office/drawing/2014/main" id="{1C056F0C-CEF0-AB3C-BF69-8831811E5112}"/>
              </a:ext>
            </a:extLst>
          </p:cNvPr>
          <p:cNvSpPr/>
          <p:nvPr/>
        </p:nvSpPr>
        <p:spPr>
          <a:xfrm>
            <a:off x="5893431" y="5184264"/>
            <a:ext cx="1718360" cy="361444"/>
          </a:xfrm>
          <a:prstGeom prst="parallelogram">
            <a:avLst>
              <a:gd name="adj" fmla="val 154412"/>
            </a:avLst>
          </a:prstGeom>
          <a:solidFill>
            <a:srgbClr val="EBEBEB"/>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L0 Slice – Domain A</a:t>
            </a:r>
          </a:p>
        </p:txBody>
      </p:sp>
      <p:sp>
        <p:nvSpPr>
          <p:cNvPr id="43" name="Parallelogram 42">
            <a:extLst>
              <a:ext uri="{FF2B5EF4-FFF2-40B4-BE49-F238E27FC236}">
                <a16:creationId xmlns:a16="http://schemas.microsoft.com/office/drawing/2014/main" id="{75B115C8-B46F-504B-6210-9664C99E23A0}"/>
              </a:ext>
            </a:extLst>
          </p:cNvPr>
          <p:cNvSpPr/>
          <p:nvPr/>
        </p:nvSpPr>
        <p:spPr>
          <a:xfrm>
            <a:off x="7224836" y="5184264"/>
            <a:ext cx="1718360" cy="361444"/>
          </a:xfrm>
          <a:prstGeom prst="parallelogram">
            <a:avLst>
              <a:gd name="adj" fmla="val 154412"/>
            </a:avLst>
          </a:prstGeom>
          <a:solidFill>
            <a:srgbClr val="EBEBEB"/>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L0 Slice – Domain B</a:t>
            </a:r>
          </a:p>
        </p:txBody>
      </p:sp>
      <p:sp>
        <p:nvSpPr>
          <p:cNvPr id="44" name="Parallelogram 43">
            <a:extLst>
              <a:ext uri="{FF2B5EF4-FFF2-40B4-BE49-F238E27FC236}">
                <a16:creationId xmlns:a16="http://schemas.microsoft.com/office/drawing/2014/main" id="{D7219A24-83F3-2C26-E764-288B5066933B}"/>
              </a:ext>
            </a:extLst>
          </p:cNvPr>
          <p:cNvSpPr/>
          <p:nvPr/>
        </p:nvSpPr>
        <p:spPr>
          <a:xfrm>
            <a:off x="8533761" y="5177506"/>
            <a:ext cx="1718360" cy="361444"/>
          </a:xfrm>
          <a:prstGeom prst="parallelogram">
            <a:avLst>
              <a:gd name="adj" fmla="val 154412"/>
            </a:avLst>
          </a:prstGeom>
          <a:solidFill>
            <a:srgbClr val="EBEBEB"/>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L0 Slice – Domain C</a:t>
            </a:r>
          </a:p>
        </p:txBody>
      </p:sp>
      <p:sp>
        <p:nvSpPr>
          <p:cNvPr id="45" name="Parallelogram 44">
            <a:extLst>
              <a:ext uri="{FF2B5EF4-FFF2-40B4-BE49-F238E27FC236}">
                <a16:creationId xmlns:a16="http://schemas.microsoft.com/office/drawing/2014/main" id="{64E553DF-D057-E2D4-4739-3D2128FA65EB}"/>
              </a:ext>
            </a:extLst>
          </p:cNvPr>
          <p:cNvSpPr/>
          <p:nvPr/>
        </p:nvSpPr>
        <p:spPr>
          <a:xfrm>
            <a:off x="9865166" y="5177506"/>
            <a:ext cx="1718360" cy="361444"/>
          </a:xfrm>
          <a:prstGeom prst="parallelogram">
            <a:avLst>
              <a:gd name="adj" fmla="val 154412"/>
            </a:avLst>
          </a:prstGeom>
          <a:solidFill>
            <a:srgbClr val="EBEBEB"/>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L0 Slice – Domain D</a:t>
            </a:r>
          </a:p>
        </p:txBody>
      </p:sp>
      <p:cxnSp>
        <p:nvCxnSpPr>
          <p:cNvPr id="8" name="Straight Connector 7">
            <a:extLst>
              <a:ext uri="{FF2B5EF4-FFF2-40B4-BE49-F238E27FC236}">
                <a16:creationId xmlns:a16="http://schemas.microsoft.com/office/drawing/2014/main" id="{633A9D3E-A73B-CD45-96C9-5A9CCAC2B34C}"/>
              </a:ext>
            </a:extLst>
          </p:cNvPr>
          <p:cNvCxnSpPr/>
          <p:nvPr/>
        </p:nvCxnSpPr>
        <p:spPr>
          <a:xfrm>
            <a:off x="9189720" y="3448610"/>
            <a:ext cx="0" cy="291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5F44553-A7C5-D84A-7022-58F750330462}"/>
              </a:ext>
            </a:extLst>
          </p:cNvPr>
          <p:cNvCxnSpPr>
            <a:endCxn id="40" idx="1"/>
          </p:cNvCxnSpPr>
          <p:nvPr/>
        </p:nvCxnSpPr>
        <p:spPr>
          <a:xfrm flipH="1">
            <a:off x="8249013" y="4101212"/>
            <a:ext cx="694183" cy="360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531DD19-499F-ECC8-6DF8-8E9F4473F357}"/>
              </a:ext>
            </a:extLst>
          </p:cNvPr>
          <p:cNvCxnSpPr>
            <a:endCxn id="41" idx="0"/>
          </p:cNvCxnSpPr>
          <p:nvPr/>
        </p:nvCxnSpPr>
        <p:spPr>
          <a:xfrm>
            <a:off x="9635490" y="4140740"/>
            <a:ext cx="705413" cy="337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C5713FF-3CAC-2D13-3B1E-9D2F2AE146DF}"/>
              </a:ext>
            </a:extLst>
          </p:cNvPr>
          <p:cNvCxnSpPr/>
          <p:nvPr/>
        </p:nvCxnSpPr>
        <p:spPr>
          <a:xfrm flipH="1">
            <a:off x="6824282" y="4816702"/>
            <a:ext cx="694183" cy="360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C509C61-878D-718F-D4E9-53A834E884A6}"/>
              </a:ext>
            </a:extLst>
          </p:cNvPr>
          <p:cNvCxnSpPr/>
          <p:nvPr/>
        </p:nvCxnSpPr>
        <p:spPr>
          <a:xfrm>
            <a:off x="7843967" y="4850352"/>
            <a:ext cx="705413" cy="337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DF52BC6-A58C-4361-BC44-77E912B23ED3}"/>
              </a:ext>
            </a:extLst>
          </p:cNvPr>
          <p:cNvCxnSpPr/>
          <p:nvPr/>
        </p:nvCxnSpPr>
        <p:spPr>
          <a:xfrm flipH="1">
            <a:off x="9177760" y="4845251"/>
            <a:ext cx="694183" cy="360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7FAF7F1-E9F9-0613-2B3B-F30CF468EC56}"/>
              </a:ext>
            </a:extLst>
          </p:cNvPr>
          <p:cNvCxnSpPr/>
          <p:nvPr/>
        </p:nvCxnSpPr>
        <p:spPr>
          <a:xfrm>
            <a:off x="10340903" y="4868394"/>
            <a:ext cx="705413" cy="33766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16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03A61-180F-4B21-90BA-05390767CF1E}"/>
              </a:ext>
            </a:extLst>
          </p:cNvPr>
          <p:cNvSpPr>
            <a:spLocks noGrp="1"/>
          </p:cNvSpPr>
          <p:nvPr>
            <p:ph type="title"/>
          </p:nvPr>
        </p:nvSpPr>
        <p:spPr>
          <a:xfrm>
            <a:off x="838199" y="365126"/>
            <a:ext cx="11121147" cy="624920"/>
          </a:xfrm>
        </p:spPr>
        <p:txBody>
          <a:bodyPr>
            <a:normAutofit/>
          </a:bodyPr>
          <a:lstStyle/>
          <a:p>
            <a:r>
              <a:rPr lang="en-US" altLang="zh-CN" dirty="0"/>
              <a:t>Standards: IETF YANG Data Models for ACTN and Slicing</a:t>
            </a:r>
            <a:endParaRPr lang="en-US" dirty="0"/>
          </a:p>
        </p:txBody>
      </p:sp>
      <p:sp>
        <p:nvSpPr>
          <p:cNvPr id="304" name="圆角矩形 102">
            <a:extLst>
              <a:ext uri="{FF2B5EF4-FFF2-40B4-BE49-F238E27FC236}">
                <a16:creationId xmlns:a16="http://schemas.microsoft.com/office/drawing/2014/main" id="{B20C71B3-1CC9-491A-A382-D2ECD52437C5}"/>
              </a:ext>
            </a:extLst>
          </p:cNvPr>
          <p:cNvSpPr/>
          <p:nvPr/>
        </p:nvSpPr>
        <p:spPr bwMode="auto">
          <a:xfrm>
            <a:off x="3834872" y="1259073"/>
            <a:ext cx="5140722" cy="796427"/>
          </a:xfrm>
          <a:prstGeom prst="roundRect">
            <a:avLst>
              <a:gd name="adj" fmla="val 6991"/>
            </a:avLst>
          </a:prstGeom>
          <a:solidFill>
            <a:srgbClr val="777777">
              <a:lumMod val="20000"/>
              <a:lumOff val="80000"/>
            </a:srgbClr>
          </a:solidFill>
          <a:ln w="9525" cap="flat" cmpd="sng" algn="ctr">
            <a:solidFill>
              <a:srgbClr val="FFFFFF">
                <a:lumMod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148" tIns="39575" rIns="79148" bIns="39575" numCol="1" rtlCol="0" anchor="b" anchorCtr="0" compatLnSpc="1">
            <a:prstTxWarp prst="textNoShape">
              <a:avLst/>
            </a:prstTxWarp>
          </a:bodyPr>
          <a:lstStyle/>
          <a:p>
            <a:pPr algn="r" defTabSz="801127">
              <a:defRPr/>
            </a:pPr>
            <a:r>
              <a:rPr lang="en-US" altLang="zh-CN" sz="1599" b="1" kern="0" dirty="0">
                <a:solidFill>
                  <a:srgbClr val="C00000"/>
                </a:solidFill>
                <a:latin typeface="Calibri" panose="020F0502020204030204" pitchFamily="34" charset="0"/>
                <a:ea typeface="华文细黑"/>
                <a:cs typeface="Calibri" panose="020F0502020204030204" pitchFamily="34" charset="0"/>
              </a:rPr>
              <a:t>ACTN Arch. &amp; Info Model</a:t>
            </a:r>
            <a:endParaRPr lang="zh-CN" altLang="en-US" sz="1599" b="1" kern="0" dirty="0" err="1">
              <a:solidFill>
                <a:srgbClr val="C00000"/>
              </a:solidFill>
              <a:latin typeface="Calibri" panose="020F0502020204030204" pitchFamily="34" charset="0"/>
              <a:ea typeface="华文细黑"/>
              <a:cs typeface="Calibri" panose="020F0502020204030204" pitchFamily="34" charset="0"/>
            </a:endParaRPr>
          </a:p>
        </p:txBody>
      </p:sp>
      <p:sp>
        <p:nvSpPr>
          <p:cNvPr id="305" name="矩形 103">
            <a:extLst>
              <a:ext uri="{FF2B5EF4-FFF2-40B4-BE49-F238E27FC236}">
                <a16:creationId xmlns:a16="http://schemas.microsoft.com/office/drawing/2014/main" id="{62D2290D-DF05-4183-9F11-E9FD856F5478}"/>
              </a:ext>
            </a:extLst>
          </p:cNvPr>
          <p:cNvSpPr/>
          <p:nvPr/>
        </p:nvSpPr>
        <p:spPr bwMode="auto">
          <a:xfrm>
            <a:off x="10487917" y="1325415"/>
            <a:ext cx="1208839" cy="164836"/>
          </a:xfrm>
          <a:prstGeom prst="rect">
            <a:avLst/>
          </a:prstGeom>
          <a:solidFill>
            <a:srgbClr val="99CCFF"/>
          </a:solidFill>
          <a:ln w="9525" cap="flat" cmpd="sng" algn="ctr">
            <a:solidFill>
              <a:srgbClr val="000000"/>
            </a:solidFill>
            <a:prstDash val="solid"/>
            <a:round/>
            <a:headEnd type="none" w="med" len="med"/>
            <a:tailEnd type="none" w="med" len="med"/>
          </a:ln>
          <a:effectLst/>
        </p:spPr>
        <p:txBody>
          <a:bodyPr vert="horz" wrap="none" lIns="79148" tIns="39575" rIns="79148" bIns="39575" numCol="1" rtlCol="0" anchor="ctr" anchorCtr="0" compatLnSpc="1">
            <a:prstTxWarp prst="textNoShape">
              <a:avLst/>
            </a:prstTxWarp>
          </a:bodyPr>
          <a:lstStyle/>
          <a:p>
            <a:pPr defTabSz="801127">
              <a:defRPr/>
            </a:pPr>
            <a:r>
              <a:rPr lang="en-US" sz="1200" kern="0" dirty="0">
                <a:solidFill>
                  <a:srgbClr val="000000"/>
                </a:solidFill>
                <a:latin typeface="Calibri" panose="020F0502020204030204" pitchFamily="34" charset="0"/>
                <a:ea typeface="华文细黑"/>
                <a:cs typeface="Calibri" panose="020F0502020204030204" pitchFamily="34" charset="0"/>
              </a:rPr>
              <a:t>RFC / RFC</a:t>
            </a:r>
            <a:r>
              <a:rPr lang="zh-CN" altLang="en-US" sz="1200" kern="0" dirty="0">
                <a:solidFill>
                  <a:srgbClr val="000000"/>
                </a:solidFill>
                <a:latin typeface="Calibri" panose="020F0502020204030204" pitchFamily="34" charset="0"/>
                <a:ea typeface="华文细黑"/>
                <a:cs typeface="Calibri" panose="020F0502020204030204" pitchFamily="34" charset="0"/>
              </a:rPr>
              <a:t> </a:t>
            </a:r>
            <a:r>
              <a:rPr lang="en-US" altLang="zh-CN" sz="1200" kern="0" dirty="0">
                <a:solidFill>
                  <a:srgbClr val="000000"/>
                </a:solidFill>
                <a:latin typeface="Calibri" panose="020F0502020204030204" pitchFamily="34" charset="0"/>
                <a:ea typeface="华文细黑"/>
                <a:cs typeface="Calibri" panose="020F0502020204030204" pitchFamily="34" charset="0"/>
              </a:rPr>
              <a:t>process</a:t>
            </a:r>
            <a:endParaRPr lang="en-US" sz="1200" kern="0" dirty="0">
              <a:solidFill>
                <a:srgbClr val="000000"/>
              </a:solidFill>
              <a:latin typeface="Calibri" panose="020F0502020204030204" pitchFamily="34" charset="0"/>
              <a:ea typeface="华文细黑"/>
              <a:cs typeface="Calibri" panose="020F0502020204030204" pitchFamily="34" charset="0"/>
            </a:endParaRPr>
          </a:p>
        </p:txBody>
      </p:sp>
      <p:sp>
        <p:nvSpPr>
          <p:cNvPr id="306" name="矩形 125">
            <a:extLst>
              <a:ext uri="{FF2B5EF4-FFF2-40B4-BE49-F238E27FC236}">
                <a16:creationId xmlns:a16="http://schemas.microsoft.com/office/drawing/2014/main" id="{A03FC424-3A5E-42D4-8092-A2FC701A0C48}"/>
              </a:ext>
            </a:extLst>
          </p:cNvPr>
          <p:cNvSpPr/>
          <p:nvPr/>
        </p:nvSpPr>
        <p:spPr bwMode="auto">
          <a:xfrm>
            <a:off x="10487917" y="1531460"/>
            <a:ext cx="1208839" cy="164836"/>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vert="horz" wrap="none" lIns="79148" tIns="39575" rIns="79148" bIns="39575" numCol="1" rtlCol="0" anchor="ctr" anchorCtr="0" compatLnSpc="1">
            <a:prstTxWarp prst="textNoShape">
              <a:avLst/>
            </a:prstTxWarp>
          </a:bodyPr>
          <a:lstStyle/>
          <a:p>
            <a:pPr defTabSz="801127">
              <a:defRPr/>
            </a:pPr>
            <a:r>
              <a:rPr lang="en-US" sz="1200" kern="0" dirty="0">
                <a:solidFill>
                  <a:srgbClr val="000000"/>
                </a:solidFill>
                <a:latin typeface="Calibri" panose="020F0502020204030204" pitchFamily="34" charset="0"/>
                <a:ea typeface="华文细黑"/>
                <a:cs typeface="Calibri" panose="020F0502020204030204" pitchFamily="34" charset="0"/>
              </a:rPr>
              <a:t>WG</a:t>
            </a:r>
          </a:p>
        </p:txBody>
      </p:sp>
      <p:sp>
        <p:nvSpPr>
          <p:cNvPr id="307" name="矩形 128">
            <a:extLst>
              <a:ext uri="{FF2B5EF4-FFF2-40B4-BE49-F238E27FC236}">
                <a16:creationId xmlns:a16="http://schemas.microsoft.com/office/drawing/2014/main" id="{F122FCDA-3D71-46C2-8FB8-800BB6BD5FA4}"/>
              </a:ext>
            </a:extLst>
          </p:cNvPr>
          <p:cNvSpPr/>
          <p:nvPr/>
        </p:nvSpPr>
        <p:spPr bwMode="auto">
          <a:xfrm>
            <a:off x="10487917" y="1737504"/>
            <a:ext cx="1208839" cy="164836"/>
          </a:xfrm>
          <a:prstGeom prst="rect">
            <a:avLst/>
          </a:prstGeom>
          <a:solidFill>
            <a:srgbClr val="FFCC66">
              <a:lumMod val="40000"/>
              <a:lumOff val="60000"/>
            </a:srgbClr>
          </a:solidFill>
          <a:ln w="9525" cap="flat" cmpd="sng" algn="ctr">
            <a:solidFill>
              <a:srgbClr val="000000"/>
            </a:solidFill>
            <a:prstDash val="solid"/>
            <a:round/>
            <a:headEnd type="none" w="med" len="med"/>
            <a:tailEnd type="none" w="med" len="med"/>
          </a:ln>
          <a:effectLst/>
        </p:spPr>
        <p:txBody>
          <a:bodyPr vert="horz" wrap="none" lIns="79148" tIns="39575" rIns="79148" bIns="39575" numCol="1" rtlCol="0" anchor="ctr" anchorCtr="0" compatLnSpc="1">
            <a:prstTxWarp prst="textNoShape">
              <a:avLst/>
            </a:prstTxWarp>
          </a:bodyPr>
          <a:lstStyle/>
          <a:p>
            <a:pPr defTabSz="801127">
              <a:defRPr/>
            </a:pPr>
            <a:r>
              <a:rPr lang="en-US" sz="1200" kern="0" dirty="0">
                <a:solidFill>
                  <a:srgbClr val="000000"/>
                </a:solidFill>
                <a:latin typeface="Calibri" panose="020F0502020204030204" pitchFamily="34" charset="0"/>
                <a:ea typeface="华文细黑"/>
                <a:cs typeface="Calibri" panose="020F0502020204030204" pitchFamily="34" charset="0"/>
              </a:rPr>
              <a:t>ID</a:t>
            </a:r>
          </a:p>
        </p:txBody>
      </p:sp>
      <p:sp>
        <p:nvSpPr>
          <p:cNvPr id="308" name="矩形 140">
            <a:extLst>
              <a:ext uri="{FF2B5EF4-FFF2-40B4-BE49-F238E27FC236}">
                <a16:creationId xmlns:a16="http://schemas.microsoft.com/office/drawing/2014/main" id="{B34B69F9-CDFD-48AF-9402-BF0353E1C62B}"/>
              </a:ext>
            </a:extLst>
          </p:cNvPr>
          <p:cNvSpPr/>
          <p:nvPr/>
        </p:nvSpPr>
        <p:spPr bwMode="auto">
          <a:xfrm>
            <a:off x="854086" y="2220335"/>
            <a:ext cx="11105262" cy="247254"/>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vert="horz" wrap="none" lIns="79148" tIns="39575" rIns="79148" bIns="39575" numCol="1" rtlCol="0" anchor="ctr" anchorCtr="0" compatLnSpc="1">
            <a:prstTxWarp prst="textNoShape">
              <a:avLst/>
            </a:prstTxWarp>
          </a:bodyPr>
          <a:lstStyle/>
          <a:p>
            <a:pPr defTabSz="801127">
              <a:defRPr/>
            </a:pPr>
            <a:r>
              <a:rPr lang="en-US" sz="1399" kern="0" dirty="0">
                <a:solidFill>
                  <a:srgbClr val="000000"/>
                </a:solidFill>
                <a:latin typeface="Calibri" panose="020F0502020204030204" pitchFamily="34" charset="0"/>
                <a:ea typeface="华文细黑"/>
                <a:cs typeface="Calibri" panose="020F0502020204030204" pitchFamily="34" charset="0"/>
              </a:rPr>
              <a:t>ACTN NBI YANG model Applicability</a:t>
            </a:r>
          </a:p>
        </p:txBody>
      </p:sp>
      <p:cxnSp>
        <p:nvCxnSpPr>
          <p:cNvPr id="309" name="直接箭头连接符 148">
            <a:extLst>
              <a:ext uri="{FF2B5EF4-FFF2-40B4-BE49-F238E27FC236}">
                <a16:creationId xmlns:a16="http://schemas.microsoft.com/office/drawing/2014/main" id="{B9246EF0-22BA-4D3D-BCB7-DBB5D24607CA}"/>
              </a:ext>
            </a:extLst>
          </p:cNvPr>
          <p:cNvCxnSpPr>
            <a:stCxn id="304" idx="2"/>
          </p:cNvCxnSpPr>
          <p:nvPr/>
        </p:nvCxnSpPr>
        <p:spPr bwMode="auto">
          <a:xfrm>
            <a:off x="6405234" y="2055499"/>
            <a:ext cx="1" cy="164836"/>
          </a:xfrm>
          <a:prstGeom prst="straightConnector1">
            <a:avLst/>
          </a:prstGeom>
          <a:noFill/>
          <a:ln w="9525" cap="flat" cmpd="sng" algn="ctr">
            <a:solidFill>
              <a:srgbClr val="000000"/>
            </a:solidFill>
            <a:prstDash val="solid"/>
            <a:round/>
            <a:headEnd type="none" w="med" len="med"/>
            <a:tailEnd type="triangle"/>
          </a:ln>
          <a:effectLst/>
        </p:spPr>
      </p:cxnSp>
      <p:cxnSp>
        <p:nvCxnSpPr>
          <p:cNvPr id="310" name="肘形连接符 172">
            <a:extLst>
              <a:ext uri="{FF2B5EF4-FFF2-40B4-BE49-F238E27FC236}">
                <a16:creationId xmlns:a16="http://schemas.microsoft.com/office/drawing/2014/main" id="{7B0E119A-9A6C-4174-8955-5BB4C1255DEB}"/>
              </a:ext>
            </a:extLst>
          </p:cNvPr>
          <p:cNvCxnSpPr>
            <a:stCxn id="308" idx="2"/>
            <a:endCxn id="320" idx="0"/>
          </p:cNvCxnSpPr>
          <p:nvPr/>
        </p:nvCxnSpPr>
        <p:spPr bwMode="auto">
          <a:xfrm rot="5400000">
            <a:off x="5098656" y="1360263"/>
            <a:ext cx="200737" cy="2415387"/>
          </a:xfrm>
          <a:prstGeom prst="bentConnector3">
            <a:avLst/>
          </a:prstGeom>
          <a:noFill/>
          <a:ln w="9525" cap="flat" cmpd="sng" algn="ctr">
            <a:solidFill>
              <a:srgbClr val="000000"/>
            </a:solidFill>
            <a:prstDash val="solid"/>
            <a:round/>
            <a:headEnd type="none" w="med" len="med"/>
            <a:tailEnd type="triangle"/>
          </a:ln>
          <a:effectLst/>
        </p:spPr>
      </p:cxnSp>
      <p:cxnSp>
        <p:nvCxnSpPr>
          <p:cNvPr id="311" name="肘形连接符 178">
            <a:extLst>
              <a:ext uri="{FF2B5EF4-FFF2-40B4-BE49-F238E27FC236}">
                <a16:creationId xmlns:a16="http://schemas.microsoft.com/office/drawing/2014/main" id="{670F3835-0201-4B83-A633-6C5AC2E8B09F}"/>
              </a:ext>
            </a:extLst>
          </p:cNvPr>
          <p:cNvCxnSpPr>
            <a:stCxn id="308" idx="2"/>
            <a:endCxn id="319" idx="0"/>
          </p:cNvCxnSpPr>
          <p:nvPr/>
        </p:nvCxnSpPr>
        <p:spPr bwMode="auto">
          <a:xfrm rot="16200000" flipH="1">
            <a:off x="7600470" y="1273835"/>
            <a:ext cx="200737" cy="2588243"/>
          </a:xfrm>
          <a:prstGeom prst="bentConnector3">
            <a:avLst>
              <a:gd name="adj1" fmla="val 50000"/>
            </a:avLst>
          </a:prstGeom>
          <a:noFill/>
          <a:ln w="9525" cap="flat" cmpd="sng" algn="ctr">
            <a:solidFill>
              <a:srgbClr val="000000"/>
            </a:solidFill>
            <a:prstDash val="solid"/>
            <a:round/>
            <a:headEnd type="none" w="med" len="med"/>
            <a:tailEnd type="triangle"/>
          </a:ln>
          <a:effectLst/>
        </p:spPr>
      </p:cxnSp>
      <p:cxnSp>
        <p:nvCxnSpPr>
          <p:cNvPr id="312" name="肘形连接符 179">
            <a:extLst>
              <a:ext uri="{FF2B5EF4-FFF2-40B4-BE49-F238E27FC236}">
                <a16:creationId xmlns:a16="http://schemas.microsoft.com/office/drawing/2014/main" id="{CDB61014-FA04-4C46-B510-A39F96AC105A}"/>
              </a:ext>
            </a:extLst>
          </p:cNvPr>
          <p:cNvCxnSpPr>
            <a:stCxn id="308" idx="2"/>
            <a:endCxn id="318" idx="0"/>
          </p:cNvCxnSpPr>
          <p:nvPr/>
        </p:nvCxnSpPr>
        <p:spPr bwMode="auto">
          <a:xfrm rot="16200000" flipH="1">
            <a:off x="8798860" y="75446"/>
            <a:ext cx="200737" cy="4985022"/>
          </a:xfrm>
          <a:prstGeom prst="bentConnector3">
            <a:avLst>
              <a:gd name="adj1" fmla="val 50000"/>
            </a:avLst>
          </a:prstGeom>
          <a:noFill/>
          <a:ln w="9525" cap="flat" cmpd="sng" algn="ctr">
            <a:solidFill>
              <a:srgbClr val="000000"/>
            </a:solidFill>
            <a:prstDash val="solid"/>
            <a:round/>
            <a:headEnd type="none" w="med" len="med"/>
            <a:tailEnd type="triangle"/>
          </a:ln>
          <a:effectLst/>
        </p:spPr>
      </p:cxnSp>
      <p:sp>
        <p:nvSpPr>
          <p:cNvPr id="313" name="矩形 180">
            <a:extLst>
              <a:ext uri="{FF2B5EF4-FFF2-40B4-BE49-F238E27FC236}">
                <a16:creationId xmlns:a16="http://schemas.microsoft.com/office/drawing/2014/main" id="{D46ACB2F-48C3-4C50-AE3D-C570D1A17156}"/>
              </a:ext>
            </a:extLst>
          </p:cNvPr>
          <p:cNvSpPr/>
          <p:nvPr/>
        </p:nvSpPr>
        <p:spPr bwMode="auto">
          <a:xfrm>
            <a:off x="4014814" y="1347753"/>
            <a:ext cx="2273895" cy="247254"/>
          </a:xfrm>
          <a:prstGeom prst="rect">
            <a:avLst/>
          </a:prstGeom>
          <a:solidFill>
            <a:srgbClr val="99CCFF"/>
          </a:solidFill>
          <a:ln w="9525" cap="flat" cmpd="sng" algn="ctr">
            <a:solidFill>
              <a:srgbClr val="000000"/>
            </a:solidFill>
            <a:prstDash val="solid"/>
            <a:round/>
            <a:headEnd type="none" w="med" len="med"/>
            <a:tailEnd type="none" w="med" len="med"/>
          </a:ln>
          <a:effectLst/>
        </p:spPr>
        <p:txBody>
          <a:bodyPr vert="horz" wrap="none" lIns="79148" tIns="39575" rIns="79148" bIns="39575" numCol="1" rtlCol="0" anchor="ctr" anchorCtr="0" compatLnSpc="1">
            <a:prstTxWarp prst="textNoShape">
              <a:avLst/>
            </a:prstTxWarp>
          </a:bodyPr>
          <a:lstStyle/>
          <a:p>
            <a:pPr defTabSz="801127">
              <a:defRPr/>
            </a:pPr>
            <a:r>
              <a:rPr lang="en-US" sz="1399" kern="0" dirty="0">
                <a:solidFill>
                  <a:srgbClr val="000000"/>
                </a:solidFill>
                <a:latin typeface="Calibri" panose="020F0502020204030204" pitchFamily="34" charset="0"/>
                <a:ea typeface="华文细黑"/>
                <a:cs typeface="Calibri" panose="020F0502020204030204" pitchFamily="34" charset="0"/>
              </a:rPr>
              <a:t>ACTN framework </a:t>
            </a:r>
            <a:r>
              <a:rPr lang="en-US" sz="1399" b="1" kern="0" dirty="0">
                <a:solidFill>
                  <a:srgbClr val="0000FF"/>
                </a:solidFill>
                <a:latin typeface="Calibri" panose="020F0502020204030204" pitchFamily="34" charset="0"/>
                <a:ea typeface="华文细黑"/>
                <a:cs typeface="Calibri" panose="020F0502020204030204" pitchFamily="34" charset="0"/>
              </a:rPr>
              <a:t>RFC8453</a:t>
            </a:r>
          </a:p>
        </p:txBody>
      </p:sp>
      <p:sp>
        <p:nvSpPr>
          <p:cNvPr id="314" name="矩形 181">
            <a:extLst>
              <a:ext uri="{FF2B5EF4-FFF2-40B4-BE49-F238E27FC236}">
                <a16:creationId xmlns:a16="http://schemas.microsoft.com/office/drawing/2014/main" id="{7A649A2B-CB16-4500-B6FF-388A55B4437F}"/>
              </a:ext>
            </a:extLst>
          </p:cNvPr>
          <p:cNvSpPr/>
          <p:nvPr/>
        </p:nvSpPr>
        <p:spPr bwMode="auto">
          <a:xfrm>
            <a:off x="4014814" y="1718634"/>
            <a:ext cx="2273895" cy="247254"/>
          </a:xfrm>
          <a:prstGeom prst="rect">
            <a:avLst/>
          </a:prstGeom>
          <a:solidFill>
            <a:srgbClr val="99CCFF"/>
          </a:solidFill>
          <a:ln w="9525" cap="flat" cmpd="sng" algn="ctr">
            <a:solidFill>
              <a:srgbClr val="000000"/>
            </a:solidFill>
            <a:prstDash val="solid"/>
            <a:round/>
            <a:headEnd type="none" w="med" len="med"/>
            <a:tailEnd type="none" w="med" len="med"/>
          </a:ln>
          <a:effectLst/>
        </p:spPr>
        <p:txBody>
          <a:bodyPr vert="horz" wrap="none" lIns="79148" tIns="39575" rIns="79148" bIns="39575" numCol="1" rtlCol="0" anchor="ctr" anchorCtr="0" compatLnSpc="1">
            <a:prstTxWarp prst="textNoShape">
              <a:avLst/>
            </a:prstTxWarp>
          </a:bodyPr>
          <a:lstStyle/>
          <a:p>
            <a:pPr defTabSz="801127">
              <a:defRPr/>
            </a:pPr>
            <a:r>
              <a:rPr lang="en-US" sz="1399" kern="0" dirty="0">
                <a:solidFill>
                  <a:srgbClr val="000000"/>
                </a:solidFill>
                <a:latin typeface="Calibri" panose="020F0502020204030204" pitchFamily="34" charset="0"/>
                <a:ea typeface="华文细黑"/>
                <a:cs typeface="Calibri" panose="020F0502020204030204" pitchFamily="34" charset="0"/>
              </a:rPr>
              <a:t>ACTN Info Model </a:t>
            </a:r>
            <a:r>
              <a:rPr lang="en-US" sz="1399" b="1" kern="0" dirty="0">
                <a:solidFill>
                  <a:srgbClr val="0000FF"/>
                </a:solidFill>
                <a:latin typeface="Calibri" panose="020F0502020204030204" pitchFamily="34" charset="0"/>
                <a:ea typeface="华文细黑"/>
                <a:cs typeface="Calibri" panose="020F0502020204030204" pitchFamily="34" charset="0"/>
              </a:rPr>
              <a:t>RFC8454</a:t>
            </a:r>
          </a:p>
        </p:txBody>
      </p:sp>
      <p:cxnSp>
        <p:nvCxnSpPr>
          <p:cNvPr id="315" name="直接箭头连接符 182">
            <a:extLst>
              <a:ext uri="{FF2B5EF4-FFF2-40B4-BE49-F238E27FC236}">
                <a16:creationId xmlns:a16="http://schemas.microsoft.com/office/drawing/2014/main" id="{56A15A24-BD97-4E1C-9FEE-A1ED3A460EB8}"/>
              </a:ext>
            </a:extLst>
          </p:cNvPr>
          <p:cNvCxnSpPr>
            <a:stCxn id="313" idx="2"/>
            <a:endCxn id="314" idx="0"/>
          </p:cNvCxnSpPr>
          <p:nvPr/>
        </p:nvCxnSpPr>
        <p:spPr bwMode="auto">
          <a:xfrm>
            <a:off x="5151762" y="1595007"/>
            <a:ext cx="0" cy="123627"/>
          </a:xfrm>
          <a:prstGeom prst="straightConnector1">
            <a:avLst/>
          </a:prstGeom>
          <a:noFill/>
          <a:ln w="9525" cap="flat" cmpd="sng" algn="ctr">
            <a:solidFill>
              <a:srgbClr val="000000"/>
            </a:solidFill>
            <a:prstDash val="solid"/>
            <a:round/>
            <a:headEnd type="none" w="med" len="med"/>
            <a:tailEnd type="triangle"/>
          </a:ln>
          <a:effectLst/>
        </p:spPr>
      </p:cxnSp>
      <p:sp>
        <p:nvSpPr>
          <p:cNvPr id="316" name="矩形 183">
            <a:extLst>
              <a:ext uri="{FF2B5EF4-FFF2-40B4-BE49-F238E27FC236}">
                <a16:creationId xmlns:a16="http://schemas.microsoft.com/office/drawing/2014/main" id="{AF5E39F1-44FC-448F-A054-B9AD6096A56D}"/>
              </a:ext>
            </a:extLst>
          </p:cNvPr>
          <p:cNvSpPr/>
          <p:nvPr/>
        </p:nvSpPr>
        <p:spPr bwMode="auto">
          <a:xfrm>
            <a:off x="6513564" y="1347753"/>
            <a:ext cx="2273895" cy="247254"/>
          </a:xfrm>
          <a:prstGeom prst="rect">
            <a:avLst/>
          </a:prstGeom>
          <a:solidFill>
            <a:srgbClr val="99CCFF"/>
          </a:solidFill>
          <a:ln w="9525" cap="flat" cmpd="sng" algn="ctr">
            <a:solidFill>
              <a:srgbClr val="000000"/>
            </a:solidFill>
            <a:prstDash val="solid"/>
            <a:round/>
            <a:headEnd type="none" w="med" len="med"/>
            <a:tailEnd type="none" w="med" len="med"/>
          </a:ln>
          <a:effectLst/>
        </p:spPr>
        <p:txBody>
          <a:bodyPr vert="horz" wrap="none" lIns="79148" tIns="39575" rIns="79148" bIns="39575" numCol="1" rtlCol="0" anchor="ctr" anchorCtr="0" compatLnSpc="1">
            <a:prstTxWarp prst="textNoShape">
              <a:avLst/>
            </a:prstTxWarp>
          </a:bodyPr>
          <a:lstStyle/>
          <a:p>
            <a:pPr defTabSz="801127">
              <a:defRPr/>
            </a:pPr>
            <a:r>
              <a:rPr lang="en-US" altLang="zh-CN" sz="1399" kern="0" dirty="0">
                <a:solidFill>
                  <a:srgbClr val="000000"/>
                </a:solidFill>
                <a:latin typeface="Calibri" panose="020F0502020204030204" pitchFamily="34" charset="0"/>
                <a:ea typeface="华文细黑"/>
                <a:cs typeface="Calibri" panose="020F0502020204030204" pitchFamily="34" charset="0"/>
              </a:rPr>
              <a:t>MW </a:t>
            </a:r>
            <a:r>
              <a:rPr lang="en-US" sz="1399" kern="0" dirty="0">
                <a:solidFill>
                  <a:srgbClr val="000000"/>
                </a:solidFill>
                <a:latin typeface="Calibri" panose="020F0502020204030204" pitchFamily="34" charset="0"/>
                <a:ea typeface="华文细黑"/>
                <a:cs typeface="Calibri" panose="020F0502020204030204" pitchFamily="34" charset="0"/>
              </a:rPr>
              <a:t>SDN framework  </a:t>
            </a:r>
            <a:r>
              <a:rPr lang="en-US" sz="1399" b="1" kern="0" dirty="0">
                <a:solidFill>
                  <a:srgbClr val="0000FF"/>
                </a:solidFill>
                <a:latin typeface="Calibri" panose="020F0502020204030204" pitchFamily="34" charset="0"/>
                <a:ea typeface="华文细黑"/>
                <a:cs typeface="Calibri" panose="020F0502020204030204" pitchFamily="34" charset="0"/>
              </a:rPr>
              <a:t>RFC8432</a:t>
            </a:r>
          </a:p>
        </p:txBody>
      </p:sp>
      <p:sp>
        <p:nvSpPr>
          <p:cNvPr id="317" name="圆角矩形 184">
            <a:extLst>
              <a:ext uri="{FF2B5EF4-FFF2-40B4-BE49-F238E27FC236}">
                <a16:creationId xmlns:a16="http://schemas.microsoft.com/office/drawing/2014/main" id="{36385442-D58E-4441-AC5D-CEE58D3677F1}"/>
              </a:ext>
            </a:extLst>
          </p:cNvPr>
          <p:cNvSpPr/>
          <p:nvPr/>
        </p:nvSpPr>
        <p:spPr bwMode="auto">
          <a:xfrm>
            <a:off x="10334251" y="1271619"/>
            <a:ext cx="1516171" cy="705327"/>
          </a:xfrm>
          <a:prstGeom prst="roundRect">
            <a:avLst>
              <a:gd name="adj" fmla="val 5525"/>
            </a:avLst>
          </a:prstGeom>
          <a:noFill/>
          <a:ln w="9525" cap="flat" cmpd="sng" algn="ctr">
            <a:solidFill>
              <a:srgbClr val="000000"/>
            </a:solidFill>
            <a:prstDash val="dash"/>
            <a:round/>
            <a:headEnd type="none" w="med" len="med"/>
            <a:tailEnd type="none" w="med" len="med"/>
          </a:ln>
          <a:effectLst/>
        </p:spPr>
        <p:txBody>
          <a:bodyPr vert="horz" wrap="square" lIns="79148" tIns="39575" rIns="79148" bIns="39575" numCol="1" rtlCol="0" anchor="ctr" anchorCtr="0" compatLnSpc="1">
            <a:prstTxWarp prst="textNoShape">
              <a:avLst/>
            </a:prstTxWarp>
          </a:bodyPr>
          <a:lstStyle/>
          <a:p>
            <a:pPr defTabSz="801127">
              <a:defRPr/>
            </a:pPr>
            <a:endParaRPr lang="zh-CN" altLang="en-US" sz="1399" kern="0" dirty="0" err="1">
              <a:solidFill>
                <a:srgbClr val="000000"/>
              </a:solidFill>
              <a:latin typeface="Calibri" panose="020F0502020204030204" pitchFamily="34" charset="0"/>
              <a:ea typeface="华文细黑"/>
              <a:cs typeface="Calibri" panose="020F0502020204030204" pitchFamily="34" charset="0"/>
            </a:endParaRPr>
          </a:p>
        </p:txBody>
      </p:sp>
      <p:sp>
        <p:nvSpPr>
          <p:cNvPr id="318" name="圆角矩形 185">
            <a:extLst>
              <a:ext uri="{FF2B5EF4-FFF2-40B4-BE49-F238E27FC236}">
                <a16:creationId xmlns:a16="http://schemas.microsoft.com/office/drawing/2014/main" id="{F1FD6ECB-7ECD-4182-AE9A-4B42D71B77FA}"/>
              </a:ext>
            </a:extLst>
          </p:cNvPr>
          <p:cNvSpPr/>
          <p:nvPr/>
        </p:nvSpPr>
        <p:spPr bwMode="auto">
          <a:xfrm>
            <a:off x="10824130" y="2668326"/>
            <a:ext cx="1135217" cy="3179833"/>
          </a:xfrm>
          <a:prstGeom prst="roundRect">
            <a:avLst>
              <a:gd name="adj" fmla="val 5429"/>
            </a:avLst>
          </a:prstGeom>
          <a:solidFill>
            <a:srgbClr val="808080">
              <a:lumMod val="20000"/>
              <a:lumOff val="80000"/>
            </a:srgbClr>
          </a:solidFill>
          <a:ln w="9525" cap="flat" cmpd="sng" algn="ctr">
            <a:solidFill>
              <a:srgbClr val="FFFFFF">
                <a:lumMod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148" tIns="39575" rIns="79148" bIns="0" numCol="1" rtlCol="0" anchor="b" anchorCtr="0" compatLnSpc="1">
            <a:prstTxWarp prst="textNoShape">
              <a:avLst/>
            </a:prstTxWarp>
          </a:bodyPr>
          <a:lstStyle/>
          <a:p>
            <a:pPr defTabSz="801127">
              <a:defRPr/>
            </a:pPr>
            <a:r>
              <a:rPr lang="en-US" altLang="zh-CN" sz="1200" b="1" kern="0" dirty="0">
                <a:solidFill>
                  <a:srgbClr val="000000"/>
                </a:solidFill>
                <a:latin typeface="Calibri" panose="020F0502020204030204" pitchFamily="34" charset="0"/>
                <a:ea typeface="华文细黑"/>
                <a:cs typeface="Calibri" panose="020F0502020204030204" pitchFamily="34" charset="0"/>
              </a:rPr>
              <a:t>Others</a:t>
            </a:r>
            <a:endParaRPr lang="zh-CN" altLang="en-US" sz="1200" b="1" kern="0" dirty="0" err="1">
              <a:solidFill>
                <a:srgbClr val="000000"/>
              </a:solidFill>
              <a:latin typeface="Calibri" panose="020F0502020204030204" pitchFamily="34" charset="0"/>
              <a:ea typeface="华文细黑"/>
              <a:cs typeface="Calibri" panose="020F0502020204030204" pitchFamily="34" charset="0"/>
            </a:endParaRPr>
          </a:p>
        </p:txBody>
      </p:sp>
      <p:sp>
        <p:nvSpPr>
          <p:cNvPr id="319" name="圆角矩形 186">
            <a:extLst>
              <a:ext uri="{FF2B5EF4-FFF2-40B4-BE49-F238E27FC236}">
                <a16:creationId xmlns:a16="http://schemas.microsoft.com/office/drawing/2014/main" id="{B9934541-40DF-4A04-A92E-E4E440E4703C}"/>
              </a:ext>
            </a:extLst>
          </p:cNvPr>
          <p:cNvSpPr/>
          <p:nvPr/>
        </p:nvSpPr>
        <p:spPr bwMode="auto">
          <a:xfrm>
            <a:off x="7324318" y="2668326"/>
            <a:ext cx="3341284" cy="3179833"/>
          </a:xfrm>
          <a:prstGeom prst="roundRect">
            <a:avLst>
              <a:gd name="adj" fmla="val 2895"/>
            </a:avLst>
          </a:prstGeom>
          <a:solidFill>
            <a:srgbClr val="808080">
              <a:lumMod val="20000"/>
              <a:lumOff val="80000"/>
            </a:srgbClr>
          </a:solidFill>
          <a:ln w="9525" cap="flat" cmpd="sng" algn="ctr">
            <a:solidFill>
              <a:srgbClr val="FFFFFF">
                <a:lumMod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148" tIns="39575" rIns="79148" bIns="0" numCol="1" rtlCol="0" anchor="b" anchorCtr="0" compatLnSpc="1">
            <a:prstTxWarp prst="textNoShape">
              <a:avLst/>
            </a:prstTxWarp>
          </a:bodyPr>
          <a:lstStyle/>
          <a:p>
            <a:pPr defTabSz="801127">
              <a:defRPr/>
            </a:pPr>
            <a:r>
              <a:rPr lang="en-US" altLang="zh-CN" sz="1200" b="1" kern="0" dirty="0">
                <a:solidFill>
                  <a:srgbClr val="C00000"/>
                </a:solidFill>
                <a:latin typeface="Calibri" panose="020F0502020204030204" pitchFamily="34" charset="0"/>
                <a:ea typeface="华文细黑"/>
                <a:cs typeface="Calibri" panose="020F0502020204030204" pitchFamily="34" charset="0"/>
              </a:rPr>
              <a:t>Service Models @ CMI&amp;MPI</a:t>
            </a:r>
            <a:endParaRPr lang="zh-CN" altLang="en-US" sz="1200" b="1" kern="0" dirty="0" err="1">
              <a:solidFill>
                <a:srgbClr val="C00000"/>
              </a:solidFill>
              <a:latin typeface="Calibri" panose="020F0502020204030204" pitchFamily="34" charset="0"/>
              <a:ea typeface="华文细黑"/>
              <a:cs typeface="Calibri" panose="020F0502020204030204" pitchFamily="34" charset="0"/>
            </a:endParaRPr>
          </a:p>
        </p:txBody>
      </p:sp>
      <p:sp>
        <p:nvSpPr>
          <p:cNvPr id="320" name="圆角矩形 187">
            <a:extLst>
              <a:ext uri="{FF2B5EF4-FFF2-40B4-BE49-F238E27FC236}">
                <a16:creationId xmlns:a16="http://schemas.microsoft.com/office/drawing/2014/main" id="{2898292E-2B3C-4F77-B877-71CED1E7A7FF}"/>
              </a:ext>
            </a:extLst>
          </p:cNvPr>
          <p:cNvSpPr/>
          <p:nvPr/>
        </p:nvSpPr>
        <p:spPr bwMode="auto">
          <a:xfrm>
            <a:off x="838200" y="2668326"/>
            <a:ext cx="6306260" cy="3179833"/>
          </a:xfrm>
          <a:prstGeom prst="roundRect">
            <a:avLst>
              <a:gd name="adj" fmla="val 2895"/>
            </a:avLst>
          </a:prstGeom>
          <a:solidFill>
            <a:srgbClr val="808080">
              <a:lumMod val="20000"/>
              <a:lumOff val="80000"/>
            </a:srgbClr>
          </a:solidFill>
          <a:ln w="9525" cap="flat" cmpd="sng" algn="ctr">
            <a:solidFill>
              <a:srgbClr val="FFFFFF">
                <a:lumMod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148" tIns="39575" rIns="79148" bIns="0" numCol="1" rtlCol="0" anchor="b" anchorCtr="0" compatLnSpc="1">
            <a:prstTxWarp prst="textNoShape">
              <a:avLst/>
            </a:prstTxWarp>
          </a:bodyPr>
          <a:lstStyle/>
          <a:p>
            <a:pPr defTabSz="801127">
              <a:defRPr/>
            </a:pPr>
            <a:r>
              <a:rPr lang="en-US" altLang="zh-CN" sz="1200" b="1" kern="0" dirty="0">
                <a:solidFill>
                  <a:srgbClr val="C00000"/>
                </a:solidFill>
                <a:latin typeface="Calibri" panose="020F0502020204030204" pitchFamily="34" charset="0"/>
                <a:ea typeface="华文细黑"/>
                <a:cs typeface="Calibri" panose="020F0502020204030204" pitchFamily="34" charset="0"/>
              </a:rPr>
              <a:t>Network Models @ MPI</a:t>
            </a:r>
            <a:endParaRPr lang="zh-CN" altLang="en-US" sz="1200" b="1" kern="0" dirty="0" err="1">
              <a:solidFill>
                <a:srgbClr val="C00000"/>
              </a:solidFill>
              <a:latin typeface="Calibri" panose="020F0502020204030204" pitchFamily="34" charset="0"/>
              <a:ea typeface="华文细黑"/>
              <a:cs typeface="Calibri" panose="020F0502020204030204" pitchFamily="34" charset="0"/>
            </a:endParaRPr>
          </a:p>
        </p:txBody>
      </p:sp>
      <p:sp>
        <p:nvSpPr>
          <p:cNvPr id="321" name="左右箭头 188">
            <a:extLst>
              <a:ext uri="{FF2B5EF4-FFF2-40B4-BE49-F238E27FC236}">
                <a16:creationId xmlns:a16="http://schemas.microsoft.com/office/drawing/2014/main" id="{1C86485E-52B6-412B-8096-2539C79981B1}"/>
              </a:ext>
            </a:extLst>
          </p:cNvPr>
          <p:cNvSpPr/>
          <p:nvPr/>
        </p:nvSpPr>
        <p:spPr bwMode="auto">
          <a:xfrm>
            <a:off x="8692625" y="3772609"/>
            <a:ext cx="613378" cy="152040"/>
          </a:xfrm>
          <a:prstGeom prst="leftRightArrow">
            <a:avLst/>
          </a:prstGeom>
          <a:solidFill>
            <a:srgbClr val="99CCFF"/>
          </a:solidFill>
          <a:ln w="9525" cap="flat" cmpd="sng" algn="ctr">
            <a:solidFill>
              <a:srgbClr val="000000"/>
            </a:solidFill>
            <a:prstDash val="solid"/>
            <a:round/>
            <a:headEnd type="none" w="med" len="med"/>
            <a:tailEnd type="none" w="med" len="med"/>
          </a:ln>
          <a:effectLst/>
        </p:spPr>
        <p:txBody>
          <a:bodyPr vert="horz" wrap="square" lIns="79148" tIns="39575" rIns="79148" bIns="39575" numCol="1" rtlCol="0" anchor="ctr" anchorCtr="0" compatLnSpc="1">
            <a:prstTxWarp prst="textNoShape">
              <a:avLst/>
            </a:prstTxWarp>
          </a:bodyPr>
          <a:lstStyle/>
          <a:p>
            <a:pPr defTabSz="801127">
              <a:defRPr/>
            </a:pPr>
            <a:endParaRPr lang="zh-CN" altLang="en-US" sz="1000" kern="0" dirty="0" err="1">
              <a:solidFill>
                <a:srgbClr val="000000"/>
              </a:solidFill>
              <a:latin typeface="Calibri" panose="020F0502020204030204" pitchFamily="34" charset="0"/>
              <a:ea typeface="华文细黑"/>
              <a:cs typeface="Calibri" panose="020F0502020204030204" pitchFamily="34" charset="0"/>
            </a:endParaRPr>
          </a:p>
        </p:txBody>
      </p:sp>
      <p:cxnSp>
        <p:nvCxnSpPr>
          <p:cNvPr id="322" name="直接箭头连接符 189">
            <a:extLst>
              <a:ext uri="{FF2B5EF4-FFF2-40B4-BE49-F238E27FC236}">
                <a16:creationId xmlns:a16="http://schemas.microsoft.com/office/drawing/2014/main" id="{38FFC590-0774-42D3-8839-102B72953235}"/>
              </a:ext>
            </a:extLst>
          </p:cNvPr>
          <p:cNvCxnSpPr>
            <a:endCxn id="362" idx="1"/>
          </p:cNvCxnSpPr>
          <p:nvPr/>
        </p:nvCxnSpPr>
        <p:spPr bwMode="auto">
          <a:xfrm>
            <a:off x="1750626" y="4675563"/>
            <a:ext cx="152933" cy="0"/>
          </a:xfrm>
          <a:prstGeom prst="straightConnector1">
            <a:avLst/>
          </a:prstGeom>
          <a:noFill/>
          <a:ln w="9525" cap="flat" cmpd="sng" algn="ctr">
            <a:solidFill>
              <a:srgbClr val="000000"/>
            </a:solidFill>
            <a:prstDash val="solid"/>
            <a:round/>
            <a:headEnd type="none" w="med" len="med"/>
            <a:tailEnd type="triangle"/>
          </a:ln>
          <a:effectLst/>
        </p:spPr>
      </p:cxnSp>
      <p:cxnSp>
        <p:nvCxnSpPr>
          <p:cNvPr id="323" name="直接箭头连接符 190">
            <a:extLst>
              <a:ext uri="{FF2B5EF4-FFF2-40B4-BE49-F238E27FC236}">
                <a16:creationId xmlns:a16="http://schemas.microsoft.com/office/drawing/2014/main" id="{06D240CA-273B-4D72-8B2D-96CB33B4FE7D}"/>
              </a:ext>
            </a:extLst>
          </p:cNvPr>
          <p:cNvCxnSpPr>
            <a:endCxn id="343" idx="1"/>
          </p:cNvCxnSpPr>
          <p:nvPr/>
        </p:nvCxnSpPr>
        <p:spPr bwMode="auto">
          <a:xfrm>
            <a:off x="4132801" y="4117189"/>
            <a:ext cx="154996" cy="0"/>
          </a:xfrm>
          <a:prstGeom prst="straightConnector1">
            <a:avLst/>
          </a:prstGeom>
          <a:noFill/>
          <a:ln w="9525" cap="flat" cmpd="sng" algn="ctr">
            <a:solidFill>
              <a:srgbClr val="000000"/>
            </a:solidFill>
            <a:prstDash val="solid"/>
            <a:round/>
            <a:headEnd type="none" w="med" len="med"/>
            <a:tailEnd type="triangle"/>
          </a:ln>
          <a:effectLst/>
        </p:spPr>
      </p:cxnSp>
      <p:cxnSp>
        <p:nvCxnSpPr>
          <p:cNvPr id="324" name="直接箭头连接符 191">
            <a:extLst>
              <a:ext uri="{FF2B5EF4-FFF2-40B4-BE49-F238E27FC236}">
                <a16:creationId xmlns:a16="http://schemas.microsoft.com/office/drawing/2014/main" id="{4529BB2A-CF95-43C9-B6BA-0CF39204B8FD}"/>
              </a:ext>
            </a:extLst>
          </p:cNvPr>
          <p:cNvCxnSpPr>
            <a:endCxn id="345" idx="1"/>
          </p:cNvCxnSpPr>
          <p:nvPr/>
        </p:nvCxnSpPr>
        <p:spPr bwMode="auto">
          <a:xfrm>
            <a:off x="4132801" y="3846183"/>
            <a:ext cx="154995" cy="0"/>
          </a:xfrm>
          <a:prstGeom prst="straightConnector1">
            <a:avLst/>
          </a:prstGeom>
          <a:noFill/>
          <a:ln w="9525" cap="flat" cmpd="sng" algn="ctr">
            <a:solidFill>
              <a:srgbClr val="000000"/>
            </a:solidFill>
            <a:prstDash val="solid"/>
            <a:round/>
            <a:headEnd type="none" w="med" len="med"/>
            <a:tailEnd type="triangle"/>
          </a:ln>
          <a:effectLst/>
        </p:spPr>
      </p:cxnSp>
      <p:cxnSp>
        <p:nvCxnSpPr>
          <p:cNvPr id="325" name="直接箭头连接符 192">
            <a:extLst>
              <a:ext uri="{FF2B5EF4-FFF2-40B4-BE49-F238E27FC236}">
                <a16:creationId xmlns:a16="http://schemas.microsoft.com/office/drawing/2014/main" id="{C9A8A56F-F57D-4C6A-AAB0-562F675B446D}"/>
              </a:ext>
            </a:extLst>
          </p:cNvPr>
          <p:cNvCxnSpPr>
            <a:endCxn id="364" idx="1"/>
          </p:cNvCxnSpPr>
          <p:nvPr/>
        </p:nvCxnSpPr>
        <p:spPr bwMode="auto">
          <a:xfrm>
            <a:off x="4122311" y="3566093"/>
            <a:ext cx="165486" cy="1582"/>
          </a:xfrm>
          <a:prstGeom prst="straightConnector1">
            <a:avLst/>
          </a:prstGeom>
          <a:noFill/>
          <a:ln w="9525" cap="flat" cmpd="sng" algn="ctr">
            <a:solidFill>
              <a:srgbClr val="000000"/>
            </a:solidFill>
            <a:prstDash val="solid"/>
            <a:round/>
            <a:headEnd type="none" w="med" len="med"/>
            <a:tailEnd type="triangle"/>
          </a:ln>
          <a:effectLst/>
        </p:spPr>
      </p:cxnSp>
      <p:cxnSp>
        <p:nvCxnSpPr>
          <p:cNvPr id="326" name="直接连接符 193">
            <a:extLst>
              <a:ext uri="{FF2B5EF4-FFF2-40B4-BE49-F238E27FC236}">
                <a16:creationId xmlns:a16="http://schemas.microsoft.com/office/drawing/2014/main" id="{AACFDBE4-4BC5-4E43-99C0-0203427E2348}"/>
              </a:ext>
            </a:extLst>
          </p:cNvPr>
          <p:cNvCxnSpPr/>
          <p:nvPr/>
        </p:nvCxnSpPr>
        <p:spPr bwMode="auto">
          <a:xfrm>
            <a:off x="531424" y="3714817"/>
            <a:ext cx="11306880" cy="0"/>
          </a:xfrm>
          <a:prstGeom prst="line">
            <a:avLst/>
          </a:prstGeom>
          <a:noFill/>
          <a:ln w="9525" cap="flat" cmpd="sng" algn="ctr">
            <a:solidFill>
              <a:srgbClr val="000000"/>
            </a:solidFill>
            <a:prstDash val="dash"/>
            <a:round/>
            <a:headEnd type="none" w="med" len="med"/>
            <a:tailEnd type="none" w="med" len="med"/>
          </a:ln>
          <a:effectLst/>
        </p:spPr>
      </p:cxnSp>
      <p:cxnSp>
        <p:nvCxnSpPr>
          <p:cNvPr id="327" name="直接连接符 215">
            <a:extLst>
              <a:ext uri="{FF2B5EF4-FFF2-40B4-BE49-F238E27FC236}">
                <a16:creationId xmlns:a16="http://schemas.microsoft.com/office/drawing/2014/main" id="{4FA74221-9C7C-4264-9D77-15E0653D5391}"/>
              </a:ext>
            </a:extLst>
          </p:cNvPr>
          <p:cNvCxnSpPr/>
          <p:nvPr/>
        </p:nvCxnSpPr>
        <p:spPr bwMode="auto">
          <a:xfrm>
            <a:off x="531424" y="3981049"/>
            <a:ext cx="11306880" cy="0"/>
          </a:xfrm>
          <a:prstGeom prst="line">
            <a:avLst/>
          </a:prstGeom>
          <a:noFill/>
          <a:ln w="9525" cap="flat" cmpd="sng" algn="ctr">
            <a:solidFill>
              <a:srgbClr val="000000"/>
            </a:solidFill>
            <a:prstDash val="dash"/>
            <a:round/>
            <a:headEnd type="none" w="med" len="med"/>
            <a:tailEnd type="none" w="med" len="med"/>
          </a:ln>
          <a:effectLst/>
        </p:spPr>
      </p:cxnSp>
      <p:cxnSp>
        <p:nvCxnSpPr>
          <p:cNvPr id="328" name="直接连接符 216">
            <a:extLst>
              <a:ext uri="{FF2B5EF4-FFF2-40B4-BE49-F238E27FC236}">
                <a16:creationId xmlns:a16="http://schemas.microsoft.com/office/drawing/2014/main" id="{198312E9-D194-41FF-92EB-EE20749FCB30}"/>
              </a:ext>
            </a:extLst>
          </p:cNvPr>
          <p:cNvCxnSpPr/>
          <p:nvPr/>
        </p:nvCxnSpPr>
        <p:spPr bwMode="auto">
          <a:xfrm>
            <a:off x="531424" y="3433944"/>
            <a:ext cx="11306880" cy="0"/>
          </a:xfrm>
          <a:prstGeom prst="line">
            <a:avLst/>
          </a:prstGeom>
          <a:noFill/>
          <a:ln w="9525" cap="flat" cmpd="sng" algn="ctr">
            <a:solidFill>
              <a:srgbClr val="000000"/>
            </a:solidFill>
            <a:prstDash val="dash"/>
            <a:round/>
            <a:headEnd type="none" w="med" len="med"/>
            <a:tailEnd type="none" w="med" len="med"/>
          </a:ln>
          <a:effectLst/>
        </p:spPr>
      </p:cxnSp>
      <p:cxnSp>
        <p:nvCxnSpPr>
          <p:cNvPr id="329" name="直接连接符 217">
            <a:extLst>
              <a:ext uri="{FF2B5EF4-FFF2-40B4-BE49-F238E27FC236}">
                <a16:creationId xmlns:a16="http://schemas.microsoft.com/office/drawing/2014/main" id="{F8E17FBB-E7C7-4666-8400-41677E9088E1}"/>
              </a:ext>
            </a:extLst>
          </p:cNvPr>
          <p:cNvCxnSpPr/>
          <p:nvPr/>
        </p:nvCxnSpPr>
        <p:spPr bwMode="auto">
          <a:xfrm>
            <a:off x="531424" y="4526086"/>
            <a:ext cx="11306880" cy="0"/>
          </a:xfrm>
          <a:prstGeom prst="line">
            <a:avLst/>
          </a:prstGeom>
          <a:noFill/>
          <a:ln w="9525" cap="flat" cmpd="sng" algn="ctr">
            <a:solidFill>
              <a:srgbClr val="000000"/>
            </a:solidFill>
            <a:prstDash val="dash"/>
            <a:round/>
            <a:headEnd type="none" w="med" len="med"/>
            <a:tailEnd type="none" w="med" len="med"/>
          </a:ln>
          <a:effectLst/>
        </p:spPr>
      </p:cxnSp>
      <p:cxnSp>
        <p:nvCxnSpPr>
          <p:cNvPr id="330" name="直接连接符 218">
            <a:extLst>
              <a:ext uri="{FF2B5EF4-FFF2-40B4-BE49-F238E27FC236}">
                <a16:creationId xmlns:a16="http://schemas.microsoft.com/office/drawing/2014/main" id="{29CAE2C8-8042-4485-8F9B-06407E7C15CE}"/>
              </a:ext>
            </a:extLst>
          </p:cNvPr>
          <p:cNvCxnSpPr/>
          <p:nvPr/>
        </p:nvCxnSpPr>
        <p:spPr bwMode="auto">
          <a:xfrm>
            <a:off x="531424" y="3159436"/>
            <a:ext cx="11306880" cy="0"/>
          </a:xfrm>
          <a:prstGeom prst="line">
            <a:avLst/>
          </a:prstGeom>
          <a:noFill/>
          <a:ln w="9525" cap="flat" cmpd="sng" algn="ctr">
            <a:solidFill>
              <a:srgbClr val="000000"/>
            </a:solidFill>
            <a:prstDash val="dash"/>
            <a:round/>
            <a:headEnd type="none" w="med" len="med"/>
            <a:tailEnd type="none" w="med" len="med"/>
          </a:ln>
          <a:effectLst/>
        </p:spPr>
      </p:cxnSp>
      <p:sp>
        <p:nvSpPr>
          <p:cNvPr id="331" name="矩形 219">
            <a:hlinkClick r:id="rId3"/>
            <a:extLst>
              <a:ext uri="{FF2B5EF4-FFF2-40B4-BE49-F238E27FC236}">
                <a16:creationId xmlns:a16="http://schemas.microsoft.com/office/drawing/2014/main" id="{612A24B5-3EC5-4345-90B9-F382DA44569F}"/>
              </a:ext>
            </a:extLst>
          </p:cNvPr>
          <p:cNvSpPr/>
          <p:nvPr/>
        </p:nvSpPr>
        <p:spPr bwMode="auto">
          <a:xfrm rot="16200000">
            <a:off x="227040" y="3712220"/>
            <a:ext cx="1857793" cy="274609"/>
          </a:xfrm>
          <a:prstGeom prst="rect">
            <a:avLst/>
          </a:prstGeom>
          <a:solidFill>
            <a:srgbClr val="99CCFF"/>
          </a:solidFill>
          <a:ln w="9525" cap="flat" cmpd="sng" algn="ctr">
            <a:solidFill>
              <a:srgbClr val="000000"/>
            </a:solidFill>
            <a:prstDash val="solid"/>
            <a:round/>
            <a:headEnd type="none" w="med" len="med"/>
            <a:tailEnd type="none" w="med" len="med"/>
          </a:ln>
          <a:effectLst/>
        </p:spPr>
        <p:txBody>
          <a:bodyPr vert="horz" wrap="square" lIns="79148" tIns="39575" rIns="79148" bIns="39575"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Network Topo </a:t>
            </a:r>
            <a:r>
              <a:rPr lang="en-US" sz="1000" b="1" kern="0" dirty="0">
                <a:solidFill>
                  <a:srgbClr val="0000FF"/>
                </a:solidFill>
                <a:latin typeface="Calibri" panose="020F0502020204030204" pitchFamily="34" charset="0"/>
                <a:ea typeface="宋体"/>
                <a:cs typeface="Calibri" panose="020F0502020204030204" pitchFamily="34" charset="0"/>
              </a:rPr>
              <a:t>RFC8345 </a:t>
            </a:r>
          </a:p>
        </p:txBody>
      </p:sp>
      <p:sp>
        <p:nvSpPr>
          <p:cNvPr id="332" name="矩形 220">
            <a:hlinkClick r:id="rId4"/>
            <a:extLst>
              <a:ext uri="{FF2B5EF4-FFF2-40B4-BE49-F238E27FC236}">
                <a16:creationId xmlns:a16="http://schemas.microsoft.com/office/drawing/2014/main" id="{EA80C6DC-722E-4E8E-9E3D-51BB812D16A2}"/>
              </a:ext>
            </a:extLst>
          </p:cNvPr>
          <p:cNvSpPr/>
          <p:nvPr/>
        </p:nvSpPr>
        <p:spPr bwMode="auto">
          <a:xfrm>
            <a:off x="1903559" y="4012545"/>
            <a:ext cx="788852" cy="209291"/>
          </a:xfrm>
          <a:prstGeom prst="rect">
            <a:avLst/>
          </a:prstGeom>
          <a:solidFill>
            <a:srgbClr val="99CCFF"/>
          </a:solidFill>
          <a:ln w="9525" cap="flat" cmpd="sng" algn="ctr">
            <a:solidFill>
              <a:srgbClr val="000000"/>
            </a:solidFill>
            <a:prstDash val="solid"/>
            <a:round/>
            <a:headEnd type="none" w="med" len="med"/>
            <a:tailEnd type="none" w="med" len="med"/>
          </a:ln>
          <a:effectLst/>
        </p:spPr>
        <p:txBody>
          <a:bodyPr vert="horz" wrap="none" lIns="79148" tIns="39575" rIns="79148" bIns="39575"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WDM topo</a:t>
            </a:r>
          </a:p>
        </p:txBody>
      </p:sp>
      <p:sp>
        <p:nvSpPr>
          <p:cNvPr id="333" name="矩形 221">
            <a:hlinkClick r:id="rId5"/>
            <a:extLst>
              <a:ext uri="{FF2B5EF4-FFF2-40B4-BE49-F238E27FC236}">
                <a16:creationId xmlns:a16="http://schemas.microsoft.com/office/drawing/2014/main" id="{B72F8B76-3608-48AC-8B7B-749F4E31B6EA}"/>
              </a:ext>
            </a:extLst>
          </p:cNvPr>
          <p:cNvSpPr/>
          <p:nvPr/>
        </p:nvSpPr>
        <p:spPr bwMode="auto">
          <a:xfrm>
            <a:off x="2810331" y="4012545"/>
            <a:ext cx="788852" cy="209291"/>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vert="horz" wrap="none" lIns="79148" tIns="39575" rIns="79148" bIns="39575"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Flex-grid topo</a:t>
            </a:r>
          </a:p>
        </p:txBody>
      </p:sp>
      <p:sp>
        <p:nvSpPr>
          <p:cNvPr id="334" name="矩形 222">
            <a:hlinkClick r:id="rId6"/>
            <a:extLst>
              <a:ext uri="{FF2B5EF4-FFF2-40B4-BE49-F238E27FC236}">
                <a16:creationId xmlns:a16="http://schemas.microsoft.com/office/drawing/2014/main" id="{C06CB101-723A-4A5A-8CE9-357E2572B5CC}"/>
              </a:ext>
            </a:extLst>
          </p:cNvPr>
          <p:cNvSpPr/>
          <p:nvPr/>
        </p:nvSpPr>
        <p:spPr bwMode="auto">
          <a:xfrm>
            <a:off x="1903559" y="3742289"/>
            <a:ext cx="1695624" cy="207787"/>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vert="horz" wrap="square" lIns="79148" tIns="39575" rIns="79148" bIns="39575"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OTN topo </a:t>
            </a:r>
          </a:p>
        </p:txBody>
      </p:sp>
      <p:sp>
        <p:nvSpPr>
          <p:cNvPr id="335" name="矩形 223">
            <a:hlinkClick r:id="rId7"/>
            <a:extLst>
              <a:ext uri="{FF2B5EF4-FFF2-40B4-BE49-F238E27FC236}">
                <a16:creationId xmlns:a16="http://schemas.microsoft.com/office/drawing/2014/main" id="{9FF3363A-D9B5-4B4A-9456-2C474F893E47}"/>
              </a:ext>
            </a:extLst>
          </p:cNvPr>
          <p:cNvSpPr/>
          <p:nvPr/>
        </p:nvSpPr>
        <p:spPr bwMode="auto">
          <a:xfrm>
            <a:off x="1903559" y="3193850"/>
            <a:ext cx="1695624" cy="207787"/>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vert="horz" wrap="square" lIns="79148" tIns="39575" rIns="79148" bIns="39575"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Non-TE L2 topo </a:t>
            </a:r>
          </a:p>
        </p:txBody>
      </p:sp>
      <p:sp>
        <p:nvSpPr>
          <p:cNvPr id="336" name="矩形 224">
            <a:hlinkClick r:id="rId8"/>
            <a:extLst>
              <a:ext uri="{FF2B5EF4-FFF2-40B4-BE49-F238E27FC236}">
                <a16:creationId xmlns:a16="http://schemas.microsoft.com/office/drawing/2014/main" id="{0EA4B7DB-E82A-4402-A6B0-2E0349971632}"/>
              </a:ext>
            </a:extLst>
          </p:cNvPr>
          <p:cNvSpPr/>
          <p:nvPr/>
        </p:nvSpPr>
        <p:spPr bwMode="auto">
          <a:xfrm>
            <a:off x="1903559" y="2920629"/>
            <a:ext cx="1695624" cy="207787"/>
          </a:xfrm>
          <a:prstGeom prst="rect">
            <a:avLst/>
          </a:prstGeom>
          <a:solidFill>
            <a:srgbClr val="99CCFF"/>
          </a:solidFill>
          <a:ln w="9525" cap="flat" cmpd="sng" algn="ctr">
            <a:solidFill>
              <a:srgbClr val="000000"/>
            </a:solidFill>
            <a:prstDash val="solid"/>
            <a:round/>
            <a:headEnd type="none" w="med" len="med"/>
            <a:tailEnd type="none" w="med" len="med"/>
          </a:ln>
          <a:effectLst/>
        </p:spPr>
        <p:txBody>
          <a:bodyPr vert="horz" wrap="square" lIns="79148" tIns="39575" rIns="179883" bIns="39575"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L3 topo  </a:t>
            </a:r>
            <a:r>
              <a:rPr lang="en-US" sz="1000" b="1" kern="0" dirty="0">
                <a:solidFill>
                  <a:srgbClr val="0000FF"/>
                </a:solidFill>
                <a:latin typeface="Calibri" panose="020F0502020204030204" pitchFamily="34" charset="0"/>
                <a:ea typeface="宋体"/>
                <a:cs typeface="Calibri" panose="020F0502020204030204" pitchFamily="34" charset="0"/>
              </a:rPr>
              <a:t>RFC8346</a:t>
            </a:r>
          </a:p>
        </p:txBody>
      </p:sp>
      <p:cxnSp>
        <p:nvCxnSpPr>
          <p:cNvPr id="337" name="直接箭头连接符 225">
            <a:extLst>
              <a:ext uri="{FF2B5EF4-FFF2-40B4-BE49-F238E27FC236}">
                <a16:creationId xmlns:a16="http://schemas.microsoft.com/office/drawing/2014/main" id="{73A5A3CB-4750-4614-9DE0-DA7561CEFBE2}"/>
              </a:ext>
            </a:extLst>
          </p:cNvPr>
          <p:cNvCxnSpPr/>
          <p:nvPr/>
        </p:nvCxnSpPr>
        <p:spPr bwMode="auto">
          <a:xfrm flipV="1">
            <a:off x="1293237" y="3923557"/>
            <a:ext cx="174834" cy="234"/>
          </a:xfrm>
          <a:prstGeom prst="straightConnector1">
            <a:avLst/>
          </a:prstGeom>
          <a:noFill/>
          <a:ln w="9525" cap="flat" cmpd="sng" algn="ctr">
            <a:solidFill>
              <a:srgbClr val="000000"/>
            </a:solidFill>
            <a:prstDash val="solid"/>
            <a:round/>
            <a:headEnd type="none" w="med" len="med"/>
            <a:tailEnd type="triangle"/>
          </a:ln>
          <a:effectLst/>
        </p:spPr>
      </p:cxnSp>
      <p:cxnSp>
        <p:nvCxnSpPr>
          <p:cNvPr id="338" name="直接箭头连接符 226">
            <a:extLst>
              <a:ext uri="{FF2B5EF4-FFF2-40B4-BE49-F238E27FC236}">
                <a16:creationId xmlns:a16="http://schemas.microsoft.com/office/drawing/2014/main" id="{50EA92BD-4279-497D-9FDE-4FEC1EDCB98F}"/>
              </a:ext>
            </a:extLst>
          </p:cNvPr>
          <p:cNvCxnSpPr>
            <a:endCxn id="336" idx="1"/>
          </p:cNvCxnSpPr>
          <p:nvPr/>
        </p:nvCxnSpPr>
        <p:spPr bwMode="auto">
          <a:xfrm>
            <a:off x="1280216" y="3024523"/>
            <a:ext cx="623342" cy="0"/>
          </a:xfrm>
          <a:prstGeom prst="straightConnector1">
            <a:avLst/>
          </a:prstGeom>
          <a:noFill/>
          <a:ln w="9525" cap="flat" cmpd="sng" algn="ctr">
            <a:solidFill>
              <a:srgbClr val="000000"/>
            </a:solidFill>
            <a:prstDash val="solid"/>
            <a:round/>
            <a:headEnd type="none" w="med" len="med"/>
            <a:tailEnd type="triangle"/>
          </a:ln>
          <a:effectLst/>
        </p:spPr>
      </p:cxnSp>
      <p:cxnSp>
        <p:nvCxnSpPr>
          <p:cNvPr id="339" name="直接箭头连接符 227">
            <a:extLst>
              <a:ext uri="{FF2B5EF4-FFF2-40B4-BE49-F238E27FC236}">
                <a16:creationId xmlns:a16="http://schemas.microsoft.com/office/drawing/2014/main" id="{92240F1F-CBA8-4CA9-A899-96945BBB0550}"/>
              </a:ext>
            </a:extLst>
          </p:cNvPr>
          <p:cNvCxnSpPr>
            <a:endCxn id="332" idx="1"/>
          </p:cNvCxnSpPr>
          <p:nvPr/>
        </p:nvCxnSpPr>
        <p:spPr bwMode="auto">
          <a:xfrm>
            <a:off x="1756465" y="4117189"/>
            <a:ext cx="147093" cy="0"/>
          </a:xfrm>
          <a:prstGeom prst="straightConnector1">
            <a:avLst/>
          </a:prstGeom>
          <a:noFill/>
          <a:ln w="9525" cap="flat" cmpd="sng" algn="ctr">
            <a:solidFill>
              <a:srgbClr val="000000"/>
            </a:solidFill>
            <a:prstDash val="solid"/>
            <a:round/>
            <a:headEnd type="none" w="med" len="med"/>
            <a:tailEnd type="triangle"/>
          </a:ln>
          <a:effectLst/>
        </p:spPr>
      </p:cxnSp>
      <p:cxnSp>
        <p:nvCxnSpPr>
          <p:cNvPr id="340" name="直接箭头连接符 228">
            <a:extLst>
              <a:ext uri="{FF2B5EF4-FFF2-40B4-BE49-F238E27FC236}">
                <a16:creationId xmlns:a16="http://schemas.microsoft.com/office/drawing/2014/main" id="{CC1398A9-E319-4B2D-A1B6-6619B2D5F21D}"/>
              </a:ext>
            </a:extLst>
          </p:cNvPr>
          <p:cNvCxnSpPr>
            <a:endCxn id="334" idx="1"/>
          </p:cNvCxnSpPr>
          <p:nvPr/>
        </p:nvCxnSpPr>
        <p:spPr bwMode="auto">
          <a:xfrm>
            <a:off x="1756465" y="3846183"/>
            <a:ext cx="147093" cy="0"/>
          </a:xfrm>
          <a:prstGeom prst="straightConnector1">
            <a:avLst/>
          </a:prstGeom>
          <a:noFill/>
          <a:ln w="9525" cap="flat" cmpd="sng" algn="ctr">
            <a:solidFill>
              <a:srgbClr val="000000"/>
            </a:solidFill>
            <a:prstDash val="solid"/>
            <a:round/>
            <a:headEnd type="none" w="med" len="med"/>
            <a:tailEnd type="triangle"/>
          </a:ln>
          <a:effectLst/>
        </p:spPr>
      </p:cxnSp>
      <p:cxnSp>
        <p:nvCxnSpPr>
          <p:cNvPr id="341" name="直接箭头连接符 229">
            <a:extLst>
              <a:ext uri="{FF2B5EF4-FFF2-40B4-BE49-F238E27FC236}">
                <a16:creationId xmlns:a16="http://schemas.microsoft.com/office/drawing/2014/main" id="{BE8B417D-2CD7-43F8-B7AD-C16DE2A3FDA9}"/>
              </a:ext>
            </a:extLst>
          </p:cNvPr>
          <p:cNvCxnSpPr>
            <a:endCxn id="335" idx="1"/>
          </p:cNvCxnSpPr>
          <p:nvPr/>
        </p:nvCxnSpPr>
        <p:spPr bwMode="auto">
          <a:xfrm>
            <a:off x="1303893" y="3297744"/>
            <a:ext cx="599666" cy="0"/>
          </a:xfrm>
          <a:prstGeom prst="straightConnector1">
            <a:avLst/>
          </a:prstGeom>
          <a:noFill/>
          <a:ln w="9525" cap="flat" cmpd="sng" algn="ctr">
            <a:solidFill>
              <a:srgbClr val="000000"/>
            </a:solidFill>
            <a:prstDash val="solid"/>
            <a:round/>
            <a:headEnd type="none" w="med" len="med"/>
            <a:tailEnd type="triangle"/>
          </a:ln>
          <a:effectLst/>
        </p:spPr>
      </p:cxnSp>
      <p:cxnSp>
        <p:nvCxnSpPr>
          <p:cNvPr id="342" name="直接箭头连接符 230">
            <a:extLst>
              <a:ext uri="{FF2B5EF4-FFF2-40B4-BE49-F238E27FC236}">
                <a16:creationId xmlns:a16="http://schemas.microsoft.com/office/drawing/2014/main" id="{10AB9751-C3F6-493C-AEBF-B456B9E91F2C}"/>
              </a:ext>
            </a:extLst>
          </p:cNvPr>
          <p:cNvCxnSpPr/>
          <p:nvPr/>
        </p:nvCxnSpPr>
        <p:spPr bwMode="auto">
          <a:xfrm>
            <a:off x="1756466" y="4176192"/>
            <a:ext cx="1062826" cy="0"/>
          </a:xfrm>
          <a:prstGeom prst="straightConnector1">
            <a:avLst/>
          </a:prstGeom>
          <a:noFill/>
          <a:ln w="9525" cap="flat" cmpd="sng" algn="ctr">
            <a:solidFill>
              <a:srgbClr val="000000"/>
            </a:solidFill>
            <a:prstDash val="solid"/>
            <a:round/>
            <a:headEnd type="none" w="med" len="med"/>
            <a:tailEnd type="triangle"/>
          </a:ln>
          <a:effectLst/>
        </p:spPr>
      </p:cxnSp>
      <p:sp>
        <p:nvSpPr>
          <p:cNvPr id="343" name="矩形 231">
            <a:hlinkClick r:id="rId9"/>
            <a:extLst>
              <a:ext uri="{FF2B5EF4-FFF2-40B4-BE49-F238E27FC236}">
                <a16:creationId xmlns:a16="http://schemas.microsoft.com/office/drawing/2014/main" id="{215F7BDE-2412-4B98-B004-1AED764E15D5}"/>
              </a:ext>
            </a:extLst>
          </p:cNvPr>
          <p:cNvSpPr/>
          <p:nvPr/>
        </p:nvSpPr>
        <p:spPr bwMode="auto">
          <a:xfrm>
            <a:off x="4287796" y="4012545"/>
            <a:ext cx="788852" cy="209291"/>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vert="horz" wrap="none" lIns="79148" tIns="39575" rIns="79148" bIns="39575"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WDM tunnel</a:t>
            </a:r>
          </a:p>
        </p:txBody>
      </p:sp>
      <p:sp>
        <p:nvSpPr>
          <p:cNvPr id="344" name="矩形 232">
            <a:hlinkClick r:id="rId10"/>
            <a:extLst>
              <a:ext uri="{FF2B5EF4-FFF2-40B4-BE49-F238E27FC236}">
                <a16:creationId xmlns:a16="http://schemas.microsoft.com/office/drawing/2014/main" id="{829899F8-D4B2-4131-B2E1-A66AF856421C}"/>
              </a:ext>
            </a:extLst>
          </p:cNvPr>
          <p:cNvSpPr/>
          <p:nvPr/>
        </p:nvSpPr>
        <p:spPr bwMode="auto">
          <a:xfrm>
            <a:off x="5194570" y="4012545"/>
            <a:ext cx="788852" cy="209291"/>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vert="horz" wrap="none" lIns="79148" tIns="39575" rIns="79148" bIns="0" numCol="1" rtlCol="0" anchor="ctr" anchorCtr="0" compatLnSpc="1">
            <a:prstTxWarp prst="textNoShape">
              <a:avLst/>
            </a:prstTxWarp>
          </a:bodyPr>
          <a:lstStyle/>
          <a:p>
            <a:pPr defTabSz="801127">
              <a:lnSpc>
                <a:spcPct val="80000"/>
              </a:lnSpc>
              <a:defRPr/>
            </a:pPr>
            <a:r>
              <a:rPr lang="en-US" sz="1000" kern="0" dirty="0">
                <a:solidFill>
                  <a:srgbClr val="000000"/>
                </a:solidFill>
                <a:latin typeface="Calibri" panose="020F0502020204030204" pitchFamily="34" charset="0"/>
                <a:ea typeface="宋体"/>
                <a:cs typeface="Calibri" panose="020F0502020204030204" pitchFamily="34" charset="0"/>
              </a:rPr>
              <a:t>Flex-grid</a:t>
            </a:r>
          </a:p>
          <a:p>
            <a:pPr defTabSz="801127">
              <a:lnSpc>
                <a:spcPct val="80000"/>
              </a:lnSpc>
              <a:defRPr/>
            </a:pPr>
            <a:r>
              <a:rPr lang="en-US" sz="1000" kern="0" dirty="0">
                <a:solidFill>
                  <a:srgbClr val="000000"/>
                </a:solidFill>
                <a:latin typeface="Calibri" panose="020F0502020204030204" pitchFamily="34" charset="0"/>
                <a:ea typeface="宋体"/>
                <a:cs typeface="Calibri" panose="020F0502020204030204" pitchFamily="34" charset="0"/>
              </a:rPr>
              <a:t>tunnel</a:t>
            </a:r>
          </a:p>
        </p:txBody>
      </p:sp>
      <p:sp>
        <p:nvSpPr>
          <p:cNvPr id="345" name="矩形 233">
            <a:hlinkClick r:id="rId11"/>
            <a:extLst>
              <a:ext uri="{FF2B5EF4-FFF2-40B4-BE49-F238E27FC236}">
                <a16:creationId xmlns:a16="http://schemas.microsoft.com/office/drawing/2014/main" id="{91E69FB1-DFAC-4464-9679-4AB6FBB3C251}"/>
              </a:ext>
            </a:extLst>
          </p:cNvPr>
          <p:cNvSpPr/>
          <p:nvPr/>
        </p:nvSpPr>
        <p:spPr bwMode="auto">
          <a:xfrm>
            <a:off x="4287797" y="3742289"/>
            <a:ext cx="1695624" cy="207787"/>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vert="horz" wrap="square" lIns="79148" tIns="39575" rIns="79148" bIns="39575"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OTN tunnel </a:t>
            </a:r>
          </a:p>
        </p:txBody>
      </p:sp>
      <p:sp>
        <p:nvSpPr>
          <p:cNvPr id="346" name="矩形 234">
            <a:hlinkClick r:id="rId12"/>
            <a:extLst>
              <a:ext uri="{FF2B5EF4-FFF2-40B4-BE49-F238E27FC236}">
                <a16:creationId xmlns:a16="http://schemas.microsoft.com/office/drawing/2014/main" id="{DEF663D6-C3BC-4145-977A-2FC94822496E}"/>
              </a:ext>
            </a:extLst>
          </p:cNvPr>
          <p:cNvSpPr/>
          <p:nvPr/>
        </p:nvSpPr>
        <p:spPr bwMode="auto">
          <a:xfrm>
            <a:off x="7505943" y="3193850"/>
            <a:ext cx="1119211" cy="207787"/>
          </a:xfrm>
          <a:prstGeom prst="rect">
            <a:avLst/>
          </a:prstGeom>
          <a:solidFill>
            <a:srgbClr val="99CCFF"/>
          </a:solidFill>
          <a:ln w="9525" cap="flat" cmpd="sng" algn="ctr">
            <a:solidFill>
              <a:srgbClr val="000000"/>
            </a:solidFill>
            <a:prstDash val="solid"/>
            <a:round/>
            <a:headEnd type="none" w="med" len="med"/>
            <a:tailEnd type="none" w="med" len="med"/>
          </a:ln>
          <a:effectLst/>
        </p:spPr>
        <p:txBody>
          <a:bodyPr vert="horz" wrap="square" lIns="79148" tIns="39575" rIns="79148" bIns="39575"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L2SM </a:t>
            </a:r>
            <a:r>
              <a:rPr lang="en-US" altLang="zh-CN" sz="1000" b="1" kern="0" dirty="0">
                <a:solidFill>
                  <a:srgbClr val="0000FF"/>
                </a:solidFill>
                <a:latin typeface="Calibri" panose="020F0502020204030204" pitchFamily="34" charset="0"/>
                <a:ea typeface="宋体"/>
                <a:cs typeface="Calibri" panose="020F0502020204030204" pitchFamily="34" charset="0"/>
              </a:rPr>
              <a:t>RFC8466</a:t>
            </a:r>
            <a:endParaRPr lang="en-US" sz="1000" b="1" kern="0" dirty="0">
              <a:solidFill>
                <a:srgbClr val="0000FF"/>
              </a:solidFill>
              <a:latin typeface="Calibri" panose="020F0502020204030204" pitchFamily="34" charset="0"/>
              <a:ea typeface="宋体"/>
              <a:cs typeface="Calibri" panose="020F0502020204030204" pitchFamily="34" charset="0"/>
            </a:endParaRPr>
          </a:p>
        </p:txBody>
      </p:sp>
      <p:sp>
        <p:nvSpPr>
          <p:cNvPr id="347" name="矩形 235">
            <a:hlinkClick r:id="rId13"/>
            <a:extLst>
              <a:ext uri="{FF2B5EF4-FFF2-40B4-BE49-F238E27FC236}">
                <a16:creationId xmlns:a16="http://schemas.microsoft.com/office/drawing/2014/main" id="{41FCBADC-EFCB-4987-AE31-9ED7889EEC27}"/>
              </a:ext>
            </a:extLst>
          </p:cNvPr>
          <p:cNvSpPr/>
          <p:nvPr/>
        </p:nvSpPr>
        <p:spPr bwMode="auto">
          <a:xfrm rot="16200000">
            <a:off x="3478492" y="3825650"/>
            <a:ext cx="1005696" cy="281948"/>
          </a:xfrm>
          <a:prstGeom prst="rect">
            <a:avLst/>
          </a:prstGeom>
          <a:solidFill>
            <a:srgbClr val="92D050"/>
          </a:solidFill>
          <a:ln w="28575" cap="flat" cmpd="sng" algn="ctr">
            <a:solidFill>
              <a:srgbClr val="FF0000"/>
            </a:solidFill>
            <a:prstDash val="solid"/>
            <a:round/>
            <a:headEnd type="none" w="med" len="med"/>
            <a:tailEnd type="none" w="med" len="med"/>
          </a:ln>
          <a:effectLst/>
        </p:spPr>
        <p:txBody>
          <a:bodyPr vert="horz" wrap="none" lIns="79148" tIns="39575" rIns="79148" bIns="39575"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TE Tunnel </a:t>
            </a:r>
          </a:p>
        </p:txBody>
      </p:sp>
      <p:cxnSp>
        <p:nvCxnSpPr>
          <p:cNvPr id="348" name="直接箭头连接符 236">
            <a:extLst>
              <a:ext uri="{FF2B5EF4-FFF2-40B4-BE49-F238E27FC236}">
                <a16:creationId xmlns:a16="http://schemas.microsoft.com/office/drawing/2014/main" id="{CE32BD5C-B526-4A23-BBC0-42AB24BED35D}"/>
              </a:ext>
            </a:extLst>
          </p:cNvPr>
          <p:cNvCxnSpPr/>
          <p:nvPr/>
        </p:nvCxnSpPr>
        <p:spPr bwMode="auto">
          <a:xfrm>
            <a:off x="4122311" y="4176192"/>
            <a:ext cx="1066464" cy="0"/>
          </a:xfrm>
          <a:prstGeom prst="straightConnector1">
            <a:avLst/>
          </a:prstGeom>
          <a:noFill/>
          <a:ln w="9525" cap="flat" cmpd="sng" algn="ctr">
            <a:solidFill>
              <a:srgbClr val="000000"/>
            </a:solidFill>
            <a:prstDash val="solid"/>
            <a:round/>
            <a:headEnd type="none" w="med" len="med"/>
            <a:tailEnd type="triangle"/>
          </a:ln>
          <a:effectLst/>
        </p:spPr>
      </p:cxnSp>
      <p:sp>
        <p:nvSpPr>
          <p:cNvPr id="349" name="矩形 237">
            <a:hlinkClick r:id="rId14"/>
            <a:extLst>
              <a:ext uri="{FF2B5EF4-FFF2-40B4-BE49-F238E27FC236}">
                <a16:creationId xmlns:a16="http://schemas.microsoft.com/office/drawing/2014/main" id="{49380A15-B537-4CD1-BCCD-1DB55888D80C}"/>
              </a:ext>
            </a:extLst>
          </p:cNvPr>
          <p:cNvSpPr/>
          <p:nvPr/>
        </p:nvSpPr>
        <p:spPr bwMode="auto">
          <a:xfrm>
            <a:off x="8095848" y="3463782"/>
            <a:ext cx="438253" cy="1005691"/>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VN  Service</a:t>
            </a:r>
          </a:p>
        </p:txBody>
      </p:sp>
      <p:sp>
        <p:nvSpPr>
          <p:cNvPr id="350" name="矩形 238">
            <a:hlinkClick r:id="rId15"/>
            <a:extLst>
              <a:ext uri="{FF2B5EF4-FFF2-40B4-BE49-F238E27FC236}">
                <a16:creationId xmlns:a16="http://schemas.microsoft.com/office/drawing/2014/main" id="{6EC0440A-6590-420E-B91A-431B96B776F6}"/>
              </a:ext>
            </a:extLst>
          </p:cNvPr>
          <p:cNvSpPr/>
          <p:nvPr/>
        </p:nvSpPr>
        <p:spPr bwMode="auto">
          <a:xfrm>
            <a:off x="7505943" y="2920630"/>
            <a:ext cx="1119212" cy="193431"/>
          </a:xfrm>
          <a:prstGeom prst="rect">
            <a:avLst/>
          </a:prstGeom>
          <a:solidFill>
            <a:srgbClr val="99CCFF"/>
          </a:solidFill>
          <a:ln w="9525" cap="flat" cmpd="sng" algn="ctr">
            <a:solidFill>
              <a:srgbClr val="000000"/>
            </a:solidFill>
            <a:prstDash val="solid"/>
            <a:round/>
            <a:headEnd type="none" w="med" len="med"/>
            <a:tailEnd type="none" w="med" len="med"/>
          </a:ln>
          <a:effectLst/>
        </p:spPr>
        <p:txBody>
          <a:bodyPr vert="horz" wrap="none" lIns="79148" tIns="39575" rIns="79148" bIns="39575"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L3SM </a:t>
            </a:r>
            <a:r>
              <a:rPr lang="en-US" sz="1000" b="1" kern="0" dirty="0">
                <a:solidFill>
                  <a:srgbClr val="0000FF"/>
                </a:solidFill>
                <a:latin typeface="Calibri" panose="020F0502020204030204" pitchFamily="34" charset="0"/>
                <a:ea typeface="宋体"/>
                <a:cs typeface="Calibri" panose="020F0502020204030204" pitchFamily="34" charset="0"/>
              </a:rPr>
              <a:t>RFC8049</a:t>
            </a:r>
          </a:p>
        </p:txBody>
      </p:sp>
      <p:sp>
        <p:nvSpPr>
          <p:cNvPr id="351" name="圆角矩形 239">
            <a:extLst>
              <a:ext uri="{FF2B5EF4-FFF2-40B4-BE49-F238E27FC236}">
                <a16:creationId xmlns:a16="http://schemas.microsoft.com/office/drawing/2014/main" id="{BD007060-DF74-4B59-93EE-EA4FA99B5428}"/>
              </a:ext>
            </a:extLst>
          </p:cNvPr>
          <p:cNvSpPr/>
          <p:nvPr/>
        </p:nvSpPr>
        <p:spPr bwMode="auto">
          <a:xfrm>
            <a:off x="925853" y="2734267"/>
            <a:ext cx="2760982" cy="2101162"/>
          </a:xfrm>
          <a:prstGeom prst="roundRect">
            <a:avLst>
              <a:gd name="adj" fmla="val 1895"/>
            </a:avLst>
          </a:prstGeom>
          <a:noFill/>
          <a:ln w="19050" cap="flat" cmpd="sng" algn="ctr">
            <a:solidFill>
              <a:srgbClr val="000000"/>
            </a:solidFill>
            <a:prstDash val="solid"/>
            <a:round/>
            <a:headEnd type="none" w="med" len="med"/>
            <a:tailEnd type="none" w="med" len="med"/>
          </a:ln>
          <a:effectLst/>
        </p:spPr>
        <p:txBody>
          <a:bodyPr vert="horz" wrap="square" lIns="79148" tIns="0" rIns="79148" bIns="39575" numCol="1" rtlCol="0" anchor="t" anchorCtr="0" compatLnSpc="1">
            <a:prstTxWarp prst="textNoShape">
              <a:avLst/>
            </a:prstTxWarp>
          </a:bodyPr>
          <a:lstStyle/>
          <a:p>
            <a:pPr defTabSz="801127">
              <a:defRPr/>
            </a:pPr>
            <a:r>
              <a:rPr lang="en-US" altLang="zh-CN" sz="1000" b="1" kern="0" dirty="0">
                <a:solidFill>
                  <a:srgbClr val="0000FF"/>
                </a:solidFill>
                <a:latin typeface="Calibri" panose="020F0502020204030204" pitchFamily="34" charset="0"/>
                <a:ea typeface="宋体"/>
                <a:cs typeface="Calibri" panose="020F0502020204030204" pitchFamily="34" charset="0"/>
              </a:rPr>
              <a:t>Topology Model</a:t>
            </a:r>
            <a:endParaRPr lang="en-US" sz="1000" b="1" kern="0" dirty="0">
              <a:solidFill>
                <a:srgbClr val="0000FF"/>
              </a:solidFill>
              <a:latin typeface="Calibri" panose="020F0502020204030204" pitchFamily="34" charset="0"/>
              <a:ea typeface="宋体"/>
              <a:cs typeface="Calibri" panose="020F0502020204030204" pitchFamily="34" charset="0"/>
            </a:endParaRPr>
          </a:p>
        </p:txBody>
      </p:sp>
      <p:sp>
        <p:nvSpPr>
          <p:cNvPr id="352" name="圆角矩形 240">
            <a:extLst>
              <a:ext uri="{FF2B5EF4-FFF2-40B4-BE49-F238E27FC236}">
                <a16:creationId xmlns:a16="http://schemas.microsoft.com/office/drawing/2014/main" id="{65C2880E-1A18-446F-A421-F6CC53D2C571}"/>
              </a:ext>
            </a:extLst>
          </p:cNvPr>
          <p:cNvSpPr/>
          <p:nvPr/>
        </p:nvSpPr>
        <p:spPr bwMode="auto">
          <a:xfrm>
            <a:off x="3774484" y="2734267"/>
            <a:ext cx="2281680" cy="2101162"/>
          </a:xfrm>
          <a:prstGeom prst="roundRect">
            <a:avLst>
              <a:gd name="adj" fmla="val 2644"/>
            </a:avLst>
          </a:prstGeom>
          <a:noFill/>
          <a:ln w="19050" cap="flat" cmpd="sng" algn="ctr">
            <a:solidFill>
              <a:srgbClr val="000000"/>
            </a:solidFill>
            <a:prstDash val="solid"/>
            <a:round/>
            <a:headEnd type="none" w="med" len="med"/>
            <a:tailEnd type="none" w="med" len="med"/>
          </a:ln>
          <a:effectLst/>
        </p:spPr>
        <p:txBody>
          <a:bodyPr vert="horz" wrap="square" lIns="79148" tIns="0" rIns="79148" bIns="39575" numCol="1" rtlCol="0" anchor="t" anchorCtr="0" compatLnSpc="1">
            <a:prstTxWarp prst="textNoShape">
              <a:avLst/>
            </a:prstTxWarp>
          </a:bodyPr>
          <a:lstStyle/>
          <a:p>
            <a:pPr defTabSz="801127">
              <a:defRPr/>
            </a:pPr>
            <a:r>
              <a:rPr lang="en-US" sz="1000" b="1" kern="0" dirty="0">
                <a:solidFill>
                  <a:srgbClr val="0000FF"/>
                </a:solidFill>
                <a:latin typeface="Calibri" panose="020F0502020204030204" pitchFamily="34" charset="0"/>
                <a:ea typeface="宋体"/>
                <a:cs typeface="Calibri" panose="020F0502020204030204" pitchFamily="34" charset="0"/>
              </a:rPr>
              <a:t>Tunnel</a:t>
            </a:r>
            <a:r>
              <a:rPr lang="zh-CN" altLang="en-US" sz="1000" b="1" kern="0" dirty="0">
                <a:solidFill>
                  <a:srgbClr val="0000FF"/>
                </a:solidFill>
                <a:latin typeface="Calibri" panose="020F0502020204030204" pitchFamily="34" charset="0"/>
                <a:ea typeface="宋体"/>
                <a:cs typeface="Calibri" panose="020F0502020204030204" pitchFamily="34" charset="0"/>
              </a:rPr>
              <a:t> </a:t>
            </a:r>
            <a:r>
              <a:rPr lang="en-US" altLang="zh-CN" sz="1000" b="1" kern="0" dirty="0">
                <a:solidFill>
                  <a:srgbClr val="0000FF"/>
                </a:solidFill>
                <a:latin typeface="Calibri" panose="020F0502020204030204" pitchFamily="34" charset="0"/>
                <a:ea typeface="宋体"/>
                <a:cs typeface="Calibri" panose="020F0502020204030204" pitchFamily="34" charset="0"/>
              </a:rPr>
              <a:t>Model</a:t>
            </a:r>
            <a:endParaRPr lang="en-US" sz="1000" b="1" kern="0" dirty="0">
              <a:solidFill>
                <a:srgbClr val="0000FF"/>
              </a:solidFill>
              <a:latin typeface="Calibri" panose="020F0502020204030204" pitchFamily="34" charset="0"/>
              <a:ea typeface="宋体"/>
              <a:cs typeface="Calibri" panose="020F0502020204030204" pitchFamily="34" charset="0"/>
            </a:endParaRPr>
          </a:p>
        </p:txBody>
      </p:sp>
      <p:sp>
        <p:nvSpPr>
          <p:cNvPr id="353" name="文本框 241">
            <a:extLst>
              <a:ext uri="{FF2B5EF4-FFF2-40B4-BE49-F238E27FC236}">
                <a16:creationId xmlns:a16="http://schemas.microsoft.com/office/drawing/2014/main" id="{1DEE0BB2-36DB-47AB-A545-3A72DC6EB51C}"/>
              </a:ext>
            </a:extLst>
          </p:cNvPr>
          <p:cNvSpPr txBox="1"/>
          <p:nvPr/>
        </p:nvSpPr>
        <p:spPr>
          <a:xfrm>
            <a:off x="443574" y="4147257"/>
            <a:ext cx="385712" cy="246061"/>
          </a:xfrm>
          <a:prstGeom prst="rect">
            <a:avLst/>
          </a:prstGeom>
          <a:noFill/>
        </p:spPr>
        <p:txBody>
          <a:bodyPr wrap="square" rtlCol="0">
            <a:spAutoFit/>
          </a:bodyPr>
          <a:lstStyle/>
          <a:p>
            <a:pPr defTabSz="913760">
              <a:defRPr/>
            </a:pPr>
            <a:r>
              <a:rPr lang="en-US" sz="1000" b="1" i="1" kern="0" dirty="0">
                <a:solidFill>
                  <a:srgbClr val="0000FF"/>
                </a:solidFill>
                <a:latin typeface="Calibri" panose="020F0502020204030204" pitchFamily="34" charset="0"/>
                <a:ea typeface="宋体"/>
                <a:cs typeface="Calibri" panose="020F0502020204030204" pitchFamily="34" charset="0"/>
              </a:rPr>
              <a:t>L0</a:t>
            </a:r>
          </a:p>
        </p:txBody>
      </p:sp>
      <p:sp>
        <p:nvSpPr>
          <p:cNvPr id="354" name="文本框 242">
            <a:extLst>
              <a:ext uri="{FF2B5EF4-FFF2-40B4-BE49-F238E27FC236}">
                <a16:creationId xmlns:a16="http://schemas.microsoft.com/office/drawing/2014/main" id="{C94B4B6D-912F-4016-AC63-16724A04C4CA}"/>
              </a:ext>
            </a:extLst>
          </p:cNvPr>
          <p:cNvSpPr txBox="1"/>
          <p:nvPr/>
        </p:nvSpPr>
        <p:spPr>
          <a:xfrm>
            <a:off x="443574" y="3724556"/>
            <a:ext cx="385712" cy="246061"/>
          </a:xfrm>
          <a:prstGeom prst="rect">
            <a:avLst/>
          </a:prstGeom>
          <a:noFill/>
        </p:spPr>
        <p:txBody>
          <a:bodyPr wrap="square" rtlCol="0">
            <a:spAutoFit/>
          </a:bodyPr>
          <a:lstStyle/>
          <a:p>
            <a:pPr defTabSz="913760">
              <a:defRPr/>
            </a:pPr>
            <a:r>
              <a:rPr lang="en-US" sz="1000" b="1" kern="0" dirty="0">
                <a:solidFill>
                  <a:srgbClr val="0000FF"/>
                </a:solidFill>
                <a:latin typeface="Calibri" panose="020F0502020204030204" pitchFamily="34" charset="0"/>
                <a:ea typeface="宋体"/>
                <a:cs typeface="Calibri" panose="020F0502020204030204" pitchFamily="34" charset="0"/>
              </a:rPr>
              <a:t>L1</a:t>
            </a:r>
          </a:p>
        </p:txBody>
      </p:sp>
      <p:sp>
        <p:nvSpPr>
          <p:cNvPr id="355" name="文本框 243">
            <a:extLst>
              <a:ext uri="{FF2B5EF4-FFF2-40B4-BE49-F238E27FC236}">
                <a16:creationId xmlns:a16="http://schemas.microsoft.com/office/drawing/2014/main" id="{1EFA543B-57A4-40D8-8661-5BFA01A768B2}"/>
              </a:ext>
            </a:extLst>
          </p:cNvPr>
          <p:cNvSpPr txBox="1"/>
          <p:nvPr/>
        </p:nvSpPr>
        <p:spPr>
          <a:xfrm>
            <a:off x="325399" y="3455137"/>
            <a:ext cx="622062" cy="246157"/>
          </a:xfrm>
          <a:prstGeom prst="rect">
            <a:avLst/>
          </a:prstGeom>
          <a:noFill/>
        </p:spPr>
        <p:txBody>
          <a:bodyPr wrap="square" rtlCol="0">
            <a:spAutoFit/>
          </a:bodyPr>
          <a:lstStyle/>
          <a:p>
            <a:pPr defTabSz="913760">
              <a:defRPr/>
            </a:pPr>
            <a:r>
              <a:rPr lang="en-US" sz="1000" b="1" kern="0" dirty="0">
                <a:solidFill>
                  <a:srgbClr val="0000FF"/>
                </a:solidFill>
                <a:latin typeface="Calibri" panose="020F0502020204030204" pitchFamily="34" charset="0"/>
                <a:ea typeface="宋体"/>
                <a:cs typeface="Calibri" panose="020F0502020204030204" pitchFamily="34" charset="0"/>
              </a:rPr>
              <a:t>L2 TE</a:t>
            </a:r>
          </a:p>
        </p:txBody>
      </p:sp>
      <p:sp>
        <p:nvSpPr>
          <p:cNvPr id="356" name="文本框 244">
            <a:extLst>
              <a:ext uri="{FF2B5EF4-FFF2-40B4-BE49-F238E27FC236}">
                <a16:creationId xmlns:a16="http://schemas.microsoft.com/office/drawing/2014/main" id="{538507ED-4C1C-4D8B-A292-D8DD37B3F427}"/>
              </a:ext>
            </a:extLst>
          </p:cNvPr>
          <p:cNvSpPr txBox="1"/>
          <p:nvPr/>
        </p:nvSpPr>
        <p:spPr>
          <a:xfrm>
            <a:off x="252407" y="3134047"/>
            <a:ext cx="768046" cy="338466"/>
          </a:xfrm>
          <a:prstGeom prst="rect">
            <a:avLst/>
          </a:prstGeom>
          <a:noFill/>
        </p:spPr>
        <p:txBody>
          <a:bodyPr wrap="square" rtlCol="0">
            <a:spAutoFit/>
          </a:bodyPr>
          <a:lstStyle/>
          <a:p>
            <a:pPr defTabSz="913760">
              <a:lnSpc>
                <a:spcPct val="80000"/>
              </a:lnSpc>
              <a:defRPr/>
            </a:pPr>
            <a:r>
              <a:rPr lang="en-US" sz="1000" b="1" kern="0" dirty="0">
                <a:solidFill>
                  <a:srgbClr val="0000FF"/>
                </a:solidFill>
                <a:latin typeface="Calibri" panose="020F0502020204030204" pitchFamily="34" charset="0"/>
                <a:ea typeface="宋体"/>
                <a:cs typeface="Calibri" panose="020F0502020204030204" pitchFamily="34" charset="0"/>
              </a:rPr>
              <a:t>L2</a:t>
            </a:r>
          </a:p>
          <a:p>
            <a:pPr defTabSz="913760">
              <a:lnSpc>
                <a:spcPct val="80000"/>
              </a:lnSpc>
              <a:defRPr/>
            </a:pPr>
            <a:r>
              <a:rPr lang="en-US" sz="1000" b="1" kern="0" dirty="0">
                <a:solidFill>
                  <a:srgbClr val="0000FF"/>
                </a:solidFill>
                <a:latin typeface="Calibri" panose="020F0502020204030204" pitchFamily="34" charset="0"/>
                <a:ea typeface="宋体"/>
                <a:cs typeface="Calibri" panose="020F0502020204030204" pitchFamily="34" charset="0"/>
              </a:rPr>
              <a:t>Non-TE</a:t>
            </a:r>
          </a:p>
        </p:txBody>
      </p:sp>
      <p:sp>
        <p:nvSpPr>
          <p:cNvPr id="357" name="文本框 245">
            <a:extLst>
              <a:ext uri="{FF2B5EF4-FFF2-40B4-BE49-F238E27FC236}">
                <a16:creationId xmlns:a16="http://schemas.microsoft.com/office/drawing/2014/main" id="{78E7DF79-5EF6-4D72-9616-13D74411091A}"/>
              </a:ext>
            </a:extLst>
          </p:cNvPr>
          <p:cNvSpPr txBox="1"/>
          <p:nvPr/>
        </p:nvSpPr>
        <p:spPr>
          <a:xfrm>
            <a:off x="357862" y="4535271"/>
            <a:ext cx="557138" cy="246061"/>
          </a:xfrm>
          <a:prstGeom prst="rect">
            <a:avLst/>
          </a:prstGeom>
          <a:noFill/>
        </p:spPr>
        <p:txBody>
          <a:bodyPr wrap="square" rtlCol="0">
            <a:spAutoFit/>
          </a:bodyPr>
          <a:lstStyle/>
          <a:p>
            <a:pPr defTabSz="913760">
              <a:defRPr/>
            </a:pPr>
            <a:r>
              <a:rPr lang="en-US" sz="1000" b="1" kern="0" dirty="0">
                <a:solidFill>
                  <a:srgbClr val="0000FF"/>
                </a:solidFill>
                <a:latin typeface="Calibri" panose="020F0502020204030204" pitchFamily="34" charset="0"/>
                <a:ea typeface="宋体"/>
                <a:cs typeface="Calibri" panose="020F0502020204030204" pitchFamily="34" charset="0"/>
              </a:rPr>
              <a:t>MW</a:t>
            </a:r>
          </a:p>
        </p:txBody>
      </p:sp>
      <p:sp>
        <p:nvSpPr>
          <p:cNvPr id="358" name="文本框 246">
            <a:extLst>
              <a:ext uri="{FF2B5EF4-FFF2-40B4-BE49-F238E27FC236}">
                <a16:creationId xmlns:a16="http://schemas.microsoft.com/office/drawing/2014/main" id="{59A063F3-DC9F-4B3D-A665-9483AB693D3E}"/>
              </a:ext>
            </a:extLst>
          </p:cNvPr>
          <p:cNvSpPr txBox="1"/>
          <p:nvPr/>
        </p:nvSpPr>
        <p:spPr>
          <a:xfrm>
            <a:off x="443574" y="2907425"/>
            <a:ext cx="385712" cy="246061"/>
          </a:xfrm>
          <a:prstGeom prst="rect">
            <a:avLst/>
          </a:prstGeom>
          <a:noFill/>
        </p:spPr>
        <p:txBody>
          <a:bodyPr wrap="square" rtlCol="0">
            <a:spAutoFit/>
          </a:bodyPr>
          <a:lstStyle/>
          <a:p>
            <a:pPr defTabSz="913760">
              <a:defRPr/>
            </a:pPr>
            <a:r>
              <a:rPr lang="en-US" sz="1000" b="1" kern="0" dirty="0">
                <a:solidFill>
                  <a:srgbClr val="0000FF"/>
                </a:solidFill>
                <a:latin typeface="Calibri" panose="020F0502020204030204" pitchFamily="34" charset="0"/>
                <a:ea typeface="宋体"/>
                <a:cs typeface="Calibri" panose="020F0502020204030204" pitchFamily="34" charset="0"/>
              </a:rPr>
              <a:t>L3</a:t>
            </a:r>
          </a:p>
        </p:txBody>
      </p:sp>
      <p:sp>
        <p:nvSpPr>
          <p:cNvPr id="359" name="圆角矩形 247">
            <a:extLst>
              <a:ext uri="{FF2B5EF4-FFF2-40B4-BE49-F238E27FC236}">
                <a16:creationId xmlns:a16="http://schemas.microsoft.com/office/drawing/2014/main" id="{D4FAB000-6E2B-4BBD-9679-6DCE775D12B1}"/>
              </a:ext>
            </a:extLst>
          </p:cNvPr>
          <p:cNvSpPr/>
          <p:nvPr/>
        </p:nvSpPr>
        <p:spPr bwMode="auto">
          <a:xfrm>
            <a:off x="10909299" y="2734267"/>
            <a:ext cx="929006" cy="2101162"/>
          </a:xfrm>
          <a:prstGeom prst="roundRect">
            <a:avLst>
              <a:gd name="adj" fmla="val 3864"/>
            </a:avLst>
          </a:prstGeom>
          <a:noFill/>
          <a:ln w="19050" cap="flat" cmpd="sng" algn="ctr">
            <a:solidFill>
              <a:srgbClr val="000000"/>
            </a:solidFill>
            <a:prstDash val="solid"/>
            <a:round/>
            <a:headEnd type="none" w="med" len="med"/>
            <a:tailEnd type="none" w="med" len="med"/>
          </a:ln>
          <a:effectLst/>
        </p:spPr>
        <p:txBody>
          <a:bodyPr vert="horz" wrap="none" lIns="79148" tIns="0" rIns="79148" bIns="39575" numCol="1" rtlCol="0" anchor="t" anchorCtr="0" compatLnSpc="1">
            <a:prstTxWarp prst="textNoShape">
              <a:avLst/>
            </a:prstTxWarp>
          </a:bodyPr>
          <a:lstStyle/>
          <a:p>
            <a:pPr defTabSz="801127">
              <a:defRPr/>
            </a:pPr>
            <a:r>
              <a:rPr lang="en-US" sz="1000" b="1" kern="0" dirty="0">
                <a:solidFill>
                  <a:srgbClr val="0000FF"/>
                </a:solidFill>
                <a:latin typeface="Calibri" panose="020F0502020204030204" pitchFamily="34" charset="0"/>
                <a:ea typeface="宋体"/>
                <a:cs typeface="Calibri" panose="020F0502020204030204" pitchFamily="34" charset="0"/>
              </a:rPr>
              <a:t>Other </a:t>
            </a:r>
            <a:r>
              <a:rPr lang="en-US" altLang="zh-CN" sz="1000" b="1" kern="0" dirty="0">
                <a:solidFill>
                  <a:srgbClr val="0000FF"/>
                </a:solidFill>
                <a:latin typeface="Calibri" panose="020F0502020204030204" pitchFamily="34" charset="0"/>
                <a:ea typeface="宋体"/>
                <a:cs typeface="Calibri" panose="020F0502020204030204" pitchFamily="34" charset="0"/>
              </a:rPr>
              <a:t>Model</a:t>
            </a:r>
            <a:endParaRPr lang="en-US" sz="1000" b="1" kern="0" dirty="0">
              <a:solidFill>
                <a:srgbClr val="0000FF"/>
              </a:solidFill>
              <a:latin typeface="Calibri" panose="020F0502020204030204" pitchFamily="34" charset="0"/>
              <a:ea typeface="宋体"/>
              <a:cs typeface="Calibri" panose="020F0502020204030204" pitchFamily="34" charset="0"/>
            </a:endParaRPr>
          </a:p>
        </p:txBody>
      </p:sp>
      <p:sp>
        <p:nvSpPr>
          <p:cNvPr id="360" name="矩形 248">
            <a:hlinkClick r:id="rId16"/>
            <a:extLst>
              <a:ext uri="{FF2B5EF4-FFF2-40B4-BE49-F238E27FC236}">
                <a16:creationId xmlns:a16="http://schemas.microsoft.com/office/drawing/2014/main" id="{DC02C17D-07A4-4E4F-B2E1-FF764FB8850A}"/>
              </a:ext>
            </a:extLst>
          </p:cNvPr>
          <p:cNvSpPr/>
          <p:nvPr/>
        </p:nvSpPr>
        <p:spPr bwMode="auto">
          <a:xfrm rot="16200000">
            <a:off x="10620381" y="3581973"/>
            <a:ext cx="1548844" cy="226155"/>
          </a:xfrm>
          <a:prstGeom prst="rect">
            <a:avLst/>
          </a:prstGeom>
          <a:solidFill>
            <a:srgbClr val="99CCFF"/>
          </a:solidFill>
          <a:ln w="9525" cap="flat" cmpd="sng" algn="ctr">
            <a:solidFill>
              <a:srgbClr val="000000"/>
            </a:solidFill>
            <a:prstDash val="solid"/>
            <a:round/>
            <a:headEnd type="none" w="med" len="med"/>
            <a:tailEnd type="none" w="med" len="med"/>
          </a:ln>
          <a:effectLst/>
        </p:spPr>
        <p:txBody>
          <a:bodyPr vert="horz" wrap="none" lIns="79148" tIns="39575" rIns="79148" bIns="39575"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Alarm model </a:t>
            </a:r>
            <a:r>
              <a:rPr lang="en-US" altLang="zh-CN" sz="1000" b="1" dirty="0">
                <a:solidFill>
                  <a:srgbClr val="0000FF"/>
                </a:solidFill>
                <a:latin typeface="Calibri" pitchFamily="34" charset="0"/>
                <a:ea typeface="华文细黑"/>
                <a:cs typeface="Calibri" pitchFamily="34" charset="0"/>
              </a:rPr>
              <a:t>RFC8632</a:t>
            </a:r>
            <a:endParaRPr lang="en-US" sz="1000" kern="0" dirty="0">
              <a:solidFill>
                <a:srgbClr val="000000"/>
              </a:solidFill>
              <a:latin typeface="Calibri" panose="020F0502020204030204" pitchFamily="34" charset="0"/>
              <a:ea typeface="宋体"/>
              <a:cs typeface="Calibri" panose="020F0502020204030204" pitchFamily="34" charset="0"/>
            </a:endParaRPr>
          </a:p>
        </p:txBody>
      </p:sp>
      <p:sp>
        <p:nvSpPr>
          <p:cNvPr id="361" name="矩形 249">
            <a:hlinkClick r:id="rId17"/>
            <a:extLst>
              <a:ext uri="{FF2B5EF4-FFF2-40B4-BE49-F238E27FC236}">
                <a16:creationId xmlns:a16="http://schemas.microsoft.com/office/drawing/2014/main" id="{FDE78E67-AD9C-482C-B9E3-DB9FB16E03F2}"/>
              </a:ext>
            </a:extLst>
          </p:cNvPr>
          <p:cNvSpPr/>
          <p:nvPr/>
        </p:nvSpPr>
        <p:spPr bwMode="auto">
          <a:xfrm rot="16200000">
            <a:off x="11308385" y="3988514"/>
            <a:ext cx="735763" cy="226155"/>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rot="0" spcFirstLastPara="0" vertOverflow="overflow" horzOverflow="overflow" vert="horz" wrap="none" lIns="79148" tIns="39575" rIns="79148" bIns="0" numCol="1" spcCol="0" rtlCol="0" fromWordArt="0" anchor="ctr" anchorCtr="0" forceAA="0" compatLnSpc="1">
            <a:prstTxWarp prst="textNoShape">
              <a:avLst/>
            </a:prstTxWarp>
            <a:noAutofit/>
          </a:bodyPr>
          <a:lstStyle/>
          <a:p>
            <a:pPr defTabSz="801127">
              <a:lnSpc>
                <a:spcPct val="80000"/>
              </a:lnSpc>
              <a:defRPr/>
            </a:pPr>
            <a:r>
              <a:rPr lang="en-US" altLang="zh-CN" sz="1000" kern="0" dirty="0">
                <a:solidFill>
                  <a:srgbClr val="000000"/>
                </a:solidFill>
                <a:latin typeface="Calibri" panose="020F0502020204030204" pitchFamily="34" charset="0"/>
                <a:ea typeface="宋体"/>
                <a:cs typeface="Calibri" panose="020F0502020204030204" pitchFamily="34" charset="0"/>
              </a:rPr>
              <a:t>T</a:t>
            </a:r>
            <a:r>
              <a:rPr lang="en-US" sz="1000" kern="0" dirty="0">
                <a:solidFill>
                  <a:srgbClr val="000000"/>
                </a:solidFill>
                <a:latin typeface="Calibri" panose="020F0502020204030204" pitchFamily="34" charset="0"/>
                <a:ea typeface="宋体"/>
                <a:cs typeface="Calibri" panose="020F0502020204030204" pitchFamily="34" charset="0"/>
              </a:rPr>
              <a:t>elemetry</a:t>
            </a:r>
          </a:p>
        </p:txBody>
      </p:sp>
      <p:sp>
        <p:nvSpPr>
          <p:cNvPr id="362" name="矩形 250">
            <a:hlinkClick r:id="rId18"/>
            <a:extLst>
              <a:ext uri="{FF2B5EF4-FFF2-40B4-BE49-F238E27FC236}">
                <a16:creationId xmlns:a16="http://schemas.microsoft.com/office/drawing/2014/main" id="{A0E4068E-89AA-4575-89C7-B8B69F038F5F}"/>
              </a:ext>
            </a:extLst>
          </p:cNvPr>
          <p:cNvSpPr/>
          <p:nvPr/>
        </p:nvSpPr>
        <p:spPr bwMode="auto">
          <a:xfrm>
            <a:off x="1903559" y="4571669"/>
            <a:ext cx="1695624" cy="207787"/>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rot="0" spcFirstLastPara="0" vertOverflow="overflow" horzOverflow="overflow" vert="horz" wrap="none" lIns="79148" tIns="39575" rIns="79148" bIns="39575" numCol="1" spcCol="0" rtlCol="0" fromWordArt="0" anchor="ctr" anchorCtr="0" forceAA="0" compatLnSpc="1">
            <a:prstTxWarp prst="textNoShape">
              <a:avLst/>
            </a:prstTxWarp>
            <a:noAutofit/>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MW topo</a:t>
            </a:r>
          </a:p>
        </p:txBody>
      </p:sp>
      <p:sp>
        <p:nvSpPr>
          <p:cNvPr id="363" name="矩形 251">
            <a:hlinkClick r:id="rId19"/>
            <a:extLst>
              <a:ext uri="{FF2B5EF4-FFF2-40B4-BE49-F238E27FC236}">
                <a16:creationId xmlns:a16="http://schemas.microsoft.com/office/drawing/2014/main" id="{A56E4D36-ACA5-4143-87DF-F301B88DE1B7}"/>
              </a:ext>
            </a:extLst>
          </p:cNvPr>
          <p:cNvSpPr/>
          <p:nvPr/>
        </p:nvSpPr>
        <p:spPr bwMode="auto">
          <a:xfrm>
            <a:off x="4300387" y="4571669"/>
            <a:ext cx="1695624" cy="207787"/>
          </a:xfrm>
          <a:prstGeom prst="rect">
            <a:avLst/>
          </a:prstGeom>
          <a:solidFill>
            <a:srgbClr val="99CCFF"/>
          </a:solidFill>
          <a:ln w="9525" cap="flat" cmpd="sng" algn="ctr">
            <a:solidFill>
              <a:srgbClr val="000000"/>
            </a:solidFill>
            <a:prstDash val="solid"/>
            <a:round/>
            <a:headEnd type="none" w="med" len="med"/>
            <a:tailEnd type="none" w="med" len="med"/>
          </a:ln>
          <a:effectLst/>
        </p:spPr>
        <p:txBody>
          <a:bodyPr vert="horz" wrap="square" lIns="79148" tIns="39575" rIns="79148" bIns="39575"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MW </a:t>
            </a:r>
            <a:r>
              <a:rPr lang="en-US" sz="1000" kern="0" dirty="0" err="1">
                <a:solidFill>
                  <a:srgbClr val="000000"/>
                </a:solidFill>
                <a:latin typeface="Calibri" panose="020F0502020204030204" pitchFamily="34" charset="0"/>
                <a:ea typeface="宋体"/>
                <a:cs typeface="Calibri" panose="020F0502020204030204" pitchFamily="34" charset="0"/>
              </a:rPr>
              <a:t>config</a:t>
            </a:r>
            <a:r>
              <a:rPr lang="en-US" sz="1000" kern="0" dirty="0">
                <a:solidFill>
                  <a:srgbClr val="000000"/>
                </a:solidFill>
                <a:latin typeface="Calibri" panose="020F0502020204030204" pitchFamily="34" charset="0"/>
                <a:ea typeface="宋体"/>
                <a:cs typeface="Calibri" panose="020F0502020204030204" pitchFamily="34" charset="0"/>
              </a:rPr>
              <a:t> </a:t>
            </a:r>
            <a:r>
              <a:rPr lang="en-US" sz="1000" b="1" kern="0" dirty="0">
                <a:solidFill>
                  <a:srgbClr val="0000FF"/>
                </a:solidFill>
                <a:latin typeface="Calibri" panose="020F0502020204030204" pitchFamily="34" charset="0"/>
                <a:ea typeface="宋体"/>
                <a:cs typeface="Calibri" panose="020F0502020204030204" pitchFamily="34" charset="0"/>
              </a:rPr>
              <a:t>RFC8561</a:t>
            </a:r>
          </a:p>
        </p:txBody>
      </p:sp>
      <p:sp>
        <p:nvSpPr>
          <p:cNvPr id="364" name="矩形 252">
            <a:hlinkClick r:id="rId20"/>
            <a:extLst>
              <a:ext uri="{FF2B5EF4-FFF2-40B4-BE49-F238E27FC236}">
                <a16:creationId xmlns:a16="http://schemas.microsoft.com/office/drawing/2014/main" id="{4DFE9F49-4D81-4284-883B-86C0DF53BE82}"/>
              </a:ext>
            </a:extLst>
          </p:cNvPr>
          <p:cNvSpPr/>
          <p:nvPr/>
        </p:nvSpPr>
        <p:spPr bwMode="auto">
          <a:xfrm>
            <a:off x="4287797" y="3463781"/>
            <a:ext cx="1695624" cy="207787"/>
          </a:xfrm>
          <a:prstGeom prst="rect">
            <a:avLst/>
          </a:prstGeom>
          <a:solidFill>
            <a:srgbClr val="FFCC66">
              <a:lumMod val="40000"/>
              <a:lumOff val="60000"/>
            </a:srgbClr>
          </a:solidFill>
          <a:ln w="9525" cap="flat" cmpd="sng" algn="ctr">
            <a:solidFill>
              <a:srgbClr val="000000"/>
            </a:solidFill>
            <a:prstDash val="solid"/>
            <a:round/>
            <a:headEnd type="none" w="med" len="med"/>
            <a:tailEnd type="none" w="med" len="med"/>
          </a:ln>
          <a:effectLst/>
        </p:spPr>
        <p:txBody>
          <a:bodyPr vert="horz" wrap="none" lIns="79148" tIns="39575" rIns="79148" bIns="39575"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ETH/Client Tunnel </a:t>
            </a:r>
          </a:p>
        </p:txBody>
      </p:sp>
      <p:sp>
        <p:nvSpPr>
          <p:cNvPr id="365" name="矩形 253">
            <a:hlinkClick r:id="rId21"/>
            <a:extLst>
              <a:ext uri="{FF2B5EF4-FFF2-40B4-BE49-F238E27FC236}">
                <a16:creationId xmlns:a16="http://schemas.microsoft.com/office/drawing/2014/main" id="{CF9D22F7-78DD-4657-A29A-0B2C438504B6}"/>
              </a:ext>
            </a:extLst>
          </p:cNvPr>
          <p:cNvSpPr/>
          <p:nvPr/>
        </p:nvSpPr>
        <p:spPr bwMode="auto">
          <a:xfrm>
            <a:off x="1903559" y="3463781"/>
            <a:ext cx="1695624" cy="207787"/>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vert="horz" wrap="square" lIns="79148" tIns="39575" rIns="79148" bIns="39575" numCol="1" rtlCol="0" anchor="ctr" anchorCtr="0" compatLnSpc="1">
            <a:prstTxWarp prst="textNoShape">
              <a:avLst/>
            </a:prstTxWarp>
          </a:bodyPr>
          <a:lstStyle/>
          <a:p>
            <a:pPr defTabSz="801127"/>
            <a:r>
              <a:rPr lang="en-US" sz="1000" kern="0" dirty="0">
                <a:solidFill>
                  <a:srgbClr val="000000"/>
                </a:solidFill>
                <a:latin typeface="Calibri" panose="020F0502020204030204" pitchFamily="34" charset="0"/>
                <a:ea typeface="宋体"/>
                <a:cs typeface="Calibri" panose="020F0502020204030204" pitchFamily="34" charset="0"/>
              </a:rPr>
              <a:t>ETH TE topo </a:t>
            </a:r>
          </a:p>
        </p:txBody>
      </p:sp>
      <p:sp>
        <p:nvSpPr>
          <p:cNvPr id="366" name="矩形 254">
            <a:hlinkClick r:id="rId22"/>
            <a:extLst>
              <a:ext uri="{FF2B5EF4-FFF2-40B4-BE49-F238E27FC236}">
                <a16:creationId xmlns:a16="http://schemas.microsoft.com/office/drawing/2014/main" id="{35AE8C67-0061-4FC2-A645-AF6FB8B82741}"/>
              </a:ext>
            </a:extLst>
          </p:cNvPr>
          <p:cNvSpPr/>
          <p:nvPr/>
        </p:nvSpPr>
        <p:spPr bwMode="auto">
          <a:xfrm>
            <a:off x="7569945" y="3751529"/>
            <a:ext cx="438253" cy="717943"/>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L1CSM</a:t>
            </a:r>
          </a:p>
        </p:txBody>
      </p:sp>
      <p:sp>
        <p:nvSpPr>
          <p:cNvPr id="367" name="矩形 255">
            <a:hlinkClick r:id="rId23"/>
            <a:extLst>
              <a:ext uri="{FF2B5EF4-FFF2-40B4-BE49-F238E27FC236}">
                <a16:creationId xmlns:a16="http://schemas.microsoft.com/office/drawing/2014/main" id="{48660C70-5701-4B6C-AEAE-1F3EDF2D5E79}"/>
              </a:ext>
            </a:extLst>
          </p:cNvPr>
          <p:cNvSpPr/>
          <p:nvPr/>
        </p:nvSpPr>
        <p:spPr bwMode="auto">
          <a:xfrm>
            <a:off x="9419552" y="3754756"/>
            <a:ext cx="1027061" cy="194799"/>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defTabSz="801127">
              <a:defRPr/>
            </a:pPr>
            <a:r>
              <a:rPr lang="en-US" altLang="zh-CN" sz="1000" kern="0" dirty="0">
                <a:solidFill>
                  <a:srgbClr val="000000"/>
                </a:solidFill>
                <a:latin typeface="Calibri" panose="020F0502020204030204" pitchFamily="34" charset="0"/>
                <a:ea typeface="宋体"/>
                <a:cs typeface="Calibri" panose="020F0502020204030204" pitchFamily="34" charset="0"/>
              </a:rPr>
              <a:t>L1 Client</a:t>
            </a:r>
            <a:r>
              <a:rPr lang="en-US" sz="1000" kern="0" dirty="0">
                <a:solidFill>
                  <a:srgbClr val="000000"/>
                </a:solidFill>
                <a:latin typeface="Calibri" panose="020F0502020204030204" pitchFamily="34" charset="0"/>
                <a:ea typeface="宋体"/>
                <a:cs typeface="Calibri" panose="020F0502020204030204" pitchFamily="34" charset="0"/>
              </a:rPr>
              <a:t> service</a:t>
            </a:r>
          </a:p>
        </p:txBody>
      </p:sp>
      <p:sp>
        <p:nvSpPr>
          <p:cNvPr id="368" name="矩形 256">
            <a:hlinkClick r:id="rId24"/>
            <a:extLst>
              <a:ext uri="{FF2B5EF4-FFF2-40B4-BE49-F238E27FC236}">
                <a16:creationId xmlns:a16="http://schemas.microsoft.com/office/drawing/2014/main" id="{5CB65C3A-FC5A-4187-B8F5-818C71B11D4F}"/>
              </a:ext>
            </a:extLst>
          </p:cNvPr>
          <p:cNvSpPr/>
          <p:nvPr/>
        </p:nvSpPr>
        <p:spPr bwMode="auto">
          <a:xfrm rot="16200000">
            <a:off x="8227058" y="3549049"/>
            <a:ext cx="1548845" cy="292002"/>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vert="horz" wrap="none" lIns="79148" tIns="39575" rIns="79148" bIns="39575"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TE Service mapping</a:t>
            </a:r>
          </a:p>
        </p:txBody>
      </p:sp>
      <p:cxnSp>
        <p:nvCxnSpPr>
          <p:cNvPr id="369" name="直接箭头连接符 257">
            <a:extLst>
              <a:ext uri="{FF2B5EF4-FFF2-40B4-BE49-F238E27FC236}">
                <a16:creationId xmlns:a16="http://schemas.microsoft.com/office/drawing/2014/main" id="{DD9477BA-F4C2-47F5-BEE0-B677E5815764}"/>
              </a:ext>
            </a:extLst>
          </p:cNvPr>
          <p:cNvCxnSpPr>
            <a:endCxn id="365" idx="1"/>
          </p:cNvCxnSpPr>
          <p:nvPr/>
        </p:nvCxnSpPr>
        <p:spPr bwMode="auto">
          <a:xfrm>
            <a:off x="1741277" y="3566271"/>
            <a:ext cx="162282" cy="1403"/>
          </a:xfrm>
          <a:prstGeom prst="straightConnector1">
            <a:avLst/>
          </a:prstGeom>
          <a:noFill/>
          <a:ln w="9525" cap="flat" cmpd="sng" algn="ctr">
            <a:solidFill>
              <a:srgbClr val="000000"/>
            </a:solidFill>
            <a:prstDash val="solid"/>
            <a:round/>
            <a:headEnd type="none" w="med" len="med"/>
            <a:tailEnd type="triangle"/>
          </a:ln>
          <a:effectLst/>
        </p:spPr>
      </p:cxnSp>
      <p:sp>
        <p:nvSpPr>
          <p:cNvPr id="370" name="圆角矩形 258">
            <a:extLst>
              <a:ext uri="{FF2B5EF4-FFF2-40B4-BE49-F238E27FC236}">
                <a16:creationId xmlns:a16="http://schemas.microsoft.com/office/drawing/2014/main" id="{A7B72D6A-791C-4869-9BB2-58D5D471A695}"/>
              </a:ext>
            </a:extLst>
          </p:cNvPr>
          <p:cNvSpPr/>
          <p:nvPr/>
        </p:nvSpPr>
        <p:spPr bwMode="auto">
          <a:xfrm>
            <a:off x="6141041" y="2734267"/>
            <a:ext cx="906871" cy="2101162"/>
          </a:xfrm>
          <a:prstGeom prst="roundRect">
            <a:avLst>
              <a:gd name="adj" fmla="val 5910"/>
            </a:avLst>
          </a:prstGeom>
          <a:noFill/>
          <a:ln w="19050" cap="flat" cmpd="sng" algn="ctr">
            <a:solidFill>
              <a:srgbClr val="000000"/>
            </a:solidFill>
            <a:prstDash val="solid"/>
            <a:round/>
            <a:headEnd type="none" w="med" len="med"/>
            <a:tailEnd type="none" w="med" len="med"/>
          </a:ln>
          <a:effectLst/>
        </p:spPr>
        <p:txBody>
          <a:bodyPr vert="horz" wrap="none" lIns="0" tIns="0" rIns="0" bIns="39575" numCol="1" rtlCol="0" anchor="t" anchorCtr="0" compatLnSpc="1">
            <a:prstTxWarp prst="textNoShape">
              <a:avLst/>
            </a:prstTxWarp>
          </a:bodyPr>
          <a:lstStyle/>
          <a:p>
            <a:pPr defTabSz="801127">
              <a:lnSpc>
                <a:spcPct val="80000"/>
              </a:lnSpc>
              <a:defRPr/>
            </a:pPr>
            <a:r>
              <a:rPr lang="en-US" sz="1000" b="1" kern="0" dirty="0">
                <a:solidFill>
                  <a:srgbClr val="0000FF"/>
                </a:solidFill>
                <a:latin typeface="Calibri" panose="020F0502020204030204" pitchFamily="34" charset="0"/>
                <a:ea typeface="宋体"/>
                <a:cs typeface="Calibri" panose="020F0502020204030204" pitchFamily="34" charset="0"/>
              </a:rPr>
              <a:t>Path</a:t>
            </a:r>
          </a:p>
          <a:p>
            <a:pPr defTabSz="801127">
              <a:lnSpc>
                <a:spcPct val="80000"/>
              </a:lnSpc>
              <a:defRPr/>
            </a:pPr>
            <a:r>
              <a:rPr lang="en-US" sz="1000" b="1" kern="0" dirty="0">
                <a:solidFill>
                  <a:srgbClr val="0000FF"/>
                </a:solidFill>
                <a:latin typeface="Calibri" panose="020F0502020204030204" pitchFamily="34" charset="0"/>
                <a:ea typeface="宋体"/>
                <a:cs typeface="Calibri" panose="020F0502020204030204" pitchFamily="34" charset="0"/>
              </a:rPr>
              <a:t>Computation</a:t>
            </a:r>
          </a:p>
          <a:p>
            <a:pPr defTabSz="801127">
              <a:lnSpc>
                <a:spcPct val="80000"/>
              </a:lnSpc>
              <a:defRPr/>
            </a:pPr>
            <a:r>
              <a:rPr lang="en-US" sz="1000" b="1" kern="0" dirty="0">
                <a:solidFill>
                  <a:srgbClr val="0000FF"/>
                </a:solidFill>
                <a:latin typeface="Calibri" panose="020F0502020204030204" pitchFamily="34" charset="0"/>
                <a:ea typeface="宋体"/>
                <a:cs typeface="Calibri" panose="020F0502020204030204" pitchFamily="34" charset="0"/>
              </a:rPr>
              <a:t>Model</a:t>
            </a:r>
          </a:p>
        </p:txBody>
      </p:sp>
      <p:sp>
        <p:nvSpPr>
          <p:cNvPr id="371" name="矩形 259">
            <a:hlinkClick r:id="rId25"/>
            <a:extLst>
              <a:ext uri="{FF2B5EF4-FFF2-40B4-BE49-F238E27FC236}">
                <a16:creationId xmlns:a16="http://schemas.microsoft.com/office/drawing/2014/main" id="{89D4F8E8-3FEE-4D35-A24D-DA24664FD796}"/>
              </a:ext>
            </a:extLst>
          </p:cNvPr>
          <p:cNvSpPr/>
          <p:nvPr/>
        </p:nvSpPr>
        <p:spPr bwMode="auto">
          <a:xfrm rot="16200000">
            <a:off x="6089776" y="3827509"/>
            <a:ext cx="1009404" cy="281948"/>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vert="horz" wrap="none" lIns="79148" tIns="39575" rIns="79148" bIns="39575"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Path Computation</a:t>
            </a:r>
          </a:p>
        </p:txBody>
      </p:sp>
      <p:sp>
        <p:nvSpPr>
          <p:cNvPr id="372" name="圆角矩形 260">
            <a:extLst>
              <a:ext uri="{FF2B5EF4-FFF2-40B4-BE49-F238E27FC236}">
                <a16:creationId xmlns:a16="http://schemas.microsoft.com/office/drawing/2014/main" id="{D1147798-89B3-44FF-8165-A2770C1585C9}"/>
              </a:ext>
            </a:extLst>
          </p:cNvPr>
          <p:cNvSpPr/>
          <p:nvPr/>
        </p:nvSpPr>
        <p:spPr bwMode="auto">
          <a:xfrm>
            <a:off x="7438472" y="2734267"/>
            <a:ext cx="1254154" cy="2101162"/>
          </a:xfrm>
          <a:prstGeom prst="roundRect">
            <a:avLst>
              <a:gd name="adj" fmla="val 3124"/>
            </a:avLst>
          </a:prstGeom>
          <a:noFill/>
          <a:ln w="19050" cap="flat" cmpd="sng" algn="ctr">
            <a:solidFill>
              <a:srgbClr val="000000"/>
            </a:solidFill>
            <a:prstDash val="solid"/>
            <a:round/>
            <a:headEnd type="none" w="med" len="med"/>
            <a:tailEnd type="none" w="med" len="med"/>
          </a:ln>
          <a:effectLst/>
        </p:spPr>
        <p:txBody>
          <a:bodyPr vert="horz" wrap="none" lIns="79148" tIns="0" rIns="79148" bIns="39575" numCol="1" rtlCol="0" anchor="t" anchorCtr="0" compatLnSpc="1">
            <a:prstTxWarp prst="textNoShape">
              <a:avLst/>
            </a:prstTxWarp>
          </a:bodyPr>
          <a:lstStyle/>
          <a:p>
            <a:pPr defTabSz="801127">
              <a:defRPr/>
            </a:pPr>
            <a:r>
              <a:rPr lang="en-US" altLang="zh-CN" sz="1000" b="1" kern="0" dirty="0">
                <a:solidFill>
                  <a:srgbClr val="0000FF"/>
                </a:solidFill>
                <a:latin typeface="Calibri" panose="020F0502020204030204" pitchFamily="34" charset="0"/>
                <a:ea typeface="宋体"/>
                <a:cs typeface="Calibri" panose="020F0502020204030204" pitchFamily="34" charset="0"/>
              </a:rPr>
              <a:t>CMI Service Model</a:t>
            </a:r>
          </a:p>
        </p:txBody>
      </p:sp>
      <p:sp>
        <p:nvSpPr>
          <p:cNvPr id="373" name="圆角矩形 261">
            <a:extLst>
              <a:ext uri="{FF2B5EF4-FFF2-40B4-BE49-F238E27FC236}">
                <a16:creationId xmlns:a16="http://schemas.microsoft.com/office/drawing/2014/main" id="{45C371BE-DC52-4B57-B9FC-1A72507E9210}"/>
              </a:ext>
            </a:extLst>
          </p:cNvPr>
          <p:cNvSpPr/>
          <p:nvPr/>
        </p:nvSpPr>
        <p:spPr bwMode="auto">
          <a:xfrm>
            <a:off x="9306007" y="2734267"/>
            <a:ext cx="1254154" cy="2101162"/>
          </a:xfrm>
          <a:prstGeom prst="roundRect">
            <a:avLst>
              <a:gd name="adj" fmla="val 2385"/>
            </a:avLst>
          </a:prstGeom>
          <a:noFill/>
          <a:ln w="19050" cap="flat" cmpd="sng" algn="ctr">
            <a:solidFill>
              <a:srgbClr val="000000"/>
            </a:solidFill>
            <a:prstDash val="solid"/>
            <a:round/>
            <a:headEnd type="none" w="med" len="med"/>
            <a:tailEnd type="none" w="med" len="med"/>
          </a:ln>
          <a:effectLst/>
        </p:spPr>
        <p:txBody>
          <a:bodyPr vert="horz" wrap="none" lIns="79148" tIns="0" rIns="79148" bIns="39575" numCol="1" rtlCol="0" anchor="t" anchorCtr="0" compatLnSpc="1">
            <a:prstTxWarp prst="textNoShape">
              <a:avLst/>
            </a:prstTxWarp>
          </a:bodyPr>
          <a:lstStyle/>
          <a:p>
            <a:pPr defTabSz="801127">
              <a:defRPr/>
            </a:pPr>
            <a:r>
              <a:rPr lang="en-US" altLang="zh-CN" sz="1000" b="1" kern="0" dirty="0">
                <a:solidFill>
                  <a:srgbClr val="0000FF"/>
                </a:solidFill>
                <a:latin typeface="Calibri" panose="020F0502020204030204" pitchFamily="34" charset="0"/>
                <a:ea typeface="宋体"/>
                <a:cs typeface="Calibri" panose="020F0502020204030204" pitchFamily="34" charset="0"/>
              </a:rPr>
              <a:t>MPI Service Model</a:t>
            </a:r>
          </a:p>
        </p:txBody>
      </p:sp>
      <p:sp>
        <p:nvSpPr>
          <p:cNvPr id="374" name="矩形 262">
            <a:hlinkClick r:id="rId7"/>
            <a:extLst>
              <a:ext uri="{FF2B5EF4-FFF2-40B4-BE49-F238E27FC236}">
                <a16:creationId xmlns:a16="http://schemas.microsoft.com/office/drawing/2014/main" id="{A250B481-2B57-4DD3-B574-FD1087661B83}"/>
              </a:ext>
            </a:extLst>
          </p:cNvPr>
          <p:cNvSpPr/>
          <p:nvPr/>
        </p:nvSpPr>
        <p:spPr bwMode="auto">
          <a:xfrm>
            <a:off x="1473420" y="5379355"/>
            <a:ext cx="5297778" cy="207787"/>
          </a:xfrm>
          <a:prstGeom prst="rect">
            <a:avLst/>
          </a:prstGeom>
          <a:solidFill>
            <a:srgbClr val="99CCFF"/>
          </a:solidFill>
          <a:ln w="28575" cap="flat" cmpd="sng" algn="ctr">
            <a:solidFill>
              <a:srgbClr val="C00000"/>
            </a:solidFill>
            <a:prstDash val="solid"/>
            <a:round/>
            <a:headEnd type="none" w="med" len="med"/>
            <a:tailEnd type="none" w="med" len="med"/>
          </a:ln>
          <a:effectLst/>
        </p:spPr>
        <p:txBody>
          <a:bodyPr vert="horz" wrap="square" lIns="79148" tIns="39575" rIns="79148" bIns="39575"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TE types </a:t>
            </a:r>
            <a:r>
              <a:rPr lang="en-US" altLang="zh-CN" sz="1000" b="1" kern="0" dirty="0">
                <a:solidFill>
                  <a:srgbClr val="0000FF"/>
                </a:solidFill>
                <a:latin typeface="Calibri" panose="020F0502020204030204" pitchFamily="34" charset="0"/>
                <a:ea typeface="宋体"/>
                <a:cs typeface="Calibri" panose="020F0502020204030204" pitchFamily="34" charset="0"/>
              </a:rPr>
              <a:t>RFC8776</a:t>
            </a:r>
            <a:endParaRPr lang="en-US" sz="1000" b="1" kern="0" dirty="0">
              <a:solidFill>
                <a:srgbClr val="0000FF"/>
              </a:solidFill>
              <a:latin typeface="Calibri" panose="020F0502020204030204" pitchFamily="34" charset="0"/>
              <a:ea typeface="宋体"/>
              <a:cs typeface="Calibri" panose="020F0502020204030204" pitchFamily="34" charset="0"/>
            </a:endParaRPr>
          </a:p>
        </p:txBody>
      </p:sp>
      <p:sp>
        <p:nvSpPr>
          <p:cNvPr id="375" name="矩形 263">
            <a:hlinkClick r:id="rId16"/>
            <a:extLst>
              <a:ext uri="{FF2B5EF4-FFF2-40B4-BE49-F238E27FC236}">
                <a16:creationId xmlns:a16="http://schemas.microsoft.com/office/drawing/2014/main" id="{E4B77B4C-779A-43A8-B9D3-3D621F5A880C}"/>
              </a:ext>
            </a:extLst>
          </p:cNvPr>
          <p:cNvSpPr/>
          <p:nvPr/>
        </p:nvSpPr>
        <p:spPr bwMode="auto">
          <a:xfrm rot="16200000">
            <a:off x="10321094" y="3586964"/>
            <a:ext cx="1548843" cy="216175"/>
          </a:xfrm>
          <a:prstGeom prst="rect">
            <a:avLst/>
          </a:prstGeom>
          <a:solidFill>
            <a:srgbClr val="99CCFF"/>
          </a:solidFill>
          <a:ln w="9525" cap="flat" cmpd="sng" algn="ctr">
            <a:solidFill>
              <a:srgbClr val="000000"/>
            </a:solidFill>
            <a:prstDash val="solid"/>
            <a:round/>
            <a:headEnd type="none" w="med" len="med"/>
            <a:tailEnd type="none" w="med" len="med"/>
          </a:ln>
          <a:effectLst/>
        </p:spPr>
        <p:txBody>
          <a:bodyPr vert="horz" wrap="none" lIns="79148" tIns="39575" rIns="79148" bIns="39575"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Generic OAM model </a:t>
            </a:r>
            <a:r>
              <a:rPr lang="en-US" altLang="zh-CN" sz="1000" b="1" dirty="0">
                <a:solidFill>
                  <a:srgbClr val="0000FF"/>
                </a:solidFill>
                <a:latin typeface="Calibri" pitchFamily="34" charset="0"/>
                <a:ea typeface="华文细黑"/>
                <a:cs typeface="Calibri" pitchFamily="34" charset="0"/>
              </a:rPr>
              <a:t>RFC8351</a:t>
            </a:r>
            <a:endParaRPr lang="en-US" sz="1000" kern="0" dirty="0">
              <a:solidFill>
                <a:srgbClr val="000000"/>
              </a:solidFill>
              <a:latin typeface="Calibri" panose="020F0502020204030204" pitchFamily="34" charset="0"/>
              <a:ea typeface="宋体"/>
              <a:cs typeface="Calibri" panose="020F0502020204030204" pitchFamily="34" charset="0"/>
            </a:endParaRPr>
          </a:p>
        </p:txBody>
      </p:sp>
      <p:sp>
        <p:nvSpPr>
          <p:cNvPr id="376" name="矩形 264">
            <a:hlinkClick r:id="rId23"/>
            <a:extLst>
              <a:ext uri="{FF2B5EF4-FFF2-40B4-BE49-F238E27FC236}">
                <a16:creationId xmlns:a16="http://schemas.microsoft.com/office/drawing/2014/main" id="{CBB8D9A5-4296-4E5E-81A7-69095F15BF85}"/>
              </a:ext>
            </a:extLst>
          </p:cNvPr>
          <p:cNvSpPr/>
          <p:nvPr/>
        </p:nvSpPr>
        <p:spPr bwMode="auto">
          <a:xfrm>
            <a:off x="9419552" y="3463687"/>
            <a:ext cx="1027061" cy="205548"/>
          </a:xfrm>
          <a:prstGeom prst="rect">
            <a:avLst/>
          </a:prstGeom>
          <a:solidFill>
            <a:srgbClr val="92D050"/>
          </a:solidFill>
          <a:ln w="28575" cap="flat" cmpd="sng" algn="ctr">
            <a:solidFill>
              <a:srgbClr val="C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defTabSz="801127">
              <a:defRPr/>
            </a:pPr>
            <a:r>
              <a:rPr lang="en-US" altLang="zh-CN" sz="1000" kern="0" dirty="0">
                <a:solidFill>
                  <a:srgbClr val="000000"/>
                </a:solidFill>
                <a:latin typeface="Calibri" panose="020F0502020204030204" pitchFamily="34" charset="0"/>
                <a:ea typeface="宋体"/>
                <a:cs typeface="Calibri" panose="020F0502020204030204" pitchFamily="34" charset="0"/>
              </a:rPr>
              <a:t>ETH Service</a:t>
            </a:r>
            <a:endParaRPr lang="en-US" sz="1000" kern="0" dirty="0">
              <a:solidFill>
                <a:srgbClr val="000000"/>
              </a:solidFill>
              <a:latin typeface="Calibri" panose="020F0502020204030204" pitchFamily="34" charset="0"/>
              <a:ea typeface="宋体"/>
              <a:cs typeface="Calibri" panose="020F0502020204030204" pitchFamily="34" charset="0"/>
            </a:endParaRPr>
          </a:p>
        </p:txBody>
      </p:sp>
      <p:sp>
        <p:nvSpPr>
          <p:cNvPr id="377" name="矩形 265">
            <a:hlinkClick r:id="rId19"/>
            <a:extLst>
              <a:ext uri="{FF2B5EF4-FFF2-40B4-BE49-F238E27FC236}">
                <a16:creationId xmlns:a16="http://schemas.microsoft.com/office/drawing/2014/main" id="{B7BB32F3-DFA3-4FBD-8FDF-222F701C4712}"/>
              </a:ext>
            </a:extLst>
          </p:cNvPr>
          <p:cNvSpPr/>
          <p:nvPr/>
        </p:nvSpPr>
        <p:spPr bwMode="auto">
          <a:xfrm>
            <a:off x="1473420" y="5041476"/>
            <a:ext cx="2509569" cy="207787"/>
          </a:xfrm>
          <a:prstGeom prst="rect">
            <a:avLst/>
          </a:prstGeom>
          <a:solidFill>
            <a:srgbClr val="99CCFF"/>
          </a:solidFill>
          <a:ln w="9525" cap="flat" cmpd="sng" algn="ctr">
            <a:solidFill>
              <a:srgbClr val="000000"/>
            </a:solidFill>
            <a:prstDash val="solid"/>
            <a:round/>
            <a:headEnd type="none" w="med" len="med"/>
            <a:tailEnd type="none" w="med" len="med"/>
          </a:ln>
          <a:effectLst/>
        </p:spPr>
        <p:txBody>
          <a:bodyPr vert="horz" wrap="square" lIns="79148" tIns="39575" rIns="79148" bIns="39575"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L1 types</a:t>
            </a:r>
          </a:p>
        </p:txBody>
      </p:sp>
      <p:sp>
        <p:nvSpPr>
          <p:cNvPr id="378" name="矩形 266">
            <a:hlinkClick r:id="rId19"/>
            <a:extLst>
              <a:ext uri="{FF2B5EF4-FFF2-40B4-BE49-F238E27FC236}">
                <a16:creationId xmlns:a16="http://schemas.microsoft.com/office/drawing/2014/main" id="{40F4818F-045D-4CFF-8799-E4EF5C478357}"/>
              </a:ext>
            </a:extLst>
          </p:cNvPr>
          <p:cNvSpPr/>
          <p:nvPr/>
        </p:nvSpPr>
        <p:spPr bwMode="auto">
          <a:xfrm>
            <a:off x="4261629" y="5038370"/>
            <a:ext cx="2509569" cy="207787"/>
          </a:xfrm>
          <a:prstGeom prst="rect">
            <a:avLst/>
          </a:prstGeom>
          <a:solidFill>
            <a:srgbClr val="99CCFF"/>
          </a:solidFill>
          <a:ln w="9525" cap="flat" cmpd="sng" algn="ctr">
            <a:solidFill>
              <a:srgbClr val="000000"/>
            </a:solidFill>
            <a:prstDash val="solid"/>
            <a:round/>
            <a:headEnd type="none" w="med" len="med"/>
            <a:tailEnd type="none" w="med" len="med"/>
          </a:ln>
          <a:effectLst/>
        </p:spPr>
        <p:txBody>
          <a:bodyPr vert="horz" wrap="square" lIns="79148" tIns="39575" rIns="79148" bIns="39575"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L0 types</a:t>
            </a:r>
          </a:p>
        </p:txBody>
      </p:sp>
      <p:sp>
        <p:nvSpPr>
          <p:cNvPr id="379" name="矩形 267">
            <a:hlinkClick r:id="rId18"/>
            <a:extLst>
              <a:ext uri="{FF2B5EF4-FFF2-40B4-BE49-F238E27FC236}">
                <a16:creationId xmlns:a16="http://schemas.microsoft.com/office/drawing/2014/main" id="{A58D68A7-BC27-4519-BCDE-9638EC2A200B}"/>
              </a:ext>
            </a:extLst>
          </p:cNvPr>
          <p:cNvSpPr/>
          <p:nvPr/>
        </p:nvSpPr>
        <p:spPr bwMode="auto">
          <a:xfrm>
            <a:off x="1899067" y="4265398"/>
            <a:ext cx="1695624" cy="207787"/>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rot="0" spcFirstLastPara="0" vertOverflow="overflow" horzOverflow="overflow" vert="horz" wrap="none" lIns="79148" tIns="39575" rIns="79148" bIns="39575" numCol="1" spcCol="0" rtlCol="0" fromWordArt="0" anchor="ctr" anchorCtr="0" forceAA="0" compatLnSpc="1">
            <a:prstTxWarp prst="textNoShape">
              <a:avLst/>
            </a:prstTxWarp>
            <a:noAutofit/>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OIA topo</a:t>
            </a:r>
          </a:p>
        </p:txBody>
      </p:sp>
      <p:cxnSp>
        <p:nvCxnSpPr>
          <p:cNvPr id="380" name="直接箭头连接符 268">
            <a:extLst>
              <a:ext uri="{FF2B5EF4-FFF2-40B4-BE49-F238E27FC236}">
                <a16:creationId xmlns:a16="http://schemas.microsoft.com/office/drawing/2014/main" id="{9A66EFAA-C14E-4353-A817-85263E8CAE45}"/>
              </a:ext>
            </a:extLst>
          </p:cNvPr>
          <p:cNvCxnSpPr>
            <a:endCxn id="378" idx="2"/>
          </p:cNvCxnSpPr>
          <p:nvPr/>
        </p:nvCxnSpPr>
        <p:spPr bwMode="auto">
          <a:xfrm flipV="1">
            <a:off x="5516414" y="5246156"/>
            <a:ext cx="0" cy="130092"/>
          </a:xfrm>
          <a:prstGeom prst="straightConnector1">
            <a:avLst/>
          </a:prstGeom>
          <a:noFill/>
          <a:ln w="9525" cap="flat" cmpd="sng" algn="ctr">
            <a:solidFill>
              <a:sysClr val="windowText" lastClr="000000"/>
            </a:solidFill>
            <a:prstDash val="solid"/>
            <a:round/>
            <a:headEnd type="none" w="med" len="med"/>
            <a:tailEnd type="triangle"/>
          </a:ln>
          <a:effectLst/>
        </p:spPr>
      </p:cxnSp>
      <p:cxnSp>
        <p:nvCxnSpPr>
          <p:cNvPr id="381" name="直接箭头连接符 269">
            <a:extLst>
              <a:ext uri="{FF2B5EF4-FFF2-40B4-BE49-F238E27FC236}">
                <a16:creationId xmlns:a16="http://schemas.microsoft.com/office/drawing/2014/main" id="{28B429B5-CF7C-4DBA-88D4-F3515FE3825B}"/>
              </a:ext>
            </a:extLst>
          </p:cNvPr>
          <p:cNvCxnSpPr/>
          <p:nvPr/>
        </p:nvCxnSpPr>
        <p:spPr bwMode="auto">
          <a:xfrm flipV="1">
            <a:off x="2728204" y="5246158"/>
            <a:ext cx="0" cy="130091"/>
          </a:xfrm>
          <a:prstGeom prst="straightConnector1">
            <a:avLst/>
          </a:prstGeom>
          <a:noFill/>
          <a:ln w="9525" cap="flat" cmpd="sng" algn="ctr">
            <a:solidFill>
              <a:sysClr val="windowText" lastClr="000000"/>
            </a:solidFill>
            <a:prstDash val="solid"/>
            <a:round/>
            <a:headEnd type="none" w="med" len="med"/>
            <a:tailEnd type="triangle"/>
          </a:ln>
          <a:effectLst/>
        </p:spPr>
      </p:cxnSp>
      <p:sp>
        <p:nvSpPr>
          <p:cNvPr id="382" name="圆角矩形 270">
            <a:extLst>
              <a:ext uri="{FF2B5EF4-FFF2-40B4-BE49-F238E27FC236}">
                <a16:creationId xmlns:a16="http://schemas.microsoft.com/office/drawing/2014/main" id="{23AC13E1-2E28-4763-B74C-ACBDC0DDC172}"/>
              </a:ext>
            </a:extLst>
          </p:cNvPr>
          <p:cNvSpPr/>
          <p:nvPr/>
        </p:nvSpPr>
        <p:spPr bwMode="auto">
          <a:xfrm>
            <a:off x="1303894" y="4993382"/>
            <a:ext cx="5744018" cy="652436"/>
          </a:xfrm>
          <a:prstGeom prst="roundRect">
            <a:avLst>
              <a:gd name="adj" fmla="val 5910"/>
            </a:avLst>
          </a:prstGeom>
          <a:noFill/>
          <a:ln w="19050" cap="flat" cmpd="sng" algn="ctr">
            <a:solidFill>
              <a:srgbClr val="000000"/>
            </a:solidFill>
            <a:prstDash val="solid"/>
            <a:round/>
            <a:headEnd type="none" w="med" len="med"/>
            <a:tailEnd type="none" w="med" len="med"/>
          </a:ln>
          <a:effectLst/>
        </p:spPr>
        <p:txBody>
          <a:bodyPr vert="horz" wrap="none" lIns="0" tIns="0" rIns="0" bIns="39575" numCol="1" rtlCol="0" anchor="t" anchorCtr="0" compatLnSpc="1">
            <a:prstTxWarp prst="textNoShape">
              <a:avLst/>
            </a:prstTxWarp>
          </a:bodyPr>
          <a:lstStyle/>
          <a:p>
            <a:pPr defTabSz="801127">
              <a:lnSpc>
                <a:spcPct val="80000"/>
              </a:lnSpc>
              <a:defRPr/>
            </a:pPr>
            <a:endParaRPr lang="en-US" sz="1000" b="1" kern="0" dirty="0">
              <a:solidFill>
                <a:srgbClr val="0000FF"/>
              </a:solidFill>
              <a:latin typeface="Calibri" panose="020F0502020204030204" pitchFamily="34" charset="0"/>
              <a:ea typeface="宋体"/>
              <a:cs typeface="Calibri" panose="020F0502020204030204" pitchFamily="34" charset="0"/>
            </a:endParaRPr>
          </a:p>
        </p:txBody>
      </p:sp>
      <p:sp>
        <p:nvSpPr>
          <p:cNvPr id="383" name="矩形 271">
            <a:hlinkClick r:id="rId26"/>
            <a:extLst>
              <a:ext uri="{FF2B5EF4-FFF2-40B4-BE49-F238E27FC236}">
                <a16:creationId xmlns:a16="http://schemas.microsoft.com/office/drawing/2014/main" id="{50217C9A-8B67-484F-A05B-DA63B54841B3}"/>
              </a:ext>
            </a:extLst>
          </p:cNvPr>
          <p:cNvSpPr/>
          <p:nvPr/>
        </p:nvSpPr>
        <p:spPr bwMode="auto">
          <a:xfrm rot="16200000">
            <a:off x="952333" y="3980124"/>
            <a:ext cx="1314641" cy="281950"/>
          </a:xfrm>
          <a:prstGeom prst="rect">
            <a:avLst/>
          </a:prstGeom>
          <a:solidFill>
            <a:srgbClr val="99CCFF"/>
          </a:solidFill>
          <a:ln w="28575" cap="flat" cmpd="sng" algn="ctr">
            <a:solidFill>
              <a:srgbClr val="FF0000"/>
            </a:solidFill>
            <a:prstDash val="solid"/>
            <a:round/>
            <a:headEnd type="none" w="med" len="med"/>
            <a:tailEnd type="none" w="med" len="med"/>
          </a:ln>
          <a:effectLst/>
        </p:spPr>
        <p:txBody>
          <a:bodyPr vert="horz" wrap="none" lIns="79148" tIns="39575" rIns="79148" bIns="39575"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TE Topo </a:t>
            </a:r>
          </a:p>
        </p:txBody>
      </p:sp>
      <p:grpSp>
        <p:nvGrpSpPr>
          <p:cNvPr id="384" name="组合 272">
            <a:extLst>
              <a:ext uri="{FF2B5EF4-FFF2-40B4-BE49-F238E27FC236}">
                <a16:creationId xmlns:a16="http://schemas.microsoft.com/office/drawing/2014/main" id="{634D9EED-4724-4FED-AEE5-10AF2F448DC7}"/>
              </a:ext>
            </a:extLst>
          </p:cNvPr>
          <p:cNvGrpSpPr/>
          <p:nvPr/>
        </p:nvGrpSpPr>
        <p:grpSpPr>
          <a:xfrm>
            <a:off x="2751372" y="4835428"/>
            <a:ext cx="3843104" cy="143727"/>
            <a:chOff x="2506569" y="4486006"/>
            <a:chExt cx="3844105" cy="292994"/>
          </a:xfrm>
        </p:grpSpPr>
        <p:cxnSp>
          <p:nvCxnSpPr>
            <p:cNvPr id="385" name="直接箭头连接符 273">
              <a:extLst>
                <a:ext uri="{FF2B5EF4-FFF2-40B4-BE49-F238E27FC236}">
                  <a16:creationId xmlns:a16="http://schemas.microsoft.com/office/drawing/2014/main" id="{1442CFC9-D5F8-4EF9-9F7B-DD6D305E88CA}"/>
                </a:ext>
              </a:extLst>
            </p:cNvPr>
            <p:cNvCxnSpPr/>
            <p:nvPr/>
          </p:nvCxnSpPr>
          <p:spPr bwMode="auto">
            <a:xfrm flipV="1">
              <a:off x="2506569" y="4486006"/>
              <a:ext cx="0" cy="292994"/>
            </a:xfrm>
            <a:prstGeom prst="straightConnector1">
              <a:avLst/>
            </a:prstGeom>
            <a:noFill/>
            <a:ln w="9525" cap="flat" cmpd="sng" algn="ctr">
              <a:solidFill>
                <a:sysClr val="windowText" lastClr="000000"/>
              </a:solidFill>
              <a:prstDash val="solid"/>
              <a:round/>
              <a:headEnd type="none" w="med" len="med"/>
              <a:tailEnd type="triangle"/>
            </a:ln>
            <a:effectLst/>
          </p:spPr>
        </p:cxnSp>
        <p:cxnSp>
          <p:nvCxnSpPr>
            <p:cNvPr id="386" name="直接箭头连接符 274">
              <a:extLst>
                <a:ext uri="{FF2B5EF4-FFF2-40B4-BE49-F238E27FC236}">
                  <a16:creationId xmlns:a16="http://schemas.microsoft.com/office/drawing/2014/main" id="{001ABCD1-1D1F-4431-90B5-7AACD655758C}"/>
                </a:ext>
              </a:extLst>
            </p:cNvPr>
            <p:cNvCxnSpPr/>
            <p:nvPr/>
          </p:nvCxnSpPr>
          <p:spPr bwMode="auto">
            <a:xfrm flipV="1">
              <a:off x="4671086" y="4486006"/>
              <a:ext cx="0" cy="292994"/>
            </a:xfrm>
            <a:prstGeom prst="straightConnector1">
              <a:avLst/>
            </a:prstGeom>
            <a:noFill/>
            <a:ln w="9525" cap="flat" cmpd="sng" algn="ctr">
              <a:solidFill>
                <a:sysClr val="windowText" lastClr="000000"/>
              </a:solidFill>
              <a:prstDash val="solid"/>
              <a:round/>
              <a:headEnd type="none" w="med" len="med"/>
              <a:tailEnd type="triangle"/>
            </a:ln>
            <a:effectLst/>
          </p:spPr>
        </p:cxnSp>
        <p:cxnSp>
          <p:nvCxnSpPr>
            <p:cNvPr id="387" name="直接箭头连接符 275">
              <a:extLst>
                <a:ext uri="{FF2B5EF4-FFF2-40B4-BE49-F238E27FC236}">
                  <a16:creationId xmlns:a16="http://schemas.microsoft.com/office/drawing/2014/main" id="{108699D4-C3A6-4AE7-9C42-58FC98E7B451}"/>
                </a:ext>
              </a:extLst>
            </p:cNvPr>
            <p:cNvCxnSpPr/>
            <p:nvPr/>
          </p:nvCxnSpPr>
          <p:spPr bwMode="auto">
            <a:xfrm flipV="1">
              <a:off x="6350674" y="4486006"/>
              <a:ext cx="0" cy="292994"/>
            </a:xfrm>
            <a:prstGeom prst="straightConnector1">
              <a:avLst/>
            </a:prstGeom>
            <a:noFill/>
            <a:ln w="9525" cap="flat" cmpd="sng" algn="ctr">
              <a:solidFill>
                <a:sysClr val="windowText" lastClr="000000"/>
              </a:solidFill>
              <a:prstDash val="solid"/>
              <a:round/>
              <a:headEnd type="none" w="med" len="med"/>
              <a:tailEnd type="triangle"/>
            </a:ln>
            <a:effectLst/>
          </p:spPr>
        </p:cxnSp>
      </p:grpSp>
      <p:sp>
        <p:nvSpPr>
          <p:cNvPr id="88" name="圆角矩形 260">
            <a:extLst>
              <a:ext uri="{FF2B5EF4-FFF2-40B4-BE49-F238E27FC236}">
                <a16:creationId xmlns:a16="http://schemas.microsoft.com/office/drawing/2014/main" id="{69C03934-785D-BEE0-044E-0A62A8908C23}"/>
              </a:ext>
            </a:extLst>
          </p:cNvPr>
          <p:cNvSpPr/>
          <p:nvPr/>
        </p:nvSpPr>
        <p:spPr bwMode="auto">
          <a:xfrm>
            <a:off x="7430215" y="4964217"/>
            <a:ext cx="3129945" cy="661287"/>
          </a:xfrm>
          <a:prstGeom prst="roundRect">
            <a:avLst>
              <a:gd name="adj" fmla="val 3124"/>
            </a:avLst>
          </a:prstGeom>
          <a:noFill/>
          <a:ln w="19050" cap="flat" cmpd="sng" algn="ctr">
            <a:solidFill>
              <a:srgbClr val="000000"/>
            </a:solidFill>
            <a:prstDash val="solid"/>
            <a:round/>
            <a:headEnd type="none" w="med" len="med"/>
            <a:tailEnd type="none" w="med" len="med"/>
          </a:ln>
          <a:effectLst/>
        </p:spPr>
        <p:txBody>
          <a:bodyPr vert="horz" wrap="none" lIns="79148" tIns="0" rIns="79148" bIns="39575" numCol="1" rtlCol="0" anchor="t" anchorCtr="0" compatLnSpc="1">
            <a:prstTxWarp prst="textNoShape">
              <a:avLst/>
            </a:prstTxWarp>
          </a:bodyPr>
          <a:lstStyle/>
          <a:p>
            <a:pPr defTabSz="801127">
              <a:defRPr/>
            </a:pPr>
            <a:r>
              <a:rPr lang="en-US" altLang="zh-CN" sz="1000" b="1" kern="0" dirty="0">
                <a:solidFill>
                  <a:srgbClr val="0000FF"/>
                </a:solidFill>
                <a:latin typeface="Calibri" panose="020F0502020204030204" pitchFamily="34" charset="0"/>
                <a:ea typeface="宋体"/>
                <a:cs typeface="Calibri" panose="020F0502020204030204" pitchFamily="34" charset="0"/>
              </a:rPr>
              <a:t>Network Slicing</a:t>
            </a:r>
          </a:p>
          <a:p>
            <a:pPr defTabSz="801127">
              <a:defRPr/>
            </a:pPr>
            <a:endParaRPr lang="en-US" altLang="zh-CN" sz="1000" b="1" kern="0" dirty="0">
              <a:solidFill>
                <a:srgbClr val="0000FF"/>
              </a:solidFill>
              <a:latin typeface="Calibri" panose="020F0502020204030204" pitchFamily="34" charset="0"/>
              <a:ea typeface="宋体"/>
              <a:cs typeface="Calibri" panose="020F0502020204030204" pitchFamily="34" charset="0"/>
            </a:endParaRPr>
          </a:p>
        </p:txBody>
      </p:sp>
      <p:sp>
        <p:nvSpPr>
          <p:cNvPr id="89" name="矩形 255">
            <a:hlinkClick r:id="rId23"/>
            <a:extLst>
              <a:ext uri="{FF2B5EF4-FFF2-40B4-BE49-F238E27FC236}">
                <a16:creationId xmlns:a16="http://schemas.microsoft.com/office/drawing/2014/main" id="{BFB1EC6C-B963-5950-A884-43763FB4CEEC}"/>
              </a:ext>
            </a:extLst>
          </p:cNvPr>
          <p:cNvSpPr/>
          <p:nvPr/>
        </p:nvSpPr>
        <p:spPr bwMode="auto">
          <a:xfrm>
            <a:off x="7550148" y="5160743"/>
            <a:ext cx="2322033" cy="200089"/>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defTabSz="801127">
              <a:defRPr/>
            </a:pPr>
            <a:r>
              <a:rPr lang="en-US" altLang="zh-CN" sz="1000" kern="0" dirty="0">
                <a:solidFill>
                  <a:srgbClr val="000000"/>
                </a:solidFill>
                <a:latin typeface="Calibri" panose="020F0502020204030204" pitchFamily="34" charset="0"/>
                <a:ea typeface="宋体"/>
                <a:cs typeface="Calibri" panose="020F0502020204030204" pitchFamily="34" charset="0"/>
              </a:rPr>
              <a:t>IETF Network Slicing Framework</a:t>
            </a:r>
            <a:endParaRPr lang="en-US" sz="1000" kern="0" dirty="0">
              <a:solidFill>
                <a:srgbClr val="000000"/>
              </a:solidFill>
              <a:latin typeface="Calibri" panose="020F0502020204030204" pitchFamily="34" charset="0"/>
              <a:ea typeface="宋体"/>
              <a:cs typeface="Calibri" panose="020F0502020204030204" pitchFamily="34" charset="0"/>
            </a:endParaRPr>
          </a:p>
        </p:txBody>
      </p:sp>
      <p:sp>
        <p:nvSpPr>
          <p:cNvPr id="90" name="矩形 255">
            <a:hlinkClick r:id="rId23"/>
            <a:extLst>
              <a:ext uri="{FF2B5EF4-FFF2-40B4-BE49-F238E27FC236}">
                <a16:creationId xmlns:a16="http://schemas.microsoft.com/office/drawing/2014/main" id="{838ECA5B-C38E-4D32-4284-0746F410CBF9}"/>
              </a:ext>
            </a:extLst>
          </p:cNvPr>
          <p:cNvSpPr/>
          <p:nvPr/>
        </p:nvSpPr>
        <p:spPr bwMode="auto">
          <a:xfrm>
            <a:off x="8673982" y="5399898"/>
            <a:ext cx="1198199" cy="196416"/>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defTabSz="801127">
              <a:defRPr/>
            </a:pPr>
            <a:r>
              <a:rPr lang="en-US" altLang="zh-CN" sz="1000" kern="0" dirty="0">
                <a:solidFill>
                  <a:srgbClr val="000000"/>
                </a:solidFill>
                <a:latin typeface="Calibri" panose="020F0502020204030204" pitchFamily="34" charset="0"/>
                <a:ea typeface="宋体"/>
                <a:cs typeface="Calibri" panose="020F0502020204030204" pitchFamily="34" charset="0"/>
              </a:rPr>
              <a:t>OTN Slicing</a:t>
            </a:r>
            <a:endParaRPr lang="en-US" sz="1000" kern="0" dirty="0">
              <a:solidFill>
                <a:srgbClr val="000000"/>
              </a:solidFill>
              <a:latin typeface="Calibri" panose="020F0502020204030204" pitchFamily="34" charset="0"/>
              <a:ea typeface="宋体"/>
              <a:cs typeface="Calibri" panose="020F0502020204030204" pitchFamily="34" charset="0"/>
            </a:endParaRPr>
          </a:p>
        </p:txBody>
      </p:sp>
      <p:sp>
        <p:nvSpPr>
          <p:cNvPr id="91" name="矩形 255">
            <a:hlinkClick r:id="rId23"/>
            <a:extLst>
              <a:ext uri="{FF2B5EF4-FFF2-40B4-BE49-F238E27FC236}">
                <a16:creationId xmlns:a16="http://schemas.microsoft.com/office/drawing/2014/main" id="{1F3D3390-AFCE-9F77-5452-FCE82E30234F}"/>
              </a:ext>
            </a:extLst>
          </p:cNvPr>
          <p:cNvSpPr/>
          <p:nvPr/>
        </p:nvSpPr>
        <p:spPr bwMode="auto">
          <a:xfrm>
            <a:off x="7550148" y="5405667"/>
            <a:ext cx="1075006" cy="200089"/>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defTabSz="801127">
              <a:defRPr/>
            </a:pPr>
            <a:r>
              <a:rPr lang="en-US" sz="1000" kern="0" dirty="0">
                <a:solidFill>
                  <a:srgbClr val="000000"/>
                </a:solidFill>
                <a:latin typeface="Calibri" panose="020F0502020204030204" pitchFamily="34" charset="0"/>
                <a:ea typeface="宋体"/>
                <a:cs typeface="Calibri" panose="020F0502020204030204" pitchFamily="34" charset="0"/>
              </a:rPr>
              <a:t>IP Network Slicing</a:t>
            </a:r>
          </a:p>
        </p:txBody>
      </p:sp>
    </p:spTree>
    <p:extLst>
      <p:ext uri="{BB962C8B-B14F-4D97-AF65-F5344CB8AC3E}">
        <p14:creationId xmlns:p14="http://schemas.microsoft.com/office/powerpoint/2010/main" val="267307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ADB1D9-336D-594D-9418-4BC486843D21}"/>
              </a:ext>
            </a:extLst>
          </p:cNvPr>
          <p:cNvSpPr>
            <a:spLocks noGrp="1"/>
          </p:cNvSpPr>
          <p:nvPr>
            <p:ph type="subTitle" idx="1"/>
          </p:nvPr>
        </p:nvSpPr>
        <p:spPr>
          <a:xfrm>
            <a:off x="506116" y="128810"/>
            <a:ext cx="11179764" cy="589430"/>
          </a:xfrm>
        </p:spPr>
        <p:txBody>
          <a:bodyPr anchor="ctr">
            <a:noAutofit/>
          </a:bodyPr>
          <a:lstStyle/>
          <a:p>
            <a:pPr defTabSz="914112">
              <a:lnSpc>
                <a:spcPct val="100000"/>
              </a:lnSpc>
              <a:defRPr/>
            </a:pPr>
            <a:r>
              <a:rPr lang="en-US" altLang="zh-CN" sz="3200" b="0" dirty="0">
                <a:solidFill>
                  <a:schemeClr val="tx2"/>
                </a:solidFill>
                <a:latin typeface="Arial" panose="020B0604020202020204" pitchFamily="34" charset="0"/>
                <a:ea typeface="Microsoft YaHei"/>
                <a:cs typeface="Arial" panose="020B0604020202020204" pitchFamily="34" charset="0"/>
              </a:rPr>
              <a:t>Access Network Slicing: BBF FAN Sharing and Data Models</a:t>
            </a:r>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57" y="1457756"/>
            <a:ext cx="5416916" cy="3721387"/>
          </a:xfrm>
          <a:prstGeom prst="rect">
            <a:avLst/>
          </a:prstGeom>
          <a:noFill/>
        </p:spPr>
      </p:pic>
      <p:grpSp>
        <p:nvGrpSpPr>
          <p:cNvPr id="3" name="Group 2">
            <a:extLst>
              <a:ext uri="{FF2B5EF4-FFF2-40B4-BE49-F238E27FC236}">
                <a16:creationId xmlns:a16="http://schemas.microsoft.com/office/drawing/2014/main" id="{98856013-C561-B9B0-DF66-8E3B4A27FF36}"/>
              </a:ext>
            </a:extLst>
          </p:cNvPr>
          <p:cNvGrpSpPr/>
          <p:nvPr/>
        </p:nvGrpSpPr>
        <p:grpSpPr>
          <a:xfrm>
            <a:off x="5317250" y="796418"/>
            <a:ext cx="6702079" cy="5614033"/>
            <a:chOff x="5317250" y="796418"/>
            <a:chExt cx="6702079" cy="5614033"/>
          </a:xfrm>
        </p:grpSpPr>
        <p:sp>
          <p:nvSpPr>
            <p:cNvPr id="5" name="文本框 4"/>
            <p:cNvSpPr txBox="1"/>
            <p:nvPr/>
          </p:nvSpPr>
          <p:spPr>
            <a:xfrm>
              <a:off x="5827677" y="1086989"/>
              <a:ext cx="1126432" cy="576567"/>
            </a:xfrm>
            <a:prstGeom prst="rect">
              <a:avLst/>
            </a:prstGeom>
            <a:solidFill>
              <a:srgbClr val="C4E2EA"/>
            </a:solidFill>
          </p:spPr>
          <p:txBody>
            <a:bodyPr wrap="square" lIns="0" tIns="0" rIns="0" bIns="0" rtlCol="0" anchor="ctr">
              <a:noAutofit/>
            </a:bodyPr>
            <a:lstStyle/>
            <a:p>
              <a:pPr algn="ctr" defTabSz="913746">
                <a:defRPr/>
              </a:pPr>
              <a:endParaRPr kumimoji="1" lang="zh-CN" altLang="en-US" sz="1599" kern="0" dirty="0">
                <a:solidFill>
                  <a:srgbClr val="000000"/>
                </a:solidFill>
                <a:latin typeface="Microsoft YaHei" panose="020B0503020204020204" pitchFamily="34" charset="-122"/>
                <a:ea typeface="Microsoft YaHei" panose="020B0503020204020204" pitchFamily="34" charset="-122"/>
              </a:endParaRPr>
            </a:p>
          </p:txBody>
        </p:sp>
        <p:sp>
          <p:nvSpPr>
            <p:cNvPr id="6" name="矩形 5"/>
            <p:cNvSpPr/>
            <p:nvPr/>
          </p:nvSpPr>
          <p:spPr bwMode="auto">
            <a:xfrm>
              <a:off x="6431044" y="4943103"/>
              <a:ext cx="4807212" cy="635344"/>
            </a:xfrm>
            <a:prstGeom prst="rect">
              <a:avLst/>
            </a:prstGeom>
            <a:solidFill>
              <a:srgbClr val="ED6D00">
                <a:lumMod val="20000"/>
                <a:lumOff val="80000"/>
              </a:srgbClr>
            </a:solidFill>
            <a:ln w="19050" cap="flat" cmpd="sng" algn="ctr">
              <a:noFill/>
              <a:prstDash val="solid"/>
              <a:round/>
              <a:headEnd type="none" w="med" len="med"/>
              <a:tailEnd type="none" w="med" len="med"/>
            </a:ln>
          </p:spPr>
          <p:txBody>
            <a:bodyPr rot="0" spcFirstLastPara="0" vertOverflow="overflow" horzOverflow="overflow" vert="horz" wrap="square" lIns="91368" tIns="45684" rIns="91368" bIns="45684" numCol="1" spcCol="0" rtlCol="0" fromWordArt="0" anchor="t" anchorCtr="0" forceAA="0" compatLnSpc="1">
              <a:prstTxWarp prst="textNoShape">
                <a:avLst/>
              </a:prstTxWarp>
              <a:noAutofit/>
            </a:bodyPr>
            <a:lstStyle/>
            <a:p>
              <a:pPr defTabSz="913746">
                <a:buClr>
                  <a:srgbClr val="CC9900"/>
                </a:buClr>
                <a:buFont typeface="Wingdings" pitchFamily="2" charset="2"/>
                <a:buChar char="n"/>
                <a:defRPr/>
              </a:pPr>
              <a:endParaRPr lang="zh-CN" altLang="en-US" sz="1798" b="1" kern="0">
                <a:solidFill>
                  <a:srgbClr val="000000"/>
                </a:solidFill>
              </a:endParaRPr>
            </a:p>
          </p:txBody>
        </p:sp>
        <p:sp>
          <p:nvSpPr>
            <p:cNvPr id="7" name="矩形 6"/>
            <p:cNvSpPr/>
            <p:nvPr/>
          </p:nvSpPr>
          <p:spPr bwMode="auto">
            <a:xfrm>
              <a:off x="6438043" y="3731265"/>
              <a:ext cx="4807212" cy="1062663"/>
            </a:xfrm>
            <a:prstGeom prst="rect">
              <a:avLst/>
            </a:prstGeom>
            <a:solidFill>
              <a:srgbClr val="DDDDDD">
                <a:lumMod val="90000"/>
              </a:srgbClr>
            </a:solidFill>
            <a:ln w="19050" cap="flat" cmpd="sng" algn="ctr">
              <a:noFill/>
              <a:prstDash val="solid"/>
              <a:round/>
              <a:headEnd type="none" w="med" len="med"/>
              <a:tailEnd type="none" w="med" len="med"/>
            </a:ln>
          </p:spPr>
          <p:txBody>
            <a:bodyPr rot="0" spcFirstLastPara="0" vertOverflow="overflow" horzOverflow="overflow" vert="horz" wrap="square" lIns="91368" tIns="45684" rIns="91368" bIns="45684" numCol="1" spcCol="0" rtlCol="0" fromWordArt="0" anchor="t" anchorCtr="0" forceAA="0" compatLnSpc="1">
              <a:prstTxWarp prst="textNoShape">
                <a:avLst/>
              </a:prstTxWarp>
              <a:noAutofit/>
            </a:bodyPr>
            <a:lstStyle/>
            <a:p>
              <a:pPr defTabSz="913746">
                <a:buClr>
                  <a:srgbClr val="CC9900"/>
                </a:buClr>
                <a:buFont typeface="Wingdings" pitchFamily="2" charset="2"/>
                <a:buChar char="n"/>
                <a:defRPr/>
              </a:pPr>
              <a:endParaRPr lang="zh-CN" altLang="en-US" sz="1798" b="1" kern="0">
                <a:solidFill>
                  <a:srgbClr val="000000"/>
                </a:solidFill>
              </a:endParaRPr>
            </a:p>
          </p:txBody>
        </p:sp>
        <p:sp>
          <p:nvSpPr>
            <p:cNvPr id="8" name="圆角矩形 7"/>
            <p:cNvSpPr/>
            <p:nvPr/>
          </p:nvSpPr>
          <p:spPr>
            <a:xfrm>
              <a:off x="11284340" y="4236544"/>
              <a:ext cx="714858" cy="171453"/>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NSI2</a:t>
              </a:r>
              <a:endParaRPr lang="zh-CN" altLang="en-US" sz="900" kern="0" dirty="0">
                <a:solidFill>
                  <a:srgbClr val="666666"/>
                </a:solidFill>
                <a:ea typeface="等线" panose="02010600030101010101" pitchFamily="2" charset="-122"/>
              </a:endParaRPr>
            </a:p>
          </p:txBody>
        </p:sp>
        <p:sp>
          <p:nvSpPr>
            <p:cNvPr id="9" name="圆角矩形 8"/>
            <p:cNvSpPr/>
            <p:nvPr/>
          </p:nvSpPr>
          <p:spPr>
            <a:xfrm>
              <a:off x="11277327" y="4084505"/>
              <a:ext cx="720429" cy="141289"/>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NSI1</a:t>
              </a:r>
              <a:endParaRPr lang="zh-CN" altLang="en-US" sz="900" kern="0" dirty="0">
                <a:solidFill>
                  <a:srgbClr val="666666"/>
                </a:solidFill>
                <a:ea typeface="等线" panose="02010600030101010101" pitchFamily="2" charset="-122"/>
              </a:endParaRPr>
            </a:p>
          </p:txBody>
        </p:sp>
        <p:grpSp>
          <p:nvGrpSpPr>
            <p:cNvPr id="10" name="组合 9"/>
            <p:cNvGrpSpPr/>
            <p:nvPr/>
          </p:nvGrpSpPr>
          <p:grpSpPr>
            <a:xfrm>
              <a:off x="6613239" y="3790737"/>
              <a:ext cx="401493" cy="376176"/>
              <a:chOff x="1000334" y="4324401"/>
              <a:chExt cx="450663" cy="380935"/>
            </a:xfrm>
          </p:grpSpPr>
          <p:sp>
            <p:nvSpPr>
              <p:cNvPr id="11" name="Freeform 232"/>
              <p:cNvSpPr>
                <a:spLocks/>
              </p:cNvSpPr>
              <p:nvPr/>
            </p:nvSpPr>
            <p:spPr bwMode="auto">
              <a:xfrm>
                <a:off x="1000334" y="4528772"/>
                <a:ext cx="450663" cy="164052"/>
              </a:xfrm>
              <a:custGeom>
                <a:avLst/>
                <a:gdLst>
                  <a:gd name="T0" fmla="*/ 2147483647 w 1458"/>
                  <a:gd name="T1" fmla="*/ 2147483647 h 399"/>
                  <a:gd name="T2" fmla="*/ 2147483647 w 1458"/>
                  <a:gd name="T3" fmla="*/ 2147483647 h 399"/>
                  <a:gd name="T4" fmla="*/ 2147483647 w 1458"/>
                  <a:gd name="T5" fmla="*/ 2147483647 h 399"/>
                  <a:gd name="T6" fmla="*/ 2147483647 w 1458"/>
                  <a:gd name="T7" fmla="*/ 2147483647 h 399"/>
                  <a:gd name="T8" fmla="*/ 2147483647 w 1458"/>
                  <a:gd name="T9" fmla="*/ 2147483647 h 399"/>
                  <a:gd name="T10" fmla="*/ 2147483647 w 1458"/>
                  <a:gd name="T11" fmla="*/ 2147483647 h 399"/>
                  <a:gd name="T12" fmla="*/ 2147483647 w 1458"/>
                  <a:gd name="T13" fmla="*/ 2147483647 h 399"/>
                  <a:gd name="T14" fmla="*/ 2147483647 w 1458"/>
                  <a:gd name="T15" fmla="*/ 2147483647 h 399"/>
                  <a:gd name="T16" fmla="*/ 2147483647 w 1458"/>
                  <a:gd name="T17" fmla="*/ 2147483647 h 399"/>
                  <a:gd name="T18" fmla="*/ 2147483647 w 1458"/>
                  <a:gd name="T19" fmla="*/ 2147483647 h 399"/>
                  <a:gd name="T20" fmla="*/ 2147483647 w 1458"/>
                  <a:gd name="T21" fmla="*/ 2147483647 h 399"/>
                  <a:gd name="T22" fmla="*/ 2147483647 w 1458"/>
                  <a:gd name="T23" fmla="*/ 2147483647 h 399"/>
                  <a:gd name="T24" fmla="*/ 2147483647 w 1458"/>
                  <a:gd name="T25" fmla="*/ 2147483647 h 399"/>
                  <a:gd name="T26" fmla="*/ 2147483647 w 1458"/>
                  <a:gd name="T27" fmla="*/ 2147483647 h 399"/>
                  <a:gd name="T28" fmla="*/ 2147483647 w 1458"/>
                  <a:gd name="T29" fmla="*/ 2147483647 h 399"/>
                  <a:gd name="T30" fmla="*/ 2147483647 w 1458"/>
                  <a:gd name="T31" fmla="*/ 2147483647 h 399"/>
                  <a:gd name="T32" fmla="*/ 2147483647 w 1458"/>
                  <a:gd name="T33" fmla="*/ 2147483647 h 399"/>
                  <a:gd name="T34" fmla="*/ 0 w 1458"/>
                  <a:gd name="T35" fmla="*/ 2147483647 h 399"/>
                  <a:gd name="T36" fmla="*/ 0 w 1458"/>
                  <a:gd name="T37" fmla="*/ 2147483647 h 399"/>
                  <a:gd name="T38" fmla="*/ 2147483647 w 1458"/>
                  <a:gd name="T39" fmla="*/ 0 h 399"/>
                  <a:gd name="T40" fmla="*/ 2147483647 w 1458"/>
                  <a:gd name="T41" fmla="*/ 0 h 399"/>
                  <a:gd name="T42" fmla="*/ 2147483647 w 1458"/>
                  <a:gd name="T43" fmla="*/ 2147483647 h 399"/>
                  <a:gd name="T44" fmla="*/ 2147483647 w 1458"/>
                  <a:gd name="T45" fmla="*/ 2147483647 h 399"/>
                  <a:gd name="T46" fmla="*/ 2147483647 w 1458"/>
                  <a:gd name="T47" fmla="*/ 2147483647 h 3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458" h="399">
                    <a:moveTo>
                      <a:pt x="1384" y="399"/>
                    </a:moveTo>
                    <a:lnTo>
                      <a:pt x="1384" y="399"/>
                    </a:lnTo>
                    <a:lnTo>
                      <a:pt x="1188" y="399"/>
                    </a:lnTo>
                    <a:cubicBezTo>
                      <a:pt x="1173" y="399"/>
                      <a:pt x="1161" y="387"/>
                      <a:pt x="1161" y="372"/>
                    </a:cubicBezTo>
                    <a:cubicBezTo>
                      <a:pt x="1161" y="357"/>
                      <a:pt x="1173" y="344"/>
                      <a:pt x="1188" y="344"/>
                    </a:cubicBezTo>
                    <a:lnTo>
                      <a:pt x="1384" y="344"/>
                    </a:lnTo>
                    <a:cubicBezTo>
                      <a:pt x="1395" y="344"/>
                      <a:pt x="1404" y="336"/>
                      <a:pt x="1404" y="325"/>
                    </a:cubicBezTo>
                    <a:lnTo>
                      <a:pt x="1404" y="75"/>
                    </a:lnTo>
                    <a:cubicBezTo>
                      <a:pt x="1404" y="64"/>
                      <a:pt x="1395" y="55"/>
                      <a:pt x="1384" y="55"/>
                    </a:cubicBezTo>
                    <a:lnTo>
                      <a:pt x="75" y="55"/>
                    </a:lnTo>
                    <a:cubicBezTo>
                      <a:pt x="64" y="55"/>
                      <a:pt x="55" y="64"/>
                      <a:pt x="55" y="75"/>
                    </a:cubicBezTo>
                    <a:lnTo>
                      <a:pt x="55" y="325"/>
                    </a:lnTo>
                    <a:cubicBezTo>
                      <a:pt x="55" y="336"/>
                      <a:pt x="64" y="344"/>
                      <a:pt x="75" y="344"/>
                    </a:cubicBezTo>
                    <a:lnTo>
                      <a:pt x="989" y="344"/>
                    </a:lnTo>
                    <a:cubicBezTo>
                      <a:pt x="1004" y="344"/>
                      <a:pt x="1017" y="357"/>
                      <a:pt x="1017" y="372"/>
                    </a:cubicBezTo>
                    <a:cubicBezTo>
                      <a:pt x="1017" y="387"/>
                      <a:pt x="1004" y="399"/>
                      <a:pt x="989" y="399"/>
                    </a:cubicBezTo>
                    <a:lnTo>
                      <a:pt x="75" y="399"/>
                    </a:lnTo>
                    <a:cubicBezTo>
                      <a:pt x="34" y="399"/>
                      <a:pt x="0" y="366"/>
                      <a:pt x="0" y="325"/>
                    </a:cubicBezTo>
                    <a:lnTo>
                      <a:pt x="0" y="75"/>
                    </a:lnTo>
                    <a:cubicBezTo>
                      <a:pt x="0" y="34"/>
                      <a:pt x="34" y="0"/>
                      <a:pt x="75" y="0"/>
                    </a:cubicBezTo>
                    <a:lnTo>
                      <a:pt x="1384" y="0"/>
                    </a:lnTo>
                    <a:cubicBezTo>
                      <a:pt x="1425" y="0"/>
                      <a:pt x="1458" y="34"/>
                      <a:pt x="1458" y="75"/>
                    </a:cubicBezTo>
                    <a:lnTo>
                      <a:pt x="1458" y="325"/>
                    </a:lnTo>
                    <a:cubicBezTo>
                      <a:pt x="1458" y="366"/>
                      <a:pt x="1425" y="399"/>
                      <a:pt x="1384" y="399"/>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2" name="Freeform 233"/>
              <p:cNvSpPr>
                <a:spLocks/>
              </p:cNvSpPr>
              <p:nvPr/>
            </p:nvSpPr>
            <p:spPr bwMode="auto">
              <a:xfrm>
                <a:off x="1294878" y="4658067"/>
                <a:ext cx="34346" cy="47269"/>
              </a:xfrm>
              <a:custGeom>
                <a:avLst/>
                <a:gdLst>
                  <a:gd name="T0" fmla="*/ 2147483647 w 114"/>
                  <a:gd name="T1" fmla="*/ 2147483647 h 114"/>
                  <a:gd name="T2" fmla="*/ 2147483647 w 114"/>
                  <a:gd name="T3" fmla="*/ 2147483647 h 114"/>
                  <a:gd name="T4" fmla="*/ 2147483647 w 114"/>
                  <a:gd name="T5" fmla="*/ 2147483647 h 114"/>
                  <a:gd name="T6" fmla="*/ 0 w 114"/>
                  <a:gd name="T7" fmla="*/ 2147483647 h 114"/>
                  <a:gd name="T8" fmla="*/ 2147483647 w 114"/>
                  <a:gd name="T9" fmla="*/ 0 h 114"/>
                  <a:gd name="T10" fmla="*/ 2147483647 w 114"/>
                  <a:gd name="T11" fmla="*/ 2147483647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 h="114">
                    <a:moveTo>
                      <a:pt x="114" y="57"/>
                    </a:moveTo>
                    <a:lnTo>
                      <a:pt x="114" y="57"/>
                    </a:lnTo>
                    <a:cubicBezTo>
                      <a:pt x="114" y="88"/>
                      <a:pt x="88" y="114"/>
                      <a:pt x="57" y="114"/>
                    </a:cubicBezTo>
                    <a:cubicBezTo>
                      <a:pt x="25" y="114"/>
                      <a:pt x="0" y="88"/>
                      <a:pt x="0" y="57"/>
                    </a:cubicBezTo>
                    <a:cubicBezTo>
                      <a:pt x="0" y="25"/>
                      <a:pt x="25" y="0"/>
                      <a:pt x="57" y="0"/>
                    </a:cubicBezTo>
                    <a:cubicBezTo>
                      <a:pt x="88" y="0"/>
                      <a:pt x="114" y="25"/>
                      <a:pt x="114" y="57"/>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3" name="Freeform 234"/>
              <p:cNvSpPr>
                <a:spLocks/>
              </p:cNvSpPr>
              <p:nvPr/>
            </p:nvSpPr>
            <p:spPr bwMode="auto">
              <a:xfrm>
                <a:off x="1350040" y="4658067"/>
                <a:ext cx="34346" cy="47269"/>
              </a:xfrm>
              <a:custGeom>
                <a:avLst/>
                <a:gdLst>
                  <a:gd name="T0" fmla="*/ 2147483647 w 114"/>
                  <a:gd name="T1" fmla="*/ 2147483647 h 114"/>
                  <a:gd name="T2" fmla="*/ 2147483647 w 114"/>
                  <a:gd name="T3" fmla="*/ 2147483647 h 114"/>
                  <a:gd name="T4" fmla="*/ 2147483647 w 114"/>
                  <a:gd name="T5" fmla="*/ 2147483647 h 114"/>
                  <a:gd name="T6" fmla="*/ 0 w 114"/>
                  <a:gd name="T7" fmla="*/ 2147483647 h 114"/>
                  <a:gd name="T8" fmla="*/ 2147483647 w 114"/>
                  <a:gd name="T9" fmla="*/ 0 h 114"/>
                  <a:gd name="T10" fmla="*/ 2147483647 w 114"/>
                  <a:gd name="T11" fmla="*/ 2147483647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 h="114">
                    <a:moveTo>
                      <a:pt x="114" y="57"/>
                    </a:moveTo>
                    <a:lnTo>
                      <a:pt x="114" y="57"/>
                    </a:lnTo>
                    <a:cubicBezTo>
                      <a:pt x="114" y="88"/>
                      <a:pt x="88" y="114"/>
                      <a:pt x="57" y="114"/>
                    </a:cubicBezTo>
                    <a:cubicBezTo>
                      <a:pt x="25" y="114"/>
                      <a:pt x="0" y="88"/>
                      <a:pt x="0" y="57"/>
                    </a:cubicBezTo>
                    <a:cubicBezTo>
                      <a:pt x="0" y="25"/>
                      <a:pt x="25" y="0"/>
                      <a:pt x="57" y="0"/>
                    </a:cubicBezTo>
                    <a:cubicBezTo>
                      <a:pt x="88" y="0"/>
                      <a:pt x="114" y="25"/>
                      <a:pt x="114" y="57"/>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4" name="Freeform 235"/>
              <p:cNvSpPr>
                <a:spLocks/>
              </p:cNvSpPr>
              <p:nvPr/>
            </p:nvSpPr>
            <p:spPr bwMode="auto">
              <a:xfrm>
                <a:off x="1179350" y="4405037"/>
                <a:ext cx="92631" cy="41708"/>
              </a:xfrm>
              <a:custGeom>
                <a:avLst/>
                <a:gdLst>
                  <a:gd name="T0" fmla="*/ 2147483647 w 300"/>
                  <a:gd name="T1" fmla="*/ 2147483647 h 100"/>
                  <a:gd name="T2" fmla="*/ 2147483647 w 300"/>
                  <a:gd name="T3" fmla="*/ 2147483647 h 100"/>
                  <a:gd name="T4" fmla="*/ 2147483647 w 300"/>
                  <a:gd name="T5" fmla="*/ 2147483647 h 100"/>
                  <a:gd name="T6" fmla="*/ 2147483647 w 300"/>
                  <a:gd name="T7" fmla="*/ 2147483647 h 100"/>
                  <a:gd name="T8" fmla="*/ 2147483647 w 300"/>
                  <a:gd name="T9" fmla="*/ 0 h 100"/>
                  <a:gd name="T10" fmla="*/ 2147483647 w 300"/>
                  <a:gd name="T11" fmla="*/ 2147483647 h 100"/>
                  <a:gd name="T12" fmla="*/ 2147483647 w 300"/>
                  <a:gd name="T13" fmla="*/ 2147483647 h 100"/>
                  <a:gd name="T14" fmla="*/ 2147483647 w 300"/>
                  <a:gd name="T15" fmla="*/ 2147483647 h 100"/>
                  <a:gd name="T16" fmla="*/ 2147483647 w 300"/>
                  <a:gd name="T17" fmla="*/ 2147483647 h 100"/>
                  <a:gd name="T18" fmla="*/ 2147483647 w 300"/>
                  <a:gd name="T19" fmla="*/ 2147483647 h 100"/>
                  <a:gd name="T20" fmla="*/ 2147483647 w 300"/>
                  <a:gd name="T21" fmla="*/ 2147483647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0" h="100">
                    <a:moveTo>
                      <a:pt x="31" y="97"/>
                    </a:moveTo>
                    <a:lnTo>
                      <a:pt x="31" y="97"/>
                    </a:lnTo>
                    <a:cubicBezTo>
                      <a:pt x="22" y="97"/>
                      <a:pt x="15" y="93"/>
                      <a:pt x="9" y="86"/>
                    </a:cubicBezTo>
                    <a:cubicBezTo>
                      <a:pt x="0" y="75"/>
                      <a:pt x="2" y="57"/>
                      <a:pt x="13" y="48"/>
                    </a:cubicBezTo>
                    <a:cubicBezTo>
                      <a:pt x="52" y="17"/>
                      <a:pt x="100" y="0"/>
                      <a:pt x="150" y="0"/>
                    </a:cubicBezTo>
                    <a:cubicBezTo>
                      <a:pt x="199" y="0"/>
                      <a:pt x="248" y="17"/>
                      <a:pt x="286" y="48"/>
                    </a:cubicBezTo>
                    <a:cubicBezTo>
                      <a:pt x="298" y="57"/>
                      <a:pt x="300" y="74"/>
                      <a:pt x="291" y="86"/>
                    </a:cubicBezTo>
                    <a:cubicBezTo>
                      <a:pt x="281" y="98"/>
                      <a:pt x="264" y="100"/>
                      <a:pt x="252" y="91"/>
                    </a:cubicBezTo>
                    <a:cubicBezTo>
                      <a:pt x="223" y="67"/>
                      <a:pt x="188" y="55"/>
                      <a:pt x="150" y="55"/>
                    </a:cubicBezTo>
                    <a:cubicBezTo>
                      <a:pt x="112" y="55"/>
                      <a:pt x="77" y="67"/>
                      <a:pt x="48" y="91"/>
                    </a:cubicBezTo>
                    <a:cubicBezTo>
                      <a:pt x="43" y="95"/>
                      <a:pt x="37" y="97"/>
                      <a:pt x="31" y="97"/>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5" name="Freeform 236"/>
              <p:cNvSpPr>
                <a:spLocks/>
              </p:cNvSpPr>
              <p:nvPr/>
            </p:nvSpPr>
            <p:spPr bwMode="auto">
              <a:xfrm>
                <a:off x="1158534" y="4363329"/>
                <a:ext cx="135303" cy="54221"/>
              </a:xfrm>
              <a:custGeom>
                <a:avLst/>
                <a:gdLst>
                  <a:gd name="T0" fmla="*/ 2147483647 w 439"/>
                  <a:gd name="T1" fmla="*/ 2147483647 h 131"/>
                  <a:gd name="T2" fmla="*/ 2147483647 w 439"/>
                  <a:gd name="T3" fmla="*/ 2147483647 h 131"/>
                  <a:gd name="T4" fmla="*/ 2147483647 w 439"/>
                  <a:gd name="T5" fmla="*/ 2147483647 h 131"/>
                  <a:gd name="T6" fmla="*/ 2147483647 w 439"/>
                  <a:gd name="T7" fmla="*/ 2147483647 h 131"/>
                  <a:gd name="T8" fmla="*/ 2147483647 w 439"/>
                  <a:gd name="T9" fmla="*/ 0 h 131"/>
                  <a:gd name="T10" fmla="*/ 2147483647 w 439"/>
                  <a:gd name="T11" fmla="*/ 2147483647 h 131"/>
                  <a:gd name="T12" fmla="*/ 2147483647 w 439"/>
                  <a:gd name="T13" fmla="*/ 2147483647 h 131"/>
                  <a:gd name="T14" fmla="*/ 2147483647 w 439"/>
                  <a:gd name="T15" fmla="*/ 2147483647 h 131"/>
                  <a:gd name="T16" fmla="*/ 2147483647 w 439"/>
                  <a:gd name="T17" fmla="*/ 2147483647 h 131"/>
                  <a:gd name="T18" fmla="*/ 2147483647 w 439"/>
                  <a:gd name="T19" fmla="*/ 2147483647 h 131"/>
                  <a:gd name="T20" fmla="*/ 2147483647 w 439"/>
                  <a:gd name="T21" fmla="*/ 2147483647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9" h="131">
                    <a:moveTo>
                      <a:pt x="30" y="129"/>
                    </a:moveTo>
                    <a:lnTo>
                      <a:pt x="30" y="129"/>
                    </a:lnTo>
                    <a:cubicBezTo>
                      <a:pt x="23" y="129"/>
                      <a:pt x="16" y="126"/>
                      <a:pt x="10" y="120"/>
                    </a:cubicBezTo>
                    <a:cubicBezTo>
                      <a:pt x="0" y="109"/>
                      <a:pt x="1" y="92"/>
                      <a:pt x="12" y="81"/>
                    </a:cubicBezTo>
                    <a:cubicBezTo>
                      <a:pt x="69" y="29"/>
                      <a:pt x="142" y="0"/>
                      <a:pt x="220" y="0"/>
                    </a:cubicBezTo>
                    <a:cubicBezTo>
                      <a:pt x="297" y="0"/>
                      <a:pt x="370" y="28"/>
                      <a:pt x="427" y="80"/>
                    </a:cubicBezTo>
                    <a:cubicBezTo>
                      <a:pt x="438" y="90"/>
                      <a:pt x="439" y="107"/>
                      <a:pt x="428" y="119"/>
                    </a:cubicBezTo>
                    <a:cubicBezTo>
                      <a:pt x="418" y="130"/>
                      <a:pt x="401" y="131"/>
                      <a:pt x="390" y="120"/>
                    </a:cubicBezTo>
                    <a:cubicBezTo>
                      <a:pt x="343" y="78"/>
                      <a:pt x="283" y="55"/>
                      <a:pt x="220" y="55"/>
                    </a:cubicBezTo>
                    <a:cubicBezTo>
                      <a:pt x="156" y="55"/>
                      <a:pt x="96" y="78"/>
                      <a:pt x="49" y="122"/>
                    </a:cubicBezTo>
                    <a:cubicBezTo>
                      <a:pt x="44" y="126"/>
                      <a:pt x="37" y="129"/>
                      <a:pt x="30" y="129"/>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6" name="Freeform 237"/>
              <p:cNvSpPr>
                <a:spLocks/>
              </p:cNvSpPr>
              <p:nvPr/>
            </p:nvSpPr>
            <p:spPr bwMode="auto">
              <a:xfrm>
                <a:off x="1137718" y="4324401"/>
                <a:ext cx="176935" cy="65343"/>
              </a:xfrm>
              <a:custGeom>
                <a:avLst/>
                <a:gdLst>
                  <a:gd name="T0" fmla="*/ 2147483647 w 571"/>
                  <a:gd name="T1" fmla="*/ 2147483647 h 160"/>
                  <a:gd name="T2" fmla="*/ 2147483647 w 571"/>
                  <a:gd name="T3" fmla="*/ 2147483647 h 160"/>
                  <a:gd name="T4" fmla="*/ 2147483647 w 571"/>
                  <a:gd name="T5" fmla="*/ 2147483647 h 160"/>
                  <a:gd name="T6" fmla="*/ 2147483647 w 571"/>
                  <a:gd name="T7" fmla="*/ 2147483647 h 160"/>
                  <a:gd name="T8" fmla="*/ 2147483647 w 571"/>
                  <a:gd name="T9" fmla="*/ 2147483647 h 160"/>
                  <a:gd name="T10" fmla="*/ 2147483647 w 571"/>
                  <a:gd name="T11" fmla="*/ 2147483647 h 160"/>
                  <a:gd name="T12" fmla="*/ 2147483647 w 571"/>
                  <a:gd name="T13" fmla="*/ 2147483647 h 160"/>
                  <a:gd name="T14" fmla="*/ 2147483647 w 571"/>
                  <a:gd name="T15" fmla="*/ 0 h 160"/>
                  <a:gd name="T16" fmla="*/ 2147483647 w 571"/>
                  <a:gd name="T17" fmla="*/ 2147483647 h 160"/>
                  <a:gd name="T18" fmla="*/ 2147483647 w 571"/>
                  <a:gd name="T19" fmla="*/ 2147483647 h 160"/>
                  <a:gd name="T20" fmla="*/ 2147483647 w 571"/>
                  <a:gd name="T21" fmla="*/ 2147483647 h 1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1" h="160">
                    <a:moveTo>
                      <a:pt x="541" y="158"/>
                    </a:moveTo>
                    <a:lnTo>
                      <a:pt x="541" y="158"/>
                    </a:lnTo>
                    <a:cubicBezTo>
                      <a:pt x="534" y="158"/>
                      <a:pt x="527" y="155"/>
                      <a:pt x="522" y="150"/>
                    </a:cubicBezTo>
                    <a:cubicBezTo>
                      <a:pt x="458" y="89"/>
                      <a:pt x="374" y="55"/>
                      <a:pt x="285" y="55"/>
                    </a:cubicBezTo>
                    <a:cubicBezTo>
                      <a:pt x="197" y="55"/>
                      <a:pt x="113" y="88"/>
                      <a:pt x="49" y="149"/>
                    </a:cubicBezTo>
                    <a:cubicBezTo>
                      <a:pt x="38" y="160"/>
                      <a:pt x="21" y="159"/>
                      <a:pt x="10" y="149"/>
                    </a:cubicBezTo>
                    <a:cubicBezTo>
                      <a:pt x="0" y="138"/>
                      <a:pt x="0" y="120"/>
                      <a:pt x="11" y="110"/>
                    </a:cubicBezTo>
                    <a:cubicBezTo>
                      <a:pt x="85" y="39"/>
                      <a:pt x="182" y="0"/>
                      <a:pt x="285" y="0"/>
                    </a:cubicBezTo>
                    <a:cubicBezTo>
                      <a:pt x="388" y="0"/>
                      <a:pt x="485" y="39"/>
                      <a:pt x="560" y="110"/>
                    </a:cubicBezTo>
                    <a:cubicBezTo>
                      <a:pt x="571" y="121"/>
                      <a:pt x="571" y="138"/>
                      <a:pt x="560" y="149"/>
                    </a:cubicBezTo>
                    <a:cubicBezTo>
                      <a:pt x="555" y="155"/>
                      <a:pt x="548" y="158"/>
                      <a:pt x="541" y="158"/>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7" name="Freeform 238"/>
              <p:cNvSpPr>
                <a:spLocks/>
              </p:cNvSpPr>
              <p:nvPr/>
            </p:nvSpPr>
            <p:spPr bwMode="auto">
              <a:xfrm>
                <a:off x="1208492" y="4446745"/>
                <a:ext cx="35387" cy="47269"/>
              </a:xfrm>
              <a:custGeom>
                <a:avLst/>
                <a:gdLst>
                  <a:gd name="T0" fmla="*/ 2147483647 w 115"/>
                  <a:gd name="T1" fmla="*/ 2147483647 h 114"/>
                  <a:gd name="T2" fmla="*/ 2147483647 w 115"/>
                  <a:gd name="T3" fmla="*/ 2147483647 h 114"/>
                  <a:gd name="T4" fmla="*/ 2147483647 w 115"/>
                  <a:gd name="T5" fmla="*/ 2147483647 h 114"/>
                  <a:gd name="T6" fmla="*/ 0 w 115"/>
                  <a:gd name="T7" fmla="*/ 2147483647 h 114"/>
                  <a:gd name="T8" fmla="*/ 2147483647 w 115"/>
                  <a:gd name="T9" fmla="*/ 0 h 114"/>
                  <a:gd name="T10" fmla="*/ 2147483647 w 115"/>
                  <a:gd name="T11" fmla="*/ 2147483647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 h="114">
                    <a:moveTo>
                      <a:pt x="115" y="57"/>
                    </a:moveTo>
                    <a:lnTo>
                      <a:pt x="115" y="57"/>
                    </a:lnTo>
                    <a:cubicBezTo>
                      <a:pt x="115" y="89"/>
                      <a:pt x="89" y="114"/>
                      <a:pt x="58" y="114"/>
                    </a:cubicBezTo>
                    <a:cubicBezTo>
                      <a:pt x="26" y="114"/>
                      <a:pt x="0" y="89"/>
                      <a:pt x="0" y="57"/>
                    </a:cubicBezTo>
                    <a:cubicBezTo>
                      <a:pt x="0" y="25"/>
                      <a:pt x="26" y="0"/>
                      <a:pt x="58" y="0"/>
                    </a:cubicBezTo>
                    <a:cubicBezTo>
                      <a:pt x="89" y="0"/>
                      <a:pt x="115" y="25"/>
                      <a:pt x="115" y="57"/>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8" name="Freeform 239"/>
              <p:cNvSpPr>
                <a:spLocks/>
              </p:cNvSpPr>
              <p:nvPr/>
            </p:nvSpPr>
            <p:spPr bwMode="auto">
              <a:xfrm>
                <a:off x="1020109" y="4324401"/>
                <a:ext cx="17694" cy="180736"/>
              </a:xfrm>
              <a:custGeom>
                <a:avLst/>
                <a:gdLst>
                  <a:gd name="T0" fmla="*/ 2147483647 w 55"/>
                  <a:gd name="T1" fmla="*/ 2147483647 h 439"/>
                  <a:gd name="T2" fmla="*/ 2147483647 w 55"/>
                  <a:gd name="T3" fmla="*/ 2147483647 h 439"/>
                  <a:gd name="T4" fmla="*/ 0 w 55"/>
                  <a:gd name="T5" fmla="*/ 2147483647 h 439"/>
                  <a:gd name="T6" fmla="*/ 0 w 55"/>
                  <a:gd name="T7" fmla="*/ 2147483647 h 439"/>
                  <a:gd name="T8" fmla="*/ 2147483647 w 55"/>
                  <a:gd name="T9" fmla="*/ 0 h 439"/>
                  <a:gd name="T10" fmla="*/ 2147483647 w 55"/>
                  <a:gd name="T11" fmla="*/ 2147483647 h 439"/>
                  <a:gd name="T12" fmla="*/ 2147483647 w 55"/>
                  <a:gd name="T13" fmla="*/ 2147483647 h 439"/>
                  <a:gd name="T14" fmla="*/ 2147483647 w 55"/>
                  <a:gd name="T15" fmla="*/ 2147483647 h 4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 h="439">
                    <a:moveTo>
                      <a:pt x="28" y="439"/>
                    </a:moveTo>
                    <a:lnTo>
                      <a:pt x="28" y="439"/>
                    </a:lnTo>
                    <a:cubicBezTo>
                      <a:pt x="13" y="439"/>
                      <a:pt x="0" y="426"/>
                      <a:pt x="0" y="411"/>
                    </a:cubicBezTo>
                    <a:lnTo>
                      <a:pt x="0" y="27"/>
                    </a:lnTo>
                    <a:cubicBezTo>
                      <a:pt x="0" y="12"/>
                      <a:pt x="13" y="0"/>
                      <a:pt x="28" y="0"/>
                    </a:cubicBezTo>
                    <a:cubicBezTo>
                      <a:pt x="43" y="0"/>
                      <a:pt x="55" y="12"/>
                      <a:pt x="55" y="27"/>
                    </a:cubicBezTo>
                    <a:lnTo>
                      <a:pt x="55" y="411"/>
                    </a:lnTo>
                    <a:cubicBezTo>
                      <a:pt x="55" y="426"/>
                      <a:pt x="43" y="439"/>
                      <a:pt x="28" y="439"/>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9" name="Freeform 240"/>
              <p:cNvSpPr>
                <a:spLocks/>
              </p:cNvSpPr>
              <p:nvPr/>
            </p:nvSpPr>
            <p:spPr bwMode="auto">
              <a:xfrm>
                <a:off x="1414569" y="4324401"/>
                <a:ext cx="16653" cy="180736"/>
              </a:xfrm>
              <a:custGeom>
                <a:avLst/>
                <a:gdLst>
                  <a:gd name="T0" fmla="*/ 2147483647 w 55"/>
                  <a:gd name="T1" fmla="*/ 2147483647 h 439"/>
                  <a:gd name="T2" fmla="*/ 2147483647 w 55"/>
                  <a:gd name="T3" fmla="*/ 2147483647 h 439"/>
                  <a:gd name="T4" fmla="*/ 0 w 55"/>
                  <a:gd name="T5" fmla="*/ 2147483647 h 439"/>
                  <a:gd name="T6" fmla="*/ 0 w 55"/>
                  <a:gd name="T7" fmla="*/ 2147483647 h 439"/>
                  <a:gd name="T8" fmla="*/ 2147483647 w 55"/>
                  <a:gd name="T9" fmla="*/ 0 h 439"/>
                  <a:gd name="T10" fmla="*/ 2147483647 w 55"/>
                  <a:gd name="T11" fmla="*/ 2147483647 h 439"/>
                  <a:gd name="T12" fmla="*/ 2147483647 w 55"/>
                  <a:gd name="T13" fmla="*/ 2147483647 h 439"/>
                  <a:gd name="T14" fmla="*/ 2147483647 w 55"/>
                  <a:gd name="T15" fmla="*/ 2147483647 h 4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 h="439">
                    <a:moveTo>
                      <a:pt x="27" y="439"/>
                    </a:moveTo>
                    <a:lnTo>
                      <a:pt x="27" y="439"/>
                    </a:lnTo>
                    <a:cubicBezTo>
                      <a:pt x="12" y="439"/>
                      <a:pt x="0" y="426"/>
                      <a:pt x="0" y="411"/>
                    </a:cubicBezTo>
                    <a:lnTo>
                      <a:pt x="0" y="27"/>
                    </a:lnTo>
                    <a:cubicBezTo>
                      <a:pt x="0" y="12"/>
                      <a:pt x="12" y="0"/>
                      <a:pt x="27" y="0"/>
                    </a:cubicBezTo>
                    <a:cubicBezTo>
                      <a:pt x="42" y="0"/>
                      <a:pt x="55" y="12"/>
                      <a:pt x="55" y="27"/>
                    </a:cubicBezTo>
                    <a:lnTo>
                      <a:pt x="55" y="411"/>
                    </a:lnTo>
                    <a:cubicBezTo>
                      <a:pt x="55" y="426"/>
                      <a:pt x="42" y="439"/>
                      <a:pt x="27" y="439"/>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20" name="Freeform 241"/>
              <p:cNvSpPr>
                <a:spLocks noEditPoints="1"/>
              </p:cNvSpPr>
              <p:nvPr/>
            </p:nvSpPr>
            <p:spPr bwMode="auto">
              <a:xfrm>
                <a:off x="1043007" y="4588553"/>
                <a:ext cx="34346" cy="45879"/>
              </a:xfrm>
              <a:custGeom>
                <a:avLst/>
                <a:gdLst>
                  <a:gd name="T0" fmla="*/ 2147483647 w 112"/>
                  <a:gd name="T1" fmla="*/ 2147483647 h 112"/>
                  <a:gd name="T2" fmla="*/ 2147483647 w 112"/>
                  <a:gd name="T3" fmla="*/ 2147483647 h 112"/>
                  <a:gd name="T4" fmla="*/ 2147483647 w 112"/>
                  <a:gd name="T5" fmla="*/ 2147483647 h 112"/>
                  <a:gd name="T6" fmla="*/ 2147483647 w 112"/>
                  <a:gd name="T7" fmla="*/ 2147483647 h 112"/>
                  <a:gd name="T8" fmla="*/ 2147483647 w 112"/>
                  <a:gd name="T9" fmla="*/ 2147483647 h 112"/>
                  <a:gd name="T10" fmla="*/ 2147483647 w 112"/>
                  <a:gd name="T11" fmla="*/ 2147483647 h 112"/>
                  <a:gd name="T12" fmla="*/ 2147483647 w 112"/>
                  <a:gd name="T13" fmla="*/ 0 h 112"/>
                  <a:gd name="T14" fmla="*/ 2147483647 w 112"/>
                  <a:gd name="T15" fmla="*/ 0 h 112"/>
                  <a:gd name="T16" fmla="*/ 0 w 112"/>
                  <a:gd name="T17" fmla="*/ 2147483647 h 112"/>
                  <a:gd name="T18" fmla="*/ 2147483647 w 112"/>
                  <a:gd name="T19" fmla="*/ 2147483647 h 112"/>
                  <a:gd name="T20" fmla="*/ 2147483647 w 112"/>
                  <a:gd name="T21" fmla="*/ 2147483647 h 112"/>
                  <a:gd name="T22" fmla="*/ 2147483647 w 112"/>
                  <a:gd name="T23" fmla="*/ 0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2" h="112">
                    <a:moveTo>
                      <a:pt x="56" y="79"/>
                    </a:moveTo>
                    <a:lnTo>
                      <a:pt x="56" y="79"/>
                    </a:lnTo>
                    <a:cubicBezTo>
                      <a:pt x="43" y="79"/>
                      <a:pt x="33" y="69"/>
                      <a:pt x="33" y="56"/>
                    </a:cubicBezTo>
                    <a:cubicBezTo>
                      <a:pt x="33" y="43"/>
                      <a:pt x="43" y="33"/>
                      <a:pt x="56" y="33"/>
                    </a:cubicBezTo>
                    <a:cubicBezTo>
                      <a:pt x="69" y="33"/>
                      <a:pt x="79" y="43"/>
                      <a:pt x="79" y="56"/>
                    </a:cubicBezTo>
                    <a:cubicBezTo>
                      <a:pt x="79" y="69"/>
                      <a:pt x="69" y="79"/>
                      <a:pt x="56" y="79"/>
                    </a:cubicBezTo>
                    <a:close/>
                    <a:moveTo>
                      <a:pt x="56" y="0"/>
                    </a:moveTo>
                    <a:lnTo>
                      <a:pt x="56" y="0"/>
                    </a:lnTo>
                    <a:cubicBezTo>
                      <a:pt x="25" y="0"/>
                      <a:pt x="0" y="25"/>
                      <a:pt x="0" y="56"/>
                    </a:cubicBezTo>
                    <a:cubicBezTo>
                      <a:pt x="0" y="87"/>
                      <a:pt x="25" y="112"/>
                      <a:pt x="56" y="112"/>
                    </a:cubicBezTo>
                    <a:cubicBezTo>
                      <a:pt x="87" y="112"/>
                      <a:pt x="112" y="87"/>
                      <a:pt x="112" y="56"/>
                    </a:cubicBezTo>
                    <a:cubicBezTo>
                      <a:pt x="112" y="25"/>
                      <a:pt x="87" y="0"/>
                      <a:pt x="56" y="0"/>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21" name="Freeform 242"/>
              <p:cNvSpPr>
                <a:spLocks/>
              </p:cNvSpPr>
              <p:nvPr/>
            </p:nvSpPr>
            <p:spPr bwMode="auto">
              <a:xfrm>
                <a:off x="1282389" y="4589944"/>
                <a:ext cx="42673" cy="45879"/>
              </a:xfrm>
              <a:custGeom>
                <a:avLst/>
                <a:gdLst>
                  <a:gd name="T0" fmla="*/ 2147483647 w 141"/>
                  <a:gd name="T1" fmla="*/ 2147483647 h 111"/>
                  <a:gd name="T2" fmla="*/ 2147483647 w 141"/>
                  <a:gd name="T3" fmla="*/ 2147483647 h 111"/>
                  <a:gd name="T4" fmla="*/ 2147483647 w 141"/>
                  <a:gd name="T5" fmla="*/ 0 h 111"/>
                  <a:gd name="T6" fmla="*/ 2147483647 w 141"/>
                  <a:gd name="T7" fmla="*/ 0 h 111"/>
                  <a:gd name="T8" fmla="*/ 2147483647 w 141"/>
                  <a:gd name="T9" fmla="*/ 2147483647 h 111"/>
                  <a:gd name="T10" fmla="*/ 0 w 141"/>
                  <a:gd name="T11" fmla="*/ 2147483647 h 111"/>
                  <a:gd name="T12" fmla="*/ 0 w 141"/>
                  <a:gd name="T13" fmla="*/ 2147483647 h 111"/>
                  <a:gd name="T14" fmla="*/ 2147483647 w 141"/>
                  <a:gd name="T15" fmla="*/ 2147483647 h 111"/>
                  <a:gd name="T16" fmla="*/ 2147483647 w 141"/>
                  <a:gd name="T17" fmla="*/ 2147483647 h 111"/>
                  <a:gd name="T18" fmla="*/ 2147483647 w 141"/>
                  <a:gd name="T19" fmla="*/ 214748364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1" h="111">
                    <a:moveTo>
                      <a:pt x="115" y="31"/>
                    </a:moveTo>
                    <a:lnTo>
                      <a:pt x="115" y="31"/>
                    </a:lnTo>
                    <a:lnTo>
                      <a:pt x="115" y="0"/>
                    </a:lnTo>
                    <a:lnTo>
                      <a:pt x="25" y="0"/>
                    </a:lnTo>
                    <a:lnTo>
                      <a:pt x="25" y="31"/>
                    </a:lnTo>
                    <a:lnTo>
                      <a:pt x="0" y="31"/>
                    </a:lnTo>
                    <a:lnTo>
                      <a:pt x="0" y="111"/>
                    </a:lnTo>
                    <a:lnTo>
                      <a:pt x="141" y="111"/>
                    </a:lnTo>
                    <a:lnTo>
                      <a:pt x="141" y="31"/>
                    </a:lnTo>
                    <a:lnTo>
                      <a:pt x="115" y="31"/>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22" name="Freeform 243"/>
              <p:cNvSpPr>
                <a:spLocks/>
              </p:cNvSpPr>
              <p:nvPr/>
            </p:nvSpPr>
            <p:spPr bwMode="auto">
              <a:xfrm>
                <a:off x="1232431" y="4589944"/>
                <a:ext cx="43713" cy="45879"/>
              </a:xfrm>
              <a:custGeom>
                <a:avLst/>
                <a:gdLst>
                  <a:gd name="T0" fmla="*/ 2147483647 w 141"/>
                  <a:gd name="T1" fmla="*/ 2147483647 h 111"/>
                  <a:gd name="T2" fmla="*/ 2147483647 w 141"/>
                  <a:gd name="T3" fmla="*/ 2147483647 h 111"/>
                  <a:gd name="T4" fmla="*/ 2147483647 w 141"/>
                  <a:gd name="T5" fmla="*/ 0 h 111"/>
                  <a:gd name="T6" fmla="*/ 2147483647 w 141"/>
                  <a:gd name="T7" fmla="*/ 0 h 111"/>
                  <a:gd name="T8" fmla="*/ 2147483647 w 141"/>
                  <a:gd name="T9" fmla="*/ 2147483647 h 111"/>
                  <a:gd name="T10" fmla="*/ 0 w 141"/>
                  <a:gd name="T11" fmla="*/ 2147483647 h 111"/>
                  <a:gd name="T12" fmla="*/ 0 w 141"/>
                  <a:gd name="T13" fmla="*/ 2147483647 h 111"/>
                  <a:gd name="T14" fmla="*/ 2147483647 w 141"/>
                  <a:gd name="T15" fmla="*/ 2147483647 h 111"/>
                  <a:gd name="T16" fmla="*/ 2147483647 w 141"/>
                  <a:gd name="T17" fmla="*/ 2147483647 h 111"/>
                  <a:gd name="T18" fmla="*/ 2147483647 w 141"/>
                  <a:gd name="T19" fmla="*/ 214748364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1" h="111">
                    <a:moveTo>
                      <a:pt x="116" y="31"/>
                    </a:moveTo>
                    <a:lnTo>
                      <a:pt x="116" y="31"/>
                    </a:lnTo>
                    <a:lnTo>
                      <a:pt x="116" y="0"/>
                    </a:lnTo>
                    <a:lnTo>
                      <a:pt x="25" y="0"/>
                    </a:lnTo>
                    <a:lnTo>
                      <a:pt x="25" y="31"/>
                    </a:lnTo>
                    <a:lnTo>
                      <a:pt x="0" y="31"/>
                    </a:lnTo>
                    <a:lnTo>
                      <a:pt x="0" y="111"/>
                    </a:lnTo>
                    <a:lnTo>
                      <a:pt x="141" y="111"/>
                    </a:lnTo>
                    <a:lnTo>
                      <a:pt x="141" y="31"/>
                    </a:lnTo>
                    <a:lnTo>
                      <a:pt x="116" y="31"/>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23" name="Freeform 244"/>
              <p:cNvSpPr>
                <a:spLocks/>
              </p:cNvSpPr>
              <p:nvPr/>
            </p:nvSpPr>
            <p:spPr bwMode="auto">
              <a:xfrm>
                <a:off x="1182473" y="4589944"/>
                <a:ext cx="43713" cy="45879"/>
              </a:xfrm>
              <a:custGeom>
                <a:avLst/>
                <a:gdLst>
                  <a:gd name="T0" fmla="*/ 2147483647 w 141"/>
                  <a:gd name="T1" fmla="*/ 2147483647 h 111"/>
                  <a:gd name="T2" fmla="*/ 2147483647 w 141"/>
                  <a:gd name="T3" fmla="*/ 2147483647 h 111"/>
                  <a:gd name="T4" fmla="*/ 2147483647 w 141"/>
                  <a:gd name="T5" fmla="*/ 0 h 111"/>
                  <a:gd name="T6" fmla="*/ 2147483647 w 141"/>
                  <a:gd name="T7" fmla="*/ 0 h 111"/>
                  <a:gd name="T8" fmla="*/ 2147483647 w 141"/>
                  <a:gd name="T9" fmla="*/ 2147483647 h 111"/>
                  <a:gd name="T10" fmla="*/ 0 w 141"/>
                  <a:gd name="T11" fmla="*/ 2147483647 h 111"/>
                  <a:gd name="T12" fmla="*/ 0 w 141"/>
                  <a:gd name="T13" fmla="*/ 2147483647 h 111"/>
                  <a:gd name="T14" fmla="*/ 2147483647 w 141"/>
                  <a:gd name="T15" fmla="*/ 2147483647 h 111"/>
                  <a:gd name="T16" fmla="*/ 2147483647 w 141"/>
                  <a:gd name="T17" fmla="*/ 2147483647 h 111"/>
                  <a:gd name="T18" fmla="*/ 2147483647 w 141"/>
                  <a:gd name="T19" fmla="*/ 214748364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1" h="111">
                    <a:moveTo>
                      <a:pt x="116" y="31"/>
                    </a:moveTo>
                    <a:lnTo>
                      <a:pt x="116" y="31"/>
                    </a:lnTo>
                    <a:lnTo>
                      <a:pt x="116" y="0"/>
                    </a:lnTo>
                    <a:lnTo>
                      <a:pt x="26" y="0"/>
                    </a:lnTo>
                    <a:lnTo>
                      <a:pt x="26" y="31"/>
                    </a:lnTo>
                    <a:lnTo>
                      <a:pt x="0" y="31"/>
                    </a:lnTo>
                    <a:lnTo>
                      <a:pt x="0" y="111"/>
                    </a:lnTo>
                    <a:lnTo>
                      <a:pt x="141" y="111"/>
                    </a:lnTo>
                    <a:lnTo>
                      <a:pt x="141" y="31"/>
                    </a:lnTo>
                    <a:lnTo>
                      <a:pt x="116" y="31"/>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24" name="Freeform 245"/>
              <p:cNvSpPr>
                <a:spLocks/>
              </p:cNvSpPr>
              <p:nvPr/>
            </p:nvSpPr>
            <p:spPr bwMode="auto">
              <a:xfrm>
                <a:off x="1133555" y="4589944"/>
                <a:ext cx="42673" cy="45879"/>
              </a:xfrm>
              <a:custGeom>
                <a:avLst/>
                <a:gdLst>
                  <a:gd name="T0" fmla="*/ 2147483647 w 141"/>
                  <a:gd name="T1" fmla="*/ 2147483647 h 111"/>
                  <a:gd name="T2" fmla="*/ 2147483647 w 141"/>
                  <a:gd name="T3" fmla="*/ 2147483647 h 111"/>
                  <a:gd name="T4" fmla="*/ 2147483647 w 141"/>
                  <a:gd name="T5" fmla="*/ 0 h 111"/>
                  <a:gd name="T6" fmla="*/ 2147483647 w 141"/>
                  <a:gd name="T7" fmla="*/ 0 h 111"/>
                  <a:gd name="T8" fmla="*/ 2147483647 w 141"/>
                  <a:gd name="T9" fmla="*/ 2147483647 h 111"/>
                  <a:gd name="T10" fmla="*/ 0 w 141"/>
                  <a:gd name="T11" fmla="*/ 2147483647 h 111"/>
                  <a:gd name="T12" fmla="*/ 0 w 141"/>
                  <a:gd name="T13" fmla="*/ 2147483647 h 111"/>
                  <a:gd name="T14" fmla="*/ 2147483647 w 141"/>
                  <a:gd name="T15" fmla="*/ 2147483647 h 111"/>
                  <a:gd name="T16" fmla="*/ 2147483647 w 141"/>
                  <a:gd name="T17" fmla="*/ 2147483647 h 111"/>
                  <a:gd name="T18" fmla="*/ 2147483647 w 141"/>
                  <a:gd name="T19" fmla="*/ 214748364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1" h="111">
                    <a:moveTo>
                      <a:pt x="116" y="31"/>
                    </a:moveTo>
                    <a:lnTo>
                      <a:pt x="116" y="31"/>
                    </a:lnTo>
                    <a:lnTo>
                      <a:pt x="116" y="0"/>
                    </a:lnTo>
                    <a:lnTo>
                      <a:pt x="26" y="0"/>
                    </a:lnTo>
                    <a:lnTo>
                      <a:pt x="26" y="31"/>
                    </a:lnTo>
                    <a:lnTo>
                      <a:pt x="0" y="31"/>
                    </a:lnTo>
                    <a:lnTo>
                      <a:pt x="0" y="111"/>
                    </a:lnTo>
                    <a:lnTo>
                      <a:pt x="141" y="111"/>
                    </a:lnTo>
                    <a:lnTo>
                      <a:pt x="141" y="31"/>
                    </a:lnTo>
                    <a:lnTo>
                      <a:pt x="116" y="31"/>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25" name="Freeform 246"/>
              <p:cNvSpPr>
                <a:spLocks/>
              </p:cNvSpPr>
              <p:nvPr/>
            </p:nvSpPr>
            <p:spPr bwMode="auto">
              <a:xfrm>
                <a:off x="1344836" y="4588553"/>
                <a:ext cx="28102" cy="47269"/>
              </a:xfrm>
              <a:custGeom>
                <a:avLst/>
                <a:gdLst>
                  <a:gd name="T0" fmla="*/ 2147483647 w 88"/>
                  <a:gd name="T1" fmla="*/ 2147483647 h 114"/>
                  <a:gd name="T2" fmla="*/ 2147483647 w 88"/>
                  <a:gd name="T3" fmla="*/ 2147483647 h 114"/>
                  <a:gd name="T4" fmla="*/ 2147483647 w 88"/>
                  <a:gd name="T5" fmla="*/ 0 h 114"/>
                  <a:gd name="T6" fmla="*/ 2147483647 w 88"/>
                  <a:gd name="T7" fmla="*/ 0 h 114"/>
                  <a:gd name="T8" fmla="*/ 2147483647 w 88"/>
                  <a:gd name="T9" fmla="*/ 2147483647 h 114"/>
                  <a:gd name="T10" fmla="*/ 0 w 88"/>
                  <a:gd name="T11" fmla="*/ 2147483647 h 114"/>
                  <a:gd name="T12" fmla="*/ 0 w 88"/>
                  <a:gd name="T13" fmla="*/ 2147483647 h 114"/>
                  <a:gd name="T14" fmla="*/ 2147483647 w 88"/>
                  <a:gd name="T15" fmla="*/ 2147483647 h 114"/>
                  <a:gd name="T16" fmla="*/ 2147483647 w 88"/>
                  <a:gd name="T17" fmla="*/ 2147483647 h 114"/>
                  <a:gd name="T18" fmla="*/ 2147483647 w 88"/>
                  <a:gd name="T19" fmla="*/ 2147483647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 h="114">
                    <a:moveTo>
                      <a:pt x="64" y="23"/>
                    </a:moveTo>
                    <a:lnTo>
                      <a:pt x="64" y="23"/>
                    </a:lnTo>
                    <a:lnTo>
                      <a:pt x="64" y="0"/>
                    </a:lnTo>
                    <a:lnTo>
                      <a:pt x="25" y="0"/>
                    </a:lnTo>
                    <a:lnTo>
                      <a:pt x="25" y="23"/>
                    </a:lnTo>
                    <a:lnTo>
                      <a:pt x="0" y="23"/>
                    </a:lnTo>
                    <a:lnTo>
                      <a:pt x="0" y="114"/>
                    </a:lnTo>
                    <a:lnTo>
                      <a:pt x="88" y="114"/>
                    </a:lnTo>
                    <a:lnTo>
                      <a:pt x="88" y="23"/>
                    </a:lnTo>
                    <a:lnTo>
                      <a:pt x="64" y="23"/>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26" name="Freeform 247"/>
              <p:cNvSpPr>
                <a:spLocks/>
              </p:cNvSpPr>
              <p:nvPr/>
            </p:nvSpPr>
            <p:spPr bwMode="auto">
              <a:xfrm>
                <a:off x="1378142" y="4588553"/>
                <a:ext cx="27061" cy="47269"/>
              </a:xfrm>
              <a:custGeom>
                <a:avLst/>
                <a:gdLst>
                  <a:gd name="T0" fmla="*/ 2147483647 w 88"/>
                  <a:gd name="T1" fmla="*/ 2147483647 h 114"/>
                  <a:gd name="T2" fmla="*/ 2147483647 w 88"/>
                  <a:gd name="T3" fmla="*/ 2147483647 h 114"/>
                  <a:gd name="T4" fmla="*/ 2147483647 w 88"/>
                  <a:gd name="T5" fmla="*/ 0 h 114"/>
                  <a:gd name="T6" fmla="*/ 2147483647 w 88"/>
                  <a:gd name="T7" fmla="*/ 0 h 114"/>
                  <a:gd name="T8" fmla="*/ 2147483647 w 88"/>
                  <a:gd name="T9" fmla="*/ 2147483647 h 114"/>
                  <a:gd name="T10" fmla="*/ 0 w 88"/>
                  <a:gd name="T11" fmla="*/ 2147483647 h 114"/>
                  <a:gd name="T12" fmla="*/ 0 w 88"/>
                  <a:gd name="T13" fmla="*/ 2147483647 h 114"/>
                  <a:gd name="T14" fmla="*/ 2147483647 w 88"/>
                  <a:gd name="T15" fmla="*/ 2147483647 h 114"/>
                  <a:gd name="T16" fmla="*/ 2147483647 w 88"/>
                  <a:gd name="T17" fmla="*/ 2147483647 h 114"/>
                  <a:gd name="T18" fmla="*/ 2147483647 w 88"/>
                  <a:gd name="T19" fmla="*/ 2147483647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 h="114">
                    <a:moveTo>
                      <a:pt x="63" y="23"/>
                    </a:moveTo>
                    <a:lnTo>
                      <a:pt x="63" y="23"/>
                    </a:lnTo>
                    <a:lnTo>
                      <a:pt x="63" y="0"/>
                    </a:lnTo>
                    <a:lnTo>
                      <a:pt x="25" y="0"/>
                    </a:lnTo>
                    <a:lnTo>
                      <a:pt x="25" y="23"/>
                    </a:lnTo>
                    <a:lnTo>
                      <a:pt x="0" y="23"/>
                    </a:lnTo>
                    <a:lnTo>
                      <a:pt x="0" y="114"/>
                    </a:lnTo>
                    <a:lnTo>
                      <a:pt x="88" y="114"/>
                    </a:lnTo>
                    <a:lnTo>
                      <a:pt x="88" y="23"/>
                    </a:lnTo>
                    <a:lnTo>
                      <a:pt x="63" y="23"/>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grpSp>
        <p:grpSp>
          <p:nvGrpSpPr>
            <p:cNvPr id="27" name="组合 26"/>
            <p:cNvGrpSpPr/>
            <p:nvPr/>
          </p:nvGrpSpPr>
          <p:grpSpPr>
            <a:xfrm>
              <a:off x="6976423" y="4052271"/>
              <a:ext cx="1656752" cy="1253219"/>
              <a:chOff x="1407997" y="4589243"/>
              <a:chExt cx="1859648" cy="1269073"/>
            </a:xfrm>
          </p:grpSpPr>
          <p:sp>
            <p:nvSpPr>
              <p:cNvPr id="28" name="等腰三角形 196"/>
              <p:cNvSpPr/>
              <p:nvPr/>
            </p:nvSpPr>
            <p:spPr bwMode="auto">
              <a:xfrm rot="5400000">
                <a:off x="2002264" y="5095160"/>
                <a:ext cx="269357" cy="221188"/>
              </a:xfrm>
              <a:prstGeom prst="triangle">
                <a:avLst/>
              </a:prstGeom>
              <a:solidFill>
                <a:srgbClr val="FFC000"/>
              </a:solidFill>
              <a:ln w="38100">
                <a:solidFill>
                  <a:srgbClr val="FFC000"/>
                </a:solidFill>
              </a:ln>
            </p:spPr>
            <p:txBody>
              <a:bodyPr vert="horz" wrap="square" lIns="137040" tIns="68520" rIns="137040" bIns="68520" numCol="1" rtlCol="0" anchor="t" anchorCtr="0" compatLnSpc="1">
                <a:prstTxWarp prst="textNoShape">
                  <a:avLst/>
                </a:prstTxWarp>
              </a:bodyPr>
              <a:lstStyle/>
              <a:p>
                <a:pPr algn="ctr" defTabSz="1218296">
                  <a:spcBef>
                    <a:spcPts val="1203"/>
                  </a:spcBef>
                  <a:defRPr/>
                </a:pPr>
                <a:endParaRPr lang="en-US" sz="2798" kern="0" dirty="0">
                  <a:solidFill>
                    <a:prstClr val="white"/>
                  </a:solidFill>
                  <a:ea typeface="Microsoft YaHei" panose="020B0503020204020204" pitchFamily="34" charset="-122"/>
                  <a:cs typeface="Arial" pitchFamily="34" charset="0"/>
                  <a:sym typeface="Arial" panose="020B0604020202020204" pitchFamily="34" charset="0"/>
                </a:endParaRPr>
              </a:p>
            </p:txBody>
          </p:sp>
          <p:cxnSp>
            <p:nvCxnSpPr>
              <p:cNvPr id="29" name="直接连接符 291"/>
              <p:cNvCxnSpPr>
                <a:cxnSpLocks noChangeShapeType="1"/>
              </p:cNvCxnSpPr>
              <p:nvPr/>
            </p:nvCxnSpPr>
            <p:spPr bwMode="auto">
              <a:xfrm flipV="1">
                <a:off x="1421489" y="5215447"/>
                <a:ext cx="615634" cy="642869"/>
              </a:xfrm>
              <a:prstGeom prst="line">
                <a:avLst/>
              </a:prstGeom>
              <a:noFill/>
              <a:ln w="9525"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肘形连接符 217"/>
              <p:cNvCxnSpPr/>
              <p:nvPr/>
            </p:nvCxnSpPr>
            <p:spPr bwMode="auto">
              <a:xfrm>
                <a:off x="1407997" y="5205755"/>
                <a:ext cx="1859648" cy="667"/>
              </a:xfrm>
              <a:prstGeom prst="bentConnector3">
                <a:avLst>
                  <a:gd name="adj1" fmla="val 50000"/>
                </a:avLst>
              </a:prstGeom>
              <a:noFill/>
              <a:ln w="9525"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291"/>
              <p:cNvCxnSpPr>
                <a:cxnSpLocks noChangeShapeType="1"/>
              </p:cNvCxnSpPr>
              <p:nvPr/>
            </p:nvCxnSpPr>
            <p:spPr bwMode="auto">
              <a:xfrm>
                <a:off x="1435875" y="4589243"/>
                <a:ext cx="590624" cy="607570"/>
              </a:xfrm>
              <a:prstGeom prst="line">
                <a:avLst/>
              </a:prstGeom>
              <a:noFill/>
              <a:ln w="9525"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2" name="组合 31"/>
            <p:cNvGrpSpPr/>
            <p:nvPr/>
          </p:nvGrpSpPr>
          <p:grpSpPr>
            <a:xfrm>
              <a:off x="6597940" y="4375564"/>
              <a:ext cx="401493" cy="376176"/>
              <a:chOff x="983161" y="4916627"/>
              <a:chExt cx="450663" cy="380935"/>
            </a:xfrm>
          </p:grpSpPr>
          <p:sp>
            <p:nvSpPr>
              <p:cNvPr id="33" name="Freeform 232"/>
              <p:cNvSpPr>
                <a:spLocks/>
              </p:cNvSpPr>
              <p:nvPr/>
            </p:nvSpPr>
            <p:spPr bwMode="auto">
              <a:xfrm>
                <a:off x="983161" y="5120998"/>
                <a:ext cx="450663" cy="164052"/>
              </a:xfrm>
              <a:custGeom>
                <a:avLst/>
                <a:gdLst>
                  <a:gd name="T0" fmla="*/ 2147483647 w 1458"/>
                  <a:gd name="T1" fmla="*/ 2147483647 h 399"/>
                  <a:gd name="T2" fmla="*/ 2147483647 w 1458"/>
                  <a:gd name="T3" fmla="*/ 2147483647 h 399"/>
                  <a:gd name="T4" fmla="*/ 2147483647 w 1458"/>
                  <a:gd name="T5" fmla="*/ 2147483647 h 399"/>
                  <a:gd name="T6" fmla="*/ 2147483647 w 1458"/>
                  <a:gd name="T7" fmla="*/ 2147483647 h 399"/>
                  <a:gd name="T8" fmla="*/ 2147483647 w 1458"/>
                  <a:gd name="T9" fmla="*/ 2147483647 h 399"/>
                  <a:gd name="T10" fmla="*/ 2147483647 w 1458"/>
                  <a:gd name="T11" fmla="*/ 2147483647 h 399"/>
                  <a:gd name="T12" fmla="*/ 2147483647 w 1458"/>
                  <a:gd name="T13" fmla="*/ 2147483647 h 399"/>
                  <a:gd name="T14" fmla="*/ 2147483647 w 1458"/>
                  <a:gd name="T15" fmla="*/ 2147483647 h 399"/>
                  <a:gd name="T16" fmla="*/ 2147483647 w 1458"/>
                  <a:gd name="T17" fmla="*/ 2147483647 h 399"/>
                  <a:gd name="T18" fmla="*/ 2147483647 w 1458"/>
                  <a:gd name="T19" fmla="*/ 2147483647 h 399"/>
                  <a:gd name="T20" fmla="*/ 2147483647 w 1458"/>
                  <a:gd name="T21" fmla="*/ 2147483647 h 399"/>
                  <a:gd name="T22" fmla="*/ 2147483647 w 1458"/>
                  <a:gd name="T23" fmla="*/ 2147483647 h 399"/>
                  <a:gd name="T24" fmla="*/ 2147483647 w 1458"/>
                  <a:gd name="T25" fmla="*/ 2147483647 h 399"/>
                  <a:gd name="T26" fmla="*/ 2147483647 w 1458"/>
                  <a:gd name="T27" fmla="*/ 2147483647 h 399"/>
                  <a:gd name="T28" fmla="*/ 2147483647 w 1458"/>
                  <a:gd name="T29" fmla="*/ 2147483647 h 399"/>
                  <a:gd name="T30" fmla="*/ 2147483647 w 1458"/>
                  <a:gd name="T31" fmla="*/ 2147483647 h 399"/>
                  <a:gd name="T32" fmla="*/ 2147483647 w 1458"/>
                  <a:gd name="T33" fmla="*/ 2147483647 h 399"/>
                  <a:gd name="T34" fmla="*/ 0 w 1458"/>
                  <a:gd name="T35" fmla="*/ 2147483647 h 399"/>
                  <a:gd name="T36" fmla="*/ 0 w 1458"/>
                  <a:gd name="T37" fmla="*/ 2147483647 h 399"/>
                  <a:gd name="T38" fmla="*/ 2147483647 w 1458"/>
                  <a:gd name="T39" fmla="*/ 0 h 399"/>
                  <a:gd name="T40" fmla="*/ 2147483647 w 1458"/>
                  <a:gd name="T41" fmla="*/ 0 h 399"/>
                  <a:gd name="T42" fmla="*/ 2147483647 w 1458"/>
                  <a:gd name="T43" fmla="*/ 2147483647 h 399"/>
                  <a:gd name="T44" fmla="*/ 2147483647 w 1458"/>
                  <a:gd name="T45" fmla="*/ 2147483647 h 399"/>
                  <a:gd name="T46" fmla="*/ 2147483647 w 1458"/>
                  <a:gd name="T47" fmla="*/ 2147483647 h 3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458" h="399">
                    <a:moveTo>
                      <a:pt x="1384" y="399"/>
                    </a:moveTo>
                    <a:lnTo>
                      <a:pt x="1384" y="399"/>
                    </a:lnTo>
                    <a:lnTo>
                      <a:pt x="1188" y="399"/>
                    </a:lnTo>
                    <a:cubicBezTo>
                      <a:pt x="1173" y="399"/>
                      <a:pt x="1161" y="387"/>
                      <a:pt x="1161" y="372"/>
                    </a:cubicBezTo>
                    <a:cubicBezTo>
                      <a:pt x="1161" y="357"/>
                      <a:pt x="1173" y="344"/>
                      <a:pt x="1188" y="344"/>
                    </a:cubicBezTo>
                    <a:lnTo>
                      <a:pt x="1384" y="344"/>
                    </a:lnTo>
                    <a:cubicBezTo>
                      <a:pt x="1395" y="344"/>
                      <a:pt x="1404" y="336"/>
                      <a:pt x="1404" y="325"/>
                    </a:cubicBezTo>
                    <a:lnTo>
                      <a:pt x="1404" y="75"/>
                    </a:lnTo>
                    <a:cubicBezTo>
                      <a:pt x="1404" y="64"/>
                      <a:pt x="1395" y="55"/>
                      <a:pt x="1384" y="55"/>
                    </a:cubicBezTo>
                    <a:lnTo>
                      <a:pt x="75" y="55"/>
                    </a:lnTo>
                    <a:cubicBezTo>
                      <a:pt x="64" y="55"/>
                      <a:pt x="55" y="64"/>
                      <a:pt x="55" y="75"/>
                    </a:cubicBezTo>
                    <a:lnTo>
                      <a:pt x="55" y="325"/>
                    </a:lnTo>
                    <a:cubicBezTo>
                      <a:pt x="55" y="336"/>
                      <a:pt x="64" y="344"/>
                      <a:pt x="75" y="344"/>
                    </a:cubicBezTo>
                    <a:lnTo>
                      <a:pt x="989" y="344"/>
                    </a:lnTo>
                    <a:cubicBezTo>
                      <a:pt x="1004" y="344"/>
                      <a:pt x="1017" y="357"/>
                      <a:pt x="1017" y="372"/>
                    </a:cubicBezTo>
                    <a:cubicBezTo>
                      <a:pt x="1017" y="387"/>
                      <a:pt x="1004" y="399"/>
                      <a:pt x="989" y="399"/>
                    </a:cubicBezTo>
                    <a:lnTo>
                      <a:pt x="75" y="399"/>
                    </a:lnTo>
                    <a:cubicBezTo>
                      <a:pt x="34" y="399"/>
                      <a:pt x="0" y="366"/>
                      <a:pt x="0" y="325"/>
                    </a:cubicBezTo>
                    <a:lnTo>
                      <a:pt x="0" y="75"/>
                    </a:lnTo>
                    <a:cubicBezTo>
                      <a:pt x="0" y="34"/>
                      <a:pt x="34" y="0"/>
                      <a:pt x="75" y="0"/>
                    </a:cubicBezTo>
                    <a:lnTo>
                      <a:pt x="1384" y="0"/>
                    </a:lnTo>
                    <a:cubicBezTo>
                      <a:pt x="1425" y="0"/>
                      <a:pt x="1458" y="34"/>
                      <a:pt x="1458" y="75"/>
                    </a:cubicBezTo>
                    <a:lnTo>
                      <a:pt x="1458" y="325"/>
                    </a:lnTo>
                    <a:cubicBezTo>
                      <a:pt x="1458" y="366"/>
                      <a:pt x="1425" y="399"/>
                      <a:pt x="1384" y="399"/>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34" name="Freeform 233"/>
              <p:cNvSpPr>
                <a:spLocks/>
              </p:cNvSpPr>
              <p:nvPr/>
            </p:nvSpPr>
            <p:spPr bwMode="auto">
              <a:xfrm>
                <a:off x="1277705" y="5250293"/>
                <a:ext cx="34346" cy="47269"/>
              </a:xfrm>
              <a:custGeom>
                <a:avLst/>
                <a:gdLst>
                  <a:gd name="T0" fmla="*/ 2147483647 w 114"/>
                  <a:gd name="T1" fmla="*/ 2147483647 h 114"/>
                  <a:gd name="T2" fmla="*/ 2147483647 w 114"/>
                  <a:gd name="T3" fmla="*/ 2147483647 h 114"/>
                  <a:gd name="T4" fmla="*/ 2147483647 w 114"/>
                  <a:gd name="T5" fmla="*/ 2147483647 h 114"/>
                  <a:gd name="T6" fmla="*/ 0 w 114"/>
                  <a:gd name="T7" fmla="*/ 2147483647 h 114"/>
                  <a:gd name="T8" fmla="*/ 2147483647 w 114"/>
                  <a:gd name="T9" fmla="*/ 0 h 114"/>
                  <a:gd name="T10" fmla="*/ 2147483647 w 114"/>
                  <a:gd name="T11" fmla="*/ 2147483647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 h="114">
                    <a:moveTo>
                      <a:pt x="114" y="57"/>
                    </a:moveTo>
                    <a:lnTo>
                      <a:pt x="114" y="57"/>
                    </a:lnTo>
                    <a:cubicBezTo>
                      <a:pt x="114" y="88"/>
                      <a:pt x="88" y="114"/>
                      <a:pt x="57" y="114"/>
                    </a:cubicBezTo>
                    <a:cubicBezTo>
                      <a:pt x="25" y="114"/>
                      <a:pt x="0" y="88"/>
                      <a:pt x="0" y="57"/>
                    </a:cubicBezTo>
                    <a:cubicBezTo>
                      <a:pt x="0" y="25"/>
                      <a:pt x="25" y="0"/>
                      <a:pt x="57" y="0"/>
                    </a:cubicBezTo>
                    <a:cubicBezTo>
                      <a:pt x="88" y="0"/>
                      <a:pt x="114" y="25"/>
                      <a:pt x="114" y="57"/>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35" name="Freeform 234"/>
              <p:cNvSpPr>
                <a:spLocks/>
              </p:cNvSpPr>
              <p:nvPr/>
            </p:nvSpPr>
            <p:spPr bwMode="auto">
              <a:xfrm>
                <a:off x="1332867" y="5250293"/>
                <a:ext cx="34346" cy="47269"/>
              </a:xfrm>
              <a:custGeom>
                <a:avLst/>
                <a:gdLst>
                  <a:gd name="T0" fmla="*/ 2147483647 w 114"/>
                  <a:gd name="T1" fmla="*/ 2147483647 h 114"/>
                  <a:gd name="T2" fmla="*/ 2147483647 w 114"/>
                  <a:gd name="T3" fmla="*/ 2147483647 h 114"/>
                  <a:gd name="T4" fmla="*/ 2147483647 w 114"/>
                  <a:gd name="T5" fmla="*/ 2147483647 h 114"/>
                  <a:gd name="T6" fmla="*/ 0 w 114"/>
                  <a:gd name="T7" fmla="*/ 2147483647 h 114"/>
                  <a:gd name="T8" fmla="*/ 2147483647 w 114"/>
                  <a:gd name="T9" fmla="*/ 0 h 114"/>
                  <a:gd name="T10" fmla="*/ 2147483647 w 114"/>
                  <a:gd name="T11" fmla="*/ 2147483647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 h="114">
                    <a:moveTo>
                      <a:pt x="114" y="57"/>
                    </a:moveTo>
                    <a:lnTo>
                      <a:pt x="114" y="57"/>
                    </a:lnTo>
                    <a:cubicBezTo>
                      <a:pt x="114" y="88"/>
                      <a:pt x="88" y="114"/>
                      <a:pt x="57" y="114"/>
                    </a:cubicBezTo>
                    <a:cubicBezTo>
                      <a:pt x="25" y="114"/>
                      <a:pt x="0" y="88"/>
                      <a:pt x="0" y="57"/>
                    </a:cubicBezTo>
                    <a:cubicBezTo>
                      <a:pt x="0" y="25"/>
                      <a:pt x="25" y="0"/>
                      <a:pt x="57" y="0"/>
                    </a:cubicBezTo>
                    <a:cubicBezTo>
                      <a:pt x="88" y="0"/>
                      <a:pt x="114" y="25"/>
                      <a:pt x="114" y="57"/>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36" name="Freeform 235"/>
              <p:cNvSpPr>
                <a:spLocks/>
              </p:cNvSpPr>
              <p:nvPr/>
            </p:nvSpPr>
            <p:spPr bwMode="auto">
              <a:xfrm>
                <a:off x="1162177" y="4997263"/>
                <a:ext cx="92631" cy="41708"/>
              </a:xfrm>
              <a:custGeom>
                <a:avLst/>
                <a:gdLst>
                  <a:gd name="T0" fmla="*/ 2147483647 w 300"/>
                  <a:gd name="T1" fmla="*/ 2147483647 h 100"/>
                  <a:gd name="T2" fmla="*/ 2147483647 w 300"/>
                  <a:gd name="T3" fmla="*/ 2147483647 h 100"/>
                  <a:gd name="T4" fmla="*/ 2147483647 w 300"/>
                  <a:gd name="T5" fmla="*/ 2147483647 h 100"/>
                  <a:gd name="T6" fmla="*/ 2147483647 w 300"/>
                  <a:gd name="T7" fmla="*/ 2147483647 h 100"/>
                  <a:gd name="T8" fmla="*/ 2147483647 w 300"/>
                  <a:gd name="T9" fmla="*/ 0 h 100"/>
                  <a:gd name="T10" fmla="*/ 2147483647 w 300"/>
                  <a:gd name="T11" fmla="*/ 2147483647 h 100"/>
                  <a:gd name="T12" fmla="*/ 2147483647 w 300"/>
                  <a:gd name="T13" fmla="*/ 2147483647 h 100"/>
                  <a:gd name="T14" fmla="*/ 2147483647 w 300"/>
                  <a:gd name="T15" fmla="*/ 2147483647 h 100"/>
                  <a:gd name="T16" fmla="*/ 2147483647 w 300"/>
                  <a:gd name="T17" fmla="*/ 2147483647 h 100"/>
                  <a:gd name="T18" fmla="*/ 2147483647 w 300"/>
                  <a:gd name="T19" fmla="*/ 2147483647 h 100"/>
                  <a:gd name="T20" fmla="*/ 2147483647 w 300"/>
                  <a:gd name="T21" fmla="*/ 2147483647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0" h="100">
                    <a:moveTo>
                      <a:pt x="31" y="97"/>
                    </a:moveTo>
                    <a:lnTo>
                      <a:pt x="31" y="97"/>
                    </a:lnTo>
                    <a:cubicBezTo>
                      <a:pt x="22" y="97"/>
                      <a:pt x="15" y="93"/>
                      <a:pt x="9" y="86"/>
                    </a:cubicBezTo>
                    <a:cubicBezTo>
                      <a:pt x="0" y="75"/>
                      <a:pt x="2" y="57"/>
                      <a:pt x="13" y="48"/>
                    </a:cubicBezTo>
                    <a:cubicBezTo>
                      <a:pt x="52" y="17"/>
                      <a:pt x="100" y="0"/>
                      <a:pt x="150" y="0"/>
                    </a:cubicBezTo>
                    <a:cubicBezTo>
                      <a:pt x="199" y="0"/>
                      <a:pt x="248" y="17"/>
                      <a:pt x="286" y="48"/>
                    </a:cubicBezTo>
                    <a:cubicBezTo>
                      <a:pt x="298" y="57"/>
                      <a:pt x="300" y="74"/>
                      <a:pt x="291" y="86"/>
                    </a:cubicBezTo>
                    <a:cubicBezTo>
                      <a:pt x="281" y="98"/>
                      <a:pt x="264" y="100"/>
                      <a:pt x="252" y="91"/>
                    </a:cubicBezTo>
                    <a:cubicBezTo>
                      <a:pt x="223" y="67"/>
                      <a:pt x="188" y="55"/>
                      <a:pt x="150" y="55"/>
                    </a:cubicBezTo>
                    <a:cubicBezTo>
                      <a:pt x="112" y="55"/>
                      <a:pt x="77" y="67"/>
                      <a:pt x="48" y="91"/>
                    </a:cubicBezTo>
                    <a:cubicBezTo>
                      <a:pt x="43" y="95"/>
                      <a:pt x="37" y="97"/>
                      <a:pt x="31" y="97"/>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37" name="Freeform 236"/>
              <p:cNvSpPr>
                <a:spLocks/>
              </p:cNvSpPr>
              <p:nvPr/>
            </p:nvSpPr>
            <p:spPr bwMode="auto">
              <a:xfrm>
                <a:off x="1141361" y="4955555"/>
                <a:ext cx="135303" cy="54221"/>
              </a:xfrm>
              <a:custGeom>
                <a:avLst/>
                <a:gdLst>
                  <a:gd name="T0" fmla="*/ 2147483647 w 439"/>
                  <a:gd name="T1" fmla="*/ 2147483647 h 131"/>
                  <a:gd name="T2" fmla="*/ 2147483647 w 439"/>
                  <a:gd name="T3" fmla="*/ 2147483647 h 131"/>
                  <a:gd name="T4" fmla="*/ 2147483647 w 439"/>
                  <a:gd name="T5" fmla="*/ 2147483647 h 131"/>
                  <a:gd name="T6" fmla="*/ 2147483647 w 439"/>
                  <a:gd name="T7" fmla="*/ 2147483647 h 131"/>
                  <a:gd name="T8" fmla="*/ 2147483647 w 439"/>
                  <a:gd name="T9" fmla="*/ 0 h 131"/>
                  <a:gd name="T10" fmla="*/ 2147483647 w 439"/>
                  <a:gd name="T11" fmla="*/ 2147483647 h 131"/>
                  <a:gd name="T12" fmla="*/ 2147483647 w 439"/>
                  <a:gd name="T13" fmla="*/ 2147483647 h 131"/>
                  <a:gd name="T14" fmla="*/ 2147483647 w 439"/>
                  <a:gd name="T15" fmla="*/ 2147483647 h 131"/>
                  <a:gd name="T16" fmla="*/ 2147483647 w 439"/>
                  <a:gd name="T17" fmla="*/ 2147483647 h 131"/>
                  <a:gd name="T18" fmla="*/ 2147483647 w 439"/>
                  <a:gd name="T19" fmla="*/ 2147483647 h 131"/>
                  <a:gd name="T20" fmla="*/ 2147483647 w 439"/>
                  <a:gd name="T21" fmla="*/ 2147483647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9" h="131">
                    <a:moveTo>
                      <a:pt x="30" y="129"/>
                    </a:moveTo>
                    <a:lnTo>
                      <a:pt x="30" y="129"/>
                    </a:lnTo>
                    <a:cubicBezTo>
                      <a:pt x="23" y="129"/>
                      <a:pt x="16" y="126"/>
                      <a:pt x="10" y="120"/>
                    </a:cubicBezTo>
                    <a:cubicBezTo>
                      <a:pt x="0" y="109"/>
                      <a:pt x="1" y="92"/>
                      <a:pt x="12" y="81"/>
                    </a:cubicBezTo>
                    <a:cubicBezTo>
                      <a:pt x="69" y="29"/>
                      <a:pt x="142" y="0"/>
                      <a:pt x="220" y="0"/>
                    </a:cubicBezTo>
                    <a:cubicBezTo>
                      <a:pt x="297" y="0"/>
                      <a:pt x="370" y="28"/>
                      <a:pt x="427" y="80"/>
                    </a:cubicBezTo>
                    <a:cubicBezTo>
                      <a:pt x="438" y="90"/>
                      <a:pt x="439" y="107"/>
                      <a:pt x="428" y="119"/>
                    </a:cubicBezTo>
                    <a:cubicBezTo>
                      <a:pt x="418" y="130"/>
                      <a:pt x="401" y="131"/>
                      <a:pt x="390" y="120"/>
                    </a:cubicBezTo>
                    <a:cubicBezTo>
                      <a:pt x="343" y="78"/>
                      <a:pt x="283" y="55"/>
                      <a:pt x="220" y="55"/>
                    </a:cubicBezTo>
                    <a:cubicBezTo>
                      <a:pt x="156" y="55"/>
                      <a:pt x="96" y="78"/>
                      <a:pt x="49" y="122"/>
                    </a:cubicBezTo>
                    <a:cubicBezTo>
                      <a:pt x="44" y="126"/>
                      <a:pt x="37" y="129"/>
                      <a:pt x="30" y="129"/>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38" name="Freeform 237"/>
              <p:cNvSpPr>
                <a:spLocks/>
              </p:cNvSpPr>
              <p:nvPr/>
            </p:nvSpPr>
            <p:spPr bwMode="auto">
              <a:xfrm>
                <a:off x="1120545" y="4916627"/>
                <a:ext cx="176935" cy="65343"/>
              </a:xfrm>
              <a:custGeom>
                <a:avLst/>
                <a:gdLst>
                  <a:gd name="T0" fmla="*/ 2147483647 w 571"/>
                  <a:gd name="T1" fmla="*/ 2147483647 h 160"/>
                  <a:gd name="T2" fmla="*/ 2147483647 w 571"/>
                  <a:gd name="T3" fmla="*/ 2147483647 h 160"/>
                  <a:gd name="T4" fmla="*/ 2147483647 w 571"/>
                  <a:gd name="T5" fmla="*/ 2147483647 h 160"/>
                  <a:gd name="T6" fmla="*/ 2147483647 w 571"/>
                  <a:gd name="T7" fmla="*/ 2147483647 h 160"/>
                  <a:gd name="T8" fmla="*/ 2147483647 w 571"/>
                  <a:gd name="T9" fmla="*/ 2147483647 h 160"/>
                  <a:gd name="T10" fmla="*/ 2147483647 w 571"/>
                  <a:gd name="T11" fmla="*/ 2147483647 h 160"/>
                  <a:gd name="T12" fmla="*/ 2147483647 w 571"/>
                  <a:gd name="T13" fmla="*/ 2147483647 h 160"/>
                  <a:gd name="T14" fmla="*/ 2147483647 w 571"/>
                  <a:gd name="T15" fmla="*/ 0 h 160"/>
                  <a:gd name="T16" fmla="*/ 2147483647 w 571"/>
                  <a:gd name="T17" fmla="*/ 2147483647 h 160"/>
                  <a:gd name="T18" fmla="*/ 2147483647 w 571"/>
                  <a:gd name="T19" fmla="*/ 2147483647 h 160"/>
                  <a:gd name="T20" fmla="*/ 2147483647 w 571"/>
                  <a:gd name="T21" fmla="*/ 2147483647 h 1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1" h="160">
                    <a:moveTo>
                      <a:pt x="541" y="158"/>
                    </a:moveTo>
                    <a:lnTo>
                      <a:pt x="541" y="158"/>
                    </a:lnTo>
                    <a:cubicBezTo>
                      <a:pt x="534" y="158"/>
                      <a:pt x="527" y="155"/>
                      <a:pt x="522" y="150"/>
                    </a:cubicBezTo>
                    <a:cubicBezTo>
                      <a:pt x="458" y="89"/>
                      <a:pt x="374" y="55"/>
                      <a:pt x="285" y="55"/>
                    </a:cubicBezTo>
                    <a:cubicBezTo>
                      <a:pt x="197" y="55"/>
                      <a:pt x="113" y="88"/>
                      <a:pt x="49" y="149"/>
                    </a:cubicBezTo>
                    <a:cubicBezTo>
                      <a:pt x="38" y="160"/>
                      <a:pt x="21" y="159"/>
                      <a:pt x="10" y="149"/>
                    </a:cubicBezTo>
                    <a:cubicBezTo>
                      <a:pt x="0" y="138"/>
                      <a:pt x="0" y="120"/>
                      <a:pt x="11" y="110"/>
                    </a:cubicBezTo>
                    <a:cubicBezTo>
                      <a:pt x="85" y="39"/>
                      <a:pt x="182" y="0"/>
                      <a:pt x="285" y="0"/>
                    </a:cubicBezTo>
                    <a:cubicBezTo>
                      <a:pt x="388" y="0"/>
                      <a:pt x="485" y="39"/>
                      <a:pt x="560" y="110"/>
                    </a:cubicBezTo>
                    <a:cubicBezTo>
                      <a:pt x="571" y="121"/>
                      <a:pt x="571" y="138"/>
                      <a:pt x="560" y="149"/>
                    </a:cubicBezTo>
                    <a:cubicBezTo>
                      <a:pt x="555" y="155"/>
                      <a:pt x="548" y="158"/>
                      <a:pt x="541" y="158"/>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39" name="Freeform 238"/>
              <p:cNvSpPr>
                <a:spLocks/>
              </p:cNvSpPr>
              <p:nvPr/>
            </p:nvSpPr>
            <p:spPr bwMode="auto">
              <a:xfrm>
                <a:off x="1191319" y="5038971"/>
                <a:ext cx="35387" cy="47269"/>
              </a:xfrm>
              <a:custGeom>
                <a:avLst/>
                <a:gdLst>
                  <a:gd name="T0" fmla="*/ 2147483647 w 115"/>
                  <a:gd name="T1" fmla="*/ 2147483647 h 114"/>
                  <a:gd name="T2" fmla="*/ 2147483647 w 115"/>
                  <a:gd name="T3" fmla="*/ 2147483647 h 114"/>
                  <a:gd name="T4" fmla="*/ 2147483647 w 115"/>
                  <a:gd name="T5" fmla="*/ 2147483647 h 114"/>
                  <a:gd name="T6" fmla="*/ 0 w 115"/>
                  <a:gd name="T7" fmla="*/ 2147483647 h 114"/>
                  <a:gd name="T8" fmla="*/ 2147483647 w 115"/>
                  <a:gd name="T9" fmla="*/ 0 h 114"/>
                  <a:gd name="T10" fmla="*/ 2147483647 w 115"/>
                  <a:gd name="T11" fmla="*/ 2147483647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 h="114">
                    <a:moveTo>
                      <a:pt x="115" y="57"/>
                    </a:moveTo>
                    <a:lnTo>
                      <a:pt x="115" y="57"/>
                    </a:lnTo>
                    <a:cubicBezTo>
                      <a:pt x="115" y="89"/>
                      <a:pt x="89" y="114"/>
                      <a:pt x="58" y="114"/>
                    </a:cubicBezTo>
                    <a:cubicBezTo>
                      <a:pt x="26" y="114"/>
                      <a:pt x="0" y="89"/>
                      <a:pt x="0" y="57"/>
                    </a:cubicBezTo>
                    <a:cubicBezTo>
                      <a:pt x="0" y="25"/>
                      <a:pt x="26" y="0"/>
                      <a:pt x="58" y="0"/>
                    </a:cubicBezTo>
                    <a:cubicBezTo>
                      <a:pt x="89" y="0"/>
                      <a:pt x="115" y="25"/>
                      <a:pt x="115" y="57"/>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40" name="Freeform 239"/>
              <p:cNvSpPr>
                <a:spLocks/>
              </p:cNvSpPr>
              <p:nvPr/>
            </p:nvSpPr>
            <p:spPr bwMode="auto">
              <a:xfrm>
                <a:off x="1002936" y="4916627"/>
                <a:ext cx="17694" cy="180736"/>
              </a:xfrm>
              <a:custGeom>
                <a:avLst/>
                <a:gdLst>
                  <a:gd name="T0" fmla="*/ 2147483647 w 55"/>
                  <a:gd name="T1" fmla="*/ 2147483647 h 439"/>
                  <a:gd name="T2" fmla="*/ 2147483647 w 55"/>
                  <a:gd name="T3" fmla="*/ 2147483647 h 439"/>
                  <a:gd name="T4" fmla="*/ 0 w 55"/>
                  <a:gd name="T5" fmla="*/ 2147483647 h 439"/>
                  <a:gd name="T6" fmla="*/ 0 w 55"/>
                  <a:gd name="T7" fmla="*/ 2147483647 h 439"/>
                  <a:gd name="T8" fmla="*/ 2147483647 w 55"/>
                  <a:gd name="T9" fmla="*/ 0 h 439"/>
                  <a:gd name="T10" fmla="*/ 2147483647 w 55"/>
                  <a:gd name="T11" fmla="*/ 2147483647 h 439"/>
                  <a:gd name="T12" fmla="*/ 2147483647 w 55"/>
                  <a:gd name="T13" fmla="*/ 2147483647 h 439"/>
                  <a:gd name="T14" fmla="*/ 2147483647 w 55"/>
                  <a:gd name="T15" fmla="*/ 2147483647 h 4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 h="439">
                    <a:moveTo>
                      <a:pt x="28" y="439"/>
                    </a:moveTo>
                    <a:lnTo>
                      <a:pt x="28" y="439"/>
                    </a:lnTo>
                    <a:cubicBezTo>
                      <a:pt x="13" y="439"/>
                      <a:pt x="0" y="426"/>
                      <a:pt x="0" y="411"/>
                    </a:cubicBezTo>
                    <a:lnTo>
                      <a:pt x="0" y="27"/>
                    </a:lnTo>
                    <a:cubicBezTo>
                      <a:pt x="0" y="12"/>
                      <a:pt x="13" y="0"/>
                      <a:pt x="28" y="0"/>
                    </a:cubicBezTo>
                    <a:cubicBezTo>
                      <a:pt x="43" y="0"/>
                      <a:pt x="55" y="12"/>
                      <a:pt x="55" y="27"/>
                    </a:cubicBezTo>
                    <a:lnTo>
                      <a:pt x="55" y="411"/>
                    </a:lnTo>
                    <a:cubicBezTo>
                      <a:pt x="55" y="426"/>
                      <a:pt x="43" y="439"/>
                      <a:pt x="28" y="439"/>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41" name="Freeform 240"/>
              <p:cNvSpPr>
                <a:spLocks/>
              </p:cNvSpPr>
              <p:nvPr/>
            </p:nvSpPr>
            <p:spPr bwMode="auto">
              <a:xfrm>
                <a:off x="1397396" y="4916627"/>
                <a:ext cx="16653" cy="180736"/>
              </a:xfrm>
              <a:custGeom>
                <a:avLst/>
                <a:gdLst>
                  <a:gd name="T0" fmla="*/ 2147483647 w 55"/>
                  <a:gd name="T1" fmla="*/ 2147483647 h 439"/>
                  <a:gd name="T2" fmla="*/ 2147483647 w 55"/>
                  <a:gd name="T3" fmla="*/ 2147483647 h 439"/>
                  <a:gd name="T4" fmla="*/ 0 w 55"/>
                  <a:gd name="T5" fmla="*/ 2147483647 h 439"/>
                  <a:gd name="T6" fmla="*/ 0 w 55"/>
                  <a:gd name="T7" fmla="*/ 2147483647 h 439"/>
                  <a:gd name="T8" fmla="*/ 2147483647 w 55"/>
                  <a:gd name="T9" fmla="*/ 0 h 439"/>
                  <a:gd name="T10" fmla="*/ 2147483647 w 55"/>
                  <a:gd name="T11" fmla="*/ 2147483647 h 439"/>
                  <a:gd name="T12" fmla="*/ 2147483647 w 55"/>
                  <a:gd name="T13" fmla="*/ 2147483647 h 439"/>
                  <a:gd name="T14" fmla="*/ 2147483647 w 55"/>
                  <a:gd name="T15" fmla="*/ 2147483647 h 4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 h="439">
                    <a:moveTo>
                      <a:pt x="27" y="439"/>
                    </a:moveTo>
                    <a:lnTo>
                      <a:pt x="27" y="439"/>
                    </a:lnTo>
                    <a:cubicBezTo>
                      <a:pt x="12" y="439"/>
                      <a:pt x="0" y="426"/>
                      <a:pt x="0" y="411"/>
                    </a:cubicBezTo>
                    <a:lnTo>
                      <a:pt x="0" y="27"/>
                    </a:lnTo>
                    <a:cubicBezTo>
                      <a:pt x="0" y="12"/>
                      <a:pt x="12" y="0"/>
                      <a:pt x="27" y="0"/>
                    </a:cubicBezTo>
                    <a:cubicBezTo>
                      <a:pt x="42" y="0"/>
                      <a:pt x="55" y="12"/>
                      <a:pt x="55" y="27"/>
                    </a:cubicBezTo>
                    <a:lnTo>
                      <a:pt x="55" y="411"/>
                    </a:lnTo>
                    <a:cubicBezTo>
                      <a:pt x="55" y="426"/>
                      <a:pt x="42" y="439"/>
                      <a:pt x="27" y="439"/>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42" name="Freeform 241"/>
              <p:cNvSpPr>
                <a:spLocks noEditPoints="1"/>
              </p:cNvSpPr>
              <p:nvPr/>
            </p:nvSpPr>
            <p:spPr bwMode="auto">
              <a:xfrm>
                <a:off x="1025834" y="5180779"/>
                <a:ext cx="34346" cy="45879"/>
              </a:xfrm>
              <a:custGeom>
                <a:avLst/>
                <a:gdLst>
                  <a:gd name="T0" fmla="*/ 2147483647 w 112"/>
                  <a:gd name="T1" fmla="*/ 2147483647 h 112"/>
                  <a:gd name="T2" fmla="*/ 2147483647 w 112"/>
                  <a:gd name="T3" fmla="*/ 2147483647 h 112"/>
                  <a:gd name="T4" fmla="*/ 2147483647 w 112"/>
                  <a:gd name="T5" fmla="*/ 2147483647 h 112"/>
                  <a:gd name="T6" fmla="*/ 2147483647 w 112"/>
                  <a:gd name="T7" fmla="*/ 2147483647 h 112"/>
                  <a:gd name="T8" fmla="*/ 2147483647 w 112"/>
                  <a:gd name="T9" fmla="*/ 2147483647 h 112"/>
                  <a:gd name="T10" fmla="*/ 2147483647 w 112"/>
                  <a:gd name="T11" fmla="*/ 2147483647 h 112"/>
                  <a:gd name="T12" fmla="*/ 2147483647 w 112"/>
                  <a:gd name="T13" fmla="*/ 0 h 112"/>
                  <a:gd name="T14" fmla="*/ 2147483647 w 112"/>
                  <a:gd name="T15" fmla="*/ 0 h 112"/>
                  <a:gd name="T16" fmla="*/ 0 w 112"/>
                  <a:gd name="T17" fmla="*/ 2147483647 h 112"/>
                  <a:gd name="T18" fmla="*/ 2147483647 w 112"/>
                  <a:gd name="T19" fmla="*/ 2147483647 h 112"/>
                  <a:gd name="T20" fmla="*/ 2147483647 w 112"/>
                  <a:gd name="T21" fmla="*/ 2147483647 h 112"/>
                  <a:gd name="T22" fmla="*/ 2147483647 w 112"/>
                  <a:gd name="T23" fmla="*/ 0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2" h="112">
                    <a:moveTo>
                      <a:pt x="56" y="79"/>
                    </a:moveTo>
                    <a:lnTo>
                      <a:pt x="56" y="79"/>
                    </a:lnTo>
                    <a:cubicBezTo>
                      <a:pt x="43" y="79"/>
                      <a:pt x="33" y="69"/>
                      <a:pt x="33" y="56"/>
                    </a:cubicBezTo>
                    <a:cubicBezTo>
                      <a:pt x="33" y="43"/>
                      <a:pt x="43" y="33"/>
                      <a:pt x="56" y="33"/>
                    </a:cubicBezTo>
                    <a:cubicBezTo>
                      <a:pt x="69" y="33"/>
                      <a:pt x="79" y="43"/>
                      <a:pt x="79" y="56"/>
                    </a:cubicBezTo>
                    <a:cubicBezTo>
                      <a:pt x="79" y="69"/>
                      <a:pt x="69" y="79"/>
                      <a:pt x="56" y="79"/>
                    </a:cubicBezTo>
                    <a:close/>
                    <a:moveTo>
                      <a:pt x="56" y="0"/>
                    </a:moveTo>
                    <a:lnTo>
                      <a:pt x="56" y="0"/>
                    </a:lnTo>
                    <a:cubicBezTo>
                      <a:pt x="25" y="0"/>
                      <a:pt x="0" y="25"/>
                      <a:pt x="0" y="56"/>
                    </a:cubicBezTo>
                    <a:cubicBezTo>
                      <a:pt x="0" y="87"/>
                      <a:pt x="25" y="112"/>
                      <a:pt x="56" y="112"/>
                    </a:cubicBezTo>
                    <a:cubicBezTo>
                      <a:pt x="87" y="112"/>
                      <a:pt x="112" y="87"/>
                      <a:pt x="112" y="56"/>
                    </a:cubicBezTo>
                    <a:cubicBezTo>
                      <a:pt x="112" y="25"/>
                      <a:pt x="87" y="0"/>
                      <a:pt x="56" y="0"/>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43" name="Freeform 242"/>
              <p:cNvSpPr>
                <a:spLocks/>
              </p:cNvSpPr>
              <p:nvPr/>
            </p:nvSpPr>
            <p:spPr bwMode="auto">
              <a:xfrm>
                <a:off x="1265216" y="5182170"/>
                <a:ext cx="42673" cy="45879"/>
              </a:xfrm>
              <a:custGeom>
                <a:avLst/>
                <a:gdLst>
                  <a:gd name="T0" fmla="*/ 2147483647 w 141"/>
                  <a:gd name="T1" fmla="*/ 2147483647 h 111"/>
                  <a:gd name="T2" fmla="*/ 2147483647 w 141"/>
                  <a:gd name="T3" fmla="*/ 2147483647 h 111"/>
                  <a:gd name="T4" fmla="*/ 2147483647 w 141"/>
                  <a:gd name="T5" fmla="*/ 0 h 111"/>
                  <a:gd name="T6" fmla="*/ 2147483647 w 141"/>
                  <a:gd name="T7" fmla="*/ 0 h 111"/>
                  <a:gd name="T8" fmla="*/ 2147483647 w 141"/>
                  <a:gd name="T9" fmla="*/ 2147483647 h 111"/>
                  <a:gd name="T10" fmla="*/ 0 w 141"/>
                  <a:gd name="T11" fmla="*/ 2147483647 h 111"/>
                  <a:gd name="T12" fmla="*/ 0 w 141"/>
                  <a:gd name="T13" fmla="*/ 2147483647 h 111"/>
                  <a:gd name="T14" fmla="*/ 2147483647 w 141"/>
                  <a:gd name="T15" fmla="*/ 2147483647 h 111"/>
                  <a:gd name="T16" fmla="*/ 2147483647 w 141"/>
                  <a:gd name="T17" fmla="*/ 2147483647 h 111"/>
                  <a:gd name="T18" fmla="*/ 2147483647 w 141"/>
                  <a:gd name="T19" fmla="*/ 214748364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1" h="111">
                    <a:moveTo>
                      <a:pt x="115" y="31"/>
                    </a:moveTo>
                    <a:lnTo>
                      <a:pt x="115" y="31"/>
                    </a:lnTo>
                    <a:lnTo>
                      <a:pt x="115" y="0"/>
                    </a:lnTo>
                    <a:lnTo>
                      <a:pt x="25" y="0"/>
                    </a:lnTo>
                    <a:lnTo>
                      <a:pt x="25" y="31"/>
                    </a:lnTo>
                    <a:lnTo>
                      <a:pt x="0" y="31"/>
                    </a:lnTo>
                    <a:lnTo>
                      <a:pt x="0" y="111"/>
                    </a:lnTo>
                    <a:lnTo>
                      <a:pt x="141" y="111"/>
                    </a:lnTo>
                    <a:lnTo>
                      <a:pt x="141" y="31"/>
                    </a:lnTo>
                    <a:lnTo>
                      <a:pt x="115" y="31"/>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44" name="Freeform 243"/>
              <p:cNvSpPr>
                <a:spLocks/>
              </p:cNvSpPr>
              <p:nvPr/>
            </p:nvSpPr>
            <p:spPr bwMode="auto">
              <a:xfrm>
                <a:off x="1215258" y="5182170"/>
                <a:ext cx="43713" cy="45879"/>
              </a:xfrm>
              <a:custGeom>
                <a:avLst/>
                <a:gdLst>
                  <a:gd name="T0" fmla="*/ 2147483647 w 141"/>
                  <a:gd name="T1" fmla="*/ 2147483647 h 111"/>
                  <a:gd name="T2" fmla="*/ 2147483647 w 141"/>
                  <a:gd name="T3" fmla="*/ 2147483647 h 111"/>
                  <a:gd name="T4" fmla="*/ 2147483647 w 141"/>
                  <a:gd name="T5" fmla="*/ 0 h 111"/>
                  <a:gd name="T6" fmla="*/ 2147483647 w 141"/>
                  <a:gd name="T7" fmla="*/ 0 h 111"/>
                  <a:gd name="T8" fmla="*/ 2147483647 w 141"/>
                  <a:gd name="T9" fmla="*/ 2147483647 h 111"/>
                  <a:gd name="T10" fmla="*/ 0 w 141"/>
                  <a:gd name="T11" fmla="*/ 2147483647 h 111"/>
                  <a:gd name="T12" fmla="*/ 0 w 141"/>
                  <a:gd name="T13" fmla="*/ 2147483647 h 111"/>
                  <a:gd name="T14" fmla="*/ 2147483647 w 141"/>
                  <a:gd name="T15" fmla="*/ 2147483647 h 111"/>
                  <a:gd name="T16" fmla="*/ 2147483647 w 141"/>
                  <a:gd name="T17" fmla="*/ 2147483647 h 111"/>
                  <a:gd name="T18" fmla="*/ 2147483647 w 141"/>
                  <a:gd name="T19" fmla="*/ 214748364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1" h="111">
                    <a:moveTo>
                      <a:pt x="116" y="31"/>
                    </a:moveTo>
                    <a:lnTo>
                      <a:pt x="116" y="31"/>
                    </a:lnTo>
                    <a:lnTo>
                      <a:pt x="116" y="0"/>
                    </a:lnTo>
                    <a:lnTo>
                      <a:pt x="25" y="0"/>
                    </a:lnTo>
                    <a:lnTo>
                      <a:pt x="25" y="31"/>
                    </a:lnTo>
                    <a:lnTo>
                      <a:pt x="0" y="31"/>
                    </a:lnTo>
                    <a:lnTo>
                      <a:pt x="0" y="111"/>
                    </a:lnTo>
                    <a:lnTo>
                      <a:pt x="141" y="111"/>
                    </a:lnTo>
                    <a:lnTo>
                      <a:pt x="141" y="31"/>
                    </a:lnTo>
                    <a:lnTo>
                      <a:pt x="116" y="31"/>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45" name="Freeform 244"/>
              <p:cNvSpPr>
                <a:spLocks/>
              </p:cNvSpPr>
              <p:nvPr/>
            </p:nvSpPr>
            <p:spPr bwMode="auto">
              <a:xfrm>
                <a:off x="1165300" y="5182170"/>
                <a:ext cx="43713" cy="45879"/>
              </a:xfrm>
              <a:custGeom>
                <a:avLst/>
                <a:gdLst>
                  <a:gd name="T0" fmla="*/ 2147483647 w 141"/>
                  <a:gd name="T1" fmla="*/ 2147483647 h 111"/>
                  <a:gd name="T2" fmla="*/ 2147483647 w 141"/>
                  <a:gd name="T3" fmla="*/ 2147483647 h 111"/>
                  <a:gd name="T4" fmla="*/ 2147483647 w 141"/>
                  <a:gd name="T5" fmla="*/ 0 h 111"/>
                  <a:gd name="T6" fmla="*/ 2147483647 w 141"/>
                  <a:gd name="T7" fmla="*/ 0 h 111"/>
                  <a:gd name="T8" fmla="*/ 2147483647 w 141"/>
                  <a:gd name="T9" fmla="*/ 2147483647 h 111"/>
                  <a:gd name="T10" fmla="*/ 0 w 141"/>
                  <a:gd name="T11" fmla="*/ 2147483647 h 111"/>
                  <a:gd name="T12" fmla="*/ 0 w 141"/>
                  <a:gd name="T13" fmla="*/ 2147483647 h 111"/>
                  <a:gd name="T14" fmla="*/ 2147483647 w 141"/>
                  <a:gd name="T15" fmla="*/ 2147483647 h 111"/>
                  <a:gd name="T16" fmla="*/ 2147483647 w 141"/>
                  <a:gd name="T17" fmla="*/ 2147483647 h 111"/>
                  <a:gd name="T18" fmla="*/ 2147483647 w 141"/>
                  <a:gd name="T19" fmla="*/ 214748364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1" h="111">
                    <a:moveTo>
                      <a:pt x="116" y="31"/>
                    </a:moveTo>
                    <a:lnTo>
                      <a:pt x="116" y="31"/>
                    </a:lnTo>
                    <a:lnTo>
                      <a:pt x="116" y="0"/>
                    </a:lnTo>
                    <a:lnTo>
                      <a:pt x="26" y="0"/>
                    </a:lnTo>
                    <a:lnTo>
                      <a:pt x="26" y="31"/>
                    </a:lnTo>
                    <a:lnTo>
                      <a:pt x="0" y="31"/>
                    </a:lnTo>
                    <a:lnTo>
                      <a:pt x="0" y="111"/>
                    </a:lnTo>
                    <a:lnTo>
                      <a:pt x="141" y="111"/>
                    </a:lnTo>
                    <a:lnTo>
                      <a:pt x="141" y="31"/>
                    </a:lnTo>
                    <a:lnTo>
                      <a:pt x="116" y="31"/>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46" name="Freeform 245"/>
              <p:cNvSpPr>
                <a:spLocks/>
              </p:cNvSpPr>
              <p:nvPr/>
            </p:nvSpPr>
            <p:spPr bwMode="auto">
              <a:xfrm>
                <a:off x="1116382" y="5182170"/>
                <a:ext cx="42673" cy="45879"/>
              </a:xfrm>
              <a:custGeom>
                <a:avLst/>
                <a:gdLst>
                  <a:gd name="T0" fmla="*/ 2147483647 w 141"/>
                  <a:gd name="T1" fmla="*/ 2147483647 h 111"/>
                  <a:gd name="T2" fmla="*/ 2147483647 w 141"/>
                  <a:gd name="T3" fmla="*/ 2147483647 h 111"/>
                  <a:gd name="T4" fmla="*/ 2147483647 w 141"/>
                  <a:gd name="T5" fmla="*/ 0 h 111"/>
                  <a:gd name="T6" fmla="*/ 2147483647 w 141"/>
                  <a:gd name="T7" fmla="*/ 0 h 111"/>
                  <a:gd name="T8" fmla="*/ 2147483647 w 141"/>
                  <a:gd name="T9" fmla="*/ 2147483647 h 111"/>
                  <a:gd name="T10" fmla="*/ 0 w 141"/>
                  <a:gd name="T11" fmla="*/ 2147483647 h 111"/>
                  <a:gd name="T12" fmla="*/ 0 w 141"/>
                  <a:gd name="T13" fmla="*/ 2147483647 h 111"/>
                  <a:gd name="T14" fmla="*/ 2147483647 w 141"/>
                  <a:gd name="T15" fmla="*/ 2147483647 h 111"/>
                  <a:gd name="T16" fmla="*/ 2147483647 w 141"/>
                  <a:gd name="T17" fmla="*/ 2147483647 h 111"/>
                  <a:gd name="T18" fmla="*/ 2147483647 w 141"/>
                  <a:gd name="T19" fmla="*/ 214748364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1" h="111">
                    <a:moveTo>
                      <a:pt x="116" y="31"/>
                    </a:moveTo>
                    <a:lnTo>
                      <a:pt x="116" y="31"/>
                    </a:lnTo>
                    <a:lnTo>
                      <a:pt x="116" y="0"/>
                    </a:lnTo>
                    <a:lnTo>
                      <a:pt x="26" y="0"/>
                    </a:lnTo>
                    <a:lnTo>
                      <a:pt x="26" y="31"/>
                    </a:lnTo>
                    <a:lnTo>
                      <a:pt x="0" y="31"/>
                    </a:lnTo>
                    <a:lnTo>
                      <a:pt x="0" y="111"/>
                    </a:lnTo>
                    <a:lnTo>
                      <a:pt x="141" y="111"/>
                    </a:lnTo>
                    <a:lnTo>
                      <a:pt x="141" y="31"/>
                    </a:lnTo>
                    <a:lnTo>
                      <a:pt x="116" y="31"/>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47" name="Freeform 246"/>
              <p:cNvSpPr>
                <a:spLocks/>
              </p:cNvSpPr>
              <p:nvPr/>
            </p:nvSpPr>
            <p:spPr bwMode="auto">
              <a:xfrm>
                <a:off x="1327663" y="5180779"/>
                <a:ext cx="28102" cy="47269"/>
              </a:xfrm>
              <a:custGeom>
                <a:avLst/>
                <a:gdLst>
                  <a:gd name="T0" fmla="*/ 2147483647 w 88"/>
                  <a:gd name="T1" fmla="*/ 2147483647 h 114"/>
                  <a:gd name="T2" fmla="*/ 2147483647 w 88"/>
                  <a:gd name="T3" fmla="*/ 2147483647 h 114"/>
                  <a:gd name="T4" fmla="*/ 2147483647 w 88"/>
                  <a:gd name="T5" fmla="*/ 0 h 114"/>
                  <a:gd name="T6" fmla="*/ 2147483647 w 88"/>
                  <a:gd name="T7" fmla="*/ 0 h 114"/>
                  <a:gd name="T8" fmla="*/ 2147483647 w 88"/>
                  <a:gd name="T9" fmla="*/ 2147483647 h 114"/>
                  <a:gd name="T10" fmla="*/ 0 w 88"/>
                  <a:gd name="T11" fmla="*/ 2147483647 h 114"/>
                  <a:gd name="T12" fmla="*/ 0 w 88"/>
                  <a:gd name="T13" fmla="*/ 2147483647 h 114"/>
                  <a:gd name="T14" fmla="*/ 2147483647 w 88"/>
                  <a:gd name="T15" fmla="*/ 2147483647 h 114"/>
                  <a:gd name="T16" fmla="*/ 2147483647 w 88"/>
                  <a:gd name="T17" fmla="*/ 2147483647 h 114"/>
                  <a:gd name="T18" fmla="*/ 2147483647 w 88"/>
                  <a:gd name="T19" fmla="*/ 2147483647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 h="114">
                    <a:moveTo>
                      <a:pt x="64" y="23"/>
                    </a:moveTo>
                    <a:lnTo>
                      <a:pt x="64" y="23"/>
                    </a:lnTo>
                    <a:lnTo>
                      <a:pt x="64" y="0"/>
                    </a:lnTo>
                    <a:lnTo>
                      <a:pt x="25" y="0"/>
                    </a:lnTo>
                    <a:lnTo>
                      <a:pt x="25" y="23"/>
                    </a:lnTo>
                    <a:lnTo>
                      <a:pt x="0" y="23"/>
                    </a:lnTo>
                    <a:lnTo>
                      <a:pt x="0" y="114"/>
                    </a:lnTo>
                    <a:lnTo>
                      <a:pt x="88" y="114"/>
                    </a:lnTo>
                    <a:lnTo>
                      <a:pt x="88" y="23"/>
                    </a:lnTo>
                    <a:lnTo>
                      <a:pt x="64" y="23"/>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48" name="Freeform 247"/>
              <p:cNvSpPr>
                <a:spLocks/>
              </p:cNvSpPr>
              <p:nvPr/>
            </p:nvSpPr>
            <p:spPr bwMode="auto">
              <a:xfrm>
                <a:off x="1360969" y="5180779"/>
                <a:ext cx="27061" cy="47269"/>
              </a:xfrm>
              <a:custGeom>
                <a:avLst/>
                <a:gdLst>
                  <a:gd name="T0" fmla="*/ 2147483647 w 88"/>
                  <a:gd name="T1" fmla="*/ 2147483647 h 114"/>
                  <a:gd name="T2" fmla="*/ 2147483647 w 88"/>
                  <a:gd name="T3" fmla="*/ 2147483647 h 114"/>
                  <a:gd name="T4" fmla="*/ 2147483647 w 88"/>
                  <a:gd name="T5" fmla="*/ 0 h 114"/>
                  <a:gd name="T6" fmla="*/ 2147483647 w 88"/>
                  <a:gd name="T7" fmla="*/ 0 h 114"/>
                  <a:gd name="T8" fmla="*/ 2147483647 w 88"/>
                  <a:gd name="T9" fmla="*/ 2147483647 h 114"/>
                  <a:gd name="T10" fmla="*/ 0 w 88"/>
                  <a:gd name="T11" fmla="*/ 2147483647 h 114"/>
                  <a:gd name="T12" fmla="*/ 0 w 88"/>
                  <a:gd name="T13" fmla="*/ 2147483647 h 114"/>
                  <a:gd name="T14" fmla="*/ 2147483647 w 88"/>
                  <a:gd name="T15" fmla="*/ 2147483647 h 114"/>
                  <a:gd name="T16" fmla="*/ 2147483647 w 88"/>
                  <a:gd name="T17" fmla="*/ 2147483647 h 114"/>
                  <a:gd name="T18" fmla="*/ 2147483647 w 88"/>
                  <a:gd name="T19" fmla="*/ 2147483647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 h="114">
                    <a:moveTo>
                      <a:pt x="63" y="23"/>
                    </a:moveTo>
                    <a:lnTo>
                      <a:pt x="63" y="23"/>
                    </a:lnTo>
                    <a:lnTo>
                      <a:pt x="63" y="0"/>
                    </a:lnTo>
                    <a:lnTo>
                      <a:pt x="25" y="0"/>
                    </a:lnTo>
                    <a:lnTo>
                      <a:pt x="25" y="23"/>
                    </a:lnTo>
                    <a:lnTo>
                      <a:pt x="0" y="23"/>
                    </a:lnTo>
                    <a:lnTo>
                      <a:pt x="0" y="114"/>
                    </a:lnTo>
                    <a:lnTo>
                      <a:pt x="88" y="114"/>
                    </a:lnTo>
                    <a:lnTo>
                      <a:pt x="88" y="23"/>
                    </a:lnTo>
                    <a:lnTo>
                      <a:pt x="63" y="23"/>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grpSp>
        <p:grpSp>
          <p:nvGrpSpPr>
            <p:cNvPr id="49" name="组合 48"/>
            <p:cNvGrpSpPr/>
            <p:nvPr/>
          </p:nvGrpSpPr>
          <p:grpSpPr>
            <a:xfrm>
              <a:off x="6590326" y="5003077"/>
              <a:ext cx="401493" cy="376176"/>
              <a:chOff x="974615" y="5552077"/>
              <a:chExt cx="450663" cy="380935"/>
            </a:xfrm>
          </p:grpSpPr>
          <p:sp>
            <p:nvSpPr>
              <p:cNvPr id="50" name="Freeform 232"/>
              <p:cNvSpPr>
                <a:spLocks/>
              </p:cNvSpPr>
              <p:nvPr/>
            </p:nvSpPr>
            <p:spPr bwMode="auto">
              <a:xfrm>
                <a:off x="974615" y="5756448"/>
                <a:ext cx="450663" cy="164052"/>
              </a:xfrm>
              <a:custGeom>
                <a:avLst/>
                <a:gdLst>
                  <a:gd name="T0" fmla="*/ 2147483647 w 1458"/>
                  <a:gd name="T1" fmla="*/ 2147483647 h 399"/>
                  <a:gd name="T2" fmla="*/ 2147483647 w 1458"/>
                  <a:gd name="T3" fmla="*/ 2147483647 h 399"/>
                  <a:gd name="T4" fmla="*/ 2147483647 w 1458"/>
                  <a:gd name="T5" fmla="*/ 2147483647 h 399"/>
                  <a:gd name="T6" fmla="*/ 2147483647 w 1458"/>
                  <a:gd name="T7" fmla="*/ 2147483647 h 399"/>
                  <a:gd name="T8" fmla="*/ 2147483647 w 1458"/>
                  <a:gd name="T9" fmla="*/ 2147483647 h 399"/>
                  <a:gd name="T10" fmla="*/ 2147483647 w 1458"/>
                  <a:gd name="T11" fmla="*/ 2147483647 h 399"/>
                  <a:gd name="T12" fmla="*/ 2147483647 w 1458"/>
                  <a:gd name="T13" fmla="*/ 2147483647 h 399"/>
                  <a:gd name="T14" fmla="*/ 2147483647 w 1458"/>
                  <a:gd name="T15" fmla="*/ 2147483647 h 399"/>
                  <a:gd name="T16" fmla="*/ 2147483647 w 1458"/>
                  <a:gd name="T17" fmla="*/ 2147483647 h 399"/>
                  <a:gd name="T18" fmla="*/ 2147483647 w 1458"/>
                  <a:gd name="T19" fmla="*/ 2147483647 h 399"/>
                  <a:gd name="T20" fmla="*/ 2147483647 w 1458"/>
                  <a:gd name="T21" fmla="*/ 2147483647 h 399"/>
                  <a:gd name="T22" fmla="*/ 2147483647 w 1458"/>
                  <a:gd name="T23" fmla="*/ 2147483647 h 399"/>
                  <a:gd name="T24" fmla="*/ 2147483647 w 1458"/>
                  <a:gd name="T25" fmla="*/ 2147483647 h 399"/>
                  <a:gd name="T26" fmla="*/ 2147483647 w 1458"/>
                  <a:gd name="T27" fmla="*/ 2147483647 h 399"/>
                  <a:gd name="T28" fmla="*/ 2147483647 w 1458"/>
                  <a:gd name="T29" fmla="*/ 2147483647 h 399"/>
                  <a:gd name="T30" fmla="*/ 2147483647 w 1458"/>
                  <a:gd name="T31" fmla="*/ 2147483647 h 399"/>
                  <a:gd name="T32" fmla="*/ 2147483647 w 1458"/>
                  <a:gd name="T33" fmla="*/ 2147483647 h 399"/>
                  <a:gd name="T34" fmla="*/ 0 w 1458"/>
                  <a:gd name="T35" fmla="*/ 2147483647 h 399"/>
                  <a:gd name="T36" fmla="*/ 0 w 1458"/>
                  <a:gd name="T37" fmla="*/ 2147483647 h 399"/>
                  <a:gd name="T38" fmla="*/ 2147483647 w 1458"/>
                  <a:gd name="T39" fmla="*/ 0 h 399"/>
                  <a:gd name="T40" fmla="*/ 2147483647 w 1458"/>
                  <a:gd name="T41" fmla="*/ 0 h 399"/>
                  <a:gd name="T42" fmla="*/ 2147483647 w 1458"/>
                  <a:gd name="T43" fmla="*/ 2147483647 h 399"/>
                  <a:gd name="T44" fmla="*/ 2147483647 w 1458"/>
                  <a:gd name="T45" fmla="*/ 2147483647 h 399"/>
                  <a:gd name="T46" fmla="*/ 2147483647 w 1458"/>
                  <a:gd name="T47" fmla="*/ 2147483647 h 3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458" h="399">
                    <a:moveTo>
                      <a:pt x="1384" y="399"/>
                    </a:moveTo>
                    <a:lnTo>
                      <a:pt x="1384" y="399"/>
                    </a:lnTo>
                    <a:lnTo>
                      <a:pt x="1188" y="399"/>
                    </a:lnTo>
                    <a:cubicBezTo>
                      <a:pt x="1173" y="399"/>
                      <a:pt x="1161" y="387"/>
                      <a:pt x="1161" y="372"/>
                    </a:cubicBezTo>
                    <a:cubicBezTo>
                      <a:pt x="1161" y="357"/>
                      <a:pt x="1173" y="344"/>
                      <a:pt x="1188" y="344"/>
                    </a:cubicBezTo>
                    <a:lnTo>
                      <a:pt x="1384" y="344"/>
                    </a:lnTo>
                    <a:cubicBezTo>
                      <a:pt x="1395" y="344"/>
                      <a:pt x="1404" y="336"/>
                      <a:pt x="1404" y="325"/>
                    </a:cubicBezTo>
                    <a:lnTo>
                      <a:pt x="1404" y="75"/>
                    </a:lnTo>
                    <a:cubicBezTo>
                      <a:pt x="1404" y="64"/>
                      <a:pt x="1395" y="55"/>
                      <a:pt x="1384" y="55"/>
                    </a:cubicBezTo>
                    <a:lnTo>
                      <a:pt x="75" y="55"/>
                    </a:lnTo>
                    <a:cubicBezTo>
                      <a:pt x="64" y="55"/>
                      <a:pt x="55" y="64"/>
                      <a:pt x="55" y="75"/>
                    </a:cubicBezTo>
                    <a:lnTo>
                      <a:pt x="55" y="325"/>
                    </a:lnTo>
                    <a:cubicBezTo>
                      <a:pt x="55" y="336"/>
                      <a:pt x="64" y="344"/>
                      <a:pt x="75" y="344"/>
                    </a:cubicBezTo>
                    <a:lnTo>
                      <a:pt x="989" y="344"/>
                    </a:lnTo>
                    <a:cubicBezTo>
                      <a:pt x="1004" y="344"/>
                      <a:pt x="1017" y="357"/>
                      <a:pt x="1017" y="372"/>
                    </a:cubicBezTo>
                    <a:cubicBezTo>
                      <a:pt x="1017" y="387"/>
                      <a:pt x="1004" y="399"/>
                      <a:pt x="989" y="399"/>
                    </a:cubicBezTo>
                    <a:lnTo>
                      <a:pt x="75" y="399"/>
                    </a:lnTo>
                    <a:cubicBezTo>
                      <a:pt x="34" y="399"/>
                      <a:pt x="0" y="366"/>
                      <a:pt x="0" y="325"/>
                    </a:cubicBezTo>
                    <a:lnTo>
                      <a:pt x="0" y="75"/>
                    </a:lnTo>
                    <a:cubicBezTo>
                      <a:pt x="0" y="34"/>
                      <a:pt x="34" y="0"/>
                      <a:pt x="75" y="0"/>
                    </a:cubicBezTo>
                    <a:lnTo>
                      <a:pt x="1384" y="0"/>
                    </a:lnTo>
                    <a:cubicBezTo>
                      <a:pt x="1425" y="0"/>
                      <a:pt x="1458" y="34"/>
                      <a:pt x="1458" y="75"/>
                    </a:cubicBezTo>
                    <a:lnTo>
                      <a:pt x="1458" y="325"/>
                    </a:lnTo>
                    <a:cubicBezTo>
                      <a:pt x="1458" y="366"/>
                      <a:pt x="1425" y="399"/>
                      <a:pt x="1384" y="399"/>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51" name="Freeform 233"/>
              <p:cNvSpPr>
                <a:spLocks/>
              </p:cNvSpPr>
              <p:nvPr/>
            </p:nvSpPr>
            <p:spPr bwMode="auto">
              <a:xfrm>
                <a:off x="1269159" y="5885743"/>
                <a:ext cx="34346" cy="47269"/>
              </a:xfrm>
              <a:custGeom>
                <a:avLst/>
                <a:gdLst>
                  <a:gd name="T0" fmla="*/ 2147483647 w 114"/>
                  <a:gd name="T1" fmla="*/ 2147483647 h 114"/>
                  <a:gd name="T2" fmla="*/ 2147483647 w 114"/>
                  <a:gd name="T3" fmla="*/ 2147483647 h 114"/>
                  <a:gd name="T4" fmla="*/ 2147483647 w 114"/>
                  <a:gd name="T5" fmla="*/ 2147483647 h 114"/>
                  <a:gd name="T6" fmla="*/ 0 w 114"/>
                  <a:gd name="T7" fmla="*/ 2147483647 h 114"/>
                  <a:gd name="T8" fmla="*/ 2147483647 w 114"/>
                  <a:gd name="T9" fmla="*/ 0 h 114"/>
                  <a:gd name="T10" fmla="*/ 2147483647 w 114"/>
                  <a:gd name="T11" fmla="*/ 2147483647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 h="114">
                    <a:moveTo>
                      <a:pt x="114" y="57"/>
                    </a:moveTo>
                    <a:lnTo>
                      <a:pt x="114" y="57"/>
                    </a:lnTo>
                    <a:cubicBezTo>
                      <a:pt x="114" y="88"/>
                      <a:pt x="88" y="114"/>
                      <a:pt x="57" y="114"/>
                    </a:cubicBezTo>
                    <a:cubicBezTo>
                      <a:pt x="25" y="114"/>
                      <a:pt x="0" y="88"/>
                      <a:pt x="0" y="57"/>
                    </a:cubicBezTo>
                    <a:cubicBezTo>
                      <a:pt x="0" y="25"/>
                      <a:pt x="25" y="0"/>
                      <a:pt x="57" y="0"/>
                    </a:cubicBezTo>
                    <a:cubicBezTo>
                      <a:pt x="88" y="0"/>
                      <a:pt x="114" y="25"/>
                      <a:pt x="114" y="57"/>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52" name="Freeform 234"/>
              <p:cNvSpPr>
                <a:spLocks/>
              </p:cNvSpPr>
              <p:nvPr/>
            </p:nvSpPr>
            <p:spPr bwMode="auto">
              <a:xfrm>
                <a:off x="1324321" y="5885743"/>
                <a:ext cx="34346" cy="47269"/>
              </a:xfrm>
              <a:custGeom>
                <a:avLst/>
                <a:gdLst>
                  <a:gd name="T0" fmla="*/ 2147483647 w 114"/>
                  <a:gd name="T1" fmla="*/ 2147483647 h 114"/>
                  <a:gd name="T2" fmla="*/ 2147483647 w 114"/>
                  <a:gd name="T3" fmla="*/ 2147483647 h 114"/>
                  <a:gd name="T4" fmla="*/ 2147483647 w 114"/>
                  <a:gd name="T5" fmla="*/ 2147483647 h 114"/>
                  <a:gd name="T6" fmla="*/ 0 w 114"/>
                  <a:gd name="T7" fmla="*/ 2147483647 h 114"/>
                  <a:gd name="T8" fmla="*/ 2147483647 w 114"/>
                  <a:gd name="T9" fmla="*/ 0 h 114"/>
                  <a:gd name="T10" fmla="*/ 2147483647 w 114"/>
                  <a:gd name="T11" fmla="*/ 2147483647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 h="114">
                    <a:moveTo>
                      <a:pt x="114" y="57"/>
                    </a:moveTo>
                    <a:lnTo>
                      <a:pt x="114" y="57"/>
                    </a:lnTo>
                    <a:cubicBezTo>
                      <a:pt x="114" y="88"/>
                      <a:pt x="88" y="114"/>
                      <a:pt x="57" y="114"/>
                    </a:cubicBezTo>
                    <a:cubicBezTo>
                      <a:pt x="25" y="114"/>
                      <a:pt x="0" y="88"/>
                      <a:pt x="0" y="57"/>
                    </a:cubicBezTo>
                    <a:cubicBezTo>
                      <a:pt x="0" y="25"/>
                      <a:pt x="25" y="0"/>
                      <a:pt x="57" y="0"/>
                    </a:cubicBezTo>
                    <a:cubicBezTo>
                      <a:pt x="88" y="0"/>
                      <a:pt x="114" y="25"/>
                      <a:pt x="114" y="57"/>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53" name="Freeform 235"/>
              <p:cNvSpPr>
                <a:spLocks/>
              </p:cNvSpPr>
              <p:nvPr/>
            </p:nvSpPr>
            <p:spPr bwMode="auto">
              <a:xfrm>
                <a:off x="1153631" y="5632713"/>
                <a:ext cx="92631" cy="41708"/>
              </a:xfrm>
              <a:custGeom>
                <a:avLst/>
                <a:gdLst>
                  <a:gd name="T0" fmla="*/ 2147483647 w 300"/>
                  <a:gd name="T1" fmla="*/ 2147483647 h 100"/>
                  <a:gd name="T2" fmla="*/ 2147483647 w 300"/>
                  <a:gd name="T3" fmla="*/ 2147483647 h 100"/>
                  <a:gd name="T4" fmla="*/ 2147483647 w 300"/>
                  <a:gd name="T5" fmla="*/ 2147483647 h 100"/>
                  <a:gd name="T6" fmla="*/ 2147483647 w 300"/>
                  <a:gd name="T7" fmla="*/ 2147483647 h 100"/>
                  <a:gd name="T8" fmla="*/ 2147483647 w 300"/>
                  <a:gd name="T9" fmla="*/ 0 h 100"/>
                  <a:gd name="T10" fmla="*/ 2147483647 w 300"/>
                  <a:gd name="T11" fmla="*/ 2147483647 h 100"/>
                  <a:gd name="T12" fmla="*/ 2147483647 w 300"/>
                  <a:gd name="T13" fmla="*/ 2147483647 h 100"/>
                  <a:gd name="T14" fmla="*/ 2147483647 w 300"/>
                  <a:gd name="T15" fmla="*/ 2147483647 h 100"/>
                  <a:gd name="T16" fmla="*/ 2147483647 w 300"/>
                  <a:gd name="T17" fmla="*/ 2147483647 h 100"/>
                  <a:gd name="T18" fmla="*/ 2147483647 w 300"/>
                  <a:gd name="T19" fmla="*/ 2147483647 h 100"/>
                  <a:gd name="T20" fmla="*/ 2147483647 w 300"/>
                  <a:gd name="T21" fmla="*/ 2147483647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0" h="100">
                    <a:moveTo>
                      <a:pt x="31" y="97"/>
                    </a:moveTo>
                    <a:lnTo>
                      <a:pt x="31" y="97"/>
                    </a:lnTo>
                    <a:cubicBezTo>
                      <a:pt x="22" y="97"/>
                      <a:pt x="15" y="93"/>
                      <a:pt x="9" y="86"/>
                    </a:cubicBezTo>
                    <a:cubicBezTo>
                      <a:pt x="0" y="75"/>
                      <a:pt x="2" y="57"/>
                      <a:pt x="13" y="48"/>
                    </a:cubicBezTo>
                    <a:cubicBezTo>
                      <a:pt x="52" y="17"/>
                      <a:pt x="100" y="0"/>
                      <a:pt x="150" y="0"/>
                    </a:cubicBezTo>
                    <a:cubicBezTo>
                      <a:pt x="199" y="0"/>
                      <a:pt x="248" y="17"/>
                      <a:pt x="286" y="48"/>
                    </a:cubicBezTo>
                    <a:cubicBezTo>
                      <a:pt x="298" y="57"/>
                      <a:pt x="300" y="74"/>
                      <a:pt x="291" y="86"/>
                    </a:cubicBezTo>
                    <a:cubicBezTo>
                      <a:pt x="281" y="98"/>
                      <a:pt x="264" y="100"/>
                      <a:pt x="252" y="91"/>
                    </a:cubicBezTo>
                    <a:cubicBezTo>
                      <a:pt x="223" y="67"/>
                      <a:pt x="188" y="55"/>
                      <a:pt x="150" y="55"/>
                    </a:cubicBezTo>
                    <a:cubicBezTo>
                      <a:pt x="112" y="55"/>
                      <a:pt x="77" y="67"/>
                      <a:pt x="48" y="91"/>
                    </a:cubicBezTo>
                    <a:cubicBezTo>
                      <a:pt x="43" y="95"/>
                      <a:pt x="37" y="97"/>
                      <a:pt x="31" y="97"/>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54" name="Freeform 236"/>
              <p:cNvSpPr>
                <a:spLocks/>
              </p:cNvSpPr>
              <p:nvPr/>
            </p:nvSpPr>
            <p:spPr bwMode="auto">
              <a:xfrm>
                <a:off x="1132815" y="5591005"/>
                <a:ext cx="135303" cy="54221"/>
              </a:xfrm>
              <a:custGeom>
                <a:avLst/>
                <a:gdLst>
                  <a:gd name="T0" fmla="*/ 2147483647 w 439"/>
                  <a:gd name="T1" fmla="*/ 2147483647 h 131"/>
                  <a:gd name="T2" fmla="*/ 2147483647 w 439"/>
                  <a:gd name="T3" fmla="*/ 2147483647 h 131"/>
                  <a:gd name="T4" fmla="*/ 2147483647 w 439"/>
                  <a:gd name="T5" fmla="*/ 2147483647 h 131"/>
                  <a:gd name="T6" fmla="*/ 2147483647 w 439"/>
                  <a:gd name="T7" fmla="*/ 2147483647 h 131"/>
                  <a:gd name="T8" fmla="*/ 2147483647 w 439"/>
                  <a:gd name="T9" fmla="*/ 0 h 131"/>
                  <a:gd name="T10" fmla="*/ 2147483647 w 439"/>
                  <a:gd name="T11" fmla="*/ 2147483647 h 131"/>
                  <a:gd name="T12" fmla="*/ 2147483647 w 439"/>
                  <a:gd name="T13" fmla="*/ 2147483647 h 131"/>
                  <a:gd name="T14" fmla="*/ 2147483647 w 439"/>
                  <a:gd name="T15" fmla="*/ 2147483647 h 131"/>
                  <a:gd name="T16" fmla="*/ 2147483647 w 439"/>
                  <a:gd name="T17" fmla="*/ 2147483647 h 131"/>
                  <a:gd name="T18" fmla="*/ 2147483647 w 439"/>
                  <a:gd name="T19" fmla="*/ 2147483647 h 131"/>
                  <a:gd name="T20" fmla="*/ 2147483647 w 439"/>
                  <a:gd name="T21" fmla="*/ 2147483647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9" h="131">
                    <a:moveTo>
                      <a:pt x="30" y="129"/>
                    </a:moveTo>
                    <a:lnTo>
                      <a:pt x="30" y="129"/>
                    </a:lnTo>
                    <a:cubicBezTo>
                      <a:pt x="23" y="129"/>
                      <a:pt x="16" y="126"/>
                      <a:pt x="10" y="120"/>
                    </a:cubicBezTo>
                    <a:cubicBezTo>
                      <a:pt x="0" y="109"/>
                      <a:pt x="1" y="92"/>
                      <a:pt x="12" y="81"/>
                    </a:cubicBezTo>
                    <a:cubicBezTo>
                      <a:pt x="69" y="29"/>
                      <a:pt x="142" y="0"/>
                      <a:pt x="220" y="0"/>
                    </a:cubicBezTo>
                    <a:cubicBezTo>
                      <a:pt x="297" y="0"/>
                      <a:pt x="370" y="28"/>
                      <a:pt x="427" y="80"/>
                    </a:cubicBezTo>
                    <a:cubicBezTo>
                      <a:pt x="438" y="90"/>
                      <a:pt x="439" y="107"/>
                      <a:pt x="428" y="119"/>
                    </a:cubicBezTo>
                    <a:cubicBezTo>
                      <a:pt x="418" y="130"/>
                      <a:pt x="401" y="131"/>
                      <a:pt x="390" y="120"/>
                    </a:cubicBezTo>
                    <a:cubicBezTo>
                      <a:pt x="343" y="78"/>
                      <a:pt x="283" y="55"/>
                      <a:pt x="220" y="55"/>
                    </a:cubicBezTo>
                    <a:cubicBezTo>
                      <a:pt x="156" y="55"/>
                      <a:pt x="96" y="78"/>
                      <a:pt x="49" y="122"/>
                    </a:cubicBezTo>
                    <a:cubicBezTo>
                      <a:pt x="44" y="126"/>
                      <a:pt x="37" y="129"/>
                      <a:pt x="30" y="129"/>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55" name="Freeform 237"/>
              <p:cNvSpPr>
                <a:spLocks/>
              </p:cNvSpPr>
              <p:nvPr/>
            </p:nvSpPr>
            <p:spPr bwMode="auto">
              <a:xfrm>
                <a:off x="1111999" y="5552077"/>
                <a:ext cx="176935" cy="65343"/>
              </a:xfrm>
              <a:custGeom>
                <a:avLst/>
                <a:gdLst>
                  <a:gd name="T0" fmla="*/ 2147483647 w 571"/>
                  <a:gd name="T1" fmla="*/ 2147483647 h 160"/>
                  <a:gd name="T2" fmla="*/ 2147483647 w 571"/>
                  <a:gd name="T3" fmla="*/ 2147483647 h 160"/>
                  <a:gd name="T4" fmla="*/ 2147483647 w 571"/>
                  <a:gd name="T5" fmla="*/ 2147483647 h 160"/>
                  <a:gd name="T6" fmla="*/ 2147483647 w 571"/>
                  <a:gd name="T7" fmla="*/ 2147483647 h 160"/>
                  <a:gd name="T8" fmla="*/ 2147483647 w 571"/>
                  <a:gd name="T9" fmla="*/ 2147483647 h 160"/>
                  <a:gd name="T10" fmla="*/ 2147483647 w 571"/>
                  <a:gd name="T11" fmla="*/ 2147483647 h 160"/>
                  <a:gd name="T12" fmla="*/ 2147483647 w 571"/>
                  <a:gd name="T13" fmla="*/ 2147483647 h 160"/>
                  <a:gd name="T14" fmla="*/ 2147483647 w 571"/>
                  <a:gd name="T15" fmla="*/ 0 h 160"/>
                  <a:gd name="T16" fmla="*/ 2147483647 w 571"/>
                  <a:gd name="T17" fmla="*/ 2147483647 h 160"/>
                  <a:gd name="T18" fmla="*/ 2147483647 w 571"/>
                  <a:gd name="T19" fmla="*/ 2147483647 h 160"/>
                  <a:gd name="T20" fmla="*/ 2147483647 w 571"/>
                  <a:gd name="T21" fmla="*/ 2147483647 h 1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1" h="160">
                    <a:moveTo>
                      <a:pt x="541" y="158"/>
                    </a:moveTo>
                    <a:lnTo>
                      <a:pt x="541" y="158"/>
                    </a:lnTo>
                    <a:cubicBezTo>
                      <a:pt x="534" y="158"/>
                      <a:pt x="527" y="155"/>
                      <a:pt x="522" y="150"/>
                    </a:cubicBezTo>
                    <a:cubicBezTo>
                      <a:pt x="458" y="89"/>
                      <a:pt x="374" y="55"/>
                      <a:pt x="285" y="55"/>
                    </a:cubicBezTo>
                    <a:cubicBezTo>
                      <a:pt x="197" y="55"/>
                      <a:pt x="113" y="88"/>
                      <a:pt x="49" y="149"/>
                    </a:cubicBezTo>
                    <a:cubicBezTo>
                      <a:pt x="38" y="160"/>
                      <a:pt x="21" y="159"/>
                      <a:pt x="10" y="149"/>
                    </a:cubicBezTo>
                    <a:cubicBezTo>
                      <a:pt x="0" y="138"/>
                      <a:pt x="0" y="120"/>
                      <a:pt x="11" y="110"/>
                    </a:cubicBezTo>
                    <a:cubicBezTo>
                      <a:pt x="85" y="39"/>
                      <a:pt x="182" y="0"/>
                      <a:pt x="285" y="0"/>
                    </a:cubicBezTo>
                    <a:cubicBezTo>
                      <a:pt x="388" y="0"/>
                      <a:pt x="485" y="39"/>
                      <a:pt x="560" y="110"/>
                    </a:cubicBezTo>
                    <a:cubicBezTo>
                      <a:pt x="571" y="121"/>
                      <a:pt x="571" y="138"/>
                      <a:pt x="560" y="149"/>
                    </a:cubicBezTo>
                    <a:cubicBezTo>
                      <a:pt x="555" y="155"/>
                      <a:pt x="548" y="158"/>
                      <a:pt x="541" y="158"/>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56" name="Freeform 238"/>
              <p:cNvSpPr>
                <a:spLocks/>
              </p:cNvSpPr>
              <p:nvPr/>
            </p:nvSpPr>
            <p:spPr bwMode="auto">
              <a:xfrm>
                <a:off x="1182773" y="5674421"/>
                <a:ext cx="35387" cy="47269"/>
              </a:xfrm>
              <a:custGeom>
                <a:avLst/>
                <a:gdLst>
                  <a:gd name="T0" fmla="*/ 2147483647 w 115"/>
                  <a:gd name="T1" fmla="*/ 2147483647 h 114"/>
                  <a:gd name="T2" fmla="*/ 2147483647 w 115"/>
                  <a:gd name="T3" fmla="*/ 2147483647 h 114"/>
                  <a:gd name="T4" fmla="*/ 2147483647 w 115"/>
                  <a:gd name="T5" fmla="*/ 2147483647 h 114"/>
                  <a:gd name="T6" fmla="*/ 0 w 115"/>
                  <a:gd name="T7" fmla="*/ 2147483647 h 114"/>
                  <a:gd name="T8" fmla="*/ 2147483647 w 115"/>
                  <a:gd name="T9" fmla="*/ 0 h 114"/>
                  <a:gd name="T10" fmla="*/ 2147483647 w 115"/>
                  <a:gd name="T11" fmla="*/ 2147483647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 h="114">
                    <a:moveTo>
                      <a:pt x="115" y="57"/>
                    </a:moveTo>
                    <a:lnTo>
                      <a:pt x="115" y="57"/>
                    </a:lnTo>
                    <a:cubicBezTo>
                      <a:pt x="115" y="89"/>
                      <a:pt x="89" y="114"/>
                      <a:pt x="58" y="114"/>
                    </a:cubicBezTo>
                    <a:cubicBezTo>
                      <a:pt x="26" y="114"/>
                      <a:pt x="0" y="89"/>
                      <a:pt x="0" y="57"/>
                    </a:cubicBezTo>
                    <a:cubicBezTo>
                      <a:pt x="0" y="25"/>
                      <a:pt x="26" y="0"/>
                      <a:pt x="58" y="0"/>
                    </a:cubicBezTo>
                    <a:cubicBezTo>
                      <a:pt x="89" y="0"/>
                      <a:pt x="115" y="25"/>
                      <a:pt x="115" y="57"/>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57" name="Freeform 239"/>
              <p:cNvSpPr>
                <a:spLocks/>
              </p:cNvSpPr>
              <p:nvPr/>
            </p:nvSpPr>
            <p:spPr bwMode="auto">
              <a:xfrm>
                <a:off x="994390" y="5552077"/>
                <a:ext cx="17694" cy="180736"/>
              </a:xfrm>
              <a:custGeom>
                <a:avLst/>
                <a:gdLst>
                  <a:gd name="T0" fmla="*/ 2147483647 w 55"/>
                  <a:gd name="T1" fmla="*/ 2147483647 h 439"/>
                  <a:gd name="T2" fmla="*/ 2147483647 w 55"/>
                  <a:gd name="T3" fmla="*/ 2147483647 h 439"/>
                  <a:gd name="T4" fmla="*/ 0 w 55"/>
                  <a:gd name="T5" fmla="*/ 2147483647 h 439"/>
                  <a:gd name="T6" fmla="*/ 0 w 55"/>
                  <a:gd name="T7" fmla="*/ 2147483647 h 439"/>
                  <a:gd name="T8" fmla="*/ 2147483647 w 55"/>
                  <a:gd name="T9" fmla="*/ 0 h 439"/>
                  <a:gd name="T10" fmla="*/ 2147483647 w 55"/>
                  <a:gd name="T11" fmla="*/ 2147483647 h 439"/>
                  <a:gd name="T12" fmla="*/ 2147483647 w 55"/>
                  <a:gd name="T13" fmla="*/ 2147483647 h 439"/>
                  <a:gd name="T14" fmla="*/ 2147483647 w 55"/>
                  <a:gd name="T15" fmla="*/ 2147483647 h 4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 h="439">
                    <a:moveTo>
                      <a:pt x="28" y="439"/>
                    </a:moveTo>
                    <a:lnTo>
                      <a:pt x="28" y="439"/>
                    </a:lnTo>
                    <a:cubicBezTo>
                      <a:pt x="13" y="439"/>
                      <a:pt x="0" y="426"/>
                      <a:pt x="0" y="411"/>
                    </a:cubicBezTo>
                    <a:lnTo>
                      <a:pt x="0" y="27"/>
                    </a:lnTo>
                    <a:cubicBezTo>
                      <a:pt x="0" y="12"/>
                      <a:pt x="13" y="0"/>
                      <a:pt x="28" y="0"/>
                    </a:cubicBezTo>
                    <a:cubicBezTo>
                      <a:pt x="43" y="0"/>
                      <a:pt x="55" y="12"/>
                      <a:pt x="55" y="27"/>
                    </a:cubicBezTo>
                    <a:lnTo>
                      <a:pt x="55" y="411"/>
                    </a:lnTo>
                    <a:cubicBezTo>
                      <a:pt x="55" y="426"/>
                      <a:pt x="43" y="439"/>
                      <a:pt x="28" y="439"/>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58" name="Freeform 240"/>
              <p:cNvSpPr>
                <a:spLocks/>
              </p:cNvSpPr>
              <p:nvPr/>
            </p:nvSpPr>
            <p:spPr bwMode="auto">
              <a:xfrm>
                <a:off x="1388850" y="5552077"/>
                <a:ext cx="16653" cy="180736"/>
              </a:xfrm>
              <a:custGeom>
                <a:avLst/>
                <a:gdLst>
                  <a:gd name="T0" fmla="*/ 2147483647 w 55"/>
                  <a:gd name="T1" fmla="*/ 2147483647 h 439"/>
                  <a:gd name="T2" fmla="*/ 2147483647 w 55"/>
                  <a:gd name="T3" fmla="*/ 2147483647 h 439"/>
                  <a:gd name="T4" fmla="*/ 0 w 55"/>
                  <a:gd name="T5" fmla="*/ 2147483647 h 439"/>
                  <a:gd name="T6" fmla="*/ 0 w 55"/>
                  <a:gd name="T7" fmla="*/ 2147483647 h 439"/>
                  <a:gd name="T8" fmla="*/ 2147483647 w 55"/>
                  <a:gd name="T9" fmla="*/ 0 h 439"/>
                  <a:gd name="T10" fmla="*/ 2147483647 w 55"/>
                  <a:gd name="T11" fmla="*/ 2147483647 h 439"/>
                  <a:gd name="T12" fmla="*/ 2147483647 w 55"/>
                  <a:gd name="T13" fmla="*/ 2147483647 h 439"/>
                  <a:gd name="T14" fmla="*/ 2147483647 w 55"/>
                  <a:gd name="T15" fmla="*/ 2147483647 h 4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 h="439">
                    <a:moveTo>
                      <a:pt x="27" y="439"/>
                    </a:moveTo>
                    <a:lnTo>
                      <a:pt x="27" y="439"/>
                    </a:lnTo>
                    <a:cubicBezTo>
                      <a:pt x="12" y="439"/>
                      <a:pt x="0" y="426"/>
                      <a:pt x="0" y="411"/>
                    </a:cubicBezTo>
                    <a:lnTo>
                      <a:pt x="0" y="27"/>
                    </a:lnTo>
                    <a:cubicBezTo>
                      <a:pt x="0" y="12"/>
                      <a:pt x="12" y="0"/>
                      <a:pt x="27" y="0"/>
                    </a:cubicBezTo>
                    <a:cubicBezTo>
                      <a:pt x="42" y="0"/>
                      <a:pt x="55" y="12"/>
                      <a:pt x="55" y="27"/>
                    </a:cubicBezTo>
                    <a:lnTo>
                      <a:pt x="55" y="411"/>
                    </a:lnTo>
                    <a:cubicBezTo>
                      <a:pt x="55" y="426"/>
                      <a:pt x="42" y="439"/>
                      <a:pt x="27" y="439"/>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59" name="Freeform 241"/>
              <p:cNvSpPr>
                <a:spLocks noEditPoints="1"/>
              </p:cNvSpPr>
              <p:nvPr/>
            </p:nvSpPr>
            <p:spPr bwMode="auto">
              <a:xfrm>
                <a:off x="1017288" y="5816229"/>
                <a:ext cx="34346" cy="45879"/>
              </a:xfrm>
              <a:custGeom>
                <a:avLst/>
                <a:gdLst>
                  <a:gd name="T0" fmla="*/ 2147483647 w 112"/>
                  <a:gd name="T1" fmla="*/ 2147483647 h 112"/>
                  <a:gd name="T2" fmla="*/ 2147483647 w 112"/>
                  <a:gd name="T3" fmla="*/ 2147483647 h 112"/>
                  <a:gd name="T4" fmla="*/ 2147483647 w 112"/>
                  <a:gd name="T5" fmla="*/ 2147483647 h 112"/>
                  <a:gd name="T6" fmla="*/ 2147483647 w 112"/>
                  <a:gd name="T7" fmla="*/ 2147483647 h 112"/>
                  <a:gd name="T8" fmla="*/ 2147483647 w 112"/>
                  <a:gd name="T9" fmla="*/ 2147483647 h 112"/>
                  <a:gd name="T10" fmla="*/ 2147483647 w 112"/>
                  <a:gd name="T11" fmla="*/ 2147483647 h 112"/>
                  <a:gd name="T12" fmla="*/ 2147483647 w 112"/>
                  <a:gd name="T13" fmla="*/ 0 h 112"/>
                  <a:gd name="T14" fmla="*/ 2147483647 w 112"/>
                  <a:gd name="T15" fmla="*/ 0 h 112"/>
                  <a:gd name="T16" fmla="*/ 0 w 112"/>
                  <a:gd name="T17" fmla="*/ 2147483647 h 112"/>
                  <a:gd name="T18" fmla="*/ 2147483647 w 112"/>
                  <a:gd name="T19" fmla="*/ 2147483647 h 112"/>
                  <a:gd name="T20" fmla="*/ 2147483647 w 112"/>
                  <a:gd name="T21" fmla="*/ 2147483647 h 112"/>
                  <a:gd name="T22" fmla="*/ 2147483647 w 112"/>
                  <a:gd name="T23" fmla="*/ 0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2" h="112">
                    <a:moveTo>
                      <a:pt x="56" y="79"/>
                    </a:moveTo>
                    <a:lnTo>
                      <a:pt x="56" y="79"/>
                    </a:lnTo>
                    <a:cubicBezTo>
                      <a:pt x="43" y="79"/>
                      <a:pt x="33" y="69"/>
                      <a:pt x="33" y="56"/>
                    </a:cubicBezTo>
                    <a:cubicBezTo>
                      <a:pt x="33" y="43"/>
                      <a:pt x="43" y="33"/>
                      <a:pt x="56" y="33"/>
                    </a:cubicBezTo>
                    <a:cubicBezTo>
                      <a:pt x="69" y="33"/>
                      <a:pt x="79" y="43"/>
                      <a:pt x="79" y="56"/>
                    </a:cubicBezTo>
                    <a:cubicBezTo>
                      <a:pt x="79" y="69"/>
                      <a:pt x="69" y="79"/>
                      <a:pt x="56" y="79"/>
                    </a:cubicBezTo>
                    <a:close/>
                    <a:moveTo>
                      <a:pt x="56" y="0"/>
                    </a:moveTo>
                    <a:lnTo>
                      <a:pt x="56" y="0"/>
                    </a:lnTo>
                    <a:cubicBezTo>
                      <a:pt x="25" y="0"/>
                      <a:pt x="0" y="25"/>
                      <a:pt x="0" y="56"/>
                    </a:cubicBezTo>
                    <a:cubicBezTo>
                      <a:pt x="0" y="87"/>
                      <a:pt x="25" y="112"/>
                      <a:pt x="56" y="112"/>
                    </a:cubicBezTo>
                    <a:cubicBezTo>
                      <a:pt x="87" y="112"/>
                      <a:pt x="112" y="87"/>
                      <a:pt x="112" y="56"/>
                    </a:cubicBezTo>
                    <a:cubicBezTo>
                      <a:pt x="112" y="25"/>
                      <a:pt x="87" y="0"/>
                      <a:pt x="56" y="0"/>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60" name="Freeform 242"/>
              <p:cNvSpPr>
                <a:spLocks/>
              </p:cNvSpPr>
              <p:nvPr/>
            </p:nvSpPr>
            <p:spPr bwMode="auto">
              <a:xfrm>
                <a:off x="1256670" y="5817620"/>
                <a:ext cx="42673" cy="45879"/>
              </a:xfrm>
              <a:custGeom>
                <a:avLst/>
                <a:gdLst>
                  <a:gd name="T0" fmla="*/ 2147483647 w 141"/>
                  <a:gd name="T1" fmla="*/ 2147483647 h 111"/>
                  <a:gd name="T2" fmla="*/ 2147483647 w 141"/>
                  <a:gd name="T3" fmla="*/ 2147483647 h 111"/>
                  <a:gd name="T4" fmla="*/ 2147483647 w 141"/>
                  <a:gd name="T5" fmla="*/ 0 h 111"/>
                  <a:gd name="T6" fmla="*/ 2147483647 w 141"/>
                  <a:gd name="T7" fmla="*/ 0 h 111"/>
                  <a:gd name="T8" fmla="*/ 2147483647 w 141"/>
                  <a:gd name="T9" fmla="*/ 2147483647 h 111"/>
                  <a:gd name="T10" fmla="*/ 0 w 141"/>
                  <a:gd name="T11" fmla="*/ 2147483647 h 111"/>
                  <a:gd name="T12" fmla="*/ 0 w 141"/>
                  <a:gd name="T13" fmla="*/ 2147483647 h 111"/>
                  <a:gd name="T14" fmla="*/ 2147483647 w 141"/>
                  <a:gd name="T15" fmla="*/ 2147483647 h 111"/>
                  <a:gd name="T16" fmla="*/ 2147483647 w 141"/>
                  <a:gd name="T17" fmla="*/ 2147483647 h 111"/>
                  <a:gd name="T18" fmla="*/ 2147483647 w 141"/>
                  <a:gd name="T19" fmla="*/ 214748364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1" h="111">
                    <a:moveTo>
                      <a:pt x="115" y="31"/>
                    </a:moveTo>
                    <a:lnTo>
                      <a:pt x="115" y="31"/>
                    </a:lnTo>
                    <a:lnTo>
                      <a:pt x="115" y="0"/>
                    </a:lnTo>
                    <a:lnTo>
                      <a:pt x="25" y="0"/>
                    </a:lnTo>
                    <a:lnTo>
                      <a:pt x="25" y="31"/>
                    </a:lnTo>
                    <a:lnTo>
                      <a:pt x="0" y="31"/>
                    </a:lnTo>
                    <a:lnTo>
                      <a:pt x="0" y="111"/>
                    </a:lnTo>
                    <a:lnTo>
                      <a:pt x="141" y="111"/>
                    </a:lnTo>
                    <a:lnTo>
                      <a:pt x="141" y="31"/>
                    </a:lnTo>
                    <a:lnTo>
                      <a:pt x="115" y="31"/>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61" name="Freeform 243"/>
              <p:cNvSpPr>
                <a:spLocks/>
              </p:cNvSpPr>
              <p:nvPr/>
            </p:nvSpPr>
            <p:spPr bwMode="auto">
              <a:xfrm>
                <a:off x="1206712" y="5817620"/>
                <a:ext cx="43713" cy="45879"/>
              </a:xfrm>
              <a:custGeom>
                <a:avLst/>
                <a:gdLst>
                  <a:gd name="T0" fmla="*/ 2147483647 w 141"/>
                  <a:gd name="T1" fmla="*/ 2147483647 h 111"/>
                  <a:gd name="T2" fmla="*/ 2147483647 w 141"/>
                  <a:gd name="T3" fmla="*/ 2147483647 h 111"/>
                  <a:gd name="T4" fmla="*/ 2147483647 w 141"/>
                  <a:gd name="T5" fmla="*/ 0 h 111"/>
                  <a:gd name="T6" fmla="*/ 2147483647 w 141"/>
                  <a:gd name="T7" fmla="*/ 0 h 111"/>
                  <a:gd name="T8" fmla="*/ 2147483647 w 141"/>
                  <a:gd name="T9" fmla="*/ 2147483647 h 111"/>
                  <a:gd name="T10" fmla="*/ 0 w 141"/>
                  <a:gd name="T11" fmla="*/ 2147483647 h 111"/>
                  <a:gd name="T12" fmla="*/ 0 w 141"/>
                  <a:gd name="T13" fmla="*/ 2147483647 h 111"/>
                  <a:gd name="T14" fmla="*/ 2147483647 w 141"/>
                  <a:gd name="T15" fmla="*/ 2147483647 h 111"/>
                  <a:gd name="T16" fmla="*/ 2147483647 w 141"/>
                  <a:gd name="T17" fmla="*/ 2147483647 h 111"/>
                  <a:gd name="T18" fmla="*/ 2147483647 w 141"/>
                  <a:gd name="T19" fmla="*/ 214748364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1" h="111">
                    <a:moveTo>
                      <a:pt x="116" y="31"/>
                    </a:moveTo>
                    <a:lnTo>
                      <a:pt x="116" y="31"/>
                    </a:lnTo>
                    <a:lnTo>
                      <a:pt x="116" y="0"/>
                    </a:lnTo>
                    <a:lnTo>
                      <a:pt x="25" y="0"/>
                    </a:lnTo>
                    <a:lnTo>
                      <a:pt x="25" y="31"/>
                    </a:lnTo>
                    <a:lnTo>
                      <a:pt x="0" y="31"/>
                    </a:lnTo>
                    <a:lnTo>
                      <a:pt x="0" y="111"/>
                    </a:lnTo>
                    <a:lnTo>
                      <a:pt x="141" y="111"/>
                    </a:lnTo>
                    <a:lnTo>
                      <a:pt x="141" y="31"/>
                    </a:lnTo>
                    <a:lnTo>
                      <a:pt x="116" y="31"/>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62" name="Freeform 244"/>
              <p:cNvSpPr>
                <a:spLocks/>
              </p:cNvSpPr>
              <p:nvPr/>
            </p:nvSpPr>
            <p:spPr bwMode="auto">
              <a:xfrm>
                <a:off x="1156754" y="5817620"/>
                <a:ext cx="43713" cy="45879"/>
              </a:xfrm>
              <a:custGeom>
                <a:avLst/>
                <a:gdLst>
                  <a:gd name="T0" fmla="*/ 2147483647 w 141"/>
                  <a:gd name="T1" fmla="*/ 2147483647 h 111"/>
                  <a:gd name="T2" fmla="*/ 2147483647 w 141"/>
                  <a:gd name="T3" fmla="*/ 2147483647 h 111"/>
                  <a:gd name="T4" fmla="*/ 2147483647 w 141"/>
                  <a:gd name="T5" fmla="*/ 0 h 111"/>
                  <a:gd name="T6" fmla="*/ 2147483647 w 141"/>
                  <a:gd name="T7" fmla="*/ 0 h 111"/>
                  <a:gd name="T8" fmla="*/ 2147483647 w 141"/>
                  <a:gd name="T9" fmla="*/ 2147483647 h 111"/>
                  <a:gd name="T10" fmla="*/ 0 w 141"/>
                  <a:gd name="T11" fmla="*/ 2147483647 h 111"/>
                  <a:gd name="T12" fmla="*/ 0 w 141"/>
                  <a:gd name="T13" fmla="*/ 2147483647 h 111"/>
                  <a:gd name="T14" fmla="*/ 2147483647 w 141"/>
                  <a:gd name="T15" fmla="*/ 2147483647 h 111"/>
                  <a:gd name="T16" fmla="*/ 2147483647 w 141"/>
                  <a:gd name="T17" fmla="*/ 2147483647 h 111"/>
                  <a:gd name="T18" fmla="*/ 2147483647 w 141"/>
                  <a:gd name="T19" fmla="*/ 214748364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1" h="111">
                    <a:moveTo>
                      <a:pt x="116" y="31"/>
                    </a:moveTo>
                    <a:lnTo>
                      <a:pt x="116" y="31"/>
                    </a:lnTo>
                    <a:lnTo>
                      <a:pt x="116" y="0"/>
                    </a:lnTo>
                    <a:lnTo>
                      <a:pt x="26" y="0"/>
                    </a:lnTo>
                    <a:lnTo>
                      <a:pt x="26" y="31"/>
                    </a:lnTo>
                    <a:lnTo>
                      <a:pt x="0" y="31"/>
                    </a:lnTo>
                    <a:lnTo>
                      <a:pt x="0" y="111"/>
                    </a:lnTo>
                    <a:lnTo>
                      <a:pt x="141" y="111"/>
                    </a:lnTo>
                    <a:lnTo>
                      <a:pt x="141" y="31"/>
                    </a:lnTo>
                    <a:lnTo>
                      <a:pt x="116" y="31"/>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63" name="Freeform 245"/>
              <p:cNvSpPr>
                <a:spLocks/>
              </p:cNvSpPr>
              <p:nvPr/>
            </p:nvSpPr>
            <p:spPr bwMode="auto">
              <a:xfrm>
                <a:off x="1107836" y="5817620"/>
                <a:ext cx="42673" cy="45879"/>
              </a:xfrm>
              <a:custGeom>
                <a:avLst/>
                <a:gdLst>
                  <a:gd name="T0" fmla="*/ 2147483647 w 141"/>
                  <a:gd name="T1" fmla="*/ 2147483647 h 111"/>
                  <a:gd name="T2" fmla="*/ 2147483647 w 141"/>
                  <a:gd name="T3" fmla="*/ 2147483647 h 111"/>
                  <a:gd name="T4" fmla="*/ 2147483647 w 141"/>
                  <a:gd name="T5" fmla="*/ 0 h 111"/>
                  <a:gd name="T6" fmla="*/ 2147483647 w 141"/>
                  <a:gd name="T7" fmla="*/ 0 h 111"/>
                  <a:gd name="T8" fmla="*/ 2147483647 w 141"/>
                  <a:gd name="T9" fmla="*/ 2147483647 h 111"/>
                  <a:gd name="T10" fmla="*/ 0 w 141"/>
                  <a:gd name="T11" fmla="*/ 2147483647 h 111"/>
                  <a:gd name="T12" fmla="*/ 0 w 141"/>
                  <a:gd name="T13" fmla="*/ 2147483647 h 111"/>
                  <a:gd name="T14" fmla="*/ 2147483647 w 141"/>
                  <a:gd name="T15" fmla="*/ 2147483647 h 111"/>
                  <a:gd name="T16" fmla="*/ 2147483647 w 141"/>
                  <a:gd name="T17" fmla="*/ 2147483647 h 111"/>
                  <a:gd name="T18" fmla="*/ 2147483647 w 141"/>
                  <a:gd name="T19" fmla="*/ 214748364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1" h="111">
                    <a:moveTo>
                      <a:pt x="116" y="31"/>
                    </a:moveTo>
                    <a:lnTo>
                      <a:pt x="116" y="31"/>
                    </a:lnTo>
                    <a:lnTo>
                      <a:pt x="116" y="0"/>
                    </a:lnTo>
                    <a:lnTo>
                      <a:pt x="26" y="0"/>
                    </a:lnTo>
                    <a:lnTo>
                      <a:pt x="26" y="31"/>
                    </a:lnTo>
                    <a:lnTo>
                      <a:pt x="0" y="31"/>
                    </a:lnTo>
                    <a:lnTo>
                      <a:pt x="0" y="111"/>
                    </a:lnTo>
                    <a:lnTo>
                      <a:pt x="141" y="111"/>
                    </a:lnTo>
                    <a:lnTo>
                      <a:pt x="141" y="31"/>
                    </a:lnTo>
                    <a:lnTo>
                      <a:pt x="116" y="31"/>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64" name="Freeform 246"/>
              <p:cNvSpPr>
                <a:spLocks/>
              </p:cNvSpPr>
              <p:nvPr/>
            </p:nvSpPr>
            <p:spPr bwMode="auto">
              <a:xfrm>
                <a:off x="1319117" y="5816229"/>
                <a:ext cx="28102" cy="47269"/>
              </a:xfrm>
              <a:custGeom>
                <a:avLst/>
                <a:gdLst>
                  <a:gd name="T0" fmla="*/ 2147483647 w 88"/>
                  <a:gd name="T1" fmla="*/ 2147483647 h 114"/>
                  <a:gd name="T2" fmla="*/ 2147483647 w 88"/>
                  <a:gd name="T3" fmla="*/ 2147483647 h 114"/>
                  <a:gd name="T4" fmla="*/ 2147483647 w 88"/>
                  <a:gd name="T5" fmla="*/ 0 h 114"/>
                  <a:gd name="T6" fmla="*/ 2147483647 w 88"/>
                  <a:gd name="T7" fmla="*/ 0 h 114"/>
                  <a:gd name="T8" fmla="*/ 2147483647 w 88"/>
                  <a:gd name="T9" fmla="*/ 2147483647 h 114"/>
                  <a:gd name="T10" fmla="*/ 0 w 88"/>
                  <a:gd name="T11" fmla="*/ 2147483647 h 114"/>
                  <a:gd name="T12" fmla="*/ 0 w 88"/>
                  <a:gd name="T13" fmla="*/ 2147483647 h 114"/>
                  <a:gd name="T14" fmla="*/ 2147483647 w 88"/>
                  <a:gd name="T15" fmla="*/ 2147483647 h 114"/>
                  <a:gd name="T16" fmla="*/ 2147483647 w 88"/>
                  <a:gd name="T17" fmla="*/ 2147483647 h 114"/>
                  <a:gd name="T18" fmla="*/ 2147483647 w 88"/>
                  <a:gd name="T19" fmla="*/ 2147483647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 h="114">
                    <a:moveTo>
                      <a:pt x="64" y="23"/>
                    </a:moveTo>
                    <a:lnTo>
                      <a:pt x="64" y="23"/>
                    </a:lnTo>
                    <a:lnTo>
                      <a:pt x="64" y="0"/>
                    </a:lnTo>
                    <a:lnTo>
                      <a:pt x="25" y="0"/>
                    </a:lnTo>
                    <a:lnTo>
                      <a:pt x="25" y="23"/>
                    </a:lnTo>
                    <a:lnTo>
                      <a:pt x="0" y="23"/>
                    </a:lnTo>
                    <a:lnTo>
                      <a:pt x="0" y="114"/>
                    </a:lnTo>
                    <a:lnTo>
                      <a:pt x="88" y="114"/>
                    </a:lnTo>
                    <a:lnTo>
                      <a:pt x="88" y="23"/>
                    </a:lnTo>
                    <a:lnTo>
                      <a:pt x="64" y="23"/>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65" name="Freeform 247"/>
              <p:cNvSpPr>
                <a:spLocks/>
              </p:cNvSpPr>
              <p:nvPr/>
            </p:nvSpPr>
            <p:spPr bwMode="auto">
              <a:xfrm>
                <a:off x="1352423" y="5816229"/>
                <a:ext cx="27061" cy="47269"/>
              </a:xfrm>
              <a:custGeom>
                <a:avLst/>
                <a:gdLst>
                  <a:gd name="T0" fmla="*/ 2147483647 w 88"/>
                  <a:gd name="T1" fmla="*/ 2147483647 h 114"/>
                  <a:gd name="T2" fmla="*/ 2147483647 w 88"/>
                  <a:gd name="T3" fmla="*/ 2147483647 h 114"/>
                  <a:gd name="T4" fmla="*/ 2147483647 w 88"/>
                  <a:gd name="T5" fmla="*/ 0 h 114"/>
                  <a:gd name="T6" fmla="*/ 2147483647 w 88"/>
                  <a:gd name="T7" fmla="*/ 0 h 114"/>
                  <a:gd name="T8" fmla="*/ 2147483647 w 88"/>
                  <a:gd name="T9" fmla="*/ 2147483647 h 114"/>
                  <a:gd name="T10" fmla="*/ 0 w 88"/>
                  <a:gd name="T11" fmla="*/ 2147483647 h 114"/>
                  <a:gd name="T12" fmla="*/ 0 w 88"/>
                  <a:gd name="T13" fmla="*/ 2147483647 h 114"/>
                  <a:gd name="T14" fmla="*/ 2147483647 w 88"/>
                  <a:gd name="T15" fmla="*/ 2147483647 h 114"/>
                  <a:gd name="T16" fmla="*/ 2147483647 w 88"/>
                  <a:gd name="T17" fmla="*/ 2147483647 h 114"/>
                  <a:gd name="T18" fmla="*/ 2147483647 w 88"/>
                  <a:gd name="T19" fmla="*/ 2147483647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 h="114">
                    <a:moveTo>
                      <a:pt x="63" y="23"/>
                    </a:moveTo>
                    <a:lnTo>
                      <a:pt x="63" y="23"/>
                    </a:lnTo>
                    <a:lnTo>
                      <a:pt x="63" y="0"/>
                    </a:lnTo>
                    <a:lnTo>
                      <a:pt x="25" y="0"/>
                    </a:lnTo>
                    <a:lnTo>
                      <a:pt x="25" y="23"/>
                    </a:lnTo>
                    <a:lnTo>
                      <a:pt x="0" y="23"/>
                    </a:lnTo>
                    <a:lnTo>
                      <a:pt x="0" y="114"/>
                    </a:lnTo>
                    <a:lnTo>
                      <a:pt x="88" y="114"/>
                    </a:lnTo>
                    <a:lnTo>
                      <a:pt x="88" y="23"/>
                    </a:lnTo>
                    <a:lnTo>
                      <a:pt x="63" y="23"/>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grpSp>
        <p:sp>
          <p:nvSpPr>
            <p:cNvPr id="66" name="线条"/>
            <p:cNvSpPr/>
            <p:nvPr/>
          </p:nvSpPr>
          <p:spPr>
            <a:xfrm>
              <a:off x="9527519" y="4336040"/>
              <a:ext cx="1060763" cy="1602"/>
            </a:xfrm>
            <a:prstGeom prst="line">
              <a:avLst/>
            </a:prstGeom>
            <a:ln w="6350">
              <a:solidFill>
                <a:srgbClr val="7F0000"/>
              </a:solidFill>
              <a:custDash>
                <a:ds d="200000" sp="200000"/>
              </a:custDash>
              <a:miter lim="400000"/>
              <a:headEnd type="oval"/>
              <a:tailEnd type="oval"/>
            </a:ln>
          </p:spPr>
          <p:txBody>
            <a:bodyPr lIns="45683" rIns="45683"/>
            <a:lstStyle/>
            <a:p>
              <a:pPr defTabSz="1218296">
                <a:defRPr/>
              </a:pPr>
              <a:endParaRPr sz="1398" kern="0">
                <a:solidFill>
                  <a:prstClr val="black"/>
                </a:solidFill>
                <a:ea typeface="Microsoft YaHei" panose="020B0503020204020204" pitchFamily="34" charset="-122"/>
                <a:sym typeface="Arial" panose="020B0604020202020204" pitchFamily="34" charset="0"/>
              </a:endParaRPr>
            </a:p>
          </p:txBody>
        </p:sp>
        <p:cxnSp>
          <p:nvCxnSpPr>
            <p:cNvPr id="67" name="直接连接符 66"/>
            <p:cNvCxnSpPr>
              <a:cxnSpLocks/>
              <a:stCxn id="115" idx="2"/>
            </p:cNvCxnSpPr>
            <p:nvPr/>
          </p:nvCxnSpPr>
          <p:spPr bwMode="auto">
            <a:xfrm flipH="1">
              <a:off x="9147937" y="3349593"/>
              <a:ext cx="13803" cy="392803"/>
            </a:xfrm>
            <a:prstGeom prst="line">
              <a:avLst/>
            </a:prstGeom>
            <a:noFill/>
            <a:ln w="12700" cap="flat" cmpd="sng" algn="ctr">
              <a:solidFill>
                <a:srgbClr val="00B0F0"/>
              </a:solidFill>
              <a:prstDash val="dash"/>
              <a:round/>
              <a:headEnd type="none" w="med" len="med"/>
              <a:tailEnd type="none" w="med" len="med"/>
            </a:ln>
            <a:effectLst/>
          </p:spPr>
        </p:cxnSp>
        <p:sp>
          <p:nvSpPr>
            <p:cNvPr id="68" name="AutoShape 66"/>
            <p:cNvSpPr>
              <a:spLocks noChangeArrowheads="1"/>
            </p:cNvSpPr>
            <p:nvPr/>
          </p:nvSpPr>
          <p:spPr bwMode="auto">
            <a:xfrm rot="16200000">
              <a:off x="11181878" y="3995295"/>
              <a:ext cx="126364" cy="342132"/>
            </a:xfrm>
            <a:prstGeom prst="can">
              <a:avLst>
                <a:gd name="adj" fmla="val 22394"/>
              </a:avLst>
            </a:prstGeom>
            <a:solidFill>
              <a:srgbClr val="0066FF"/>
            </a:solidFill>
            <a:ln w="9525" cap="flat" cmpd="sng" algn="ctr">
              <a:solidFill>
                <a:sysClr val="windowText" lastClr="000000"/>
              </a:solidFill>
              <a:prstDash val="solid"/>
              <a:headEnd/>
              <a:tailEnd/>
            </a:ln>
            <a:effectLst>
              <a:glow rad="101600">
                <a:srgbClr val="4BACC6">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69" name="AutoShape 66"/>
            <p:cNvSpPr>
              <a:spLocks noChangeArrowheads="1"/>
            </p:cNvSpPr>
            <p:nvPr/>
          </p:nvSpPr>
          <p:spPr bwMode="auto">
            <a:xfrm rot="16200000">
              <a:off x="8952349" y="3940379"/>
              <a:ext cx="322012" cy="642617"/>
            </a:xfrm>
            <a:prstGeom prst="can">
              <a:avLst>
                <a:gd name="adj" fmla="val 48358"/>
              </a:avLst>
            </a:prstGeom>
            <a:gradFill rotWithShape="1">
              <a:gsLst>
                <a:gs pos="0">
                  <a:srgbClr val="66CCFF"/>
                </a:gs>
                <a:gs pos="35000">
                  <a:srgbClr val="66CCFF"/>
                </a:gs>
                <a:gs pos="100000">
                  <a:srgbClr val="66CCFF"/>
                </a:gs>
              </a:gsLst>
              <a:lin ang="16200000" scaled="1"/>
            </a:gradFill>
            <a:ln w="9525" cap="flat" cmpd="sng" algn="ctr">
              <a:solidFill>
                <a:sysClr val="windowText" lastClr="000000"/>
              </a:solidFill>
              <a:prstDash val="solid"/>
              <a:headEnd/>
              <a:tailEnd/>
            </a:ln>
            <a:effectLst>
              <a:glow rad="101600">
                <a:srgbClr val="4BACC6">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70" name="AutoShape 66"/>
            <p:cNvSpPr>
              <a:spLocks noChangeArrowheads="1"/>
            </p:cNvSpPr>
            <p:nvPr/>
          </p:nvSpPr>
          <p:spPr bwMode="auto">
            <a:xfrm rot="16200000">
              <a:off x="6349947" y="3802387"/>
              <a:ext cx="126364" cy="256597"/>
            </a:xfrm>
            <a:prstGeom prst="can">
              <a:avLst>
                <a:gd name="adj" fmla="val 22394"/>
              </a:avLst>
            </a:prstGeom>
            <a:solidFill>
              <a:srgbClr val="0066FF"/>
            </a:solidFill>
            <a:ln w="9525" cap="flat" cmpd="sng" algn="ctr">
              <a:solidFill>
                <a:sysClr val="windowText" lastClr="000000"/>
              </a:solidFill>
              <a:prstDash val="solid"/>
              <a:headEnd/>
              <a:tailEnd/>
            </a:ln>
            <a:effectLst>
              <a:glow rad="101600">
                <a:srgbClr val="4BACC6">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71" name="矩形 70"/>
            <p:cNvSpPr/>
            <p:nvPr/>
          </p:nvSpPr>
          <p:spPr>
            <a:xfrm>
              <a:off x="8893138" y="3277877"/>
              <a:ext cx="1525500" cy="276783"/>
            </a:xfrm>
            <a:prstGeom prst="rect">
              <a:avLst/>
            </a:prstGeom>
          </p:spPr>
          <p:txBody>
            <a:bodyPr wrap="square">
              <a:spAutoFit/>
            </a:bodyPr>
            <a:lstStyle/>
            <a:p>
              <a:pPr defTabSz="1218296"/>
              <a:r>
                <a:rPr lang="en-US" altLang="zh-CN" sz="1200" dirty="0">
                  <a:solidFill>
                    <a:srgbClr val="0070C0"/>
                  </a:solidFill>
                  <a:ea typeface="Microsoft YaHei" panose="020B0503020204020204" pitchFamily="34" charset="-122"/>
                  <a:sym typeface="Arial" panose="020B0604020202020204" pitchFamily="34" charset="0"/>
                </a:rPr>
                <a:t>NETCONF/YANG</a:t>
              </a:r>
              <a:endParaRPr lang="zh-CN" altLang="en-US" sz="1200" dirty="0">
                <a:solidFill>
                  <a:srgbClr val="0070C0"/>
                </a:solidFill>
                <a:ea typeface="Microsoft YaHei" panose="020B0503020204020204" pitchFamily="34" charset="-122"/>
                <a:sym typeface="Arial" panose="020B0604020202020204" pitchFamily="34" charset="0"/>
              </a:endParaRPr>
            </a:p>
          </p:txBody>
        </p:sp>
        <p:sp>
          <p:nvSpPr>
            <p:cNvPr id="72" name="TextBox 191"/>
            <p:cNvSpPr txBox="1"/>
            <p:nvPr/>
          </p:nvSpPr>
          <p:spPr bwMode="auto">
            <a:xfrm>
              <a:off x="8941792" y="4170983"/>
              <a:ext cx="485520" cy="187351"/>
            </a:xfrm>
            <a:prstGeom prst="rect">
              <a:avLst/>
            </a:prstGeom>
            <a:noFill/>
            <a:ln w="9525">
              <a:noFill/>
              <a:miter lim="800000"/>
              <a:headEnd/>
              <a:tailEnd/>
            </a:ln>
          </p:spPr>
          <p:txBody>
            <a:bodyPr wrap="none" lIns="0" tIns="0" rIns="0" bIns="0" rtlCol="0">
              <a:spAutoFit/>
            </a:bodyPr>
            <a:lstStyle/>
            <a:p>
              <a:pPr marL="176007" indent="-176007" defTabSz="1218296">
                <a:lnSpc>
                  <a:spcPct val="110000"/>
                </a:lnSpc>
                <a:spcBef>
                  <a:spcPts val="1000"/>
                </a:spcBef>
                <a:buClr>
                  <a:srgbClr val="7F7F7F"/>
                </a:buClr>
                <a:buSzPct val="60000"/>
              </a:pPr>
              <a:r>
                <a:rPr lang="en-US" altLang="zh-CN" sz="1200" dirty="0">
                  <a:solidFill>
                    <a:prstClr val="black"/>
                  </a:solidFill>
                  <a:ea typeface="Microsoft YaHei" panose="020B0503020204020204" pitchFamily="34" charset="-122"/>
                  <a:cs typeface="Arial" pitchFamily="34" charset="0"/>
                  <a:sym typeface="Arial" panose="020B0604020202020204" pitchFamily="34" charset="0"/>
                </a:rPr>
                <a:t>D-Net1</a:t>
              </a:r>
              <a:endParaRPr lang="zh-CN" altLang="en-US" sz="1200" dirty="0">
                <a:solidFill>
                  <a:prstClr val="black"/>
                </a:solidFill>
                <a:ea typeface="Microsoft YaHei" panose="020B0503020204020204" pitchFamily="34" charset="-122"/>
                <a:cs typeface="Arial" pitchFamily="34" charset="0"/>
                <a:sym typeface="Arial" panose="020B0604020202020204" pitchFamily="34" charset="0"/>
              </a:endParaRPr>
            </a:p>
          </p:txBody>
        </p:sp>
        <p:sp>
          <p:nvSpPr>
            <p:cNvPr id="73" name="TextBox 95"/>
            <p:cNvSpPr txBox="1">
              <a:spLocks noChangeArrowheads="1"/>
            </p:cNvSpPr>
            <p:nvPr/>
          </p:nvSpPr>
          <p:spPr bwMode="auto">
            <a:xfrm>
              <a:off x="9454142" y="3429683"/>
              <a:ext cx="1169650" cy="276783"/>
            </a:xfrm>
            <a:prstGeom prst="rect">
              <a:avLst/>
            </a:prstGeom>
            <a:noFill/>
            <a:ln w="9525">
              <a:noFill/>
              <a:miter lim="800000"/>
              <a:headEnd/>
              <a:tailEnd/>
            </a:ln>
          </p:spPr>
          <p:txBody>
            <a:bodyPr wrap="square">
              <a:spAutoFit/>
            </a:bodyPr>
            <a:lstStyle/>
            <a:p>
              <a:pPr algn="ctr" defTabSz="1218296">
                <a:defRPr/>
              </a:pPr>
              <a:r>
                <a:rPr lang="en-US" altLang="zh-CN" sz="1200" kern="0" dirty="0">
                  <a:solidFill>
                    <a:srgbClr val="000000"/>
                  </a:solidFill>
                  <a:ea typeface="Microsoft YaHei" panose="020B0503020204020204" pitchFamily="34" charset="-122"/>
                  <a:sym typeface="Arial" panose="020B0604020202020204" pitchFamily="34" charset="0"/>
                </a:rPr>
                <a:t>OLT</a:t>
              </a:r>
              <a:endParaRPr lang="zh-CN" altLang="en-US" sz="1200" kern="0" dirty="0">
                <a:solidFill>
                  <a:srgbClr val="000000"/>
                </a:solidFill>
                <a:ea typeface="Microsoft YaHei" panose="020B0503020204020204" pitchFamily="34" charset="-122"/>
                <a:sym typeface="Arial" panose="020B0604020202020204" pitchFamily="34" charset="0"/>
              </a:endParaRPr>
            </a:p>
          </p:txBody>
        </p:sp>
        <p:sp>
          <p:nvSpPr>
            <p:cNvPr id="74" name="AutoShape 66"/>
            <p:cNvSpPr>
              <a:spLocks noChangeArrowheads="1"/>
            </p:cNvSpPr>
            <p:nvPr/>
          </p:nvSpPr>
          <p:spPr bwMode="auto">
            <a:xfrm rot="16200000">
              <a:off x="11199180" y="4131302"/>
              <a:ext cx="126364" cy="342132"/>
            </a:xfrm>
            <a:prstGeom prst="can">
              <a:avLst>
                <a:gd name="adj" fmla="val 22394"/>
              </a:avLst>
            </a:prstGeom>
            <a:solidFill>
              <a:srgbClr val="C0504D">
                <a:lumMod val="90000"/>
              </a:srgbClr>
            </a:solidFill>
            <a:ln w="9525" cap="flat" cmpd="sng" algn="ctr">
              <a:solidFill>
                <a:sysClr val="windowText" lastClr="000000"/>
              </a:solidFill>
              <a:prstDash val="solid"/>
              <a:headEnd/>
              <a:tailEnd/>
            </a:ln>
            <a:effectLst>
              <a:glow rad="101600">
                <a:srgbClr val="4BACC6">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75" name="AutoShape 66"/>
            <p:cNvSpPr>
              <a:spLocks noChangeArrowheads="1"/>
            </p:cNvSpPr>
            <p:nvPr/>
          </p:nvSpPr>
          <p:spPr bwMode="auto">
            <a:xfrm rot="16200000">
              <a:off x="10744750" y="3981256"/>
              <a:ext cx="322012" cy="513199"/>
            </a:xfrm>
            <a:prstGeom prst="can">
              <a:avLst>
                <a:gd name="adj" fmla="val 22394"/>
              </a:avLst>
            </a:prstGeom>
            <a:gradFill rotWithShape="1">
              <a:gsLst>
                <a:gs pos="0">
                  <a:srgbClr val="66CCFF"/>
                </a:gs>
                <a:gs pos="35000">
                  <a:srgbClr val="66CCFF"/>
                </a:gs>
                <a:gs pos="100000">
                  <a:srgbClr val="66CCFF"/>
                </a:gs>
              </a:gsLst>
              <a:lin ang="16200000" scaled="1"/>
            </a:gradFill>
            <a:ln w="9525" cap="flat" cmpd="sng" algn="ctr">
              <a:solidFill>
                <a:sysClr val="windowText" lastClr="000000"/>
              </a:solidFill>
              <a:prstDash val="solid"/>
              <a:headEnd/>
              <a:tailEnd/>
            </a:ln>
            <a:effectLst>
              <a:glow rad="101600">
                <a:srgbClr val="4BACC6">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76" name="TextBox 191"/>
            <p:cNvSpPr txBox="1"/>
            <p:nvPr/>
          </p:nvSpPr>
          <p:spPr bwMode="auto">
            <a:xfrm>
              <a:off x="10687619" y="4146454"/>
              <a:ext cx="485520" cy="187351"/>
            </a:xfrm>
            <a:prstGeom prst="rect">
              <a:avLst/>
            </a:prstGeom>
            <a:noFill/>
            <a:ln w="9525">
              <a:noFill/>
              <a:miter lim="800000"/>
              <a:headEnd/>
              <a:tailEnd/>
            </a:ln>
          </p:spPr>
          <p:txBody>
            <a:bodyPr wrap="none" lIns="0" tIns="0" rIns="0" bIns="0" rtlCol="0">
              <a:spAutoFit/>
            </a:bodyPr>
            <a:lstStyle/>
            <a:p>
              <a:pPr marL="176007" indent="-176007" defTabSz="1218296">
                <a:lnSpc>
                  <a:spcPct val="110000"/>
                </a:lnSpc>
                <a:spcBef>
                  <a:spcPts val="1000"/>
                </a:spcBef>
                <a:buClr>
                  <a:srgbClr val="7F7F7F"/>
                </a:buClr>
                <a:buSzPct val="60000"/>
              </a:pPr>
              <a:r>
                <a:rPr lang="en-US" altLang="zh-CN" sz="1200" dirty="0">
                  <a:solidFill>
                    <a:prstClr val="black"/>
                  </a:solidFill>
                  <a:ea typeface="Microsoft YaHei" panose="020B0503020204020204" pitchFamily="34" charset="-122"/>
                  <a:cs typeface="Arial" pitchFamily="34" charset="0"/>
                  <a:sym typeface="Arial" panose="020B0604020202020204" pitchFamily="34" charset="0"/>
                </a:rPr>
                <a:t>D-Net1</a:t>
              </a:r>
              <a:endParaRPr lang="zh-CN" altLang="en-US" sz="1200" dirty="0">
                <a:solidFill>
                  <a:prstClr val="black"/>
                </a:solidFill>
                <a:ea typeface="Microsoft YaHei" panose="020B0503020204020204" pitchFamily="34" charset="-122"/>
                <a:cs typeface="Arial" pitchFamily="34" charset="0"/>
                <a:sym typeface="Arial" panose="020B0604020202020204" pitchFamily="34" charset="0"/>
              </a:endParaRPr>
            </a:p>
          </p:txBody>
        </p:sp>
        <p:sp>
          <p:nvSpPr>
            <p:cNvPr id="77" name="AutoShape 66"/>
            <p:cNvSpPr>
              <a:spLocks noChangeArrowheads="1"/>
            </p:cNvSpPr>
            <p:nvPr/>
          </p:nvSpPr>
          <p:spPr bwMode="auto">
            <a:xfrm rot="16200000">
              <a:off x="6350873" y="3938496"/>
              <a:ext cx="126364" cy="256596"/>
            </a:xfrm>
            <a:prstGeom prst="can">
              <a:avLst>
                <a:gd name="adj" fmla="val 22394"/>
              </a:avLst>
            </a:prstGeom>
            <a:solidFill>
              <a:srgbClr val="C0504D">
                <a:lumMod val="90000"/>
              </a:srgbClr>
            </a:solidFill>
            <a:ln w="9525" cap="flat" cmpd="sng" algn="ctr">
              <a:solidFill>
                <a:sysClr val="windowText" lastClr="000000"/>
              </a:solidFill>
              <a:prstDash val="solid"/>
              <a:headEnd/>
              <a:tailEnd/>
            </a:ln>
            <a:effectLst>
              <a:glow rad="101600">
                <a:srgbClr val="4BACC6">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78" name="圆角矩形 77"/>
            <p:cNvSpPr/>
            <p:nvPr/>
          </p:nvSpPr>
          <p:spPr>
            <a:xfrm>
              <a:off x="5334666" y="4011799"/>
              <a:ext cx="714858" cy="171453"/>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NSI2</a:t>
              </a:r>
              <a:endParaRPr lang="zh-CN" altLang="en-US" sz="900" kern="0" dirty="0">
                <a:solidFill>
                  <a:srgbClr val="666666"/>
                </a:solidFill>
                <a:ea typeface="等线" panose="02010600030101010101" pitchFamily="2" charset="-122"/>
              </a:endParaRPr>
            </a:p>
          </p:txBody>
        </p:sp>
        <p:sp>
          <p:nvSpPr>
            <p:cNvPr id="79" name="圆角矩形 78"/>
            <p:cNvSpPr/>
            <p:nvPr/>
          </p:nvSpPr>
          <p:spPr>
            <a:xfrm>
              <a:off x="5335879" y="3831833"/>
              <a:ext cx="720429" cy="141289"/>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NSI1</a:t>
              </a:r>
              <a:endParaRPr lang="zh-CN" altLang="en-US" sz="900" kern="0" dirty="0">
                <a:solidFill>
                  <a:srgbClr val="666666"/>
                </a:solidFill>
                <a:ea typeface="等线" panose="02010600030101010101" pitchFamily="2" charset="-122"/>
              </a:endParaRPr>
            </a:p>
          </p:txBody>
        </p:sp>
        <p:sp>
          <p:nvSpPr>
            <p:cNvPr id="80" name="AutoShape 66"/>
            <p:cNvSpPr>
              <a:spLocks noChangeArrowheads="1"/>
            </p:cNvSpPr>
            <p:nvPr/>
          </p:nvSpPr>
          <p:spPr bwMode="auto">
            <a:xfrm rot="16200000">
              <a:off x="8634584" y="4014718"/>
              <a:ext cx="126364" cy="342132"/>
            </a:xfrm>
            <a:prstGeom prst="can">
              <a:avLst>
                <a:gd name="adj" fmla="val 22394"/>
              </a:avLst>
            </a:prstGeom>
            <a:solidFill>
              <a:srgbClr val="0066FF"/>
            </a:solidFill>
            <a:ln w="9525" cap="flat" cmpd="sng" algn="ctr">
              <a:solidFill>
                <a:sysClr val="windowText" lastClr="000000"/>
              </a:solidFill>
              <a:prstDash val="solid"/>
              <a:headEnd/>
              <a:tailEnd/>
            </a:ln>
            <a:effectLst>
              <a:glow rad="101600">
                <a:srgbClr val="4BACC6">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81" name="AutoShape 66"/>
            <p:cNvSpPr>
              <a:spLocks noChangeArrowheads="1"/>
            </p:cNvSpPr>
            <p:nvPr/>
          </p:nvSpPr>
          <p:spPr bwMode="auto">
            <a:xfrm rot="16200000">
              <a:off x="8651886" y="4150726"/>
              <a:ext cx="126364" cy="342132"/>
            </a:xfrm>
            <a:prstGeom prst="can">
              <a:avLst>
                <a:gd name="adj" fmla="val 22394"/>
              </a:avLst>
            </a:prstGeom>
            <a:solidFill>
              <a:srgbClr val="C0504D">
                <a:lumMod val="90000"/>
              </a:srgbClr>
            </a:solidFill>
            <a:ln w="9525" cap="flat" cmpd="sng" algn="ctr">
              <a:solidFill>
                <a:sysClr val="windowText" lastClr="000000"/>
              </a:solidFill>
              <a:prstDash val="solid"/>
              <a:headEnd/>
              <a:tailEnd/>
            </a:ln>
            <a:effectLst>
              <a:glow rad="101600">
                <a:srgbClr val="4BACC6">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82" name="圆角矩形 81"/>
            <p:cNvSpPr/>
            <p:nvPr/>
          </p:nvSpPr>
          <p:spPr>
            <a:xfrm>
              <a:off x="5329946" y="4581815"/>
              <a:ext cx="720429" cy="141289"/>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NSI2</a:t>
              </a:r>
              <a:endParaRPr lang="zh-CN" altLang="en-US" sz="900" kern="0" dirty="0">
                <a:solidFill>
                  <a:srgbClr val="666666"/>
                </a:solidFill>
                <a:ea typeface="等线" panose="02010600030101010101" pitchFamily="2" charset="-122"/>
              </a:endParaRPr>
            </a:p>
          </p:txBody>
        </p:sp>
        <p:sp>
          <p:nvSpPr>
            <p:cNvPr id="83" name="AutoShape 66"/>
            <p:cNvSpPr>
              <a:spLocks noChangeArrowheads="1"/>
            </p:cNvSpPr>
            <p:nvPr/>
          </p:nvSpPr>
          <p:spPr bwMode="auto">
            <a:xfrm rot="16200000">
              <a:off x="6389487" y="4519771"/>
              <a:ext cx="126364" cy="256596"/>
            </a:xfrm>
            <a:prstGeom prst="can">
              <a:avLst>
                <a:gd name="adj" fmla="val 22394"/>
              </a:avLst>
            </a:prstGeom>
            <a:solidFill>
              <a:srgbClr val="C0504D">
                <a:lumMod val="90000"/>
              </a:srgbClr>
            </a:solidFill>
            <a:ln w="9525" cap="flat" cmpd="sng" algn="ctr">
              <a:solidFill>
                <a:sysClr val="windowText" lastClr="000000"/>
              </a:solidFill>
              <a:prstDash val="solid"/>
              <a:headEnd/>
              <a:tailEnd/>
            </a:ln>
            <a:effectLst>
              <a:glow rad="101600">
                <a:srgbClr val="4BACC6">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84" name="圆角矩形 83"/>
            <p:cNvSpPr/>
            <p:nvPr/>
          </p:nvSpPr>
          <p:spPr>
            <a:xfrm>
              <a:off x="11304471" y="5225692"/>
              <a:ext cx="714858" cy="171453"/>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NSI4</a:t>
              </a:r>
              <a:endParaRPr lang="zh-CN" altLang="en-US" sz="900" kern="0" dirty="0">
                <a:solidFill>
                  <a:srgbClr val="666666"/>
                </a:solidFill>
                <a:ea typeface="等线" panose="02010600030101010101" pitchFamily="2" charset="-122"/>
              </a:endParaRPr>
            </a:p>
          </p:txBody>
        </p:sp>
        <p:sp>
          <p:nvSpPr>
            <p:cNvPr id="85" name="圆角矩形 84"/>
            <p:cNvSpPr/>
            <p:nvPr/>
          </p:nvSpPr>
          <p:spPr>
            <a:xfrm>
              <a:off x="11297456" y="5073653"/>
              <a:ext cx="720429" cy="141289"/>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NSI3</a:t>
              </a:r>
              <a:endParaRPr lang="zh-CN" altLang="en-US" sz="900" kern="0" dirty="0">
                <a:solidFill>
                  <a:srgbClr val="666666"/>
                </a:solidFill>
                <a:ea typeface="等线" panose="02010600030101010101" pitchFamily="2" charset="-122"/>
              </a:endParaRPr>
            </a:p>
          </p:txBody>
        </p:sp>
        <p:sp>
          <p:nvSpPr>
            <p:cNvPr id="86" name="AutoShape 66"/>
            <p:cNvSpPr>
              <a:spLocks noChangeArrowheads="1"/>
            </p:cNvSpPr>
            <p:nvPr/>
          </p:nvSpPr>
          <p:spPr bwMode="auto">
            <a:xfrm rot="16200000">
              <a:off x="11181878" y="4969764"/>
              <a:ext cx="126364" cy="342132"/>
            </a:xfrm>
            <a:prstGeom prst="can">
              <a:avLst>
                <a:gd name="adj" fmla="val 22394"/>
              </a:avLst>
            </a:prstGeom>
            <a:solidFill>
              <a:srgbClr val="00B050"/>
            </a:solidFill>
            <a:ln w="9525" cap="flat" cmpd="sng" algn="ctr">
              <a:solidFill>
                <a:sysClr val="windowText" lastClr="000000"/>
              </a:solidFill>
              <a:prstDash val="solid"/>
              <a:headEnd/>
              <a:tailEnd/>
            </a:ln>
            <a:effectLst>
              <a:glow rad="101600">
                <a:srgbClr val="4BACC6">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87" name="AutoShape 66"/>
            <p:cNvSpPr>
              <a:spLocks noChangeArrowheads="1"/>
            </p:cNvSpPr>
            <p:nvPr/>
          </p:nvSpPr>
          <p:spPr bwMode="auto">
            <a:xfrm rot="16200000">
              <a:off x="11181878" y="5121008"/>
              <a:ext cx="126364" cy="342132"/>
            </a:xfrm>
            <a:prstGeom prst="can">
              <a:avLst>
                <a:gd name="adj" fmla="val 22394"/>
              </a:avLst>
            </a:prstGeom>
            <a:solidFill>
              <a:srgbClr val="E5A958"/>
            </a:solidFill>
            <a:ln w="9525" cap="flat" cmpd="sng" algn="ctr">
              <a:solidFill>
                <a:sysClr val="windowText" lastClr="000000"/>
              </a:solidFill>
              <a:prstDash val="solid"/>
              <a:headEnd/>
              <a:tailEnd/>
            </a:ln>
            <a:effectLst>
              <a:glow rad="101600">
                <a:srgbClr val="4BACC6">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88" name="AutoShape 66"/>
            <p:cNvSpPr>
              <a:spLocks noChangeArrowheads="1"/>
            </p:cNvSpPr>
            <p:nvPr/>
          </p:nvSpPr>
          <p:spPr bwMode="auto">
            <a:xfrm rot="16200000">
              <a:off x="8953533" y="4918846"/>
              <a:ext cx="344338" cy="642615"/>
            </a:xfrm>
            <a:prstGeom prst="can">
              <a:avLst>
                <a:gd name="adj" fmla="val 22394"/>
              </a:avLst>
            </a:prstGeom>
            <a:gradFill rotWithShape="1">
              <a:gsLst>
                <a:gs pos="0">
                  <a:srgbClr val="92D050"/>
                </a:gs>
                <a:gs pos="35000">
                  <a:srgbClr val="92D050"/>
                </a:gs>
                <a:gs pos="100000">
                  <a:srgbClr val="92D050"/>
                </a:gs>
              </a:gsLst>
              <a:lin ang="16200000" scaled="1"/>
            </a:gradFill>
            <a:ln w="9525" cap="flat" cmpd="sng" algn="ctr">
              <a:solidFill>
                <a:sysClr val="windowText" lastClr="000000"/>
              </a:solidFill>
              <a:prstDash val="solid"/>
              <a:headEnd/>
              <a:tailEnd/>
            </a:ln>
            <a:effectLst>
              <a:glow rad="63500">
                <a:srgbClr val="9BBB59">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89" name="AutoShape 66"/>
            <p:cNvSpPr>
              <a:spLocks noChangeArrowheads="1"/>
            </p:cNvSpPr>
            <p:nvPr/>
          </p:nvSpPr>
          <p:spPr bwMode="auto">
            <a:xfrm rot="16200000">
              <a:off x="10711945" y="4964746"/>
              <a:ext cx="381958" cy="513198"/>
            </a:xfrm>
            <a:prstGeom prst="can">
              <a:avLst>
                <a:gd name="adj" fmla="val 22394"/>
              </a:avLst>
            </a:prstGeom>
            <a:gradFill rotWithShape="1">
              <a:gsLst>
                <a:gs pos="0">
                  <a:srgbClr val="92D050"/>
                </a:gs>
                <a:gs pos="35000">
                  <a:srgbClr val="92D050"/>
                </a:gs>
                <a:gs pos="100000">
                  <a:srgbClr val="92D050"/>
                </a:gs>
              </a:gsLst>
              <a:lin ang="16200000" scaled="1"/>
            </a:gradFill>
            <a:ln w="9525" cap="flat" cmpd="sng" algn="ctr">
              <a:solidFill>
                <a:sysClr val="windowText" lastClr="000000"/>
              </a:solidFill>
              <a:prstDash val="solid"/>
              <a:headEnd/>
              <a:tailEnd/>
            </a:ln>
            <a:effectLst>
              <a:glow rad="63500">
                <a:srgbClr val="9BBB59">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90" name="AutoShape 66"/>
            <p:cNvSpPr>
              <a:spLocks noChangeArrowheads="1"/>
            </p:cNvSpPr>
            <p:nvPr/>
          </p:nvSpPr>
          <p:spPr bwMode="auto">
            <a:xfrm rot="16200000">
              <a:off x="6349948" y="5021843"/>
              <a:ext cx="126364" cy="256596"/>
            </a:xfrm>
            <a:prstGeom prst="can">
              <a:avLst>
                <a:gd name="adj" fmla="val 22394"/>
              </a:avLst>
            </a:prstGeom>
            <a:solidFill>
              <a:srgbClr val="00B050"/>
            </a:solidFill>
            <a:ln w="9525" cap="flat" cmpd="sng" algn="ctr">
              <a:solidFill>
                <a:sysClr val="windowText" lastClr="000000"/>
              </a:solidFill>
              <a:prstDash val="solid"/>
              <a:headEnd/>
              <a:tailEnd/>
            </a:ln>
            <a:effectLst>
              <a:glow rad="101600">
                <a:srgbClr val="4BACC6">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91" name="AutoShape 66"/>
            <p:cNvSpPr>
              <a:spLocks noChangeArrowheads="1"/>
            </p:cNvSpPr>
            <p:nvPr/>
          </p:nvSpPr>
          <p:spPr bwMode="auto">
            <a:xfrm rot="16200000">
              <a:off x="6349948" y="5173086"/>
              <a:ext cx="126364" cy="256596"/>
            </a:xfrm>
            <a:prstGeom prst="can">
              <a:avLst>
                <a:gd name="adj" fmla="val 22394"/>
              </a:avLst>
            </a:prstGeom>
            <a:solidFill>
              <a:srgbClr val="E5A958"/>
            </a:solidFill>
            <a:ln w="9525" cap="flat" cmpd="sng" algn="ctr">
              <a:solidFill>
                <a:sysClr val="windowText" lastClr="000000"/>
              </a:solidFill>
              <a:prstDash val="solid"/>
              <a:headEnd/>
              <a:tailEnd/>
            </a:ln>
            <a:effectLst>
              <a:glow rad="101600">
                <a:srgbClr val="4BACC6">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92" name="TextBox 191"/>
            <p:cNvSpPr txBox="1"/>
            <p:nvPr/>
          </p:nvSpPr>
          <p:spPr bwMode="auto">
            <a:xfrm>
              <a:off x="10676088" y="5114669"/>
              <a:ext cx="485520" cy="187351"/>
            </a:xfrm>
            <a:prstGeom prst="rect">
              <a:avLst/>
            </a:prstGeom>
            <a:noFill/>
            <a:ln w="9525">
              <a:noFill/>
              <a:miter lim="800000"/>
              <a:headEnd/>
              <a:tailEnd/>
            </a:ln>
          </p:spPr>
          <p:txBody>
            <a:bodyPr wrap="none" lIns="0" tIns="0" rIns="0" bIns="0" rtlCol="0">
              <a:spAutoFit/>
            </a:bodyPr>
            <a:lstStyle/>
            <a:p>
              <a:pPr marL="176007" indent="-176007" defTabSz="1218296">
                <a:lnSpc>
                  <a:spcPct val="110000"/>
                </a:lnSpc>
                <a:spcBef>
                  <a:spcPts val="1000"/>
                </a:spcBef>
                <a:buClr>
                  <a:srgbClr val="7F7F7F"/>
                </a:buClr>
                <a:buSzPct val="60000"/>
              </a:pPr>
              <a:r>
                <a:rPr lang="en-US" altLang="zh-CN" sz="1200" dirty="0">
                  <a:solidFill>
                    <a:prstClr val="black"/>
                  </a:solidFill>
                  <a:ea typeface="Microsoft YaHei" panose="020B0503020204020204" pitchFamily="34" charset="-122"/>
                  <a:cs typeface="Arial" pitchFamily="34" charset="0"/>
                  <a:sym typeface="Arial" panose="020B0604020202020204" pitchFamily="34" charset="0"/>
                </a:rPr>
                <a:t>D-Net2</a:t>
              </a:r>
              <a:endParaRPr lang="zh-CN" altLang="en-US" sz="1200" dirty="0">
                <a:solidFill>
                  <a:prstClr val="black"/>
                </a:solidFill>
                <a:ea typeface="Microsoft YaHei" panose="020B0503020204020204" pitchFamily="34" charset="-122"/>
                <a:cs typeface="Arial" pitchFamily="34" charset="0"/>
                <a:sym typeface="Arial" panose="020B0604020202020204" pitchFamily="34" charset="0"/>
              </a:endParaRPr>
            </a:p>
          </p:txBody>
        </p:sp>
        <p:sp>
          <p:nvSpPr>
            <p:cNvPr id="93" name="TextBox 191"/>
            <p:cNvSpPr txBox="1"/>
            <p:nvPr/>
          </p:nvSpPr>
          <p:spPr bwMode="auto">
            <a:xfrm>
              <a:off x="8936203" y="5134446"/>
              <a:ext cx="485520" cy="187351"/>
            </a:xfrm>
            <a:prstGeom prst="rect">
              <a:avLst/>
            </a:prstGeom>
            <a:noFill/>
            <a:ln w="9525">
              <a:noFill/>
              <a:miter lim="800000"/>
              <a:headEnd/>
              <a:tailEnd/>
            </a:ln>
          </p:spPr>
          <p:txBody>
            <a:bodyPr wrap="none" lIns="0" tIns="0" rIns="0" bIns="0" rtlCol="0">
              <a:spAutoFit/>
            </a:bodyPr>
            <a:lstStyle/>
            <a:p>
              <a:pPr marL="176007" indent="-176007" defTabSz="1218296">
                <a:lnSpc>
                  <a:spcPct val="110000"/>
                </a:lnSpc>
                <a:spcBef>
                  <a:spcPts val="1000"/>
                </a:spcBef>
                <a:buClr>
                  <a:srgbClr val="7F7F7F"/>
                </a:buClr>
                <a:buSzPct val="60000"/>
              </a:pPr>
              <a:r>
                <a:rPr lang="en-US" altLang="zh-CN" sz="1200" dirty="0">
                  <a:solidFill>
                    <a:prstClr val="black"/>
                  </a:solidFill>
                  <a:ea typeface="Microsoft YaHei" panose="020B0503020204020204" pitchFamily="34" charset="-122"/>
                  <a:cs typeface="Arial" pitchFamily="34" charset="0"/>
                  <a:sym typeface="Arial" panose="020B0604020202020204" pitchFamily="34" charset="0"/>
                </a:rPr>
                <a:t>D-Net2</a:t>
              </a:r>
              <a:endParaRPr lang="zh-CN" altLang="en-US" sz="1200" dirty="0">
                <a:solidFill>
                  <a:prstClr val="black"/>
                </a:solidFill>
                <a:ea typeface="Microsoft YaHei" panose="020B0503020204020204" pitchFamily="34" charset="-122"/>
                <a:cs typeface="Arial" pitchFamily="34" charset="0"/>
                <a:sym typeface="Arial" panose="020B0604020202020204" pitchFamily="34" charset="0"/>
              </a:endParaRPr>
            </a:p>
          </p:txBody>
        </p:sp>
        <p:sp>
          <p:nvSpPr>
            <p:cNvPr id="94" name="矩形 93"/>
            <p:cNvSpPr/>
            <p:nvPr/>
          </p:nvSpPr>
          <p:spPr bwMode="auto">
            <a:xfrm>
              <a:off x="7840985" y="4933905"/>
              <a:ext cx="780416" cy="626643"/>
            </a:xfrm>
            <a:prstGeom prst="rect">
              <a:avLst/>
            </a:prstGeom>
            <a:noFill/>
            <a:ln w="9525" cap="flat" cmpd="sng" algn="ctr">
              <a:noFill/>
              <a:prstDash val="solid"/>
              <a:round/>
              <a:headEnd type="none" w="med" len="med"/>
              <a:tailEnd type="none" w="med" len="med"/>
            </a:ln>
          </p:spPr>
          <p:txBody>
            <a:bodyPr rot="0" spcFirstLastPara="0" vertOverflow="overflow" horzOverflow="overflow" vert="horz" wrap="square" lIns="91368" tIns="45684" rIns="91368" bIns="45684" numCol="1" spcCol="0" rtlCol="0" fromWordArt="0" anchor="t" anchorCtr="0" forceAA="0" compatLnSpc="1">
              <a:prstTxWarp prst="textNoShape">
                <a:avLst/>
              </a:prstTxWarp>
              <a:noAutofit/>
            </a:bodyPr>
            <a:lstStyle/>
            <a:p>
              <a:pPr defTabSz="913746">
                <a:buClr>
                  <a:srgbClr val="CC9900"/>
                </a:buClr>
                <a:buFont typeface="Wingdings" pitchFamily="2" charset="2"/>
                <a:buChar char="n"/>
              </a:pPr>
              <a:endParaRPr lang="zh-CN" altLang="en-US" sz="1798" b="1">
                <a:solidFill>
                  <a:srgbClr val="000000"/>
                </a:solidFill>
              </a:endParaRPr>
            </a:p>
          </p:txBody>
        </p:sp>
        <p:sp>
          <p:nvSpPr>
            <p:cNvPr id="95" name="圆角矩形 94"/>
            <p:cNvSpPr/>
            <p:nvPr/>
          </p:nvSpPr>
          <p:spPr>
            <a:xfrm>
              <a:off x="5329601" y="5233679"/>
              <a:ext cx="714858" cy="171453"/>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NSI4</a:t>
              </a:r>
              <a:endParaRPr lang="zh-CN" altLang="en-US" sz="900" kern="0" dirty="0">
                <a:solidFill>
                  <a:srgbClr val="666666"/>
                </a:solidFill>
                <a:ea typeface="等线" panose="02010600030101010101" pitchFamily="2" charset="-122"/>
              </a:endParaRPr>
            </a:p>
          </p:txBody>
        </p:sp>
        <p:sp>
          <p:nvSpPr>
            <p:cNvPr id="96" name="圆角矩形 95"/>
            <p:cNvSpPr/>
            <p:nvPr/>
          </p:nvSpPr>
          <p:spPr>
            <a:xfrm>
              <a:off x="5330985" y="5090949"/>
              <a:ext cx="720429" cy="141289"/>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NSI3</a:t>
              </a:r>
              <a:endParaRPr lang="zh-CN" altLang="en-US" sz="900" kern="0" dirty="0">
                <a:solidFill>
                  <a:srgbClr val="666666"/>
                </a:solidFill>
                <a:ea typeface="等线" panose="02010600030101010101" pitchFamily="2" charset="-122"/>
              </a:endParaRPr>
            </a:p>
          </p:txBody>
        </p:sp>
        <p:sp>
          <p:nvSpPr>
            <p:cNvPr id="97" name="AutoShape 66"/>
            <p:cNvSpPr>
              <a:spLocks noChangeArrowheads="1"/>
            </p:cNvSpPr>
            <p:nvPr/>
          </p:nvSpPr>
          <p:spPr bwMode="auto">
            <a:xfrm rot="16200000">
              <a:off x="8634584" y="4989188"/>
              <a:ext cx="126364" cy="342132"/>
            </a:xfrm>
            <a:prstGeom prst="can">
              <a:avLst>
                <a:gd name="adj" fmla="val 22394"/>
              </a:avLst>
            </a:prstGeom>
            <a:solidFill>
              <a:srgbClr val="00B050"/>
            </a:solidFill>
            <a:ln w="9525" cap="flat" cmpd="sng" algn="ctr">
              <a:solidFill>
                <a:sysClr val="windowText" lastClr="000000"/>
              </a:solidFill>
              <a:prstDash val="solid"/>
              <a:headEnd/>
              <a:tailEnd/>
            </a:ln>
            <a:effectLst>
              <a:glow rad="101600">
                <a:srgbClr val="4BACC6">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98" name="AutoShape 66"/>
            <p:cNvSpPr>
              <a:spLocks noChangeArrowheads="1"/>
            </p:cNvSpPr>
            <p:nvPr/>
          </p:nvSpPr>
          <p:spPr bwMode="auto">
            <a:xfrm rot="16200000">
              <a:off x="8634584" y="5140432"/>
              <a:ext cx="126364" cy="342132"/>
            </a:xfrm>
            <a:prstGeom prst="can">
              <a:avLst>
                <a:gd name="adj" fmla="val 22394"/>
              </a:avLst>
            </a:prstGeom>
            <a:solidFill>
              <a:srgbClr val="E5A958"/>
            </a:solidFill>
            <a:ln w="9525" cap="flat" cmpd="sng" algn="ctr">
              <a:solidFill>
                <a:sysClr val="windowText" lastClr="000000"/>
              </a:solidFill>
              <a:prstDash val="solid"/>
              <a:headEnd/>
              <a:tailEnd/>
            </a:ln>
            <a:effectLst>
              <a:glow rad="101600">
                <a:srgbClr val="4BACC6">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99" name="线条"/>
            <p:cNvSpPr/>
            <p:nvPr/>
          </p:nvSpPr>
          <p:spPr>
            <a:xfrm>
              <a:off x="7102360" y="4066780"/>
              <a:ext cx="1338367" cy="280267"/>
            </a:xfrm>
            <a:prstGeom prst="line">
              <a:avLst/>
            </a:prstGeom>
            <a:ln w="6350">
              <a:solidFill>
                <a:srgbClr val="7F0000"/>
              </a:solidFill>
              <a:custDash>
                <a:ds d="200000" sp="200000"/>
              </a:custDash>
              <a:miter lim="400000"/>
              <a:headEnd type="oval"/>
              <a:tailEnd type="oval"/>
            </a:ln>
          </p:spPr>
          <p:txBody>
            <a:bodyPr lIns="45683" rIns="45683"/>
            <a:lstStyle/>
            <a:p>
              <a:pPr defTabSz="1218296">
                <a:defRPr/>
              </a:pPr>
              <a:endParaRPr sz="1398" kern="0">
                <a:solidFill>
                  <a:prstClr val="black"/>
                </a:solidFill>
                <a:ea typeface="Microsoft YaHei" panose="020B0503020204020204" pitchFamily="34" charset="-122"/>
                <a:sym typeface="Arial" panose="020B0604020202020204" pitchFamily="34" charset="0"/>
              </a:endParaRPr>
            </a:p>
          </p:txBody>
        </p:sp>
        <p:sp>
          <p:nvSpPr>
            <p:cNvPr id="100" name="线条"/>
            <p:cNvSpPr/>
            <p:nvPr/>
          </p:nvSpPr>
          <p:spPr>
            <a:xfrm flipV="1">
              <a:off x="7095002" y="4347049"/>
              <a:ext cx="1345724" cy="270655"/>
            </a:xfrm>
            <a:prstGeom prst="line">
              <a:avLst/>
            </a:prstGeom>
            <a:ln w="6350">
              <a:solidFill>
                <a:srgbClr val="7F0000"/>
              </a:solidFill>
              <a:custDash>
                <a:ds d="200000" sp="200000"/>
              </a:custDash>
              <a:miter lim="400000"/>
              <a:headEnd type="oval"/>
              <a:tailEnd type="oval"/>
            </a:ln>
          </p:spPr>
          <p:txBody>
            <a:bodyPr lIns="45683" rIns="45683"/>
            <a:lstStyle/>
            <a:p>
              <a:pPr defTabSz="1218296">
                <a:defRPr/>
              </a:pPr>
              <a:endParaRPr sz="1398" kern="0">
                <a:solidFill>
                  <a:prstClr val="black"/>
                </a:solidFill>
                <a:ea typeface="Microsoft YaHei" panose="020B0503020204020204" pitchFamily="34" charset="-122"/>
                <a:sym typeface="Arial" panose="020B0604020202020204" pitchFamily="34" charset="0"/>
              </a:endParaRPr>
            </a:p>
          </p:txBody>
        </p:sp>
        <p:sp>
          <p:nvSpPr>
            <p:cNvPr id="101" name="线条"/>
            <p:cNvSpPr/>
            <p:nvPr/>
          </p:nvSpPr>
          <p:spPr>
            <a:xfrm>
              <a:off x="7118941" y="3910955"/>
              <a:ext cx="1333543" cy="235499"/>
            </a:xfrm>
            <a:prstGeom prst="line">
              <a:avLst/>
            </a:prstGeom>
            <a:ln w="6350">
              <a:solidFill>
                <a:srgbClr val="0000CC"/>
              </a:solidFill>
              <a:custDash>
                <a:ds d="200000" sp="200000"/>
              </a:custDash>
              <a:miter lim="400000"/>
              <a:headEnd type="oval"/>
              <a:tailEnd type="oval"/>
            </a:ln>
          </p:spPr>
          <p:txBody>
            <a:bodyPr lIns="45683" rIns="45683"/>
            <a:lstStyle/>
            <a:p>
              <a:pPr defTabSz="1218296">
                <a:defRPr/>
              </a:pPr>
              <a:endParaRPr sz="1398" kern="0">
                <a:solidFill>
                  <a:prstClr val="black"/>
                </a:solidFill>
                <a:ea typeface="Microsoft YaHei" panose="020B0503020204020204" pitchFamily="34" charset="-122"/>
                <a:sym typeface="Arial" panose="020B0604020202020204" pitchFamily="34" charset="0"/>
              </a:endParaRPr>
            </a:p>
          </p:txBody>
        </p:sp>
        <p:sp>
          <p:nvSpPr>
            <p:cNvPr id="102" name="线条"/>
            <p:cNvSpPr/>
            <p:nvPr/>
          </p:nvSpPr>
          <p:spPr>
            <a:xfrm>
              <a:off x="9512941" y="4160927"/>
              <a:ext cx="1060763" cy="1602"/>
            </a:xfrm>
            <a:prstGeom prst="line">
              <a:avLst/>
            </a:prstGeom>
            <a:ln w="6350">
              <a:solidFill>
                <a:srgbClr val="0000CC"/>
              </a:solidFill>
              <a:custDash>
                <a:ds d="200000" sp="200000"/>
              </a:custDash>
              <a:miter lim="400000"/>
              <a:headEnd type="oval"/>
              <a:tailEnd type="oval"/>
            </a:ln>
          </p:spPr>
          <p:txBody>
            <a:bodyPr lIns="45683" rIns="45683"/>
            <a:lstStyle/>
            <a:p>
              <a:pPr defTabSz="1218296">
                <a:defRPr/>
              </a:pPr>
              <a:endParaRPr sz="1398" kern="0">
                <a:solidFill>
                  <a:prstClr val="black"/>
                </a:solidFill>
                <a:ea typeface="Microsoft YaHei" panose="020B0503020204020204" pitchFamily="34" charset="-122"/>
                <a:sym typeface="Arial" panose="020B0604020202020204" pitchFamily="34" charset="0"/>
              </a:endParaRPr>
            </a:p>
          </p:txBody>
        </p:sp>
        <p:sp>
          <p:nvSpPr>
            <p:cNvPr id="103" name="线条"/>
            <p:cNvSpPr/>
            <p:nvPr/>
          </p:nvSpPr>
          <p:spPr>
            <a:xfrm>
              <a:off x="9519511" y="5324149"/>
              <a:ext cx="1060763" cy="1602"/>
            </a:xfrm>
            <a:prstGeom prst="line">
              <a:avLst/>
            </a:prstGeom>
            <a:ln w="6350">
              <a:solidFill>
                <a:srgbClr val="7F0000"/>
              </a:solidFill>
              <a:custDash>
                <a:ds d="200000" sp="200000"/>
              </a:custDash>
              <a:miter lim="400000"/>
              <a:headEnd type="oval"/>
              <a:tailEnd type="oval"/>
            </a:ln>
          </p:spPr>
          <p:txBody>
            <a:bodyPr lIns="45683" rIns="45683"/>
            <a:lstStyle/>
            <a:p>
              <a:pPr defTabSz="1218296">
                <a:defRPr/>
              </a:pPr>
              <a:endParaRPr sz="1398" kern="0">
                <a:solidFill>
                  <a:prstClr val="black"/>
                </a:solidFill>
                <a:ea typeface="Microsoft YaHei" panose="020B0503020204020204" pitchFamily="34" charset="-122"/>
                <a:sym typeface="Arial" panose="020B0604020202020204" pitchFamily="34" charset="0"/>
              </a:endParaRPr>
            </a:p>
          </p:txBody>
        </p:sp>
        <p:sp>
          <p:nvSpPr>
            <p:cNvPr id="104" name="线条"/>
            <p:cNvSpPr/>
            <p:nvPr/>
          </p:nvSpPr>
          <p:spPr>
            <a:xfrm>
              <a:off x="7094352" y="5324855"/>
              <a:ext cx="1338367" cy="0"/>
            </a:xfrm>
            <a:prstGeom prst="line">
              <a:avLst/>
            </a:prstGeom>
            <a:ln w="6350">
              <a:solidFill>
                <a:srgbClr val="7F0000"/>
              </a:solidFill>
              <a:custDash>
                <a:ds d="200000" sp="200000"/>
              </a:custDash>
              <a:miter lim="400000"/>
              <a:headEnd type="oval"/>
              <a:tailEnd type="oval"/>
            </a:ln>
          </p:spPr>
          <p:txBody>
            <a:bodyPr lIns="45683" rIns="45683"/>
            <a:lstStyle/>
            <a:p>
              <a:pPr defTabSz="1218296">
                <a:defRPr/>
              </a:pPr>
              <a:endParaRPr sz="1398" kern="0">
                <a:solidFill>
                  <a:prstClr val="black"/>
                </a:solidFill>
                <a:ea typeface="Microsoft YaHei" panose="020B0503020204020204" pitchFamily="34" charset="-122"/>
                <a:sym typeface="Arial" panose="020B0604020202020204" pitchFamily="34" charset="0"/>
              </a:endParaRPr>
            </a:p>
          </p:txBody>
        </p:sp>
        <p:sp>
          <p:nvSpPr>
            <p:cNvPr id="105" name="线条"/>
            <p:cNvSpPr/>
            <p:nvPr/>
          </p:nvSpPr>
          <p:spPr>
            <a:xfrm>
              <a:off x="9521264" y="5148126"/>
              <a:ext cx="1060763" cy="1602"/>
            </a:xfrm>
            <a:prstGeom prst="line">
              <a:avLst/>
            </a:prstGeom>
            <a:ln w="6350">
              <a:solidFill>
                <a:srgbClr val="61B230"/>
              </a:solidFill>
              <a:custDash>
                <a:ds d="200000" sp="200000"/>
              </a:custDash>
              <a:miter lim="400000"/>
              <a:headEnd type="oval"/>
              <a:tailEnd type="oval"/>
            </a:ln>
          </p:spPr>
          <p:txBody>
            <a:bodyPr lIns="45683" rIns="45683"/>
            <a:lstStyle/>
            <a:p>
              <a:pPr defTabSz="1218296">
                <a:defRPr/>
              </a:pPr>
              <a:endParaRPr sz="1398" kern="0">
                <a:solidFill>
                  <a:prstClr val="black"/>
                </a:solidFill>
                <a:ea typeface="Microsoft YaHei" panose="020B0503020204020204" pitchFamily="34" charset="-122"/>
                <a:sym typeface="Arial" panose="020B0604020202020204" pitchFamily="34" charset="0"/>
              </a:endParaRPr>
            </a:p>
          </p:txBody>
        </p:sp>
        <p:sp>
          <p:nvSpPr>
            <p:cNvPr id="106" name="线条"/>
            <p:cNvSpPr/>
            <p:nvPr/>
          </p:nvSpPr>
          <p:spPr>
            <a:xfrm>
              <a:off x="7096105" y="5148834"/>
              <a:ext cx="1338367" cy="0"/>
            </a:xfrm>
            <a:prstGeom prst="line">
              <a:avLst/>
            </a:prstGeom>
            <a:ln w="6350">
              <a:solidFill>
                <a:srgbClr val="61B230"/>
              </a:solidFill>
              <a:custDash>
                <a:ds d="200000" sp="200000"/>
              </a:custDash>
              <a:miter lim="400000"/>
              <a:headEnd type="oval"/>
              <a:tailEnd type="oval"/>
            </a:ln>
          </p:spPr>
          <p:txBody>
            <a:bodyPr lIns="45683" rIns="45683"/>
            <a:lstStyle/>
            <a:p>
              <a:pPr defTabSz="1218296">
                <a:defRPr/>
              </a:pPr>
              <a:endParaRPr sz="1398" kern="0">
                <a:solidFill>
                  <a:prstClr val="black"/>
                </a:solidFill>
                <a:ea typeface="Microsoft YaHei" panose="020B0503020204020204" pitchFamily="34" charset="-122"/>
                <a:sym typeface="Arial" panose="020B0604020202020204" pitchFamily="34" charset="0"/>
              </a:endParaRPr>
            </a:p>
          </p:txBody>
        </p:sp>
        <p:sp>
          <p:nvSpPr>
            <p:cNvPr id="107" name="圆角矩形 106"/>
            <p:cNvSpPr/>
            <p:nvPr/>
          </p:nvSpPr>
          <p:spPr>
            <a:xfrm>
              <a:off x="9589855" y="4349219"/>
              <a:ext cx="714858" cy="171453"/>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NSI2</a:t>
              </a:r>
              <a:endParaRPr lang="zh-CN" altLang="en-US" sz="900" kern="0" dirty="0">
                <a:solidFill>
                  <a:srgbClr val="666666"/>
                </a:solidFill>
                <a:ea typeface="等线" panose="02010600030101010101" pitchFamily="2" charset="-122"/>
              </a:endParaRPr>
            </a:p>
          </p:txBody>
        </p:sp>
        <p:sp>
          <p:nvSpPr>
            <p:cNvPr id="108" name="圆角矩形 107"/>
            <p:cNvSpPr/>
            <p:nvPr/>
          </p:nvSpPr>
          <p:spPr>
            <a:xfrm>
              <a:off x="9582840" y="4020304"/>
              <a:ext cx="720429" cy="141289"/>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NSI1</a:t>
              </a:r>
              <a:endParaRPr lang="zh-CN" altLang="en-US" sz="900" kern="0" dirty="0">
                <a:solidFill>
                  <a:srgbClr val="666666"/>
                </a:solidFill>
                <a:ea typeface="等线" panose="02010600030101010101" pitchFamily="2" charset="-122"/>
              </a:endParaRPr>
            </a:p>
          </p:txBody>
        </p:sp>
        <p:sp>
          <p:nvSpPr>
            <p:cNvPr id="109" name="圆角矩形 108"/>
            <p:cNvSpPr/>
            <p:nvPr/>
          </p:nvSpPr>
          <p:spPr>
            <a:xfrm>
              <a:off x="9609984" y="5347675"/>
              <a:ext cx="714858" cy="171453"/>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NSI4</a:t>
              </a:r>
              <a:endParaRPr lang="zh-CN" altLang="en-US" sz="900" kern="0" dirty="0">
                <a:solidFill>
                  <a:srgbClr val="666666"/>
                </a:solidFill>
                <a:ea typeface="等线" panose="02010600030101010101" pitchFamily="2" charset="-122"/>
              </a:endParaRPr>
            </a:p>
          </p:txBody>
        </p:sp>
        <p:sp>
          <p:nvSpPr>
            <p:cNvPr id="110" name="圆角矩形 109"/>
            <p:cNvSpPr/>
            <p:nvPr/>
          </p:nvSpPr>
          <p:spPr>
            <a:xfrm>
              <a:off x="9602970" y="5009453"/>
              <a:ext cx="720429" cy="141289"/>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NSI3</a:t>
              </a:r>
              <a:endParaRPr lang="zh-CN" altLang="en-US" sz="900" kern="0" dirty="0">
                <a:solidFill>
                  <a:srgbClr val="666666"/>
                </a:solidFill>
                <a:ea typeface="等线" panose="02010600030101010101" pitchFamily="2" charset="-122"/>
              </a:endParaRPr>
            </a:p>
          </p:txBody>
        </p:sp>
        <p:sp>
          <p:nvSpPr>
            <p:cNvPr id="111" name="圆角矩形 110"/>
            <p:cNvSpPr/>
            <p:nvPr/>
          </p:nvSpPr>
          <p:spPr>
            <a:xfrm>
              <a:off x="7638790" y="4477717"/>
              <a:ext cx="979264" cy="114661"/>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NSI2</a:t>
              </a:r>
              <a:endParaRPr lang="zh-CN" altLang="en-US" sz="900" kern="0" dirty="0">
                <a:solidFill>
                  <a:srgbClr val="666666"/>
                </a:solidFill>
                <a:ea typeface="等线" panose="02010600030101010101" pitchFamily="2" charset="-122"/>
              </a:endParaRPr>
            </a:p>
          </p:txBody>
        </p:sp>
        <p:sp>
          <p:nvSpPr>
            <p:cNvPr id="112" name="圆角矩形 111"/>
            <p:cNvSpPr/>
            <p:nvPr/>
          </p:nvSpPr>
          <p:spPr>
            <a:xfrm>
              <a:off x="7674196" y="3923232"/>
              <a:ext cx="959214" cy="135742"/>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NSI1</a:t>
              </a:r>
              <a:endParaRPr lang="zh-CN" altLang="en-US" sz="900" kern="0" dirty="0">
                <a:solidFill>
                  <a:srgbClr val="666666"/>
                </a:solidFill>
                <a:ea typeface="等线" panose="02010600030101010101" pitchFamily="2" charset="-122"/>
              </a:endParaRPr>
            </a:p>
          </p:txBody>
        </p:sp>
        <p:sp>
          <p:nvSpPr>
            <p:cNvPr id="113" name="圆角矩形 112"/>
            <p:cNvSpPr/>
            <p:nvPr/>
          </p:nvSpPr>
          <p:spPr>
            <a:xfrm>
              <a:off x="7552398" y="5206390"/>
              <a:ext cx="995073" cy="141423"/>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NSI4</a:t>
              </a:r>
              <a:endParaRPr lang="zh-CN" altLang="en-US" sz="900" kern="0" dirty="0">
                <a:solidFill>
                  <a:srgbClr val="666666"/>
                </a:solidFill>
                <a:ea typeface="等线" panose="02010600030101010101" pitchFamily="2" charset="-122"/>
              </a:endParaRPr>
            </a:p>
          </p:txBody>
        </p:sp>
        <p:sp>
          <p:nvSpPr>
            <p:cNvPr id="114" name="圆角矩形 113"/>
            <p:cNvSpPr/>
            <p:nvPr/>
          </p:nvSpPr>
          <p:spPr>
            <a:xfrm>
              <a:off x="7577092" y="4992990"/>
              <a:ext cx="968936" cy="142837"/>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NSI3</a:t>
              </a:r>
              <a:endParaRPr lang="zh-CN" altLang="en-US" sz="900" kern="0" dirty="0">
                <a:solidFill>
                  <a:srgbClr val="666666"/>
                </a:solidFill>
                <a:ea typeface="等线" panose="02010600030101010101" pitchFamily="2" charset="-122"/>
              </a:endParaRPr>
            </a:p>
          </p:txBody>
        </p:sp>
        <p:sp>
          <p:nvSpPr>
            <p:cNvPr id="115" name="文本框 114"/>
            <p:cNvSpPr txBox="1"/>
            <p:nvPr/>
          </p:nvSpPr>
          <p:spPr>
            <a:xfrm>
              <a:off x="6640641" y="2155457"/>
              <a:ext cx="5042196" cy="1194136"/>
            </a:xfrm>
            <a:prstGeom prst="rect">
              <a:avLst/>
            </a:prstGeom>
            <a:solidFill>
              <a:srgbClr val="C4E2EA"/>
            </a:solidFill>
          </p:spPr>
          <p:txBody>
            <a:bodyPr wrap="square" lIns="0" tIns="0" rIns="0" bIns="0" rtlCol="0">
              <a:noAutofit/>
            </a:bodyPr>
            <a:lstStyle/>
            <a:p>
              <a:pPr defTabSz="913746">
                <a:defRPr/>
              </a:pPr>
              <a:endParaRPr kumimoji="1" lang="zh-CN" altLang="en-US" sz="1798" kern="0" dirty="0">
                <a:solidFill>
                  <a:srgbClr val="000000"/>
                </a:solidFill>
                <a:latin typeface="Microsoft YaHei" panose="020B0503020204020204" pitchFamily="34" charset="-122"/>
                <a:ea typeface="Microsoft YaHei" panose="020B0503020204020204" pitchFamily="34" charset="-122"/>
              </a:endParaRPr>
            </a:p>
          </p:txBody>
        </p:sp>
        <p:sp>
          <p:nvSpPr>
            <p:cNvPr id="116" name="椭圆 115"/>
            <p:cNvSpPr/>
            <p:nvPr/>
          </p:nvSpPr>
          <p:spPr>
            <a:xfrm>
              <a:off x="5882955" y="3884776"/>
              <a:ext cx="423504" cy="91695"/>
            </a:xfrm>
            <a:prstGeom prst="ellipse">
              <a:avLst/>
            </a:prstGeom>
            <a:pattFill prst="wdUpDiag">
              <a:fgClr>
                <a:srgbClr val="70AD47">
                  <a:lumMod val="20000"/>
                  <a:lumOff val="80000"/>
                </a:srgbClr>
              </a:fgClr>
              <a:bgClr>
                <a:sysClr val="window" lastClr="FFFFFF"/>
              </a:bgClr>
            </a:pattFill>
            <a:ln w="12700" cap="flat" cmpd="sng" algn="ctr">
              <a:solidFill>
                <a:srgbClr val="5B9BD5">
                  <a:shade val="50000"/>
                </a:srgbClr>
              </a:solidFill>
              <a:prstDash val="solid"/>
              <a:miter lim="800000"/>
            </a:ln>
            <a:effectLst/>
          </p:spPr>
          <p:txBody>
            <a:bodyPr rtlCol="0" anchor="ctr"/>
            <a:lstStyle/>
            <a:p>
              <a:pPr algn="ctr" defTabSz="913746">
                <a:defRPr/>
              </a:pPr>
              <a:endParaRPr lang="zh-CN" altLang="en-US" sz="1996" kern="0">
                <a:solidFill>
                  <a:srgbClr val="44546A"/>
                </a:solidFill>
              </a:endParaRPr>
            </a:p>
          </p:txBody>
        </p:sp>
        <p:sp>
          <p:nvSpPr>
            <p:cNvPr id="117" name="椭圆 116"/>
            <p:cNvSpPr/>
            <p:nvPr/>
          </p:nvSpPr>
          <p:spPr>
            <a:xfrm>
              <a:off x="5867787" y="4024450"/>
              <a:ext cx="423504" cy="91695"/>
            </a:xfrm>
            <a:prstGeom prst="ellipse">
              <a:avLst/>
            </a:prstGeom>
            <a:pattFill prst="wdUpDiag">
              <a:fgClr>
                <a:srgbClr val="70AD47">
                  <a:lumMod val="20000"/>
                  <a:lumOff val="80000"/>
                </a:srgbClr>
              </a:fgClr>
              <a:bgClr>
                <a:sysClr val="window" lastClr="FFFFFF"/>
              </a:bgClr>
            </a:pattFill>
            <a:ln w="12700" cap="flat" cmpd="sng" algn="ctr">
              <a:solidFill>
                <a:srgbClr val="5B9BD5">
                  <a:shade val="50000"/>
                </a:srgbClr>
              </a:solidFill>
              <a:prstDash val="solid"/>
              <a:miter lim="800000"/>
            </a:ln>
            <a:effectLst/>
          </p:spPr>
          <p:txBody>
            <a:bodyPr rtlCol="0" anchor="ctr"/>
            <a:lstStyle/>
            <a:p>
              <a:pPr algn="ctr" defTabSz="913746">
                <a:defRPr/>
              </a:pPr>
              <a:endParaRPr lang="zh-CN" altLang="en-US" sz="1996" kern="0">
                <a:solidFill>
                  <a:srgbClr val="44546A"/>
                </a:solidFill>
              </a:endParaRPr>
            </a:p>
          </p:txBody>
        </p:sp>
        <p:sp>
          <p:nvSpPr>
            <p:cNvPr id="118" name="椭圆 117"/>
            <p:cNvSpPr/>
            <p:nvPr/>
          </p:nvSpPr>
          <p:spPr>
            <a:xfrm>
              <a:off x="5877692" y="5123722"/>
              <a:ext cx="423504" cy="91695"/>
            </a:xfrm>
            <a:prstGeom prst="ellipse">
              <a:avLst/>
            </a:prstGeom>
            <a:pattFill prst="wdUpDiag">
              <a:fgClr>
                <a:srgbClr val="70AD47">
                  <a:lumMod val="20000"/>
                  <a:lumOff val="80000"/>
                </a:srgbClr>
              </a:fgClr>
              <a:bgClr>
                <a:sysClr val="window" lastClr="FFFFFF"/>
              </a:bgClr>
            </a:pattFill>
            <a:ln w="12700" cap="flat" cmpd="sng" algn="ctr">
              <a:solidFill>
                <a:srgbClr val="5B9BD5">
                  <a:shade val="50000"/>
                </a:srgbClr>
              </a:solidFill>
              <a:prstDash val="solid"/>
              <a:miter lim="800000"/>
            </a:ln>
            <a:effectLst/>
          </p:spPr>
          <p:txBody>
            <a:bodyPr rtlCol="0" anchor="ctr"/>
            <a:lstStyle/>
            <a:p>
              <a:pPr algn="ctr" defTabSz="913746">
                <a:defRPr/>
              </a:pPr>
              <a:endParaRPr lang="zh-CN" altLang="en-US" sz="1996" kern="0">
                <a:solidFill>
                  <a:srgbClr val="44546A"/>
                </a:solidFill>
              </a:endParaRPr>
            </a:p>
          </p:txBody>
        </p:sp>
        <p:sp>
          <p:nvSpPr>
            <p:cNvPr id="119" name="椭圆 118"/>
            <p:cNvSpPr/>
            <p:nvPr/>
          </p:nvSpPr>
          <p:spPr>
            <a:xfrm>
              <a:off x="5862524" y="5271627"/>
              <a:ext cx="423504" cy="91695"/>
            </a:xfrm>
            <a:prstGeom prst="ellipse">
              <a:avLst/>
            </a:prstGeom>
            <a:pattFill prst="wdUpDiag">
              <a:fgClr>
                <a:srgbClr val="70AD47">
                  <a:lumMod val="20000"/>
                  <a:lumOff val="80000"/>
                </a:srgbClr>
              </a:fgClr>
              <a:bgClr>
                <a:sysClr val="window" lastClr="FFFFFF"/>
              </a:bgClr>
            </a:pattFill>
            <a:ln w="12700" cap="flat" cmpd="sng" algn="ctr">
              <a:solidFill>
                <a:srgbClr val="5B9BD5">
                  <a:shade val="50000"/>
                </a:srgbClr>
              </a:solidFill>
              <a:prstDash val="solid"/>
              <a:miter lim="800000"/>
            </a:ln>
            <a:effectLst/>
          </p:spPr>
          <p:txBody>
            <a:bodyPr rtlCol="0" anchor="ctr"/>
            <a:lstStyle/>
            <a:p>
              <a:pPr algn="ctr" defTabSz="913746">
                <a:defRPr/>
              </a:pPr>
              <a:endParaRPr lang="zh-CN" altLang="en-US" sz="1996" kern="0">
                <a:solidFill>
                  <a:srgbClr val="44546A"/>
                </a:solidFill>
              </a:endParaRPr>
            </a:p>
          </p:txBody>
        </p:sp>
        <p:sp>
          <p:nvSpPr>
            <p:cNvPr id="120" name="椭圆 119"/>
            <p:cNvSpPr/>
            <p:nvPr/>
          </p:nvSpPr>
          <p:spPr>
            <a:xfrm>
              <a:off x="5921722" y="4613416"/>
              <a:ext cx="423504" cy="91695"/>
            </a:xfrm>
            <a:prstGeom prst="ellipse">
              <a:avLst/>
            </a:prstGeom>
            <a:pattFill prst="wdUpDiag">
              <a:fgClr>
                <a:srgbClr val="70AD47">
                  <a:lumMod val="20000"/>
                  <a:lumOff val="80000"/>
                </a:srgbClr>
              </a:fgClr>
              <a:bgClr>
                <a:sysClr val="window" lastClr="FFFFFF"/>
              </a:bgClr>
            </a:pattFill>
            <a:ln w="12700" cap="flat" cmpd="sng" algn="ctr">
              <a:solidFill>
                <a:srgbClr val="5B9BD5">
                  <a:shade val="50000"/>
                </a:srgbClr>
              </a:solidFill>
              <a:prstDash val="solid"/>
              <a:miter lim="800000"/>
            </a:ln>
            <a:effectLst/>
          </p:spPr>
          <p:txBody>
            <a:bodyPr rtlCol="0" anchor="ctr"/>
            <a:lstStyle/>
            <a:p>
              <a:pPr algn="ctr" defTabSz="913746">
                <a:defRPr/>
              </a:pPr>
              <a:endParaRPr lang="zh-CN" altLang="en-US" sz="1996" kern="0">
                <a:solidFill>
                  <a:srgbClr val="44546A"/>
                </a:solidFill>
              </a:endParaRPr>
            </a:p>
          </p:txBody>
        </p:sp>
        <p:sp>
          <p:nvSpPr>
            <p:cNvPr id="121" name="TextBox 191"/>
            <p:cNvSpPr txBox="1"/>
            <p:nvPr/>
          </p:nvSpPr>
          <p:spPr bwMode="auto">
            <a:xfrm>
              <a:off x="6472057" y="3545459"/>
              <a:ext cx="822549" cy="166584"/>
            </a:xfrm>
            <a:prstGeom prst="rect">
              <a:avLst/>
            </a:prstGeom>
            <a:noFill/>
            <a:ln w="9525">
              <a:noFill/>
              <a:miter lim="800000"/>
              <a:headEnd/>
              <a:tailEnd/>
            </a:ln>
          </p:spPr>
          <p:txBody>
            <a:bodyPr wrap="square" lIns="0" tIns="0" rIns="0" bIns="0" rtlCol="0">
              <a:spAutoFit/>
            </a:bodyPr>
            <a:lstStyle/>
            <a:p>
              <a:pPr marL="176007" indent="-176007" algn="ctr" defTabSz="1218296">
                <a:lnSpc>
                  <a:spcPct val="110000"/>
                </a:lnSpc>
                <a:spcBef>
                  <a:spcPts val="1000"/>
                </a:spcBef>
                <a:buClr>
                  <a:srgbClr val="7F7F7F"/>
                </a:buClr>
                <a:buSzPct val="60000"/>
              </a:pPr>
              <a:r>
                <a:rPr lang="en-US" altLang="zh-CN" sz="1067" dirty="0">
                  <a:solidFill>
                    <a:srgbClr val="000000"/>
                  </a:solidFill>
                  <a:ea typeface="Microsoft YaHei" panose="020B0503020204020204" pitchFamily="34" charset="-122"/>
                  <a:cs typeface="Arial" pitchFamily="34" charset="0"/>
                  <a:sym typeface="Arial" panose="020B0604020202020204" pitchFamily="34" charset="0"/>
                </a:rPr>
                <a:t>ONT</a:t>
              </a:r>
              <a:endParaRPr lang="zh-CN" altLang="en-US" sz="1067" dirty="0">
                <a:solidFill>
                  <a:srgbClr val="000000"/>
                </a:solidFill>
                <a:ea typeface="Microsoft YaHei" panose="020B0503020204020204" pitchFamily="34" charset="-122"/>
                <a:cs typeface="Arial" pitchFamily="34" charset="0"/>
                <a:sym typeface="Arial" panose="020B0604020202020204" pitchFamily="34" charset="0"/>
              </a:endParaRPr>
            </a:p>
          </p:txBody>
        </p:sp>
        <p:sp>
          <p:nvSpPr>
            <p:cNvPr id="122" name="矩形 121"/>
            <p:cNvSpPr/>
            <p:nvPr/>
          </p:nvSpPr>
          <p:spPr>
            <a:xfrm>
              <a:off x="7042844" y="3680030"/>
              <a:ext cx="647681" cy="248369"/>
            </a:xfrm>
            <a:prstGeom prst="rect">
              <a:avLst/>
            </a:prstGeom>
          </p:spPr>
          <p:txBody>
            <a:bodyPr wrap="none">
              <a:spAutoFit/>
            </a:bodyPr>
            <a:lstStyle/>
            <a:p>
              <a:pPr marL="176007" indent="-176007" defTabSz="1218296">
                <a:lnSpc>
                  <a:spcPct val="110000"/>
                </a:lnSpc>
                <a:spcBef>
                  <a:spcPts val="1000"/>
                </a:spcBef>
                <a:buClr>
                  <a:srgbClr val="7F7F7F"/>
                </a:buClr>
                <a:buSzPct val="60000"/>
              </a:pPr>
              <a:r>
                <a:rPr lang="en-US" altLang="zh-CN" sz="1000" dirty="0">
                  <a:solidFill>
                    <a:prstClr val="black"/>
                  </a:solidFill>
                  <a:ea typeface="Microsoft YaHei" panose="020B0503020204020204" pitchFamily="34" charset="-122"/>
                  <a:cs typeface="Arial" pitchFamily="34" charset="0"/>
                  <a:sym typeface="Arial" panose="020B0604020202020204" pitchFamily="34" charset="0"/>
                </a:rPr>
                <a:t>D-NET1</a:t>
              </a:r>
              <a:endParaRPr lang="zh-CN" altLang="en-US" sz="1000" dirty="0">
                <a:solidFill>
                  <a:prstClr val="black"/>
                </a:solidFill>
                <a:ea typeface="Microsoft YaHei" panose="020B0503020204020204" pitchFamily="34" charset="-122"/>
                <a:cs typeface="Arial" pitchFamily="34" charset="0"/>
                <a:sym typeface="Arial" panose="020B0604020202020204" pitchFamily="34" charset="0"/>
              </a:endParaRPr>
            </a:p>
          </p:txBody>
        </p:sp>
        <p:sp>
          <p:nvSpPr>
            <p:cNvPr id="123" name="矩形 122"/>
            <p:cNvSpPr/>
            <p:nvPr/>
          </p:nvSpPr>
          <p:spPr>
            <a:xfrm>
              <a:off x="7021422" y="5365306"/>
              <a:ext cx="647681" cy="248369"/>
            </a:xfrm>
            <a:prstGeom prst="rect">
              <a:avLst/>
            </a:prstGeom>
          </p:spPr>
          <p:txBody>
            <a:bodyPr wrap="none">
              <a:spAutoFit/>
            </a:bodyPr>
            <a:lstStyle/>
            <a:p>
              <a:pPr marL="176007" indent="-176007" defTabSz="1218296">
                <a:lnSpc>
                  <a:spcPct val="110000"/>
                </a:lnSpc>
                <a:spcBef>
                  <a:spcPts val="1000"/>
                </a:spcBef>
                <a:buClr>
                  <a:srgbClr val="7F7F7F"/>
                </a:buClr>
                <a:buSzPct val="60000"/>
              </a:pPr>
              <a:r>
                <a:rPr lang="en-US" altLang="zh-CN" sz="1000" dirty="0">
                  <a:solidFill>
                    <a:prstClr val="black"/>
                  </a:solidFill>
                  <a:ea typeface="Microsoft YaHei" panose="020B0503020204020204" pitchFamily="34" charset="-122"/>
                  <a:cs typeface="Arial" pitchFamily="34" charset="0"/>
                  <a:sym typeface="Arial" panose="020B0604020202020204" pitchFamily="34" charset="0"/>
                </a:rPr>
                <a:t>D-NET2</a:t>
              </a:r>
              <a:endParaRPr lang="zh-CN" altLang="en-US" sz="1000" dirty="0">
                <a:solidFill>
                  <a:prstClr val="black"/>
                </a:solidFill>
                <a:ea typeface="Microsoft YaHei" panose="020B0503020204020204" pitchFamily="34" charset="-122"/>
                <a:cs typeface="Arial" pitchFamily="34" charset="0"/>
                <a:sym typeface="Arial" panose="020B0604020202020204" pitchFamily="34" charset="0"/>
              </a:endParaRPr>
            </a:p>
          </p:txBody>
        </p:sp>
        <p:sp>
          <p:nvSpPr>
            <p:cNvPr id="124" name="TextBox 191"/>
            <p:cNvSpPr txBox="1"/>
            <p:nvPr/>
          </p:nvSpPr>
          <p:spPr bwMode="auto">
            <a:xfrm>
              <a:off x="10452434" y="3792242"/>
              <a:ext cx="822549" cy="166584"/>
            </a:xfrm>
            <a:prstGeom prst="rect">
              <a:avLst/>
            </a:prstGeom>
            <a:noFill/>
            <a:ln w="9525">
              <a:noFill/>
              <a:miter lim="800000"/>
              <a:headEnd/>
              <a:tailEnd/>
            </a:ln>
          </p:spPr>
          <p:txBody>
            <a:bodyPr wrap="square" lIns="0" tIns="0" rIns="0" bIns="0" rtlCol="0">
              <a:spAutoFit/>
            </a:bodyPr>
            <a:lstStyle/>
            <a:p>
              <a:pPr marL="176007" indent="-176007" algn="ctr" defTabSz="1218296">
                <a:lnSpc>
                  <a:spcPct val="110000"/>
                </a:lnSpc>
                <a:spcBef>
                  <a:spcPts val="1000"/>
                </a:spcBef>
                <a:buClr>
                  <a:srgbClr val="7F7F7F"/>
                </a:buClr>
                <a:buSzPct val="60000"/>
              </a:pPr>
              <a:r>
                <a:rPr lang="en-US" altLang="zh-CN" sz="1067" dirty="0">
                  <a:solidFill>
                    <a:srgbClr val="000000"/>
                  </a:solidFill>
                  <a:ea typeface="Microsoft YaHei" panose="020B0503020204020204" pitchFamily="34" charset="-122"/>
                  <a:cs typeface="Arial" pitchFamily="34" charset="0"/>
                  <a:sym typeface="Arial" panose="020B0604020202020204" pitchFamily="34" charset="0"/>
                </a:rPr>
                <a:t>NNI</a:t>
              </a:r>
              <a:endParaRPr lang="zh-CN" altLang="en-US" sz="1067" dirty="0">
                <a:solidFill>
                  <a:srgbClr val="000000"/>
                </a:solidFill>
                <a:ea typeface="Microsoft YaHei" panose="020B0503020204020204" pitchFamily="34" charset="-122"/>
                <a:cs typeface="Arial" pitchFamily="34" charset="0"/>
                <a:sym typeface="Arial" panose="020B0604020202020204" pitchFamily="34" charset="0"/>
              </a:endParaRPr>
            </a:p>
          </p:txBody>
        </p:sp>
        <p:sp>
          <p:nvSpPr>
            <p:cNvPr id="125" name="TextBox 191"/>
            <p:cNvSpPr txBox="1"/>
            <p:nvPr/>
          </p:nvSpPr>
          <p:spPr bwMode="auto">
            <a:xfrm>
              <a:off x="5677217" y="3574298"/>
              <a:ext cx="822549" cy="328167"/>
            </a:xfrm>
            <a:prstGeom prst="rect">
              <a:avLst/>
            </a:prstGeom>
            <a:noFill/>
            <a:ln w="9525">
              <a:noFill/>
              <a:miter lim="800000"/>
              <a:headEnd/>
              <a:tailEnd/>
            </a:ln>
          </p:spPr>
          <p:txBody>
            <a:bodyPr wrap="square" lIns="0" tIns="0" rIns="0" bIns="0" rtlCol="0">
              <a:spAutoFit/>
            </a:bodyPr>
            <a:lstStyle/>
            <a:p>
              <a:pPr marL="176007" indent="-176007" algn="ctr" defTabSz="1218296">
                <a:buClr>
                  <a:srgbClr val="7F7F7F"/>
                </a:buClr>
                <a:buSzPct val="60000"/>
              </a:pPr>
              <a:r>
                <a:rPr lang="en-US" altLang="zh-CN" sz="1067" dirty="0">
                  <a:solidFill>
                    <a:srgbClr val="000000"/>
                  </a:solidFill>
                  <a:ea typeface="Microsoft YaHei" panose="020B0503020204020204" pitchFamily="34" charset="-122"/>
                  <a:cs typeface="Arial" pitchFamily="34" charset="0"/>
                  <a:sym typeface="Arial" panose="020B0604020202020204" pitchFamily="34" charset="0"/>
                </a:rPr>
                <a:t>WIFI</a:t>
              </a:r>
            </a:p>
            <a:p>
              <a:pPr marL="176007" indent="-176007" algn="ctr" defTabSz="1218296">
                <a:buClr>
                  <a:srgbClr val="7F7F7F"/>
                </a:buClr>
                <a:buSzPct val="60000"/>
              </a:pPr>
              <a:r>
                <a:rPr lang="en-US" altLang="zh-CN" sz="1067" dirty="0">
                  <a:solidFill>
                    <a:srgbClr val="000000"/>
                  </a:solidFill>
                  <a:ea typeface="Microsoft YaHei" panose="020B0503020204020204" pitchFamily="34" charset="-122"/>
                  <a:cs typeface="Arial" pitchFamily="34" charset="0"/>
                  <a:sym typeface="Arial" panose="020B0604020202020204" pitchFamily="34" charset="0"/>
                </a:rPr>
                <a:t>RU</a:t>
              </a:r>
              <a:endParaRPr lang="zh-CN" altLang="en-US" sz="1067" dirty="0">
                <a:solidFill>
                  <a:srgbClr val="000000"/>
                </a:solidFill>
                <a:ea typeface="Microsoft YaHei" panose="020B0503020204020204" pitchFamily="34" charset="-122"/>
                <a:cs typeface="Arial" pitchFamily="34" charset="0"/>
                <a:sym typeface="Arial" panose="020B0604020202020204" pitchFamily="34" charset="0"/>
              </a:endParaRPr>
            </a:p>
          </p:txBody>
        </p:sp>
        <p:sp>
          <p:nvSpPr>
            <p:cNvPr id="126" name="TextBox 191"/>
            <p:cNvSpPr txBox="1"/>
            <p:nvPr/>
          </p:nvSpPr>
          <p:spPr bwMode="auto">
            <a:xfrm>
              <a:off x="7369487" y="3453212"/>
              <a:ext cx="822549" cy="184594"/>
            </a:xfrm>
            <a:prstGeom prst="rect">
              <a:avLst/>
            </a:prstGeom>
            <a:noFill/>
            <a:ln w="9525">
              <a:noFill/>
              <a:miter lim="800000"/>
              <a:headEnd/>
              <a:tailEnd/>
            </a:ln>
          </p:spPr>
          <p:txBody>
            <a:bodyPr wrap="square" lIns="0" tIns="0" rIns="0" bIns="0" rtlCol="0">
              <a:spAutoFit/>
            </a:bodyPr>
            <a:lstStyle/>
            <a:p>
              <a:pPr marL="176007" indent="-176007" algn="ctr" defTabSz="1218296">
                <a:buClr>
                  <a:srgbClr val="7F7F7F"/>
                </a:buClr>
                <a:buSzPct val="60000"/>
              </a:pPr>
              <a:r>
                <a:rPr lang="en-US" altLang="zh-CN" sz="1200" dirty="0">
                  <a:solidFill>
                    <a:srgbClr val="0070C0"/>
                  </a:solidFill>
                  <a:ea typeface="Microsoft YaHei" panose="020B0503020204020204" pitchFamily="34" charset="-122"/>
                  <a:sym typeface="Arial" panose="020B0604020202020204" pitchFamily="34" charset="0"/>
                </a:rPr>
                <a:t>OMCI</a:t>
              </a:r>
              <a:endParaRPr lang="zh-CN" altLang="en-US" sz="1200" dirty="0">
                <a:solidFill>
                  <a:srgbClr val="0070C0"/>
                </a:solidFill>
                <a:ea typeface="Microsoft YaHei" panose="020B0503020204020204" pitchFamily="34" charset="-122"/>
                <a:sym typeface="Arial" panose="020B0604020202020204" pitchFamily="34" charset="0"/>
              </a:endParaRPr>
            </a:p>
          </p:txBody>
        </p:sp>
        <p:cxnSp>
          <p:nvCxnSpPr>
            <p:cNvPr id="127" name="直接连接符 126"/>
            <p:cNvCxnSpPr/>
            <p:nvPr/>
          </p:nvCxnSpPr>
          <p:spPr bwMode="auto">
            <a:xfrm flipV="1">
              <a:off x="7120990" y="3640156"/>
              <a:ext cx="1345414" cy="456"/>
            </a:xfrm>
            <a:prstGeom prst="line">
              <a:avLst/>
            </a:prstGeom>
            <a:noFill/>
            <a:ln w="12700" cap="flat" cmpd="sng" algn="ctr">
              <a:solidFill>
                <a:srgbClr val="00B0F0"/>
              </a:solidFill>
              <a:prstDash val="dash"/>
              <a:round/>
              <a:headEnd type="none" w="med" len="med"/>
              <a:tailEnd type="none" w="med" len="med"/>
            </a:ln>
            <a:effectLst/>
          </p:spPr>
        </p:cxnSp>
        <p:cxnSp>
          <p:nvCxnSpPr>
            <p:cNvPr id="128" name="直接连接符 127"/>
            <p:cNvCxnSpPr>
              <a:cxnSpLocks/>
            </p:cNvCxnSpPr>
            <p:nvPr/>
          </p:nvCxnSpPr>
          <p:spPr bwMode="auto">
            <a:xfrm>
              <a:off x="8162167" y="1668721"/>
              <a:ext cx="1002156" cy="714086"/>
            </a:xfrm>
            <a:prstGeom prst="line">
              <a:avLst/>
            </a:prstGeom>
            <a:noFill/>
            <a:ln w="12700" cap="flat" cmpd="sng" algn="ctr">
              <a:solidFill>
                <a:srgbClr val="00B0F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 name="文本框 128"/>
            <p:cNvSpPr txBox="1"/>
            <p:nvPr/>
          </p:nvSpPr>
          <p:spPr>
            <a:xfrm>
              <a:off x="6463671" y="2090187"/>
              <a:ext cx="1335787" cy="276783"/>
            </a:xfrm>
            <a:prstGeom prst="rect">
              <a:avLst/>
            </a:prstGeom>
            <a:noFill/>
            <a:ln w="9525">
              <a:noFill/>
              <a:miter lim="800000"/>
              <a:headEnd/>
              <a:tailEnd/>
            </a:ln>
          </p:spPr>
          <p:txBody>
            <a:bodyPr wrap="square">
              <a:spAutoFit/>
            </a:bodyPr>
            <a:lstStyle>
              <a:defPPr>
                <a:defRPr lang="en-US"/>
              </a:defPPr>
              <a:lvl1pPr algn="ctr" defTabSz="1219272">
                <a:defRPr sz="1200" kern="0">
                  <a:solidFill>
                    <a:srgbClr val="000000"/>
                  </a:solidFill>
                  <a:latin typeface="Arial" panose="020B0604020202020204" pitchFamily="34" charset="0"/>
                  <a:ea typeface="Microsoft YaHei" panose="020B0503020204020204" pitchFamily="34" charset="-122"/>
                </a:defRPr>
              </a:lvl1pPr>
            </a:lstStyle>
            <a:p>
              <a:pPr>
                <a:defRPr/>
              </a:pPr>
              <a:r>
                <a:rPr lang="en-US" altLang="zh-CN" dirty="0"/>
                <a:t>SDN Controller</a:t>
              </a:r>
              <a:endParaRPr lang="zh-CN" altLang="en-US" dirty="0"/>
            </a:p>
          </p:txBody>
        </p:sp>
        <p:sp>
          <p:nvSpPr>
            <p:cNvPr id="130" name="矩形 129"/>
            <p:cNvSpPr/>
            <p:nvPr/>
          </p:nvSpPr>
          <p:spPr>
            <a:xfrm>
              <a:off x="6662291" y="2335258"/>
              <a:ext cx="923290" cy="246125"/>
            </a:xfrm>
            <a:prstGeom prst="rect">
              <a:avLst/>
            </a:prstGeom>
          </p:spPr>
          <p:txBody>
            <a:bodyPr wrap="none">
              <a:spAutoFit/>
            </a:bodyPr>
            <a:lstStyle/>
            <a:p>
              <a:pPr defTabSz="913746"/>
              <a:r>
                <a:rPr lang="en-US" altLang="zh-CN" sz="1000" kern="0" dirty="0" err="1">
                  <a:solidFill>
                    <a:srgbClr val="000000"/>
                  </a:solidFill>
                  <a:ea typeface="Microsoft YaHei" panose="020B0503020204020204" pitchFamily="34" charset="-122"/>
                  <a:sym typeface="Arial" panose="020B0604020202020204" pitchFamily="34" charset="0"/>
                </a:rPr>
                <a:t>Mgmt</a:t>
              </a:r>
              <a:r>
                <a:rPr lang="en-US" altLang="zh-CN" sz="1000" kern="0" dirty="0">
                  <a:solidFill>
                    <a:srgbClr val="000000"/>
                  </a:solidFill>
                  <a:ea typeface="Microsoft YaHei" panose="020B0503020204020204" pitchFamily="34" charset="-122"/>
                  <a:sym typeface="Arial" panose="020B0604020202020204" pitchFamily="34" charset="0"/>
                </a:rPr>
                <a:t> Slice 1</a:t>
              </a:r>
              <a:endParaRPr lang="zh-CN" altLang="en-US" sz="1000" dirty="0">
                <a:solidFill>
                  <a:srgbClr val="1D1D1A"/>
                </a:solidFill>
              </a:endParaRPr>
            </a:p>
          </p:txBody>
        </p:sp>
        <p:cxnSp>
          <p:nvCxnSpPr>
            <p:cNvPr id="131" name="直接连接符 130"/>
            <p:cNvCxnSpPr>
              <a:cxnSpLocks/>
            </p:cNvCxnSpPr>
            <p:nvPr/>
          </p:nvCxnSpPr>
          <p:spPr bwMode="auto">
            <a:xfrm>
              <a:off x="9678421" y="1569644"/>
              <a:ext cx="1105884" cy="782604"/>
            </a:xfrm>
            <a:prstGeom prst="line">
              <a:avLst/>
            </a:prstGeom>
            <a:noFill/>
            <a:ln w="12700" cap="flat" cmpd="sng" algn="ctr">
              <a:solidFill>
                <a:srgbClr val="00B0F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矩形 131"/>
            <p:cNvSpPr/>
            <p:nvPr/>
          </p:nvSpPr>
          <p:spPr bwMode="auto">
            <a:xfrm>
              <a:off x="6418693" y="5688342"/>
              <a:ext cx="4807212" cy="635344"/>
            </a:xfrm>
            <a:prstGeom prst="rect">
              <a:avLst/>
            </a:prstGeom>
            <a:solidFill>
              <a:schemeClr val="accent3">
                <a:lumMod val="40000"/>
                <a:lumOff val="60000"/>
              </a:schemeClr>
            </a:solidFill>
            <a:ln w="19050" cap="flat" cmpd="sng" algn="ctr">
              <a:noFill/>
              <a:prstDash val="solid"/>
              <a:round/>
              <a:headEnd type="none" w="med" len="med"/>
              <a:tailEnd type="none" w="med" len="med"/>
            </a:ln>
          </p:spPr>
          <p:txBody>
            <a:bodyPr rot="0" spcFirstLastPara="0" vertOverflow="overflow" horzOverflow="overflow" vert="horz" wrap="square" lIns="91368" tIns="45684" rIns="91368" bIns="45684" numCol="1" spcCol="0" rtlCol="0" fromWordArt="0" anchor="t" anchorCtr="0" forceAA="0" compatLnSpc="1">
              <a:prstTxWarp prst="textNoShape">
                <a:avLst/>
              </a:prstTxWarp>
              <a:noAutofit/>
            </a:bodyPr>
            <a:lstStyle/>
            <a:p>
              <a:pPr defTabSz="913746">
                <a:buClr>
                  <a:srgbClr val="CC9900"/>
                </a:buClr>
                <a:buFont typeface="Wingdings" pitchFamily="2" charset="2"/>
                <a:buChar char="n"/>
                <a:defRPr/>
              </a:pPr>
              <a:endParaRPr lang="zh-CN" altLang="en-US" sz="1798" b="1" kern="0">
                <a:solidFill>
                  <a:srgbClr val="000000"/>
                </a:solidFill>
              </a:endParaRPr>
            </a:p>
          </p:txBody>
        </p:sp>
        <p:grpSp>
          <p:nvGrpSpPr>
            <p:cNvPr id="133" name="组合 132"/>
            <p:cNvGrpSpPr/>
            <p:nvPr/>
          </p:nvGrpSpPr>
          <p:grpSpPr>
            <a:xfrm>
              <a:off x="6577975" y="5748316"/>
              <a:ext cx="401493" cy="376176"/>
              <a:chOff x="974615" y="5552077"/>
              <a:chExt cx="450663" cy="380935"/>
            </a:xfrm>
          </p:grpSpPr>
          <p:sp>
            <p:nvSpPr>
              <p:cNvPr id="134" name="Freeform 232"/>
              <p:cNvSpPr>
                <a:spLocks/>
              </p:cNvSpPr>
              <p:nvPr/>
            </p:nvSpPr>
            <p:spPr bwMode="auto">
              <a:xfrm>
                <a:off x="974615" y="5756448"/>
                <a:ext cx="450663" cy="164052"/>
              </a:xfrm>
              <a:custGeom>
                <a:avLst/>
                <a:gdLst>
                  <a:gd name="T0" fmla="*/ 2147483647 w 1458"/>
                  <a:gd name="T1" fmla="*/ 2147483647 h 399"/>
                  <a:gd name="T2" fmla="*/ 2147483647 w 1458"/>
                  <a:gd name="T3" fmla="*/ 2147483647 h 399"/>
                  <a:gd name="T4" fmla="*/ 2147483647 w 1458"/>
                  <a:gd name="T5" fmla="*/ 2147483647 h 399"/>
                  <a:gd name="T6" fmla="*/ 2147483647 w 1458"/>
                  <a:gd name="T7" fmla="*/ 2147483647 h 399"/>
                  <a:gd name="T8" fmla="*/ 2147483647 w 1458"/>
                  <a:gd name="T9" fmla="*/ 2147483647 h 399"/>
                  <a:gd name="T10" fmla="*/ 2147483647 w 1458"/>
                  <a:gd name="T11" fmla="*/ 2147483647 h 399"/>
                  <a:gd name="T12" fmla="*/ 2147483647 w 1458"/>
                  <a:gd name="T13" fmla="*/ 2147483647 h 399"/>
                  <a:gd name="T14" fmla="*/ 2147483647 w 1458"/>
                  <a:gd name="T15" fmla="*/ 2147483647 h 399"/>
                  <a:gd name="T16" fmla="*/ 2147483647 w 1458"/>
                  <a:gd name="T17" fmla="*/ 2147483647 h 399"/>
                  <a:gd name="T18" fmla="*/ 2147483647 w 1458"/>
                  <a:gd name="T19" fmla="*/ 2147483647 h 399"/>
                  <a:gd name="T20" fmla="*/ 2147483647 w 1458"/>
                  <a:gd name="T21" fmla="*/ 2147483647 h 399"/>
                  <a:gd name="T22" fmla="*/ 2147483647 w 1458"/>
                  <a:gd name="T23" fmla="*/ 2147483647 h 399"/>
                  <a:gd name="T24" fmla="*/ 2147483647 w 1458"/>
                  <a:gd name="T25" fmla="*/ 2147483647 h 399"/>
                  <a:gd name="T26" fmla="*/ 2147483647 w 1458"/>
                  <a:gd name="T27" fmla="*/ 2147483647 h 399"/>
                  <a:gd name="T28" fmla="*/ 2147483647 w 1458"/>
                  <a:gd name="T29" fmla="*/ 2147483647 h 399"/>
                  <a:gd name="T30" fmla="*/ 2147483647 w 1458"/>
                  <a:gd name="T31" fmla="*/ 2147483647 h 399"/>
                  <a:gd name="T32" fmla="*/ 2147483647 w 1458"/>
                  <a:gd name="T33" fmla="*/ 2147483647 h 399"/>
                  <a:gd name="T34" fmla="*/ 0 w 1458"/>
                  <a:gd name="T35" fmla="*/ 2147483647 h 399"/>
                  <a:gd name="T36" fmla="*/ 0 w 1458"/>
                  <a:gd name="T37" fmla="*/ 2147483647 h 399"/>
                  <a:gd name="T38" fmla="*/ 2147483647 w 1458"/>
                  <a:gd name="T39" fmla="*/ 0 h 399"/>
                  <a:gd name="T40" fmla="*/ 2147483647 w 1458"/>
                  <a:gd name="T41" fmla="*/ 0 h 399"/>
                  <a:gd name="T42" fmla="*/ 2147483647 w 1458"/>
                  <a:gd name="T43" fmla="*/ 2147483647 h 399"/>
                  <a:gd name="T44" fmla="*/ 2147483647 w 1458"/>
                  <a:gd name="T45" fmla="*/ 2147483647 h 399"/>
                  <a:gd name="T46" fmla="*/ 2147483647 w 1458"/>
                  <a:gd name="T47" fmla="*/ 2147483647 h 3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458" h="399">
                    <a:moveTo>
                      <a:pt x="1384" y="399"/>
                    </a:moveTo>
                    <a:lnTo>
                      <a:pt x="1384" y="399"/>
                    </a:lnTo>
                    <a:lnTo>
                      <a:pt x="1188" y="399"/>
                    </a:lnTo>
                    <a:cubicBezTo>
                      <a:pt x="1173" y="399"/>
                      <a:pt x="1161" y="387"/>
                      <a:pt x="1161" y="372"/>
                    </a:cubicBezTo>
                    <a:cubicBezTo>
                      <a:pt x="1161" y="357"/>
                      <a:pt x="1173" y="344"/>
                      <a:pt x="1188" y="344"/>
                    </a:cubicBezTo>
                    <a:lnTo>
                      <a:pt x="1384" y="344"/>
                    </a:lnTo>
                    <a:cubicBezTo>
                      <a:pt x="1395" y="344"/>
                      <a:pt x="1404" y="336"/>
                      <a:pt x="1404" y="325"/>
                    </a:cubicBezTo>
                    <a:lnTo>
                      <a:pt x="1404" y="75"/>
                    </a:lnTo>
                    <a:cubicBezTo>
                      <a:pt x="1404" y="64"/>
                      <a:pt x="1395" y="55"/>
                      <a:pt x="1384" y="55"/>
                    </a:cubicBezTo>
                    <a:lnTo>
                      <a:pt x="75" y="55"/>
                    </a:lnTo>
                    <a:cubicBezTo>
                      <a:pt x="64" y="55"/>
                      <a:pt x="55" y="64"/>
                      <a:pt x="55" y="75"/>
                    </a:cubicBezTo>
                    <a:lnTo>
                      <a:pt x="55" y="325"/>
                    </a:lnTo>
                    <a:cubicBezTo>
                      <a:pt x="55" y="336"/>
                      <a:pt x="64" y="344"/>
                      <a:pt x="75" y="344"/>
                    </a:cubicBezTo>
                    <a:lnTo>
                      <a:pt x="989" y="344"/>
                    </a:lnTo>
                    <a:cubicBezTo>
                      <a:pt x="1004" y="344"/>
                      <a:pt x="1017" y="357"/>
                      <a:pt x="1017" y="372"/>
                    </a:cubicBezTo>
                    <a:cubicBezTo>
                      <a:pt x="1017" y="387"/>
                      <a:pt x="1004" y="399"/>
                      <a:pt x="989" y="399"/>
                    </a:cubicBezTo>
                    <a:lnTo>
                      <a:pt x="75" y="399"/>
                    </a:lnTo>
                    <a:cubicBezTo>
                      <a:pt x="34" y="399"/>
                      <a:pt x="0" y="366"/>
                      <a:pt x="0" y="325"/>
                    </a:cubicBezTo>
                    <a:lnTo>
                      <a:pt x="0" y="75"/>
                    </a:lnTo>
                    <a:cubicBezTo>
                      <a:pt x="0" y="34"/>
                      <a:pt x="34" y="0"/>
                      <a:pt x="75" y="0"/>
                    </a:cubicBezTo>
                    <a:lnTo>
                      <a:pt x="1384" y="0"/>
                    </a:lnTo>
                    <a:cubicBezTo>
                      <a:pt x="1425" y="0"/>
                      <a:pt x="1458" y="34"/>
                      <a:pt x="1458" y="75"/>
                    </a:cubicBezTo>
                    <a:lnTo>
                      <a:pt x="1458" y="325"/>
                    </a:lnTo>
                    <a:cubicBezTo>
                      <a:pt x="1458" y="366"/>
                      <a:pt x="1425" y="399"/>
                      <a:pt x="1384" y="399"/>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35" name="Freeform 233"/>
              <p:cNvSpPr>
                <a:spLocks/>
              </p:cNvSpPr>
              <p:nvPr/>
            </p:nvSpPr>
            <p:spPr bwMode="auto">
              <a:xfrm>
                <a:off x="1269159" y="5885743"/>
                <a:ext cx="34346" cy="47269"/>
              </a:xfrm>
              <a:custGeom>
                <a:avLst/>
                <a:gdLst>
                  <a:gd name="T0" fmla="*/ 2147483647 w 114"/>
                  <a:gd name="T1" fmla="*/ 2147483647 h 114"/>
                  <a:gd name="T2" fmla="*/ 2147483647 w 114"/>
                  <a:gd name="T3" fmla="*/ 2147483647 h 114"/>
                  <a:gd name="T4" fmla="*/ 2147483647 w 114"/>
                  <a:gd name="T5" fmla="*/ 2147483647 h 114"/>
                  <a:gd name="T6" fmla="*/ 0 w 114"/>
                  <a:gd name="T7" fmla="*/ 2147483647 h 114"/>
                  <a:gd name="T8" fmla="*/ 2147483647 w 114"/>
                  <a:gd name="T9" fmla="*/ 0 h 114"/>
                  <a:gd name="T10" fmla="*/ 2147483647 w 114"/>
                  <a:gd name="T11" fmla="*/ 2147483647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 h="114">
                    <a:moveTo>
                      <a:pt x="114" y="57"/>
                    </a:moveTo>
                    <a:lnTo>
                      <a:pt x="114" y="57"/>
                    </a:lnTo>
                    <a:cubicBezTo>
                      <a:pt x="114" y="88"/>
                      <a:pt x="88" y="114"/>
                      <a:pt x="57" y="114"/>
                    </a:cubicBezTo>
                    <a:cubicBezTo>
                      <a:pt x="25" y="114"/>
                      <a:pt x="0" y="88"/>
                      <a:pt x="0" y="57"/>
                    </a:cubicBezTo>
                    <a:cubicBezTo>
                      <a:pt x="0" y="25"/>
                      <a:pt x="25" y="0"/>
                      <a:pt x="57" y="0"/>
                    </a:cubicBezTo>
                    <a:cubicBezTo>
                      <a:pt x="88" y="0"/>
                      <a:pt x="114" y="25"/>
                      <a:pt x="114" y="57"/>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36" name="Freeform 234"/>
              <p:cNvSpPr>
                <a:spLocks/>
              </p:cNvSpPr>
              <p:nvPr/>
            </p:nvSpPr>
            <p:spPr bwMode="auto">
              <a:xfrm>
                <a:off x="1324321" y="5885743"/>
                <a:ext cx="34346" cy="47269"/>
              </a:xfrm>
              <a:custGeom>
                <a:avLst/>
                <a:gdLst>
                  <a:gd name="T0" fmla="*/ 2147483647 w 114"/>
                  <a:gd name="T1" fmla="*/ 2147483647 h 114"/>
                  <a:gd name="T2" fmla="*/ 2147483647 w 114"/>
                  <a:gd name="T3" fmla="*/ 2147483647 h 114"/>
                  <a:gd name="T4" fmla="*/ 2147483647 w 114"/>
                  <a:gd name="T5" fmla="*/ 2147483647 h 114"/>
                  <a:gd name="T6" fmla="*/ 0 w 114"/>
                  <a:gd name="T7" fmla="*/ 2147483647 h 114"/>
                  <a:gd name="T8" fmla="*/ 2147483647 w 114"/>
                  <a:gd name="T9" fmla="*/ 0 h 114"/>
                  <a:gd name="T10" fmla="*/ 2147483647 w 114"/>
                  <a:gd name="T11" fmla="*/ 2147483647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 h="114">
                    <a:moveTo>
                      <a:pt x="114" y="57"/>
                    </a:moveTo>
                    <a:lnTo>
                      <a:pt x="114" y="57"/>
                    </a:lnTo>
                    <a:cubicBezTo>
                      <a:pt x="114" y="88"/>
                      <a:pt x="88" y="114"/>
                      <a:pt x="57" y="114"/>
                    </a:cubicBezTo>
                    <a:cubicBezTo>
                      <a:pt x="25" y="114"/>
                      <a:pt x="0" y="88"/>
                      <a:pt x="0" y="57"/>
                    </a:cubicBezTo>
                    <a:cubicBezTo>
                      <a:pt x="0" y="25"/>
                      <a:pt x="25" y="0"/>
                      <a:pt x="57" y="0"/>
                    </a:cubicBezTo>
                    <a:cubicBezTo>
                      <a:pt x="88" y="0"/>
                      <a:pt x="114" y="25"/>
                      <a:pt x="114" y="57"/>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37" name="Freeform 235"/>
              <p:cNvSpPr>
                <a:spLocks/>
              </p:cNvSpPr>
              <p:nvPr/>
            </p:nvSpPr>
            <p:spPr bwMode="auto">
              <a:xfrm>
                <a:off x="1153631" y="5632713"/>
                <a:ext cx="92631" cy="41708"/>
              </a:xfrm>
              <a:custGeom>
                <a:avLst/>
                <a:gdLst>
                  <a:gd name="T0" fmla="*/ 2147483647 w 300"/>
                  <a:gd name="T1" fmla="*/ 2147483647 h 100"/>
                  <a:gd name="T2" fmla="*/ 2147483647 w 300"/>
                  <a:gd name="T3" fmla="*/ 2147483647 h 100"/>
                  <a:gd name="T4" fmla="*/ 2147483647 w 300"/>
                  <a:gd name="T5" fmla="*/ 2147483647 h 100"/>
                  <a:gd name="T6" fmla="*/ 2147483647 w 300"/>
                  <a:gd name="T7" fmla="*/ 2147483647 h 100"/>
                  <a:gd name="T8" fmla="*/ 2147483647 w 300"/>
                  <a:gd name="T9" fmla="*/ 0 h 100"/>
                  <a:gd name="T10" fmla="*/ 2147483647 w 300"/>
                  <a:gd name="T11" fmla="*/ 2147483647 h 100"/>
                  <a:gd name="T12" fmla="*/ 2147483647 w 300"/>
                  <a:gd name="T13" fmla="*/ 2147483647 h 100"/>
                  <a:gd name="T14" fmla="*/ 2147483647 w 300"/>
                  <a:gd name="T15" fmla="*/ 2147483647 h 100"/>
                  <a:gd name="T16" fmla="*/ 2147483647 w 300"/>
                  <a:gd name="T17" fmla="*/ 2147483647 h 100"/>
                  <a:gd name="T18" fmla="*/ 2147483647 w 300"/>
                  <a:gd name="T19" fmla="*/ 2147483647 h 100"/>
                  <a:gd name="T20" fmla="*/ 2147483647 w 300"/>
                  <a:gd name="T21" fmla="*/ 2147483647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0" h="100">
                    <a:moveTo>
                      <a:pt x="31" y="97"/>
                    </a:moveTo>
                    <a:lnTo>
                      <a:pt x="31" y="97"/>
                    </a:lnTo>
                    <a:cubicBezTo>
                      <a:pt x="22" y="97"/>
                      <a:pt x="15" y="93"/>
                      <a:pt x="9" y="86"/>
                    </a:cubicBezTo>
                    <a:cubicBezTo>
                      <a:pt x="0" y="75"/>
                      <a:pt x="2" y="57"/>
                      <a:pt x="13" y="48"/>
                    </a:cubicBezTo>
                    <a:cubicBezTo>
                      <a:pt x="52" y="17"/>
                      <a:pt x="100" y="0"/>
                      <a:pt x="150" y="0"/>
                    </a:cubicBezTo>
                    <a:cubicBezTo>
                      <a:pt x="199" y="0"/>
                      <a:pt x="248" y="17"/>
                      <a:pt x="286" y="48"/>
                    </a:cubicBezTo>
                    <a:cubicBezTo>
                      <a:pt x="298" y="57"/>
                      <a:pt x="300" y="74"/>
                      <a:pt x="291" y="86"/>
                    </a:cubicBezTo>
                    <a:cubicBezTo>
                      <a:pt x="281" y="98"/>
                      <a:pt x="264" y="100"/>
                      <a:pt x="252" y="91"/>
                    </a:cubicBezTo>
                    <a:cubicBezTo>
                      <a:pt x="223" y="67"/>
                      <a:pt x="188" y="55"/>
                      <a:pt x="150" y="55"/>
                    </a:cubicBezTo>
                    <a:cubicBezTo>
                      <a:pt x="112" y="55"/>
                      <a:pt x="77" y="67"/>
                      <a:pt x="48" y="91"/>
                    </a:cubicBezTo>
                    <a:cubicBezTo>
                      <a:pt x="43" y="95"/>
                      <a:pt x="37" y="97"/>
                      <a:pt x="31" y="97"/>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38" name="Freeform 236"/>
              <p:cNvSpPr>
                <a:spLocks/>
              </p:cNvSpPr>
              <p:nvPr/>
            </p:nvSpPr>
            <p:spPr bwMode="auto">
              <a:xfrm>
                <a:off x="1132815" y="5591005"/>
                <a:ext cx="135303" cy="54221"/>
              </a:xfrm>
              <a:custGeom>
                <a:avLst/>
                <a:gdLst>
                  <a:gd name="T0" fmla="*/ 2147483647 w 439"/>
                  <a:gd name="T1" fmla="*/ 2147483647 h 131"/>
                  <a:gd name="T2" fmla="*/ 2147483647 w 439"/>
                  <a:gd name="T3" fmla="*/ 2147483647 h 131"/>
                  <a:gd name="T4" fmla="*/ 2147483647 w 439"/>
                  <a:gd name="T5" fmla="*/ 2147483647 h 131"/>
                  <a:gd name="T6" fmla="*/ 2147483647 w 439"/>
                  <a:gd name="T7" fmla="*/ 2147483647 h 131"/>
                  <a:gd name="T8" fmla="*/ 2147483647 w 439"/>
                  <a:gd name="T9" fmla="*/ 0 h 131"/>
                  <a:gd name="T10" fmla="*/ 2147483647 w 439"/>
                  <a:gd name="T11" fmla="*/ 2147483647 h 131"/>
                  <a:gd name="T12" fmla="*/ 2147483647 w 439"/>
                  <a:gd name="T13" fmla="*/ 2147483647 h 131"/>
                  <a:gd name="T14" fmla="*/ 2147483647 w 439"/>
                  <a:gd name="T15" fmla="*/ 2147483647 h 131"/>
                  <a:gd name="T16" fmla="*/ 2147483647 w 439"/>
                  <a:gd name="T17" fmla="*/ 2147483647 h 131"/>
                  <a:gd name="T18" fmla="*/ 2147483647 w 439"/>
                  <a:gd name="T19" fmla="*/ 2147483647 h 131"/>
                  <a:gd name="T20" fmla="*/ 2147483647 w 439"/>
                  <a:gd name="T21" fmla="*/ 2147483647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9" h="131">
                    <a:moveTo>
                      <a:pt x="30" y="129"/>
                    </a:moveTo>
                    <a:lnTo>
                      <a:pt x="30" y="129"/>
                    </a:lnTo>
                    <a:cubicBezTo>
                      <a:pt x="23" y="129"/>
                      <a:pt x="16" y="126"/>
                      <a:pt x="10" y="120"/>
                    </a:cubicBezTo>
                    <a:cubicBezTo>
                      <a:pt x="0" y="109"/>
                      <a:pt x="1" y="92"/>
                      <a:pt x="12" y="81"/>
                    </a:cubicBezTo>
                    <a:cubicBezTo>
                      <a:pt x="69" y="29"/>
                      <a:pt x="142" y="0"/>
                      <a:pt x="220" y="0"/>
                    </a:cubicBezTo>
                    <a:cubicBezTo>
                      <a:pt x="297" y="0"/>
                      <a:pt x="370" y="28"/>
                      <a:pt x="427" y="80"/>
                    </a:cubicBezTo>
                    <a:cubicBezTo>
                      <a:pt x="438" y="90"/>
                      <a:pt x="439" y="107"/>
                      <a:pt x="428" y="119"/>
                    </a:cubicBezTo>
                    <a:cubicBezTo>
                      <a:pt x="418" y="130"/>
                      <a:pt x="401" y="131"/>
                      <a:pt x="390" y="120"/>
                    </a:cubicBezTo>
                    <a:cubicBezTo>
                      <a:pt x="343" y="78"/>
                      <a:pt x="283" y="55"/>
                      <a:pt x="220" y="55"/>
                    </a:cubicBezTo>
                    <a:cubicBezTo>
                      <a:pt x="156" y="55"/>
                      <a:pt x="96" y="78"/>
                      <a:pt x="49" y="122"/>
                    </a:cubicBezTo>
                    <a:cubicBezTo>
                      <a:pt x="44" y="126"/>
                      <a:pt x="37" y="129"/>
                      <a:pt x="30" y="129"/>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39" name="Freeform 237"/>
              <p:cNvSpPr>
                <a:spLocks/>
              </p:cNvSpPr>
              <p:nvPr/>
            </p:nvSpPr>
            <p:spPr bwMode="auto">
              <a:xfrm>
                <a:off x="1111999" y="5552077"/>
                <a:ext cx="176935" cy="65343"/>
              </a:xfrm>
              <a:custGeom>
                <a:avLst/>
                <a:gdLst>
                  <a:gd name="T0" fmla="*/ 2147483647 w 571"/>
                  <a:gd name="T1" fmla="*/ 2147483647 h 160"/>
                  <a:gd name="T2" fmla="*/ 2147483647 w 571"/>
                  <a:gd name="T3" fmla="*/ 2147483647 h 160"/>
                  <a:gd name="T4" fmla="*/ 2147483647 w 571"/>
                  <a:gd name="T5" fmla="*/ 2147483647 h 160"/>
                  <a:gd name="T6" fmla="*/ 2147483647 w 571"/>
                  <a:gd name="T7" fmla="*/ 2147483647 h 160"/>
                  <a:gd name="T8" fmla="*/ 2147483647 w 571"/>
                  <a:gd name="T9" fmla="*/ 2147483647 h 160"/>
                  <a:gd name="T10" fmla="*/ 2147483647 w 571"/>
                  <a:gd name="T11" fmla="*/ 2147483647 h 160"/>
                  <a:gd name="T12" fmla="*/ 2147483647 w 571"/>
                  <a:gd name="T13" fmla="*/ 2147483647 h 160"/>
                  <a:gd name="T14" fmla="*/ 2147483647 w 571"/>
                  <a:gd name="T15" fmla="*/ 0 h 160"/>
                  <a:gd name="T16" fmla="*/ 2147483647 w 571"/>
                  <a:gd name="T17" fmla="*/ 2147483647 h 160"/>
                  <a:gd name="T18" fmla="*/ 2147483647 w 571"/>
                  <a:gd name="T19" fmla="*/ 2147483647 h 160"/>
                  <a:gd name="T20" fmla="*/ 2147483647 w 571"/>
                  <a:gd name="T21" fmla="*/ 2147483647 h 1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1" h="160">
                    <a:moveTo>
                      <a:pt x="541" y="158"/>
                    </a:moveTo>
                    <a:lnTo>
                      <a:pt x="541" y="158"/>
                    </a:lnTo>
                    <a:cubicBezTo>
                      <a:pt x="534" y="158"/>
                      <a:pt x="527" y="155"/>
                      <a:pt x="522" y="150"/>
                    </a:cubicBezTo>
                    <a:cubicBezTo>
                      <a:pt x="458" y="89"/>
                      <a:pt x="374" y="55"/>
                      <a:pt x="285" y="55"/>
                    </a:cubicBezTo>
                    <a:cubicBezTo>
                      <a:pt x="197" y="55"/>
                      <a:pt x="113" y="88"/>
                      <a:pt x="49" y="149"/>
                    </a:cubicBezTo>
                    <a:cubicBezTo>
                      <a:pt x="38" y="160"/>
                      <a:pt x="21" y="159"/>
                      <a:pt x="10" y="149"/>
                    </a:cubicBezTo>
                    <a:cubicBezTo>
                      <a:pt x="0" y="138"/>
                      <a:pt x="0" y="120"/>
                      <a:pt x="11" y="110"/>
                    </a:cubicBezTo>
                    <a:cubicBezTo>
                      <a:pt x="85" y="39"/>
                      <a:pt x="182" y="0"/>
                      <a:pt x="285" y="0"/>
                    </a:cubicBezTo>
                    <a:cubicBezTo>
                      <a:pt x="388" y="0"/>
                      <a:pt x="485" y="39"/>
                      <a:pt x="560" y="110"/>
                    </a:cubicBezTo>
                    <a:cubicBezTo>
                      <a:pt x="571" y="121"/>
                      <a:pt x="571" y="138"/>
                      <a:pt x="560" y="149"/>
                    </a:cubicBezTo>
                    <a:cubicBezTo>
                      <a:pt x="555" y="155"/>
                      <a:pt x="548" y="158"/>
                      <a:pt x="541" y="158"/>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40" name="Freeform 238"/>
              <p:cNvSpPr>
                <a:spLocks/>
              </p:cNvSpPr>
              <p:nvPr/>
            </p:nvSpPr>
            <p:spPr bwMode="auto">
              <a:xfrm>
                <a:off x="1182773" y="5674421"/>
                <a:ext cx="35387" cy="47269"/>
              </a:xfrm>
              <a:custGeom>
                <a:avLst/>
                <a:gdLst>
                  <a:gd name="T0" fmla="*/ 2147483647 w 115"/>
                  <a:gd name="T1" fmla="*/ 2147483647 h 114"/>
                  <a:gd name="T2" fmla="*/ 2147483647 w 115"/>
                  <a:gd name="T3" fmla="*/ 2147483647 h 114"/>
                  <a:gd name="T4" fmla="*/ 2147483647 w 115"/>
                  <a:gd name="T5" fmla="*/ 2147483647 h 114"/>
                  <a:gd name="T6" fmla="*/ 0 w 115"/>
                  <a:gd name="T7" fmla="*/ 2147483647 h 114"/>
                  <a:gd name="T8" fmla="*/ 2147483647 w 115"/>
                  <a:gd name="T9" fmla="*/ 0 h 114"/>
                  <a:gd name="T10" fmla="*/ 2147483647 w 115"/>
                  <a:gd name="T11" fmla="*/ 2147483647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 h="114">
                    <a:moveTo>
                      <a:pt x="115" y="57"/>
                    </a:moveTo>
                    <a:lnTo>
                      <a:pt x="115" y="57"/>
                    </a:lnTo>
                    <a:cubicBezTo>
                      <a:pt x="115" y="89"/>
                      <a:pt x="89" y="114"/>
                      <a:pt x="58" y="114"/>
                    </a:cubicBezTo>
                    <a:cubicBezTo>
                      <a:pt x="26" y="114"/>
                      <a:pt x="0" y="89"/>
                      <a:pt x="0" y="57"/>
                    </a:cubicBezTo>
                    <a:cubicBezTo>
                      <a:pt x="0" y="25"/>
                      <a:pt x="26" y="0"/>
                      <a:pt x="58" y="0"/>
                    </a:cubicBezTo>
                    <a:cubicBezTo>
                      <a:pt x="89" y="0"/>
                      <a:pt x="115" y="25"/>
                      <a:pt x="115" y="57"/>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41" name="Freeform 239"/>
              <p:cNvSpPr>
                <a:spLocks/>
              </p:cNvSpPr>
              <p:nvPr/>
            </p:nvSpPr>
            <p:spPr bwMode="auto">
              <a:xfrm>
                <a:off x="994390" y="5552077"/>
                <a:ext cx="17694" cy="180736"/>
              </a:xfrm>
              <a:custGeom>
                <a:avLst/>
                <a:gdLst>
                  <a:gd name="T0" fmla="*/ 2147483647 w 55"/>
                  <a:gd name="T1" fmla="*/ 2147483647 h 439"/>
                  <a:gd name="T2" fmla="*/ 2147483647 w 55"/>
                  <a:gd name="T3" fmla="*/ 2147483647 h 439"/>
                  <a:gd name="T4" fmla="*/ 0 w 55"/>
                  <a:gd name="T5" fmla="*/ 2147483647 h 439"/>
                  <a:gd name="T6" fmla="*/ 0 w 55"/>
                  <a:gd name="T7" fmla="*/ 2147483647 h 439"/>
                  <a:gd name="T8" fmla="*/ 2147483647 w 55"/>
                  <a:gd name="T9" fmla="*/ 0 h 439"/>
                  <a:gd name="T10" fmla="*/ 2147483647 w 55"/>
                  <a:gd name="T11" fmla="*/ 2147483647 h 439"/>
                  <a:gd name="T12" fmla="*/ 2147483647 w 55"/>
                  <a:gd name="T13" fmla="*/ 2147483647 h 439"/>
                  <a:gd name="T14" fmla="*/ 2147483647 w 55"/>
                  <a:gd name="T15" fmla="*/ 2147483647 h 4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 h="439">
                    <a:moveTo>
                      <a:pt x="28" y="439"/>
                    </a:moveTo>
                    <a:lnTo>
                      <a:pt x="28" y="439"/>
                    </a:lnTo>
                    <a:cubicBezTo>
                      <a:pt x="13" y="439"/>
                      <a:pt x="0" y="426"/>
                      <a:pt x="0" y="411"/>
                    </a:cubicBezTo>
                    <a:lnTo>
                      <a:pt x="0" y="27"/>
                    </a:lnTo>
                    <a:cubicBezTo>
                      <a:pt x="0" y="12"/>
                      <a:pt x="13" y="0"/>
                      <a:pt x="28" y="0"/>
                    </a:cubicBezTo>
                    <a:cubicBezTo>
                      <a:pt x="43" y="0"/>
                      <a:pt x="55" y="12"/>
                      <a:pt x="55" y="27"/>
                    </a:cubicBezTo>
                    <a:lnTo>
                      <a:pt x="55" y="411"/>
                    </a:lnTo>
                    <a:cubicBezTo>
                      <a:pt x="55" y="426"/>
                      <a:pt x="43" y="439"/>
                      <a:pt x="28" y="439"/>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42" name="Freeform 240"/>
              <p:cNvSpPr>
                <a:spLocks/>
              </p:cNvSpPr>
              <p:nvPr/>
            </p:nvSpPr>
            <p:spPr bwMode="auto">
              <a:xfrm>
                <a:off x="1388850" y="5552077"/>
                <a:ext cx="16653" cy="180736"/>
              </a:xfrm>
              <a:custGeom>
                <a:avLst/>
                <a:gdLst>
                  <a:gd name="T0" fmla="*/ 2147483647 w 55"/>
                  <a:gd name="T1" fmla="*/ 2147483647 h 439"/>
                  <a:gd name="T2" fmla="*/ 2147483647 w 55"/>
                  <a:gd name="T3" fmla="*/ 2147483647 h 439"/>
                  <a:gd name="T4" fmla="*/ 0 w 55"/>
                  <a:gd name="T5" fmla="*/ 2147483647 h 439"/>
                  <a:gd name="T6" fmla="*/ 0 w 55"/>
                  <a:gd name="T7" fmla="*/ 2147483647 h 439"/>
                  <a:gd name="T8" fmla="*/ 2147483647 w 55"/>
                  <a:gd name="T9" fmla="*/ 0 h 439"/>
                  <a:gd name="T10" fmla="*/ 2147483647 w 55"/>
                  <a:gd name="T11" fmla="*/ 2147483647 h 439"/>
                  <a:gd name="T12" fmla="*/ 2147483647 w 55"/>
                  <a:gd name="T13" fmla="*/ 2147483647 h 439"/>
                  <a:gd name="T14" fmla="*/ 2147483647 w 55"/>
                  <a:gd name="T15" fmla="*/ 2147483647 h 4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 h="439">
                    <a:moveTo>
                      <a:pt x="27" y="439"/>
                    </a:moveTo>
                    <a:lnTo>
                      <a:pt x="27" y="439"/>
                    </a:lnTo>
                    <a:cubicBezTo>
                      <a:pt x="12" y="439"/>
                      <a:pt x="0" y="426"/>
                      <a:pt x="0" y="411"/>
                    </a:cubicBezTo>
                    <a:lnTo>
                      <a:pt x="0" y="27"/>
                    </a:lnTo>
                    <a:cubicBezTo>
                      <a:pt x="0" y="12"/>
                      <a:pt x="12" y="0"/>
                      <a:pt x="27" y="0"/>
                    </a:cubicBezTo>
                    <a:cubicBezTo>
                      <a:pt x="42" y="0"/>
                      <a:pt x="55" y="12"/>
                      <a:pt x="55" y="27"/>
                    </a:cubicBezTo>
                    <a:lnTo>
                      <a:pt x="55" y="411"/>
                    </a:lnTo>
                    <a:cubicBezTo>
                      <a:pt x="55" y="426"/>
                      <a:pt x="42" y="439"/>
                      <a:pt x="27" y="439"/>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43" name="Freeform 241"/>
              <p:cNvSpPr>
                <a:spLocks noEditPoints="1"/>
              </p:cNvSpPr>
              <p:nvPr/>
            </p:nvSpPr>
            <p:spPr bwMode="auto">
              <a:xfrm>
                <a:off x="1017288" y="5816229"/>
                <a:ext cx="34346" cy="45879"/>
              </a:xfrm>
              <a:custGeom>
                <a:avLst/>
                <a:gdLst>
                  <a:gd name="T0" fmla="*/ 2147483647 w 112"/>
                  <a:gd name="T1" fmla="*/ 2147483647 h 112"/>
                  <a:gd name="T2" fmla="*/ 2147483647 w 112"/>
                  <a:gd name="T3" fmla="*/ 2147483647 h 112"/>
                  <a:gd name="T4" fmla="*/ 2147483647 w 112"/>
                  <a:gd name="T5" fmla="*/ 2147483647 h 112"/>
                  <a:gd name="T6" fmla="*/ 2147483647 w 112"/>
                  <a:gd name="T7" fmla="*/ 2147483647 h 112"/>
                  <a:gd name="T8" fmla="*/ 2147483647 w 112"/>
                  <a:gd name="T9" fmla="*/ 2147483647 h 112"/>
                  <a:gd name="T10" fmla="*/ 2147483647 w 112"/>
                  <a:gd name="T11" fmla="*/ 2147483647 h 112"/>
                  <a:gd name="T12" fmla="*/ 2147483647 w 112"/>
                  <a:gd name="T13" fmla="*/ 0 h 112"/>
                  <a:gd name="T14" fmla="*/ 2147483647 w 112"/>
                  <a:gd name="T15" fmla="*/ 0 h 112"/>
                  <a:gd name="T16" fmla="*/ 0 w 112"/>
                  <a:gd name="T17" fmla="*/ 2147483647 h 112"/>
                  <a:gd name="T18" fmla="*/ 2147483647 w 112"/>
                  <a:gd name="T19" fmla="*/ 2147483647 h 112"/>
                  <a:gd name="T20" fmla="*/ 2147483647 w 112"/>
                  <a:gd name="T21" fmla="*/ 2147483647 h 112"/>
                  <a:gd name="T22" fmla="*/ 2147483647 w 112"/>
                  <a:gd name="T23" fmla="*/ 0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2" h="112">
                    <a:moveTo>
                      <a:pt x="56" y="79"/>
                    </a:moveTo>
                    <a:lnTo>
                      <a:pt x="56" y="79"/>
                    </a:lnTo>
                    <a:cubicBezTo>
                      <a:pt x="43" y="79"/>
                      <a:pt x="33" y="69"/>
                      <a:pt x="33" y="56"/>
                    </a:cubicBezTo>
                    <a:cubicBezTo>
                      <a:pt x="33" y="43"/>
                      <a:pt x="43" y="33"/>
                      <a:pt x="56" y="33"/>
                    </a:cubicBezTo>
                    <a:cubicBezTo>
                      <a:pt x="69" y="33"/>
                      <a:pt x="79" y="43"/>
                      <a:pt x="79" y="56"/>
                    </a:cubicBezTo>
                    <a:cubicBezTo>
                      <a:pt x="79" y="69"/>
                      <a:pt x="69" y="79"/>
                      <a:pt x="56" y="79"/>
                    </a:cubicBezTo>
                    <a:close/>
                    <a:moveTo>
                      <a:pt x="56" y="0"/>
                    </a:moveTo>
                    <a:lnTo>
                      <a:pt x="56" y="0"/>
                    </a:lnTo>
                    <a:cubicBezTo>
                      <a:pt x="25" y="0"/>
                      <a:pt x="0" y="25"/>
                      <a:pt x="0" y="56"/>
                    </a:cubicBezTo>
                    <a:cubicBezTo>
                      <a:pt x="0" y="87"/>
                      <a:pt x="25" y="112"/>
                      <a:pt x="56" y="112"/>
                    </a:cubicBezTo>
                    <a:cubicBezTo>
                      <a:pt x="87" y="112"/>
                      <a:pt x="112" y="87"/>
                      <a:pt x="112" y="56"/>
                    </a:cubicBezTo>
                    <a:cubicBezTo>
                      <a:pt x="112" y="25"/>
                      <a:pt x="87" y="0"/>
                      <a:pt x="56" y="0"/>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44" name="Freeform 242"/>
              <p:cNvSpPr>
                <a:spLocks/>
              </p:cNvSpPr>
              <p:nvPr/>
            </p:nvSpPr>
            <p:spPr bwMode="auto">
              <a:xfrm>
                <a:off x="1256670" y="5817620"/>
                <a:ext cx="42673" cy="45879"/>
              </a:xfrm>
              <a:custGeom>
                <a:avLst/>
                <a:gdLst>
                  <a:gd name="T0" fmla="*/ 2147483647 w 141"/>
                  <a:gd name="T1" fmla="*/ 2147483647 h 111"/>
                  <a:gd name="T2" fmla="*/ 2147483647 w 141"/>
                  <a:gd name="T3" fmla="*/ 2147483647 h 111"/>
                  <a:gd name="T4" fmla="*/ 2147483647 w 141"/>
                  <a:gd name="T5" fmla="*/ 0 h 111"/>
                  <a:gd name="T6" fmla="*/ 2147483647 w 141"/>
                  <a:gd name="T7" fmla="*/ 0 h 111"/>
                  <a:gd name="T8" fmla="*/ 2147483647 w 141"/>
                  <a:gd name="T9" fmla="*/ 2147483647 h 111"/>
                  <a:gd name="T10" fmla="*/ 0 w 141"/>
                  <a:gd name="T11" fmla="*/ 2147483647 h 111"/>
                  <a:gd name="T12" fmla="*/ 0 w 141"/>
                  <a:gd name="T13" fmla="*/ 2147483647 h 111"/>
                  <a:gd name="T14" fmla="*/ 2147483647 w 141"/>
                  <a:gd name="T15" fmla="*/ 2147483647 h 111"/>
                  <a:gd name="T16" fmla="*/ 2147483647 w 141"/>
                  <a:gd name="T17" fmla="*/ 2147483647 h 111"/>
                  <a:gd name="T18" fmla="*/ 2147483647 w 141"/>
                  <a:gd name="T19" fmla="*/ 214748364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1" h="111">
                    <a:moveTo>
                      <a:pt x="115" y="31"/>
                    </a:moveTo>
                    <a:lnTo>
                      <a:pt x="115" y="31"/>
                    </a:lnTo>
                    <a:lnTo>
                      <a:pt x="115" y="0"/>
                    </a:lnTo>
                    <a:lnTo>
                      <a:pt x="25" y="0"/>
                    </a:lnTo>
                    <a:lnTo>
                      <a:pt x="25" y="31"/>
                    </a:lnTo>
                    <a:lnTo>
                      <a:pt x="0" y="31"/>
                    </a:lnTo>
                    <a:lnTo>
                      <a:pt x="0" y="111"/>
                    </a:lnTo>
                    <a:lnTo>
                      <a:pt x="141" y="111"/>
                    </a:lnTo>
                    <a:lnTo>
                      <a:pt x="141" y="31"/>
                    </a:lnTo>
                    <a:lnTo>
                      <a:pt x="115" y="31"/>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45" name="Freeform 243"/>
              <p:cNvSpPr>
                <a:spLocks/>
              </p:cNvSpPr>
              <p:nvPr/>
            </p:nvSpPr>
            <p:spPr bwMode="auto">
              <a:xfrm>
                <a:off x="1206712" y="5817620"/>
                <a:ext cx="43713" cy="45879"/>
              </a:xfrm>
              <a:custGeom>
                <a:avLst/>
                <a:gdLst>
                  <a:gd name="T0" fmla="*/ 2147483647 w 141"/>
                  <a:gd name="T1" fmla="*/ 2147483647 h 111"/>
                  <a:gd name="T2" fmla="*/ 2147483647 w 141"/>
                  <a:gd name="T3" fmla="*/ 2147483647 h 111"/>
                  <a:gd name="T4" fmla="*/ 2147483647 w 141"/>
                  <a:gd name="T5" fmla="*/ 0 h 111"/>
                  <a:gd name="T6" fmla="*/ 2147483647 w 141"/>
                  <a:gd name="T7" fmla="*/ 0 h 111"/>
                  <a:gd name="T8" fmla="*/ 2147483647 w 141"/>
                  <a:gd name="T9" fmla="*/ 2147483647 h 111"/>
                  <a:gd name="T10" fmla="*/ 0 w 141"/>
                  <a:gd name="T11" fmla="*/ 2147483647 h 111"/>
                  <a:gd name="T12" fmla="*/ 0 w 141"/>
                  <a:gd name="T13" fmla="*/ 2147483647 h 111"/>
                  <a:gd name="T14" fmla="*/ 2147483647 w 141"/>
                  <a:gd name="T15" fmla="*/ 2147483647 h 111"/>
                  <a:gd name="T16" fmla="*/ 2147483647 w 141"/>
                  <a:gd name="T17" fmla="*/ 2147483647 h 111"/>
                  <a:gd name="T18" fmla="*/ 2147483647 w 141"/>
                  <a:gd name="T19" fmla="*/ 214748364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1" h="111">
                    <a:moveTo>
                      <a:pt x="116" y="31"/>
                    </a:moveTo>
                    <a:lnTo>
                      <a:pt x="116" y="31"/>
                    </a:lnTo>
                    <a:lnTo>
                      <a:pt x="116" y="0"/>
                    </a:lnTo>
                    <a:lnTo>
                      <a:pt x="25" y="0"/>
                    </a:lnTo>
                    <a:lnTo>
                      <a:pt x="25" y="31"/>
                    </a:lnTo>
                    <a:lnTo>
                      <a:pt x="0" y="31"/>
                    </a:lnTo>
                    <a:lnTo>
                      <a:pt x="0" y="111"/>
                    </a:lnTo>
                    <a:lnTo>
                      <a:pt x="141" y="111"/>
                    </a:lnTo>
                    <a:lnTo>
                      <a:pt x="141" y="31"/>
                    </a:lnTo>
                    <a:lnTo>
                      <a:pt x="116" y="31"/>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46" name="Freeform 244"/>
              <p:cNvSpPr>
                <a:spLocks/>
              </p:cNvSpPr>
              <p:nvPr/>
            </p:nvSpPr>
            <p:spPr bwMode="auto">
              <a:xfrm>
                <a:off x="1156754" y="5817620"/>
                <a:ext cx="43713" cy="45879"/>
              </a:xfrm>
              <a:custGeom>
                <a:avLst/>
                <a:gdLst>
                  <a:gd name="T0" fmla="*/ 2147483647 w 141"/>
                  <a:gd name="T1" fmla="*/ 2147483647 h 111"/>
                  <a:gd name="T2" fmla="*/ 2147483647 w 141"/>
                  <a:gd name="T3" fmla="*/ 2147483647 h 111"/>
                  <a:gd name="T4" fmla="*/ 2147483647 w 141"/>
                  <a:gd name="T5" fmla="*/ 0 h 111"/>
                  <a:gd name="T6" fmla="*/ 2147483647 w 141"/>
                  <a:gd name="T7" fmla="*/ 0 h 111"/>
                  <a:gd name="T8" fmla="*/ 2147483647 w 141"/>
                  <a:gd name="T9" fmla="*/ 2147483647 h 111"/>
                  <a:gd name="T10" fmla="*/ 0 w 141"/>
                  <a:gd name="T11" fmla="*/ 2147483647 h 111"/>
                  <a:gd name="T12" fmla="*/ 0 w 141"/>
                  <a:gd name="T13" fmla="*/ 2147483647 h 111"/>
                  <a:gd name="T14" fmla="*/ 2147483647 w 141"/>
                  <a:gd name="T15" fmla="*/ 2147483647 h 111"/>
                  <a:gd name="T16" fmla="*/ 2147483647 w 141"/>
                  <a:gd name="T17" fmla="*/ 2147483647 h 111"/>
                  <a:gd name="T18" fmla="*/ 2147483647 w 141"/>
                  <a:gd name="T19" fmla="*/ 214748364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1" h="111">
                    <a:moveTo>
                      <a:pt x="116" y="31"/>
                    </a:moveTo>
                    <a:lnTo>
                      <a:pt x="116" y="31"/>
                    </a:lnTo>
                    <a:lnTo>
                      <a:pt x="116" y="0"/>
                    </a:lnTo>
                    <a:lnTo>
                      <a:pt x="26" y="0"/>
                    </a:lnTo>
                    <a:lnTo>
                      <a:pt x="26" y="31"/>
                    </a:lnTo>
                    <a:lnTo>
                      <a:pt x="0" y="31"/>
                    </a:lnTo>
                    <a:lnTo>
                      <a:pt x="0" y="111"/>
                    </a:lnTo>
                    <a:lnTo>
                      <a:pt x="141" y="111"/>
                    </a:lnTo>
                    <a:lnTo>
                      <a:pt x="141" y="31"/>
                    </a:lnTo>
                    <a:lnTo>
                      <a:pt x="116" y="31"/>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47" name="Freeform 245"/>
              <p:cNvSpPr>
                <a:spLocks/>
              </p:cNvSpPr>
              <p:nvPr/>
            </p:nvSpPr>
            <p:spPr bwMode="auto">
              <a:xfrm>
                <a:off x="1107836" y="5817620"/>
                <a:ext cx="42673" cy="45879"/>
              </a:xfrm>
              <a:custGeom>
                <a:avLst/>
                <a:gdLst>
                  <a:gd name="T0" fmla="*/ 2147483647 w 141"/>
                  <a:gd name="T1" fmla="*/ 2147483647 h 111"/>
                  <a:gd name="T2" fmla="*/ 2147483647 w 141"/>
                  <a:gd name="T3" fmla="*/ 2147483647 h 111"/>
                  <a:gd name="T4" fmla="*/ 2147483647 w 141"/>
                  <a:gd name="T5" fmla="*/ 0 h 111"/>
                  <a:gd name="T6" fmla="*/ 2147483647 w 141"/>
                  <a:gd name="T7" fmla="*/ 0 h 111"/>
                  <a:gd name="T8" fmla="*/ 2147483647 w 141"/>
                  <a:gd name="T9" fmla="*/ 2147483647 h 111"/>
                  <a:gd name="T10" fmla="*/ 0 w 141"/>
                  <a:gd name="T11" fmla="*/ 2147483647 h 111"/>
                  <a:gd name="T12" fmla="*/ 0 w 141"/>
                  <a:gd name="T13" fmla="*/ 2147483647 h 111"/>
                  <a:gd name="T14" fmla="*/ 2147483647 w 141"/>
                  <a:gd name="T15" fmla="*/ 2147483647 h 111"/>
                  <a:gd name="T16" fmla="*/ 2147483647 w 141"/>
                  <a:gd name="T17" fmla="*/ 2147483647 h 111"/>
                  <a:gd name="T18" fmla="*/ 2147483647 w 141"/>
                  <a:gd name="T19" fmla="*/ 214748364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1" h="111">
                    <a:moveTo>
                      <a:pt x="116" y="31"/>
                    </a:moveTo>
                    <a:lnTo>
                      <a:pt x="116" y="31"/>
                    </a:lnTo>
                    <a:lnTo>
                      <a:pt x="116" y="0"/>
                    </a:lnTo>
                    <a:lnTo>
                      <a:pt x="26" y="0"/>
                    </a:lnTo>
                    <a:lnTo>
                      <a:pt x="26" y="31"/>
                    </a:lnTo>
                    <a:lnTo>
                      <a:pt x="0" y="31"/>
                    </a:lnTo>
                    <a:lnTo>
                      <a:pt x="0" y="111"/>
                    </a:lnTo>
                    <a:lnTo>
                      <a:pt x="141" y="111"/>
                    </a:lnTo>
                    <a:lnTo>
                      <a:pt x="141" y="31"/>
                    </a:lnTo>
                    <a:lnTo>
                      <a:pt x="116" y="31"/>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48" name="Freeform 246"/>
              <p:cNvSpPr>
                <a:spLocks/>
              </p:cNvSpPr>
              <p:nvPr/>
            </p:nvSpPr>
            <p:spPr bwMode="auto">
              <a:xfrm>
                <a:off x="1319117" y="5816229"/>
                <a:ext cx="28102" cy="47269"/>
              </a:xfrm>
              <a:custGeom>
                <a:avLst/>
                <a:gdLst>
                  <a:gd name="T0" fmla="*/ 2147483647 w 88"/>
                  <a:gd name="T1" fmla="*/ 2147483647 h 114"/>
                  <a:gd name="T2" fmla="*/ 2147483647 w 88"/>
                  <a:gd name="T3" fmla="*/ 2147483647 h 114"/>
                  <a:gd name="T4" fmla="*/ 2147483647 w 88"/>
                  <a:gd name="T5" fmla="*/ 0 h 114"/>
                  <a:gd name="T6" fmla="*/ 2147483647 w 88"/>
                  <a:gd name="T7" fmla="*/ 0 h 114"/>
                  <a:gd name="T8" fmla="*/ 2147483647 w 88"/>
                  <a:gd name="T9" fmla="*/ 2147483647 h 114"/>
                  <a:gd name="T10" fmla="*/ 0 w 88"/>
                  <a:gd name="T11" fmla="*/ 2147483647 h 114"/>
                  <a:gd name="T12" fmla="*/ 0 w 88"/>
                  <a:gd name="T13" fmla="*/ 2147483647 h 114"/>
                  <a:gd name="T14" fmla="*/ 2147483647 w 88"/>
                  <a:gd name="T15" fmla="*/ 2147483647 h 114"/>
                  <a:gd name="T16" fmla="*/ 2147483647 w 88"/>
                  <a:gd name="T17" fmla="*/ 2147483647 h 114"/>
                  <a:gd name="T18" fmla="*/ 2147483647 w 88"/>
                  <a:gd name="T19" fmla="*/ 2147483647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 h="114">
                    <a:moveTo>
                      <a:pt x="64" y="23"/>
                    </a:moveTo>
                    <a:lnTo>
                      <a:pt x="64" y="23"/>
                    </a:lnTo>
                    <a:lnTo>
                      <a:pt x="64" y="0"/>
                    </a:lnTo>
                    <a:lnTo>
                      <a:pt x="25" y="0"/>
                    </a:lnTo>
                    <a:lnTo>
                      <a:pt x="25" y="23"/>
                    </a:lnTo>
                    <a:lnTo>
                      <a:pt x="0" y="23"/>
                    </a:lnTo>
                    <a:lnTo>
                      <a:pt x="0" y="114"/>
                    </a:lnTo>
                    <a:lnTo>
                      <a:pt x="88" y="114"/>
                    </a:lnTo>
                    <a:lnTo>
                      <a:pt x="88" y="23"/>
                    </a:lnTo>
                    <a:lnTo>
                      <a:pt x="64" y="23"/>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sp>
            <p:nvSpPr>
              <p:cNvPr id="149" name="Freeform 247"/>
              <p:cNvSpPr>
                <a:spLocks/>
              </p:cNvSpPr>
              <p:nvPr/>
            </p:nvSpPr>
            <p:spPr bwMode="auto">
              <a:xfrm>
                <a:off x="1352423" y="5816229"/>
                <a:ext cx="27061" cy="47269"/>
              </a:xfrm>
              <a:custGeom>
                <a:avLst/>
                <a:gdLst>
                  <a:gd name="T0" fmla="*/ 2147483647 w 88"/>
                  <a:gd name="T1" fmla="*/ 2147483647 h 114"/>
                  <a:gd name="T2" fmla="*/ 2147483647 w 88"/>
                  <a:gd name="T3" fmla="*/ 2147483647 h 114"/>
                  <a:gd name="T4" fmla="*/ 2147483647 w 88"/>
                  <a:gd name="T5" fmla="*/ 0 h 114"/>
                  <a:gd name="T6" fmla="*/ 2147483647 w 88"/>
                  <a:gd name="T7" fmla="*/ 0 h 114"/>
                  <a:gd name="T8" fmla="*/ 2147483647 w 88"/>
                  <a:gd name="T9" fmla="*/ 2147483647 h 114"/>
                  <a:gd name="T10" fmla="*/ 0 w 88"/>
                  <a:gd name="T11" fmla="*/ 2147483647 h 114"/>
                  <a:gd name="T12" fmla="*/ 0 w 88"/>
                  <a:gd name="T13" fmla="*/ 2147483647 h 114"/>
                  <a:gd name="T14" fmla="*/ 2147483647 w 88"/>
                  <a:gd name="T15" fmla="*/ 2147483647 h 114"/>
                  <a:gd name="T16" fmla="*/ 2147483647 w 88"/>
                  <a:gd name="T17" fmla="*/ 2147483647 h 114"/>
                  <a:gd name="T18" fmla="*/ 2147483647 w 88"/>
                  <a:gd name="T19" fmla="*/ 2147483647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 h="114">
                    <a:moveTo>
                      <a:pt x="63" y="23"/>
                    </a:moveTo>
                    <a:lnTo>
                      <a:pt x="63" y="23"/>
                    </a:lnTo>
                    <a:lnTo>
                      <a:pt x="63" y="0"/>
                    </a:lnTo>
                    <a:lnTo>
                      <a:pt x="25" y="0"/>
                    </a:lnTo>
                    <a:lnTo>
                      <a:pt x="25" y="23"/>
                    </a:lnTo>
                    <a:lnTo>
                      <a:pt x="0" y="23"/>
                    </a:lnTo>
                    <a:lnTo>
                      <a:pt x="0" y="114"/>
                    </a:lnTo>
                    <a:lnTo>
                      <a:pt x="88" y="114"/>
                    </a:lnTo>
                    <a:lnTo>
                      <a:pt x="88" y="23"/>
                    </a:lnTo>
                    <a:lnTo>
                      <a:pt x="63" y="23"/>
                    </a:ln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1218296">
                  <a:defRPr/>
                </a:pPr>
                <a:endParaRPr lang="zh-CN" altLang="en-US" sz="1798" kern="0">
                  <a:solidFill>
                    <a:prstClr val="black"/>
                  </a:solidFill>
                  <a:ea typeface="Microsoft YaHei" panose="020B0503020204020204" pitchFamily="34" charset="-122"/>
                  <a:sym typeface="Arial" panose="020B0604020202020204" pitchFamily="34" charset="0"/>
                </a:endParaRPr>
              </a:p>
            </p:txBody>
          </p:sp>
        </p:grpSp>
        <p:sp>
          <p:nvSpPr>
            <p:cNvPr id="150" name="圆角矩形 149"/>
            <p:cNvSpPr/>
            <p:nvPr/>
          </p:nvSpPr>
          <p:spPr>
            <a:xfrm>
              <a:off x="11292120" y="5970931"/>
              <a:ext cx="714858" cy="171453"/>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NSIY</a:t>
              </a:r>
              <a:endParaRPr lang="zh-CN" altLang="en-US" sz="900" kern="0" dirty="0">
                <a:solidFill>
                  <a:srgbClr val="666666"/>
                </a:solidFill>
                <a:ea typeface="等线" panose="02010600030101010101" pitchFamily="2" charset="-122"/>
              </a:endParaRPr>
            </a:p>
          </p:txBody>
        </p:sp>
        <p:sp>
          <p:nvSpPr>
            <p:cNvPr id="151" name="圆角矩形 150"/>
            <p:cNvSpPr/>
            <p:nvPr/>
          </p:nvSpPr>
          <p:spPr>
            <a:xfrm>
              <a:off x="11285105" y="5818892"/>
              <a:ext cx="720429" cy="141289"/>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NSIX</a:t>
              </a:r>
              <a:endParaRPr lang="zh-CN" altLang="en-US" sz="900" kern="0" dirty="0">
                <a:solidFill>
                  <a:srgbClr val="666666"/>
                </a:solidFill>
                <a:ea typeface="等线" panose="02010600030101010101" pitchFamily="2" charset="-122"/>
              </a:endParaRPr>
            </a:p>
          </p:txBody>
        </p:sp>
        <p:sp>
          <p:nvSpPr>
            <p:cNvPr id="152" name="AutoShape 66"/>
            <p:cNvSpPr>
              <a:spLocks noChangeArrowheads="1"/>
            </p:cNvSpPr>
            <p:nvPr/>
          </p:nvSpPr>
          <p:spPr bwMode="auto">
            <a:xfrm rot="16200000">
              <a:off x="11169526" y="5715003"/>
              <a:ext cx="126364" cy="342132"/>
            </a:xfrm>
            <a:prstGeom prst="can">
              <a:avLst>
                <a:gd name="adj" fmla="val 22394"/>
              </a:avLst>
            </a:prstGeom>
            <a:solidFill>
              <a:srgbClr val="00B050"/>
            </a:solidFill>
            <a:ln w="9525" cap="flat" cmpd="sng" algn="ctr">
              <a:solidFill>
                <a:sysClr val="windowText" lastClr="000000"/>
              </a:solidFill>
              <a:prstDash val="solid"/>
              <a:headEnd/>
              <a:tailEnd/>
            </a:ln>
            <a:effectLst>
              <a:glow rad="101600">
                <a:srgbClr val="4BACC6">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153" name="AutoShape 66"/>
            <p:cNvSpPr>
              <a:spLocks noChangeArrowheads="1"/>
            </p:cNvSpPr>
            <p:nvPr/>
          </p:nvSpPr>
          <p:spPr bwMode="auto">
            <a:xfrm rot="16200000">
              <a:off x="11169526" y="5866247"/>
              <a:ext cx="126364" cy="342132"/>
            </a:xfrm>
            <a:prstGeom prst="can">
              <a:avLst>
                <a:gd name="adj" fmla="val 22394"/>
              </a:avLst>
            </a:prstGeom>
            <a:solidFill>
              <a:srgbClr val="E5A958"/>
            </a:solidFill>
            <a:ln w="9525" cap="flat" cmpd="sng" algn="ctr">
              <a:solidFill>
                <a:sysClr val="windowText" lastClr="000000"/>
              </a:solidFill>
              <a:prstDash val="solid"/>
              <a:headEnd/>
              <a:tailEnd/>
            </a:ln>
            <a:effectLst>
              <a:glow rad="101600">
                <a:srgbClr val="4BACC6">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154" name="AutoShape 66"/>
            <p:cNvSpPr>
              <a:spLocks noChangeArrowheads="1"/>
            </p:cNvSpPr>
            <p:nvPr/>
          </p:nvSpPr>
          <p:spPr bwMode="auto">
            <a:xfrm rot="16200000">
              <a:off x="10699594" y="5709985"/>
              <a:ext cx="381958" cy="513198"/>
            </a:xfrm>
            <a:prstGeom prst="can">
              <a:avLst>
                <a:gd name="adj" fmla="val 22394"/>
              </a:avLst>
            </a:prstGeom>
            <a:solidFill>
              <a:srgbClr val="FFC492"/>
            </a:solidFill>
            <a:ln w="9525" cap="flat" cmpd="sng" algn="ctr">
              <a:solidFill>
                <a:sysClr val="windowText" lastClr="000000"/>
              </a:solidFill>
              <a:prstDash val="solid"/>
              <a:headEnd/>
              <a:tailEnd/>
            </a:ln>
            <a:effectLst>
              <a:glow rad="63500">
                <a:srgbClr val="9BBB59">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155" name="AutoShape 66"/>
            <p:cNvSpPr>
              <a:spLocks noChangeArrowheads="1"/>
            </p:cNvSpPr>
            <p:nvPr/>
          </p:nvSpPr>
          <p:spPr bwMode="auto">
            <a:xfrm rot="16200000">
              <a:off x="6337597" y="5767082"/>
              <a:ext cx="126364" cy="256596"/>
            </a:xfrm>
            <a:prstGeom prst="can">
              <a:avLst>
                <a:gd name="adj" fmla="val 22394"/>
              </a:avLst>
            </a:prstGeom>
            <a:solidFill>
              <a:srgbClr val="00B050"/>
            </a:solidFill>
            <a:ln w="9525" cap="flat" cmpd="sng" algn="ctr">
              <a:solidFill>
                <a:sysClr val="windowText" lastClr="000000"/>
              </a:solidFill>
              <a:prstDash val="solid"/>
              <a:headEnd/>
              <a:tailEnd/>
            </a:ln>
            <a:effectLst>
              <a:glow rad="101600">
                <a:srgbClr val="4BACC6">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156" name="AutoShape 66"/>
            <p:cNvSpPr>
              <a:spLocks noChangeArrowheads="1"/>
            </p:cNvSpPr>
            <p:nvPr/>
          </p:nvSpPr>
          <p:spPr bwMode="auto">
            <a:xfrm rot="16200000">
              <a:off x="6337597" y="5918324"/>
              <a:ext cx="126364" cy="256596"/>
            </a:xfrm>
            <a:prstGeom prst="can">
              <a:avLst>
                <a:gd name="adj" fmla="val 22394"/>
              </a:avLst>
            </a:prstGeom>
            <a:solidFill>
              <a:srgbClr val="E5A958"/>
            </a:solidFill>
            <a:ln w="9525" cap="flat" cmpd="sng" algn="ctr">
              <a:solidFill>
                <a:sysClr val="windowText" lastClr="000000"/>
              </a:solidFill>
              <a:prstDash val="solid"/>
              <a:headEnd/>
              <a:tailEnd/>
            </a:ln>
            <a:effectLst>
              <a:glow rad="101600">
                <a:srgbClr val="4BACC6">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157" name="TextBox 191"/>
            <p:cNvSpPr txBox="1"/>
            <p:nvPr/>
          </p:nvSpPr>
          <p:spPr bwMode="auto">
            <a:xfrm>
              <a:off x="10663737" y="5859908"/>
              <a:ext cx="485520" cy="187351"/>
            </a:xfrm>
            <a:prstGeom prst="rect">
              <a:avLst/>
            </a:prstGeom>
            <a:noFill/>
            <a:ln w="9525">
              <a:noFill/>
              <a:miter lim="800000"/>
              <a:headEnd/>
              <a:tailEnd/>
            </a:ln>
          </p:spPr>
          <p:txBody>
            <a:bodyPr wrap="none" lIns="0" tIns="0" rIns="0" bIns="0" rtlCol="0">
              <a:spAutoFit/>
            </a:bodyPr>
            <a:lstStyle/>
            <a:p>
              <a:pPr marL="176007" indent="-176007" defTabSz="1218296">
                <a:lnSpc>
                  <a:spcPct val="110000"/>
                </a:lnSpc>
                <a:spcBef>
                  <a:spcPts val="1000"/>
                </a:spcBef>
                <a:buClr>
                  <a:srgbClr val="7F7F7F"/>
                </a:buClr>
                <a:buSzPct val="60000"/>
              </a:pPr>
              <a:r>
                <a:rPr lang="en-US" altLang="zh-CN" sz="1200" dirty="0">
                  <a:solidFill>
                    <a:prstClr val="black"/>
                  </a:solidFill>
                  <a:ea typeface="Microsoft YaHei" panose="020B0503020204020204" pitchFamily="34" charset="-122"/>
                  <a:cs typeface="Arial" pitchFamily="34" charset="0"/>
                  <a:sym typeface="Arial" panose="020B0604020202020204" pitchFamily="34" charset="0"/>
                </a:rPr>
                <a:t>D-Net0</a:t>
              </a:r>
              <a:endParaRPr lang="zh-CN" altLang="en-US" sz="1200" dirty="0">
                <a:solidFill>
                  <a:prstClr val="black"/>
                </a:solidFill>
                <a:ea typeface="Microsoft YaHei" panose="020B0503020204020204" pitchFamily="34" charset="-122"/>
                <a:cs typeface="Arial" pitchFamily="34" charset="0"/>
                <a:sym typeface="Arial" panose="020B0604020202020204" pitchFamily="34" charset="0"/>
              </a:endParaRPr>
            </a:p>
          </p:txBody>
        </p:sp>
        <p:sp>
          <p:nvSpPr>
            <p:cNvPr id="158" name="矩形 157"/>
            <p:cNvSpPr/>
            <p:nvPr/>
          </p:nvSpPr>
          <p:spPr bwMode="auto">
            <a:xfrm>
              <a:off x="7828634" y="5679144"/>
              <a:ext cx="780416" cy="626643"/>
            </a:xfrm>
            <a:prstGeom prst="rect">
              <a:avLst/>
            </a:prstGeom>
            <a:noFill/>
            <a:ln w="9525" cap="flat" cmpd="sng" algn="ctr">
              <a:noFill/>
              <a:prstDash val="solid"/>
              <a:round/>
              <a:headEnd type="none" w="med" len="med"/>
              <a:tailEnd type="none" w="med" len="med"/>
            </a:ln>
          </p:spPr>
          <p:txBody>
            <a:bodyPr rot="0" spcFirstLastPara="0" vertOverflow="overflow" horzOverflow="overflow" vert="horz" wrap="square" lIns="91368" tIns="45684" rIns="91368" bIns="45684" numCol="1" spcCol="0" rtlCol="0" fromWordArt="0" anchor="t" anchorCtr="0" forceAA="0" compatLnSpc="1">
              <a:prstTxWarp prst="textNoShape">
                <a:avLst/>
              </a:prstTxWarp>
              <a:noAutofit/>
            </a:bodyPr>
            <a:lstStyle/>
            <a:p>
              <a:pPr defTabSz="913746">
                <a:buClr>
                  <a:srgbClr val="CC9900"/>
                </a:buClr>
                <a:buFont typeface="Wingdings" pitchFamily="2" charset="2"/>
                <a:buChar char="n"/>
              </a:pPr>
              <a:endParaRPr lang="zh-CN" altLang="en-US" sz="1798" b="1">
                <a:solidFill>
                  <a:srgbClr val="000000"/>
                </a:solidFill>
              </a:endParaRPr>
            </a:p>
          </p:txBody>
        </p:sp>
        <p:sp>
          <p:nvSpPr>
            <p:cNvPr id="159" name="圆角矩形 158"/>
            <p:cNvSpPr/>
            <p:nvPr/>
          </p:nvSpPr>
          <p:spPr>
            <a:xfrm>
              <a:off x="5317250" y="5978918"/>
              <a:ext cx="714858" cy="171453"/>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NSIY</a:t>
              </a:r>
              <a:endParaRPr lang="zh-CN" altLang="en-US" sz="900" kern="0" dirty="0">
                <a:solidFill>
                  <a:srgbClr val="666666"/>
                </a:solidFill>
                <a:ea typeface="等线" panose="02010600030101010101" pitchFamily="2" charset="-122"/>
              </a:endParaRPr>
            </a:p>
          </p:txBody>
        </p:sp>
        <p:sp>
          <p:nvSpPr>
            <p:cNvPr id="160" name="圆角矩形 159"/>
            <p:cNvSpPr/>
            <p:nvPr/>
          </p:nvSpPr>
          <p:spPr>
            <a:xfrm>
              <a:off x="5318633" y="5836188"/>
              <a:ext cx="720429" cy="141289"/>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NSIX</a:t>
              </a:r>
              <a:endParaRPr lang="zh-CN" altLang="en-US" sz="900" kern="0" dirty="0">
                <a:solidFill>
                  <a:srgbClr val="666666"/>
                </a:solidFill>
                <a:ea typeface="等线" panose="02010600030101010101" pitchFamily="2" charset="-122"/>
              </a:endParaRPr>
            </a:p>
          </p:txBody>
        </p:sp>
        <p:sp>
          <p:nvSpPr>
            <p:cNvPr id="161" name="线条"/>
            <p:cNvSpPr/>
            <p:nvPr/>
          </p:nvSpPr>
          <p:spPr>
            <a:xfrm>
              <a:off x="9507160" y="6069388"/>
              <a:ext cx="1060763" cy="1602"/>
            </a:xfrm>
            <a:prstGeom prst="line">
              <a:avLst/>
            </a:prstGeom>
            <a:ln w="6350">
              <a:solidFill>
                <a:srgbClr val="7F0000"/>
              </a:solidFill>
              <a:custDash>
                <a:ds d="200000" sp="200000"/>
              </a:custDash>
              <a:miter lim="400000"/>
              <a:headEnd type="oval"/>
              <a:tailEnd type="oval"/>
            </a:ln>
          </p:spPr>
          <p:txBody>
            <a:bodyPr lIns="45683" rIns="45683"/>
            <a:lstStyle/>
            <a:p>
              <a:pPr defTabSz="1218296">
                <a:defRPr/>
              </a:pPr>
              <a:endParaRPr sz="1398" kern="0">
                <a:solidFill>
                  <a:prstClr val="black"/>
                </a:solidFill>
                <a:ea typeface="Microsoft YaHei" panose="020B0503020204020204" pitchFamily="34" charset="-122"/>
                <a:sym typeface="Arial" panose="020B0604020202020204" pitchFamily="34" charset="0"/>
              </a:endParaRPr>
            </a:p>
          </p:txBody>
        </p:sp>
        <p:sp>
          <p:nvSpPr>
            <p:cNvPr id="162" name="线条"/>
            <p:cNvSpPr/>
            <p:nvPr/>
          </p:nvSpPr>
          <p:spPr>
            <a:xfrm>
              <a:off x="7082001" y="6070094"/>
              <a:ext cx="1338367" cy="0"/>
            </a:xfrm>
            <a:prstGeom prst="line">
              <a:avLst/>
            </a:prstGeom>
            <a:ln w="6350">
              <a:solidFill>
                <a:srgbClr val="7F0000"/>
              </a:solidFill>
              <a:custDash>
                <a:ds d="200000" sp="200000"/>
              </a:custDash>
              <a:miter lim="400000"/>
              <a:headEnd type="oval"/>
              <a:tailEnd type="oval"/>
            </a:ln>
          </p:spPr>
          <p:txBody>
            <a:bodyPr lIns="45683" rIns="45683"/>
            <a:lstStyle/>
            <a:p>
              <a:pPr defTabSz="1218296">
                <a:defRPr/>
              </a:pPr>
              <a:endParaRPr sz="1398" kern="0">
                <a:solidFill>
                  <a:prstClr val="black"/>
                </a:solidFill>
                <a:ea typeface="Microsoft YaHei" panose="020B0503020204020204" pitchFamily="34" charset="-122"/>
                <a:sym typeface="Arial" panose="020B0604020202020204" pitchFamily="34" charset="0"/>
              </a:endParaRPr>
            </a:p>
          </p:txBody>
        </p:sp>
        <p:sp>
          <p:nvSpPr>
            <p:cNvPr id="163" name="线条"/>
            <p:cNvSpPr/>
            <p:nvPr/>
          </p:nvSpPr>
          <p:spPr>
            <a:xfrm>
              <a:off x="9508913" y="5893365"/>
              <a:ext cx="1060763" cy="1602"/>
            </a:xfrm>
            <a:prstGeom prst="line">
              <a:avLst/>
            </a:prstGeom>
            <a:ln w="6350">
              <a:solidFill>
                <a:srgbClr val="61B230"/>
              </a:solidFill>
              <a:custDash>
                <a:ds d="200000" sp="200000"/>
              </a:custDash>
              <a:miter lim="400000"/>
              <a:headEnd type="oval"/>
              <a:tailEnd type="oval"/>
            </a:ln>
          </p:spPr>
          <p:txBody>
            <a:bodyPr lIns="45683" rIns="45683"/>
            <a:lstStyle/>
            <a:p>
              <a:pPr defTabSz="1218296">
                <a:defRPr/>
              </a:pPr>
              <a:endParaRPr sz="1398" kern="0">
                <a:solidFill>
                  <a:prstClr val="black"/>
                </a:solidFill>
                <a:ea typeface="Microsoft YaHei" panose="020B0503020204020204" pitchFamily="34" charset="-122"/>
                <a:sym typeface="Arial" panose="020B0604020202020204" pitchFamily="34" charset="0"/>
              </a:endParaRPr>
            </a:p>
          </p:txBody>
        </p:sp>
        <p:sp>
          <p:nvSpPr>
            <p:cNvPr id="164" name="线条"/>
            <p:cNvSpPr/>
            <p:nvPr/>
          </p:nvSpPr>
          <p:spPr>
            <a:xfrm>
              <a:off x="7083754" y="5894073"/>
              <a:ext cx="1338367" cy="0"/>
            </a:xfrm>
            <a:prstGeom prst="line">
              <a:avLst/>
            </a:prstGeom>
            <a:ln w="6350">
              <a:solidFill>
                <a:srgbClr val="61B230"/>
              </a:solidFill>
              <a:custDash>
                <a:ds d="200000" sp="200000"/>
              </a:custDash>
              <a:miter lim="400000"/>
              <a:headEnd type="oval"/>
              <a:tailEnd type="oval"/>
            </a:ln>
          </p:spPr>
          <p:txBody>
            <a:bodyPr lIns="45683" rIns="45683"/>
            <a:lstStyle/>
            <a:p>
              <a:pPr defTabSz="1218296">
                <a:defRPr/>
              </a:pPr>
              <a:endParaRPr sz="1398" kern="0">
                <a:solidFill>
                  <a:prstClr val="black"/>
                </a:solidFill>
                <a:ea typeface="Microsoft YaHei" panose="020B0503020204020204" pitchFamily="34" charset="-122"/>
                <a:sym typeface="Arial" panose="020B0604020202020204" pitchFamily="34" charset="0"/>
              </a:endParaRPr>
            </a:p>
          </p:txBody>
        </p:sp>
        <p:sp>
          <p:nvSpPr>
            <p:cNvPr id="165" name="圆角矩形 164"/>
            <p:cNvSpPr/>
            <p:nvPr/>
          </p:nvSpPr>
          <p:spPr>
            <a:xfrm>
              <a:off x="9597633" y="6092913"/>
              <a:ext cx="714858" cy="171453"/>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NSIY</a:t>
              </a:r>
              <a:endParaRPr lang="zh-CN" altLang="en-US" sz="900" kern="0" dirty="0">
                <a:solidFill>
                  <a:srgbClr val="666666"/>
                </a:solidFill>
                <a:ea typeface="等线" panose="02010600030101010101" pitchFamily="2" charset="-122"/>
              </a:endParaRPr>
            </a:p>
          </p:txBody>
        </p:sp>
        <p:sp>
          <p:nvSpPr>
            <p:cNvPr id="166" name="圆角矩形 165"/>
            <p:cNvSpPr/>
            <p:nvPr/>
          </p:nvSpPr>
          <p:spPr>
            <a:xfrm>
              <a:off x="9590619" y="5754691"/>
              <a:ext cx="720429" cy="141289"/>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NSIX</a:t>
              </a:r>
              <a:endParaRPr lang="zh-CN" altLang="en-US" sz="900" kern="0" dirty="0">
                <a:solidFill>
                  <a:srgbClr val="666666"/>
                </a:solidFill>
                <a:ea typeface="等线" panose="02010600030101010101" pitchFamily="2" charset="-122"/>
              </a:endParaRPr>
            </a:p>
          </p:txBody>
        </p:sp>
        <p:sp>
          <p:nvSpPr>
            <p:cNvPr id="167" name="圆角矩形 166"/>
            <p:cNvSpPr/>
            <p:nvPr/>
          </p:nvSpPr>
          <p:spPr>
            <a:xfrm>
              <a:off x="7540047" y="5951628"/>
              <a:ext cx="995073" cy="141423"/>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NSIY</a:t>
              </a:r>
              <a:endParaRPr lang="zh-CN" altLang="en-US" sz="900" kern="0" dirty="0">
                <a:solidFill>
                  <a:srgbClr val="666666"/>
                </a:solidFill>
                <a:ea typeface="等线" panose="02010600030101010101" pitchFamily="2" charset="-122"/>
              </a:endParaRPr>
            </a:p>
          </p:txBody>
        </p:sp>
        <p:sp>
          <p:nvSpPr>
            <p:cNvPr id="168" name="圆角矩形 167"/>
            <p:cNvSpPr/>
            <p:nvPr/>
          </p:nvSpPr>
          <p:spPr>
            <a:xfrm>
              <a:off x="7564741" y="5738229"/>
              <a:ext cx="968936" cy="142837"/>
            </a:xfrm>
            <a:prstGeom prst="roundRect">
              <a:avLst/>
            </a:prstGeom>
            <a:noFill/>
            <a:ln w="12700" cap="flat" cmpd="sng" algn="ctr">
              <a:noFill/>
              <a:prstDash val="sysDash"/>
              <a:miter lim="800000"/>
            </a:ln>
            <a:effectLst/>
          </p:spPr>
          <p:txBody>
            <a:bodyPr rtlCol="0" anchor="ctr"/>
            <a:lstStyle/>
            <a:p>
              <a:pPr algn="ctr" defTabSz="913746">
                <a:defRPr/>
              </a:pPr>
              <a:r>
                <a:rPr lang="en-US" altLang="zh-CN" sz="900" kern="0" dirty="0">
                  <a:solidFill>
                    <a:srgbClr val="666666"/>
                  </a:solidFill>
                  <a:ea typeface="等线" panose="02010600030101010101" pitchFamily="2" charset="-122"/>
                </a:rPr>
                <a:t>NSIX</a:t>
              </a:r>
              <a:endParaRPr lang="zh-CN" altLang="en-US" sz="900" kern="0" dirty="0">
                <a:solidFill>
                  <a:srgbClr val="666666"/>
                </a:solidFill>
                <a:ea typeface="等线" panose="02010600030101010101" pitchFamily="2" charset="-122"/>
              </a:endParaRPr>
            </a:p>
          </p:txBody>
        </p:sp>
        <p:sp>
          <p:nvSpPr>
            <p:cNvPr id="169" name="椭圆 168"/>
            <p:cNvSpPr/>
            <p:nvPr/>
          </p:nvSpPr>
          <p:spPr>
            <a:xfrm>
              <a:off x="5865340" y="5868960"/>
              <a:ext cx="423504" cy="91695"/>
            </a:xfrm>
            <a:prstGeom prst="ellipse">
              <a:avLst/>
            </a:prstGeom>
            <a:pattFill prst="wdUpDiag">
              <a:fgClr>
                <a:srgbClr val="70AD47">
                  <a:lumMod val="20000"/>
                  <a:lumOff val="80000"/>
                </a:srgbClr>
              </a:fgClr>
              <a:bgClr>
                <a:sysClr val="window" lastClr="FFFFFF"/>
              </a:bgClr>
            </a:pattFill>
            <a:ln w="12700" cap="flat" cmpd="sng" algn="ctr">
              <a:solidFill>
                <a:srgbClr val="5B9BD5">
                  <a:shade val="50000"/>
                </a:srgbClr>
              </a:solidFill>
              <a:prstDash val="solid"/>
              <a:miter lim="800000"/>
            </a:ln>
            <a:effectLst/>
          </p:spPr>
          <p:txBody>
            <a:bodyPr rtlCol="0" anchor="ctr"/>
            <a:lstStyle/>
            <a:p>
              <a:pPr algn="ctr" defTabSz="913746">
                <a:defRPr/>
              </a:pPr>
              <a:endParaRPr lang="zh-CN" altLang="en-US" sz="1996" kern="0">
                <a:solidFill>
                  <a:srgbClr val="44546A"/>
                </a:solidFill>
              </a:endParaRPr>
            </a:p>
          </p:txBody>
        </p:sp>
        <p:sp>
          <p:nvSpPr>
            <p:cNvPr id="170" name="椭圆 169"/>
            <p:cNvSpPr/>
            <p:nvPr/>
          </p:nvSpPr>
          <p:spPr>
            <a:xfrm>
              <a:off x="5850173" y="6016866"/>
              <a:ext cx="423504" cy="91695"/>
            </a:xfrm>
            <a:prstGeom prst="ellipse">
              <a:avLst/>
            </a:prstGeom>
            <a:pattFill prst="wdUpDiag">
              <a:fgClr>
                <a:srgbClr val="70AD47">
                  <a:lumMod val="20000"/>
                  <a:lumOff val="80000"/>
                </a:srgbClr>
              </a:fgClr>
              <a:bgClr>
                <a:sysClr val="window" lastClr="FFFFFF"/>
              </a:bgClr>
            </a:pattFill>
            <a:ln w="12700" cap="flat" cmpd="sng" algn="ctr">
              <a:solidFill>
                <a:srgbClr val="5B9BD5">
                  <a:shade val="50000"/>
                </a:srgbClr>
              </a:solidFill>
              <a:prstDash val="solid"/>
              <a:miter lim="800000"/>
            </a:ln>
            <a:effectLst/>
          </p:spPr>
          <p:txBody>
            <a:bodyPr rtlCol="0" anchor="ctr"/>
            <a:lstStyle/>
            <a:p>
              <a:pPr algn="ctr" defTabSz="913746">
                <a:defRPr/>
              </a:pPr>
              <a:endParaRPr lang="zh-CN" altLang="en-US" sz="1996" kern="0">
                <a:solidFill>
                  <a:srgbClr val="44546A"/>
                </a:solidFill>
              </a:endParaRPr>
            </a:p>
          </p:txBody>
        </p:sp>
        <p:sp>
          <p:nvSpPr>
            <p:cNvPr id="171" name="矩形 170"/>
            <p:cNvSpPr/>
            <p:nvPr/>
          </p:nvSpPr>
          <p:spPr>
            <a:xfrm>
              <a:off x="7009070" y="6110545"/>
              <a:ext cx="647681" cy="248369"/>
            </a:xfrm>
            <a:prstGeom prst="rect">
              <a:avLst/>
            </a:prstGeom>
          </p:spPr>
          <p:txBody>
            <a:bodyPr wrap="none">
              <a:spAutoFit/>
            </a:bodyPr>
            <a:lstStyle/>
            <a:p>
              <a:pPr marL="176007" indent="-176007" defTabSz="1218296">
                <a:lnSpc>
                  <a:spcPct val="110000"/>
                </a:lnSpc>
                <a:spcBef>
                  <a:spcPts val="1000"/>
                </a:spcBef>
                <a:buClr>
                  <a:srgbClr val="7F7F7F"/>
                </a:buClr>
                <a:buSzPct val="60000"/>
              </a:pPr>
              <a:r>
                <a:rPr lang="en-US" altLang="zh-CN" sz="1000" dirty="0">
                  <a:solidFill>
                    <a:prstClr val="black"/>
                  </a:solidFill>
                  <a:ea typeface="Microsoft YaHei" panose="020B0503020204020204" pitchFamily="34" charset="-122"/>
                  <a:cs typeface="Arial" pitchFamily="34" charset="0"/>
                  <a:sym typeface="Arial" panose="020B0604020202020204" pitchFamily="34" charset="0"/>
                </a:rPr>
                <a:t>D-NET0</a:t>
              </a:r>
              <a:endParaRPr lang="zh-CN" altLang="en-US" sz="1000" dirty="0">
                <a:solidFill>
                  <a:prstClr val="black"/>
                </a:solidFill>
                <a:ea typeface="Microsoft YaHei" panose="020B0503020204020204" pitchFamily="34" charset="-122"/>
                <a:cs typeface="Arial" pitchFamily="34" charset="0"/>
                <a:sym typeface="Arial" panose="020B0604020202020204" pitchFamily="34" charset="0"/>
              </a:endParaRPr>
            </a:p>
          </p:txBody>
        </p:sp>
        <p:sp>
          <p:nvSpPr>
            <p:cNvPr id="172" name="平行四边形 171"/>
            <p:cNvSpPr/>
            <p:nvPr/>
          </p:nvSpPr>
          <p:spPr>
            <a:xfrm>
              <a:off x="8578067" y="3657030"/>
              <a:ext cx="2677396" cy="2753421"/>
            </a:xfrm>
            <a:prstGeom prst="parallelogram">
              <a:avLst>
                <a:gd name="adj" fmla="val 0"/>
              </a:avLst>
            </a:prstGeom>
            <a:noFill/>
            <a:ln w="22225" cap="flat" cmpd="sng" algn="ctr">
              <a:solidFill>
                <a:srgbClr val="DDDDDD">
                  <a:lumMod val="75000"/>
                </a:srgbClr>
              </a:solidFill>
              <a:prstDash val="dash"/>
            </a:ln>
            <a:effectLst/>
          </p:spPr>
          <p:txBody>
            <a:bodyPr lIns="91281" tIns="45640" rIns="91281" bIns="45640" rtlCol="0" anchor="ctr"/>
            <a:lstStyle/>
            <a:p>
              <a:pPr algn="ctr" defTabSz="1215297">
                <a:defRPr/>
              </a:pPr>
              <a:endParaRPr lang="zh-CN" altLang="en-US" sz="800"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173" name="平行四边形 172"/>
            <p:cNvSpPr/>
            <p:nvPr/>
          </p:nvSpPr>
          <p:spPr>
            <a:xfrm>
              <a:off x="8839573" y="3757734"/>
              <a:ext cx="622391" cy="2548054"/>
            </a:xfrm>
            <a:prstGeom prst="parallelogram">
              <a:avLst>
                <a:gd name="adj" fmla="val 0"/>
              </a:avLst>
            </a:prstGeom>
            <a:noFill/>
            <a:ln w="22225" cap="flat" cmpd="sng" algn="ctr">
              <a:solidFill>
                <a:srgbClr val="1D1D1A"/>
              </a:solidFill>
              <a:prstDash val="dash"/>
            </a:ln>
            <a:effectLst/>
          </p:spPr>
          <p:txBody>
            <a:bodyPr lIns="91281" tIns="45640" rIns="91281" bIns="45640" rtlCol="0" anchor="ctr"/>
            <a:lstStyle/>
            <a:p>
              <a:pPr algn="ctr" defTabSz="1215297">
                <a:defRPr/>
              </a:pPr>
              <a:endParaRPr lang="zh-CN" altLang="en-US" sz="800"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174" name="平行四边形 173"/>
            <p:cNvSpPr/>
            <p:nvPr/>
          </p:nvSpPr>
          <p:spPr>
            <a:xfrm>
              <a:off x="10555212" y="3766418"/>
              <a:ext cx="622391" cy="2487094"/>
            </a:xfrm>
            <a:prstGeom prst="parallelogram">
              <a:avLst>
                <a:gd name="adj" fmla="val 0"/>
              </a:avLst>
            </a:prstGeom>
            <a:noFill/>
            <a:ln w="22225" cap="flat" cmpd="sng" algn="ctr">
              <a:solidFill>
                <a:srgbClr val="1D1D1A"/>
              </a:solidFill>
              <a:prstDash val="dash"/>
            </a:ln>
            <a:effectLst/>
          </p:spPr>
          <p:txBody>
            <a:bodyPr lIns="91281" tIns="45640" rIns="91281" bIns="45640" rtlCol="0" anchor="ctr"/>
            <a:lstStyle/>
            <a:p>
              <a:pPr algn="ctr" defTabSz="1215297">
                <a:defRPr/>
              </a:pPr>
              <a:endParaRPr lang="zh-CN" altLang="en-US" sz="800" kern="0" dirty="0">
                <a:solidFill>
                  <a:prstClr val="white"/>
                </a:solidFill>
                <a:ea typeface="Microsoft YaHei" panose="020B0503020204020204" pitchFamily="34" charset="-122"/>
                <a:cs typeface="Arial" pitchFamily="34" charset="0"/>
                <a:sym typeface="Arial" panose="020B0604020202020204" pitchFamily="34" charset="0"/>
              </a:endParaRPr>
            </a:p>
          </p:txBody>
        </p:sp>
        <p:cxnSp>
          <p:nvCxnSpPr>
            <p:cNvPr id="175" name="直接连接符 291"/>
            <p:cNvCxnSpPr>
              <a:cxnSpLocks noChangeShapeType="1"/>
              <a:endCxn id="28" idx="4"/>
            </p:cNvCxnSpPr>
            <p:nvPr/>
          </p:nvCxnSpPr>
          <p:spPr bwMode="auto">
            <a:xfrm flipV="1">
              <a:off x="7009071" y="4794076"/>
              <a:ext cx="518239" cy="1155071"/>
            </a:xfrm>
            <a:prstGeom prst="line">
              <a:avLst/>
            </a:prstGeom>
            <a:noFill/>
            <a:ln w="9525"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6" name="组合 175">
              <a:extLst>
                <a:ext uri="{FF2B5EF4-FFF2-40B4-BE49-F238E27FC236}">
                  <a16:creationId xmlns:a16="http://schemas.microsoft.com/office/drawing/2014/main" id="{117FE01A-3F8F-415A-9BA1-85A74CB5FBBC}"/>
                </a:ext>
              </a:extLst>
            </p:cNvPr>
            <p:cNvGrpSpPr/>
            <p:nvPr/>
          </p:nvGrpSpPr>
          <p:grpSpPr>
            <a:xfrm>
              <a:off x="6800006" y="2604663"/>
              <a:ext cx="1179936" cy="464806"/>
              <a:chOff x="1446096" y="2200675"/>
              <a:chExt cx="1180397" cy="514970"/>
            </a:xfrm>
          </p:grpSpPr>
          <p:sp>
            <p:nvSpPr>
              <p:cNvPr id="177" name="圆角矩形 176"/>
              <p:cNvSpPr/>
              <p:nvPr/>
            </p:nvSpPr>
            <p:spPr>
              <a:xfrm>
                <a:off x="1449303" y="2210215"/>
                <a:ext cx="1177190" cy="505430"/>
              </a:xfrm>
              <a:prstGeom prst="roundRect">
                <a:avLst/>
              </a:prstGeom>
              <a:solidFill>
                <a:srgbClr val="66CCFF"/>
              </a:solidFill>
              <a:ln w="12700" cap="flat" cmpd="sng" algn="ctr">
                <a:solidFill>
                  <a:srgbClr val="92D050"/>
                </a:solidFill>
                <a:prstDash val="solid"/>
                <a:miter lim="800000"/>
              </a:ln>
              <a:effectLst/>
            </p:spPr>
            <p:txBody>
              <a:bodyPr rtlCol="0" anchor="ctr"/>
              <a:lstStyle/>
              <a:p>
                <a:pPr algn="ctr" defTabSz="913746"/>
                <a:endParaRPr lang="zh-CN" altLang="en-US" sz="1000" kern="0" dirty="0">
                  <a:solidFill>
                    <a:srgbClr val="666666"/>
                  </a:solidFill>
                  <a:ea typeface="等线" panose="02010600030101010101" pitchFamily="2" charset="-122"/>
                </a:endParaRPr>
              </a:p>
            </p:txBody>
          </p:sp>
          <p:sp>
            <p:nvSpPr>
              <p:cNvPr id="178" name="圆角矩形 177"/>
              <p:cNvSpPr/>
              <p:nvPr/>
            </p:nvSpPr>
            <p:spPr>
              <a:xfrm>
                <a:off x="1446096" y="2482973"/>
                <a:ext cx="524097" cy="146518"/>
              </a:xfrm>
              <a:prstGeom prst="roundRect">
                <a:avLst/>
              </a:prstGeom>
              <a:solidFill>
                <a:srgbClr val="0066FF"/>
              </a:solidFill>
              <a:ln w="12700" cap="flat" cmpd="sng" algn="ctr">
                <a:solidFill>
                  <a:srgbClr val="92D050"/>
                </a:solidFill>
                <a:prstDash val="solid"/>
                <a:miter lim="800000"/>
              </a:ln>
              <a:effectLst/>
            </p:spPr>
            <p:txBody>
              <a:bodyPr rtlCol="0" anchor="ctr"/>
              <a:lstStyle/>
              <a:p>
                <a:pPr algn="ctr" defTabSz="913746"/>
                <a:r>
                  <a:rPr lang="en-US" altLang="zh-CN" sz="1000" kern="0" dirty="0">
                    <a:solidFill>
                      <a:srgbClr val="000000"/>
                    </a:solidFill>
                    <a:ea typeface="Microsoft YaHei" panose="020B0503020204020204" pitchFamily="34" charset="-122"/>
                    <a:sym typeface="Arial" panose="020B0604020202020204" pitchFamily="34" charset="0"/>
                  </a:rPr>
                  <a:t>NSI 1 </a:t>
                </a:r>
                <a:endParaRPr lang="zh-CN" altLang="en-US" sz="1000" kern="0" dirty="0">
                  <a:solidFill>
                    <a:srgbClr val="666666"/>
                  </a:solidFill>
                  <a:ea typeface="等线" panose="02010600030101010101" pitchFamily="2" charset="-122"/>
                </a:endParaRPr>
              </a:p>
            </p:txBody>
          </p:sp>
          <p:sp>
            <p:nvSpPr>
              <p:cNvPr id="179" name="圆角矩形 178"/>
              <p:cNvSpPr/>
              <p:nvPr/>
            </p:nvSpPr>
            <p:spPr>
              <a:xfrm>
                <a:off x="2045077" y="2479873"/>
                <a:ext cx="517211" cy="179339"/>
              </a:xfrm>
              <a:prstGeom prst="roundRect">
                <a:avLst/>
              </a:prstGeom>
              <a:solidFill>
                <a:srgbClr val="B3423F"/>
              </a:solidFill>
              <a:ln w="12700" cap="flat" cmpd="sng" algn="ctr">
                <a:solidFill>
                  <a:srgbClr val="92D050"/>
                </a:solidFill>
                <a:prstDash val="solid"/>
                <a:miter lim="800000"/>
              </a:ln>
              <a:effectLst/>
            </p:spPr>
            <p:txBody>
              <a:bodyPr rtlCol="0" anchor="ctr"/>
              <a:lstStyle/>
              <a:p>
                <a:pPr algn="ctr" defTabSz="913746"/>
                <a:r>
                  <a:rPr lang="en-US" altLang="zh-CN" sz="1000" kern="0" dirty="0">
                    <a:solidFill>
                      <a:srgbClr val="000000"/>
                    </a:solidFill>
                    <a:ea typeface="Microsoft YaHei" panose="020B0503020204020204" pitchFamily="34" charset="-122"/>
                    <a:sym typeface="Arial" panose="020B0604020202020204" pitchFamily="34" charset="0"/>
                  </a:rPr>
                  <a:t>NSI 2 </a:t>
                </a:r>
                <a:endParaRPr lang="zh-CN" altLang="en-US" sz="1000" kern="0" dirty="0">
                  <a:solidFill>
                    <a:srgbClr val="666666"/>
                  </a:solidFill>
                  <a:ea typeface="等线" panose="02010600030101010101" pitchFamily="2" charset="-122"/>
                </a:endParaRPr>
              </a:p>
            </p:txBody>
          </p:sp>
          <p:sp>
            <p:nvSpPr>
              <p:cNvPr id="180" name="矩形 179">
                <a:extLst>
                  <a:ext uri="{FF2B5EF4-FFF2-40B4-BE49-F238E27FC236}">
                    <a16:creationId xmlns:a16="http://schemas.microsoft.com/office/drawing/2014/main" id="{7E4F95E8-CA0C-4E2D-8ED6-8C1F9CA34133}"/>
                  </a:ext>
                </a:extLst>
              </p:cNvPr>
              <p:cNvSpPr/>
              <p:nvPr/>
            </p:nvSpPr>
            <p:spPr>
              <a:xfrm>
                <a:off x="1751604" y="2200675"/>
                <a:ext cx="713657" cy="306774"/>
              </a:xfrm>
              <a:prstGeom prst="rect">
                <a:avLst/>
              </a:prstGeom>
            </p:spPr>
            <p:txBody>
              <a:bodyPr wrap="none">
                <a:spAutoFit/>
              </a:bodyPr>
              <a:lstStyle/>
              <a:p>
                <a:pPr algn="ctr" defTabSz="913746"/>
                <a:r>
                  <a:rPr lang="en-US" altLang="zh-CN" sz="1200" kern="0" dirty="0">
                    <a:solidFill>
                      <a:srgbClr val="000000"/>
                    </a:solidFill>
                    <a:ea typeface="Microsoft YaHei" panose="020B0503020204020204" pitchFamily="34" charset="-122"/>
                    <a:sym typeface="Arial" panose="020B0604020202020204" pitchFamily="34" charset="0"/>
                  </a:rPr>
                  <a:t>D-Net1 </a:t>
                </a:r>
                <a:endParaRPr lang="zh-CN" altLang="en-US" sz="1200" kern="0" dirty="0">
                  <a:solidFill>
                    <a:srgbClr val="666666"/>
                  </a:solidFill>
                  <a:ea typeface="等线" panose="02010600030101010101" pitchFamily="2" charset="-122"/>
                </a:endParaRPr>
              </a:p>
            </p:txBody>
          </p:sp>
        </p:grpSp>
        <p:grpSp>
          <p:nvGrpSpPr>
            <p:cNvPr id="181" name="组合 180">
              <a:extLst>
                <a:ext uri="{FF2B5EF4-FFF2-40B4-BE49-F238E27FC236}">
                  <a16:creationId xmlns:a16="http://schemas.microsoft.com/office/drawing/2014/main" id="{E593592F-E357-4D0F-BA89-DF90EA381AB1}"/>
                </a:ext>
              </a:extLst>
            </p:cNvPr>
            <p:cNvGrpSpPr/>
            <p:nvPr/>
          </p:nvGrpSpPr>
          <p:grpSpPr>
            <a:xfrm>
              <a:off x="7062212" y="2667950"/>
              <a:ext cx="1179936" cy="482522"/>
              <a:chOff x="1446096" y="2200675"/>
              <a:chExt cx="1180397" cy="514970"/>
            </a:xfrm>
          </p:grpSpPr>
          <p:sp>
            <p:nvSpPr>
              <p:cNvPr id="182" name="圆角矩形 449">
                <a:extLst>
                  <a:ext uri="{FF2B5EF4-FFF2-40B4-BE49-F238E27FC236}">
                    <a16:creationId xmlns:a16="http://schemas.microsoft.com/office/drawing/2014/main" id="{70B02C7A-891D-4D02-8628-47F128A1DAE9}"/>
                  </a:ext>
                </a:extLst>
              </p:cNvPr>
              <p:cNvSpPr/>
              <p:nvPr/>
            </p:nvSpPr>
            <p:spPr>
              <a:xfrm>
                <a:off x="1449303" y="2210215"/>
                <a:ext cx="1177190" cy="505430"/>
              </a:xfrm>
              <a:prstGeom prst="roundRect">
                <a:avLst/>
              </a:prstGeom>
              <a:solidFill>
                <a:srgbClr val="66CCFF"/>
              </a:solidFill>
              <a:ln w="12700" cap="flat" cmpd="sng" algn="ctr">
                <a:solidFill>
                  <a:srgbClr val="92D050"/>
                </a:solidFill>
                <a:prstDash val="solid"/>
                <a:miter lim="800000"/>
              </a:ln>
              <a:effectLst/>
            </p:spPr>
            <p:txBody>
              <a:bodyPr rtlCol="0" anchor="ctr"/>
              <a:lstStyle/>
              <a:p>
                <a:pPr algn="ctr" defTabSz="913746"/>
                <a:endParaRPr lang="zh-CN" altLang="en-US" sz="1000" kern="0" dirty="0">
                  <a:solidFill>
                    <a:srgbClr val="666666"/>
                  </a:solidFill>
                  <a:ea typeface="等线" panose="02010600030101010101" pitchFamily="2" charset="-122"/>
                </a:endParaRPr>
              </a:p>
            </p:txBody>
          </p:sp>
          <p:sp>
            <p:nvSpPr>
              <p:cNvPr id="183" name="圆角矩形 452">
                <a:extLst>
                  <a:ext uri="{FF2B5EF4-FFF2-40B4-BE49-F238E27FC236}">
                    <a16:creationId xmlns:a16="http://schemas.microsoft.com/office/drawing/2014/main" id="{99E3BDD0-C546-4738-A25B-D8B364164A73}"/>
                  </a:ext>
                </a:extLst>
              </p:cNvPr>
              <p:cNvSpPr/>
              <p:nvPr/>
            </p:nvSpPr>
            <p:spPr>
              <a:xfrm>
                <a:off x="1446096" y="2482973"/>
                <a:ext cx="524097" cy="146518"/>
              </a:xfrm>
              <a:prstGeom prst="roundRect">
                <a:avLst/>
              </a:prstGeom>
              <a:solidFill>
                <a:srgbClr val="0066FF"/>
              </a:solidFill>
              <a:ln w="12700" cap="flat" cmpd="sng" algn="ctr">
                <a:solidFill>
                  <a:srgbClr val="92D050"/>
                </a:solidFill>
                <a:prstDash val="solid"/>
                <a:miter lim="800000"/>
              </a:ln>
              <a:effectLst/>
            </p:spPr>
            <p:txBody>
              <a:bodyPr rtlCol="0" anchor="ctr"/>
              <a:lstStyle/>
              <a:p>
                <a:pPr algn="ctr" defTabSz="913746"/>
                <a:r>
                  <a:rPr lang="en-US" altLang="zh-CN" sz="1000" kern="0" dirty="0">
                    <a:solidFill>
                      <a:srgbClr val="000000"/>
                    </a:solidFill>
                    <a:ea typeface="Microsoft YaHei" panose="020B0503020204020204" pitchFamily="34" charset="-122"/>
                    <a:sym typeface="Arial" panose="020B0604020202020204" pitchFamily="34" charset="0"/>
                  </a:rPr>
                  <a:t>NSI 1 </a:t>
                </a:r>
                <a:endParaRPr lang="zh-CN" altLang="en-US" sz="1000" kern="0" dirty="0">
                  <a:solidFill>
                    <a:srgbClr val="666666"/>
                  </a:solidFill>
                  <a:ea typeface="等线" panose="02010600030101010101" pitchFamily="2" charset="-122"/>
                </a:endParaRPr>
              </a:p>
            </p:txBody>
          </p:sp>
          <p:sp>
            <p:nvSpPr>
              <p:cNvPr id="184" name="圆角矩形 453">
                <a:extLst>
                  <a:ext uri="{FF2B5EF4-FFF2-40B4-BE49-F238E27FC236}">
                    <a16:creationId xmlns:a16="http://schemas.microsoft.com/office/drawing/2014/main" id="{11E0FB2E-C9B9-4B90-BBF1-61198889C28B}"/>
                  </a:ext>
                </a:extLst>
              </p:cNvPr>
              <p:cNvSpPr/>
              <p:nvPr/>
            </p:nvSpPr>
            <p:spPr>
              <a:xfrm>
                <a:off x="2045077" y="2479873"/>
                <a:ext cx="517211" cy="179339"/>
              </a:xfrm>
              <a:prstGeom prst="roundRect">
                <a:avLst/>
              </a:prstGeom>
              <a:solidFill>
                <a:srgbClr val="B3423F"/>
              </a:solidFill>
              <a:ln w="12700" cap="flat" cmpd="sng" algn="ctr">
                <a:solidFill>
                  <a:srgbClr val="92D050"/>
                </a:solidFill>
                <a:prstDash val="solid"/>
                <a:miter lim="800000"/>
              </a:ln>
              <a:effectLst/>
            </p:spPr>
            <p:txBody>
              <a:bodyPr rtlCol="0" anchor="ctr"/>
              <a:lstStyle/>
              <a:p>
                <a:pPr algn="ctr" defTabSz="913746"/>
                <a:r>
                  <a:rPr lang="en-US" altLang="zh-CN" sz="1000" kern="0" dirty="0">
                    <a:solidFill>
                      <a:srgbClr val="000000"/>
                    </a:solidFill>
                    <a:ea typeface="Microsoft YaHei" panose="020B0503020204020204" pitchFamily="34" charset="-122"/>
                    <a:sym typeface="Arial" panose="020B0604020202020204" pitchFamily="34" charset="0"/>
                  </a:rPr>
                  <a:t>NSI 2 </a:t>
                </a:r>
                <a:endParaRPr lang="zh-CN" altLang="en-US" sz="1000" kern="0" dirty="0">
                  <a:solidFill>
                    <a:srgbClr val="666666"/>
                  </a:solidFill>
                  <a:ea typeface="等线" panose="02010600030101010101" pitchFamily="2" charset="-122"/>
                </a:endParaRPr>
              </a:p>
            </p:txBody>
          </p:sp>
          <p:sp>
            <p:nvSpPr>
              <p:cNvPr id="185" name="矩形 184">
                <a:extLst>
                  <a:ext uri="{FF2B5EF4-FFF2-40B4-BE49-F238E27FC236}">
                    <a16:creationId xmlns:a16="http://schemas.microsoft.com/office/drawing/2014/main" id="{1F70CDCE-E1D9-4D47-BBD2-6A00DC41C7C8}"/>
                  </a:ext>
                </a:extLst>
              </p:cNvPr>
              <p:cNvSpPr/>
              <p:nvPr/>
            </p:nvSpPr>
            <p:spPr>
              <a:xfrm>
                <a:off x="1751604" y="2200675"/>
                <a:ext cx="713657" cy="295511"/>
              </a:xfrm>
              <a:prstGeom prst="rect">
                <a:avLst/>
              </a:prstGeom>
            </p:spPr>
            <p:txBody>
              <a:bodyPr wrap="none">
                <a:spAutoFit/>
              </a:bodyPr>
              <a:lstStyle/>
              <a:p>
                <a:pPr algn="ctr" defTabSz="913746"/>
                <a:r>
                  <a:rPr lang="en-US" altLang="zh-CN" sz="1200" kern="0" dirty="0">
                    <a:solidFill>
                      <a:srgbClr val="000000"/>
                    </a:solidFill>
                    <a:ea typeface="Microsoft YaHei" panose="020B0503020204020204" pitchFamily="34" charset="-122"/>
                    <a:sym typeface="Arial" panose="020B0604020202020204" pitchFamily="34" charset="0"/>
                  </a:rPr>
                  <a:t>D-Net1 </a:t>
                </a:r>
                <a:endParaRPr lang="zh-CN" altLang="en-US" sz="1200" kern="0" dirty="0">
                  <a:solidFill>
                    <a:srgbClr val="666666"/>
                  </a:solidFill>
                  <a:ea typeface="等线" panose="02010600030101010101" pitchFamily="2" charset="-122"/>
                </a:endParaRPr>
              </a:p>
            </p:txBody>
          </p:sp>
        </p:grpSp>
        <p:grpSp>
          <p:nvGrpSpPr>
            <p:cNvPr id="186" name="组合 185">
              <a:extLst>
                <a:ext uri="{FF2B5EF4-FFF2-40B4-BE49-F238E27FC236}">
                  <a16:creationId xmlns:a16="http://schemas.microsoft.com/office/drawing/2014/main" id="{B064A4D7-5C35-4F69-AF70-732EE23770ED}"/>
                </a:ext>
              </a:extLst>
            </p:cNvPr>
            <p:cNvGrpSpPr/>
            <p:nvPr/>
          </p:nvGrpSpPr>
          <p:grpSpPr>
            <a:xfrm>
              <a:off x="8393077" y="2623912"/>
              <a:ext cx="1311318" cy="382529"/>
              <a:chOff x="3115946" y="2294145"/>
              <a:chExt cx="1311830" cy="382678"/>
            </a:xfrm>
          </p:grpSpPr>
          <p:sp>
            <p:nvSpPr>
              <p:cNvPr id="187" name="圆角矩形 186"/>
              <p:cNvSpPr/>
              <p:nvPr/>
            </p:nvSpPr>
            <p:spPr>
              <a:xfrm>
                <a:off x="3115946" y="2294145"/>
                <a:ext cx="1311830" cy="380205"/>
              </a:xfrm>
              <a:prstGeom prst="roundRect">
                <a:avLst/>
              </a:prstGeom>
              <a:solidFill>
                <a:srgbClr val="92D050"/>
              </a:solidFill>
              <a:ln w="12700" cap="flat" cmpd="sng" algn="ctr">
                <a:solidFill>
                  <a:schemeClr val="tx1"/>
                </a:solidFill>
                <a:prstDash val="solid"/>
                <a:miter lim="800000"/>
              </a:ln>
              <a:effectLst/>
            </p:spPr>
            <p:txBody>
              <a:bodyPr rtlCol="0" anchor="ctr"/>
              <a:lstStyle/>
              <a:p>
                <a:pPr algn="ctr" defTabSz="913746"/>
                <a:endParaRPr lang="zh-CN" altLang="en-US" sz="1000" kern="0" dirty="0">
                  <a:solidFill>
                    <a:srgbClr val="666666"/>
                  </a:solidFill>
                  <a:ea typeface="等线" panose="02010600030101010101" pitchFamily="2" charset="-122"/>
                </a:endParaRPr>
              </a:p>
            </p:txBody>
          </p:sp>
          <p:sp>
            <p:nvSpPr>
              <p:cNvPr id="188" name="矩形 187">
                <a:extLst>
                  <a:ext uri="{FF2B5EF4-FFF2-40B4-BE49-F238E27FC236}">
                    <a16:creationId xmlns:a16="http://schemas.microsoft.com/office/drawing/2014/main" id="{B35CF1A6-968B-4747-89BF-311955AE438D}"/>
                  </a:ext>
                </a:extLst>
              </p:cNvPr>
              <p:cNvSpPr/>
              <p:nvPr/>
            </p:nvSpPr>
            <p:spPr>
              <a:xfrm>
                <a:off x="3508837" y="2415213"/>
                <a:ext cx="631904" cy="261610"/>
              </a:xfrm>
              <a:prstGeom prst="rect">
                <a:avLst/>
              </a:prstGeom>
            </p:spPr>
            <p:txBody>
              <a:bodyPr wrap="none">
                <a:spAutoFit/>
              </a:bodyPr>
              <a:lstStyle/>
              <a:p>
                <a:pPr algn="ctr" defTabSz="913746"/>
                <a:r>
                  <a:rPr lang="en-US" altLang="zh-CN" sz="1100" kern="0" dirty="0">
                    <a:solidFill>
                      <a:srgbClr val="000000"/>
                    </a:solidFill>
                    <a:ea typeface="Microsoft YaHei" panose="020B0503020204020204" pitchFamily="34" charset="-122"/>
                    <a:sym typeface="Arial" panose="020B0604020202020204" pitchFamily="34" charset="0"/>
                  </a:rPr>
                  <a:t>D-Net2</a:t>
                </a:r>
                <a:endParaRPr lang="zh-CN" altLang="en-US" sz="1100" kern="0" dirty="0">
                  <a:solidFill>
                    <a:srgbClr val="666666"/>
                  </a:solidFill>
                  <a:ea typeface="等线" panose="02010600030101010101" pitchFamily="2" charset="-122"/>
                </a:endParaRPr>
              </a:p>
            </p:txBody>
          </p:sp>
        </p:grpSp>
        <p:grpSp>
          <p:nvGrpSpPr>
            <p:cNvPr id="189" name="组合 188">
              <a:extLst>
                <a:ext uri="{FF2B5EF4-FFF2-40B4-BE49-F238E27FC236}">
                  <a16:creationId xmlns:a16="http://schemas.microsoft.com/office/drawing/2014/main" id="{AC30A432-7478-4FA7-A05A-9BDCF30B0BD8}"/>
                </a:ext>
              </a:extLst>
            </p:cNvPr>
            <p:cNvGrpSpPr/>
            <p:nvPr/>
          </p:nvGrpSpPr>
          <p:grpSpPr>
            <a:xfrm>
              <a:off x="8512369" y="2673313"/>
              <a:ext cx="1311318" cy="409885"/>
              <a:chOff x="3113582" y="2296069"/>
              <a:chExt cx="1311830" cy="410045"/>
            </a:xfrm>
          </p:grpSpPr>
          <p:sp>
            <p:nvSpPr>
              <p:cNvPr id="190" name="圆角矩形 450">
                <a:extLst>
                  <a:ext uri="{FF2B5EF4-FFF2-40B4-BE49-F238E27FC236}">
                    <a16:creationId xmlns:a16="http://schemas.microsoft.com/office/drawing/2014/main" id="{BED44E1A-E3B7-4136-B0C6-6F9DFB1040CC}"/>
                  </a:ext>
                </a:extLst>
              </p:cNvPr>
              <p:cNvSpPr/>
              <p:nvPr/>
            </p:nvSpPr>
            <p:spPr>
              <a:xfrm>
                <a:off x="3113582" y="2325909"/>
                <a:ext cx="1311830" cy="380205"/>
              </a:xfrm>
              <a:prstGeom prst="roundRect">
                <a:avLst/>
              </a:prstGeom>
              <a:solidFill>
                <a:srgbClr val="92D050"/>
              </a:solidFill>
              <a:ln w="12700" cap="flat" cmpd="sng" algn="ctr">
                <a:solidFill>
                  <a:schemeClr val="tx1"/>
                </a:solidFill>
                <a:prstDash val="solid"/>
                <a:miter lim="800000"/>
              </a:ln>
              <a:effectLst/>
            </p:spPr>
            <p:txBody>
              <a:bodyPr rtlCol="0" anchor="ctr"/>
              <a:lstStyle/>
              <a:p>
                <a:pPr algn="ctr" defTabSz="913746"/>
                <a:endParaRPr lang="zh-CN" altLang="en-US" sz="1000" kern="0" dirty="0">
                  <a:solidFill>
                    <a:srgbClr val="666666"/>
                  </a:solidFill>
                  <a:ea typeface="等线" panose="02010600030101010101" pitchFamily="2" charset="-122"/>
                </a:endParaRPr>
              </a:p>
            </p:txBody>
          </p:sp>
          <p:sp>
            <p:nvSpPr>
              <p:cNvPr id="191" name="圆角矩形 454">
                <a:extLst>
                  <a:ext uri="{FF2B5EF4-FFF2-40B4-BE49-F238E27FC236}">
                    <a16:creationId xmlns:a16="http://schemas.microsoft.com/office/drawing/2014/main" id="{5A5FAD5A-16C0-4405-BE76-5EDDAE353D94}"/>
                  </a:ext>
                </a:extLst>
              </p:cNvPr>
              <p:cNvSpPr/>
              <p:nvPr/>
            </p:nvSpPr>
            <p:spPr>
              <a:xfrm>
                <a:off x="3220464" y="2490128"/>
                <a:ext cx="545326" cy="156855"/>
              </a:xfrm>
              <a:prstGeom prst="roundRect">
                <a:avLst/>
              </a:prstGeom>
              <a:solidFill>
                <a:srgbClr val="00B051"/>
              </a:solidFill>
              <a:ln w="12700" cap="flat" cmpd="sng" algn="ctr">
                <a:solidFill>
                  <a:srgbClr val="92D050"/>
                </a:solidFill>
                <a:prstDash val="solid"/>
                <a:miter lim="800000"/>
              </a:ln>
              <a:effectLst/>
            </p:spPr>
            <p:txBody>
              <a:bodyPr rtlCol="0" anchor="ctr"/>
              <a:lstStyle/>
              <a:p>
                <a:pPr algn="ctr" defTabSz="913746"/>
                <a:r>
                  <a:rPr lang="en-US" altLang="zh-CN" sz="1000" kern="0" dirty="0">
                    <a:solidFill>
                      <a:srgbClr val="000000"/>
                    </a:solidFill>
                    <a:ea typeface="Microsoft YaHei" panose="020B0503020204020204" pitchFamily="34" charset="-122"/>
                    <a:sym typeface="Arial" panose="020B0604020202020204" pitchFamily="34" charset="0"/>
                  </a:rPr>
                  <a:t>NSI 3 </a:t>
                </a:r>
                <a:endParaRPr lang="zh-CN" altLang="en-US" sz="1000" kern="0" dirty="0">
                  <a:solidFill>
                    <a:srgbClr val="666666"/>
                  </a:solidFill>
                  <a:ea typeface="等线" panose="02010600030101010101" pitchFamily="2" charset="-122"/>
                </a:endParaRPr>
              </a:p>
            </p:txBody>
          </p:sp>
          <p:sp>
            <p:nvSpPr>
              <p:cNvPr id="192" name="圆角矩形 455">
                <a:extLst>
                  <a:ext uri="{FF2B5EF4-FFF2-40B4-BE49-F238E27FC236}">
                    <a16:creationId xmlns:a16="http://schemas.microsoft.com/office/drawing/2014/main" id="{F231E49A-CF7B-4BB6-ADDA-D2E9E5733F2F}"/>
                  </a:ext>
                </a:extLst>
              </p:cNvPr>
              <p:cNvSpPr/>
              <p:nvPr/>
            </p:nvSpPr>
            <p:spPr>
              <a:xfrm>
                <a:off x="3811287" y="2485957"/>
                <a:ext cx="532501" cy="150286"/>
              </a:xfrm>
              <a:prstGeom prst="roundRect">
                <a:avLst/>
              </a:prstGeom>
              <a:solidFill>
                <a:srgbClr val="E5A958"/>
              </a:solidFill>
              <a:ln w="12700" cap="flat" cmpd="sng" algn="ctr">
                <a:solidFill>
                  <a:srgbClr val="92D050"/>
                </a:solidFill>
                <a:prstDash val="solid"/>
                <a:miter lim="800000"/>
              </a:ln>
              <a:effectLst/>
            </p:spPr>
            <p:txBody>
              <a:bodyPr rtlCol="0" anchor="ctr"/>
              <a:lstStyle/>
              <a:p>
                <a:pPr algn="ctr" defTabSz="913746"/>
                <a:r>
                  <a:rPr lang="en-US" altLang="zh-CN" sz="1000" kern="0" dirty="0">
                    <a:solidFill>
                      <a:srgbClr val="000000"/>
                    </a:solidFill>
                    <a:ea typeface="Microsoft YaHei" panose="020B0503020204020204" pitchFamily="34" charset="-122"/>
                    <a:sym typeface="Arial" panose="020B0604020202020204" pitchFamily="34" charset="0"/>
                  </a:rPr>
                  <a:t>NSI 4 </a:t>
                </a:r>
                <a:endParaRPr lang="zh-CN" altLang="en-US" sz="1000" kern="0" dirty="0">
                  <a:solidFill>
                    <a:srgbClr val="666666"/>
                  </a:solidFill>
                  <a:ea typeface="等线" panose="02010600030101010101" pitchFamily="2" charset="-122"/>
                </a:endParaRPr>
              </a:p>
            </p:txBody>
          </p:sp>
          <p:sp>
            <p:nvSpPr>
              <p:cNvPr id="193" name="矩形 192">
                <a:extLst>
                  <a:ext uri="{FF2B5EF4-FFF2-40B4-BE49-F238E27FC236}">
                    <a16:creationId xmlns:a16="http://schemas.microsoft.com/office/drawing/2014/main" id="{0EE729E6-B76E-4881-A27E-8293021917F8}"/>
                  </a:ext>
                </a:extLst>
              </p:cNvPr>
              <p:cNvSpPr/>
              <p:nvPr/>
            </p:nvSpPr>
            <p:spPr>
              <a:xfrm>
                <a:off x="3492911" y="2296069"/>
                <a:ext cx="631904" cy="261610"/>
              </a:xfrm>
              <a:prstGeom prst="rect">
                <a:avLst/>
              </a:prstGeom>
            </p:spPr>
            <p:txBody>
              <a:bodyPr wrap="none">
                <a:spAutoFit/>
              </a:bodyPr>
              <a:lstStyle/>
              <a:p>
                <a:pPr algn="ctr" defTabSz="913746"/>
                <a:r>
                  <a:rPr lang="en-US" altLang="zh-CN" sz="1100" kern="0" dirty="0">
                    <a:solidFill>
                      <a:srgbClr val="000000"/>
                    </a:solidFill>
                    <a:ea typeface="Microsoft YaHei" panose="020B0503020204020204" pitchFamily="34" charset="-122"/>
                    <a:sym typeface="Arial" panose="020B0604020202020204" pitchFamily="34" charset="0"/>
                  </a:rPr>
                  <a:t>D-Net2</a:t>
                </a:r>
                <a:endParaRPr lang="zh-CN" altLang="en-US" sz="1100" kern="0" dirty="0">
                  <a:solidFill>
                    <a:srgbClr val="666666"/>
                  </a:solidFill>
                  <a:ea typeface="等线" panose="02010600030101010101" pitchFamily="2" charset="-122"/>
                </a:endParaRPr>
              </a:p>
            </p:txBody>
          </p:sp>
        </p:grpSp>
        <p:sp>
          <p:nvSpPr>
            <p:cNvPr id="194" name="矩形 193">
              <a:extLst>
                <a:ext uri="{FF2B5EF4-FFF2-40B4-BE49-F238E27FC236}">
                  <a16:creationId xmlns:a16="http://schemas.microsoft.com/office/drawing/2014/main" id="{024C17B5-577C-4482-A388-F6F29F62363C}"/>
                </a:ext>
              </a:extLst>
            </p:cNvPr>
            <p:cNvSpPr/>
            <p:nvPr/>
          </p:nvSpPr>
          <p:spPr>
            <a:xfrm>
              <a:off x="6719037" y="2364087"/>
              <a:ext cx="1554837" cy="852790"/>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799"/>
            </a:p>
          </p:txBody>
        </p:sp>
        <p:sp>
          <p:nvSpPr>
            <p:cNvPr id="195" name="矩形 194">
              <a:extLst>
                <a:ext uri="{FF2B5EF4-FFF2-40B4-BE49-F238E27FC236}">
                  <a16:creationId xmlns:a16="http://schemas.microsoft.com/office/drawing/2014/main" id="{15229FDA-4BCB-4D4E-8D68-6D0FBD847AD9}"/>
                </a:ext>
              </a:extLst>
            </p:cNvPr>
            <p:cNvSpPr/>
            <p:nvPr/>
          </p:nvSpPr>
          <p:spPr>
            <a:xfrm>
              <a:off x="8313901" y="2357951"/>
              <a:ext cx="1584794" cy="852790"/>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799"/>
            </a:p>
          </p:txBody>
        </p:sp>
        <p:sp>
          <p:nvSpPr>
            <p:cNvPr id="196" name="矩形 195">
              <a:extLst>
                <a:ext uri="{FF2B5EF4-FFF2-40B4-BE49-F238E27FC236}">
                  <a16:creationId xmlns:a16="http://schemas.microsoft.com/office/drawing/2014/main" id="{4A1FA622-F1BA-4D25-BB42-87E3FE5E2BFE}"/>
                </a:ext>
              </a:extLst>
            </p:cNvPr>
            <p:cNvSpPr/>
            <p:nvPr/>
          </p:nvSpPr>
          <p:spPr>
            <a:xfrm>
              <a:off x="8302664" y="2322634"/>
              <a:ext cx="923290" cy="246125"/>
            </a:xfrm>
            <a:prstGeom prst="rect">
              <a:avLst/>
            </a:prstGeom>
          </p:spPr>
          <p:txBody>
            <a:bodyPr wrap="none">
              <a:spAutoFit/>
            </a:bodyPr>
            <a:lstStyle/>
            <a:p>
              <a:pPr defTabSz="913746"/>
              <a:r>
                <a:rPr lang="en-US" altLang="zh-CN" sz="1000" kern="0" dirty="0" err="1">
                  <a:solidFill>
                    <a:srgbClr val="000000"/>
                  </a:solidFill>
                  <a:ea typeface="Microsoft YaHei" panose="020B0503020204020204" pitchFamily="34" charset="-122"/>
                  <a:sym typeface="Arial" panose="020B0604020202020204" pitchFamily="34" charset="0"/>
                </a:rPr>
                <a:t>Mgmt</a:t>
              </a:r>
              <a:r>
                <a:rPr lang="en-US" altLang="zh-CN" sz="1000" kern="0" dirty="0">
                  <a:solidFill>
                    <a:srgbClr val="000000"/>
                  </a:solidFill>
                  <a:ea typeface="Microsoft YaHei" panose="020B0503020204020204" pitchFamily="34" charset="-122"/>
                  <a:sym typeface="Arial" panose="020B0604020202020204" pitchFamily="34" charset="0"/>
                </a:rPr>
                <a:t> Slice 2</a:t>
              </a:r>
              <a:endParaRPr lang="zh-CN" altLang="en-US" sz="1000" dirty="0">
                <a:solidFill>
                  <a:srgbClr val="1D1D1A"/>
                </a:solidFill>
              </a:endParaRPr>
            </a:p>
          </p:txBody>
        </p:sp>
        <p:grpSp>
          <p:nvGrpSpPr>
            <p:cNvPr id="197" name="组合 196">
              <a:extLst>
                <a:ext uri="{FF2B5EF4-FFF2-40B4-BE49-F238E27FC236}">
                  <a16:creationId xmlns:a16="http://schemas.microsoft.com/office/drawing/2014/main" id="{C34C857D-AE81-4E0B-9289-932BA508D400}"/>
                </a:ext>
              </a:extLst>
            </p:cNvPr>
            <p:cNvGrpSpPr/>
            <p:nvPr/>
          </p:nvGrpSpPr>
          <p:grpSpPr>
            <a:xfrm>
              <a:off x="9978956" y="2550206"/>
              <a:ext cx="1465473" cy="541097"/>
              <a:chOff x="4611546" y="2193427"/>
              <a:chExt cx="1466045" cy="541308"/>
            </a:xfrm>
          </p:grpSpPr>
          <p:sp>
            <p:nvSpPr>
              <p:cNvPr id="198" name="圆角矩形 197"/>
              <p:cNvSpPr/>
              <p:nvPr/>
            </p:nvSpPr>
            <p:spPr>
              <a:xfrm>
                <a:off x="4611546" y="2193427"/>
                <a:ext cx="1466045" cy="541308"/>
              </a:xfrm>
              <a:prstGeom prst="roundRect">
                <a:avLst/>
              </a:prstGeom>
              <a:solidFill>
                <a:srgbClr val="FFC492"/>
              </a:solidFill>
              <a:ln w="6350" cap="flat" cmpd="sng" algn="ctr">
                <a:solidFill>
                  <a:schemeClr val="tx1"/>
                </a:solidFill>
                <a:prstDash val="dash"/>
                <a:miter lim="800000"/>
              </a:ln>
              <a:effectLst/>
            </p:spPr>
            <p:txBody>
              <a:bodyPr wrap="square" rtlCol="0" anchor="ctr">
                <a:noAutofit/>
              </a:bodyPr>
              <a:lstStyle/>
              <a:p>
                <a:pPr algn="ctr" defTabSz="913485">
                  <a:defRPr/>
                </a:pPr>
                <a:endParaRPr lang="zh-CN" altLang="en-US" sz="1798" b="1" kern="0" dirty="0">
                  <a:solidFill>
                    <a:srgbClr val="1D1D1A"/>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99" name="TextBox 191">
                <a:extLst>
                  <a:ext uri="{FF2B5EF4-FFF2-40B4-BE49-F238E27FC236}">
                    <a16:creationId xmlns:a16="http://schemas.microsoft.com/office/drawing/2014/main" id="{439B3F85-EF95-4C78-937B-F6015501433A}"/>
                  </a:ext>
                </a:extLst>
              </p:cNvPr>
              <p:cNvSpPr txBox="1"/>
              <p:nvPr/>
            </p:nvSpPr>
            <p:spPr bwMode="auto">
              <a:xfrm>
                <a:off x="5150132" y="2496373"/>
                <a:ext cx="485710" cy="187424"/>
              </a:xfrm>
              <a:prstGeom prst="rect">
                <a:avLst/>
              </a:prstGeom>
              <a:noFill/>
              <a:ln w="9525">
                <a:solidFill>
                  <a:schemeClr val="tx1"/>
                </a:solidFill>
                <a:prstDash val="dash"/>
                <a:miter lim="800000"/>
                <a:headEnd/>
                <a:tailEnd/>
              </a:ln>
            </p:spPr>
            <p:txBody>
              <a:bodyPr wrap="none" lIns="0" tIns="0" rIns="0" bIns="0" rtlCol="0">
                <a:spAutoFit/>
              </a:bodyPr>
              <a:lstStyle/>
              <a:p>
                <a:pPr marL="176007" indent="-176007" defTabSz="1218296">
                  <a:lnSpc>
                    <a:spcPct val="110000"/>
                  </a:lnSpc>
                  <a:spcBef>
                    <a:spcPts val="1000"/>
                  </a:spcBef>
                  <a:buClr>
                    <a:srgbClr val="7F7F7F"/>
                  </a:buClr>
                  <a:buSzPct val="60000"/>
                </a:pPr>
                <a:r>
                  <a:rPr lang="en-US" altLang="zh-CN" sz="1200" dirty="0">
                    <a:solidFill>
                      <a:prstClr val="black"/>
                    </a:solidFill>
                    <a:ea typeface="Microsoft YaHei" panose="020B0503020204020204" pitchFamily="34" charset="-122"/>
                    <a:cs typeface="Arial" pitchFamily="34" charset="0"/>
                    <a:sym typeface="Arial" panose="020B0604020202020204" pitchFamily="34" charset="0"/>
                  </a:rPr>
                  <a:t>D-Net0</a:t>
                </a:r>
                <a:endParaRPr lang="zh-CN" altLang="en-US" sz="1200" dirty="0">
                  <a:solidFill>
                    <a:prstClr val="black"/>
                  </a:solidFill>
                  <a:ea typeface="Microsoft YaHei" panose="020B0503020204020204" pitchFamily="34" charset="-122"/>
                  <a:cs typeface="Arial" pitchFamily="34" charset="0"/>
                  <a:sym typeface="Arial" panose="020B0604020202020204" pitchFamily="34" charset="0"/>
                </a:endParaRPr>
              </a:p>
            </p:txBody>
          </p:sp>
        </p:grpSp>
        <p:grpSp>
          <p:nvGrpSpPr>
            <p:cNvPr id="200" name="组合 199">
              <a:extLst>
                <a:ext uri="{FF2B5EF4-FFF2-40B4-BE49-F238E27FC236}">
                  <a16:creationId xmlns:a16="http://schemas.microsoft.com/office/drawing/2014/main" id="{4BFB9CAA-EFE7-4AAB-A00D-B47BDF7E8E0D}"/>
                </a:ext>
              </a:extLst>
            </p:cNvPr>
            <p:cNvGrpSpPr/>
            <p:nvPr/>
          </p:nvGrpSpPr>
          <p:grpSpPr>
            <a:xfrm>
              <a:off x="10129594" y="2647768"/>
              <a:ext cx="1465473" cy="541097"/>
              <a:chOff x="4611546" y="2193427"/>
              <a:chExt cx="1466045" cy="541308"/>
            </a:xfrm>
          </p:grpSpPr>
          <p:sp>
            <p:nvSpPr>
              <p:cNvPr id="201" name="圆角矩形 493">
                <a:extLst>
                  <a:ext uri="{FF2B5EF4-FFF2-40B4-BE49-F238E27FC236}">
                    <a16:creationId xmlns:a16="http://schemas.microsoft.com/office/drawing/2014/main" id="{FD66C596-CE93-4B52-9473-C9D8908B1035}"/>
                  </a:ext>
                </a:extLst>
              </p:cNvPr>
              <p:cNvSpPr/>
              <p:nvPr/>
            </p:nvSpPr>
            <p:spPr>
              <a:xfrm>
                <a:off x="4611546" y="2193427"/>
                <a:ext cx="1466045" cy="541308"/>
              </a:xfrm>
              <a:prstGeom prst="roundRect">
                <a:avLst/>
              </a:prstGeom>
              <a:solidFill>
                <a:srgbClr val="FFC492"/>
              </a:solidFill>
              <a:ln w="6350" cap="flat" cmpd="sng" algn="ctr">
                <a:solidFill>
                  <a:schemeClr val="tx1"/>
                </a:solidFill>
                <a:prstDash val="dash"/>
                <a:miter lim="800000"/>
              </a:ln>
              <a:effectLst/>
            </p:spPr>
            <p:txBody>
              <a:bodyPr wrap="square" rtlCol="0" anchor="ctr">
                <a:noAutofit/>
              </a:bodyPr>
              <a:lstStyle/>
              <a:p>
                <a:pPr algn="ctr" defTabSz="913485">
                  <a:defRPr/>
                </a:pPr>
                <a:endParaRPr lang="zh-CN" altLang="en-US" sz="1798" b="1" kern="0" dirty="0">
                  <a:solidFill>
                    <a:srgbClr val="1D1D1A"/>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02" name="圆角矩形 495">
                <a:extLst>
                  <a:ext uri="{FF2B5EF4-FFF2-40B4-BE49-F238E27FC236}">
                    <a16:creationId xmlns:a16="http://schemas.microsoft.com/office/drawing/2014/main" id="{0EB962F8-32A7-40B2-871D-C5146E4092F9}"/>
                  </a:ext>
                </a:extLst>
              </p:cNvPr>
              <p:cNvSpPr/>
              <p:nvPr/>
            </p:nvSpPr>
            <p:spPr>
              <a:xfrm>
                <a:off x="5442174" y="2473826"/>
                <a:ext cx="611831" cy="200646"/>
              </a:xfrm>
              <a:prstGeom prst="roundRect">
                <a:avLst/>
              </a:prstGeom>
              <a:solidFill>
                <a:srgbClr val="E5A958"/>
              </a:solidFill>
              <a:ln w="12700" cap="flat" cmpd="sng" algn="ctr">
                <a:solidFill>
                  <a:srgbClr val="92D050"/>
                </a:solidFill>
                <a:prstDash val="solid"/>
                <a:miter lim="800000"/>
              </a:ln>
              <a:effectLst/>
            </p:spPr>
            <p:txBody>
              <a:bodyPr rtlCol="0" anchor="ctr"/>
              <a:lstStyle/>
              <a:p>
                <a:pPr algn="ctr" defTabSz="913746"/>
                <a:r>
                  <a:rPr lang="en-US" altLang="zh-CN" sz="1000" kern="0" dirty="0">
                    <a:solidFill>
                      <a:srgbClr val="000000"/>
                    </a:solidFill>
                    <a:ea typeface="Microsoft YaHei" panose="020B0503020204020204" pitchFamily="34" charset="-122"/>
                    <a:sym typeface="Arial" panose="020B0604020202020204" pitchFamily="34" charset="0"/>
                  </a:rPr>
                  <a:t>NSI Y </a:t>
                </a:r>
                <a:endParaRPr lang="zh-CN" altLang="en-US" sz="1000" kern="0" dirty="0">
                  <a:solidFill>
                    <a:srgbClr val="666666"/>
                  </a:solidFill>
                  <a:ea typeface="等线" panose="02010600030101010101" pitchFamily="2" charset="-122"/>
                </a:endParaRPr>
              </a:p>
            </p:txBody>
          </p:sp>
          <p:sp>
            <p:nvSpPr>
              <p:cNvPr id="203" name="TextBox 191">
                <a:extLst>
                  <a:ext uri="{FF2B5EF4-FFF2-40B4-BE49-F238E27FC236}">
                    <a16:creationId xmlns:a16="http://schemas.microsoft.com/office/drawing/2014/main" id="{FD3D9992-D3B2-40C3-AF3E-DAC137570CEE}"/>
                  </a:ext>
                </a:extLst>
              </p:cNvPr>
              <p:cNvSpPr txBox="1"/>
              <p:nvPr/>
            </p:nvSpPr>
            <p:spPr bwMode="auto">
              <a:xfrm>
                <a:off x="5150132" y="2236488"/>
                <a:ext cx="485710" cy="187424"/>
              </a:xfrm>
              <a:prstGeom prst="rect">
                <a:avLst/>
              </a:prstGeom>
              <a:noFill/>
              <a:ln w="9525">
                <a:noFill/>
                <a:miter lim="800000"/>
                <a:headEnd/>
                <a:tailEnd/>
              </a:ln>
            </p:spPr>
            <p:txBody>
              <a:bodyPr wrap="none" lIns="0" tIns="0" rIns="0" bIns="0" rtlCol="0">
                <a:spAutoFit/>
              </a:bodyPr>
              <a:lstStyle/>
              <a:p>
                <a:pPr marL="176007" indent="-176007" defTabSz="1218296">
                  <a:lnSpc>
                    <a:spcPct val="110000"/>
                  </a:lnSpc>
                  <a:spcBef>
                    <a:spcPts val="1000"/>
                  </a:spcBef>
                  <a:buClr>
                    <a:srgbClr val="7F7F7F"/>
                  </a:buClr>
                  <a:buSzPct val="60000"/>
                </a:pPr>
                <a:r>
                  <a:rPr lang="en-US" altLang="zh-CN" sz="1200" dirty="0">
                    <a:solidFill>
                      <a:prstClr val="black"/>
                    </a:solidFill>
                    <a:ea typeface="Microsoft YaHei" panose="020B0503020204020204" pitchFamily="34" charset="-122"/>
                    <a:cs typeface="Arial" pitchFamily="34" charset="0"/>
                    <a:sym typeface="Arial" panose="020B0604020202020204" pitchFamily="34" charset="0"/>
                  </a:rPr>
                  <a:t>D-Net0</a:t>
                </a:r>
                <a:endParaRPr lang="zh-CN" altLang="en-US" sz="1200" dirty="0">
                  <a:solidFill>
                    <a:prstClr val="black"/>
                  </a:solidFill>
                  <a:ea typeface="Microsoft YaHei" panose="020B0503020204020204" pitchFamily="34" charset="-122"/>
                  <a:cs typeface="Arial" pitchFamily="34" charset="0"/>
                  <a:sym typeface="Arial" panose="020B0604020202020204" pitchFamily="34" charset="0"/>
                </a:endParaRPr>
              </a:p>
            </p:txBody>
          </p:sp>
          <p:sp>
            <p:nvSpPr>
              <p:cNvPr id="204" name="圆角矩形 487">
                <a:extLst>
                  <a:ext uri="{FF2B5EF4-FFF2-40B4-BE49-F238E27FC236}">
                    <a16:creationId xmlns:a16="http://schemas.microsoft.com/office/drawing/2014/main" id="{A9A331F6-0DF5-4924-A02B-E99AC250F7F9}"/>
                  </a:ext>
                </a:extLst>
              </p:cNvPr>
              <p:cNvSpPr/>
              <p:nvPr/>
            </p:nvSpPr>
            <p:spPr>
              <a:xfrm>
                <a:off x="4698304" y="2473621"/>
                <a:ext cx="639032" cy="191414"/>
              </a:xfrm>
              <a:prstGeom prst="roundRect">
                <a:avLst/>
              </a:prstGeom>
              <a:solidFill>
                <a:srgbClr val="00B051"/>
              </a:solidFill>
              <a:ln w="12700" cap="flat" cmpd="sng" algn="ctr">
                <a:solidFill>
                  <a:srgbClr val="92D050"/>
                </a:solidFill>
                <a:prstDash val="solid"/>
                <a:miter lim="800000"/>
              </a:ln>
              <a:effectLst/>
            </p:spPr>
            <p:txBody>
              <a:bodyPr rtlCol="0" anchor="ctr"/>
              <a:lstStyle/>
              <a:p>
                <a:pPr algn="ctr" defTabSz="913746"/>
                <a:r>
                  <a:rPr lang="en-US" altLang="zh-CN" sz="1000" kern="0" dirty="0">
                    <a:solidFill>
                      <a:srgbClr val="000000"/>
                    </a:solidFill>
                    <a:ea typeface="Microsoft YaHei" panose="020B0503020204020204" pitchFamily="34" charset="-122"/>
                    <a:sym typeface="Arial" panose="020B0604020202020204" pitchFamily="34" charset="0"/>
                  </a:rPr>
                  <a:t>NSI X </a:t>
                </a:r>
                <a:endParaRPr lang="zh-CN" altLang="en-US" sz="1000" kern="0" dirty="0">
                  <a:solidFill>
                    <a:srgbClr val="666666"/>
                  </a:solidFill>
                  <a:ea typeface="等线" panose="02010600030101010101" pitchFamily="2" charset="-122"/>
                </a:endParaRPr>
              </a:p>
            </p:txBody>
          </p:sp>
        </p:grpSp>
        <p:sp>
          <p:nvSpPr>
            <p:cNvPr id="205" name="矩形 204">
              <a:extLst>
                <a:ext uri="{FF2B5EF4-FFF2-40B4-BE49-F238E27FC236}">
                  <a16:creationId xmlns:a16="http://schemas.microsoft.com/office/drawing/2014/main" id="{D770AD51-D3C6-4FD4-A8B1-7ED3D39C45EB}"/>
                </a:ext>
              </a:extLst>
            </p:cNvPr>
            <p:cNvSpPr/>
            <p:nvPr/>
          </p:nvSpPr>
          <p:spPr>
            <a:xfrm>
              <a:off x="9961289" y="2374664"/>
              <a:ext cx="1653023" cy="852790"/>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799"/>
            </a:p>
          </p:txBody>
        </p:sp>
        <p:sp>
          <p:nvSpPr>
            <p:cNvPr id="206" name="矩形 205">
              <a:extLst>
                <a:ext uri="{FF2B5EF4-FFF2-40B4-BE49-F238E27FC236}">
                  <a16:creationId xmlns:a16="http://schemas.microsoft.com/office/drawing/2014/main" id="{BCB86CF0-7FF7-4F07-B1B2-C9972499785E}"/>
                </a:ext>
              </a:extLst>
            </p:cNvPr>
            <p:cNvSpPr/>
            <p:nvPr/>
          </p:nvSpPr>
          <p:spPr>
            <a:xfrm>
              <a:off x="9922466" y="2341072"/>
              <a:ext cx="888038" cy="246125"/>
            </a:xfrm>
            <a:prstGeom prst="rect">
              <a:avLst/>
            </a:prstGeom>
          </p:spPr>
          <p:txBody>
            <a:bodyPr wrap="none">
              <a:spAutoFit/>
            </a:bodyPr>
            <a:lstStyle/>
            <a:p>
              <a:pPr defTabSz="913746"/>
              <a:r>
                <a:rPr lang="en-US" altLang="zh-CN" sz="1000" kern="0" dirty="0" err="1">
                  <a:solidFill>
                    <a:srgbClr val="000000"/>
                  </a:solidFill>
                  <a:ea typeface="Microsoft YaHei" panose="020B0503020204020204" pitchFamily="34" charset="-122"/>
                  <a:sym typeface="Arial" panose="020B0604020202020204" pitchFamily="34" charset="0"/>
                </a:rPr>
                <a:t>Mgmt</a:t>
              </a:r>
              <a:r>
                <a:rPr lang="en-US" altLang="zh-CN" sz="1000" kern="0" dirty="0">
                  <a:solidFill>
                    <a:srgbClr val="000000"/>
                  </a:solidFill>
                  <a:ea typeface="Microsoft YaHei" panose="020B0503020204020204" pitchFamily="34" charset="-122"/>
                  <a:sym typeface="Arial" panose="020B0604020202020204" pitchFamily="34" charset="0"/>
                </a:rPr>
                <a:t> Slice0</a:t>
              </a:r>
              <a:endParaRPr lang="zh-CN" altLang="en-US" sz="1000" dirty="0">
                <a:solidFill>
                  <a:srgbClr val="1D1D1A"/>
                </a:solidFill>
              </a:endParaRPr>
            </a:p>
          </p:txBody>
        </p:sp>
        <p:sp>
          <p:nvSpPr>
            <p:cNvPr id="207" name="文本框 206">
              <a:extLst>
                <a:ext uri="{FF2B5EF4-FFF2-40B4-BE49-F238E27FC236}">
                  <a16:creationId xmlns:a16="http://schemas.microsoft.com/office/drawing/2014/main" id="{55FAFE15-6744-4257-8C3E-507C442312FC}"/>
                </a:ext>
              </a:extLst>
            </p:cNvPr>
            <p:cNvSpPr txBox="1"/>
            <p:nvPr/>
          </p:nvSpPr>
          <p:spPr>
            <a:xfrm>
              <a:off x="5604149" y="796418"/>
              <a:ext cx="2410851" cy="276891"/>
            </a:xfrm>
            <a:prstGeom prst="rect">
              <a:avLst/>
            </a:prstGeom>
            <a:noFill/>
            <a:ln w="9525">
              <a:noFill/>
              <a:miter lim="800000"/>
              <a:headEnd/>
              <a:tailEnd/>
            </a:ln>
          </p:spPr>
          <p:txBody>
            <a:bodyPr wrap="square">
              <a:spAutoFit/>
            </a:bodyPr>
            <a:lstStyle>
              <a:defPPr>
                <a:defRPr lang="en-US"/>
              </a:defPPr>
              <a:lvl1pPr algn="ctr" defTabSz="1219272">
                <a:defRPr sz="1200" kern="0">
                  <a:solidFill>
                    <a:srgbClr val="000000"/>
                  </a:solidFill>
                  <a:latin typeface="Arial" panose="020B0604020202020204" pitchFamily="34" charset="0"/>
                  <a:ea typeface="Microsoft YaHei" panose="020B0503020204020204" pitchFamily="34" charset="-122"/>
                </a:defRPr>
              </a:lvl1pPr>
            </a:lstStyle>
            <a:p>
              <a:pPr algn="l">
                <a:defRPr/>
              </a:pPr>
              <a:r>
                <a:rPr lang="en-US" altLang="zh-CN" dirty="0"/>
                <a:t>OSS / Slicing Management</a:t>
              </a:r>
              <a:endParaRPr lang="zh-CN" altLang="en-US" dirty="0"/>
            </a:p>
          </p:txBody>
        </p:sp>
        <p:sp>
          <p:nvSpPr>
            <p:cNvPr id="208" name="AutoShape 66">
              <a:extLst>
                <a:ext uri="{FF2B5EF4-FFF2-40B4-BE49-F238E27FC236}">
                  <a16:creationId xmlns:a16="http://schemas.microsoft.com/office/drawing/2014/main" id="{4D4DC629-FD0F-4CB5-9AF1-5E0545FAFD42}"/>
                </a:ext>
              </a:extLst>
            </p:cNvPr>
            <p:cNvSpPr>
              <a:spLocks noChangeArrowheads="1"/>
            </p:cNvSpPr>
            <p:nvPr/>
          </p:nvSpPr>
          <p:spPr bwMode="auto">
            <a:xfrm rot="16200000">
              <a:off x="8941181" y="5664085"/>
              <a:ext cx="344338" cy="642615"/>
            </a:xfrm>
            <a:prstGeom prst="can">
              <a:avLst>
                <a:gd name="adj" fmla="val 22394"/>
              </a:avLst>
            </a:prstGeom>
            <a:solidFill>
              <a:srgbClr val="FFC492"/>
            </a:solidFill>
            <a:ln w="9525" cap="flat" cmpd="sng" algn="ctr">
              <a:solidFill>
                <a:sysClr val="windowText" lastClr="000000"/>
              </a:solidFill>
              <a:prstDash val="solid"/>
              <a:headEnd/>
              <a:tailEnd/>
            </a:ln>
            <a:effectLst>
              <a:glow rad="63500">
                <a:srgbClr val="9BBB59">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209" name="AutoShape 66"/>
            <p:cNvSpPr>
              <a:spLocks noChangeArrowheads="1"/>
            </p:cNvSpPr>
            <p:nvPr/>
          </p:nvSpPr>
          <p:spPr bwMode="auto">
            <a:xfrm rot="16200000">
              <a:off x="8622233" y="5734427"/>
              <a:ext cx="126364" cy="342132"/>
            </a:xfrm>
            <a:prstGeom prst="can">
              <a:avLst>
                <a:gd name="adj" fmla="val 22394"/>
              </a:avLst>
            </a:prstGeom>
            <a:solidFill>
              <a:srgbClr val="00B050"/>
            </a:solidFill>
            <a:ln w="9525" cap="flat" cmpd="sng" algn="ctr">
              <a:solidFill>
                <a:sysClr val="windowText" lastClr="000000"/>
              </a:solidFill>
              <a:prstDash val="solid"/>
              <a:headEnd/>
              <a:tailEnd/>
            </a:ln>
            <a:effectLst>
              <a:glow rad="101600">
                <a:srgbClr val="4BACC6">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210" name="AutoShape 66"/>
            <p:cNvSpPr>
              <a:spLocks noChangeArrowheads="1"/>
            </p:cNvSpPr>
            <p:nvPr/>
          </p:nvSpPr>
          <p:spPr bwMode="auto">
            <a:xfrm rot="16200000">
              <a:off x="8622233" y="5885671"/>
              <a:ext cx="126364" cy="342132"/>
            </a:xfrm>
            <a:prstGeom prst="can">
              <a:avLst>
                <a:gd name="adj" fmla="val 22394"/>
              </a:avLst>
            </a:prstGeom>
            <a:solidFill>
              <a:srgbClr val="E5A958"/>
            </a:solidFill>
            <a:ln w="9525" cap="flat" cmpd="sng" algn="ctr">
              <a:solidFill>
                <a:sysClr val="windowText" lastClr="000000"/>
              </a:solidFill>
              <a:prstDash val="solid"/>
              <a:headEnd/>
              <a:tailEnd/>
            </a:ln>
            <a:effectLst>
              <a:glow rad="101600">
                <a:srgbClr val="4BACC6">
                  <a:satMod val="175000"/>
                  <a:alpha val="40000"/>
                </a:srgbClr>
              </a:glow>
              <a:outerShdw blurRad="40000" dist="20000" dir="5400000" rotWithShape="0">
                <a:srgbClr val="000000">
                  <a:alpha val="38000"/>
                </a:srgbClr>
              </a:outerShdw>
            </a:effectLst>
          </p:spPr>
          <p:txBody>
            <a:bodyPr vert="eaVert" wrap="none" lIns="0" tIns="0" rIns="0" bIns="0" numCol="1" anchor="ctr" anchorCtr="0" compatLnSpc="1">
              <a:prstTxWarp prst="textNoShape">
                <a:avLst/>
              </a:prstTxWarp>
            </a:bodyPr>
            <a:lstStyle/>
            <a:p>
              <a:pPr algn="ctr" defTabSz="1624078">
                <a:defRPr/>
              </a:pPr>
              <a:endParaRPr lang="zh-CN" altLang="zh-CN" sz="1067" kern="0" dirty="0">
                <a:solidFill>
                  <a:prstClr val="white"/>
                </a:solidFill>
                <a:ea typeface="Microsoft YaHei" panose="020B0503020204020204" pitchFamily="34" charset="-122"/>
                <a:cs typeface="Arial" pitchFamily="34" charset="0"/>
                <a:sym typeface="Arial" panose="020B0604020202020204" pitchFamily="34" charset="0"/>
              </a:endParaRPr>
            </a:p>
          </p:txBody>
        </p:sp>
        <p:sp>
          <p:nvSpPr>
            <p:cNvPr id="211" name="TextBox 191"/>
            <p:cNvSpPr txBox="1"/>
            <p:nvPr/>
          </p:nvSpPr>
          <p:spPr bwMode="auto">
            <a:xfrm>
              <a:off x="8893138" y="5923190"/>
              <a:ext cx="485520" cy="187351"/>
            </a:xfrm>
            <a:prstGeom prst="rect">
              <a:avLst/>
            </a:prstGeom>
            <a:noFill/>
            <a:ln w="9525">
              <a:noFill/>
              <a:miter lim="800000"/>
              <a:headEnd/>
              <a:tailEnd/>
            </a:ln>
          </p:spPr>
          <p:txBody>
            <a:bodyPr wrap="none" lIns="0" tIns="0" rIns="0" bIns="0" rtlCol="0">
              <a:spAutoFit/>
            </a:bodyPr>
            <a:lstStyle/>
            <a:p>
              <a:pPr marL="176007" indent="-176007" defTabSz="1218296">
                <a:lnSpc>
                  <a:spcPct val="110000"/>
                </a:lnSpc>
                <a:spcBef>
                  <a:spcPts val="1000"/>
                </a:spcBef>
                <a:buClr>
                  <a:srgbClr val="7F7F7F"/>
                </a:buClr>
                <a:buSzPct val="60000"/>
              </a:pPr>
              <a:r>
                <a:rPr lang="en-US" altLang="zh-CN" sz="1200" dirty="0">
                  <a:solidFill>
                    <a:prstClr val="black"/>
                  </a:solidFill>
                  <a:ea typeface="Microsoft YaHei" panose="020B0503020204020204" pitchFamily="34" charset="-122"/>
                  <a:cs typeface="Arial" pitchFamily="34" charset="0"/>
                  <a:sym typeface="Arial" panose="020B0604020202020204" pitchFamily="34" charset="0"/>
                </a:rPr>
                <a:t>D-Net0</a:t>
              </a:r>
              <a:endParaRPr lang="zh-CN" altLang="en-US" sz="1200" dirty="0">
                <a:solidFill>
                  <a:prstClr val="black"/>
                </a:solidFill>
                <a:ea typeface="Microsoft YaHei" panose="020B0503020204020204" pitchFamily="34" charset="-122"/>
                <a:cs typeface="Arial" pitchFamily="34" charset="0"/>
                <a:sym typeface="Arial" panose="020B0604020202020204" pitchFamily="34" charset="0"/>
              </a:endParaRPr>
            </a:p>
          </p:txBody>
        </p:sp>
        <p:sp>
          <p:nvSpPr>
            <p:cNvPr id="212" name="文本框 211"/>
            <p:cNvSpPr txBox="1"/>
            <p:nvPr/>
          </p:nvSpPr>
          <p:spPr>
            <a:xfrm>
              <a:off x="7827918" y="1889144"/>
              <a:ext cx="1659320" cy="276891"/>
            </a:xfrm>
            <a:prstGeom prst="rect">
              <a:avLst/>
            </a:prstGeom>
            <a:noFill/>
          </p:spPr>
          <p:txBody>
            <a:bodyPr wrap="square" rtlCol="0">
              <a:spAutoFit/>
            </a:bodyPr>
            <a:lstStyle/>
            <a:p>
              <a:pPr defTabSz="1218296" fontAlgn="base">
                <a:spcBef>
                  <a:spcPct val="0"/>
                </a:spcBef>
                <a:spcAft>
                  <a:spcPct val="0"/>
                </a:spcAft>
              </a:pPr>
              <a:r>
                <a:rPr lang="en-US" altLang="zh-CN" sz="1200" dirty="0">
                  <a:solidFill>
                    <a:srgbClr val="0070C0"/>
                  </a:solidFill>
                  <a:ea typeface="Microsoft YaHei" panose="020B0503020204020204" pitchFamily="34" charset="-122"/>
                </a:rPr>
                <a:t>RESTCONF</a:t>
              </a:r>
              <a:r>
                <a:rPr lang="en-US" altLang="zh-CN" sz="1200" dirty="0">
                  <a:solidFill>
                    <a:srgbClr val="0070C0"/>
                  </a:solidFill>
                  <a:ea typeface="Microsoft YaHei" panose="020B0503020204020204" pitchFamily="34" charset="-122"/>
                  <a:sym typeface="Arial" panose="020B0604020202020204" pitchFamily="34" charset="0"/>
                </a:rPr>
                <a:t>/YANG</a:t>
              </a:r>
              <a:endParaRPr lang="zh-CN" altLang="en-US" sz="1200" dirty="0">
                <a:solidFill>
                  <a:srgbClr val="0070C0"/>
                </a:solidFill>
                <a:ea typeface="Microsoft YaHei" panose="020B0503020204020204" pitchFamily="34" charset="-122"/>
                <a:sym typeface="Arial" panose="020B0604020202020204" pitchFamily="34" charset="0"/>
              </a:endParaRPr>
            </a:p>
          </p:txBody>
        </p:sp>
        <p:sp>
          <p:nvSpPr>
            <p:cNvPr id="217" name="文本框 216"/>
            <p:cNvSpPr txBox="1"/>
            <p:nvPr/>
          </p:nvSpPr>
          <p:spPr>
            <a:xfrm>
              <a:off x="7606713" y="1080685"/>
              <a:ext cx="3901297" cy="573599"/>
            </a:xfrm>
            <a:prstGeom prst="rect">
              <a:avLst/>
            </a:prstGeom>
            <a:solidFill>
              <a:srgbClr val="C4E2EA"/>
            </a:solidFill>
          </p:spPr>
          <p:txBody>
            <a:bodyPr wrap="square" lIns="0" tIns="0" rIns="0" bIns="0" rtlCol="0" anchor="ctr">
              <a:noAutofit/>
            </a:bodyPr>
            <a:lstStyle/>
            <a:p>
              <a:pPr algn="ctr" defTabSz="913746">
                <a:defRPr/>
              </a:pPr>
              <a:endParaRPr kumimoji="1" lang="zh-CN" altLang="en-US" sz="1599" kern="0" dirty="0">
                <a:solidFill>
                  <a:srgbClr val="000000"/>
                </a:solidFill>
                <a:latin typeface="Microsoft YaHei" panose="020B0503020204020204" pitchFamily="34" charset="-122"/>
                <a:ea typeface="Microsoft YaHei" panose="020B0503020204020204" pitchFamily="34" charset="-122"/>
              </a:endParaRPr>
            </a:p>
          </p:txBody>
        </p:sp>
        <p:sp>
          <p:nvSpPr>
            <p:cNvPr id="218" name="圆角矩形 217"/>
            <p:cNvSpPr/>
            <p:nvPr/>
          </p:nvSpPr>
          <p:spPr>
            <a:xfrm>
              <a:off x="5613090" y="812986"/>
              <a:ext cx="6072790" cy="9700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219" name="文本框 218"/>
            <p:cNvSpPr txBox="1"/>
            <p:nvPr/>
          </p:nvSpPr>
          <p:spPr>
            <a:xfrm>
              <a:off x="6357431" y="1345615"/>
              <a:ext cx="615634" cy="261508"/>
            </a:xfrm>
            <a:prstGeom prst="rect">
              <a:avLst/>
            </a:prstGeom>
            <a:noFill/>
          </p:spPr>
          <p:txBody>
            <a:bodyPr wrap="none" rtlCol="0">
              <a:spAutoFit/>
            </a:bodyPr>
            <a:lstStyle/>
            <a:p>
              <a:pPr defTabSz="913746"/>
              <a:r>
                <a:rPr lang="en-US" altLang="zh-CN" sz="1100" b="1" dirty="0">
                  <a:solidFill>
                    <a:srgbClr val="1D1D1A"/>
                  </a:solidFill>
                </a:rPr>
                <a:t>User 1</a:t>
              </a:r>
              <a:endParaRPr lang="zh-CN" altLang="en-US" sz="1100" b="1" dirty="0">
                <a:solidFill>
                  <a:srgbClr val="1D1D1A"/>
                </a:solidFill>
              </a:endParaRPr>
            </a:p>
          </p:txBody>
        </p:sp>
        <p:sp>
          <p:nvSpPr>
            <p:cNvPr id="220" name="文本框 219"/>
            <p:cNvSpPr txBox="1"/>
            <p:nvPr/>
          </p:nvSpPr>
          <p:spPr>
            <a:xfrm>
              <a:off x="8072475" y="1339611"/>
              <a:ext cx="615634" cy="261508"/>
            </a:xfrm>
            <a:prstGeom prst="rect">
              <a:avLst/>
            </a:prstGeom>
            <a:noFill/>
          </p:spPr>
          <p:txBody>
            <a:bodyPr wrap="none" rtlCol="0">
              <a:spAutoFit/>
            </a:bodyPr>
            <a:lstStyle/>
            <a:p>
              <a:pPr defTabSz="913746"/>
              <a:r>
                <a:rPr lang="en-US" altLang="zh-CN" sz="1100" b="1" dirty="0">
                  <a:solidFill>
                    <a:srgbClr val="1D1D1A"/>
                  </a:solidFill>
                </a:rPr>
                <a:t>User 2</a:t>
              </a:r>
              <a:endParaRPr lang="zh-CN" altLang="en-US" sz="1100" b="1" dirty="0">
                <a:solidFill>
                  <a:srgbClr val="1D1D1A"/>
                </a:solidFill>
              </a:endParaRPr>
            </a:p>
          </p:txBody>
        </p:sp>
        <p:sp>
          <p:nvSpPr>
            <p:cNvPr id="221" name="文本框 220"/>
            <p:cNvSpPr txBox="1"/>
            <p:nvPr/>
          </p:nvSpPr>
          <p:spPr>
            <a:xfrm>
              <a:off x="9985738" y="1319285"/>
              <a:ext cx="615634" cy="261508"/>
            </a:xfrm>
            <a:prstGeom prst="rect">
              <a:avLst/>
            </a:prstGeom>
            <a:noFill/>
          </p:spPr>
          <p:txBody>
            <a:bodyPr wrap="none" rtlCol="0">
              <a:spAutoFit/>
            </a:bodyPr>
            <a:lstStyle/>
            <a:p>
              <a:pPr defTabSz="913746"/>
              <a:r>
                <a:rPr lang="en-US" altLang="zh-CN" sz="1100" b="1" dirty="0">
                  <a:solidFill>
                    <a:srgbClr val="1D1D1A"/>
                  </a:solidFill>
                </a:rPr>
                <a:t>User 3</a:t>
              </a:r>
              <a:endParaRPr lang="zh-CN" altLang="en-US" sz="1100" b="1" dirty="0">
                <a:solidFill>
                  <a:srgbClr val="1D1D1A"/>
                </a:solidFill>
              </a:endParaRPr>
            </a:p>
          </p:txBody>
        </p:sp>
        <p:grpSp>
          <p:nvGrpSpPr>
            <p:cNvPr id="222" name="组合 169">
              <a:extLst>
                <a:ext uri="{FF2B5EF4-FFF2-40B4-BE49-F238E27FC236}">
                  <a16:creationId xmlns:a16="http://schemas.microsoft.com/office/drawing/2014/main" id="{6212E1BB-1AC4-4E0C-85EC-A32F608EB515}"/>
                </a:ext>
              </a:extLst>
            </p:cNvPr>
            <p:cNvGrpSpPr>
              <a:grpSpLocks/>
            </p:cNvGrpSpPr>
            <p:nvPr/>
          </p:nvGrpSpPr>
          <p:grpSpPr bwMode="auto">
            <a:xfrm>
              <a:off x="6070609" y="1313307"/>
              <a:ext cx="360952" cy="312105"/>
              <a:chOff x="7405688" y="2257425"/>
              <a:chExt cx="884238" cy="585788"/>
            </a:xfrm>
          </p:grpSpPr>
          <p:sp>
            <p:nvSpPr>
              <p:cNvPr id="223" name="Freeform 143">
                <a:extLst>
                  <a:ext uri="{FF2B5EF4-FFF2-40B4-BE49-F238E27FC236}">
                    <a16:creationId xmlns:a16="http://schemas.microsoft.com/office/drawing/2014/main" id="{2C600192-9E15-4722-B7A5-D82BCA508A9F}"/>
                  </a:ext>
                </a:extLst>
              </p:cNvPr>
              <p:cNvSpPr>
                <a:spLocks noEditPoints="1"/>
              </p:cNvSpPr>
              <p:nvPr/>
            </p:nvSpPr>
            <p:spPr bwMode="auto">
              <a:xfrm>
                <a:off x="7405688" y="2257425"/>
                <a:ext cx="884238" cy="585788"/>
              </a:xfrm>
              <a:custGeom>
                <a:avLst/>
                <a:gdLst>
                  <a:gd name="T0" fmla="*/ 2147483646 w 2108"/>
                  <a:gd name="T1" fmla="*/ 2147483646 h 1394"/>
                  <a:gd name="T2" fmla="*/ 2147483646 w 2108"/>
                  <a:gd name="T3" fmla="*/ 2147483646 h 1394"/>
                  <a:gd name="T4" fmla="*/ 2147483646 w 2108"/>
                  <a:gd name="T5" fmla="*/ 2147483646 h 1394"/>
                  <a:gd name="T6" fmla="*/ 2147483646 w 2108"/>
                  <a:gd name="T7" fmla="*/ 2147483646 h 1394"/>
                  <a:gd name="T8" fmla="*/ 2147483646 w 2108"/>
                  <a:gd name="T9" fmla="*/ 2147483646 h 1394"/>
                  <a:gd name="T10" fmla="*/ 2147483646 w 2108"/>
                  <a:gd name="T11" fmla="*/ 2147483646 h 1394"/>
                  <a:gd name="T12" fmla="*/ 2147483646 w 2108"/>
                  <a:gd name="T13" fmla="*/ 2147483646 h 1394"/>
                  <a:gd name="T14" fmla="*/ 2147483646 w 2108"/>
                  <a:gd name="T15" fmla="*/ 2147483646 h 1394"/>
                  <a:gd name="T16" fmla="*/ 2147483646 w 2108"/>
                  <a:gd name="T17" fmla="*/ 2147483646 h 1394"/>
                  <a:gd name="T18" fmla="*/ 2147483646 w 2108"/>
                  <a:gd name="T19" fmla="*/ 2147483646 h 1394"/>
                  <a:gd name="T20" fmla="*/ 2147483646 w 2108"/>
                  <a:gd name="T21" fmla="*/ 2147483646 h 1394"/>
                  <a:gd name="T22" fmla="*/ 2147483646 w 2108"/>
                  <a:gd name="T23" fmla="*/ 2147483646 h 1394"/>
                  <a:gd name="T24" fmla="*/ 2147483646 w 2108"/>
                  <a:gd name="T25" fmla="*/ 2147483646 h 1394"/>
                  <a:gd name="T26" fmla="*/ 2147483646 w 2108"/>
                  <a:gd name="T27" fmla="*/ 2147483646 h 1394"/>
                  <a:gd name="T28" fmla="*/ 2147483646 w 2108"/>
                  <a:gd name="T29" fmla="*/ 2147483646 h 1394"/>
                  <a:gd name="T30" fmla="*/ 2147483646 w 2108"/>
                  <a:gd name="T31" fmla="*/ 2147483646 h 1394"/>
                  <a:gd name="T32" fmla="*/ 2147483646 w 2108"/>
                  <a:gd name="T33" fmla="*/ 2147483646 h 1394"/>
                  <a:gd name="T34" fmla="*/ 2147483646 w 2108"/>
                  <a:gd name="T35" fmla="*/ 2147483646 h 1394"/>
                  <a:gd name="T36" fmla="*/ 2147483646 w 2108"/>
                  <a:gd name="T37" fmla="*/ 0 h 1394"/>
                  <a:gd name="T38" fmla="*/ 2147483646 w 2108"/>
                  <a:gd name="T39" fmla="*/ 2147483646 h 1394"/>
                  <a:gd name="T40" fmla="*/ 2147483646 w 2108"/>
                  <a:gd name="T41" fmla="*/ 2147483646 h 1394"/>
                  <a:gd name="T42" fmla="*/ 2147483646 w 2108"/>
                  <a:gd name="T43" fmla="*/ 0 h 1394"/>
                  <a:gd name="T44" fmla="*/ 2147483646 w 2108"/>
                  <a:gd name="T45" fmla="*/ 2147483646 h 1394"/>
                  <a:gd name="T46" fmla="*/ 2147483646 w 2108"/>
                  <a:gd name="T47" fmla="*/ 2147483646 h 1394"/>
                  <a:gd name="T48" fmla="*/ 2147483646 w 2108"/>
                  <a:gd name="T49" fmla="*/ 2147483646 h 1394"/>
                  <a:gd name="T50" fmla="*/ 2147483646 w 2108"/>
                  <a:gd name="T51" fmla="*/ 2147483646 h 1394"/>
                  <a:gd name="T52" fmla="*/ 2147483646 w 2108"/>
                  <a:gd name="T53" fmla="*/ 2147483646 h 1394"/>
                  <a:gd name="T54" fmla="*/ 2147483646 w 2108"/>
                  <a:gd name="T55" fmla="*/ 2147483646 h 1394"/>
                  <a:gd name="T56" fmla="*/ 2147483646 w 2108"/>
                  <a:gd name="T57" fmla="*/ 2147483646 h 1394"/>
                  <a:gd name="T58" fmla="*/ 2147483646 w 2108"/>
                  <a:gd name="T59" fmla="*/ 2147483646 h 1394"/>
                  <a:gd name="T60" fmla="*/ 2147483646 w 2108"/>
                  <a:gd name="T61" fmla="*/ 2147483646 h 1394"/>
                  <a:gd name="T62" fmla="*/ 2147483646 w 2108"/>
                  <a:gd name="T63" fmla="*/ 2147483646 h 1394"/>
                  <a:gd name="T64" fmla="*/ 2147483646 w 2108"/>
                  <a:gd name="T65" fmla="*/ 2147483646 h 1394"/>
                  <a:gd name="T66" fmla="*/ 2147483646 w 2108"/>
                  <a:gd name="T67" fmla="*/ 2147483646 h 1394"/>
                  <a:gd name="T68" fmla="*/ 2147483646 w 2108"/>
                  <a:gd name="T69" fmla="*/ 2147483646 h 1394"/>
                  <a:gd name="T70" fmla="*/ 2147483646 w 2108"/>
                  <a:gd name="T71" fmla="*/ 2147483646 h 1394"/>
                  <a:gd name="T72" fmla="*/ 2147483646 w 2108"/>
                  <a:gd name="T73" fmla="*/ 2147483646 h 1394"/>
                  <a:gd name="T74" fmla="*/ 2147483646 w 2108"/>
                  <a:gd name="T75" fmla="*/ 2147483646 h 1394"/>
                  <a:gd name="T76" fmla="*/ 2147483646 w 2108"/>
                  <a:gd name="T77" fmla="*/ 2147483646 h 139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08"/>
                  <a:gd name="T118" fmla="*/ 0 h 1394"/>
                  <a:gd name="T119" fmla="*/ 2108 w 2108"/>
                  <a:gd name="T120" fmla="*/ 1394 h 139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08" h="1394">
                    <a:moveTo>
                      <a:pt x="1865" y="611"/>
                    </a:moveTo>
                    <a:lnTo>
                      <a:pt x="1865" y="611"/>
                    </a:lnTo>
                    <a:lnTo>
                      <a:pt x="1217" y="611"/>
                    </a:lnTo>
                    <a:lnTo>
                      <a:pt x="743" y="188"/>
                    </a:lnTo>
                    <a:cubicBezTo>
                      <a:pt x="731" y="176"/>
                      <a:pt x="711" y="176"/>
                      <a:pt x="699" y="188"/>
                    </a:cubicBezTo>
                    <a:lnTo>
                      <a:pt x="225" y="611"/>
                    </a:lnTo>
                    <a:lnTo>
                      <a:pt x="124" y="611"/>
                    </a:lnTo>
                    <a:lnTo>
                      <a:pt x="734" y="66"/>
                    </a:lnTo>
                    <a:lnTo>
                      <a:pt x="1374" y="66"/>
                    </a:lnTo>
                    <a:lnTo>
                      <a:pt x="1556" y="229"/>
                    </a:lnTo>
                    <a:cubicBezTo>
                      <a:pt x="1566" y="238"/>
                      <a:pt x="1580" y="240"/>
                      <a:pt x="1592" y="235"/>
                    </a:cubicBezTo>
                    <a:cubicBezTo>
                      <a:pt x="1604" y="229"/>
                      <a:pt x="1612" y="217"/>
                      <a:pt x="1612" y="204"/>
                    </a:cubicBezTo>
                    <a:lnTo>
                      <a:pt x="1612" y="66"/>
                    </a:lnTo>
                    <a:lnTo>
                      <a:pt x="1755" y="66"/>
                    </a:lnTo>
                    <a:lnTo>
                      <a:pt x="1755" y="392"/>
                    </a:lnTo>
                    <a:cubicBezTo>
                      <a:pt x="1755" y="401"/>
                      <a:pt x="1759" y="410"/>
                      <a:pt x="1766" y="416"/>
                    </a:cubicBezTo>
                    <a:lnTo>
                      <a:pt x="1984" y="611"/>
                    </a:lnTo>
                    <a:lnTo>
                      <a:pt x="1865" y="611"/>
                    </a:lnTo>
                    <a:close/>
                    <a:moveTo>
                      <a:pt x="857" y="814"/>
                    </a:moveTo>
                    <a:lnTo>
                      <a:pt x="857" y="814"/>
                    </a:lnTo>
                    <a:lnTo>
                      <a:pt x="585" y="814"/>
                    </a:lnTo>
                    <a:cubicBezTo>
                      <a:pt x="567" y="814"/>
                      <a:pt x="552" y="829"/>
                      <a:pt x="552" y="847"/>
                    </a:cubicBezTo>
                    <a:lnTo>
                      <a:pt x="552" y="1291"/>
                    </a:lnTo>
                    <a:lnTo>
                      <a:pt x="271" y="1291"/>
                    </a:lnTo>
                    <a:lnTo>
                      <a:pt x="271" y="659"/>
                    </a:lnTo>
                    <a:lnTo>
                      <a:pt x="721" y="257"/>
                    </a:lnTo>
                    <a:lnTo>
                      <a:pt x="1171" y="659"/>
                    </a:lnTo>
                    <a:lnTo>
                      <a:pt x="1171" y="1291"/>
                    </a:lnTo>
                    <a:lnTo>
                      <a:pt x="890" y="1291"/>
                    </a:lnTo>
                    <a:lnTo>
                      <a:pt x="890" y="847"/>
                    </a:lnTo>
                    <a:cubicBezTo>
                      <a:pt x="890" y="829"/>
                      <a:pt x="875" y="814"/>
                      <a:pt x="857" y="814"/>
                    </a:cubicBezTo>
                    <a:close/>
                    <a:moveTo>
                      <a:pt x="2094" y="620"/>
                    </a:moveTo>
                    <a:lnTo>
                      <a:pt x="2094" y="620"/>
                    </a:lnTo>
                    <a:lnTo>
                      <a:pt x="1822" y="377"/>
                    </a:lnTo>
                    <a:lnTo>
                      <a:pt x="1822" y="33"/>
                    </a:lnTo>
                    <a:cubicBezTo>
                      <a:pt x="1822" y="15"/>
                      <a:pt x="1807" y="0"/>
                      <a:pt x="1788" y="0"/>
                    </a:cubicBezTo>
                    <a:lnTo>
                      <a:pt x="1578" y="0"/>
                    </a:lnTo>
                    <a:cubicBezTo>
                      <a:pt x="1560" y="0"/>
                      <a:pt x="1545" y="15"/>
                      <a:pt x="1545" y="33"/>
                    </a:cubicBezTo>
                    <a:lnTo>
                      <a:pt x="1545" y="130"/>
                    </a:lnTo>
                    <a:lnTo>
                      <a:pt x="1409" y="8"/>
                    </a:lnTo>
                    <a:cubicBezTo>
                      <a:pt x="1403" y="3"/>
                      <a:pt x="1395" y="0"/>
                      <a:pt x="1387" y="0"/>
                    </a:cubicBezTo>
                    <a:lnTo>
                      <a:pt x="721" y="0"/>
                    </a:lnTo>
                    <a:cubicBezTo>
                      <a:pt x="713" y="0"/>
                      <a:pt x="705" y="3"/>
                      <a:pt x="699" y="8"/>
                    </a:cubicBezTo>
                    <a:lnTo>
                      <a:pt x="14" y="620"/>
                    </a:lnTo>
                    <a:cubicBezTo>
                      <a:pt x="4" y="629"/>
                      <a:pt x="0" y="643"/>
                      <a:pt x="5" y="656"/>
                    </a:cubicBezTo>
                    <a:cubicBezTo>
                      <a:pt x="10" y="669"/>
                      <a:pt x="22" y="678"/>
                      <a:pt x="36" y="678"/>
                    </a:cubicBezTo>
                    <a:lnTo>
                      <a:pt x="204" y="678"/>
                    </a:lnTo>
                    <a:lnTo>
                      <a:pt x="204" y="1324"/>
                    </a:lnTo>
                    <a:cubicBezTo>
                      <a:pt x="204" y="1343"/>
                      <a:pt x="219" y="1358"/>
                      <a:pt x="238" y="1358"/>
                    </a:cubicBezTo>
                    <a:lnTo>
                      <a:pt x="585" y="1358"/>
                    </a:lnTo>
                    <a:cubicBezTo>
                      <a:pt x="603" y="1358"/>
                      <a:pt x="618" y="1343"/>
                      <a:pt x="618" y="1324"/>
                    </a:cubicBezTo>
                    <a:lnTo>
                      <a:pt x="618" y="881"/>
                    </a:lnTo>
                    <a:lnTo>
                      <a:pt x="824" y="881"/>
                    </a:lnTo>
                    <a:lnTo>
                      <a:pt x="824" y="1324"/>
                    </a:lnTo>
                    <a:cubicBezTo>
                      <a:pt x="824" y="1343"/>
                      <a:pt x="839" y="1358"/>
                      <a:pt x="857" y="1358"/>
                    </a:cubicBezTo>
                    <a:lnTo>
                      <a:pt x="1204" y="1358"/>
                    </a:lnTo>
                    <a:lnTo>
                      <a:pt x="1364" y="1358"/>
                    </a:lnTo>
                    <a:cubicBezTo>
                      <a:pt x="1376" y="1379"/>
                      <a:pt x="1398" y="1394"/>
                      <a:pt x="1425" y="1394"/>
                    </a:cubicBezTo>
                    <a:cubicBezTo>
                      <a:pt x="1463" y="1394"/>
                      <a:pt x="1494" y="1363"/>
                      <a:pt x="1494" y="1324"/>
                    </a:cubicBezTo>
                    <a:cubicBezTo>
                      <a:pt x="1494" y="1286"/>
                      <a:pt x="1463" y="1255"/>
                      <a:pt x="1425" y="1255"/>
                    </a:cubicBezTo>
                    <a:cubicBezTo>
                      <a:pt x="1398" y="1255"/>
                      <a:pt x="1376" y="1270"/>
                      <a:pt x="1364" y="1291"/>
                    </a:cubicBezTo>
                    <a:lnTo>
                      <a:pt x="1238" y="1291"/>
                    </a:lnTo>
                    <a:lnTo>
                      <a:pt x="1238" y="678"/>
                    </a:lnTo>
                    <a:lnTo>
                      <a:pt x="1831" y="678"/>
                    </a:lnTo>
                    <a:lnTo>
                      <a:pt x="1831" y="1291"/>
                    </a:lnTo>
                    <a:lnTo>
                      <a:pt x="1698" y="1291"/>
                    </a:lnTo>
                    <a:cubicBezTo>
                      <a:pt x="1686" y="1270"/>
                      <a:pt x="1664" y="1255"/>
                      <a:pt x="1638" y="1255"/>
                    </a:cubicBezTo>
                    <a:cubicBezTo>
                      <a:pt x="1599" y="1255"/>
                      <a:pt x="1568" y="1286"/>
                      <a:pt x="1568" y="1324"/>
                    </a:cubicBezTo>
                    <a:cubicBezTo>
                      <a:pt x="1568" y="1363"/>
                      <a:pt x="1599" y="1394"/>
                      <a:pt x="1638" y="1394"/>
                    </a:cubicBezTo>
                    <a:cubicBezTo>
                      <a:pt x="1664" y="1394"/>
                      <a:pt x="1686" y="1379"/>
                      <a:pt x="1698" y="1358"/>
                    </a:cubicBezTo>
                    <a:lnTo>
                      <a:pt x="1865" y="1358"/>
                    </a:lnTo>
                    <a:cubicBezTo>
                      <a:pt x="1883" y="1358"/>
                      <a:pt x="1898" y="1343"/>
                      <a:pt x="1898" y="1324"/>
                    </a:cubicBezTo>
                    <a:lnTo>
                      <a:pt x="1898" y="678"/>
                    </a:lnTo>
                    <a:lnTo>
                      <a:pt x="2071" y="678"/>
                    </a:lnTo>
                    <a:cubicBezTo>
                      <a:pt x="2085" y="678"/>
                      <a:pt x="2098" y="669"/>
                      <a:pt x="2103" y="656"/>
                    </a:cubicBezTo>
                    <a:cubicBezTo>
                      <a:pt x="2108" y="643"/>
                      <a:pt x="2104" y="629"/>
                      <a:pt x="2094" y="62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799">
                  <a:solidFill>
                    <a:srgbClr val="1D1D1A"/>
                  </a:solidFill>
                  <a:latin typeface="Calibri" panose="020F0502020204030204"/>
                  <a:ea typeface="等线" panose="02010600030101010101" pitchFamily="2" charset="-122"/>
                </a:endParaRPr>
              </a:p>
            </p:txBody>
          </p:sp>
          <p:sp>
            <p:nvSpPr>
              <p:cNvPr id="224" name="Freeform 144">
                <a:extLst>
                  <a:ext uri="{FF2B5EF4-FFF2-40B4-BE49-F238E27FC236}">
                    <a16:creationId xmlns:a16="http://schemas.microsoft.com/office/drawing/2014/main" id="{3808F832-1F97-4549-B63B-3E01DC70E227}"/>
                  </a:ext>
                </a:extLst>
              </p:cNvPr>
              <p:cNvSpPr>
                <a:spLocks noEditPoints="1"/>
              </p:cNvSpPr>
              <p:nvPr/>
            </p:nvSpPr>
            <p:spPr bwMode="auto">
              <a:xfrm>
                <a:off x="7950200" y="2600325"/>
                <a:ext cx="85725" cy="85725"/>
              </a:xfrm>
              <a:custGeom>
                <a:avLst/>
                <a:gdLst>
                  <a:gd name="T0" fmla="*/ 2147483646 w 204"/>
                  <a:gd name="T1" fmla="*/ 2147483646 h 204"/>
                  <a:gd name="T2" fmla="*/ 2147483646 w 204"/>
                  <a:gd name="T3" fmla="*/ 2147483646 h 204"/>
                  <a:gd name="T4" fmla="*/ 2147483646 w 204"/>
                  <a:gd name="T5" fmla="*/ 2147483646 h 204"/>
                  <a:gd name="T6" fmla="*/ 2147483646 w 204"/>
                  <a:gd name="T7" fmla="*/ 2147483646 h 204"/>
                  <a:gd name="T8" fmla="*/ 2147483646 w 204"/>
                  <a:gd name="T9" fmla="*/ 2147483646 h 204"/>
                  <a:gd name="T10" fmla="*/ 2147483646 w 204"/>
                  <a:gd name="T11" fmla="*/ 2147483646 h 204"/>
                  <a:gd name="T12" fmla="*/ 2147483646 w 204"/>
                  <a:gd name="T13" fmla="*/ 0 h 204"/>
                  <a:gd name="T14" fmla="*/ 2147483646 w 204"/>
                  <a:gd name="T15" fmla="*/ 0 h 204"/>
                  <a:gd name="T16" fmla="*/ 2147483646 w 204"/>
                  <a:gd name="T17" fmla="*/ 0 h 204"/>
                  <a:gd name="T18" fmla="*/ 0 w 204"/>
                  <a:gd name="T19" fmla="*/ 2147483646 h 204"/>
                  <a:gd name="T20" fmla="*/ 0 w 204"/>
                  <a:gd name="T21" fmla="*/ 2147483646 h 204"/>
                  <a:gd name="T22" fmla="*/ 2147483646 w 204"/>
                  <a:gd name="T23" fmla="*/ 2147483646 h 204"/>
                  <a:gd name="T24" fmla="*/ 2147483646 w 204"/>
                  <a:gd name="T25" fmla="*/ 2147483646 h 204"/>
                  <a:gd name="T26" fmla="*/ 2147483646 w 204"/>
                  <a:gd name="T27" fmla="*/ 2147483646 h 204"/>
                  <a:gd name="T28" fmla="*/ 2147483646 w 204"/>
                  <a:gd name="T29" fmla="*/ 2147483646 h 204"/>
                  <a:gd name="T30" fmla="*/ 2147483646 w 204"/>
                  <a:gd name="T31" fmla="*/ 0 h 2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4"/>
                  <a:gd name="T49" fmla="*/ 0 h 204"/>
                  <a:gd name="T50" fmla="*/ 204 w 204"/>
                  <a:gd name="T51" fmla="*/ 204 h 20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4" h="204">
                    <a:moveTo>
                      <a:pt x="137" y="137"/>
                    </a:moveTo>
                    <a:lnTo>
                      <a:pt x="137" y="137"/>
                    </a:lnTo>
                    <a:lnTo>
                      <a:pt x="67" y="137"/>
                    </a:lnTo>
                    <a:lnTo>
                      <a:pt x="67" y="67"/>
                    </a:lnTo>
                    <a:lnTo>
                      <a:pt x="137" y="67"/>
                    </a:lnTo>
                    <a:lnTo>
                      <a:pt x="137" y="137"/>
                    </a:lnTo>
                    <a:close/>
                    <a:moveTo>
                      <a:pt x="170" y="0"/>
                    </a:moveTo>
                    <a:lnTo>
                      <a:pt x="170" y="0"/>
                    </a:lnTo>
                    <a:lnTo>
                      <a:pt x="33" y="0"/>
                    </a:lnTo>
                    <a:cubicBezTo>
                      <a:pt x="15" y="0"/>
                      <a:pt x="0" y="15"/>
                      <a:pt x="0" y="34"/>
                    </a:cubicBezTo>
                    <a:lnTo>
                      <a:pt x="0" y="171"/>
                    </a:lnTo>
                    <a:cubicBezTo>
                      <a:pt x="0" y="189"/>
                      <a:pt x="15" y="204"/>
                      <a:pt x="33" y="204"/>
                    </a:cubicBezTo>
                    <a:lnTo>
                      <a:pt x="170" y="204"/>
                    </a:lnTo>
                    <a:cubicBezTo>
                      <a:pt x="189" y="204"/>
                      <a:pt x="204" y="189"/>
                      <a:pt x="204" y="171"/>
                    </a:cubicBezTo>
                    <a:lnTo>
                      <a:pt x="204" y="34"/>
                    </a:lnTo>
                    <a:cubicBezTo>
                      <a:pt x="204" y="15"/>
                      <a:pt x="189" y="0"/>
                      <a:pt x="170" y="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799">
                  <a:solidFill>
                    <a:srgbClr val="1D1D1A"/>
                  </a:solidFill>
                  <a:latin typeface="Calibri" panose="020F0502020204030204"/>
                  <a:ea typeface="等线" panose="02010600030101010101" pitchFamily="2" charset="-122"/>
                </a:endParaRPr>
              </a:p>
            </p:txBody>
          </p:sp>
          <p:sp>
            <p:nvSpPr>
              <p:cNvPr id="225" name="Freeform 145">
                <a:extLst>
                  <a:ext uri="{FF2B5EF4-FFF2-40B4-BE49-F238E27FC236}">
                    <a16:creationId xmlns:a16="http://schemas.microsoft.com/office/drawing/2014/main" id="{EE102F2E-084C-4518-B713-2CB011DF80C1}"/>
                  </a:ext>
                </a:extLst>
              </p:cNvPr>
              <p:cNvSpPr>
                <a:spLocks noEditPoints="1"/>
              </p:cNvSpPr>
              <p:nvPr/>
            </p:nvSpPr>
            <p:spPr bwMode="auto">
              <a:xfrm>
                <a:off x="8062913" y="2600325"/>
                <a:ext cx="85725" cy="85725"/>
              </a:xfrm>
              <a:custGeom>
                <a:avLst/>
                <a:gdLst>
                  <a:gd name="T0" fmla="*/ 2147483646 w 204"/>
                  <a:gd name="T1" fmla="*/ 2147483646 h 204"/>
                  <a:gd name="T2" fmla="*/ 2147483646 w 204"/>
                  <a:gd name="T3" fmla="*/ 2147483646 h 204"/>
                  <a:gd name="T4" fmla="*/ 2147483646 w 204"/>
                  <a:gd name="T5" fmla="*/ 2147483646 h 204"/>
                  <a:gd name="T6" fmla="*/ 2147483646 w 204"/>
                  <a:gd name="T7" fmla="*/ 2147483646 h 204"/>
                  <a:gd name="T8" fmla="*/ 2147483646 w 204"/>
                  <a:gd name="T9" fmla="*/ 2147483646 h 204"/>
                  <a:gd name="T10" fmla="*/ 2147483646 w 204"/>
                  <a:gd name="T11" fmla="*/ 2147483646 h 204"/>
                  <a:gd name="T12" fmla="*/ 2147483646 w 204"/>
                  <a:gd name="T13" fmla="*/ 2147483646 h 204"/>
                  <a:gd name="T14" fmla="*/ 2147483646 w 204"/>
                  <a:gd name="T15" fmla="*/ 2147483646 h 204"/>
                  <a:gd name="T16" fmla="*/ 2147483646 w 204"/>
                  <a:gd name="T17" fmla="*/ 2147483646 h 204"/>
                  <a:gd name="T18" fmla="*/ 2147483646 w 204"/>
                  <a:gd name="T19" fmla="*/ 2147483646 h 204"/>
                  <a:gd name="T20" fmla="*/ 2147483646 w 204"/>
                  <a:gd name="T21" fmla="*/ 2147483646 h 204"/>
                  <a:gd name="T22" fmla="*/ 2147483646 w 204"/>
                  <a:gd name="T23" fmla="*/ 0 h 204"/>
                  <a:gd name="T24" fmla="*/ 2147483646 w 204"/>
                  <a:gd name="T25" fmla="*/ 0 h 204"/>
                  <a:gd name="T26" fmla="*/ 0 w 204"/>
                  <a:gd name="T27" fmla="*/ 2147483646 h 204"/>
                  <a:gd name="T28" fmla="*/ 0 w 204"/>
                  <a:gd name="T29" fmla="*/ 2147483646 h 204"/>
                  <a:gd name="T30" fmla="*/ 2147483646 w 204"/>
                  <a:gd name="T31" fmla="*/ 2147483646 h 2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4"/>
                  <a:gd name="T49" fmla="*/ 0 h 204"/>
                  <a:gd name="T50" fmla="*/ 204 w 204"/>
                  <a:gd name="T51" fmla="*/ 204 h 20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4" h="204">
                    <a:moveTo>
                      <a:pt x="67" y="67"/>
                    </a:moveTo>
                    <a:lnTo>
                      <a:pt x="67" y="67"/>
                    </a:lnTo>
                    <a:lnTo>
                      <a:pt x="137" y="67"/>
                    </a:lnTo>
                    <a:lnTo>
                      <a:pt x="137" y="137"/>
                    </a:lnTo>
                    <a:lnTo>
                      <a:pt x="67" y="137"/>
                    </a:lnTo>
                    <a:lnTo>
                      <a:pt x="67" y="67"/>
                    </a:lnTo>
                    <a:close/>
                    <a:moveTo>
                      <a:pt x="34" y="204"/>
                    </a:moveTo>
                    <a:lnTo>
                      <a:pt x="34" y="204"/>
                    </a:lnTo>
                    <a:lnTo>
                      <a:pt x="171" y="204"/>
                    </a:lnTo>
                    <a:cubicBezTo>
                      <a:pt x="189" y="204"/>
                      <a:pt x="204" y="189"/>
                      <a:pt x="204" y="171"/>
                    </a:cubicBezTo>
                    <a:lnTo>
                      <a:pt x="204" y="34"/>
                    </a:lnTo>
                    <a:cubicBezTo>
                      <a:pt x="204" y="15"/>
                      <a:pt x="189" y="0"/>
                      <a:pt x="171" y="0"/>
                    </a:cubicBezTo>
                    <a:lnTo>
                      <a:pt x="34" y="0"/>
                    </a:lnTo>
                    <a:cubicBezTo>
                      <a:pt x="15" y="0"/>
                      <a:pt x="0" y="15"/>
                      <a:pt x="0" y="34"/>
                    </a:cubicBezTo>
                    <a:lnTo>
                      <a:pt x="0" y="171"/>
                    </a:lnTo>
                    <a:cubicBezTo>
                      <a:pt x="0" y="189"/>
                      <a:pt x="15" y="204"/>
                      <a:pt x="34" y="20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799">
                  <a:solidFill>
                    <a:srgbClr val="1D1D1A"/>
                  </a:solidFill>
                  <a:latin typeface="Calibri" panose="020F0502020204030204"/>
                  <a:ea typeface="等线" panose="02010600030101010101" pitchFamily="2" charset="-122"/>
                </a:endParaRPr>
              </a:p>
            </p:txBody>
          </p:sp>
        </p:grpSp>
        <p:grpSp>
          <p:nvGrpSpPr>
            <p:cNvPr id="226" name="组合 169">
              <a:extLst>
                <a:ext uri="{FF2B5EF4-FFF2-40B4-BE49-F238E27FC236}">
                  <a16:creationId xmlns:a16="http://schemas.microsoft.com/office/drawing/2014/main" id="{EF8063EC-1449-48D5-81F8-2F8FF6F066FA}"/>
                </a:ext>
              </a:extLst>
            </p:cNvPr>
            <p:cNvGrpSpPr>
              <a:grpSpLocks/>
            </p:cNvGrpSpPr>
            <p:nvPr/>
          </p:nvGrpSpPr>
          <p:grpSpPr bwMode="auto">
            <a:xfrm>
              <a:off x="9709201" y="1277328"/>
              <a:ext cx="338136" cy="318746"/>
              <a:chOff x="7405688" y="2257425"/>
              <a:chExt cx="884238" cy="585788"/>
            </a:xfrm>
          </p:grpSpPr>
          <p:sp>
            <p:nvSpPr>
              <p:cNvPr id="227" name="Freeform 143">
                <a:extLst>
                  <a:ext uri="{FF2B5EF4-FFF2-40B4-BE49-F238E27FC236}">
                    <a16:creationId xmlns:a16="http://schemas.microsoft.com/office/drawing/2014/main" id="{A5A53667-9B3E-4078-87AC-A87765C37C52}"/>
                  </a:ext>
                </a:extLst>
              </p:cNvPr>
              <p:cNvSpPr>
                <a:spLocks noEditPoints="1"/>
              </p:cNvSpPr>
              <p:nvPr/>
            </p:nvSpPr>
            <p:spPr bwMode="auto">
              <a:xfrm>
                <a:off x="7405688" y="2257425"/>
                <a:ext cx="884238" cy="585788"/>
              </a:xfrm>
              <a:custGeom>
                <a:avLst/>
                <a:gdLst>
                  <a:gd name="T0" fmla="*/ 2147483646 w 2108"/>
                  <a:gd name="T1" fmla="*/ 2147483646 h 1394"/>
                  <a:gd name="T2" fmla="*/ 2147483646 w 2108"/>
                  <a:gd name="T3" fmla="*/ 2147483646 h 1394"/>
                  <a:gd name="T4" fmla="*/ 2147483646 w 2108"/>
                  <a:gd name="T5" fmla="*/ 2147483646 h 1394"/>
                  <a:gd name="T6" fmla="*/ 2147483646 w 2108"/>
                  <a:gd name="T7" fmla="*/ 2147483646 h 1394"/>
                  <a:gd name="T8" fmla="*/ 2147483646 w 2108"/>
                  <a:gd name="T9" fmla="*/ 2147483646 h 1394"/>
                  <a:gd name="T10" fmla="*/ 2147483646 w 2108"/>
                  <a:gd name="T11" fmla="*/ 2147483646 h 1394"/>
                  <a:gd name="T12" fmla="*/ 2147483646 w 2108"/>
                  <a:gd name="T13" fmla="*/ 2147483646 h 1394"/>
                  <a:gd name="T14" fmla="*/ 2147483646 w 2108"/>
                  <a:gd name="T15" fmla="*/ 2147483646 h 1394"/>
                  <a:gd name="T16" fmla="*/ 2147483646 w 2108"/>
                  <a:gd name="T17" fmla="*/ 2147483646 h 1394"/>
                  <a:gd name="T18" fmla="*/ 2147483646 w 2108"/>
                  <a:gd name="T19" fmla="*/ 2147483646 h 1394"/>
                  <a:gd name="T20" fmla="*/ 2147483646 w 2108"/>
                  <a:gd name="T21" fmla="*/ 2147483646 h 1394"/>
                  <a:gd name="T22" fmla="*/ 2147483646 w 2108"/>
                  <a:gd name="T23" fmla="*/ 2147483646 h 1394"/>
                  <a:gd name="T24" fmla="*/ 2147483646 w 2108"/>
                  <a:gd name="T25" fmla="*/ 2147483646 h 1394"/>
                  <a:gd name="T26" fmla="*/ 2147483646 w 2108"/>
                  <a:gd name="T27" fmla="*/ 2147483646 h 1394"/>
                  <a:gd name="T28" fmla="*/ 2147483646 w 2108"/>
                  <a:gd name="T29" fmla="*/ 2147483646 h 1394"/>
                  <a:gd name="T30" fmla="*/ 2147483646 w 2108"/>
                  <a:gd name="T31" fmla="*/ 2147483646 h 1394"/>
                  <a:gd name="T32" fmla="*/ 2147483646 w 2108"/>
                  <a:gd name="T33" fmla="*/ 2147483646 h 1394"/>
                  <a:gd name="T34" fmla="*/ 2147483646 w 2108"/>
                  <a:gd name="T35" fmla="*/ 2147483646 h 1394"/>
                  <a:gd name="T36" fmla="*/ 2147483646 w 2108"/>
                  <a:gd name="T37" fmla="*/ 0 h 1394"/>
                  <a:gd name="T38" fmla="*/ 2147483646 w 2108"/>
                  <a:gd name="T39" fmla="*/ 2147483646 h 1394"/>
                  <a:gd name="T40" fmla="*/ 2147483646 w 2108"/>
                  <a:gd name="T41" fmla="*/ 2147483646 h 1394"/>
                  <a:gd name="T42" fmla="*/ 2147483646 w 2108"/>
                  <a:gd name="T43" fmla="*/ 0 h 1394"/>
                  <a:gd name="T44" fmla="*/ 2147483646 w 2108"/>
                  <a:gd name="T45" fmla="*/ 2147483646 h 1394"/>
                  <a:gd name="T46" fmla="*/ 2147483646 w 2108"/>
                  <a:gd name="T47" fmla="*/ 2147483646 h 1394"/>
                  <a:gd name="T48" fmla="*/ 2147483646 w 2108"/>
                  <a:gd name="T49" fmla="*/ 2147483646 h 1394"/>
                  <a:gd name="T50" fmla="*/ 2147483646 w 2108"/>
                  <a:gd name="T51" fmla="*/ 2147483646 h 1394"/>
                  <a:gd name="T52" fmla="*/ 2147483646 w 2108"/>
                  <a:gd name="T53" fmla="*/ 2147483646 h 1394"/>
                  <a:gd name="T54" fmla="*/ 2147483646 w 2108"/>
                  <a:gd name="T55" fmla="*/ 2147483646 h 1394"/>
                  <a:gd name="T56" fmla="*/ 2147483646 w 2108"/>
                  <a:gd name="T57" fmla="*/ 2147483646 h 1394"/>
                  <a:gd name="T58" fmla="*/ 2147483646 w 2108"/>
                  <a:gd name="T59" fmla="*/ 2147483646 h 1394"/>
                  <a:gd name="T60" fmla="*/ 2147483646 w 2108"/>
                  <a:gd name="T61" fmla="*/ 2147483646 h 1394"/>
                  <a:gd name="T62" fmla="*/ 2147483646 w 2108"/>
                  <a:gd name="T63" fmla="*/ 2147483646 h 1394"/>
                  <a:gd name="T64" fmla="*/ 2147483646 w 2108"/>
                  <a:gd name="T65" fmla="*/ 2147483646 h 1394"/>
                  <a:gd name="T66" fmla="*/ 2147483646 w 2108"/>
                  <a:gd name="T67" fmla="*/ 2147483646 h 1394"/>
                  <a:gd name="T68" fmla="*/ 2147483646 w 2108"/>
                  <a:gd name="T69" fmla="*/ 2147483646 h 1394"/>
                  <a:gd name="T70" fmla="*/ 2147483646 w 2108"/>
                  <a:gd name="T71" fmla="*/ 2147483646 h 1394"/>
                  <a:gd name="T72" fmla="*/ 2147483646 w 2108"/>
                  <a:gd name="T73" fmla="*/ 2147483646 h 1394"/>
                  <a:gd name="T74" fmla="*/ 2147483646 w 2108"/>
                  <a:gd name="T75" fmla="*/ 2147483646 h 1394"/>
                  <a:gd name="T76" fmla="*/ 2147483646 w 2108"/>
                  <a:gd name="T77" fmla="*/ 2147483646 h 139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08"/>
                  <a:gd name="T118" fmla="*/ 0 h 1394"/>
                  <a:gd name="T119" fmla="*/ 2108 w 2108"/>
                  <a:gd name="T120" fmla="*/ 1394 h 139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08" h="1394">
                    <a:moveTo>
                      <a:pt x="1865" y="611"/>
                    </a:moveTo>
                    <a:lnTo>
                      <a:pt x="1865" y="611"/>
                    </a:lnTo>
                    <a:lnTo>
                      <a:pt x="1217" y="611"/>
                    </a:lnTo>
                    <a:lnTo>
                      <a:pt x="743" y="188"/>
                    </a:lnTo>
                    <a:cubicBezTo>
                      <a:pt x="731" y="176"/>
                      <a:pt x="711" y="176"/>
                      <a:pt x="699" y="188"/>
                    </a:cubicBezTo>
                    <a:lnTo>
                      <a:pt x="225" y="611"/>
                    </a:lnTo>
                    <a:lnTo>
                      <a:pt x="124" y="611"/>
                    </a:lnTo>
                    <a:lnTo>
                      <a:pt x="734" y="66"/>
                    </a:lnTo>
                    <a:lnTo>
                      <a:pt x="1374" y="66"/>
                    </a:lnTo>
                    <a:lnTo>
                      <a:pt x="1556" y="229"/>
                    </a:lnTo>
                    <a:cubicBezTo>
                      <a:pt x="1566" y="238"/>
                      <a:pt x="1580" y="240"/>
                      <a:pt x="1592" y="235"/>
                    </a:cubicBezTo>
                    <a:cubicBezTo>
                      <a:pt x="1604" y="229"/>
                      <a:pt x="1612" y="217"/>
                      <a:pt x="1612" y="204"/>
                    </a:cubicBezTo>
                    <a:lnTo>
                      <a:pt x="1612" y="66"/>
                    </a:lnTo>
                    <a:lnTo>
                      <a:pt x="1755" y="66"/>
                    </a:lnTo>
                    <a:lnTo>
                      <a:pt x="1755" y="392"/>
                    </a:lnTo>
                    <a:cubicBezTo>
                      <a:pt x="1755" y="401"/>
                      <a:pt x="1759" y="410"/>
                      <a:pt x="1766" y="416"/>
                    </a:cubicBezTo>
                    <a:lnTo>
                      <a:pt x="1984" y="611"/>
                    </a:lnTo>
                    <a:lnTo>
                      <a:pt x="1865" y="611"/>
                    </a:lnTo>
                    <a:close/>
                    <a:moveTo>
                      <a:pt x="857" y="814"/>
                    </a:moveTo>
                    <a:lnTo>
                      <a:pt x="857" y="814"/>
                    </a:lnTo>
                    <a:lnTo>
                      <a:pt x="585" y="814"/>
                    </a:lnTo>
                    <a:cubicBezTo>
                      <a:pt x="567" y="814"/>
                      <a:pt x="552" y="829"/>
                      <a:pt x="552" y="847"/>
                    </a:cubicBezTo>
                    <a:lnTo>
                      <a:pt x="552" y="1291"/>
                    </a:lnTo>
                    <a:lnTo>
                      <a:pt x="271" y="1291"/>
                    </a:lnTo>
                    <a:lnTo>
                      <a:pt x="271" y="659"/>
                    </a:lnTo>
                    <a:lnTo>
                      <a:pt x="721" y="257"/>
                    </a:lnTo>
                    <a:lnTo>
                      <a:pt x="1171" y="659"/>
                    </a:lnTo>
                    <a:lnTo>
                      <a:pt x="1171" y="1291"/>
                    </a:lnTo>
                    <a:lnTo>
                      <a:pt x="890" y="1291"/>
                    </a:lnTo>
                    <a:lnTo>
                      <a:pt x="890" y="847"/>
                    </a:lnTo>
                    <a:cubicBezTo>
                      <a:pt x="890" y="829"/>
                      <a:pt x="875" y="814"/>
                      <a:pt x="857" y="814"/>
                    </a:cubicBezTo>
                    <a:close/>
                    <a:moveTo>
                      <a:pt x="2094" y="620"/>
                    </a:moveTo>
                    <a:lnTo>
                      <a:pt x="2094" y="620"/>
                    </a:lnTo>
                    <a:lnTo>
                      <a:pt x="1822" y="377"/>
                    </a:lnTo>
                    <a:lnTo>
                      <a:pt x="1822" y="33"/>
                    </a:lnTo>
                    <a:cubicBezTo>
                      <a:pt x="1822" y="15"/>
                      <a:pt x="1807" y="0"/>
                      <a:pt x="1788" y="0"/>
                    </a:cubicBezTo>
                    <a:lnTo>
                      <a:pt x="1578" y="0"/>
                    </a:lnTo>
                    <a:cubicBezTo>
                      <a:pt x="1560" y="0"/>
                      <a:pt x="1545" y="15"/>
                      <a:pt x="1545" y="33"/>
                    </a:cubicBezTo>
                    <a:lnTo>
                      <a:pt x="1545" y="130"/>
                    </a:lnTo>
                    <a:lnTo>
                      <a:pt x="1409" y="8"/>
                    </a:lnTo>
                    <a:cubicBezTo>
                      <a:pt x="1403" y="3"/>
                      <a:pt x="1395" y="0"/>
                      <a:pt x="1387" y="0"/>
                    </a:cubicBezTo>
                    <a:lnTo>
                      <a:pt x="721" y="0"/>
                    </a:lnTo>
                    <a:cubicBezTo>
                      <a:pt x="713" y="0"/>
                      <a:pt x="705" y="3"/>
                      <a:pt x="699" y="8"/>
                    </a:cubicBezTo>
                    <a:lnTo>
                      <a:pt x="14" y="620"/>
                    </a:lnTo>
                    <a:cubicBezTo>
                      <a:pt x="4" y="629"/>
                      <a:pt x="0" y="643"/>
                      <a:pt x="5" y="656"/>
                    </a:cubicBezTo>
                    <a:cubicBezTo>
                      <a:pt x="10" y="669"/>
                      <a:pt x="22" y="678"/>
                      <a:pt x="36" y="678"/>
                    </a:cubicBezTo>
                    <a:lnTo>
                      <a:pt x="204" y="678"/>
                    </a:lnTo>
                    <a:lnTo>
                      <a:pt x="204" y="1324"/>
                    </a:lnTo>
                    <a:cubicBezTo>
                      <a:pt x="204" y="1343"/>
                      <a:pt x="219" y="1358"/>
                      <a:pt x="238" y="1358"/>
                    </a:cubicBezTo>
                    <a:lnTo>
                      <a:pt x="585" y="1358"/>
                    </a:lnTo>
                    <a:cubicBezTo>
                      <a:pt x="603" y="1358"/>
                      <a:pt x="618" y="1343"/>
                      <a:pt x="618" y="1324"/>
                    </a:cubicBezTo>
                    <a:lnTo>
                      <a:pt x="618" y="881"/>
                    </a:lnTo>
                    <a:lnTo>
                      <a:pt x="824" y="881"/>
                    </a:lnTo>
                    <a:lnTo>
                      <a:pt x="824" y="1324"/>
                    </a:lnTo>
                    <a:cubicBezTo>
                      <a:pt x="824" y="1343"/>
                      <a:pt x="839" y="1358"/>
                      <a:pt x="857" y="1358"/>
                    </a:cubicBezTo>
                    <a:lnTo>
                      <a:pt x="1204" y="1358"/>
                    </a:lnTo>
                    <a:lnTo>
                      <a:pt x="1364" y="1358"/>
                    </a:lnTo>
                    <a:cubicBezTo>
                      <a:pt x="1376" y="1379"/>
                      <a:pt x="1398" y="1394"/>
                      <a:pt x="1425" y="1394"/>
                    </a:cubicBezTo>
                    <a:cubicBezTo>
                      <a:pt x="1463" y="1394"/>
                      <a:pt x="1494" y="1363"/>
                      <a:pt x="1494" y="1324"/>
                    </a:cubicBezTo>
                    <a:cubicBezTo>
                      <a:pt x="1494" y="1286"/>
                      <a:pt x="1463" y="1255"/>
                      <a:pt x="1425" y="1255"/>
                    </a:cubicBezTo>
                    <a:cubicBezTo>
                      <a:pt x="1398" y="1255"/>
                      <a:pt x="1376" y="1270"/>
                      <a:pt x="1364" y="1291"/>
                    </a:cubicBezTo>
                    <a:lnTo>
                      <a:pt x="1238" y="1291"/>
                    </a:lnTo>
                    <a:lnTo>
                      <a:pt x="1238" y="678"/>
                    </a:lnTo>
                    <a:lnTo>
                      <a:pt x="1831" y="678"/>
                    </a:lnTo>
                    <a:lnTo>
                      <a:pt x="1831" y="1291"/>
                    </a:lnTo>
                    <a:lnTo>
                      <a:pt x="1698" y="1291"/>
                    </a:lnTo>
                    <a:cubicBezTo>
                      <a:pt x="1686" y="1270"/>
                      <a:pt x="1664" y="1255"/>
                      <a:pt x="1638" y="1255"/>
                    </a:cubicBezTo>
                    <a:cubicBezTo>
                      <a:pt x="1599" y="1255"/>
                      <a:pt x="1568" y="1286"/>
                      <a:pt x="1568" y="1324"/>
                    </a:cubicBezTo>
                    <a:cubicBezTo>
                      <a:pt x="1568" y="1363"/>
                      <a:pt x="1599" y="1394"/>
                      <a:pt x="1638" y="1394"/>
                    </a:cubicBezTo>
                    <a:cubicBezTo>
                      <a:pt x="1664" y="1394"/>
                      <a:pt x="1686" y="1379"/>
                      <a:pt x="1698" y="1358"/>
                    </a:cubicBezTo>
                    <a:lnTo>
                      <a:pt x="1865" y="1358"/>
                    </a:lnTo>
                    <a:cubicBezTo>
                      <a:pt x="1883" y="1358"/>
                      <a:pt x="1898" y="1343"/>
                      <a:pt x="1898" y="1324"/>
                    </a:cubicBezTo>
                    <a:lnTo>
                      <a:pt x="1898" y="678"/>
                    </a:lnTo>
                    <a:lnTo>
                      <a:pt x="2071" y="678"/>
                    </a:lnTo>
                    <a:cubicBezTo>
                      <a:pt x="2085" y="678"/>
                      <a:pt x="2098" y="669"/>
                      <a:pt x="2103" y="656"/>
                    </a:cubicBezTo>
                    <a:cubicBezTo>
                      <a:pt x="2108" y="643"/>
                      <a:pt x="2104" y="629"/>
                      <a:pt x="2094" y="62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799">
                  <a:solidFill>
                    <a:srgbClr val="1D1D1A"/>
                  </a:solidFill>
                  <a:latin typeface="Calibri" panose="020F0502020204030204"/>
                  <a:ea typeface="等线" panose="02010600030101010101" pitchFamily="2" charset="-122"/>
                </a:endParaRPr>
              </a:p>
            </p:txBody>
          </p:sp>
          <p:sp>
            <p:nvSpPr>
              <p:cNvPr id="228" name="Freeform 144">
                <a:extLst>
                  <a:ext uri="{FF2B5EF4-FFF2-40B4-BE49-F238E27FC236}">
                    <a16:creationId xmlns:a16="http://schemas.microsoft.com/office/drawing/2014/main" id="{A1668E60-2CDE-4EF2-8937-A501D90E83B5}"/>
                  </a:ext>
                </a:extLst>
              </p:cNvPr>
              <p:cNvSpPr>
                <a:spLocks noEditPoints="1"/>
              </p:cNvSpPr>
              <p:nvPr/>
            </p:nvSpPr>
            <p:spPr bwMode="auto">
              <a:xfrm>
                <a:off x="7950200" y="2600325"/>
                <a:ext cx="85725" cy="85725"/>
              </a:xfrm>
              <a:custGeom>
                <a:avLst/>
                <a:gdLst>
                  <a:gd name="T0" fmla="*/ 2147483646 w 204"/>
                  <a:gd name="T1" fmla="*/ 2147483646 h 204"/>
                  <a:gd name="T2" fmla="*/ 2147483646 w 204"/>
                  <a:gd name="T3" fmla="*/ 2147483646 h 204"/>
                  <a:gd name="T4" fmla="*/ 2147483646 w 204"/>
                  <a:gd name="T5" fmla="*/ 2147483646 h 204"/>
                  <a:gd name="T6" fmla="*/ 2147483646 w 204"/>
                  <a:gd name="T7" fmla="*/ 2147483646 h 204"/>
                  <a:gd name="T8" fmla="*/ 2147483646 w 204"/>
                  <a:gd name="T9" fmla="*/ 2147483646 h 204"/>
                  <a:gd name="T10" fmla="*/ 2147483646 w 204"/>
                  <a:gd name="T11" fmla="*/ 2147483646 h 204"/>
                  <a:gd name="T12" fmla="*/ 2147483646 w 204"/>
                  <a:gd name="T13" fmla="*/ 0 h 204"/>
                  <a:gd name="T14" fmla="*/ 2147483646 w 204"/>
                  <a:gd name="T15" fmla="*/ 0 h 204"/>
                  <a:gd name="T16" fmla="*/ 2147483646 w 204"/>
                  <a:gd name="T17" fmla="*/ 0 h 204"/>
                  <a:gd name="T18" fmla="*/ 0 w 204"/>
                  <a:gd name="T19" fmla="*/ 2147483646 h 204"/>
                  <a:gd name="T20" fmla="*/ 0 w 204"/>
                  <a:gd name="T21" fmla="*/ 2147483646 h 204"/>
                  <a:gd name="T22" fmla="*/ 2147483646 w 204"/>
                  <a:gd name="T23" fmla="*/ 2147483646 h 204"/>
                  <a:gd name="T24" fmla="*/ 2147483646 w 204"/>
                  <a:gd name="T25" fmla="*/ 2147483646 h 204"/>
                  <a:gd name="T26" fmla="*/ 2147483646 w 204"/>
                  <a:gd name="T27" fmla="*/ 2147483646 h 204"/>
                  <a:gd name="T28" fmla="*/ 2147483646 w 204"/>
                  <a:gd name="T29" fmla="*/ 2147483646 h 204"/>
                  <a:gd name="T30" fmla="*/ 2147483646 w 204"/>
                  <a:gd name="T31" fmla="*/ 0 h 2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4"/>
                  <a:gd name="T49" fmla="*/ 0 h 204"/>
                  <a:gd name="T50" fmla="*/ 204 w 204"/>
                  <a:gd name="T51" fmla="*/ 204 h 20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4" h="204">
                    <a:moveTo>
                      <a:pt x="137" y="137"/>
                    </a:moveTo>
                    <a:lnTo>
                      <a:pt x="137" y="137"/>
                    </a:lnTo>
                    <a:lnTo>
                      <a:pt x="67" y="137"/>
                    </a:lnTo>
                    <a:lnTo>
                      <a:pt x="67" y="67"/>
                    </a:lnTo>
                    <a:lnTo>
                      <a:pt x="137" y="67"/>
                    </a:lnTo>
                    <a:lnTo>
                      <a:pt x="137" y="137"/>
                    </a:lnTo>
                    <a:close/>
                    <a:moveTo>
                      <a:pt x="170" y="0"/>
                    </a:moveTo>
                    <a:lnTo>
                      <a:pt x="170" y="0"/>
                    </a:lnTo>
                    <a:lnTo>
                      <a:pt x="33" y="0"/>
                    </a:lnTo>
                    <a:cubicBezTo>
                      <a:pt x="15" y="0"/>
                      <a:pt x="0" y="15"/>
                      <a:pt x="0" y="34"/>
                    </a:cubicBezTo>
                    <a:lnTo>
                      <a:pt x="0" y="171"/>
                    </a:lnTo>
                    <a:cubicBezTo>
                      <a:pt x="0" y="189"/>
                      <a:pt x="15" y="204"/>
                      <a:pt x="33" y="204"/>
                    </a:cubicBezTo>
                    <a:lnTo>
                      <a:pt x="170" y="204"/>
                    </a:lnTo>
                    <a:cubicBezTo>
                      <a:pt x="189" y="204"/>
                      <a:pt x="204" y="189"/>
                      <a:pt x="204" y="171"/>
                    </a:cubicBezTo>
                    <a:lnTo>
                      <a:pt x="204" y="34"/>
                    </a:lnTo>
                    <a:cubicBezTo>
                      <a:pt x="204" y="15"/>
                      <a:pt x="189" y="0"/>
                      <a:pt x="170" y="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799">
                  <a:solidFill>
                    <a:srgbClr val="1D1D1A"/>
                  </a:solidFill>
                  <a:latin typeface="Calibri" panose="020F0502020204030204"/>
                  <a:ea typeface="等线" panose="02010600030101010101" pitchFamily="2" charset="-122"/>
                </a:endParaRPr>
              </a:p>
            </p:txBody>
          </p:sp>
          <p:sp>
            <p:nvSpPr>
              <p:cNvPr id="229" name="Freeform 145">
                <a:extLst>
                  <a:ext uri="{FF2B5EF4-FFF2-40B4-BE49-F238E27FC236}">
                    <a16:creationId xmlns:a16="http://schemas.microsoft.com/office/drawing/2014/main" id="{5D2974C0-5961-404A-B3C3-1BEAB9C3BA87}"/>
                  </a:ext>
                </a:extLst>
              </p:cNvPr>
              <p:cNvSpPr>
                <a:spLocks noEditPoints="1"/>
              </p:cNvSpPr>
              <p:nvPr/>
            </p:nvSpPr>
            <p:spPr bwMode="auto">
              <a:xfrm>
                <a:off x="8062913" y="2600325"/>
                <a:ext cx="85725" cy="85725"/>
              </a:xfrm>
              <a:custGeom>
                <a:avLst/>
                <a:gdLst>
                  <a:gd name="T0" fmla="*/ 2147483646 w 204"/>
                  <a:gd name="T1" fmla="*/ 2147483646 h 204"/>
                  <a:gd name="T2" fmla="*/ 2147483646 w 204"/>
                  <a:gd name="T3" fmla="*/ 2147483646 h 204"/>
                  <a:gd name="T4" fmla="*/ 2147483646 w 204"/>
                  <a:gd name="T5" fmla="*/ 2147483646 h 204"/>
                  <a:gd name="T6" fmla="*/ 2147483646 w 204"/>
                  <a:gd name="T7" fmla="*/ 2147483646 h 204"/>
                  <a:gd name="T8" fmla="*/ 2147483646 w 204"/>
                  <a:gd name="T9" fmla="*/ 2147483646 h 204"/>
                  <a:gd name="T10" fmla="*/ 2147483646 w 204"/>
                  <a:gd name="T11" fmla="*/ 2147483646 h 204"/>
                  <a:gd name="T12" fmla="*/ 2147483646 w 204"/>
                  <a:gd name="T13" fmla="*/ 2147483646 h 204"/>
                  <a:gd name="T14" fmla="*/ 2147483646 w 204"/>
                  <a:gd name="T15" fmla="*/ 2147483646 h 204"/>
                  <a:gd name="T16" fmla="*/ 2147483646 w 204"/>
                  <a:gd name="T17" fmla="*/ 2147483646 h 204"/>
                  <a:gd name="T18" fmla="*/ 2147483646 w 204"/>
                  <a:gd name="T19" fmla="*/ 2147483646 h 204"/>
                  <a:gd name="T20" fmla="*/ 2147483646 w 204"/>
                  <a:gd name="T21" fmla="*/ 2147483646 h 204"/>
                  <a:gd name="T22" fmla="*/ 2147483646 w 204"/>
                  <a:gd name="T23" fmla="*/ 0 h 204"/>
                  <a:gd name="T24" fmla="*/ 2147483646 w 204"/>
                  <a:gd name="T25" fmla="*/ 0 h 204"/>
                  <a:gd name="T26" fmla="*/ 0 w 204"/>
                  <a:gd name="T27" fmla="*/ 2147483646 h 204"/>
                  <a:gd name="T28" fmla="*/ 0 w 204"/>
                  <a:gd name="T29" fmla="*/ 2147483646 h 204"/>
                  <a:gd name="T30" fmla="*/ 2147483646 w 204"/>
                  <a:gd name="T31" fmla="*/ 2147483646 h 2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4"/>
                  <a:gd name="T49" fmla="*/ 0 h 204"/>
                  <a:gd name="T50" fmla="*/ 204 w 204"/>
                  <a:gd name="T51" fmla="*/ 204 h 20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4" h="204">
                    <a:moveTo>
                      <a:pt x="67" y="67"/>
                    </a:moveTo>
                    <a:lnTo>
                      <a:pt x="67" y="67"/>
                    </a:lnTo>
                    <a:lnTo>
                      <a:pt x="137" y="67"/>
                    </a:lnTo>
                    <a:lnTo>
                      <a:pt x="137" y="137"/>
                    </a:lnTo>
                    <a:lnTo>
                      <a:pt x="67" y="137"/>
                    </a:lnTo>
                    <a:lnTo>
                      <a:pt x="67" y="67"/>
                    </a:lnTo>
                    <a:close/>
                    <a:moveTo>
                      <a:pt x="34" y="204"/>
                    </a:moveTo>
                    <a:lnTo>
                      <a:pt x="34" y="204"/>
                    </a:lnTo>
                    <a:lnTo>
                      <a:pt x="171" y="204"/>
                    </a:lnTo>
                    <a:cubicBezTo>
                      <a:pt x="189" y="204"/>
                      <a:pt x="204" y="189"/>
                      <a:pt x="204" y="171"/>
                    </a:cubicBezTo>
                    <a:lnTo>
                      <a:pt x="204" y="34"/>
                    </a:lnTo>
                    <a:cubicBezTo>
                      <a:pt x="204" y="15"/>
                      <a:pt x="189" y="0"/>
                      <a:pt x="171" y="0"/>
                    </a:cubicBezTo>
                    <a:lnTo>
                      <a:pt x="34" y="0"/>
                    </a:lnTo>
                    <a:cubicBezTo>
                      <a:pt x="15" y="0"/>
                      <a:pt x="0" y="15"/>
                      <a:pt x="0" y="34"/>
                    </a:cubicBezTo>
                    <a:lnTo>
                      <a:pt x="0" y="171"/>
                    </a:lnTo>
                    <a:cubicBezTo>
                      <a:pt x="0" y="189"/>
                      <a:pt x="15" y="204"/>
                      <a:pt x="34" y="20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799">
                  <a:solidFill>
                    <a:srgbClr val="1D1D1A"/>
                  </a:solidFill>
                  <a:latin typeface="Calibri" panose="020F0502020204030204"/>
                  <a:ea typeface="等线" panose="02010600030101010101" pitchFamily="2" charset="-122"/>
                </a:endParaRPr>
              </a:p>
            </p:txBody>
          </p:sp>
        </p:grpSp>
        <p:grpSp>
          <p:nvGrpSpPr>
            <p:cNvPr id="230" name="组合 461">
              <a:extLst>
                <a:ext uri="{FF2B5EF4-FFF2-40B4-BE49-F238E27FC236}">
                  <a16:creationId xmlns:a16="http://schemas.microsoft.com/office/drawing/2014/main" id="{18AD06E8-38D5-4088-B90A-71B2490EC68F}"/>
                </a:ext>
              </a:extLst>
            </p:cNvPr>
            <p:cNvGrpSpPr>
              <a:grpSpLocks/>
            </p:cNvGrpSpPr>
            <p:nvPr/>
          </p:nvGrpSpPr>
          <p:grpSpPr bwMode="auto">
            <a:xfrm>
              <a:off x="7797951" y="1320382"/>
              <a:ext cx="319095" cy="276784"/>
              <a:chOff x="1462088" y="649288"/>
              <a:chExt cx="625475" cy="558801"/>
            </a:xfrm>
          </p:grpSpPr>
          <p:sp>
            <p:nvSpPr>
              <p:cNvPr id="231" name="Oval 479">
                <a:extLst>
                  <a:ext uri="{FF2B5EF4-FFF2-40B4-BE49-F238E27FC236}">
                    <a16:creationId xmlns:a16="http://schemas.microsoft.com/office/drawing/2014/main" id="{3E5C0735-5477-4E1F-A5AF-B66BA6140FE5}"/>
                  </a:ext>
                </a:extLst>
              </p:cNvPr>
              <p:cNvSpPr>
                <a:spLocks noChangeArrowheads="1"/>
              </p:cNvSpPr>
              <p:nvPr/>
            </p:nvSpPr>
            <p:spPr bwMode="auto">
              <a:xfrm>
                <a:off x="1919288" y="1152526"/>
                <a:ext cx="53975" cy="55563"/>
              </a:xfrm>
              <a:prstGeom prst="ellipse">
                <a:avLst/>
              </a:pr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endParaRPr lang="zh-CN" altLang="en-US" sz="1799"/>
              </a:p>
            </p:txBody>
          </p:sp>
          <p:sp>
            <p:nvSpPr>
              <p:cNvPr id="232" name="Oval 480">
                <a:extLst>
                  <a:ext uri="{FF2B5EF4-FFF2-40B4-BE49-F238E27FC236}">
                    <a16:creationId xmlns:a16="http://schemas.microsoft.com/office/drawing/2014/main" id="{6C450DCE-6735-4B9E-8398-70420C213F5A}"/>
                  </a:ext>
                </a:extLst>
              </p:cNvPr>
              <p:cNvSpPr>
                <a:spLocks noChangeArrowheads="1"/>
              </p:cNvSpPr>
              <p:nvPr/>
            </p:nvSpPr>
            <p:spPr bwMode="auto">
              <a:xfrm>
                <a:off x="2001838" y="1152526"/>
                <a:ext cx="55563" cy="55563"/>
              </a:xfrm>
              <a:prstGeom prst="ellipse">
                <a:avLst/>
              </a:pr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40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endParaRPr lang="zh-CN" altLang="en-US" sz="1799"/>
              </a:p>
            </p:txBody>
          </p:sp>
          <p:sp>
            <p:nvSpPr>
              <p:cNvPr id="233" name="Freeform 481">
                <a:extLst>
                  <a:ext uri="{FF2B5EF4-FFF2-40B4-BE49-F238E27FC236}">
                    <a16:creationId xmlns:a16="http://schemas.microsoft.com/office/drawing/2014/main" id="{60449848-015E-43B5-BA94-4D9EB9D71901}"/>
                  </a:ext>
                </a:extLst>
              </p:cNvPr>
              <p:cNvSpPr>
                <a:spLocks/>
              </p:cNvSpPr>
              <p:nvPr/>
            </p:nvSpPr>
            <p:spPr bwMode="auto">
              <a:xfrm>
                <a:off x="1462088" y="649288"/>
                <a:ext cx="625475" cy="542925"/>
              </a:xfrm>
              <a:custGeom>
                <a:avLst/>
                <a:gdLst>
                  <a:gd name="T0" fmla="*/ 2147483646 w 464"/>
                  <a:gd name="T1" fmla="*/ 2147483646 h 403"/>
                  <a:gd name="T2" fmla="*/ 2147483646 w 464"/>
                  <a:gd name="T3" fmla="*/ 2147483646 h 403"/>
                  <a:gd name="T4" fmla="*/ 2147483646 w 464"/>
                  <a:gd name="T5" fmla="*/ 2147483646 h 403"/>
                  <a:gd name="T6" fmla="*/ 2147483646 w 464"/>
                  <a:gd name="T7" fmla="*/ 2147483646 h 403"/>
                  <a:gd name="T8" fmla="*/ 2147483646 w 464"/>
                  <a:gd name="T9" fmla="*/ 2147483646 h 403"/>
                  <a:gd name="T10" fmla="*/ 2147483646 w 464"/>
                  <a:gd name="T11" fmla="*/ 2147483646 h 403"/>
                  <a:gd name="T12" fmla="*/ 2147483646 w 464"/>
                  <a:gd name="T13" fmla="*/ 2147483646 h 403"/>
                  <a:gd name="T14" fmla="*/ 2147483646 w 464"/>
                  <a:gd name="T15" fmla="*/ 2147483646 h 403"/>
                  <a:gd name="T16" fmla="*/ 2147483646 w 464"/>
                  <a:gd name="T17" fmla="*/ 2147483646 h 403"/>
                  <a:gd name="T18" fmla="*/ 2147483646 w 464"/>
                  <a:gd name="T19" fmla="*/ 2147483646 h 403"/>
                  <a:gd name="T20" fmla="*/ 2147483646 w 464"/>
                  <a:gd name="T21" fmla="*/ 2147483646 h 403"/>
                  <a:gd name="T22" fmla="*/ 2147483646 w 464"/>
                  <a:gd name="T23" fmla="*/ 2147483646 h 403"/>
                  <a:gd name="T24" fmla="*/ 2147483646 w 464"/>
                  <a:gd name="T25" fmla="*/ 2147483646 h 403"/>
                  <a:gd name="T26" fmla="*/ 2147483646 w 464"/>
                  <a:gd name="T27" fmla="*/ 2147483646 h 403"/>
                  <a:gd name="T28" fmla="*/ 2147483646 w 464"/>
                  <a:gd name="T29" fmla="*/ 2147483646 h 403"/>
                  <a:gd name="T30" fmla="*/ 2147483646 w 464"/>
                  <a:gd name="T31" fmla="*/ 2147483646 h 403"/>
                  <a:gd name="T32" fmla="*/ 2147483646 w 464"/>
                  <a:gd name="T33" fmla="*/ 2147483646 h 403"/>
                  <a:gd name="T34" fmla="*/ 2147483646 w 464"/>
                  <a:gd name="T35" fmla="*/ 2147483646 h 403"/>
                  <a:gd name="T36" fmla="*/ 2147483646 w 464"/>
                  <a:gd name="T37" fmla="*/ 2147483646 h 403"/>
                  <a:gd name="T38" fmla="*/ 2147483646 w 464"/>
                  <a:gd name="T39" fmla="*/ 2147483646 h 403"/>
                  <a:gd name="T40" fmla="*/ 0 w 464"/>
                  <a:gd name="T41" fmla="*/ 2147483646 h 403"/>
                  <a:gd name="T42" fmla="*/ 0 w 464"/>
                  <a:gd name="T43" fmla="*/ 2147483646 h 403"/>
                  <a:gd name="T44" fmla="*/ 2147483646 w 464"/>
                  <a:gd name="T45" fmla="*/ 2147483646 h 403"/>
                  <a:gd name="T46" fmla="*/ 2147483646 w 464"/>
                  <a:gd name="T47" fmla="*/ 2147483646 h 403"/>
                  <a:gd name="T48" fmla="*/ 2147483646 w 464"/>
                  <a:gd name="T49" fmla="*/ 2147483646 h 403"/>
                  <a:gd name="T50" fmla="*/ 2147483646 w 464"/>
                  <a:gd name="T51" fmla="*/ 2147483646 h 403"/>
                  <a:gd name="T52" fmla="*/ 2147483646 w 464"/>
                  <a:gd name="T53" fmla="*/ 2147483646 h 403"/>
                  <a:gd name="T54" fmla="*/ 2147483646 w 464"/>
                  <a:gd name="T55" fmla="*/ 2147483646 h 403"/>
                  <a:gd name="T56" fmla="*/ 2147483646 w 464"/>
                  <a:gd name="T57" fmla="*/ 2147483646 h 403"/>
                  <a:gd name="T58" fmla="*/ 2147483646 w 464"/>
                  <a:gd name="T59" fmla="*/ 2147483646 h 403"/>
                  <a:gd name="T60" fmla="*/ 2147483646 w 464"/>
                  <a:gd name="T61" fmla="*/ 2147483646 h 403"/>
                  <a:gd name="T62" fmla="*/ 2147483646 w 464"/>
                  <a:gd name="T63" fmla="*/ 2147483646 h 403"/>
                  <a:gd name="T64" fmla="*/ 2147483646 w 464"/>
                  <a:gd name="T65" fmla="*/ 2147483646 h 403"/>
                  <a:gd name="T66" fmla="*/ 2147483646 w 464"/>
                  <a:gd name="T67" fmla="*/ 2147483646 h 403"/>
                  <a:gd name="T68" fmla="*/ 2147483646 w 464"/>
                  <a:gd name="T69" fmla="*/ 2147483646 h 403"/>
                  <a:gd name="T70" fmla="*/ 2147483646 w 464"/>
                  <a:gd name="T71" fmla="*/ 2147483646 h 4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4"/>
                  <a:gd name="T109" fmla="*/ 0 h 403"/>
                  <a:gd name="T110" fmla="*/ 464 w 464"/>
                  <a:gd name="T111" fmla="*/ 403 h 4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4" h="403">
                    <a:moveTo>
                      <a:pt x="455" y="403"/>
                    </a:moveTo>
                    <a:cubicBezTo>
                      <a:pt x="421" y="403"/>
                      <a:pt x="421" y="403"/>
                      <a:pt x="421" y="403"/>
                    </a:cubicBezTo>
                    <a:cubicBezTo>
                      <a:pt x="416" y="403"/>
                      <a:pt x="412" y="399"/>
                      <a:pt x="412" y="394"/>
                    </a:cubicBezTo>
                    <a:cubicBezTo>
                      <a:pt x="412" y="389"/>
                      <a:pt x="416" y="385"/>
                      <a:pt x="421" y="385"/>
                    </a:cubicBezTo>
                    <a:cubicBezTo>
                      <a:pt x="446" y="385"/>
                      <a:pt x="446" y="385"/>
                      <a:pt x="446" y="385"/>
                    </a:cubicBezTo>
                    <a:cubicBezTo>
                      <a:pt x="446" y="19"/>
                      <a:pt x="446" y="19"/>
                      <a:pt x="446" y="19"/>
                    </a:cubicBezTo>
                    <a:cubicBezTo>
                      <a:pt x="326" y="30"/>
                      <a:pt x="326" y="30"/>
                      <a:pt x="326" y="30"/>
                    </a:cubicBezTo>
                    <a:cubicBezTo>
                      <a:pt x="324" y="30"/>
                      <a:pt x="321" y="30"/>
                      <a:pt x="319" y="28"/>
                    </a:cubicBezTo>
                    <a:cubicBezTo>
                      <a:pt x="317" y="26"/>
                      <a:pt x="316" y="24"/>
                      <a:pt x="316" y="21"/>
                    </a:cubicBezTo>
                    <a:cubicBezTo>
                      <a:pt x="316" y="19"/>
                      <a:pt x="316" y="19"/>
                      <a:pt x="316" y="19"/>
                    </a:cubicBezTo>
                    <a:cubicBezTo>
                      <a:pt x="193" y="30"/>
                      <a:pt x="193" y="30"/>
                      <a:pt x="193" y="30"/>
                    </a:cubicBezTo>
                    <a:cubicBezTo>
                      <a:pt x="190" y="30"/>
                      <a:pt x="188" y="30"/>
                      <a:pt x="186" y="28"/>
                    </a:cubicBezTo>
                    <a:cubicBezTo>
                      <a:pt x="184" y="26"/>
                      <a:pt x="183" y="24"/>
                      <a:pt x="183" y="21"/>
                    </a:cubicBezTo>
                    <a:cubicBezTo>
                      <a:pt x="183" y="19"/>
                      <a:pt x="183" y="19"/>
                      <a:pt x="183" y="19"/>
                    </a:cubicBezTo>
                    <a:cubicBezTo>
                      <a:pt x="18" y="34"/>
                      <a:pt x="18" y="34"/>
                      <a:pt x="18" y="34"/>
                    </a:cubicBezTo>
                    <a:cubicBezTo>
                      <a:pt x="18" y="385"/>
                      <a:pt x="18" y="385"/>
                      <a:pt x="18" y="385"/>
                    </a:cubicBezTo>
                    <a:cubicBezTo>
                      <a:pt x="359" y="385"/>
                      <a:pt x="359" y="385"/>
                      <a:pt x="359" y="385"/>
                    </a:cubicBezTo>
                    <a:cubicBezTo>
                      <a:pt x="364" y="385"/>
                      <a:pt x="368" y="389"/>
                      <a:pt x="368" y="394"/>
                    </a:cubicBezTo>
                    <a:cubicBezTo>
                      <a:pt x="368" y="399"/>
                      <a:pt x="364" y="403"/>
                      <a:pt x="359" y="403"/>
                    </a:cubicBezTo>
                    <a:cubicBezTo>
                      <a:pt x="9" y="403"/>
                      <a:pt x="9" y="403"/>
                      <a:pt x="9" y="403"/>
                    </a:cubicBezTo>
                    <a:cubicBezTo>
                      <a:pt x="4" y="403"/>
                      <a:pt x="0" y="399"/>
                      <a:pt x="0" y="394"/>
                    </a:cubicBezTo>
                    <a:cubicBezTo>
                      <a:pt x="0" y="26"/>
                      <a:pt x="0" y="26"/>
                      <a:pt x="0" y="26"/>
                    </a:cubicBezTo>
                    <a:cubicBezTo>
                      <a:pt x="0" y="21"/>
                      <a:pt x="3" y="17"/>
                      <a:pt x="8" y="17"/>
                    </a:cubicBezTo>
                    <a:cubicBezTo>
                      <a:pt x="191" y="1"/>
                      <a:pt x="191" y="1"/>
                      <a:pt x="191" y="1"/>
                    </a:cubicBezTo>
                    <a:cubicBezTo>
                      <a:pt x="194" y="0"/>
                      <a:pt x="196" y="1"/>
                      <a:pt x="198" y="3"/>
                    </a:cubicBezTo>
                    <a:cubicBezTo>
                      <a:pt x="200" y="5"/>
                      <a:pt x="201" y="7"/>
                      <a:pt x="201" y="10"/>
                    </a:cubicBezTo>
                    <a:cubicBezTo>
                      <a:pt x="201" y="11"/>
                      <a:pt x="201" y="11"/>
                      <a:pt x="201" y="11"/>
                    </a:cubicBezTo>
                    <a:cubicBezTo>
                      <a:pt x="325" y="1"/>
                      <a:pt x="325" y="1"/>
                      <a:pt x="325" y="1"/>
                    </a:cubicBezTo>
                    <a:cubicBezTo>
                      <a:pt x="327" y="0"/>
                      <a:pt x="330" y="1"/>
                      <a:pt x="331" y="3"/>
                    </a:cubicBezTo>
                    <a:cubicBezTo>
                      <a:pt x="333" y="5"/>
                      <a:pt x="334" y="7"/>
                      <a:pt x="334" y="10"/>
                    </a:cubicBezTo>
                    <a:cubicBezTo>
                      <a:pt x="334" y="11"/>
                      <a:pt x="334" y="11"/>
                      <a:pt x="334" y="11"/>
                    </a:cubicBezTo>
                    <a:cubicBezTo>
                      <a:pt x="454" y="1"/>
                      <a:pt x="454" y="1"/>
                      <a:pt x="454" y="1"/>
                    </a:cubicBezTo>
                    <a:cubicBezTo>
                      <a:pt x="456" y="0"/>
                      <a:pt x="459" y="1"/>
                      <a:pt x="461" y="3"/>
                    </a:cubicBezTo>
                    <a:cubicBezTo>
                      <a:pt x="462" y="5"/>
                      <a:pt x="464" y="7"/>
                      <a:pt x="464" y="10"/>
                    </a:cubicBezTo>
                    <a:cubicBezTo>
                      <a:pt x="464" y="394"/>
                      <a:pt x="464" y="394"/>
                      <a:pt x="464" y="394"/>
                    </a:cubicBezTo>
                    <a:cubicBezTo>
                      <a:pt x="464" y="399"/>
                      <a:pt x="459" y="403"/>
                      <a:pt x="455" y="403"/>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34" name="Freeform 482">
                <a:extLst>
                  <a:ext uri="{FF2B5EF4-FFF2-40B4-BE49-F238E27FC236}">
                    <a16:creationId xmlns:a16="http://schemas.microsoft.com/office/drawing/2014/main" id="{044C6DFF-E7BD-4057-9EA4-D74D481D9633}"/>
                  </a:ext>
                </a:extLst>
              </p:cNvPr>
              <p:cNvSpPr>
                <a:spLocks/>
              </p:cNvSpPr>
              <p:nvPr/>
            </p:nvSpPr>
            <p:spPr bwMode="auto">
              <a:xfrm>
                <a:off x="1708151" y="666751"/>
                <a:ext cx="25400" cy="525463"/>
              </a:xfrm>
              <a:custGeom>
                <a:avLst/>
                <a:gdLst>
                  <a:gd name="T0" fmla="*/ 2147483646 w 18"/>
                  <a:gd name="T1" fmla="*/ 2147483646 h 391"/>
                  <a:gd name="T2" fmla="*/ 0 w 18"/>
                  <a:gd name="T3" fmla="*/ 2147483646 h 391"/>
                  <a:gd name="T4" fmla="*/ 0 w 18"/>
                  <a:gd name="T5" fmla="*/ 2147483646 h 391"/>
                  <a:gd name="T6" fmla="*/ 2147483646 w 18"/>
                  <a:gd name="T7" fmla="*/ 0 h 391"/>
                  <a:gd name="T8" fmla="*/ 2147483646 w 18"/>
                  <a:gd name="T9" fmla="*/ 2147483646 h 391"/>
                  <a:gd name="T10" fmla="*/ 2147483646 w 18"/>
                  <a:gd name="T11" fmla="*/ 2147483646 h 391"/>
                  <a:gd name="T12" fmla="*/ 2147483646 w 18"/>
                  <a:gd name="T13" fmla="*/ 2147483646 h 391"/>
                  <a:gd name="T14" fmla="*/ 0 60000 65536"/>
                  <a:gd name="T15" fmla="*/ 0 60000 65536"/>
                  <a:gd name="T16" fmla="*/ 0 60000 65536"/>
                  <a:gd name="T17" fmla="*/ 0 60000 65536"/>
                  <a:gd name="T18" fmla="*/ 0 60000 65536"/>
                  <a:gd name="T19" fmla="*/ 0 60000 65536"/>
                  <a:gd name="T20" fmla="*/ 0 60000 65536"/>
                  <a:gd name="T21" fmla="*/ 0 w 18"/>
                  <a:gd name="T22" fmla="*/ 0 h 391"/>
                  <a:gd name="T23" fmla="*/ 18 w 18"/>
                  <a:gd name="T24" fmla="*/ 391 h 3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391">
                    <a:moveTo>
                      <a:pt x="9" y="391"/>
                    </a:moveTo>
                    <a:cubicBezTo>
                      <a:pt x="4" y="391"/>
                      <a:pt x="0" y="387"/>
                      <a:pt x="0" y="382"/>
                    </a:cubicBezTo>
                    <a:cubicBezTo>
                      <a:pt x="0" y="9"/>
                      <a:pt x="0" y="9"/>
                      <a:pt x="0" y="9"/>
                    </a:cubicBezTo>
                    <a:cubicBezTo>
                      <a:pt x="0" y="4"/>
                      <a:pt x="4" y="0"/>
                      <a:pt x="9" y="0"/>
                    </a:cubicBezTo>
                    <a:cubicBezTo>
                      <a:pt x="14" y="0"/>
                      <a:pt x="18" y="4"/>
                      <a:pt x="18" y="9"/>
                    </a:cubicBezTo>
                    <a:cubicBezTo>
                      <a:pt x="18" y="382"/>
                      <a:pt x="18" y="382"/>
                      <a:pt x="18" y="382"/>
                    </a:cubicBezTo>
                    <a:cubicBezTo>
                      <a:pt x="18" y="387"/>
                      <a:pt x="14" y="391"/>
                      <a:pt x="9" y="391"/>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35" name="Freeform 483">
                <a:extLst>
                  <a:ext uri="{FF2B5EF4-FFF2-40B4-BE49-F238E27FC236}">
                    <a16:creationId xmlns:a16="http://schemas.microsoft.com/office/drawing/2014/main" id="{C749876A-63CB-4092-BDD3-CE34B94D9E65}"/>
                  </a:ext>
                </a:extLst>
              </p:cNvPr>
              <p:cNvSpPr>
                <a:spLocks/>
              </p:cNvSpPr>
              <p:nvPr/>
            </p:nvSpPr>
            <p:spPr bwMode="auto">
              <a:xfrm>
                <a:off x="1887538" y="666751"/>
                <a:ext cx="23813" cy="525463"/>
              </a:xfrm>
              <a:custGeom>
                <a:avLst/>
                <a:gdLst>
                  <a:gd name="T0" fmla="*/ 2147483646 w 18"/>
                  <a:gd name="T1" fmla="*/ 2147483646 h 391"/>
                  <a:gd name="T2" fmla="*/ 0 w 18"/>
                  <a:gd name="T3" fmla="*/ 2147483646 h 391"/>
                  <a:gd name="T4" fmla="*/ 0 w 18"/>
                  <a:gd name="T5" fmla="*/ 2147483646 h 391"/>
                  <a:gd name="T6" fmla="*/ 2147483646 w 18"/>
                  <a:gd name="T7" fmla="*/ 0 h 391"/>
                  <a:gd name="T8" fmla="*/ 2147483646 w 18"/>
                  <a:gd name="T9" fmla="*/ 2147483646 h 391"/>
                  <a:gd name="T10" fmla="*/ 2147483646 w 18"/>
                  <a:gd name="T11" fmla="*/ 2147483646 h 391"/>
                  <a:gd name="T12" fmla="*/ 2147483646 w 18"/>
                  <a:gd name="T13" fmla="*/ 2147483646 h 391"/>
                  <a:gd name="T14" fmla="*/ 0 60000 65536"/>
                  <a:gd name="T15" fmla="*/ 0 60000 65536"/>
                  <a:gd name="T16" fmla="*/ 0 60000 65536"/>
                  <a:gd name="T17" fmla="*/ 0 60000 65536"/>
                  <a:gd name="T18" fmla="*/ 0 60000 65536"/>
                  <a:gd name="T19" fmla="*/ 0 60000 65536"/>
                  <a:gd name="T20" fmla="*/ 0 60000 65536"/>
                  <a:gd name="T21" fmla="*/ 0 w 18"/>
                  <a:gd name="T22" fmla="*/ 0 h 391"/>
                  <a:gd name="T23" fmla="*/ 18 w 18"/>
                  <a:gd name="T24" fmla="*/ 391 h 3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391">
                    <a:moveTo>
                      <a:pt x="9" y="391"/>
                    </a:moveTo>
                    <a:cubicBezTo>
                      <a:pt x="4" y="391"/>
                      <a:pt x="0" y="387"/>
                      <a:pt x="0" y="382"/>
                    </a:cubicBezTo>
                    <a:cubicBezTo>
                      <a:pt x="0" y="9"/>
                      <a:pt x="0" y="9"/>
                      <a:pt x="0" y="9"/>
                    </a:cubicBezTo>
                    <a:cubicBezTo>
                      <a:pt x="0" y="4"/>
                      <a:pt x="4" y="0"/>
                      <a:pt x="9" y="0"/>
                    </a:cubicBezTo>
                    <a:cubicBezTo>
                      <a:pt x="14" y="0"/>
                      <a:pt x="18" y="4"/>
                      <a:pt x="18" y="9"/>
                    </a:cubicBezTo>
                    <a:cubicBezTo>
                      <a:pt x="18" y="382"/>
                      <a:pt x="18" y="382"/>
                      <a:pt x="18" y="382"/>
                    </a:cubicBezTo>
                    <a:cubicBezTo>
                      <a:pt x="18" y="387"/>
                      <a:pt x="14" y="391"/>
                      <a:pt x="9" y="391"/>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36" name="Freeform 484">
                <a:extLst>
                  <a:ext uri="{FF2B5EF4-FFF2-40B4-BE49-F238E27FC236}">
                    <a16:creationId xmlns:a16="http://schemas.microsoft.com/office/drawing/2014/main" id="{FA934DBC-FDD2-4945-9538-980BFBC0F0F8}"/>
                  </a:ext>
                </a:extLst>
              </p:cNvPr>
              <p:cNvSpPr>
                <a:spLocks/>
              </p:cNvSpPr>
              <p:nvPr/>
            </p:nvSpPr>
            <p:spPr bwMode="auto">
              <a:xfrm>
                <a:off x="1520826" y="728663"/>
                <a:ext cx="65088"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6" y="0"/>
                      <a:pt x="48" y="2"/>
                      <a:pt x="48" y="6"/>
                    </a:cubicBezTo>
                    <a:cubicBezTo>
                      <a:pt x="48" y="9"/>
                      <a:pt x="46"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37" name="Freeform 485">
                <a:extLst>
                  <a:ext uri="{FF2B5EF4-FFF2-40B4-BE49-F238E27FC236}">
                    <a16:creationId xmlns:a16="http://schemas.microsoft.com/office/drawing/2014/main" id="{7C2E2933-44BD-41B0-B50B-23B34CF8DD67}"/>
                  </a:ext>
                </a:extLst>
              </p:cNvPr>
              <p:cNvSpPr>
                <a:spLocks/>
              </p:cNvSpPr>
              <p:nvPr/>
            </p:nvSpPr>
            <p:spPr bwMode="auto">
              <a:xfrm>
                <a:off x="1608138" y="728663"/>
                <a:ext cx="63500"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6" y="0"/>
                      <a:pt x="48" y="2"/>
                      <a:pt x="48" y="6"/>
                    </a:cubicBezTo>
                    <a:cubicBezTo>
                      <a:pt x="48" y="9"/>
                      <a:pt x="46"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38" name="Freeform 486">
                <a:extLst>
                  <a:ext uri="{FF2B5EF4-FFF2-40B4-BE49-F238E27FC236}">
                    <a16:creationId xmlns:a16="http://schemas.microsoft.com/office/drawing/2014/main" id="{87159F17-7B09-4CA7-8E0D-2063375AEF67}"/>
                  </a:ext>
                </a:extLst>
              </p:cNvPr>
              <p:cNvSpPr>
                <a:spLocks/>
              </p:cNvSpPr>
              <p:nvPr/>
            </p:nvSpPr>
            <p:spPr bwMode="auto">
              <a:xfrm>
                <a:off x="1520826" y="777876"/>
                <a:ext cx="65088"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39" name="Freeform 487">
                <a:extLst>
                  <a:ext uri="{FF2B5EF4-FFF2-40B4-BE49-F238E27FC236}">
                    <a16:creationId xmlns:a16="http://schemas.microsoft.com/office/drawing/2014/main" id="{BAE6DEBD-5221-4359-8369-E337C039BFE2}"/>
                  </a:ext>
                </a:extLst>
              </p:cNvPr>
              <p:cNvSpPr>
                <a:spLocks/>
              </p:cNvSpPr>
              <p:nvPr/>
            </p:nvSpPr>
            <p:spPr bwMode="auto">
              <a:xfrm>
                <a:off x="1608138" y="777876"/>
                <a:ext cx="63500"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40" name="Freeform 488">
                <a:extLst>
                  <a:ext uri="{FF2B5EF4-FFF2-40B4-BE49-F238E27FC236}">
                    <a16:creationId xmlns:a16="http://schemas.microsoft.com/office/drawing/2014/main" id="{E10B1E8B-F2A9-4CE4-8F66-F0D07A88AA82}"/>
                  </a:ext>
                </a:extLst>
              </p:cNvPr>
              <p:cNvSpPr>
                <a:spLocks/>
              </p:cNvSpPr>
              <p:nvPr/>
            </p:nvSpPr>
            <p:spPr bwMode="auto">
              <a:xfrm>
                <a:off x="1520826" y="827088"/>
                <a:ext cx="65088" cy="17463"/>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3" y="12"/>
                      <a:pt x="0" y="10"/>
                      <a:pt x="0" y="6"/>
                    </a:cubicBezTo>
                    <a:cubicBezTo>
                      <a:pt x="0" y="3"/>
                      <a:pt x="3" y="0"/>
                      <a:pt x="6" y="0"/>
                    </a:cubicBezTo>
                    <a:cubicBezTo>
                      <a:pt x="42" y="0"/>
                      <a:pt x="42" y="0"/>
                      <a:pt x="42" y="0"/>
                    </a:cubicBezTo>
                    <a:cubicBezTo>
                      <a:pt x="46" y="0"/>
                      <a:pt x="48" y="3"/>
                      <a:pt x="48" y="6"/>
                    </a:cubicBezTo>
                    <a:cubicBezTo>
                      <a:pt x="48" y="10"/>
                      <a:pt x="46"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41" name="Freeform 489">
                <a:extLst>
                  <a:ext uri="{FF2B5EF4-FFF2-40B4-BE49-F238E27FC236}">
                    <a16:creationId xmlns:a16="http://schemas.microsoft.com/office/drawing/2014/main" id="{68FD9D01-9181-42ED-837E-908B8319A2FB}"/>
                  </a:ext>
                </a:extLst>
              </p:cNvPr>
              <p:cNvSpPr>
                <a:spLocks/>
              </p:cNvSpPr>
              <p:nvPr/>
            </p:nvSpPr>
            <p:spPr bwMode="auto">
              <a:xfrm>
                <a:off x="1608138" y="827088"/>
                <a:ext cx="63500" cy="17463"/>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3" y="12"/>
                      <a:pt x="0" y="10"/>
                      <a:pt x="0" y="6"/>
                    </a:cubicBezTo>
                    <a:cubicBezTo>
                      <a:pt x="0" y="3"/>
                      <a:pt x="3" y="0"/>
                      <a:pt x="6" y="0"/>
                    </a:cubicBezTo>
                    <a:cubicBezTo>
                      <a:pt x="42" y="0"/>
                      <a:pt x="42" y="0"/>
                      <a:pt x="42" y="0"/>
                    </a:cubicBezTo>
                    <a:cubicBezTo>
                      <a:pt x="46" y="0"/>
                      <a:pt x="48" y="3"/>
                      <a:pt x="48" y="6"/>
                    </a:cubicBezTo>
                    <a:cubicBezTo>
                      <a:pt x="48" y="10"/>
                      <a:pt x="46"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42" name="Freeform 490">
                <a:extLst>
                  <a:ext uri="{FF2B5EF4-FFF2-40B4-BE49-F238E27FC236}">
                    <a16:creationId xmlns:a16="http://schemas.microsoft.com/office/drawing/2014/main" id="{74179C42-45FF-4AAD-9685-934E60707029}"/>
                  </a:ext>
                </a:extLst>
              </p:cNvPr>
              <p:cNvSpPr>
                <a:spLocks/>
              </p:cNvSpPr>
              <p:nvPr/>
            </p:nvSpPr>
            <p:spPr bwMode="auto">
              <a:xfrm>
                <a:off x="1520826" y="879476"/>
                <a:ext cx="65088"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6" y="0"/>
                      <a:pt x="48" y="2"/>
                      <a:pt x="48" y="6"/>
                    </a:cubicBezTo>
                    <a:cubicBezTo>
                      <a:pt x="48" y="9"/>
                      <a:pt x="46"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43" name="Freeform 491">
                <a:extLst>
                  <a:ext uri="{FF2B5EF4-FFF2-40B4-BE49-F238E27FC236}">
                    <a16:creationId xmlns:a16="http://schemas.microsoft.com/office/drawing/2014/main" id="{E15EB241-4378-45CC-9443-5689201173F6}"/>
                  </a:ext>
                </a:extLst>
              </p:cNvPr>
              <p:cNvSpPr>
                <a:spLocks/>
              </p:cNvSpPr>
              <p:nvPr/>
            </p:nvSpPr>
            <p:spPr bwMode="auto">
              <a:xfrm>
                <a:off x="1608138" y="879476"/>
                <a:ext cx="63500"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6" y="0"/>
                      <a:pt x="48" y="2"/>
                      <a:pt x="48" y="6"/>
                    </a:cubicBezTo>
                    <a:cubicBezTo>
                      <a:pt x="48" y="9"/>
                      <a:pt x="46"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44" name="Freeform 492">
                <a:extLst>
                  <a:ext uri="{FF2B5EF4-FFF2-40B4-BE49-F238E27FC236}">
                    <a16:creationId xmlns:a16="http://schemas.microsoft.com/office/drawing/2014/main" id="{AAE9B07A-0301-478D-A79C-706B8158F54B}"/>
                  </a:ext>
                </a:extLst>
              </p:cNvPr>
              <p:cNvSpPr>
                <a:spLocks/>
              </p:cNvSpPr>
              <p:nvPr/>
            </p:nvSpPr>
            <p:spPr bwMode="auto">
              <a:xfrm>
                <a:off x="1520826" y="928688"/>
                <a:ext cx="65088"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45" name="Freeform 493">
                <a:extLst>
                  <a:ext uri="{FF2B5EF4-FFF2-40B4-BE49-F238E27FC236}">
                    <a16:creationId xmlns:a16="http://schemas.microsoft.com/office/drawing/2014/main" id="{4BC7B3C6-CEA8-4237-926B-637BB2B32B78}"/>
                  </a:ext>
                </a:extLst>
              </p:cNvPr>
              <p:cNvSpPr>
                <a:spLocks/>
              </p:cNvSpPr>
              <p:nvPr/>
            </p:nvSpPr>
            <p:spPr bwMode="auto">
              <a:xfrm>
                <a:off x="1608138" y="928688"/>
                <a:ext cx="63500"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46" name="Freeform 494">
                <a:extLst>
                  <a:ext uri="{FF2B5EF4-FFF2-40B4-BE49-F238E27FC236}">
                    <a16:creationId xmlns:a16="http://schemas.microsoft.com/office/drawing/2014/main" id="{AACDD44E-01EE-4DE4-92F6-57B0B57BE05A}"/>
                  </a:ext>
                </a:extLst>
              </p:cNvPr>
              <p:cNvSpPr>
                <a:spLocks/>
              </p:cNvSpPr>
              <p:nvPr/>
            </p:nvSpPr>
            <p:spPr bwMode="auto">
              <a:xfrm>
                <a:off x="1520826" y="979488"/>
                <a:ext cx="65088"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6" y="0"/>
                      <a:pt x="48" y="2"/>
                      <a:pt x="48" y="6"/>
                    </a:cubicBezTo>
                    <a:cubicBezTo>
                      <a:pt x="48" y="9"/>
                      <a:pt x="46"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47" name="Freeform 495">
                <a:extLst>
                  <a:ext uri="{FF2B5EF4-FFF2-40B4-BE49-F238E27FC236}">
                    <a16:creationId xmlns:a16="http://schemas.microsoft.com/office/drawing/2014/main" id="{942770E3-603F-48AD-A1FB-F428C91AE0BA}"/>
                  </a:ext>
                </a:extLst>
              </p:cNvPr>
              <p:cNvSpPr>
                <a:spLocks/>
              </p:cNvSpPr>
              <p:nvPr/>
            </p:nvSpPr>
            <p:spPr bwMode="auto">
              <a:xfrm>
                <a:off x="1608138" y="979488"/>
                <a:ext cx="63500"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6" y="0"/>
                      <a:pt x="48" y="2"/>
                      <a:pt x="48" y="6"/>
                    </a:cubicBezTo>
                    <a:cubicBezTo>
                      <a:pt x="48" y="9"/>
                      <a:pt x="46"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48" name="Freeform 496">
                <a:extLst>
                  <a:ext uri="{FF2B5EF4-FFF2-40B4-BE49-F238E27FC236}">
                    <a16:creationId xmlns:a16="http://schemas.microsoft.com/office/drawing/2014/main" id="{098DC7C2-BBE8-4B99-9412-56AA66081D7F}"/>
                  </a:ext>
                </a:extLst>
              </p:cNvPr>
              <p:cNvSpPr>
                <a:spLocks/>
              </p:cNvSpPr>
              <p:nvPr/>
            </p:nvSpPr>
            <p:spPr bwMode="auto">
              <a:xfrm>
                <a:off x="1520826" y="1030288"/>
                <a:ext cx="65088"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49" name="Freeform 497">
                <a:extLst>
                  <a:ext uri="{FF2B5EF4-FFF2-40B4-BE49-F238E27FC236}">
                    <a16:creationId xmlns:a16="http://schemas.microsoft.com/office/drawing/2014/main" id="{7796A41B-BED5-4B80-A0F5-0BC410521FEE}"/>
                  </a:ext>
                </a:extLst>
              </p:cNvPr>
              <p:cNvSpPr>
                <a:spLocks/>
              </p:cNvSpPr>
              <p:nvPr/>
            </p:nvSpPr>
            <p:spPr bwMode="auto">
              <a:xfrm>
                <a:off x="1608138" y="1030288"/>
                <a:ext cx="63500"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50" name="Freeform 498">
                <a:extLst>
                  <a:ext uri="{FF2B5EF4-FFF2-40B4-BE49-F238E27FC236}">
                    <a16:creationId xmlns:a16="http://schemas.microsoft.com/office/drawing/2014/main" id="{40194D45-A233-427D-8823-C9FFE642C800}"/>
                  </a:ext>
                </a:extLst>
              </p:cNvPr>
              <p:cNvSpPr>
                <a:spLocks/>
              </p:cNvSpPr>
              <p:nvPr/>
            </p:nvSpPr>
            <p:spPr bwMode="auto">
              <a:xfrm>
                <a:off x="1774826" y="728663"/>
                <a:ext cx="65088"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6" y="0"/>
                      <a:pt x="48" y="2"/>
                      <a:pt x="48" y="6"/>
                    </a:cubicBezTo>
                    <a:cubicBezTo>
                      <a:pt x="48" y="9"/>
                      <a:pt x="46"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51" name="Freeform 499">
                <a:extLst>
                  <a:ext uri="{FF2B5EF4-FFF2-40B4-BE49-F238E27FC236}">
                    <a16:creationId xmlns:a16="http://schemas.microsoft.com/office/drawing/2014/main" id="{E42E965D-730C-4B18-96C7-4297C0CF5543}"/>
                  </a:ext>
                </a:extLst>
              </p:cNvPr>
              <p:cNvSpPr>
                <a:spLocks/>
              </p:cNvSpPr>
              <p:nvPr/>
            </p:nvSpPr>
            <p:spPr bwMode="auto">
              <a:xfrm>
                <a:off x="1774826" y="777876"/>
                <a:ext cx="65088"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52" name="Freeform 500">
                <a:extLst>
                  <a:ext uri="{FF2B5EF4-FFF2-40B4-BE49-F238E27FC236}">
                    <a16:creationId xmlns:a16="http://schemas.microsoft.com/office/drawing/2014/main" id="{62B13A1C-DAD8-4436-A233-9429D8A45821}"/>
                  </a:ext>
                </a:extLst>
              </p:cNvPr>
              <p:cNvSpPr>
                <a:spLocks/>
              </p:cNvSpPr>
              <p:nvPr/>
            </p:nvSpPr>
            <p:spPr bwMode="auto">
              <a:xfrm>
                <a:off x="1774826" y="827088"/>
                <a:ext cx="65088" cy="17463"/>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3" y="12"/>
                      <a:pt x="0" y="10"/>
                      <a:pt x="0" y="6"/>
                    </a:cubicBezTo>
                    <a:cubicBezTo>
                      <a:pt x="0" y="3"/>
                      <a:pt x="3" y="0"/>
                      <a:pt x="6" y="0"/>
                    </a:cubicBezTo>
                    <a:cubicBezTo>
                      <a:pt x="42" y="0"/>
                      <a:pt x="42" y="0"/>
                      <a:pt x="42" y="0"/>
                    </a:cubicBezTo>
                    <a:cubicBezTo>
                      <a:pt x="46" y="0"/>
                      <a:pt x="48" y="3"/>
                      <a:pt x="48" y="6"/>
                    </a:cubicBezTo>
                    <a:cubicBezTo>
                      <a:pt x="48" y="10"/>
                      <a:pt x="46"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53" name="Freeform 501">
                <a:extLst>
                  <a:ext uri="{FF2B5EF4-FFF2-40B4-BE49-F238E27FC236}">
                    <a16:creationId xmlns:a16="http://schemas.microsoft.com/office/drawing/2014/main" id="{B3404E98-8C25-43F8-850D-117543784BF0}"/>
                  </a:ext>
                </a:extLst>
              </p:cNvPr>
              <p:cNvSpPr>
                <a:spLocks/>
              </p:cNvSpPr>
              <p:nvPr/>
            </p:nvSpPr>
            <p:spPr bwMode="auto">
              <a:xfrm>
                <a:off x="1774826" y="879476"/>
                <a:ext cx="65088"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6" y="0"/>
                      <a:pt x="48" y="2"/>
                      <a:pt x="48" y="6"/>
                    </a:cubicBezTo>
                    <a:cubicBezTo>
                      <a:pt x="48" y="9"/>
                      <a:pt x="46"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54" name="Freeform 502">
                <a:extLst>
                  <a:ext uri="{FF2B5EF4-FFF2-40B4-BE49-F238E27FC236}">
                    <a16:creationId xmlns:a16="http://schemas.microsoft.com/office/drawing/2014/main" id="{A81D34F9-B32D-4187-9593-24562358A736}"/>
                  </a:ext>
                </a:extLst>
              </p:cNvPr>
              <p:cNvSpPr>
                <a:spLocks/>
              </p:cNvSpPr>
              <p:nvPr/>
            </p:nvSpPr>
            <p:spPr bwMode="auto">
              <a:xfrm>
                <a:off x="1774826" y="928688"/>
                <a:ext cx="65088"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55" name="Freeform 503">
                <a:extLst>
                  <a:ext uri="{FF2B5EF4-FFF2-40B4-BE49-F238E27FC236}">
                    <a16:creationId xmlns:a16="http://schemas.microsoft.com/office/drawing/2014/main" id="{32F8D7BB-EB68-4084-8009-39B9EFE0C398}"/>
                  </a:ext>
                </a:extLst>
              </p:cNvPr>
              <p:cNvSpPr>
                <a:spLocks/>
              </p:cNvSpPr>
              <p:nvPr/>
            </p:nvSpPr>
            <p:spPr bwMode="auto">
              <a:xfrm>
                <a:off x="1774826" y="979488"/>
                <a:ext cx="65088"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6" y="0"/>
                      <a:pt x="48" y="2"/>
                      <a:pt x="48" y="6"/>
                    </a:cubicBezTo>
                    <a:cubicBezTo>
                      <a:pt x="48" y="9"/>
                      <a:pt x="46"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56" name="Freeform 504">
                <a:extLst>
                  <a:ext uri="{FF2B5EF4-FFF2-40B4-BE49-F238E27FC236}">
                    <a16:creationId xmlns:a16="http://schemas.microsoft.com/office/drawing/2014/main" id="{90490C18-4A66-460E-8738-A818D71C0C33}"/>
                  </a:ext>
                </a:extLst>
              </p:cNvPr>
              <p:cNvSpPr>
                <a:spLocks/>
              </p:cNvSpPr>
              <p:nvPr/>
            </p:nvSpPr>
            <p:spPr bwMode="auto">
              <a:xfrm>
                <a:off x="1774826" y="1030288"/>
                <a:ext cx="65088"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57" name="Freeform 505">
                <a:extLst>
                  <a:ext uri="{FF2B5EF4-FFF2-40B4-BE49-F238E27FC236}">
                    <a16:creationId xmlns:a16="http://schemas.microsoft.com/office/drawing/2014/main" id="{FA73D918-74FC-47C3-8D8D-0708DC4A120E}"/>
                  </a:ext>
                </a:extLst>
              </p:cNvPr>
              <p:cNvSpPr>
                <a:spLocks/>
              </p:cNvSpPr>
              <p:nvPr/>
            </p:nvSpPr>
            <p:spPr bwMode="auto">
              <a:xfrm>
                <a:off x="1949451" y="728663"/>
                <a:ext cx="65088"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2" y="12"/>
                      <a:pt x="0" y="9"/>
                      <a:pt x="0" y="6"/>
                    </a:cubicBezTo>
                    <a:cubicBezTo>
                      <a:pt x="0" y="2"/>
                      <a:pt x="2" y="0"/>
                      <a:pt x="6" y="0"/>
                    </a:cubicBezTo>
                    <a:cubicBezTo>
                      <a:pt x="42" y="0"/>
                      <a:pt x="42" y="0"/>
                      <a:pt x="42" y="0"/>
                    </a:cubicBezTo>
                    <a:cubicBezTo>
                      <a:pt x="45" y="0"/>
                      <a:pt x="48" y="2"/>
                      <a:pt x="48" y="6"/>
                    </a:cubicBezTo>
                    <a:cubicBezTo>
                      <a:pt x="48" y="9"/>
                      <a:pt x="45"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58" name="Freeform 506">
                <a:extLst>
                  <a:ext uri="{FF2B5EF4-FFF2-40B4-BE49-F238E27FC236}">
                    <a16:creationId xmlns:a16="http://schemas.microsoft.com/office/drawing/2014/main" id="{8BDB63DF-A08A-411A-BA69-9A204931E525}"/>
                  </a:ext>
                </a:extLst>
              </p:cNvPr>
              <p:cNvSpPr>
                <a:spLocks/>
              </p:cNvSpPr>
              <p:nvPr/>
            </p:nvSpPr>
            <p:spPr bwMode="auto">
              <a:xfrm>
                <a:off x="1949451" y="777876"/>
                <a:ext cx="65088"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2" y="12"/>
                      <a:pt x="0" y="9"/>
                      <a:pt x="0" y="6"/>
                    </a:cubicBezTo>
                    <a:cubicBezTo>
                      <a:pt x="0" y="3"/>
                      <a:pt x="2" y="0"/>
                      <a:pt x="6" y="0"/>
                    </a:cubicBezTo>
                    <a:cubicBezTo>
                      <a:pt x="42" y="0"/>
                      <a:pt x="42" y="0"/>
                      <a:pt x="42" y="0"/>
                    </a:cubicBezTo>
                    <a:cubicBezTo>
                      <a:pt x="45" y="0"/>
                      <a:pt x="48" y="3"/>
                      <a:pt x="48" y="6"/>
                    </a:cubicBezTo>
                    <a:cubicBezTo>
                      <a:pt x="48" y="9"/>
                      <a:pt x="45"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59" name="Freeform 507">
                <a:extLst>
                  <a:ext uri="{FF2B5EF4-FFF2-40B4-BE49-F238E27FC236}">
                    <a16:creationId xmlns:a16="http://schemas.microsoft.com/office/drawing/2014/main" id="{2C355590-6C23-4FF7-81F8-115F4A78B79E}"/>
                  </a:ext>
                </a:extLst>
              </p:cNvPr>
              <p:cNvSpPr>
                <a:spLocks/>
              </p:cNvSpPr>
              <p:nvPr/>
            </p:nvSpPr>
            <p:spPr bwMode="auto">
              <a:xfrm>
                <a:off x="1949451" y="827088"/>
                <a:ext cx="65088" cy="17463"/>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2" y="12"/>
                      <a:pt x="0" y="10"/>
                      <a:pt x="0" y="6"/>
                    </a:cubicBezTo>
                    <a:cubicBezTo>
                      <a:pt x="0" y="3"/>
                      <a:pt x="2" y="0"/>
                      <a:pt x="6" y="0"/>
                    </a:cubicBezTo>
                    <a:cubicBezTo>
                      <a:pt x="42" y="0"/>
                      <a:pt x="42" y="0"/>
                      <a:pt x="42" y="0"/>
                    </a:cubicBezTo>
                    <a:cubicBezTo>
                      <a:pt x="45" y="0"/>
                      <a:pt x="48" y="3"/>
                      <a:pt x="48" y="6"/>
                    </a:cubicBezTo>
                    <a:cubicBezTo>
                      <a:pt x="48" y="10"/>
                      <a:pt x="45"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60" name="Freeform 508">
                <a:extLst>
                  <a:ext uri="{FF2B5EF4-FFF2-40B4-BE49-F238E27FC236}">
                    <a16:creationId xmlns:a16="http://schemas.microsoft.com/office/drawing/2014/main" id="{53CB5CA2-0FD4-4272-A962-B7AF2974688C}"/>
                  </a:ext>
                </a:extLst>
              </p:cNvPr>
              <p:cNvSpPr>
                <a:spLocks/>
              </p:cNvSpPr>
              <p:nvPr/>
            </p:nvSpPr>
            <p:spPr bwMode="auto">
              <a:xfrm>
                <a:off x="1949451" y="879476"/>
                <a:ext cx="65088"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2" y="12"/>
                      <a:pt x="0" y="9"/>
                      <a:pt x="0" y="6"/>
                    </a:cubicBezTo>
                    <a:cubicBezTo>
                      <a:pt x="0" y="2"/>
                      <a:pt x="2" y="0"/>
                      <a:pt x="6" y="0"/>
                    </a:cubicBezTo>
                    <a:cubicBezTo>
                      <a:pt x="42" y="0"/>
                      <a:pt x="42" y="0"/>
                      <a:pt x="42" y="0"/>
                    </a:cubicBezTo>
                    <a:cubicBezTo>
                      <a:pt x="45" y="0"/>
                      <a:pt x="48" y="2"/>
                      <a:pt x="48" y="6"/>
                    </a:cubicBezTo>
                    <a:cubicBezTo>
                      <a:pt x="48" y="9"/>
                      <a:pt x="45"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61" name="Freeform 509">
                <a:extLst>
                  <a:ext uri="{FF2B5EF4-FFF2-40B4-BE49-F238E27FC236}">
                    <a16:creationId xmlns:a16="http://schemas.microsoft.com/office/drawing/2014/main" id="{A38A0C48-2AFF-45A1-A26A-9286551BBAB2}"/>
                  </a:ext>
                </a:extLst>
              </p:cNvPr>
              <p:cNvSpPr>
                <a:spLocks/>
              </p:cNvSpPr>
              <p:nvPr/>
            </p:nvSpPr>
            <p:spPr bwMode="auto">
              <a:xfrm>
                <a:off x="1949451" y="928688"/>
                <a:ext cx="65088"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2" y="12"/>
                      <a:pt x="0" y="9"/>
                      <a:pt x="0" y="6"/>
                    </a:cubicBezTo>
                    <a:cubicBezTo>
                      <a:pt x="0" y="3"/>
                      <a:pt x="2" y="0"/>
                      <a:pt x="6" y="0"/>
                    </a:cubicBezTo>
                    <a:cubicBezTo>
                      <a:pt x="42" y="0"/>
                      <a:pt x="42" y="0"/>
                      <a:pt x="42" y="0"/>
                    </a:cubicBezTo>
                    <a:cubicBezTo>
                      <a:pt x="45" y="0"/>
                      <a:pt x="48" y="3"/>
                      <a:pt x="48" y="6"/>
                    </a:cubicBezTo>
                    <a:cubicBezTo>
                      <a:pt x="48" y="9"/>
                      <a:pt x="45"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62" name="Freeform 510">
                <a:extLst>
                  <a:ext uri="{FF2B5EF4-FFF2-40B4-BE49-F238E27FC236}">
                    <a16:creationId xmlns:a16="http://schemas.microsoft.com/office/drawing/2014/main" id="{A9247EA5-801A-4AFB-8D80-2CE594E9EA2F}"/>
                  </a:ext>
                </a:extLst>
              </p:cNvPr>
              <p:cNvSpPr>
                <a:spLocks/>
              </p:cNvSpPr>
              <p:nvPr/>
            </p:nvSpPr>
            <p:spPr bwMode="auto">
              <a:xfrm>
                <a:off x="1949451" y="979488"/>
                <a:ext cx="65088"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2" y="12"/>
                      <a:pt x="0" y="9"/>
                      <a:pt x="0" y="6"/>
                    </a:cubicBezTo>
                    <a:cubicBezTo>
                      <a:pt x="0" y="2"/>
                      <a:pt x="2" y="0"/>
                      <a:pt x="6" y="0"/>
                    </a:cubicBezTo>
                    <a:cubicBezTo>
                      <a:pt x="42" y="0"/>
                      <a:pt x="42" y="0"/>
                      <a:pt x="42" y="0"/>
                    </a:cubicBezTo>
                    <a:cubicBezTo>
                      <a:pt x="45" y="0"/>
                      <a:pt x="48" y="2"/>
                      <a:pt x="48" y="6"/>
                    </a:cubicBezTo>
                    <a:cubicBezTo>
                      <a:pt x="48" y="9"/>
                      <a:pt x="45"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sp>
            <p:nvSpPr>
              <p:cNvPr id="263" name="Freeform 511">
                <a:extLst>
                  <a:ext uri="{FF2B5EF4-FFF2-40B4-BE49-F238E27FC236}">
                    <a16:creationId xmlns:a16="http://schemas.microsoft.com/office/drawing/2014/main" id="{FA0E670D-5ABC-4A73-B2A3-2B1FC796E561}"/>
                  </a:ext>
                </a:extLst>
              </p:cNvPr>
              <p:cNvSpPr>
                <a:spLocks/>
              </p:cNvSpPr>
              <p:nvPr/>
            </p:nvSpPr>
            <p:spPr bwMode="auto">
              <a:xfrm>
                <a:off x="1949451" y="1030288"/>
                <a:ext cx="65088" cy="15875"/>
              </a:xfrm>
              <a:custGeom>
                <a:avLst/>
                <a:gdLst>
                  <a:gd name="T0" fmla="*/ 2147483646 w 48"/>
                  <a:gd name="T1" fmla="*/ 2147483646 h 12"/>
                  <a:gd name="T2" fmla="*/ 2147483646 w 48"/>
                  <a:gd name="T3" fmla="*/ 2147483646 h 12"/>
                  <a:gd name="T4" fmla="*/ 0 w 48"/>
                  <a:gd name="T5" fmla="*/ 2147483646 h 12"/>
                  <a:gd name="T6" fmla="*/ 2147483646 w 48"/>
                  <a:gd name="T7" fmla="*/ 0 h 12"/>
                  <a:gd name="T8" fmla="*/ 2147483646 w 48"/>
                  <a:gd name="T9" fmla="*/ 0 h 12"/>
                  <a:gd name="T10" fmla="*/ 2147483646 w 48"/>
                  <a:gd name="T11" fmla="*/ 2147483646 h 12"/>
                  <a:gd name="T12" fmla="*/ 2147483646 w 48"/>
                  <a:gd name="T13" fmla="*/ 2147483646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2" y="12"/>
                    </a:moveTo>
                    <a:cubicBezTo>
                      <a:pt x="6" y="12"/>
                      <a:pt x="6" y="12"/>
                      <a:pt x="6" y="12"/>
                    </a:cubicBezTo>
                    <a:cubicBezTo>
                      <a:pt x="2" y="12"/>
                      <a:pt x="0" y="9"/>
                      <a:pt x="0" y="6"/>
                    </a:cubicBezTo>
                    <a:cubicBezTo>
                      <a:pt x="0" y="3"/>
                      <a:pt x="2" y="0"/>
                      <a:pt x="6" y="0"/>
                    </a:cubicBezTo>
                    <a:cubicBezTo>
                      <a:pt x="42" y="0"/>
                      <a:pt x="42" y="0"/>
                      <a:pt x="42" y="0"/>
                    </a:cubicBezTo>
                    <a:cubicBezTo>
                      <a:pt x="45" y="0"/>
                      <a:pt x="48" y="3"/>
                      <a:pt x="48" y="6"/>
                    </a:cubicBezTo>
                    <a:cubicBezTo>
                      <a:pt x="48" y="9"/>
                      <a:pt x="45" y="12"/>
                      <a:pt x="42" y="1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lIns="102378" tIns="51189" rIns="102378" bIns="51189"/>
              <a:lstStyle/>
              <a:p>
                <a:endParaRPr lang="zh-CN" altLang="en-US" sz="1799"/>
              </a:p>
            </p:txBody>
          </p:sp>
        </p:grpSp>
        <p:sp>
          <p:nvSpPr>
            <p:cNvPr id="264" name="文本框 263">
              <a:extLst>
                <a:ext uri="{FF2B5EF4-FFF2-40B4-BE49-F238E27FC236}">
                  <a16:creationId xmlns:a16="http://schemas.microsoft.com/office/drawing/2014/main" id="{55FAFE15-6744-4257-8C3E-507C442312FC}"/>
                </a:ext>
              </a:extLst>
            </p:cNvPr>
            <p:cNvSpPr txBox="1"/>
            <p:nvPr/>
          </p:nvSpPr>
          <p:spPr>
            <a:xfrm>
              <a:off x="8245378" y="1022254"/>
              <a:ext cx="1490869" cy="276891"/>
            </a:xfrm>
            <a:prstGeom prst="rect">
              <a:avLst/>
            </a:prstGeom>
            <a:noFill/>
            <a:ln w="9525">
              <a:noFill/>
              <a:miter lim="800000"/>
              <a:headEnd/>
              <a:tailEnd/>
            </a:ln>
          </p:spPr>
          <p:txBody>
            <a:bodyPr wrap="square">
              <a:spAutoFit/>
            </a:bodyPr>
            <a:lstStyle>
              <a:defPPr>
                <a:defRPr lang="en-US"/>
              </a:defPPr>
              <a:lvl1pPr algn="ctr" defTabSz="1219272">
                <a:defRPr sz="1200" kern="0">
                  <a:solidFill>
                    <a:srgbClr val="000000"/>
                  </a:solidFill>
                  <a:latin typeface="Arial" panose="020B0604020202020204" pitchFamily="34" charset="0"/>
                  <a:ea typeface="Microsoft YaHei" panose="020B0503020204020204" pitchFamily="34" charset="-122"/>
                </a:defRPr>
              </a:lvl1pPr>
            </a:lstStyle>
            <a:p>
              <a:pPr>
                <a:defRPr/>
              </a:pPr>
              <a:r>
                <a:rPr lang="en-US" altLang="zh-CN" dirty="0"/>
                <a:t>OSS 2</a:t>
              </a:r>
              <a:endParaRPr lang="zh-CN" altLang="en-US" dirty="0"/>
            </a:p>
          </p:txBody>
        </p:sp>
        <p:cxnSp>
          <p:nvCxnSpPr>
            <p:cNvPr id="268" name="直接连接符 267">
              <a:extLst>
                <a:ext uri="{FF2B5EF4-FFF2-40B4-BE49-F238E27FC236}">
                  <a16:creationId xmlns:a16="http://schemas.microsoft.com/office/drawing/2014/main" id="{08FEB828-E309-49A1-900A-1CEF6EE2D6CB}"/>
                </a:ext>
              </a:extLst>
            </p:cNvPr>
            <p:cNvCxnSpPr>
              <a:cxnSpLocks/>
              <a:stCxn id="5" idx="2"/>
              <a:endCxn id="194" idx="0"/>
            </p:cNvCxnSpPr>
            <p:nvPr/>
          </p:nvCxnSpPr>
          <p:spPr bwMode="auto">
            <a:xfrm>
              <a:off x="6390893" y="1663556"/>
              <a:ext cx="1105563" cy="700531"/>
            </a:xfrm>
            <a:prstGeom prst="line">
              <a:avLst/>
            </a:prstGeom>
            <a:noFill/>
            <a:ln w="12700" cap="flat" cmpd="sng" algn="ctr">
              <a:solidFill>
                <a:srgbClr val="00B0F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1" name="文本框 270">
              <a:extLst>
                <a:ext uri="{FF2B5EF4-FFF2-40B4-BE49-F238E27FC236}">
                  <a16:creationId xmlns:a16="http://schemas.microsoft.com/office/drawing/2014/main" id="{55FAFE15-6744-4257-8C3E-507C442312FC}"/>
                </a:ext>
              </a:extLst>
            </p:cNvPr>
            <p:cNvSpPr txBox="1"/>
            <p:nvPr/>
          </p:nvSpPr>
          <p:spPr>
            <a:xfrm>
              <a:off x="5605222" y="1044573"/>
              <a:ext cx="1490869" cy="276891"/>
            </a:xfrm>
            <a:prstGeom prst="rect">
              <a:avLst/>
            </a:prstGeom>
            <a:noFill/>
            <a:ln w="9525">
              <a:noFill/>
              <a:miter lim="800000"/>
              <a:headEnd/>
              <a:tailEnd/>
            </a:ln>
          </p:spPr>
          <p:txBody>
            <a:bodyPr wrap="square">
              <a:spAutoFit/>
            </a:bodyPr>
            <a:lstStyle>
              <a:defPPr>
                <a:defRPr lang="en-US"/>
              </a:defPPr>
              <a:lvl1pPr algn="ctr" defTabSz="1219272">
                <a:defRPr sz="1200" kern="0">
                  <a:solidFill>
                    <a:srgbClr val="000000"/>
                  </a:solidFill>
                  <a:latin typeface="Arial" panose="020B0604020202020204" pitchFamily="34" charset="0"/>
                  <a:ea typeface="Microsoft YaHei" panose="020B0503020204020204" pitchFamily="34" charset="-122"/>
                </a:defRPr>
              </a:lvl1pPr>
            </a:lstStyle>
            <a:p>
              <a:pPr>
                <a:defRPr/>
              </a:pPr>
              <a:r>
                <a:rPr lang="en-US" altLang="zh-CN" dirty="0"/>
                <a:t>OSS 1</a:t>
              </a:r>
              <a:endParaRPr lang="zh-CN" altLang="en-US" dirty="0"/>
            </a:p>
          </p:txBody>
        </p:sp>
      </p:grpSp>
    </p:spTree>
    <p:extLst>
      <p:ext uri="{BB962C8B-B14F-4D97-AF65-F5344CB8AC3E}">
        <p14:creationId xmlns:p14="http://schemas.microsoft.com/office/powerpoint/2010/main" val="4047088593"/>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Futurewei 2019 Template</Template>
  <TotalTime>16741</TotalTime>
  <Words>1372</Words>
  <Application>Microsoft Office PowerPoint</Application>
  <PresentationFormat>Widescreen</PresentationFormat>
  <Paragraphs>385</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Microsoft YaHei</vt:lpstr>
      <vt:lpstr>Microsoft YaHei</vt:lpstr>
      <vt:lpstr>SimSun</vt:lpstr>
      <vt:lpstr>方正兰亭细黑_GBK</vt:lpstr>
      <vt:lpstr>Arial</vt:lpstr>
      <vt:lpstr>Calibri</vt:lpstr>
      <vt:lpstr>Wingdings</vt:lpstr>
      <vt:lpstr>BCW</vt:lpstr>
      <vt:lpstr>Delivery of Premium Services with Multi-technology Network Slicing</vt:lpstr>
      <vt:lpstr>PowerPoint Presentation</vt:lpstr>
      <vt:lpstr>PowerPoint Presentation</vt:lpstr>
      <vt:lpstr>PowerPoint Presentation</vt:lpstr>
      <vt:lpstr>PowerPoint Presentation</vt:lpstr>
      <vt:lpstr>PowerPoint Presentation</vt:lpstr>
      <vt:lpstr>PowerPoint Presentation</vt:lpstr>
      <vt:lpstr>Standards: IETF YANG Data Models for ACTN and Slicing</vt:lpstr>
      <vt:lpstr>PowerPoint Presentation</vt:lpstr>
      <vt:lpstr>PowerPoint Presentation</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Aihua Guo</dc:creator>
  <cp:lastModifiedBy>Aihua Guo</cp:lastModifiedBy>
  <cp:revision>62</cp:revision>
  <dcterms:created xsi:type="dcterms:W3CDTF">2019-12-02T18:03:50Z</dcterms:created>
  <dcterms:modified xsi:type="dcterms:W3CDTF">2022-08-29T20:41:11Z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1565641933</vt:lpwstr>
  </property>
</Properties>
</file>