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8" r:id="rId2"/>
    <p:sldId id="256" r:id="rId3"/>
    <p:sldId id="263" r:id="rId4"/>
    <p:sldId id="265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480" autoAdjust="0"/>
  </p:normalViewPr>
  <p:slideViewPr>
    <p:cSldViewPr snapToGrid="0">
      <p:cViewPr varScale="1">
        <p:scale>
          <a:sx n="92" d="100"/>
          <a:sy n="92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2177B-33B3-4C76-A611-C9D2F80163F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7F549-4A59-4DCC-B8FD-B70C38AAB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4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7F549-4A59-4DCC-B8FD-B70C38AAB5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08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7F549-4A59-4DCC-B8FD-B70C38AAB5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02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7F549-4A59-4DCC-B8FD-B70C38AAB5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57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7F549-4A59-4DCC-B8FD-B70C38AAB5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98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7F549-4A59-4DCC-B8FD-B70C38AAB5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38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7F549-4A59-4DCC-B8FD-B70C38AAB5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32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7F549-4A59-4DCC-B8FD-B70C38AAB5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8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8D9B-BAE6-45DF-A56F-FB587F455FB4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43CB-E3F2-4F62-86D1-44D900B9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1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8D9B-BAE6-45DF-A56F-FB587F455FB4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43CB-E3F2-4F62-86D1-44D900B9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8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8D9B-BAE6-45DF-A56F-FB587F455FB4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43CB-E3F2-4F62-86D1-44D900B9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26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8D9B-BAE6-45DF-A56F-FB587F455FB4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43CB-E3F2-4F62-86D1-44D900B926F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9801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8D9B-BAE6-45DF-A56F-FB587F455FB4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43CB-E3F2-4F62-86D1-44D900B9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6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8D9B-BAE6-45DF-A56F-FB587F455FB4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43CB-E3F2-4F62-86D1-44D900B9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55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8D9B-BAE6-45DF-A56F-FB587F455FB4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43CB-E3F2-4F62-86D1-44D900B9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6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8D9B-BAE6-45DF-A56F-FB587F455FB4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43CB-E3F2-4F62-86D1-44D900B9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21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8D9B-BAE6-45DF-A56F-FB587F455FB4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43CB-E3F2-4F62-86D1-44D900B9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20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6F20-D901-0513-5AF6-341D6AD3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0249F-4ECA-A85A-D1B5-424123A78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38F98-57B6-3504-B3C0-638E9AA1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8D9B-BAE6-45DF-A56F-FB587F455FB4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8A8FE-5824-B0E7-8B5D-DB66826D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97134-67BF-56D6-8682-E22CA8B9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43CB-E3F2-4F62-86D1-44D900B9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0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8D9B-BAE6-45DF-A56F-FB587F455FB4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43CB-E3F2-4F62-86D1-44D900B9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3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8D9B-BAE6-45DF-A56F-FB587F455FB4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43CB-E3F2-4F62-86D1-44D900B9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5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8D9B-BAE6-45DF-A56F-FB587F455FB4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43CB-E3F2-4F62-86D1-44D900B9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1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8D9B-BAE6-45DF-A56F-FB587F455FB4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43CB-E3F2-4F62-86D1-44D900B9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7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8D9B-BAE6-45DF-A56F-FB587F455FB4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43CB-E3F2-4F62-86D1-44D900B9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8D9B-BAE6-45DF-A56F-FB587F455FB4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43CB-E3F2-4F62-86D1-44D900B9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9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8D9B-BAE6-45DF-A56F-FB587F455FB4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43CB-E3F2-4F62-86D1-44D900B9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7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8D9B-BAE6-45DF-A56F-FB587F455FB4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43CB-E3F2-4F62-86D1-44D900B9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3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03C8D9B-BAE6-45DF-A56F-FB587F455FB4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8743CB-E3F2-4F62-86D1-44D900B9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8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3ACE-0957-2A5F-EDE0-D169A0896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 2022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标准组织洞察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79A5C-BB34-A524-73EF-800BF4D18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1"/>
            <a:ext cx="8689976" cy="34497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Aihua guo</a:t>
            </a:r>
          </a:p>
        </p:txBody>
      </p:sp>
    </p:spTree>
    <p:extLst>
      <p:ext uri="{BB962C8B-B14F-4D97-AF65-F5344CB8AC3E}">
        <p14:creationId xmlns:p14="http://schemas.microsoft.com/office/powerpoint/2010/main" val="395604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44F4E9-9ACE-9A0C-9B63-514AEB93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16792"/>
            <a:ext cx="10364451" cy="603454"/>
          </a:xfrm>
        </p:spPr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简介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1093BA-75A7-5362-779C-4CFAF6FE4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901" y="1370582"/>
            <a:ext cx="5370231" cy="48688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基于运营商以太业务标准化的全球性标准组织，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base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在美国洛杉矶</a:t>
            </a: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主要业务：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以太、云相关技术的标准化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PoC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新业务测试、互通测试</a:t>
            </a: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标准业务认证，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Certificate</a:t>
            </a:r>
          </a:p>
          <a:p>
            <a:pPr lvl="1">
              <a:lnSpc>
                <a:spcPct val="100000"/>
              </a:lnSpc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业务的商业推广（论坛，展会，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webinar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等）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会议日程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每年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次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quarterly meeting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（最后一次大会）</a:t>
            </a: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有影响力的代表标准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以太业务协议（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E-LINE, E-LAN, E-TREE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 3.0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云网自动化方案架构（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LSO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SDN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NFV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SD-WAN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标准（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Edge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UNI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APP-over-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sdwan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业务自动化）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Subscriber L1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光层业务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业务安全性（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SASE, Sd-wan)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6" name="Picture 2" descr="Global Members by Company Type">
            <a:extLst>
              <a:ext uri="{FF2B5EF4-FFF2-40B4-BE49-F238E27FC236}">
                <a16:creationId xmlns:a16="http://schemas.microsoft.com/office/drawing/2014/main" id="{A60DF942-D796-AC6C-4A15-977E5A0FF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512" y="3092766"/>
            <a:ext cx="2380211" cy="206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464B2C-748B-DA8E-B699-2B4E36E9897F}"/>
              </a:ext>
            </a:extLst>
          </p:cNvPr>
          <p:cNvSpPr txBox="1"/>
          <p:nvPr/>
        </p:nvSpPr>
        <p:spPr>
          <a:xfrm>
            <a:off x="6456322" y="1965033"/>
            <a:ext cx="25585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u="sng" dirty="0"/>
              <a:t>主要会员</a:t>
            </a:r>
            <a:r>
              <a:rPr lang="en-US" altLang="zh-CN" sz="1400" u="sng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运营商代表：</a:t>
            </a:r>
            <a:r>
              <a:rPr lang="en-US" altLang="zh-CN" sz="1400" dirty="0"/>
              <a:t>AT&amp;T, Verizon, DT, BT, </a:t>
            </a:r>
            <a:r>
              <a:rPr lang="zh-CN" altLang="en-US" sz="1400" dirty="0"/>
              <a:t>电信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厂商代表：</a:t>
            </a:r>
            <a:r>
              <a:rPr lang="en-US" altLang="zh-CN" sz="1400" dirty="0"/>
              <a:t>Cisco, </a:t>
            </a:r>
            <a:r>
              <a:rPr lang="en-US" altLang="zh-CN" sz="1400" dirty="0" err="1"/>
              <a:t>Ciena</a:t>
            </a:r>
            <a:r>
              <a:rPr lang="en-US" altLang="zh-CN" sz="1400" dirty="0"/>
              <a:t>, Ericsson, Nokia, Huawei</a:t>
            </a:r>
            <a:endParaRPr lang="en-US" sz="1400" dirty="0"/>
          </a:p>
        </p:txBody>
      </p:sp>
      <p:pic>
        <p:nvPicPr>
          <p:cNvPr id="1028" name="Picture 4" descr="Global Members by Geographic Region">
            <a:extLst>
              <a:ext uri="{FF2B5EF4-FFF2-40B4-BE49-F238E27FC236}">
                <a16:creationId xmlns:a16="http://schemas.microsoft.com/office/drawing/2014/main" id="{D58E132A-E4C8-EE3D-3B4C-1881FFC0D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441" y="3092766"/>
            <a:ext cx="2380211" cy="206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CBFE3E-4E96-AC9E-B24C-CB16AD5E0267}"/>
              </a:ext>
            </a:extLst>
          </p:cNvPr>
          <p:cNvSpPr txBox="1"/>
          <p:nvPr/>
        </p:nvSpPr>
        <p:spPr>
          <a:xfrm>
            <a:off x="9453236" y="1976575"/>
            <a:ext cx="1903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u="sng" dirty="0"/>
              <a:t>会员地区分布</a:t>
            </a:r>
            <a:r>
              <a:rPr lang="en-US" altLang="zh-CN" sz="1400" u="sng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主要会员来自北美、亚太和欧洲，北美会员近半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617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44F4E9-9ACE-9A0C-9B63-514AEB93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03454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我司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以往参与情况和主要关注点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1093BA-75A7-5362-779C-4CFAF6FE4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536836"/>
            <a:ext cx="9859520" cy="47026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2019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年前美研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总部代表合作参与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2019-2021 MEF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暂停总部会员，美研单独申请成为会员继续参与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2022 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总部会员资格恢复，美研仍为独立会员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美研标准代表：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John 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Strasnner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, LINDA 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dumbar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(IP)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Aihua Guo (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传送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总部：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标准代表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主要关注项目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自动化，意图驱动网络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L1 OTN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、波分业务定义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协同器、控制器接口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、切片解决方案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认证 （产品侧）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080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44F4E9-9ACE-9A0C-9B63-514AEB93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03454"/>
          </a:xfrm>
        </p:spPr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标准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committee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1093BA-75A7-5362-779C-4CFAF6FE4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5054138"/>
            <a:ext cx="5528589" cy="142978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商务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committee: Commercial &amp; Business committee (CBC)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LSO Hackathon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POC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演示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商业解决方案演示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Webinar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、白皮书、展台、合作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58A02-D725-64B0-E32E-A9FE7B38A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28" y="1903715"/>
            <a:ext cx="5378960" cy="2979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A5015A-5D35-DC4A-712B-A74F09496DB1}"/>
              </a:ext>
            </a:extLst>
          </p:cNvPr>
          <p:cNvSpPr txBox="1"/>
          <p:nvPr/>
        </p:nvSpPr>
        <p:spPr>
          <a:xfrm>
            <a:off x="963651" y="1529676"/>
            <a:ext cx="54787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</a:t>
            </a:r>
            <a:r>
              <a:rPr lang="en-US" altLang="zh-CN" sz="16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committee</a:t>
            </a:r>
            <a:r>
              <a:rPr lang="zh-CN" altLang="en-US" sz="16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600" cap="all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09EA5-F9E6-FCB9-E8D0-A487149A6616}"/>
              </a:ext>
            </a:extLst>
          </p:cNvPr>
          <p:cNvSpPr txBox="1"/>
          <p:nvPr/>
        </p:nvSpPr>
        <p:spPr>
          <a:xfrm>
            <a:off x="369602" y="5070247"/>
            <a:ext cx="722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</a:rPr>
              <a:t>Chairs:</a:t>
            </a:r>
          </a:p>
          <a:p>
            <a:r>
              <a:rPr lang="en-US" sz="1100" b="1" dirty="0">
                <a:solidFill>
                  <a:schemeClr val="tx2"/>
                </a:solidFill>
              </a:rPr>
              <a:t>Lumen</a:t>
            </a:r>
          </a:p>
          <a:p>
            <a:r>
              <a:rPr lang="en-US" sz="1100" b="1" dirty="0">
                <a:solidFill>
                  <a:schemeClr val="tx2"/>
                </a:solidFill>
              </a:rPr>
              <a:t>Colt</a:t>
            </a:r>
          </a:p>
          <a:p>
            <a:r>
              <a:rPr lang="en-US" sz="1100" b="1" dirty="0">
                <a:solidFill>
                  <a:schemeClr val="tx2"/>
                </a:solidFill>
              </a:rPr>
              <a:t>Rogers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A1E6C-8FFB-4749-96C0-B05D75489BDD}"/>
              </a:ext>
            </a:extLst>
          </p:cNvPr>
          <p:cNvSpPr txBox="1"/>
          <p:nvPr/>
        </p:nvSpPr>
        <p:spPr>
          <a:xfrm>
            <a:off x="369603" y="3814565"/>
            <a:ext cx="994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</a:rPr>
              <a:t>Chairs:</a:t>
            </a:r>
          </a:p>
          <a:p>
            <a:r>
              <a:rPr lang="en-US" sz="1100" b="1" dirty="0">
                <a:solidFill>
                  <a:schemeClr val="tx2"/>
                </a:solidFill>
              </a:rPr>
              <a:t>NEC</a:t>
            </a:r>
          </a:p>
          <a:p>
            <a:r>
              <a:rPr lang="en-US" sz="1100" b="1" dirty="0">
                <a:solidFill>
                  <a:schemeClr val="tx2"/>
                </a:solidFill>
              </a:rPr>
              <a:t>Amartus</a:t>
            </a:r>
          </a:p>
          <a:p>
            <a:r>
              <a:rPr lang="en-US" sz="1100" b="1" dirty="0">
                <a:solidFill>
                  <a:schemeClr val="tx2"/>
                </a:solidFill>
              </a:rPr>
              <a:t>GoldConnect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847D8-6135-4E46-3934-4F4BAE60A465}"/>
              </a:ext>
            </a:extLst>
          </p:cNvPr>
          <p:cNvSpPr txBox="1"/>
          <p:nvPr/>
        </p:nvSpPr>
        <p:spPr>
          <a:xfrm>
            <a:off x="369602" y="2744269"/>
            <a:ext cx="9943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</a:rPr>
              <a:t>Chairs:</a:t>
            </a:r>
          </a:p>
          <a:p>
            <a:r>
              <a:rPr lang="en-US" altLang="zh-CN" sz="1100" b="1" dirty="0">
                <a:solidFill>
                  <a:schemeClr val="tx2"/>
                </a:solidFill>
              </a:rPr>
              <a:t>Bell Canada</a:t>
            </a:r>
          </a:p>
          <a:p>
            <a:r>
              <a:rPr lang="en-US" sz="1100" b="1" dirty="0">
                <a:solidFill>
                  <a:schemeClr val="tx2"/>
                </a:solidFill>
              </a:rPr>
              <a:t>Spirent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00ADE5-13EC-F129-35B6-96124F52367A}"/>
              </a:ext>
            </a:extLst>
          </p:cNvPr>
          <p:cNvSpPr txBox="1"/>
          <p:nvPr/>
        </p:nvSpPr>
        <p:spPr>
          <a:xfrm>
            <a:off x="5373418" y="4047744"/>
            <a:ext cx="9943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</a:rPr>
              <a:t>Chairs:</a:t>
            </a:r>
          </a:p>
          <a:p>
            <a:r>
              <a:rPr lang="en-US" altLang="zh-CN" sz="1100" b="1" dirty="0">
                <a:solidFill>
                  <a:schemeClr val="tx2"/>
                </a:solidFill>
              </a:rPr>
              <a:t>Cisco</a:t>
            </a:r>
          </a:p>
          <a:p>
            <a:r>
              <a:rPr lang="en-US" sz="1100" b="1" dirty="0">
                <a:solidFill>
                  <a:schemeClr val="tx2"/>
                </a:solidFill>
              </a:rPr>
              <a:t>PCCW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51320-92F2-0932-B327-239C5B31F6E4}"/>
              </a:ext>
            </a:extLst>
          </p:cNvPr>
          <p:cNvSpPr txBox="1"/>
          <p:nvPr/>
        </p:nvSpPr>
        <p:spPr>
          <a:xfrm>
            <a:off x="6941128" y="1565161"/>
            <a:ext cx="517882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MEF22 Q4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Meeting 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参与热度：</a:t>
            </a:r>
            <a:endParaRPr lang="en-US" altLang="zh-CN" sz="1200" cap="all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200" cap="all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2020 ~ 2022 Q1 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线上会议，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2022 Q2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恢复线下会议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1200" cap="all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Q4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官方统计：</a:t>
            </a:r>
            <a:endParaRPr lang="en-US" altLang="zh-CN" sz="1200" cap="all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298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registration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207 attended: (95 virtual + 112 onsite)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76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ompanies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近期参会人数维持在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~200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上下，未恢复到疫情前水平（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1000+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200" cap="all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大多数参会人只参加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workshop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，不参加标准讨论</a:t>
            </a:r>
            <a:endParaRPr lang="en-US" altLang="zh-CN" sz="1200" cap="all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Q4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参会成员：</a:t>
            </a:r>
            <a:endParaRPr lang="en-US" altLang="zh-CN" sz="1200" cap="all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运营商有北美（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AT&amp;T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Verizon,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cox, Windstream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bell CANADA)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，欧洲（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Vodafone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dt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telia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），非洲（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MTN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）等</a:t>
            </a:r>
            <a:endParaRPr lang="en-US" altLang="zh-CN" sz="1200" cap="all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厂商有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cisco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200" cap="all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ciena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200" cap="all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ericsson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Nokia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juniper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endParaRPr lang="en-US" altLang="zh-CN" sz="1200" cap="all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其他：云，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200" cap="all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servicenow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lumen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等），分析师等</a:t>
            </a:r>
            <a:endParaRPr lang="en-US" altLang="zh-CN" sz="1200" cap="all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Q4 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同时举办：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2022 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北美运营商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Meeting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LSO partner meeting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参会北美运营商：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AT&amp;T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Charter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Comcast, cox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Verizon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200" cap="all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windstream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endParaRPr lang="en-US" altLang="zh-CN" sz="1200" cap="all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主要目标是帮助运营商协商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 LSO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部署和测试计划</a:t>
            </a:r>
            <a:endParaRPr lang="en-US" altLang="zh-CN" sz="1200" cap="all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Q4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同时举办：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2022 MEF LSO partner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大会</a:t>
            </a:r>
            <a:endParaRPr lang="en-US" altLang="zh-CN" sz="1200" cap="all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主要目标是连接运营商和设备商，加速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 LSO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adoption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标准的商务影响力</a:t>
            </a:r>
            <a:endParaRPr lang="en-US" altLang="zh-CN" sz="1200" cap="all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788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44F4E9-9ACE-9A0C-9B63-514AEB93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03454"/>
          </a:xfrm>
        </p:spPr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 committee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相关进展和洞察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5015A-5D35-DC4A-712B-A74F09496DB1}"/>
              </a:ext>
            </a:extLst>
          </p:cNvPr>
          <p:cNvSpPr txBox="1"/>
          <p:nvPr/>
        </p:nvSpPr>
        <p:spPr>
          <a:xfrm>
            <a:off x="963651" y="1529676"/>
            <a:ext cx="54787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整体进展：</a:t>
            </a:r>
            <a:endParaRPr lang="en-US" altLang="zh-CN" sz="1600" cap="all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51320-92F2-0932-B327-239C5B31F6E4}"/>
              </a:ext>
            </a:extLst>
          </p:cNvPr>
          <p:cNvSpPr txBox="1"/>
          <p:nvPr/>
        </p:nvSpPr>
        <p:spPr>
          <a:xfrm>
            <a:off x="6941128" y="1565161"/>
            <a:ext cx="51788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进展洞察：</a:t>
            </a:r>
            <a:endParaRPr lang="en-US" altLang="zh-CN" sz="1200" cap="all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200" cap="all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Slicing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发布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版本的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network slicing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解决方案</a:t>
            </a:r>
            <a:endParaRPr lang="en-US" altLang="zh-CN" sz="1200" cap="all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定义了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slicing 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应用和运营商层面的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profile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和接口功能</a:t>
            </a:r>
            <a:endParaRPr lang="en-US" altLang="zh-CN" sz="1200" cap="all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W84.1 (Slicing Attributes), </a:t>
            </a:r>
            <a:r>
              <a:rPr lang="en-GB" sz="1200" baseline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W126 (Slicing Profiles)</a:t>
            </a:r>
            <a:endParaRPr lang="en-US" altLang="zh-CN" sz="1200" cap="all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Security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Editing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GB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W138 (IP Security)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 Letter Ballot 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W130 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Device Physical)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 Interest Group: SASE, Zero Trust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Liaison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ITU-T SG15 (OTNT)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BBF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Slicing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SDWAN)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3GPP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Slicing)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ETSI 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IPv6 for blockchain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标准讨论主要参与方：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Lumen, NEC, Ericsson, Spirent, Bell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由于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Covid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，现场的参会人数比较少，多数在线上参与，技术讨论在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editor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和少数几人中进行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 committee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逐渐引入新的业务层热点场景，对运营商比较关注的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security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应用提案较多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607F65-05D5-5370-CACB-64DFD3D21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07" y="1966500"/>
            <a:ext cx="6144880" cy="467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4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44F4E9-9ACE-9A0C-9B63-514AEB93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03454"/>
          </a:xfrm>
        </p:spPr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LSO committee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相关进展和洞察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5015A-5D35-DC4A-712B-A74F09496DB1}"/>
              </a:ext>
            </a:extLst>
          </p:cNvPr>
          <p:cNvSpPr txBox="1"/>
          <p:nvPr/>
        </p:nvSpPr>
        <p:spPr>
          <a:xfrm>
            <a:off x="963651" y="1529676"/>
            <a:ext cx="54787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整体进展：</a:t>
            </a:r>
            <a:endParaRPr lang="en-US" altLang="zh-CN" sz="1600" cap="all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51320-92F2-0932-B327-239C5B31F6E4}"/>
              </a:ext>
            </a:extLst>
          </p:cNvPr>
          <p:cNvSpPr txBox="1"/>
          <p:nvPr/>
        </p:nvSpPr>
        <p:spPr>
          <a:xfrm>
            <a:off x="6907877" y="1566952"/>
            <a:ext cx="5178828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LSO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进展洞察：</a:t>
            </a:r>
            <a:endParaRPr lang="en-US" altLang="zh-CN" sz="1200" cap="all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200" cap="all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发布标准（</a:t>
            </a:r>
            <a:r>
              <a:rPr lang="en-US" altLang="zh-CN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12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）：</a:t>
            </a:r>
            <a:endParaRPr lang="en-US" altLang="zh-CN" sz="1200" cap="all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MEF 57.2 - </a:t>
            </a:r>
            <a:r>
              <a:rPr lang="en-US" sz="1100" b="1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Product Order Management Business Requirements and Use Cases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MEF 76 - </a:t>
            </a:r>
            <a:r>
              <a:rPr lang="en-US" sz="1100" b="1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Service Control Business Requirements and Use Cases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MEF 113 - </a:t>
            </a:r>
            <a:r>
              <a:rPr lang="en-US" sz="1100" b="1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Trouble Ticketing Business Requirements and Use Cases</a:t>
            </a:r>
            <a:endParaRPr lang="pl-PL" sz="11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CN" sz="1200" cap="all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预审投票（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）：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W123 - </a:t>
            </a:r>
            <a:r>
              <a:rPr lang="en-US" sz="1100" b="1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LSO Cantata and LSO Sonata Product Order Management API - Developer Guide</a:t>
            </a:r>
          </a:p>
          <a:p>
            <a:pPr lvl="1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W124 – </a:t>
            </a:r>
            <a:r>
              <a:rPr lang="en-US" sz="1100" b="1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LSO Cantata and LSO Sonata Trouble Ticket and Incident Management API - Developer Guide</a:t>
            </a:r>
          </a:p>
          <a:p>
            <a:pPr lvl="1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W133 – </a:t>
            </a:r>
            <a:r>
              <a:rPr lang="en-US" sz="1100" b="1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Fault Management and Performance Monitoring Business Requirements and Use Cases</a:t>
            </a:r>
          </a:p>
          <a:p>
            <a:pPr lvl="1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W134 – </a:t>
            </a:r>
            <a:r>
              <a:rPr lang="en-US" sz="1100" b="1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Billing and Invoice Business Requirements and Use Cases</a:t>
            </a:r>
          </a:p>
          <a:p>
            <a:pPr lvl="1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W106 – </a:t>
            </a:r>
            <a:r>
              <a:rPr lang="en-US" sz="1100" b="1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LSO Sonata Access E-Line Product Schemas and Developer Guide</a:t>
            </a:r>
          </a:p>
          <a:p>
            <a:pPr lvl="1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W125 – </a:t>
            </a:r>
            <a:r>
              <a:rPr lang="en-US" sz="1100" b="1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LSO Cantata and LSO Sonata - Subscriber Ethernet Product Schemas and Developer Guide</a:t>
            </a:r>
          </a:p>
          <a:p>
            <a:pPr lvl="1"/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本次会议主要集中在审视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LSO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客户层面相关流程和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的定义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是通过信息模型自上而下实现的，数据模型通过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swagger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和自动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人工翻译生成，建模方式和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TMF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ONF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类似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参与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LSO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建模的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会员（包括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LSO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主席）许多成员也参与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ONF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活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基于信息模型和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的建模很容易接受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ONF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的模型概念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ONF TAPI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模型已经融入到了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的模型中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例：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LSO Sonata/Presto Network Resource &amp; Topology Provisioning)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4E61ED-9CC6-F138-EA24-C21F1D322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41" y="1941576"/>
            <a:ext cx="5982768" cy="2807126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93C4218-8797-BC1D-2973-E479097AC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411" y="5004261"/>
            <a:ext cx="5528589" cy="177061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New Project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：</a:t>
            </a:r>
            <a:endParaRPr lang="en-US" altLang="zh-C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1400" cap="none" dirty="0">
                <a:latin typeface="Segoe UI" panose="020B0502040204020203" pitchFamily="34" charset="0"/>
                <a:cs typeface="Segoe UI" panose="020B0502040204020203" pitchFamily="34" charset="0"/>
              </a:rPr>
              <a:t>Product Offering Availability and Pricing Discovery (Cantata/Sonata)</a:t>
            </a:r>
            <a:r>
              <a:rPr lang="zh-CN" altLang="en-US" sz="1400" cap="none" dirty="0">
                <a:latin typeface="Segoe UI" panose="020B0502040204020203" pitchFamily="34" charset="0"/>
                <a:cs typeface="Segoe UI" panose="020B0502040204020203" pitchFamily="34" charset="0"/>
              </a:rPr>
              <a:t>，主导：</a:t>
            </a:r>
            <a:r>
              <a:rPr lang="en-US" altLang="zh-CN" sz="1400" cap="none" dirty="0">
                <a:latin typeface="Segoe UI" panose="020B0502040204020203" pitchFamily="34" charset="0"/>
                <a:cs typeface="Segoe UI" panose="020B0502040204020203" pitchFamily="34" charset="0"/>
              </a:rPr>
              <a:t>Verizon, Colt, PCCW, Amartus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New IG:</a:t>
            </a:r>
          </a:p>
          <a:p>
            <a:pPr lvl="1">
              <a:lnSpc>
                <a:spcPct val="100000"/>
              </a:lnSpc>
            </a:pPr>
            <a:r>
              <a:rPr lang="en-US" sz="1400" cap="none" dirty="0">
                <a:latin typeface="Segoe UI" panose="020B0502040204020203" pitchFamily="34" charset="0"/>
                <a:cs typeface="Segoe UI" panose="020B0502040204020203" pitchFamily="34" charset="0"/>
              </a:rPr>
              <a:t>MEF128 amendment</a:t>
            </a:r>
          </a:p>
          <a:p>
            <a:pPr lvl="1">
              <a:lnSpc>
                <a:spcPct val="100000"/>
              </a:lnSpc>
            </a:pPr>
            <a:r>
              <a:rPr lang="en-US" altLang="zh-CN" sz="1400" cap="none" dirty="0">
                <a:latin typeface="Segoe UI" panose="020B0502040204020203" pitchFamily="34" charset="0"/>
                <a:cs typeface="Segoe UI" panose="020B0502040204020203" pitchFamily="34" charset="0"/>
              </a:rPr>
              <a:t>SDWAN Cantata, Allegro and USWE</a:t>
            </a:r>
            <a:endParaRPr lang="en-US" sz="1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88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44F4E9-9ACE-9A0C-9B63-514AEB93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03454"/>
          </a:xfrm>
        </p:spPr>
        <p:txBody>
          <a:bodyPr>
            <a:normAutofit/>
          </a:bodyPr>
          <a:lstStyle/>
          <a:p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Training&amp;Certificate Committee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相关进展和洞察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5015A-5D35-DC4A-712B-A74F09496DB1}"/>
              </a:ext>
            </a:extLst>
          </p:cNvPr>
          <p:cNvSpPr txBox="1"/>
          <p:nvPr/>
        </p:nvSpPr>
        <p:spPr>
          <a:xfrm>
            <a:off x="963651" y="1529676"/>
            <a:ext cx="54787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整体进展：</a:t>
            </a:r>
            <a:endParaRPr lang="en-US" altLang="zh-CN" sz="1600" cap="all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51320-92F2-0932-B327-239C5B31F6E4}"/>
              </a:ext>
            </a:extLst>
          </p:cNvPr>
          <p:cNvSpPr txBox="1"/>
          <p:nvPr/>
        </p:nvSpPr>
        <p:spPr>
          <a:xfrm>
            <a:off x="6907877" y="1566952"/>
            <a:ext cx="517882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TCC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进展洞察：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选出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Cisco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新主席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Charles Eckel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，也是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IETF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的标准指定专家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本次会议主要讨论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LSO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training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certificate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LSO Sonata/Cantata certification – proposal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初稿仍在制定中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 SD-WAN, SASE, Zero Trust certification – proposal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初稿仍在制定中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certificate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的制订和培训非常重视，认为这是推广标准商用化部署的最后一个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mile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，所以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certificate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的开发和培训一般是和标准制定同步进行的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Cisco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作为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TCC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的新任主席，在推广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MEF3.0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和其认证上不遗余力，希望通过制定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certificate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来引导标准走向，并拉通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IETF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IP service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的标准（例：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 IP service vs. IETF L3VPN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93C4218-8797-BC1D-2973-E479097AC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411" y="5004261"/>
            <a:ext cx="5528589" cy="99752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New Project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：无</a:t>
            </a:r>
            <a:endParaRPr lang="en-US" altLang="zh-C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New IG: </a:t>
            </a:r>
            <a:r>
              <a:rPr lang="zh-CN" altLang="en-US" sz="1600" cap="none" dirty="0">
                <a:latin typeface="Segoe UI" panose="020B0502040204020203" pitchFamily="34" charset="0"/>
                <a:cs typeface="Segoe UI" panose="020B0502040204020203" pitchFamily="34" charset="0"/>
              </a:rPr>
              <a:t>无</a:t>
            </a:r>
            <a:endParaRPr lang="en-US" sz="16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8B92B-5259-415F-AC64-F91359B63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67" y="1868536"/>
            <a:ext cx="5654139" cy="313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2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44F4E9-9ACE-9A0C-9B63-514AEB93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03454"/>
          </a:xfrm>
        </p:spPr>
        <p:txBody>
          <a:bodyPr>
            <a:normAutofit/>
          </a:bodyPr>
          <a:lstStyle/>
          <a:p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649CE-3BB3-9B32-4086-D04F0F33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521229"/>
            <a:ext cx="10364452" cy="426997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 Q4/22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线下会议逐渐恢复，但是参会人数只有</a:t>
            </a:r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Covid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前的</a:t>
            </a:r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1/3</a:t>
            </a:r>
          </a:p>
          <a:p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现场参会人员大半以上是参加</a:t>
            </a:r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workshop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committee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标准讨论人数（包括线上）</a:t>
            </a:r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10-20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</a:t>
            </a:r>
            <a:endParaRPr lang="en-US" altLang="zh-CN" cap="none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持续投入对新业务和应用的标准化，</a:t>
            </a:r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SASE Edge, security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等都是</a:t>
            </a:r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标准未来拓展的方向</a:t>
            </a:r>
            <a:endParaRPr lang="en-US" altLang="zh-CN" cap="none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北美（美</a:t>
            </a:r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加）运营商和设备商是支持</a:t>
            </a:r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的主要参与方，对</a:t>
            </a:r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标准的诉求和优先级有足够的控制力，欧洲和其他地区的运营商基本上参与与跟随，云、应用</a:t>
            </a:r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(Azure, Salesforce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和第三方</a:t>
            </a:r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wholesaler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Colt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GoldConnect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等）对</a:t>
            </a:r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的支持力度增大</a:t>
            </a:r>
            <a:endParaRPr lang="en-US" altLang="zh-CN" cap="none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标准运作方式不只是单纯的标准制定，而是标准</a:t>
            </a:r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商务推广同时进行，在商业上与运营商和其他成员一起推动标准的实现和落地，标准的演进通过</a:t>
            </a:r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committee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组织快速叠代。相比较而言，</a:t>
            </a:r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IETF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就是存粹的制定标准，标准落地缺少了强有力的标准商用化的推动实体</a:t>
            </a:r>
            <a:endParaRPr lang="en-US" altLang="zh-CN" cap="none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LSO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架构和</a:t>
            </a:r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在北美大</a:t>
            </a:r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的部署已经开始成形，参会运营商和设备商普遍关注</a:t>
            </a:r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LSO 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Sonata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Cantata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接口的部署和解决方案的支持能力</a:t>
            </a:r>
            <a:endParaRPr lang="en-US" altLang="zh-CN" cap="none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LSO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接口是</a:t>
            </a:r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API-driven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ONF TAPI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的已经融入</a:t>
            </a:r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LSO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接口，未来基本上没有空间再采纳其他类型的接口，包括</a:t>
            </a:r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IETF ACTN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。因此在</a:t>
            </a:r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MEF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可以考虑推业务面的解决方案，比如智能故障分析，自动化，切片等来屏蔽下层</a:t>
            </a:r>
            <a:r>
              <a:rPr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接口差异</a:t>
            </a:r>
            <a:endParaRPr lang="en-US" cap="none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749938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7588</TotalTime>
  <Words>1919</Words>
  <Application>Microsoft Office PowerPoint</Application>
  <PresentationFormat>Widescreen</PresentationFormat>
  <Paragraphs>145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YaHei</vt:lpstr>
      <vt:lpstr>Arial</vt:lpstr>
      <vt:lpstr>Calibri</vt:lpstr>
      <vt:lpstr>Segoe UI</vt:lpstr>
      <vt:lpstr>Tw Cen MT</vt:lpstr>
      <vt:lpstr>Droplet</vt:lpstr>
      <vt:lpstr>MEF 2022标准组织洞察</vt:lpstr>
      <vt:lpstr>MEF简介</vt:lpstr>
      <vt:lpstr>我司MEF以往参与情况和主要关注点</vt:lpstr>
      <vt:lpstr>MEF标准committee</vt:lpstr>
      <vt:lpstr>Service committee相关进展和洞察</vt:lpstr>
      <vt:lpstr>LSO committee相关进展和洞察</vt:lpstr>
      <vt:lpstr>Training&amp;Certificate Committee相关进展和洞察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MEF 2022标准组织洞察</dc:title>
  <dc:creator>Aihua Guo</dc:creator>
  <cp:lastModifiedBy>Aihua Guo</cp:lastModifiedBy>
  <cp:revision>2</cp:revision>
  <dcterms:created xsi:type="dcterms:W3CDTF">2022-12-30T15:35:55Z</dcterms:created>
  <dcterms:modified xsi:type="dcterms:W3CDTF">2023-01-04T22:04:16Z</dcterms:modified>
</cp:coreProperties>
</file>