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75" r:id="rId2"/>
    <p:sldId id="785" r:id="rId3"/>
    <p:sldId id="786" r:id="rId4"/>
    <p:sldId id="787" r:id="rId5"/>
    <p:sldId id="779" r:id="rId6"/>
    <p:sldId id="7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64B80B-25A7-9185-8F19-05765B37C3AF}" name="Norbert Voigt" initials="NV" userId="S::NORBERT.VOIGT@adtran.com::573ca435-50b3-449a-b359-c0c7fa4df698" providerId="AD"/>
  <p188:author id="{FB39D730-BBA1-6565-2768-41B7A462D360}" name="Jan Diestelmans (Nokia)" initials="JD(" userId="S::jan.diestelmans@nokia.com::4852e5a4-7ca6-481c-88b8-995b024418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Hancock" initials="NH" lastIdx="1" clrIdx="0">
    <p:extLst>
      <p:ext uri="{19B8F6BF-5375-455C-9EA6-DF929625EA0E}">
        <p15:presenceInfo xmlns:p15="http://schemas.microsoft.com/office/powerpoint/2012/main" userId="Nick Hanc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3FD"/>
    <a:srgbClr val="E8E6FE"/>
    <a:srgbClr val="7086A4"/>
    <a:srgbClr val="556A85"/>
    <a:srgbClr val="3333FF"/>
    <a:srgbClr val="CC00CC"/>
    <a:srgbClr val="CCFFCC"/>
    <a:srgbClr val="D1CCFE"/>
    <a:srgbClr val="FFFF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02" autoAdjust="0"/>
    <p:restoredTop sz="95597" autoAdjust="0"/>
  </p:normalViewPr>
  <p:slideViewPr>
    <p:cSldViewPr snapToGrid="0" snapToObjects="1">
      <p:cViewPr varScale="1">
        <p:scale>
          <a:sx n="76" d="100"/>
          <a:sy n="76" d="100"/>
        </p:scale>
        <p:origin x="62" y="3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an Caenegem (Nokia)" userId="0e2e7dc8-4df9-4764-8145-95964adb0048" providerId="ADAL" clId="{25F3DBA9-6899-462A-9D52-65D767FBA395}"/>
    <pc:docChg chg="custSel addSld delSld modSld">
      <pc:chgData name="Tom van Caenegem (Nokia)" userId="0e2e7dc8-4df9-4764-8145-95964adb0048" providerId="ADAL" clId="{25F3DBA9-6899-462A-9D52-65D767FBA395}" dt="2023-04-19T12:11:55.116" v="25" actId="20577"/>
      <pc:docMkLst>
        <pc:docMk/>
      </pc:docMkLst>
      <pc:sldChg chg="addSp modSp mod">
        <pc:chgData name="Tom van Caenegem (Nokia)" userId="0e2e7dc8-4df9-4764-8145-95964adb0048" providerId="ADAL" clId="{25F3DBA9-6899-462A-9D52-65D767FBA395}" dt="2023-04-19T12:11:55.116" v="25" actId="20577"/>
        <pc:sldMkLst>
          <pc:docMk/>
          <pc:sldMk cId="1841289157" sldId="258"/>
        </pc:sldMkLst>
        <pc:spChg chg="add mod">
          <ac:chgData name="Tom van Caenegem (Nokia)" userId="0e2e7dc8-4df9-4764-8145-95964adb0048" providerId="ADAL" clId="{25F3DBA9-6899-462A-9D52-65D767FBA395}" dt="2023-04-19T12:11:55.116" v="25" actId="20577"/>
          <ac:spMkLst>
            <pc:docMk/>
            <pc:sldMk cId="1841289157" sldId="258"/>
            <ac:spMk id="2" creationId="{52E982F4-6D46-76AA-16B3-B1D0774FC154}"/>
          </ac:spMkLst>
        </pc:spChg>
      </pc:sldChg>
      <pc:sldChg chg="addSp delSp modSp new mod">
        <pc:chgData name="Tom van Caenegem (Nokia)" userId="0e2e7dc8-4df9-4764-8145-95964adb0048" providerId="ADAL" clId="{25F3DBA9-6899-462A-9D52-65D767FBA395}" dt="2023-04-19T12:11:00.739" v="13" actId="20577"/>
        <pc:sldMkLst>
          <pc:docMk/>
          <pc:sldMk cId="3622081894" sldId="777"/>
        </pc:sldMkLst>
        <pc:spChg chg="mod">
          <ac:chgData name="Tom van Caenegem (Nokia)" userId="0e2e7dc8-4df9-4764-8145-95964adb0048" providerId="ADAL" clId="{25F3DBA9-6899-462A-9D52-65D767FBA395}" dt="2023-04-19T12:11:00.739" v="13" actId="20577"/>
          <ac:spMkLst>
            <pc:docMk/>
            <pc:sldMk cId="3622081894" sldId="777"/>
            <ac:spMk id="2" creationId="{6727FC44-8A79-B4CF-E78D-BEC4F2987EEA}"/>
          </ac:spMkLst>
        </pc:spChg>
        <pc:spChg chg="del">
          <ac:chgData name="Tom van Caenegem (Nokia)" userId="0e2e7dc8-4df9-4764-8145-95964adb0048" providerId="ADAL" clId="{25F3DBA9-6899-462A-9D52-65D767FBA395}" dt="2023-04-19T12:10:38.032" v="2" actId="478"/>
          <ac:spMkLst>
            <pc:docMk/>
            <pc:sldMk cId="3622081894" sldId="777"/>
            <ac:spMk id="3" creationId="{D4448A4F-6477-3F1F-D371-B679323D3092}"/>
          </ac:spMkLst>
        </pc:spChg>
        <pc:picChg chg="add mod">
          <ac:chgData name="Tom van Caenegem (Nokia)" userId="0e2e7dc8-4df9-4764-8145-95964adb0048" providerId="ADAL" clId="{25F3DBA9-6899-462A-9D52-65D767FBA395}" dt="2023-04-19T12:10:44.708" v="5" actId="1076"/>
          <ac:picMkLst>
            <pc:docMk/>
            <pc:sldMk cId="3622081894" sldId="777"/>
            <ac:picMk id="5" creationId="{6B9FDEFC-D112-18AC-DD5E-E8586F4F449B}"/>
          </ac:picMkLst>
        </pc:picChg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455639887" sldId="779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9299693" sldId="785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3945084959" sldId="786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2835966641" sldId="788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12314678" sldId="790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705153084" sldId="791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245634402" sldId="793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82354174" sldId="7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F76BA-D7BA-7142-9C9E-46D7B0AE9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58FC-6F3A-9E41-B059-888197254B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93E4-B536-2948-B9CB-B40DF7DC4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3945-ECE1-0C45-BD87-C7E59EC39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33E2A-5317-7340-92DE-D6E086B73C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CFA7-A1A1-FF4C-A13F-0D450D6C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7912-96D5-1547-AE1F-A142F0C0CD9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8B75C-BCCA-B34B-810A-B606FA62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8B75C-BCCA-B34B-810A-B606FA62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0EE22-9B12-3D4F-9003-AC3560DA2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96184-7ADC-8D49-9939-20BB5CA0F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9DA9FE12-8A85-6C4A-B4B7-DDDF84181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09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Content_Slide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5E127-4ABF-CF46-9462-4CDAEAD9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2C40-AAC0-1243-BE83-DDBC86860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0541000" cy="5045650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AF43A-9793-1640-A4F3-09B22E27ED7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7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3469247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9931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62A15-842D-C146-A132-1A8C02968E9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33995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7C4-BE28-8846-9838-A63D1F7D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03999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/>
              <a:t>Title of slide goes here and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B05B-5F8A-E94B-A6B6-D4FCDC3A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6932"/>
            <a:ext cx="5157787" cy="44160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A150-D0B5-734E-8658-E9D974CA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8536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C6163-8E90-D943-B588-472E4DB7C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9844"/>
            <a:ext cx="5183188" cy="44869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F9006-2EFA-2046-AD4A-ADCC1AEE5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8536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Clr>
                <a:schemeClr val="accent1"/>
              </a:buClr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CF8EDA-DCE9-6745-986F-F867FC8EF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166C4-D076-B64D-9D15-CCC7475D4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DB4C8-9BF7-A64A-B0B0-E5F20E17D59D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F58DF-5D48-6D4B-915D-747971F597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F641A70-6138-0142-9EB8-DCACFE99F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-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1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eft_Picture_Right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5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136F-FD6A-BF41-89B4-9FF78FBE0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07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0B961-17E5-8F46-83A7-F940DFFF1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E030B3-40AD-7740-9FAE-D2265B5A7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Diagram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5801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52595DA5-035E-5D45-A4E4-A4AAB7EB4C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E963-D47A-0348-942C-840F2A0742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159000"/>
            <a:ext cx="12192000" cy="4699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2DCDB163-CB23-1440-91AA-76955ED06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6" y="4871744"/>
            <a:ext cx="8656154" cy="156343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48EC7-D751-E74D-87DF-18B9970C0E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4851400"/>
            <a:ext cx="1536700" cy="15367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4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0"/>
            <a:ext cx="12533585" cy="31487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EB6FE-4EE8-894D-A125-5F76D1FD7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W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-3358713"/>
            <a:ext cx="12533585" cy="314879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111 L -0.00091 0.4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82D04E-29F3-8241-B482-E8E0046BEDA3}"/>
              </a:ext>
            </a:extLst>
          </p:cNvPr>
          <p:cNvSpPr/>
          <p:nvPr userDrawn="1"/>
        </p:nvSpPr>
        <p:spPr>
          <a:xfrm>
            <a:off x="0" y="0"/>
            <a:ext cx="12192000" cy="525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271CB-6D5F-1A41-A516-7A9790467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3600" y="0"/>
            <a:ext cx="4538400" cy="4538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135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BB2867-F6BC-5147-B247-AA8FBA62A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6633"/>
            <a:ext cx="6120000" cy="3960000"/>
          </a:xfrm>
        </p:spPr>
        <p:txBody>
          <a:bodyPr anchor="ctr"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System Font Regular"/>
              <a:buChar char="-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3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-D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03C09D-B3A2-0946-A75D-556010FD7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407"/>
          <a:stretch/>
        </p:blipFill>
        <p:spPr>
          <a:xfrm>
            <a:off x="1194" y="0"/>
            <a:ext cx="12189611" cy="532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0097B-7680-7A4A-A788-F721E0A8F2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5999" y="1"/>
            <a:ext cx="4826000" cy="482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00C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74DF8C-61E0-2F48-9999-86F626EDE3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8000"/>
            <a:ext cx="6120000" cy="3960000"/>
          </a:xfrm>
        </p:spPr>
        <p:txBody>
          <a:bodyPr anchor="ctr"/>
          <a:lstStyle>
            <a:lvl1pPr marL="2286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0BEF6-E2A5-6248-BF0A-091EC82A1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C2BEE2B-E076-434D-8D93-67DF89A0C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F950E-FADF-5649-9845-365F42E4D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606E7-E61B-1B4F-9F00-D04C1B120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0E39A-36F6-5A4F-857D-D8A40F1BD6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077-C140-40E2-BDDC-63D378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8F8-4D88-4F7C-AEC1-3F0A417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2D77-BF0C-48F6-8687-72ACC704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933-FC57-4F6A-A17A-E0B74E1E025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73A2-80A8-4C19-9FB2-ED1E994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2DD-B0B9-4D3C-B4E2-4ECF8EE9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C87B39-5926-9D4C-884A-EB9DD8491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</a:blip>
          <a:srcRect t="16110" b="4973"/>
          <a:stretch/>
        </p:blipFill>
        <p:spPr>
          <a:xfrm>
            <a:off x="4489552" y="0"/>
            <a:ext cx="9009087" cy="685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-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DB428F6-BABD-DA47-B8CA-865AB332A9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5300" y="0"/>
            <a:ext cx="2806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C24D8-90CC-5141-B102-D2FC285699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E63C7-4C51-154E-9A3F-40A1E884BF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10675" y="1548115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1.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10675" y="217704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2.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10675" y="2814432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3.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0675" y="3451824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4.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10675" y="4089216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5.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10675" y="4726608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6.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10675" y="536400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7.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192D38-2D85-AC4A-8AED-9E30B18DFE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70886" y="2189254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9291B7B-A7DE-2044-B880-29A4F1BB85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63071" y="2831443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46D01A-1ADF-9E4E-8203-11FE0E0D79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0886" y="3473632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DB0E2FEC-65BF-7345-B053-E44593531D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70886" y="4111028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621C4FA-7BC7-534D-A536-AF01626EA3F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63071" y="4748425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20E22EAD-089C-1546-B08C-95E9AA196D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63071" y="5385821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rgbClr val="41B64C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3E0136B-BC47-A44A-A845-CA4484F19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886" y="1547065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67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6875" y="1548115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6875" y="217704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2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6875" y="2814432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3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16875" y="3451824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4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75" y="4089216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5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16875" y="4726608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6875" y="536400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7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6FF4A-C81C-6A49-A592-EEDF22AB3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Key Descrip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B80A-5705-EE4C-97B6-FCC8BA53F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E11A5A-9E9E-9943-AC14-3DFD2951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E015E-5406-7A42-B833-F18CAC3D7B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8B66F-B136-0349-8C97-39D798C31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1DEF8-8285-A548-A94C-8E9613143C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7D2E246-F94D-EB49-9A85-69C09A42C0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</p:spTree>
    <p:extLst>
      <p:ext uri="{BB962C8B-B14F-4D97-AF65-F5344CB8AC3E}">
        <p14:creationId xmlns:p14="http://schemas.microsoft.com/office/powerpoint/2010/main" val="8862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0D51DB-A336-7143-B114-E543008AB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9F8E4-4106-1C4D-85F6-13555BFB1C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0" indent="0">
              <a:buClr>
                <a:schemeClr val="accent2"/>
              </a:buClr>
              <a:buSzPct val="75000"/>
              <a:buFont typeface="Wingdings" pitchFamily="2" charset="2"/>
              <a:buNone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1B64C"/>
              </a:buClr>
              <a:buSzPct val="75000"/>
              <a:buFont typeface="Wingdings" pitchFamily="2" charset="2"/>
              <a:buChar char="§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100000"/>
              <a:buFont typeface="System Font Regular"/>
              <a:buChar char="-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5C4E6-0305-6141-BC53-511DFBDCA13C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7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AAF3-C121-824E-A30F-72C5D41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9CBC-6BDA-A24D-ABA5-8173E6DB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3B0E-B071-5649-9007-2AD62D44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49" r:id="rId3"/>
    <p:sldLayoutId id="2147483666" r:id="rId4"/>
    <p:sldLayoutId id="2147483665" r:id="rId5"/>
    <p:sldLayoutId id="2147483663" r:id="rId6"/>
    <p:sldLayoutId id="2147483664" r:id="rId7"/>
    <p:sldLayoutId id="2147483650" r:id="rId8"/>
    <p:sldLayoutId id="2147483651" r:id="rId9"/>
    <p:sldLayoutId id="2147483669" r:id="rId10"/>
    <p:sldLayoutId id="2147483652" r:id="rId11"/>
    <p:sldLayoutId id="2147483672" r:id="rId12"/>
    <p:sldLayoutId id="2147483653" r:id="rId13"/>
    <p:sldLayoutId id="2147483654" r:id="rId14"/>
    <p:sldLayoutId id="2147483673" r:id="rId15"/>
    <p:sldLayoutId id="2147483668" r:id="rId16"/>
    <p:sldLayoutId id="2147483655" r:id="rId17"/>
    <p:sldLayoutId id="2147483656" r:id="rId18"/>
    <p:sldLayoutId id="2147483662" r:id="rId19"/>
    <p:sldLayoutId id="2147483670" r:id="rId20"/>
    <p:sldLayoutId id="2147483671" r:id="rId21"/>
    <p:sldLayoutId id="2147483674" r:id="rId22"/>
    <p:sldLayoutId id="2147483657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1B64C"/>
        </a:buClr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78D9-9F26-4B43-8899-B398395C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78" y="1903751"/>
            <a:ext cx="10665522" cy="2338465"/>
          </a:xfrm>
        </p:spPr>
        <p:txBody>
          <a:bodyPr/>
          <a:lstStyle/>
          <a:p>
            <a:r>
              <a:rPr lang="en-US" sz="4400" dirty="0"/>
              <a:t>WT-436i2 Use Case : Intelligent Control of Large-scale Wi-Fi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7050-FB63-4F11-B251-282E62386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Haomian Zheng, </a:t>
            </a:r>
            <a:r>
              <a:rPr lang="en-US" dirty="0" err="1"/>
              <a:t>Guoxiang</a:t>
            </a:r>
            <a:r>
              <a:rPr lang="en-US" dirty="0"/>
              <a:t> Liu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A41AE-F66C-4AEE-8211-4FCC4A6B0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30, 2023</a:t>
            </a:r>
          </a:p>
        </p:txBody>
      </p:sp>
    </p:spTree>
    <p:extLst>
      <p:ext uri="{BB962C8B-B14F-4D97-AF65-F5344CB8AC3E}">
        <p14:creationId xmlns:p14="http://schemas.microsoft.com/office/powerpoint/2010/main" val="42349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2434" y="1356527"/>
            <a:ext cx="7303423" cy="4733123"/>
          </a:xfrm>
        </p:spPr>
        <p:txBody>
          <a:bodyPr>
            <a:normAutofit/>
          </a:bodyPr>
          <a:lstStyle/>
          <a:p>
            <a:r>
              <a:rPr lang="en-US" dirty="0"/>
              <a:t>In Fiber-to-the-room (FTTR) and other similar network scenarios, there are dense ONU deployments with Wi-Fi APs in a small area</a:t>
            </a:r>
          </a:p>
          <a:p>
            <a:pPr lvl="1"/>
            <a:r>
              <a:rPr lang="en-US" dirty="0"/>
              <a:t>Hundreds of ONUs in a mid-size enterprise FTTR deployment</a:t>
            </a:r>
          </a:p>
          <a:p>
            <a:pPr lvl="1"/>
            <a:r>
              <a:rPr lang="en-US" dirty="0"/>
              <a:t># of users connected to different ONU Wi-Fi APs vary depending on the movement and bandwidth requirements of the users</a:t>
            </a:r>
          </a:p>
          <a:p>
            <a:r>
              <a:rPr lang="en-US" dirty="0"/>
              <a:t>The interference between the Wi-Fi APs can significantly degrade the quality of service and user experiences.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ECAEB-19C0-E7E5-A1F7-0F193A7E8877}"/>
              </a:ext>
            </a:extLst>
          </p:cNvPr>
          <p:cNvSpPr txBox="1"/>
          <p:nvPr/>
        </p:nvSpPr>
        <p:spPr>
          <a:xfrm>
            <a:off x="1487157" y="2819232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FTTR deployments</a:t>
            </a:r>
          </a:p>
        </p:txBody>
      </p:sp>
    </p:spTree>
    <p:extLst>
      <p:ext uri="{BB962C8B-B14F-4D97-AF65-F5344CB8AC3E}">
        <p14:creationId xmlns:p14="http://schemas.microsoft.com/office/powerpoint/2010/main" val="18509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5852" y="1356527"/>
            <a:ext cx="10750006" cy="4733123"/>
          </a:xfrm>
        </p:spPr>
        <p:txBody>
          <a:bodyPr>
            <a:normAutofit/>
          </a:bodyPr>
          <a:lstStyle/>
          <a:p>
            <a:r>
              <a:rPr lang="en-US" dirty="0"/>
              <a:t>Very challenging to identify the interference and timely improve the </a:t>
            </a:r>
            <a:r>
              <a:rPr lang="en-US" dirty="0" err="1"/>
              <a:t>QoE</a:t>
            </a:r>
            <a:r>
              <a:rPr lang="en-US" dirty="0"/>
              <a:t> of users in such a dynamic and large-scale Wi-Fi deployment</a:t>
            </a:r>
          </a:p>
          <a:p>
            <a:r>
              <a:rPr lang="en-US" dirty="0"/>
              <a:t>Intelligent Wi-Fi control architecture is needed to</a:t>
            </a:r>
          </a:p>
          <a:p>
            <a:pPr lvl="1"/>
            <a:r>
              <a:rPr lang="en-US" dirty="0"/>
              <a:t>Collect the real-time status of Wi-Fi signals and usages</a:t>
            </a:r>
          </a:p>
          <a:p>
            <a:pPr lvl="1"/>
            <a:r>
              <a:rPr lang="en-US" dirty="0"/>
              <a:t>Identify the interference in real time</a:t>
            </a:r>
          </a:p>
          <a:p>
            <a:pPr lvl="1"/>
            <a:r>
              <a:rPr lang="en-US" dirty="0"/>
              <a:t>Provide timely adjustments to resolve the interference issue</a:t>
            </a:r>
          </a:p>
        </p:txBody>
      </p:sp>
    </p:spTree>
    <p:extLst>
      <p:ext uri="{BB962C8B-B14F-4D97-AF65-F5344CB8AC3E}">
        <p14:creationId xmlns:p14="http://schemas.microsoft.com/office/powerpoint/2010/main" val="211060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096876"/>
            <a:ext cx="6213231" cy="3446585"/>
          </a:xfrm>
        </p:spPr>
        <p:txBody>
          <a:bodyPr>
            <a:normAutofit/>
          </a:bodyPr>
          <a:lstStyle/>
          <a:p>
            <a:r>
              <a:rPr lang="en-US" dirty="0"/>
              <a:t>Centralized Wi-Fi network control on OLT devices or on the controller </a:t>
            </a:r>
          </a:p>
          <a:p>
            <a:r>
              <a:rPr lang="en-US" dirty="0"/>
              <a:t>The status of Wi-Fi network composed by multiple ONUs can be collected and represented as multiple Wi-Fi topologies </a:t>
            </a:r>
          </a:p>
          <a:p>
            <a:r>
              <a:rPr lang="en-US" dirty="0"/>
              <a:t>AI-based analytical algorithms may be used to analyze and generate dynamic Wi-Fi configurations to optimize the signal performance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8B9AE-7F64-7959-B4EA-26D210A7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876"/>
            <a:ext cx="6025269" cy="3650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C3C31-AA46-D938-4FF7-EFACF7B3BEA0}"/>
              </a:ext>
            </a:extLst>
          </p:cNvPr>
          <p:cNvSpPr txBox="1"/>
          <p:nvPr/>
        </p:nvSpPr>
        <p:spPr>
          <a:xfrm>
            <a:off x="271304" y="4931413"/>
            <a:ext cx="110824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a typeface="DengXian" panose="02010600030101010101" pitchFamily="2" charset="-122"/>
              </a:rPr>
              <a:t>Intelligent Wi-Fi control:</a:t>
            </a:r>
            <a:endParaRPr lang="en-US" sz="1400" b="1" dirty="0">
              <a:solidFill>
                <a:srgbClr val="FF0000"/>
              </a:solidFill>
              <a:effectLst/>
              <a:ea typeface="DengXia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sz="1400" dirty="0">
                <a:effectLst/>
                <a:ea typeface="DengXian" panose="02010600030101010101" pitchFamily="2" charset="-122"/>
              </a:rPr>
              <a:t>Real-time status, e.g.</a:t>
            </a:r>
            <a:r>
              <a:rPr lang="en-US" sz="1400" dirty="0">
                <a:ea typeface="DengXian" panose="02010600030101010101" pitchFamily="2" charset="-122"/>
              </a:rPr>
              <a:t>, </a:t>
            </a:r>
            <a:r>
              <a:rPr lang="en-US" sz="1400" dirty="0">
                <a:effectLst/>
                <a:ea typeface="DengXian" panose="02010600030101010101" pitchFamily="2" charset="-122"/>
              </a:rPr>
              <a:t>neighbor info, channel status, channel power, of Wi-Fi devices are streamed to the controller / OLT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DengXian" panose="02010600030101010101" pitchFamily="2" charset="-122"/>
              </a:rPr>
              <a:t>The controller / OLT builds up Wi-Fi topologies based on the collected data</a:t>
            </a:r>
            <a:endParaRPr lang="en-US" sz="1400" dirty="0">
              <a:effectLst/>
              <a:ea typeface="DengXia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DengXian" panose="02010600030101010101" pitchFamily="2" charset="-122"/>
              </a:rPr>
              <a:t>The network resource utilization and interference spots are analyzed. Scenario-based AI algorithms can be used to create optimal Wi-Fi configurations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DengXian" panose="02010600030101010101" pitchFamily="2" charset="-122"/>
              </a:rPr>
              <a:t>The optimal Wi-Fi configurations are pushed to the ONUs and take effect</a:t>
            </a:r>
          </a:p>
          <a:p>
            <a:pPr marL="342900" indent="-342900">
              <a:buAutoNum type="arabicPeriod"/>
            </a:pPr>
            <a:endParaRPr lang="en-US" sz="1400" dirty="0">
              <a:ea typeface="DengXian" panose="02010600030101010101" pitchFamily="2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0B489E-8284-1F34-A60A-43B72172A1DD}"/>
              </a:ext>
            </a:extLst>
          </p:cNvPr>
          <p:cNvCxnSpPr/>
          <p:nvPr/>
        </p:nvCxnSpPr>
        <p:spPr>
          <a:xfrm flipV="1">
            <a:off x="924448" y="3429000"/>
            <a:ext cx="1155561" cy="389374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05FC4A-2D83-329F-E06B-BAE61DF593B8}"/>
              </a:ext>
            </a:extLst>
          </p:cNvPr>
          <p:cNvCxnSpPr>
            <a:cxnSpLocks/>
          </p:cNvCxnSpPr>
          <p:nvPr/>
        </p:nvCxnSpPr>
        <p:spPr>
          <a:xfrm flipV="1">
            <a:off x="2230734" y="3539531"/>
            <a:ext cx="391886" cy="389374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CDD9F9-6D1E-4C12-C223-F9215E986EB2}"/>
              </a:ext>
            </a:extLst>
          </p:cNvPr>
          <p:cNvCxnSpPr>
            <a:cxnSpLocks/>
          </p:cNvCxnSpPr>
          <p:nvPr/>
        </p:nvCxnSpPr>
        <p:spPr>
          <a:xfrm flipH="1" flipV="1">
            <a:off x="3104941" y="3539531"/>
            <a:ext cx="359869" cy="389374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2787F-B5D8-88F3-8DC9-D0CB2BB78204}"/>
              </a:ext>
            </a:extLst>
          </p:cNvPr>
          <p:cNvCxnSpPr>
            <a:cxnSpLocks/>
          </p:cNvCxnSpPr>
          <p:nvPr/>
        </p:nvCxnSpPr>
        <p:spPr>
          <a:xfrm flipH="1" flipV="1">
            <a:off x="3535541" y="3539531"/>
            <a:ext cx="955136" cy="370982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8BE758-925E-49C8-E8AF-AFC48F832AFC}"/>
              </a:ext>
            </a:extLst>
          </p:cNvPr>
          <p:cNvGrpSpPr/>
          <p:nvPr/>
        </p:nvGrpSpPr>
        <p:grpSpPr>
          <a:xfrm>
            <a:off x="1680695" y="3230701"/>
            <a:ext cx="270465" cy="281353"/>
            <a:chOff x="1156401" y="3336054"/>
            <a:chExt cx="270465" cy="2813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5F743-E274-D450-7D3A-363CC8C15C4F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B48301-CDB9-0B7F-9A91-41FD5EB99FD8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5F5108-EFC2-68AC-3A0D-D984566FB23A}"/>
              </a:ext>
            </a:extLst>
          </p:cNvPr>
          <p:cNvSpPr txBox="1"/>
          <p:nvPr/>
        </p:nvSpPr>
        <p:spPr>
          <a:xfrm>
            <a:off x="4380465" y="1229199"/>
            <a:ext cx="10450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Scenario-based AI Algorithms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758308-50C0-4BD8-1D1D-75094C541B9B}"/>
              </a:ext>
            </a:extLst>
          </p:cNvPr>
          <p:cNvGrpSpPr/>
          <p:nvPr/>
        </p:nvGrpSpPr>
        <p:grpSpPr>
          <a:xfrm>
            <a:off x="3682354" y="2562231"/>
            <a:ext cx="270465" cy="281353"/>
            <a:chOff x="1156401" y="3336054"/>
            <a:chExt cx="270465" cy="2813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DFCF01-3180-0851-E41F-40C88B5F65C0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800D8E-36A3-14B1-72EF-EDB573DAF326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87C76-682E-CB90-6802-2C35E097B7D0}"/>
              </a:ext>
            </a:extLst>
          </p:cNvPr>
          <p:cNvGrpSpPr/>
          <p:nvPr/>
        </p:nvGrpSpPr>
        <p:grpSpPr>
          <a:xfrm>
            <a:off x="4110000" y="1268642"/>
            <a:ext cx="270465" cy="281353"/>
            <a:chOff x="1156401" y="3336054"/>
            <a:chExt cx="270465" cy="28135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94CF7B-BA3C-8DDF-C386-7C3172EB6496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212B1F-E107-8605-4576-9DC41F369AF3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BEC5E4-BEFA-4DF7-046B-0CBC01FCCACA}"/>
              </a:ext>
            </a:extLst>
          </p:cNvPr>
          <p:cNvGrpSpPr/>
          <p:nvPr/>
        </p:nvGrpSpPr>
        <p:grpSpPr>
          <a:xfrm>
            <a:off x="1471566" y="3816175"/>
            <a:ext cx="270465" cy="281353"/>
            <a:chOff x="1156401" y="3336054"/>
            <a:chExt cx="270465" cy="28135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3C241F-CDE0-F349-3C25-B2E0B5564128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52C87-91FD-85C4-1485-EA0F7EF7F1A3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4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1DB546-0144-7100-540E-C9D843AC3EEA}"/>
              </a:ext>
            </a:extLst>
          </p:cNvPr>
          <p:cNvCxnSpPr>
            <a:cxnSpLocks/>
          </p:cNvCxnSpPr>
          <p:nvPr/>
        </p:nvCxnSpPr>
        <p:spPr>
          <a:xfrm flipH="1">
            <a:off x="1311777" y="3499885"/>
            <a:ext cx="1169229" cy="4451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343372-CFB6-ED78-B623-77A6067FE5D8}"/>
              </a:ext>
            </a:extLst>
          </p:cNvPr>
          <p:cNvCxnSpPr>
            <a:cxnSpLocks/>
          </p:cNvCxnSpPr>
          <p:nvPr/>
        </p:nvCxnSpPr>
        <p:spPr>
          <a:xfrm flipH="1">
            <a:off x="2504922" y="3389244"/>
            <a:ext cx="458405" cy="5192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360C99-0C44-738D-612F-F62EDFE6DF6F}"/>
              </a:ext>
            </a:extLst>
          </p:cNvPr>
          <p:cNvCxnSpPr>
            <a:cxnSpLocks/>
          </p:cNvCxnSpPr>
          <p:nvPr/>
        </p:nvCxnSpPr>
        <p:spPr>
          <a:xfrm>
            <a:off x="3270973" y="3435386"/>
            <a:ext cx="516468" cy="4935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4E30C-6F92-20F7-6E43-AC710EDB971A}"/>
              </a:ext>
            </a:extLst>
          </p:cNvPr>
          <p:cNvCxnSpPr>
            <a:cxnSpLocks/>
          </p:cNvCxnSpPr>
          <p:nvPr/>
        </p:nvCxnSpPr>
        <p:spPr>
          <a:xfrm>
            <a:off x="3558194" y="3355254"/>
            <a:ext cx="1233537" cy="4190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Requirements for AIM Framework &amp;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1141458" cy="50456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AIM Framework:</a:t>
            </a:r>
          </a:p>
          <a:p>
            <a:r>
              <a:rPr lang="en-US" dirty="0"/>
              <a:t>Supports large-scale data processing, training and analysis with embedded AI capabilities in the AIM basic components, pipelines and applications</a:t>
            </a:r>
          </a:p>
          <a:p>
            <a:r>
              <a:rPr lang="en-US" dirty="0"/>
              <a:t>Supports the storage of large-scale data collected from massive numbers of ONU devices</a:t>
            </a:r>
          </a:p>
          <a:p>
            <a:r>
              <a:rPr lang="en-US" dirty="0"/>
              <a:t>The centralized Wi-Fi control and AI algorithms can be flexibly deployed either together with the controller or embedded on OLT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AIM Interfaces:</a:t>
            </a:r>
          </a:p>
          <a:p>
            <a:r>
              <a:rPr lang="en-US" dirty="0"/>
              <a:t>Supports real-time streaming telemetry of Wi-Fi performance data from massive number of devices to the controller/OLT</a:t>
            </a:r>
          </a:p>
          <a:p>
            <a:r>
              <a:rPr lang="en-US" dirty="0"/>
              <a:t>Supports real-time streaming telemetry between ONU and OLT with proper extensions to the OMCI, especially when the Wi-Fi control and AI algorithms are deployed on the OLT</a:t>
            </a:r>
          </a:p>
          <a:p>
            <a:r>
              <a:rPr lang="en-US" dirty="0"/>
              <a:t>Supports the storage of large-scale data collected from massive numbers of ONU devices</a:t>
            </a:r>
          </a:p>
        </p:txBody>
      </p:sp>
    </p:spTree>
    <p:extLst>
      <p:ext uri="{BB962C8B-B14F-4D97-AF65-F5344CB8AC3E}">
        <p14:creationId xmlns:p14="http://schemas.microsoft.com/office/powerpoint/2010/main" val="27629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signal interference exists and can significantly degrade user experience when large number of ONUs (with Wi-Fi APs) are present in a small area</a:t>
            </a:r>
          </a:p>
          <a:p>
            <a:endParaRPr lang="en-US" dirty="0"/>
          </a:p>
          <a:p>
            <a:r>
              <a:rPr lang="en-US" dirty="0"/>
              <a:t>Centralized Wi-Fi control is needed to identify and resolve Wi-Fi interference through dynamic configuration. AI algorithms can be used to support this intelligent operation</a:t>
            </a:r>
          </a:p>
          <a:p>
            <a:endParaRPr lang="en-US" dirty="0"/>
          </a:p>
          <a:p>
            <a:r>
              <a:rPr lang="en-US" dirty="0"/>
              <a:t>The AIM interfaces need extension to support this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oadband ForumOpen Broadb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C749"/>
      </a:accent1>
      <a:accent2>
        <a:srgbClr val="135056"/>
      </a:accent2>
      <a:accent3>
        <a:srgbClr val="2B2B2B"/>
      </a:accent3>
      <a:accent4>
        <a:srgbClr val="CCD3E1"/>
      </a:accent4>
      <a:accent5>
        <a:srgbClr val="8D80FC"/>
      </a:accent5>
      <a:accent6>
        <a:srgbClr val="1E1E5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9050">
          <a:solidFill>
            <a:srgbClr val="336699"/>
          </a:solidFill>
          <a:headEnd type="none" w="med" len="med"/>
          <a:tailEnd type="triangle" w="med" len="med"/>
        </a:ln>
      </a:spPr>
      <a:bodyPr rtlCol="0" anchor="ctr"/>
      <a:lstStyle>
        <a:defPPr algn="l">
          <a:defRPr sz="1200" dirty="0" smtClean="0"/>
        </a:defPPr>
      </a:lstStyle>
    </a:spDef>
    <a:lnDef>
      <a:spPr>
        <a:ln w="19050">
          <a:solidFill>
            <a:srgbClr val="336699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54337</TotalTime>
  <Words>465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System Font Regular</vt:lpstr>
      <vt:lpstr>Arial</vt:lpstr>
      <vt:lpstr>Calibri</vt:lpstr>
      <vt:lpstr>Wingdings</vt:lpstr>
      <vt:lpstr>Office Theme</vt:lpstr>
      <vt:lpstr>WT-436i2 Use Case : Intelligent Control of Large-scale Wi-Fi</vt:lpstr>
      <vt:lpstr>Background</vt:lpstr>
      <vt:lpstr>Challenges</vt:lpstr>
      <vt:lpstr>Proposed Solution</vt:lpstr>
      <vt:lpstr>Updated Requirements for AIM Framework &amp; Interface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Voigt</dc:creator>
  <cp:lastModifiedBy>Aihua Guo</cp:lastModifiedBy>
  <cp:revision>1546</cp:revision>
  <dcterms:created xsi:type="dcterms:W3CDTF">2018-11-16T17:16:29Z</dcterms:created>
  <dcterms:modified xsi:type="dcterms:W3CDTF">2023-05-25T19:02:24Z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(3)4HgY5ObF90wlSJ9A4KWLu9jYpXP4ttJ8TAIyuLeywsoe/HeMgfTZt6FH1HSwGFTkwZWEJzW8
twk72RRDHgtQScURvVbHGi9UEkK1Hhb04C+xI2YGJx9xNo+2M0DUo3rBGJjmfIZNnSCU63zU
hnMbQjxcYrDMkUCIYtY7dJJ0Lx7HaD6IooaK45PTjs23aGAxtaI/sjef3nngwlwpQET/3TAQ
JjEzje/OWEcrW9Fhcz</vt:lpwstr>
  </property>
  <property fmtid="{D5CDD505-2E9C-101B-9397-08002B2CF9AE}" pid="3" name="_2015_ms_pID_7253431">
    <vt:lpwstr>ua/IkEsRCqPmjw3RAna1wyN2/mZ5aoxrsxFAhx+LsqQCXuNhDTxMkc
AB454b8rfTwYnFrLBgYmv+Pf+F4hLN24VtxVBFqrNGsPUL6ajhTrStF5YW1kZMUfhIien/jP
RQgp7qXluJDHytySgfKGpiIQtPvzxARTVe79IevPxS565k0ITjn6F3MFj20w11BDPgmy5nrJ
D0GOd+0IQvlaa93I//o1+wnV5v9+nhxlw0oL</vt:lpwstr>
  </property>
  <property fmtid="{D5CDD505-2E9C-101B-9397-08002B2CF9AE}" pid="4" name="_2015_ms_pID_7253432">
    <vt:lpwstr>ZA==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1683681514</vt:lpwstr>
  </property>
</Properties>
</file>