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2F_45699D9B.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2" r:id="rId2"/>
    <p:sldId id="295" r:id="rId3"/>
    <p:sldId id="297" r:id="rId4"/>
    <p:sldId id="301" r:id="rId5"/>
    <p:sldId id="302" r:id="rId6"/>
    <p:sldId id="307" r:id="rId7"/>
    <p:sldId id="298" r:id="rId8"/>
    <p:sldId id="303" r:id="rId9"/>
    <p:sldId id="304" r:id="rId10"/>
    <p:sldId id="306" r:id="rId11"/>
    <p:sldId id="305" r:id="rId12"/>
    <p:sldId id="30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E6B120-DB7D-0D0F-FC0F-46467778386F}" name="Sergio Belotti (Nokia)" initials="SB(" userId="S::sergio.belotti@nokia.com::1405c469-425d-44df-9775-7098fb1a68f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02" autoAdjust="0"/>
    <p:restoredTop sz="94660"/>
  </p:normalViewPr>
  <p:slideViewPr>
    <p:cSldViewPr snapToGrid="0">
      <p:cViewPr varScale="1">
        <p:scale>
          <a:sx n="107" d="100"/>
          <a:sy n="107" d="100"/>
        </p:scale>
        <p:origin x="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rgio Belotti (Nokia)" userId="1405c469-425d-44df-9775-7098fb1a68f6" providerId="ADAL" clId="{B53B83D4-0644-4A18-B8DF-B10BFBEDB160}"/>
    <pc:docChg chg="">
      <pc:chgData name="Sergio Belotti (Nokia)" userId="1405c469-425d-44df-9775-7098fb1a68f6" providerId="ADAL" clId="{B53B83D4-0644-4A18-B8DF-B10BFBEDB160}" dt="2024-03-12T09:49:21.340" v="0"/>
      <pc:docMkLst>
        <pc:docMk/>
      </pc:docMkLst>
      <pc:sldChg chg="addCm">
        <pc:chgData name="Sergio Belotti (Nokia)" userId="1405c469-425d-44df-9775-7098fb1a68f6" providerId="ADAL" clId="{B53B83D4-0644-4A18-B8DF-B10BFBEDB160}" dt="2024-03-12T09:49:21.340" v="0"/>
        <pc:sldMkLst>
          <pc:docMk/>
          <pc:sldMk cId="1164549531" sldId="303"/>
        </pc:sldMkLst>
        <pc:extLst>
          <p:ext xmlns:p="http://schemas.openxmlformats.org/presentationml/2006/main" uri="{D6D511B9-2390-475A-947B-AFAB55BFBCF1}">
            <pc226:cmChg xmlns:pc226="http://schemas.microsoft.com/office/powerpoint/2022/06/main/command" chg="add">
              <pc226:chgData name="Sergio Belotti (Nokia)" userId="1405c469-425d-44df-9775-7098fb1a68f6" providerId="ADAL" clId="{B53B83D4-0644-4A18-B8DF-B10BFBEDB160}" dt="2024-03-12T09:49:21.340" v="0"/>
              <pc2:cmMkLst xmlns:pc2="http://schemas.microsoft.com/office/powerpoint/2019/9/main/command">
                <pc:docMk/>
                <pc:sldMk cId="1164549531" sldId="303"/>
                <pc2:cmMk id="{9FA3DF59-8720-4F1E-9F8F-6A8331964EE3}"/>
              </pc2:cmMkLst>
            </pc226:cmChg>
          </p:ext>
        </pc:extLst>
      </pc:sldChg>
    </pc:docChg>
  </pc:docChgLst>
</pc:chgInfo>
</file>

<file path=ppt/comments/modernComment_12F_45699D9B.xml><?xml version="1.0" encoding="utf-8"?>
<p188:cmLst xmlns:a="http://schemas.openxmlformats.org/drawingml/2006/main" xmlns:r="http://schemas.openxmlformats.org/officeDocument/2006/relationships" xmlns:p188="http://schemas.microsoft.com/office/powerpoint/2018/8/main">
  <p188:cm id="{9FA3DF59-8720-4F1E-9F8F-6A8331964EE3}" authorId="{67E6B120-DB7D-0D0F-FC0F-46467778386F}" created="2024-03-12T09:49:21.287">
    <pc:sldMkLst xmlns:pc="http://schemas.microsoft.com/office/powerpoint/2013/main/command">
      <pc:docMk/>
      <pc:sldMk cId="1164549531" sldId="303"/>
    </pc:sldMkLst>
    <p188:txBody>
      <a:bodyPr/>
      <a:lstStyle/>
      <a:p>
        <a:r>
          <a:rPr lang="en-US"/>
          <a:t>We should add operator in the list of co-author. </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BDA33-062C-40E9-AB6A-E7E1FDDDA9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428F87-CDCE-4494-B090-300007831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9F45E3-DA9F-4E7F-9690-F5F45572701F}"/>
              </a:ext>
            </a:extLst>
          </p:cNvPr>
          <p:cNvSpPr>
            <a:spLocks noGrp="1"/>
          </p:cNvSpPr>
          <p:nvPr>
            <p:ph type="dt" sz="half" idx="10"/>
          </p:nvPr>
        </p:nvSpPr>
        <p:spPr/>
        <p:txBody>
          <a:bodyPr/>
          <a:lstStyle/>
          <a:p>
            <a:fld id="{771CF770-114E-4BF1-8642-F870EE0E08A8}" type="datetimeFigureOut">
              <a:rPr lang="en-US" smtClean="0"/>
              <a:t>3/14/24</a:t>
            </a:fld>
            <a:endParaRPr lang="en-US"/>
          </a:p>
        </p:txBody>
      </p:sp>
      <p:sp>
        <p:nvSpPr>
          <p:cNvPr id="5" name="Footer Placeholder 4">
            <a:extLst>
              <a:ext uri="{FF2B5EF4-FFF2-40B4-BE49-F238E27FC236}">
                <a16:creationId xmlns:a16="http://schemas.microsoft.com/office/drawing/2014/main" id="{56EB03B7-B505-4783-95CC-20368205B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6464C-772C-4125-AF25-1FC2AC65E250}"/>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1077905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7E5D5-0FDD-4E21-B7A6-236CAE52EB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5E6253-4EB1-4DF4-9B33-87FA83FD4C3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D3B4E-48EF-4D96-90F8-28A7E23978C9}"/>
              </a:ext>
            </a:extLst>
          </p:cNvPr>
          <p:cNvSpPr>
            <a:spLocks noGrp="1"/>
          </p:cNvSpPr>
          <p:nvPr>
            <p:ph type="dt" sz="half" idx="10"/>
          </p:nvPr>
        </p:nvSpPr>
        <p:spPr/>
        <p:txBody>
          <a:bodyPr/>
          <a:lstStyle/>
          <a:p>
            <a:fld id="{771CF770-114E-4BF1-8642-F870EE0E08A8}" type="datetimeFigureOut">
              <a:rPr lang="en-US" smtClean="0"/>
              <a:t>3/14/24</a:t>
            </a:fld>
            <a:endParaRPr lang="en-US"/>
          </a:p>
        </p:txBody>
      </p:sp>
      <p:sp>
        <p:nvSpPr>
          <p:cNvPr id="5" name="Footer Placeholder 4">
            <a:extLst>
              <a:ext uri="{FF2B5EF4-FFF2-40B4-BE49-F238E27FC236}">
                <a16:creationId xmlns:a16="http://schemas.microsoft.com/office/drawing/2014/main" id="{BD04CAF4-6E4B-4DAC-9A56-915A36C08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872B7-A663-4BEC-99B1-EFD03554D911}"/>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3836241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A03D14-208D-47CD-8257-BB1574247F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1D922D-DFE7-4195-A268-ADF9703443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C1FD06-F97F-4A8E-99A2-C559B8C89FCA}"/>
              </a:ext>
            </a:extLst>
          </p:cNvPr>
          <p:cNvSpPr>
            <a:spLocks noGrp="1"/>
          </p:cNvSpPr>
          <p:nvPr>
            <p:ph type="dt" sz="half" idx="10"/>
          </p:nvPr>
        </p:nvSpPr>
        <p:spPr/>
        <p:txBody>
          <a:bodyPr/>
          <a:lstStyle/>
          <a:p>
            <a:fld id="{771CF770-114E-4BF1-8642-F870EE0E08A8}" type="datetimeFigureOut">
              <a:rPr lang="en-US" smtClean="0"/>
              <a:t>3/14/24</a:t>
            </a:fld>
            <a:endParaRPr lang="en-US"/>
          </a:p>
        </p:txBody>
      </p:sp>
      <p:sp>
        <p:nvSpPr>
          <p:cNvPr id="5" name="Footer Placeholder 4">
            <a:extLst>
              <a:ext uri="{FF2B5EF4-FFF2-40B4-BE49-F238E27FC236}">
                <a16:creationId xmlns:a16="http://schemas.microsoft.com/office/drawing/2014/main" id="{73AAA993-A8A3-4623-BFCD-8997A9F4A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1B6DC2-1D85-43E6-A9DE-8B0157169C2C}"/>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293896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258A-28AB-43E4-B468-8F1C2DB55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2D4F-22BD-4E5C-8CE5-2B3967EB2D4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1219A-2E29-4EEE-ABDD-FD97EC6F0365}"/>
              </a:ext>
            </a:extLst>
          </p:cNvPr>
          <p:cNvSpPr>
            <a:spLocks noGrp="1"/>
          </p:cNvSpPr>
          <p:nvPr>
            <p:ph type="dt" sz="half" idx="10"/>
          </p:nvPr>
        </p:nvSpPr>
        <p:spPr/>
        <p:txBody>
          <a:bodyPr/>
          <a:lstStyle/>
          <a:p>
            <a:fld id="{771CF770-114E-4BF1-8642-F870EE0E08A8}" type="datetimeFigureOut">
              <a:rPr lang="en-US" smtClean="0"/>
              <a:t>3/14/24</a:t>
            </a:fld>
            <a:endParaRPr lang="en-US"/>
          </a:p>
        </p:txBody>
      </p:sp>
      <p:sp>
        <p:nvSpPr>
          <p:cNvPr id="5" name="Footer Placeholder 4">
            <a:extLst>
              <a:ext uri="{FF2B5EF4-FFF2-40B4-BE49-F238E27FC236}">
                <a16:creationId xmlns:a16="http://schemas.microsoft.com/office/drawing/2014/main" id="{BC4FC48B-956E-431A-910C-3D5BDE80F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CB56AD-C3BF-4728-9B77-4FBD63F75F65}"/>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378424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09714-9B76-41F5-882B-9C5718A272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FE7289-CC3F-4401-AC0E-8A0E3198CF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AA94E56-37D9-4332-9807-65B16401BA35}"/>
              </a:ext>
            </a:extLst>
          </p:cNvPr>
          <p:cNvSpPr>
            <a:spLocks noGrp="1"/>
          </p:cNvSpPr>
          <p:nvPr>
            <p:ph type="dt" sz="half" idx="10"/>
          </p:nvPr>
        </p:nvSpPr>
        <p:spPr/>
        <p:txBody>
          <a:bodyPr/>
          <a:lstStyle/>
          <a:p>
            <a:fld id="{771CF770-114E-4BF1-8642-F870EE0E08A8}" type="datetimeFigureOut">
              <a:rPr lang="en-US" smtClean="0"/>
              <a:t>3/14/24</a:t>
            </a:fld>
            <a:endParaRPr lang="en-US"/>
          </a:p>
        </p:txBody>
      </p:sp>
      <p:sp>
        <p:nvSpPr>
          <p:cNvPr id="5" name="Footer Placeholder 4">
            <a:extLst>
              <a:ext uri="{FF2B5EF4-FFF2-40B4-BE49-F238E27FC236}">
                <a16:creationId xmlns:a16="http://schemas.microsoft.com/office/drawing/2014/main" id="{110C5654-88BF-4D2C-B604-1C2FB5B3A1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DCC39-D582-43DF-BA42-DED25ADEE7D7}"/>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3605071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0E13E-4979-4B49-9D5F-91EA633E04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EDF4BC-960D-4705-BE75-10CD4467E91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28D28D-5118-4694-8B42-11A8A5BBEFB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E6830E-1EAC-431B-AD08-5993F416D07B}"/>
              </a:ext>
            </a:extLst>
          </p:cNvPr>
          <p:cNvSpPr>
            <a:spLocks noGrp="1"/>
          </p:cNvSpPr>
          <p:nvPr>
            <p:ph type="dt" sz="half" idx="10"/>
          </p:nvPr>
        </p:nvSpPr>
        <p:spPr/>
        <p:txBody>
          <a:bodyPr/>
          <a:lstStyle/>
          <a:p>
            <a:fld id="{771CF770-114E-4BF1-8642-F870EE0E08A8}" type="datetimeFigureOut">
              <a:rPr lang="en-US" smtClean="0"/>
              <a:t>3/14/24</a:t>
            </a:fld>
            <a:endParaRPr lang="en-US"/>
          </a:p>
        </p:txBody>
      </p:sp>
      <p:sp>
        <p:nvSpPr>
          <p:cNvPr id="6" name="Footer Placeholder 5">
            <a:extLst>
              <a:ext uri="{FF2B5EF4-FFF2-40B4-BE49-F238E27FC236}">
                <a16:creationId xmlns:a16="http://schemas.microsoft.com/office/drawing/2014/main" id="{5738A403-3CA4-4DEE-AB53-47C160260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8EF08F-5983-41E2-85A8-C2B1466EABBD}"/>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2865723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4CC3-3248-4791-BB83-D056295D91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CD9D60-2AF2-48CF-8F3D-C6BB7D2CC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8B556C-66BF-4B61-85BD-6E0EB6BCED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48005D-B7D1-4E54-BEC5-745EF27B51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723A2-DF89-4B2B-A584-F1B3354474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7456E71-A544-4E37-9E57-6BFCCF5F5633}"/>
              </a:ext>
            </a:extLst>
          </p:cNvPr>
          <p:cNvSpPr>
            <a:spLocks noGrp="1"/>
          </p:cNvSpPr>
          <p:nvPr>
            <p:ph type="dt" sz="half" idx="10"/>
          </p:nvPr>
        </p:nvSpPr>
        <p:spPr/>
        <p:txBody>
          <a:bodyPr/>
          <a:lstStyle/>
          <a:p>
            <a:fld id="{771CF770-114E-4BF1-8642-F870EE0E08A8}" type="datetimeFigureOut">
              <a:rPr lang="en-US" smtClean="0"/>
              <a:t>3/14/24</a:t>
            </a:fld>
            <a:endParaRPr lang="en-US"/>
          </a:p>
        </p:txBody>
      </p:sp>
      <p:sp>
        <p:nvSpPr>
          <p:cNvPr id="8" name="Footer Placeholder 7">
            <a:extLst>
              <a:ext uri="{FF2B5EF4-FFF2-40B4-BE49-F238E27FC236}">
                <a16:creationId xmlns:a16="http://schemas.microsoft.com/office/drawing/2014/main" id="{F10C13AB-C57B-4585-A896-56C0316B7D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4B2A4C-A676-4618-B76A-BF97B9574789}"/>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279135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A2E9-1BC1-4593-A981-3131745F62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51729D-6FF2-4D05-89E0-F18158F7C53B}"/>
              </a:ext>
            </a:extLst>
          </p:cNvPr>
          <p:cNvSpPr>
            <a:spLocks noGrp="1"/>
          </p:cNvSpPr>
          <p:nvPr>
            <p:ph type="dt" sz="half" idx="10"/>
          </p:nvPr>
        </p:nvSpPr>
        <p:spPr/>
        <p:txBody>
          <a:bodyPr/>
          <a:lstStyle/>
          <a:p>
            <a:fld id="{771CF770-114E-4BF1-8642-F870EE0E08A8}" type="datetimeFigureOut">
              <a:rPr lang="en-US" smtClean="0"/>
              <a:t>3/14/24</a:t>
            </a:fld>
            <a:endParaRPr lang="en-US"/>
          </a:p>
        </p:txBody>
      </p:sp>
      <p:sp>
        <p:nvSpPr>
          <p:cNvPr id="4" name="Footer Placeholder 3">
            <a:extLst>
              <a:ext uri="{FF2B5EF4-FFF2-40B4-BE49-F238E27FC236}">
                <a16:creationId xmlns:a16="http://schemas.microsoft.com/office/drawing/2014/main" id="{44C60280-4F11-4439-8963-33989D168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7B2833-A40F-4353-ACAF-87A21ADD9655}"/>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295169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4DB664-4153-4589-9705-2CEE082FF8DF}"/>
              </a:ext>
            </a:extLst>
          </p:cNvPr>
          <p:cNvSpPr>
            <a:spLocks noGrp="1"/>
          </p:cNvSpPr>
          <p:nvPr>
            <p:ph type="dt" sz="half" idx="10"/>
          </p:nvPr>
        </p:nvSpPr>
        <p:spPr/>
        <p:txBody>
          <a:bodyPr/>
          <a:lstStyle/>
          <a:p>
            <a:fld id="{771CF770-114E-4BF1-8642-F870EE0E08A8}" type="datetimeFigureOut">
              <a:rPr lang="en-US" smtClean="0"/>
              <a:t>3/14/24</a:t>
            </a:fld>
            <a:endParaRPr lang="en-US"/>
          </a:p>
        </p:txBody>
      </p:sp>
      <p:sp>
        <p:nvSpPr>
          <p:cNvPr id="3" name="Footer Placeholder 2">
            <a:extLst>
              <a:ext uri="{FF2B5EF4-FFF2-40B4-BE49-F238E27FC236}">
                <a16:creationId xmlns:a16="http://schemas.microsoft.com/office/drawing/2014/main" id="{3265EA70-7693-4C7D-B0BF-94FCADB576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685E44C-0192-4E3C-BDFB-FDCEB2991B51}"/>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184404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F63D1-FE0B-4B60-B838-BE95F08B49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5F0793-B6F5-4A32-973C-15E04BE8B2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3B8CAB-2B23-4B54-B43C-898D9B972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351B73A-8599-47A7-B170-7C804FAF29EE}"/>
              </a:ext>
            </a:extLst>
          </p:cNvPr>
          <p:cNvSpPr>
            <a:spLocks noGrp="1"/>
          </p:cNvSpPr>
          <p:nvPr>
            <p:ph type="dt" sz="half" idx="10"/>
          </p:nvPr>
        </p:nvSpPr>
        <p:spPr/>
        <p:txBody>
          <a:bodyPr/>
          <a:lstStyle/>
          <a:p>
            <a:fld id="{771CF770-114E-4BF1-8642-F870EE0E08A8}" type="datetimeFigureOut">
              <a:rPr lang="en-US" smtClean="0"/>
              <a:t>3/14/24</a:t>
            </a:fld>
            <a:endParaRPr lang="en-US"/>
          </a:p>
        </p:txBody>
      </p:sp>
      <p:sp>
        <p:nvSpPr>
          <p:cNvPr id="6" name="Footer Placeholder 5">
            <a:extLst>
              <a:ext uri="{FF2B5EF4-FFF2-40B4-BE49-F238E27FC236}">
                <a16:creationId xmlns:a16="http://schemas.microsoft.com/office/drawing/2014/main" id="{691ED2E4-7213-456E-B7D8-B88F0E808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DD2527-41B4-4E73-8867-8A4776BF8DCE}"/>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738042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962E8-CE5E-448C-8721-4CC11A392B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E1C762-D150-426F-805F-C1BB57CFCE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DFCB50-DDB5-4D85-88E5-73F442552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AE07A5-777B-44BF-9A8D-5606E883DEC8}"/>
              </a:ext>
            </a:extLst>
          </p:cNvPr>
          <p:cNvSpPr>
            <a:spLocks noGrp="1"/>
          </p:cNvSpPr>
          <p:nvPr>
            <p:ph type="dt" sz="half" idx="10"/>
          </p:nvPr>
        </p:nvSpPr>
        <p:spPr/>
        <p:txBody>
          <a:bodyPr/>
          <a:lstStyle/>
          <a:p>
            <a:fld id="{771CF770-114E-4BF1-8642-F870EE0E08A8}" type="datetimeFigureOut">
              <a:rPr lang="en-US" smtClean="0"/>
              <a:t>3/14/24</a:t>
            </a:fld>
            <a:endParaRPr lang="en-US"/>
          </a:p>
        </p:txBody>
      </p:sp>
      <p:sp>
        <p:nvSpPr>
          <p:cNvPr id="6" name="Footer Placeholder 5">
            <a:extLst>
              <a:ext uri="{FF2B5EF4-FFF2-40B4-BE49-F238E27FC236}">
                <a16:creationId xmlns:a16="http://schemas.microsoft.com/office/drawing/2014/main" id="{28930A23-2FD0-40EE-B2D5-3C53437F7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D52602-4FCF-476D-99AE-4840AA22E15B}"/>
              </a:ext>
            </a:extLst>
          </p:cNvPr>
          <p:cNvSpPr>
            <a:spLocks noGrp="1"/>
          </p:cNvSpPr>
          <p:nvPr>
            <p:ph type="sldNum" sz="quarter" idx="12"/>
          </p:nvPr>
        </p:nvSpPr>
        <p:spPr/>
        <p:txBody>
          <a:bodyPr/>
          <a:lstStyle/>
          <a:p>
            <a:fld id="{E9C91435-F2FF-4A2E-9510-278D0336CB48}" type="slidenum">
              <a:rPr lang="en-US" smtClean="0"/>
              <a:t>‹#›</a:t>
            </a:fld>
            <a:endParaRPr lang="en-US"/>
          </a:p>
        </p:txBody>
      </p:sp>
    </p:spTree>
    <p:extLst>
      <p:ext uri="{BB962C8B-B14F-4D97-AF65-F5344CB8AC3E}">
        <p14:creationId xmlns:p14="http://schemas.microsoft.com/office/powerpoint/2010/main" val="18779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488E8D-80AA-4289-8CF6-797DC5AA3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B8DE431-C7E9-4DA4-A623-F214DA6FE8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70579-DA1C-42C1-98C0-5EC9171E5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1CF770-114E-4BF1-8642-F870EE0E08A8}" type="datetimeFigureOut">
              <a:rPr lang="en-US" smtClean="0"/>
              <a:t>3/14/24</a:t>
            </a:fld>
            <a:endParaRPr lang="en-US"/>
          </a:p>
        </p:txBody>
      </p:sp>
      <p:sp>
        <p:nvSpPr>
          <p:cNvPr id="5" name="Footer Placeholder 4">
            <a:extLst>
              <a:ext uri="{FF2B5EF4-FFF2-40B4-BE49-F238E27FC236}">
                <a16:creationId xmlns:a16="http://schemas.microsoft.com/office/drawing/2014/main" id="{7652F624-1E5E-4B40-ACEE-18AD1911C9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307D6E-66A2-4D5F-AF42-706A38AD4A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C91435-F2FF-4A2E-9510-278D0336CB48}" type="slidenum">
              <a:rPr lang="en-US" smtClean="0"/>
              <a:t>‹#›</a:t>
            </a:fld>
            <a:endParaRPr lang="en-US"/>
          </a:p>
        </p:txBody>
      </p:sp>
    </p:spTree>
    <p:extLst>
      <p:ext uri="{BB962C8B-B14F-4D97-AF65-F5344CB8AC3E}">
        <p14:creationId xmlns:p14="http://schemas.microsoft.com/office/powerpoint/2010/main" val="2356008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etf.webex.com/ietf/j.php?MTID=ma1ca3bcec716fe1ff93e0a28b355829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tf.webex.com/ietf/j.php?MTID=ma1ca3bcec716fe1ff93e0a28b355829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2F_45699D9B.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B14AC5-E6AF-4C76-9CB3-949ACC0FE44E}"/>
              </a:ext>
            </a:extLst>
          </p:cNvPr>
          <p:cNvSpPr>
            <a:spLocks noGrp="1"/>
          </p:cNvSpPr>
          <p:nvPr>
            <p:ph type="ctrTitle"/>
          </p:nvPr>
        </p:nvSpPr>
        <p:spPr>
          <a:xfrm>
            <a:off x="1524000" y="848859"/>
            <a:ext cx="9144000" cy="1645330"/>
          </a:xfrm>
        </p:spPr>
        <p:txBody>
          <a:bodyPr anchor="t" anchorCtr="1">
            <a:normAutofit/>
          </a:bodyPr>
          <a:lstStyle/>
          <a:p>
            <a:pPr>
              <a:spcBef>
                <a:spcPts val="0"/>
              </a:spcBef>
            </a:pPr>
            <a:r>
              <a:rPr lang="en-US" sz="4000" b="1" dirty="0"/>
              <a:t>A YANG Data Model for WDM Tunnels</a:t>
            </a:r>
          </a:p>
        </p:txBody>
      </p:sp>
      <p:sp>
        <p:nvSpPr>
          <p:cNvPr id="5" name="Subtitle 4">
            <a:extLst>
              <a:ext uri="{FF2B5EF4-FFF2-40B4-BE49-F238E27FC236}">
                <a16:creationId xmlns:a16="http://schemas.microsoft.com/office/drawing/2014/main" id="{1AE12729-D209-49D9-9E7C-3590C68E9DCE}"/>
              </a:ext>
            </a:extLst>
          </p:cNvPr>
          <p:cNvSpPr>
            <a:spLocks noGrp="1"/>
          </p:cNvSpPr>
          <p:nvPr>
            <p:ph type="subTitle" idx="1"/>
          </p:nvPr>
        </p:nvSpPr>
        <p:spPr>
          <a:xfrm>
            <a:off x="2389069" y="2591046"/>
            <a:ext cx="3615491" cy="3936093"/>
          </a:xfrm>
        </p:spPr>
        <p:txBody>
          <a:bodyPr>
            <a:noAutofit/>
          </a:bodyPr>
          <a:lstStyle/>
          <a:p>
            <a:pPr algn="l">
              <a:spcBef>
                <a:spcPts val="300"/>
              </a:spcBef>
            </a:pPr>
            <a:r>
              <a:rPr lang="en-US" sz="1900" dirty="0"/>
              <a:t>Co-authors:</a:t>
            </a:r>
          </a:p>
          <a:p>
            <a:pPr algn="l">
              <a:spcBef>
                <a:spcPts val="300"/>
              </a:spcBef>
            </a:pPr>
            <a:r>
              <a:rPr lang="en-US" sz="1900" b="1" dirty="0"/>
              <a:t>Aihua Guo (Futurewei)</a:t>
            </a:r>
          </a:p>
          <a:p>
            <a:pPr algn="l">
              <a:spcBef>
                <a:spcPts val="300"/>
              </a:spcBef>
            </a:pPr>
            <a:r>
              <a:rPr lang="en-US" sz="1900" dirty="0"/>
              <a:t>Sergio </a:t>
            </a:r>
            <a:r>
              <a:rPr lang="en-US" sz="1900" dirty="0" err="1"/>
              <a:t>Belotti</a:t>
            </a:r>
            <a:r>
              <a:rPr lang="en-US" sz="1900" dirty="0"/>
              <a:t> (Nokia)</a:t>
            </a:r>
          </a:p>
          <a:p>
            <a:pPr algn="l">
              <a:spcBef>
                <a:spcPts val="300"/>
              </a:spcBef>
            </a:pPr>
            <a:r>
              <a:rPr lang="en-US" sz="1900" dirty="0"/>
              <a:t>G. </a:t>
            </a:r>
            <a:r>
              <a:rPr lang="en-US" sz="1900" dirty="0" err="1"/>
              <a:t>Galimberti</a:t>
            </a:r>
            <a:r>
              <a:rPr lang="en-US" sz="1900" dirty="0"/>
              <a:t> (Individual)</a:t>
            </a:r>
          </a:p>
          <a:p>
            <a:pPr algn="l">
              <a:spcBef>
                <a:spcPts val="300"/>
              </a:spcBef>
            </a:pPr>
            <a:r>
              <a:rPr lang="en-US" sz="1900" dirty="0" err="1"/>
              <a:t>J.E.L.d.V</a:t>
            </a:r>
            <a:r>
              <a:rPr lang="en-US" sz="1900" dirty="0"/>
              <a:t>. Mendez (</a:t>
            </a:r>
            <a:r>
              <a:rPr lang="en-US" sz="1900" dirty="0" err="1"/>
              <a:t>Naudit</a:t>
            </a:r>
            <a:r>
              <a:rPr lang="en-US" sz="1900" dirty="0"/>
              <a:t> HPCN)</a:t>
            </a:r>
          </a:p>
          <a:p>
            <a:pPr algn="l">
              <a:spcBef>
                <a:spcPts val="300"/>
              </a:spcBef>
            </a:pPr>
            <a:r>
              <a:rPr lang="en-US" sz="1900" dirty="0"/>
              <a:t>D.P. </a:t>
            </a:r>
            <a:r>
              <a:rPr lang="en-US" sz="1900" dirty="0" err="1"/>
              <a:t>Burrero</a:t>
            </a:r>
            <a:r>
              <a:rPr lang="en-US" sz="1900" dirty="0"/>
              <a:t> (Universidad </a:t>
            </a:r>
            <a:r>
              <a:rPr lang="en-US" sz="1900" dirty="0" err="1"/>
              <a:t>Autonoma</a:t>
            </a:r>
            <a:r>
              <a:rPr lang="en-US" sz="1900" dirty="0"/>
              <a:t> de Madrid)</a:t>
            </a:r>
          </a:p>
          <a:p>
            <a:pPr algn="l">
              <a:spcBef>
                <a:spcPts val="300"/>
              </a:spcBef>
            </a:pPr>
            <a:endParaRPr lang="en-US" sz="1900" dirty="0"/>
          </a:p>
          <a:p>
            <a:pPr algn="l">
              <a:spcBef>
                <a:spcPts val="300"/>
              </a:spcBef>
            </a:pPr>
            <a:r>
              <a:rPr lang="en-US" sz="1900" dirty="0"/>
              <a:t>Contributors:</a:t>
            </a:r>
          </a:p>
          <a:p>
            <a:pPr algn="l">
              <a:spcBef>
                <a:spcPts val="300"/>
              </a:spcBef>
            </a:pPr>
            <a:r>
              <a:rPr lang="en-US" sz="1900" dirty="0"/>
              <a:t>Daniel King (</a:t>
            </a:r>
            <a:r>
              <a:rPr lang="en-US" sz="1900" dirty="0" err="1"/>
              <a:t>Olddog</a:t>
            </a:r>
            <a:r>
              <a:rPr lang="en-US" sz="1900" dirty="0"/>
              <a:t> Consulting)</a:t>
            </a:r>
          </a:p>
          <a:p>
            <a:pPr algn="l">
              <a:spcBef>
                <a:spcPts val="300"/>
              </a:spcBef>
            </a:pPr>
            <a:r>
              <a:rPr lang="en-US" sz="1900" dirty="0" err="1"/>
              <a:t>Haomian</a:t>
            </a:r>
            <a:r>
              <a:rPr lang="en-US" sz="1900" dirty="0"/>
              <a:t> Zheng (Huawei)</a:t>
            </a:r>
          </a:p>
          <a:p>
            <a:pPr algn="l">
              <a:spcBef>
                <a:spcPts val="300"/>
              </a:spcBef>
            </a:pPr>
            <a:r>
              <a:rPr lang="en-US" sz="1900" dirty="0"/>
              <a:t>Italo </a:t>
            </a:r>
            <a:r>
              <a:rPr lang="en-US" sz="1900" dirty="0" err="1"/>
              <a:t>Busi</a:t>
            </a:r>
            <a:r>
              <a:rPr lang="en-US" sz="1900" dirty="0"/>
              <a:t> (Huawei)</a:t>
            </a:r>
          </a:p>
          <a:p>
            <a:pPr algn="l">
              <a:spcBef>
                <a:spcPts val="300"/>
              </a:spcBef>
            </a:pPr>
            <a:r>
              <a:rPr lang="en-US" sz="1900" dirty="0"/>
              <a:t>Victor Lopez (Nokia)</a:t>
            </a:r>
          </a:p>
          <a:p>
            <a:pPr algn="l">
              <a:spcBef>
                <a:spcPts val="300"/>
              </a:spcBef>
            </a:pPr>
            <a:endParaRPr lang="en-US" sz="1900" dirty="0"/>
          </a:p>
        </p:txBody>
      </p:sp>
      <p:sp>
        <p:nvSpPr>
          <p:cNvPr id="6" name="Title 3">
            <a:extLst>
              <a:ext uri="{FF2B5EF4-FFF2-40B4-BE49-F238E27FC236}">
                <a16:creationId xmlns:a16="http://schemas.microsoft.com/office/drawing/2014/main" id="{E2F80EB8-8DC8-4CA5-8090-B8E097E5008E}"/>
              </a:ext>
            </a:extLst>
          </p:cNvPr>
          <p:cNvSpPr txBox="1">
            <a:spLocks/>
          </p:cNvSpPr>
          <p:nvPr/>
        </p:nvSpPr>
        <p:spPr>
          <a:xfrm>
            <a:off x="1432560" y="1702363"/>
            <a:ext cx="9144000" cy="791825"/>
          </a:xfrm>
          <a:prstGeom prst="rect">
            <a:avLst/>
          </a:prstGeom>
        </p:spPr>
        <p:txBody>
          <a:bodyPr vert="horz" lIns="91440" tIns="45720" rIns="91440" bIns="45720" rtlCol="0" anchor="t" anchorCtr="1">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3200" dirty="0">
                <a:latin typeface="+mn-lt"/>
              </a:rPr>
              <a:t>draft-ietf-ccamp-wdm-tunnel-yang-01</a:t>
            </a:r>
          </a:p>
        </p:txBody>
      </p:sp>
      <p:sp>
        <p:nvSpPr>
          <p:cNvPr id="2" name="Rectangle 1"/>
          <p:cNvSpPr/>
          <p:nvPr/>
        </p:nvSpPr>
        <p:spPr>
          <a:xfrm>
            <a:off x="6096000" y="2541434"/>
            <a:ext cx="6030044" cy="3985706"/>
          </a:xfrm>
          <a:prstGeom prst="rect">
            <a:avLst/>
          </a:prstGeom>
        </p:spPr>
        <p:txBody>
          <a:bodyPr wrap="square">
            <a:spAutoFit/>
          </a:bodyPr>
          <a:lstStyle/>
          <a:p>
            <a:pPr algn="l">
              <a:spcBef>
                <a:spcPts val="300"/>
              </a:spcBef>
            </a:pPr>
            <a:r>
              <a:rPr lang="en-US" sz="1900" dirty="0"/>
              <a:t>Contributors:</a:t>
            </a:r>
          </a:p>
          <a:p>
            <a:pPr algn="l">
              <a:spcBef>
                <a:spcPts val="300"/>
              </a:spcBef>
            </a:pPr>
            <a:r>
              <a:rPr lang="en-US" sz="1900" dirty="0"/>
              <a:t>Dieter </a:t>
            </a:r>
            <a:r>
              <a:rPr lang="en-US" sz="1900" dirty="0" err="1"/>
              <a:t>Beller</a:t>
            </a:r>
            <a:r>
              <a:rPr lang="en-US" sz="1900" dirty="0"/>
              <a:t> (Nokia)</a:t>
            </a:r>
          </a:p>
          <a:p>
            <a:pPr algn="l">
              <a:spcBef>
                <a:spcPts val="300"/>
              </a:spcBef>
            </a:pPr>
            <a:r>
              <a:rPr lang="en-US" sz="1900" dirty="0"/>
              <a:t>Ricard </a:t>
            </a:r>
            <a:r>
              <a:rPr lang="en-US" sz="1900" dirty="0" err="1"/>
              <a:t>Vilalta</a:t>
            </a:r>
            <a:r>
              <a:rPr lang="en-US" sz="1900" dirty="0"/>
              <a:t> (CTTC)</a:t>
            </a:r>
          </a:p>
          <a:p>
            <a:pPr algn="l">
              <a:spcBef>
                <a:spcPts val="300"/>
              </a:spcBef>
            </a:pPr>
            <a:r>
              <a:rPr lang="en-US" sz="1900" dirty="0"/>
              <a:t>Young Lee (Samsung)</a:t>
            </a:r>
          </a:p>
          <a:p>
            <a:pPr algn="l">
              <a:spcBef>
                <a:spcPts val="300"/>
              </a:spcBef>
            </a:pPr>
            <a:r>
              <a:rPr lang="en-US" sz="1900" dirty="0"/>
              <a:t>Bin Yeong Yoon (ETRI)</a:t>
            </a:r>
          </a:p>
          <a:p>
            <a:pPr algn="l">
              <a:spcBef>
                <a:spcPts val="300"/>
              </a:spcBef>
            </a:pPr>
            <a:r>
              <a:rPr lang="en-US" sz="1900" dirty="0"/>
              <a:t>Daniel Michaud </a:t>
            </a:r>
            <a:r>
              <a:rPr lang="en-US" sz="1900" dirty="0" err="1"/>
              <a:t>Vallinoto</a:t>
            </a:r>
            <a:r>
              <a:rPr lang="en-US" sz="1900" dirty="0"/>
              <a:t> (Universidad </a:t>
            </a:r>
            <a:r>
              <a:rPr lang="en-US" sz="1900" dirty="0" err="1"/>
              <a:t>Autonoma</a:t>
            </a:r>
            <a:r>
              <a:rPr lang="en-US" sz="1900" dirty="0"/>
              <a:t> de Madrid)</a:t>
            </a:r>
          </a:p>
          <a:p>
            <a:pPr algn="l">
              <a:spcBef>
                <a:spcPts val="300"/>
              </a:spcBef>
            </a:pPr>
            <a:r>
              <a:rPr lang="en-US" sz="1900" dirty="0"/>
              <a:t>Zafar Ali (Cisco)</a:t>
            </a:r>
          </a:p>
          <a:p>
            <a:pPr algn="l">
              <a:spcBef>
                <a:spcPts val="300"/>
              </a:spcBef>
            </a:pPr>
            <a:r>
              <a:rPr lang="en-US" sz="1900" dirty="0"/>
              <a:t>Esther Le </a:t>
            </a:r>
            <a:r>
              <a:rPr lang="en-US" sz="1900" dirty="0" err="1"/>
              <a:t>Rouzic</a:t>
            </a:r>
            <a:r>
              <a:rPr lang="en-US" sz="1900" dirty="0"/>
              <a:t> (Orange)</a:t>
            </a:r>
          </a:p>
          <a:p>
            <a:pPr algn="l">
              <a:spcBef>
                <a:spcPts val="300"/>
              </a:spcBef>
            </a:pPr>
            <a:r>
              <a:rPr lang="en-US" sz="1900" dirty="0"/>
              <a:t>Julien </a:t>
            </a:r>
            <a:r>
              <a:rPr lang="en-US" sz="1900" dirty="0" err="1"/>
              <a:t>Meuric</a:t>
            </a:r>
            <a:r>
              <a:rPr lang="en-US" sz="1900" dirty="0"/>
              <a:t> (Orange)</a:t>
            </a:r>
          </a:p>
          <a:p>
            <a:pPr algn="l">
              <a:spcBef>
                <a:spcPts val="300"/>
              </a:spcBef>
            </a:pPr>
            <a:r>
              <a:rPr lang="en-US" sz="1900" dirty="0"/>
              <a:t>Gert </a:t>
            </a:r>
            <a:r>
              <a:rPr lang="en-US" sz="1900" dirty="0" err="1"/>
              <a:t>Grammel</a:t>
            </a:r>
            <a:r>
              <a:rPr lang="en-US" sz="1900" dirty="0"/>
              <a:t> (Juniper)</a:t>
            </a:r>
          </a:p>
          <a:p>
            <a:pPr algn="l">
              <a:spcBef>
                <a:spcPts val="300"/>
              </a:spcBef>
            </a:pPr>
            <a:r>
              <a:rPr lang="en-US" sz="1900" dirty="0"/>
              <a:t>Roberto </a:t>
            </a:r>
            <a:r>
              <a:rPr lang="en-US" sz="1900" dirty="0" err="1"/>
              <a:t>Manzotti</a:t>
            </a:r>
            <a:r>
              <a:rPr lang="en-US" sz="1900" dirty="0"/>
              <a:t> (Cisco)</a:t>
            </a:r>
          </a:p>
        </p:txBody>
      </p:sp>
      <p:sp>
        <p:nvSpPr>
          <p:cNvPr id="7" name="Subtitle 4">
            <a:extLst>
              <a:ext uri="{FF2B5EF4-FFF2-40B4-BE49-F238E27FC236}">
                <a16:creationId xmlns:a16="http://schemas.microsoft.com/office/drawing/2014/main" id="{1AE12729-D209-49D9-9E7C-3590C68E9DCE}"/>
              </a:ext>
            </a:extLst>
          </p:cNvPr>
          <p:cNvSpPr txBox="1">
            <a:spLocks/>
          </p:cNvSpPr>
          <p:nvPr/>
        </p:nvSpPr>
        <p:spPr>
          <a:xfrm>
            <a:off x="6096000" y="3371353"/>
            <a:ext cx="3202625" cy="19957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endParaRPr lang="en-US" sz="1900" dirty="0"/>
          </a:p>
          <a:p>
            <a:pPr algn="l">
              <a:spcBef>
                <a:spcPts val="300"/>
              </a:spcBef>
            </a:pPr>
            <a:endParaRPr lang="en-US" sz="1900" dirty="0"/>
          </a:p>
        </p:txBody>
      </p:sp>
      <p:sp>
        <p:nvSpPr>
          <p:cNvPr id="25" name="TextBox 24">
            <a:extLst>
              <a:ext uri="{FF2B5EF4-FFF2-40B4-BE49-F238E27FC236}">
                <a16:creationId xmlns:a16="http://schemas.microsoft.com/office/drawing/2014/main" id="{552087A0-45AB-5C55-7E6D-CAE2C79E6487}"/>
              </a:ext>
            </a:extLst>
          </p:cNvPr>
          <p:cNvSpPr txBox="1"/>
          <p:nvPr/>
        </p:nvSpPr>
        <p:spPr>
          <a:xfrm>
            <a:off x="245226" y="6412349"/>
            <a:ext cx="2212569" cy="369332"/>
          </a:xfrm>
          <a:prstGeom prst="rect">
            <a:avLst/>
          </a:prstGeom>
          <a:noFill/>
        </p:spPr>
        <p:txBody>
          <a:bodyPr wrap="square">
            <a:spAutoFit/>
          </a:bodyPr>
          <a:lstStyle/>
          <a:p>
            <a:pPr>
              <a:spcBef>
                <a:spcPts val="0"/>
              </a:spcBef>
            </a:pPr>
            <a:r>
              <a:rPr lang="en-US" sz="1800" dirty="0">
                <a:latin typeface="+mn-lt"/>
              </a:rPr>
              <a:t>IETF 119, Brisbane</a:t>
            </a:r>
            <a:endParaRPr lang="en-US" dirty="0">
              <a:latin typeface="+mn-lt"/>
            </a:endParaRPr>
          </a:p>
        </p:txBody>
      </p:sp>
    </p:spTree>
    <p:extLst>
      <p:ext uri="{BB962C8B-B14F-4D97-AF65-F5344CB8AC3E}">
        <p14:creationId xmlns:p14="http://schemas.microsoft.com/office/powerpoint/2010/main" val="2355547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8759A-2800-8A27-BFC5-C7E7D211E1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E9E0F-B828-3314-3D96-F98A7ED522C5}"/>
              </a:ext>
            </a:extLst>
          </p:cNvPr>
          <p:cNvSpPr>
            <a:spLocks noGrp="1"/>
          </p:cNvSpPr>
          <p:nvPr>
            <p:ph type="title"/>
          </p:nvPr>
        </p:nvSpPr>
        <p:spPr/>
        <p:txBody>
          <a:bodyPr/>
          <a:lstStyle/>
          <a:p>
            <a:r>
              <a:rPr lang="en-GB" dirty="0"/>
              <a:t>Open Issues</a:t>
            </a:r>
          </a:p>
        </p:txBody>
      </p:sp>
      <p:sp>
        <p:nvSpPr>
          <p:cNvPr id="6" name="Content Placeholder 5">
            <a:extLst>
              <a:ext uri="{FF2B5EF4-FFF2-40B4-BE49-F238E27FC236}">
                <a16:creationId xmlns:a16="http://schemas.microsoft.com/office/drawing/2014/main" id="{EDC06BE0-7E42-AB4F-E9B1-46528C7F7022}"/>
              </a:ext>
            </a:extLst>
          </p:cNvPr>
          <p:cNvSpPr>
            <a:spLocks noGrp="1"/>
          </p:cNvSpPr>
          <p:nvPr>
            <p:ph idx="1"/>
          </p:nvPr>
        </p:nvSpPr>
        <p:spPr/>
        <p:txBody>
          <a:bodyPr>
            <a:normAutofit fontScale="92500" lnSpcReduction="10000"/>
          </a:bodyPr>
          <a:lstStyle/>
          <a:p>
            <a:r>
              <a:rPr lang="en-GB" dirty="0"/>
              <a:t>Should the draft be renamed to "WDM path computation to keep alignment with the WDM tunnel draft?</a:t>
            </a:r>
          </a:p>
          <a:p>
            <a:endParaRPr lang="en-GB" dirty="0"/>
          </a:p>
          <a:p>
            <a:r>
              <a:rPr lang="en-GB" dirty="0"/>
              <a:t>The intension is to use this model as SDN controller NBI to support tunnel path computation for both local transponder (e2e) and remote transponder (book-ended). </a:t>
            </a:r>
          </a:p>
          <a:p>
            <a:endParaRPr lang="en-GB" dirty="0">
              <a:highlight>
                <a:srgbClr val="FFFF00"/>
              </a:highlight>
            </a:endParaRPr>
          </a:p>
          <a:p>
            <a:r>
              <a:rPr lang="en-GB" dirty="0"/>
              <a:t>In the case of remote DWDM interface hosted in packets devices the expectation is to adopt the model as NBI for both IP and Optical controllers. Gap analysis is needed to ensure that this model can cover of all the scenarios</a:t>
            </a:r>
          </a:p>
        </p:txBody>
      </p:sp>
    </p:spTree>
    <p:extLst>
      <p:ext uri="{BB962C8B-B14F-4D97-AF65-F5344CB8AC3E}">
        <p14:creationId xmlns:p14="http://schemas.microsoft.com/office/powerpoint/2010/main" val="205785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EF129-D089-086A-818B-87ACE4E6F7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73E977-BF95-C372-AD6E-DCB8DD1EC702}"/>
              </a:ext>
            </a:extLst>
          </p:cNvPr>
          <p:cNvSpPr>
            <a:spLocks noGrp="1"/>
          </p:cNvSpPr>
          <p:nvPr>
            <p:ph type="title"/>
          </p:nvPr>
        </p:nvSpPr>
        <p:spPr/>
        <p:txBody>
          <a:bodyPr/>
          <a:lstStyle/>
          <a:p>
            <a:r>
              <a:rPr lang="en-GB" dirty="0"/>
              <a:t>Next Steps and Actions</a:t>
            </a:r>
          </a:p>
        </p:txBody>
      </p:sp>
      <p:sp>
        <p:nvSpPr>
          <p:cNvPr id="5" name="Content Placeholder 4">
            <a:extLst>
              <a:ext uri="{FF2B5EF4-FFF2-40B4-BE49-F238E27FC236}">
                <a16:creationId xmlns:a16="http://schemas.microsoft.com/office/drawing/2014/main" id="{D53BC54E-78A0-6CFA-2111-B79915D8A6E1}"/>
              </a:ext>
            </a:extLst>
          </p:cNvPr>
          <p:cNvSpPr>
            <a:spLocks noGrp="1"/>
          </p:cNvSpPr>
          <p:nvPr>
            <p:ph idx="1"/>
          </p:nvPr>
        </p:nvSpPr>
        <p:spPr>
          <a:xfrm>
            <a:off x="838199" y="1825624"/>
            <a:ext cx="11148753" cy="1603375"/>
          </a:xfrm>
        </p:spPr>
        <p:txBody>
          <a:bodyPr>
            <a:normAutofit fontScale="92500" lnSpcReduction="10000"/>
          </a:bodyPr>
          <a:lstStyle/>
          <a:p>
            <a:r>
              <a:rPr lang="en-US" sz="2400" dirty="0"/>
              <a:t>Expand the list of co-authors contributors</a:t>
            </a:r>
          </a:p>
          <a:p>
            <a:r>
              <a:rPr lang="en-US" sz="2400" dirty="0"/>
              <a:t>Continue to align with WDM tunnel on the definitions</a:t>
            </a:r>
          </a:p>
          <a:p>
            <a:r>
              <a:rPr lang="en-US" sz="2400" dirty="0"/>
              <a:t>Seek feedback from the WG and especially from operators and implementers</a:t>
            </a:r>
          </a:p>
          <a:p>
            <a:r>
              <a:rPr lang="en-US" sz="2400" dirty="0"/>
              <a:t>Perform gap analysis of this model in the context of </a:t>
            </a:r>
            <a:r>
              <a:rPr lang="en-US" sz="2400" dirty="0" err="1"/>
              <a:t>pluggables</a:t>
            </a:r>
            <a:r>
              <a:rPr lang="en-US" sz="2400" dirty="0"/>
              <a:t> use cases</a:t>
            </a:r>
          </a:p>
          <a:p>
            <a:pPr marL="0" indent="0">
              <a:buNone/>
            </a:pPr>
            <a:endParaRPr lang="en-US" dirty="0"/>
          </a:p>
        </p:txBody>
      </p:sp>
      <p:sp>
        <p:nvSpPr>
          <p:cNvPr id="3" name="TextBox 2">
            <a:extLst>
              <a:ext uri="{FF2B5EF4-FFF2-40B4-BE49-F238E27FC236}">
                <a16:creationId xmlns:a16="http://schemas.microsoft.com/office/drawing/2014/main" id="{5D557C09-237F-E402-01FF-95019EC62F96}"/>
              </a:ext>
            </a:extLst>
          </p:cNvPr>
          <p:cNvSpPr txBox="1"/>
          <p:nvPr/>
        </p:nvSpPr>
        <p:spPr>
          <a:xfrm>
            <a:off x="838199" y="3499658"/>
            <a:ext cx="11206943" cy="1938992"/>
          </a:xfrm>
          <a:prstGeom prst="rect">
            <a:avLst/>
          </a:prstGeom>
          <a:noFill/>
        </p:spPr>
        <p:txBody>
          <a:bodyPr wrap="square">
            <a:spAutoFit/>
          </a:bodyPr>
          <a:lstStyle/>
          <a:p>
            <a:pPr lvl="1"/>
            <a:r>
              <a:rPr lang="en-GB" sz="2000" dirty="0"/>
              <a:t>Weekly team meeting:</a:t>
            </a:r>
          </a:p>
          <a:p>
            <a:pPr lvl="2"/>
            <a:r>
              <a:rPr lang="en-GB" sz="1800" dirty="0"/>
              <a:t>Thursday, 14:00 (CET)</a:t>
            </a:r>
          </a:p>
          <a:p>
            <a:pPr lvl="2"/>
            <a:r>
              <a:rPr lang="en-GB" sz="1800" dirty="0"/>
              <a:t>CCAMP WebEx Details</a:t>
            </a:r>
          </a:p>
          <a:p>
            <a:pPr lvl="3"/>
            <a:r>
              <a:rPr lang="en-GB" sz="1600" dirty="0">
                <a:hlinkClick r:id="rId2"/>
              </a:rPr>
              <a:t>https://ietf.webex.com/ietf/j.php?MTID=ma1ca3bcec716fe1ff93e0a28b3558294</a:t>
            </a:r>
            <a:endParaRPr lang="en-GB" sz="1600" dirty="0"/>
          </a:p>
          <a:p>
            <a:pPr lvl="3"/>
            <a:r>
              <a:rPr lang="en-GB" sz="1600" dirty="0"/>
              <a:t>Join by meeting number </a:t>
            </a:r>
          </a:p>
          <a:p>
            <a:pPr lvl="4"/>
            <a:r>
              <a:rPr lang="en-GB" sz="1600" dirty="0"/>
              <a:t>Meeting number (access code): 2422 698 1495 </a:t>
            </a:r>
          </a:p>
          <a:p>
            <a:pPr lvl="4"/>
            <a:r>
              <a:rPr lang="en-GB" sz="1600" dirty="0"/>
              <a:t>Meeting password: 6UbM2tEJJd6</a:t>
            </a:r>
          </a:p>
        </p:txBody>
      </p:sp>
    </p:spTree>
    <p:extLst>
      <p:ext uri="{BB962C8B-B14F-4D97-AF65-F5344CB8AC3E}">
        <p14:creationId xmlns:p14="http://schemas.microsoft.com/office/powerpoint/2010/main" val="2925224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BD8DF-0B67-9892-1FA2-E6E8D3192D5D}"/>
            </a:ext>
          </a:extLst>
        </p:cNvPr>
        <p:cNvGrpSpPr/>
        <p:nvPr/>
      </p:nvGrpSpPr>
      <p:grpSpPr>
        <a:xfrm>
          <a:off x="0" y="0"/>
          <a:ext cx="0" cy="0"/>
          <a:chOff x="0" y="0"/>
          <a:chExt cx="0" cy="0"/>
        </a:xfrm>
      </p:grpSpPr>
      <p:sp>
        <p:nvSpPr>
          <p:cNvPr id="7" name="Subtitle 4">
            <a:extLst>
              <a:ext uri="{FF2B5EF4-FFF2-40B4-BE49-F238E27FC236}">
                <a16:creationId xmlns:a16="http://schemas.microsoft.com/office/drawing/2014/main" id="{5CF8B509-E622-3259-653E-CF8EDD09CBC4}"/>
              </a:ext>
            </a:extLst>
          </p:cNvPr>
          <p:cNvSpPr txBox="1">
            <a:spLocks/>
          </p:cNvSpPr>
          <p:nvPr/>
        </p:nvSpPr>
        <p:spPr>
          <a:xfrm>
            <a:off x="6096000" y="3371353"/>
            <a:ext cx="3202625" cy="19957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endParaRPr lang="en-US" sz="1900" dirty="0"/>
          </a:p>
          <a:p>
            <a:pPr algn="l">
              <a:spcBef>
                <a:spcPts val="300"/>
              </a:spcBef>
            </a:pPr>
            <a:endParaRPr lang="en-US" sz="1900" dirty="0"/>
          </a:p>
        </p:txBody>
      </p:sp>
      <p:sp>
        <p:nvSpPr>
          <p:cNvPr id="3" name="Title 2">
            <a:extLst>
              <a:ext uri="{FF2B5EF4-FFF2-40B4-BE49-F238E27FC236}">
                <a16:creationId xmlns:a16="http://schemas.microsoft.com/office/drawing/2014/main" id="{40141B05-DCE5-4BFB-90ED-67295F73BEDD}"/>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310364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7339-6FC3-A47F-0929-339F67C8C73D}"/>
              </a:ext>
            </a:extLst>
          </p:cNvPr>
          <p:cNvSpPr>
            <a:spLocks noGrp="1"/>
          </p:cNvSpPr>
          <p:nvPr>
            <p:ph type="title"/>
          </p:nvPr>
        </p:nvSpPr>
        <p:spPr/>
        <p:txBody>
          <a:bodyPr/>
          <a:lstStyle/>
          <a:p>
            <a:r>
              <a:rPr lang="en-GB" dirty="0"/>
              <a:t>Summary of Updates in -01 Rev.</a:t>
            </a:r>
          </a:p>
        </p:txBody>
      </p:sp>
      <p:sp>
        <p:nvSpPr>
          <p:cNvPr id="3" name="Content Placeholder 2">
            <a:extLst>
              <a:ext uri="{FF2B5EF4-FFF2-40B4-BE49-F238E27FC236}">
                <a16:creationId xmlns:a16="http://schemas.microsoft.com/office/drawing/2014/main" id="{360581D2-C4DD-7342-1385-1B272B70B2C0}"/>
              </a:ext>
            </a:extLst>
          </p:cNvPr>
          <p:cNvSpPr>
            <a:spLocks noGrp="1"/>
          </p:cNvSpPr>
          <p:nvPr>
            <p:ph idx="1"/>
          </p:nvPr>
        </p:nvSpPr>
        <p:spPr>
          <a:xfrm>
            <a:off x="838200" y="1690688"/>
            <a:ext cx="10515600" cy="4351338"/>
          </a:xfrm>
        </p:spPr>
        <p:txBody>
          <a:bodyPr>
            <a:normAutofit fontScale="92500" lnSpcReduction="20000"/>
          </a:bodyPr>
          <a:lstStyle/>
          <a:p>
            <a:r>
              <a:rPr lang="en-GB" dirty="0"/>
              <a:t>Focused on YANG model updates. Cosmetic updates on the text.</a:t>
            </a:r>
          </a:p>
          <a:p>
            <a:endParaRPr lang="en-GB" dirty="0"/>
          </a:p>
          <a:p>
            <a:r>
              <a:rPr lang="en-GB" dirty="0"/>
              <a:t>YANG model updates:</a:t>
            </a:r>
          </a:p>
          <a:p>
            <a:pPr lvl="1"/>
            <a:r>
              <a:rPr lang="en-GB" dirty="0"/>
              <a:t>Added under transceiver constraints additional optional parameters to further constraints the transceiver configurations. Examples: constraints line coding bitrates, </a:t>
            </a:r>
            <a:r>
              <a:rPr lang="en-GB" dirty="0" err="1"/>
              <a:t>tx</a:t>
            </a:r>
            <a:r>
              <a:rPr lang="en-GB" dirty="0"/>
              <a:t> channel power and preferred </a:t>
            </a:r>
            <a:r>
              <a:rPr lang="en-GB" dirty="0" err="1"/>
              <a:t>rx</a:t>
            </a:r>
            <a:r>
              <a:rPr lang="en-GB" dirty="0"/>
              <a:t> channel power.</a:t>
            </a:r>
          </a:p>
          <a:p>
            <a:pPr lvl="2"/>
            <a:r>
              <a:rPr lang="en-GB" dirty="0"/>
              <a:t>The transceiver constraints can be applied globally to a WDM tunnel and/or more specifically to a source, destination or 3R regen node used by the tunnel</a:t>
            </a:r>
          </a:p>
          <a:p>
            <a:pPr lvl="1"/>
            <a:r>
              <a:rPr lang="en-GB" dirty="0"/>
              <a:t>Picked up updates from RFC9093-bis for removing obsolete WDM tunnel constraints and updating types for some power parameters</a:t>
            </a:r>
          </a:p>
          <a:p>
            <a:pPr lvl="1"/>
            <a:r>
              <a:rPr lang="en-GB" dirty="0"/>
              <a:t>Added descriptions to clarify the use of path-in-transceiver and path-out-transceivers in the scenario of starting/terminating and 3R regen</a:t>
            </a:r>
          </a:p>
          <a:p>
            <a:pPr lvl="1"/>
            <a:r>
              <a:rPr lang="en-GB" dirty="0"/>
              <a:t>Aligned with latest </a:t>
            </a:r>
            <a:r>
              <a:rPr lang="en-GB" dirty="0" err="1"/>
              <a:t>ietf-te</a:t>
            </a:r>
            <a:r>
              <a:rPr lang="en-GB" dirty="0"/>
              <a:t> updates and fixed compilation error on relevant augments in this model</a:t>
            </a:r>
          </a:p>
          <a:p>
            <a:endParaRPr lang="en-GB" dirty="0"/>
          </a:p>
        </p:txBody>
      </p:sp>
    </p:spTree>
    <p:extLst>
      <p:ext uri="{BB962C8B-B14F-4D97-AF65-F5344CB8AC3E}">
        <p14:creationId xmlns:p14="http://schemas.microsoft.com/office/powerpoint/2010/main" val="1399499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7339-6FC3-A47F-0929-339F67C8C73D}"/>
              </a:ext>
            </a:extLst>
          </p:cNvPr>
          <p:cNvSpPr>
            <a:spLocks noGrp="1"/>
          </p:cNvSpPr>
          <p:nvPr>
            <p:ph type="title"/>
          </p:nvPr>
        </p:nvSpPr>
        <p:spPr/>
        <p:txBody>
          <a:bodyPr/>
          <a:lstStyle/>
          <a:p>
            <a:r>
              <a:rPr lang="en-GB" dirty="0"/>
              <a:t>Transceiver Parameters</a:t>
            </a:r>
          </a:p>
        </p:txBody>
      </p:sp>
      <p:sp>
        <p:nvSpPr>
          <p:cNvPr id="3" name="Content Placeholder 2">
            <a:extLst>
              <a:ext uri="{FF2B5EF4-FFF2-40B4-BE49-F238E27FC236}">
                <a16:creationId xmlns:a16="http://schemas.microsoft.com/office/drawing/2014/main" id="{360581D2-C4DD-7342-1385-1B272B70B2C0}"/>
              </a:ext>
            </a:extLst>
          </p:cNvPr>
          <p:cNvSpPr>
            <a:spLocks noGrp="1"/>
          </p:cNvSpPr>
          <p:nvPr>
            <p:ph idx="1"/>
          </p:nvPr>
        </p:nvSpPr>
        <p:spPr>
          <a:xfrm>
            <a:off x="896389" y="5350193"/>
            <a:ext cx="5953298" cy="1140897"/>
          </a:xfrm>
        </p:spPr>
        <p:txBody>
          <a:bodyPr>
            <a:normAutofit/>
          </a:bodyPr>
          <a:lstStyle/>
          <a:p>
            <a:r>
              <a:rPr lang="en-GB" sz="1600" dirty="0"/>
              <a:t>Unified transceiver specifications for both local transponders and integrated remote transponders</a:t>
            </a:r>
          </a:p>
          <a:p>
            <a:r>
              <a:rPr lang="en-GB" sz="1600" dirty="0"/>
              <a:t>Transceiver configurations are aligned with draft-</a:t>
            </a:r>
            <a:r>
              <a:rPr lang="en-GB" sz="1600" dirty="0" err="1"/>
              <a:t>ietf</a:t>
            </a:r>
            <a:r>
              <a:rPr lang="en-GB" sz="1600" dirty="0"/>
              <a:t>-</a:t>
            </a:r>
            <a:r>
              <a:rPr lang="en-GB" sz="1600" dirty="0" err="1"/>
              <a:t>ccamp</a:t>
            </a:r>
            <a:r>
              <a:rPr lang="en-GB" sz="1600" dirty="0"/>
              <a:t>-optical-impairment-topology</a:t>
            </a:r>
          </a:p>
        </p:txBody>
      </p:sp>
      <p:sp>
        <p:nvSpPr>
          <p:cNvPr id="5" name="TextBox 4">
            <a:extLst>
              <a:ext uri="{FF2B5EF4-FFF2-40B4-BE49-F238E27FC236}">
                <a16:creationId xmlns:a16="http://schemas.microsoft.com/office/drawing/2014/main" id="{8A3317D0-8E74-E471-1837-AF5C5EF7DA18}"/>
              </a:ext>
            </a:extLst>
          </p:cNvPr>
          <p:cNvSpPr txBox="1"/>
          <p:nvPr/>
        </p:nvSpPr>
        <p:spPr>
          <a:xfrm>
            <a:off x="669637" y="1846069"/>
            <a:ext cx="5953298" cy="3308598"/>
          </a:xfrm>
          <a:prstGeom prst="rect">
            <a:avLst/>
          </a:prstGeom>
          <a:noFill/>
        </p:spPr>
        <p:txBody>
          <a:bodyPr wrap="square">
            <a:spAutoFit/>
          </a:bodyPr>
          <a:lstStyle/>
          <a:p>
            <a:r>
              <a:rPr lang="en-US" sz="1100" dirty="0">
                <a:latin typeface="Courier New" panose="02070309020205020404" pitchFamily="49" charset="0"/>
                <a:cs typeface="Courier New" panose="02070309020205020404" pitchFamily="49" charset="0"/>
              </a:rPr>
              <a:t>  augment /</a:t>
            </a:r>
            <a:r>
              <a:rPr lang="en-US" sz="1100" dirty="0" err="1">
                <a:latin typeface="Courier New" panose="02070309020205020404" pitchFamily="49" charset="0"/>
                <a:cs typeface="Courier New" panose="02070309020205020404" pitchFamily="49" charset="0"/>
              </a:rPr>
              <a:t>te:te</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te:tunnels</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te:tunnel</a:t>
            </a:r>
            <a:r>
              <a:rPr lang="en-US" sz="1100" dirty="0">
                <a:latin typeface="Courier New" panose="02070309020205020404" pitchFamily="49" charset="0"/>
                <a:cs typeface="Courier New" panose="02070309020205020404" pitchFamily="49" charset="0"/>
              </a:rPr>
              <a: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wdm</a:t>
            </a:r>
            <a:r>
              <a:rPr lang="en-US" sz="1100" dirty="0">
                <a:latin typeface="Courier New" panose="02070309020205020404" pitchFamily="49" charset="0"/>
                <a:cs typeface="Courier New" panose="02070309020205020404" pitchFamily="49" charset="0"/>
              </a:rPr>
              <a:t>-constraint</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transceiver-constraint</a:t>
            </a:r>
          </a:p>
          <a:p>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operational-modes*            string</a:t>
            </a:r>
          </a:p>
          <a:p>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tx</a:t>
            </a:r>
            <a:r>
              <a:rPr lang="en-US" sz="1100" dirty="0">
                <a:latin typeface="Courier New" panose="02070309020205020404" pitchFamily="49" charset="0"/>
                <a:cs typeface="Courier New" panose="02070309020205020404" pitchFamily="49" charset="0"/>
              </a:rPr>
              <a:t>-tune-constraints</a:t>
            </a:r>
          </a:p>
          <a:p>
            <a:r>
              <a:rPr lang="en-US" sz="1100" dirty="0">
                <a:latin typeface="Courier New" panose="02070309020205020404" pitchFamily="49" charset="0"/>
                <a:cs typeface="Courier New" panose="02070309020205020404" pitchFamily="49" charset="0"/>
              </a:rPr>
              <a:t>       |  |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min-central-frequency?    frequency-</a:t>
            </a:r>
            <a:r>
              <a:rPr lang="en-US" sz="1100" dirty="0" err="1">
                <a:latin typeface="Courier New" panose="02070309020205020404" pitchFamily="49" charset="0"/>
                <a:cs typeface="Courier New" panose="02070309020205020404" pitchFamily="49" charset="0"/>
              </a:rPr>
              <a:t>thz</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max-central-frequency?    frequency-</a:t>
            </a:r>
            <a:r>
              <a:rPr lang="en-US" sz="1100" dirty="0" err="1">
                <a:latin typeface="Courier New" panose="02070309020205020404" pitchFamily="49" charset="0"/>
                <a:cs typeface="Courier New" panose="02070309020205020404" pitchFamily="49" charset="0"/>
              </a:rPr>
              <a:t>thz</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  |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transceiver-tunability?   frequency-</a:t>
            </a:r>
            <a:r>
              <a:rPr lang="en-US" sz="1100" dirty="0" err="1">
                <a:latin typeface="Courier New" panose="02070309020205020404" pitchFamily="49" charset="0"/>
                <a:cs typeface="Courier New" panose="02070309020205020404" pitchFamily="49" charset="0"/>
              </a:rPr>
              <a:t>ghz</a:t>
            </a:r>
            <a:endParaRPr lang="en-US" sz="1100" dirty="0">
              <a:latin typeface="Courier New" panose="02070309020205020404" pitchFamily="49" charset="0"/>
              <a:cs typeface="Courier New" panose="02070309020205020404" pitchFamily="49" charset="0"/>
            </a:endParaRPr>
          </a:p>
          <a:p>
            <a:r>
              <a:rPr lang="en-US" sz="1100" dirty="0">
                <a:solidFill>
                  <a:srgbClr val="FF0000"/>
                </a:solidFill>
                <a:latin typeface="Courier New" panose="02070309020205020404" pitchFamily="49" charset="0"/>
                <a:cs typeface="Courier New" panose="02070309020205020404" pitchFamily="49" charset="0"/>
              </a:rPr>
              <a:t>       |  +--</a:t>
            </a:r>
            <a:r>
              <a:rPr lang="en-US" sz="1100" dirty="0" err="1">
                <a:solidFill>
                  <a:srgbClr val="FF0000"/>
                </a:solidFill>
                <a:latin typeface="Courier New" panose="02070309020205020404" pitchFamily="49" charset="0"/>
                <a:cs typeface="Courier New" panose="02070309020205020404" pitchFamily="49" charset="0"/>
              </a:rPr>
              <a:t>rw</a:t>
            </a:r>
            <a:r>
              <a:rPr lang="en-US" sz="1100" dirty="0">
                <a:solidFill>
                  <a:srgbClr val="FF0000"/>
                </a:solidFill>
                <a:latin typeface="Courier New" panose="02070309020205020404" pitchFamily="49" charset="0"/>
                <a:cs typeface="Courier New" panose="02070309020205020404" pitchFamily="49" charset="0"/>
              </a:rPr>
              <a:t> line-coding-bitrate*          </a:t>
            </a:r>
            <a:r>
              <a:rPr lang="en-US" sz="1100" dirty="0" err="1">
                <a:solidFill>
                  <a:srgbClr val="FF0000"/>
                </a:solidFill>
                <a:latin typeface="Courier New" panose="02070309020205020404" pitchFamily="49" charset="0"/>
                <a:cs typeface="Courier New" panose="02070309020205020404" pitchFamily="49" charset="0"/>
              </a:rPr>
              <a:t>identityref</a:t>
            </a:r>
            <a:endParaRPr lang="en-US" sz="1100" dirty="0">
              <a:solidFill>
                <a:srgbClr val="FF0000"/>
              </a:solidFill>
              <a:latin typeface="Courier New" panose="02070309020205020404" pitchFamily="49" charset="0"/>
              <a:cs typeface="Courier New" panose="02070309020205020404" pitchFamily="49" charset="0"/>
            </a:endParaRPr>
          </a:p>
          <a:p>
            <a:r>
              <a:rPr lang="en-US" sz="1100" dirty="0">
                <a:solidFill>
                  <a:srgbClr val="FF0000"/>
                </a:solidFill>
                <a:latin typeface="Courier New" panose="02070309020205020404" pitchFamily="49" charset="0"/>
                <a:cs typeface="Courier New" panose="02070309020205020404" pitchFamily="49" charset="0"/>
              </a:rPr>
              <a:t>       |  +--</a:t>
            </a:r>
            <a:r>
              <a:rPr lang="en-US" sz="1100" dirty="0" err="1">
                <a:solidFill>
                  <a:srgbClr val="FF0000"/>
                </a:solidFill>
                <a:latin typeface="Courier New" panose="02070309020205020404" pitchFamily="49" charset="0"/>
                <a:cs typeface="Courier New" panose="02070309020205020404" pitchFamily="49" charset="0"/>
              </a:rPr>
              <a:t>rw</a:t>
            </a:r>
            <a:r>
              <a:rPr lang="en-US" sz="1100" dirty="0">
                <a:solidFill>
                  <a:srgbClr val="FF0000"/>
                </a:solidFill>
                <a:latin typeface="Courier New" panose="02070309020205020404" pitchFamily="49" charset="0"/>
                <a:cs typeface="Courier New" panose="02070309020205020404" pitchFamily="49" charset="0"/>
              </a:rPr>
              <a:t> </a:t>
            </a:r>
            <a:r>
              <a:rPr lang="en-US" sz="1100" dirty="0" err="1">
                <a:solidFill>
                  <a:srgbClr val="FF0000"/>
                </a:solidFill>
                <a:latin typeface="Courier New" panose="02070309020205020404" pitchFamily="49" charset="0"/>
                <a:cs typeface="Courier New" panose="02070309020205020404" pitchFamily="49" charset="0"/>
              </a:rPr>
              <a:t>tx</a:t>
            </a:r>
            <a:r>
              <a:rPr lang="en-US" sz="1100" dirty="0">
                <a:solidFill>
                  <a:srgbClr val="FF0000"/>
                </a:solidFill>
                <a:latin typeface="Courier New" panose="02070309020205020404" pitchFamily="49" charset="0"/>
                <a:cs typeface="Courier New" panose="02070309020205020404" pitchFamily="49" charset="0"/>
              </a:rPr>
              <a:t>-channel-power?             l0-types:power-dbm</a:t>
            </a:r>
          </a:p>
          <a:p>
            <a:r>
              <a:rPr lang="en-US" sz="1100" dirty="0">
                <a:solidFill>
                  <a:srgbClr val="FF0000"/>
                </a:solidFill>
                <a:latin typeface="Courier New" panose="02070309020205020404" pitchFamily="49" charset="0"/>
                <a:cs typeface="Courier New" panose="02070309020205020404" pitchFamily="49" charset="0"/>
              </a:rPr>
              <a:t>       |  +--</a:t>
            </a:r>
            <a:r>
              <a:rPr lang="en-US" sz="1100" dirty="0" err="1">
                <a:solidFill>
                  <a:srgbClr val="FF0000"/>
                </a:solidFill>
                <a:latin typeface="Courier New" panose="02070309020205020404" pitchFamily="49" charset="0"/>
                <a:cs typeface="Courier New" panose="02070309020205020404" pitchFamily="49" charset="0"/>
              </a:rPr>
              <a:t>rw</a:t>
            </a:r>
            <a:r>
              <a:rPr lang="en-US" sz="1100" dirty="0">
                <a:solidFill>
                  <a:srgbClr val="FF0000"/>
                </a:solidFill>
                <a:latin typeface="Courier New" panose="02070309020205020404" pitchFamily="49" charset="0"/>
                <a:cs typeface="Courier New" panose="02070309020205020404" pitchFamily="49" charset="0"/>
              </a:rPr>
              <a:t> preferred-</a:t>
            </a:r>
            <a:r>
              <a:rPr lang="en-US" sz="1100" dirty="0" err="1">
                <a:solidFill>
                  <a:srgbClr val="FF0000"/>
                </a:solidFill>
                <a:latin typeface="Courier New" panose="02070309020205020404" pitchFamily="49" charset="0"/>
                <a:cs typeface="Courier New" panose="02070309020205020404" pitchFamily="49" charset="0"/>
              </a:rPr>
              <a:t>rx</a:t>
            </a:r>
            <a:r>
              <a:rPr lang="en-US" sz="1100" dirty="0">
                <a:solidFill>
                  <a:srgbClr val="FF0000"/>
                </a:solidFill>
                <a:latin typeface="Courier New" panose="02070309020205020404" pitchFamily="49" charset="0"/>
                <a:cs typeface="Courier New" panose="02070309020205020404" pitchFamily="49" charset="0"/>
              </a:rPr>
              <a:t>-channel-power?   l0-types:power-dbm</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gsnr</a:t>
            </a:r>
            <a:r>
              <a:rPr lang="en-US" sz="1100" dirty="0">
                <a:latin typeface="Courier New" panose="02070309020205020404" pitchFamily="49" charset="0"/>
                <a:cs typeface="Courier New" panose="02070309020205020404" pitchFamily="49" charset="0"/>
              </a:rPr>
              <a:t>-extra-margin?             snr</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use-regen?                     </a:t>
            </a:r>
            <a:r>
              <a:rPr lang="en-US" sz="1100" dirty="0" err="1">
                <a:latin typeface="Courier New" panose="02070309020205020404" pitchFamily="49" charset="0"/>
                <a:cs typeface="Courier New" panose="02070309020205020404" pitchFamily="49" charset="0"/>
              </a:rPr>
              <a:t>boolean</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wavelength-conversion?         </a:t>
            </a:r>
            <a:r>
              <a:rPr lang="en-US" sz="1100" dirty="0" err="1">
                <a:latin typeface="Courier New" panose="02070309020205020404" pitchFamily="49" charset="0"/>
                <a:cs typeface="Courier New" panose="02070309020205020404" pitchFamily="49" charset="0"/>
              </a:rPr>
              <a:t>boolean</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wavelength-assignment?         </a:t>
            </a:r>
            <a:r>
              <a:rPr lang="en-US" sz="1100" dirty="0" err="1">
                <a:latin typeface="Courier New" panose="02070309020205020404" pitchFamily="49" charset="0"/>
                <a:cs typeface="Courier New" panose="02070309020205020404" pitchFamily="49" charset="0"/>
              </a:rPr>
              <a:t>identityref</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guard-band-size?               l0-types:frequency-thz</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matching-</a:t>
            </a:r>
            <a:r>
              <a:rPr lang="en-US" sz="1100" dirty="0" err="1">
                <a:latin typeface="Courier New" panose="02070309020205020404" pitchFamily="49" charset="0"/>
                <a:cs typeface="Courier New" panose="02070309020205020404" pitchFamily="49" charset="0"/>
              </a:rPr>
              <a:t>fwd</a:t>
            </a:r>
            <a:r>
              <a:rPr lang="en-US" sz="1100" dirty="0">
                <a:latin typeface="Courier New" panose="02070309020205020404" pitchFamily="49" charset="0"/>
                <a:cs typeface="Courier New" panose="02070309020205020404" pitchFamily="49" charset="0"/>
              </a:rPr>
              <a:t>-rev-wavelength?   </a:t>
            </a:r>
            <a:r>
              <a:rPr lang="en-US" sz="1100" dirty="0" err="1">
                <a:latin typeface="Courier New" panose="02070309020205020404" pitchFamily="49" charset="0"/>
                <a:cs typeface="Courier New" panose="02070309020205020404" pitchFamily="49" charset="0"/>
              </a:rPr>
              <a:t>boolean</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allow-retuning?                </a:t>
            </a:r>
            <a:r>
              <a:rPr lang="en-US" sz="1100" dirty="0" err="1">
                <a:latin typeface="Courier New" panose="02070309020205020404" pitchFamily="49" charset="0"/>
                <a:cs typeface="Courier New" panose="02070309020205020404" pitchFamily="49" charset="0"/>
              </a:rPr>
              <a:t>boolean</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delta-power?                   l0-types:power-ratio</a:t>
            </a:r>
            <a:endParaRPr lang="en-US" sz="1100" dirty="0">
              <a:solidFill>
                <a:srgbClr val="FF0000"/>
              </a:solidFill>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2328F456-BB6D-1D70-8DE2-BC2D5DE5E59C}"/>
              </a:ext>
            </a:extLst>
          </p:cNvPr>
          <p:cNvSpPr txBox="1"/>
          <p:nvPr/>
        </p:nvSpPr>
        <p:spPr>
          <a:xfrm>
            <a:off x="896389" y="1506022"/>
            <a:ext cx="2653146" cy="369332"/>
          </a:xfrm>
          <a:prstGeom prst="rect">
            <a:avLst/>
          </a:prstGeom>
          <a:noFill/>
        </p:spPr>
        <p:txBody>
          <a:bodyPr wrap="square">
            <a:spAutoFit/>
          </a:bodyPr>
          <a:lstStyle/>
          <a:p>
            <a:r>
              <a:rPr lang="en-GB" dirty="0"/>
              <a:t>Tunnel-scope</a:t>
            </a:r>
            <a:endParaRPr lang="en-US" dirty="0"/>
          </a:p>
        </p:txBody>
      </p:sp>
      <p:sp>
        <p:nvSpPr>
          <p:cNvPr id="9" name="TextBox 8">
            <a:extLst>
              <a:ext uri="{FF2B5EF4-FFF2-40B4-BE49-F238E27FC236}">
                <a16:creationId xmlns:a16="http://schemas.microsoft.com/office/drawing/2014/main" id="{2924201F-1C63-7A5A-7A50-DEDB8A7E5476}"/>
              </a:ext>
            </a:extLst>
          </p:cNvPr>
          <p:cNvSpPr txBox="1"/>
          <p:nvPr/>
        </p:nvSpPr>
        <p:spPr>
          <a:xfrm>
            <a:off x="6542117" y="1961982"/>
            <a:ext cx="5521729" cy="4939814"/>
          </a:xfrm>
          <a:prstGeom prst="rect">
            <a:avLst/>
          </a:prstGeom>
          <a:noFill/>
        </p:spPr>
        <p:txBody>
          <a:bodyPr wrap="square">
            <a:spAutoFit/>
          </a:bodyPr>
          <a:lstStyle/>
          <a:p>
            <a:r>
              <a:rPr lang="en-US" sz="1050" dirty="0">
                <a:latin typeface="Courier New" panose="02070309020205020404" pitchFamily="49" charset="0"/>
                <a:cs typeface="Courier New" panose="02070309020205020404" pitchFamily="49" charset="0"/>
              </a:rPr>
              <a:t> augment /</a:t>
            </a:r>
            <a:r>
              <a:rPr lang="en-US" sz="1050" dirty="0" err="1">
                <a:latin typeface="Courier New" panose="02070309020205020404" pitchFamily="49" charset="0"/>
                <a:cs typeface="Courier New" panose="02070309020205020404" pitchFamily="49" charset="0"/>
              </a:rPr>
              <a:t>te:te</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te:tunnels</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te:tunnel</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te:primary-paths</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te:primary-path</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te:explicit-route-objects</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te:route-object-exclude-always</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te:type</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te:numbered-node-hop</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te:numbered-node-hop</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path-in-transceiver</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transponder-id?   uint32</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transceivers* [lane-id]</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lane-id                       uint8</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transceiver-id?               uint32</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operational-modes*            string</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tx</a:t>
            </a:r>
            <a:r>
              <a:rPr lang="en-US" sz="1050" dirty="0">
                <a:latin typeface="Courier New" panose="02070309020205020404" pitchFamily="49" charset="0"/>
                <a:cs typeface="Courier New" panose="02070309020205020404" pitchFamily="49" charset="0"/>
              </a:rPr>
              <a:t>-tune-constraints</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min-central-frequency?    frequency-</a:t>
            </a:r>
            <a:r>
              <a:rPr lang="en-US" sz="1050" dirty="0" err="1">
                <a:latin typeface="Courier New" panose="02070309020205020404" pitchFamily="49" charset="0"/>
                <a:cs typeface="Courier New" panose="02070309020205020404" pitchFamily="49" charset="0"/>
              </a:rPr>
              <a:t>thz</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max-central-frequency?    frequency-</a:t>
            </a:r>
            <a:r>
              <a:rPr lang="en-US" sz="1050" dirty="0" err="1">
                <a:latin typeface="Courier New" panose="02070309020205020404" pitchFamily="49" charset="0"/>
                <a:cs typeface="Courier New" panose="02070309020205020404" pitchFamily="49" charset="0"/>
              </a:rPr>
              <a:t>thz</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transceiver-tunability?   frequency-</a:t>
            </a:r>
            <a:r>
              <a:rPr lang="en-US" sz="1050" dirty="0" err="1">
                <a:latin typeface="Courier New" panose="02070309020205020404" pitchFamily="49" charset="0"/>
                <a:cs typeface="Courier New" panose="02070309020205020404" pitchFamily="49" charset="0"/>
              </a:rPr>
              <a:t>ghz</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line-coding-bitrate*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tx</a:t>
            </a:r>
            <a:r>
              <a:rPr lang="en-US" sz="1050" dirty="0">
                <a:latin typeface="Courier New" panose="02070309020205020404" pitchFamily="49" charset="0"/>
                <a:cs typeface="Courier New" panose="02070309020205020404" pitchFamily="49" charset="0"/>
              </a:rPr>
              <a:t>-channel-power?             l0-types:power-dbm</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preferred-</a:t>
            </a:r>
            <a:r>
              <a:rPr lang="en-US" sz="1050" dirty="0" err="1">
                <a:latin typeface="Courier New" panose="02070309020205020404" pitchFamily="49" charset="0"/>
                <a:cs typeface="Courier New" panose="02070309020205020404" pitchFamily="49" charset="0"/>
              </a:rPr>
              <a:t>rx</a:t>
            </a:r>
            <a:r>
              <a:rPr lang="en-US" sz="1050" dirty="0">
                <a:latin typeface="Courier New" panose="02070309020205020404" pitchFamily="49" charset="0"/>
                <a:cs typeface="Courier New" panose="02070309020205020404" pitchFamily="49" charset="0"/>
              </a:rPr>
              <a:t>-channel-power?   l0-types:power-dbm</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path-out-transceiver</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transponder-id?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transceivers* [lane-id]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lane-id                       uint8</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transceiver-id?               uint32</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operational-modes*            string</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tx</a:t>
            </a:r>
            <a:r>
              <a:rPr lang="en-US" sz="1050" dirty="0">
                <a:latin typeface="Courier New" panose="02070309020205020404" pitchFamily="49" charset="0"/>
                <a:cs typeface="Courier New" panose="02070309020205020404" pitchFamily="49" charset="0"/>
              </a:rPr>
              <a:t>-tune-constraints</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min-central-frequency?    frequency-</a:t>
            </a:r>
            <a:r>
              <a:rPr lang="en-US" sz="1050" dirty="0" err="1">
                <a:latin typeface="Courier New" panose="02070309020205020404" pitchFamily="49" charset="0"/>
                <a:cs typeface="Courier New" panose="02070309020205020404" pitchFamily="49" charset="0"/>
              </a:rPr>
              <a:t>thz</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max-central-frequency?    frequency-</a:t>
            </a:r>
            <a:r>
              <a:rPr lang="en-US" sz="1050" dirty="0" err="1">
                <a:latin typeface="Courier New" panose="02070309020205020404" pitchFamily="49" charset="0"/>
                <a:cs typeface="Courier New" panose="02070309020205020404" pitchFamily="49" charset="0"/>
              </a:rPr>
              <a:t>thz</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transceiver-tunability?   frequency-</a:t>
            </a:r>
            <a:r>
              <a:rPr lang="en-US" sz="1050" dirty="0" err="1">
                <a:latin typeface="Courier New" panose="02070309020205020404" pitchFamily="49" charset="0"/>
                <a:cs typeface="Courier New" panose="02070309020205020404" pitchFamily="49" charset="0"/>
              </a:rPr>
              <a:t>ghz</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line-coding-bitrate*          </a:t>
            </a:r>
            <a:r>
              <a:rPr lang="en-US" sz="1050" dirty="0" err="1">
                <a:latin typeface="Courier New" panose="02070309020205020404" pitchFamily="49" charset="0"/>
                <a:cs typeface="Courier New" panose="02070309020205020404" pitchFamily="49" charset="0"/>
              </a:rPr>
              <a:t>identityref</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tx</a:t>
            </a:r>
            <a:r>
              <a:rPr lang="en-US" sz="1050" dirty="0">
                <a:latin typeface="Courier New" panose="02070309020205020404" pitchFamily="49" charset="0"/>
                <a:cs typeface="Courier New" panose="02070309020205020404" pitchFamily="49" charset="0"/>
              </a:rPr>
              <a:t>-channel-power?             l0-types:power-dbm</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preferred-</a:t>
            </a:r>
            <a:r>
              <a:rPr lang="en-US" sz="1050" dirty="0" err="1">
                <a:latin typeface="Courier New" panose="02070309020205020404" pitchFamily="49" charset="0"/>
                <a:cs typeface="Courier New" panose="02070309020205020404" pitchFamily="49" charset="0"/>
              </a:rPr>
              <a:t>rx</a:t>
            </a:r>
            <a:r>
              <a:rPr lang="en-US" sz="1050" dirty="0">
                <a:latin typeface="Courier New" panose="02070309020205020404" pitchFamily="49" charset="0"/>
                <a:cs typeface="Courier New" panose="02070309020205020404" pitchFamily="49" charset="0"/>
              </a:rPr>
              <a:t>-channel-power?   l0-types:power-dbm</a:t>
            </a:r>
            <a:endParaRPr lang="en-US" sz="1050" dirty="0">
              <a:solidFill>
                <a:srgbClr val="FF0000"/>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B7344D18-E20B-6536-5E9F-AF98AD4265F1}"/>
              </a:ext>
            </a:extLst>
          </p:cNvPr>
          <p:cNvSpPr txBox="1"/>
          <p:nvPr/>
        </p:nvSpPr>
        <p:spPr>
          <a:xfrm>
            <a:off x="6409113" y="1581788"/>
            <a:ext cx="2653146" cy="369332"/>
          </a:xfrm>
          <a:prstGeom prst="rect">
            <a:avLst/>
          </a:prstGeom>
          <a:noFill/>
        </p:spPr>
        <p:txBody>
          <a:bodyPr wrap="square">
            <a:spAutoFit/>
          </a:bodyPr>
          <a:lstStyle/>
          <a:p>
            <a:r>
              <a:rPr lang="en-GB" dirty="0"/>
              <a:t>Path-scope</a:t>
            </a:r>
            <a:endParaRPr lang="en-US" dirty="0"/>
          </a:p>
        </p:txBody>
      </p:sp>
    </p:spTree>
    <p:extLst>
      <p:ext uri="{BB962C8B-B14F-4D97-AF65-F5344CB8AC3E}">
        <p14:creationId xmlns:p14="http://schemas.microsoft.com/office/powerpoint/2010/main" val="229145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7339-6FC3-A47F-0929-339F67C8C73D}"/>
              </a:ext>
            </a:extLst>
          </p:cNvPr>
          <p:cNvSpPr>
            <a:spLocks noGrp="1"/>
          </p:cNvSpPr>
          <p:nvPr>
            <p:ph type="title"/>
          </p:nvPr>
        </p:nvSpPr>
        <p:spPr/>
        <p:txBody>
          <a:bodyPr/>
          <a:lstStyle/>
          <a:p>
            <a:r>
              <a:rPr lang="en-GB" dirty="0"/>
              <a:t>Updated WDM Label Specifications</a:t>
            </a:r>
          </a:p>
        </p:txBody>
      </p:sp>
      <p:sp>
        <p:nvSpPr>
          <p:cNvPr id="3" name="Content Placeholder 2">
            <a:extLst>
              <a:ext uri="{FF2B5EF4-FFF2-40B4-BE49-F238E27FC236}">
                <a16:creationId xmlns:a16="http://schemas.microsoft.com/office/drawing/2014/main" id="{360581D2-C4DD-7342-1385-1B272B70B2C0}"/>
              </a:ext>
            </a:extLst>
          </p:cNvPr>
          <p:cNvSpPr>
            <a:spLocks noGrp="1"/>
          </p:cNvSpPr>
          <p:nvPr>
            <p:ph idx="1"/>
          </p:nvPr>
        </p:nvSpPr>
        <p:spPr>
          <a:xfrm>
            <a:off x="1284316" y="2514600"/>
            <a:ext cx="3994266" cy="1828799"/>
          </a:xfrm>
        </p:spPr>
        <p:txBody>
          <a:bodyPr>
            <a:normAutofit/>
          </a:bodyPr>
          <a:lstStyle/>
          <a:p>
            <a:r>
              <a:rPr lang="en-GB" sz="2000" dirty="0"/>
              <a:t>WSON</a:t>
            </a:r>
          </a:p>
          <a:p>
            <a:pPr lvl="1"/>
            <a:r>
              <a:rPr lang="en-GB" sz="1600" dirty="0"/>
              <a:t>DWDM fixed-grid and CWDM</a:t>
            </a:r>
          </a:p>
          <a:p>
            <a:r>
              <a:rPr lang="en-GB" sz="2000" dirty="0"/>
              <a:t>Flexi-grid</a:t>
            </a:r>
          </a:p>
          <a:p>
            <a:r>
              <a:rPr lang="en-GB" sz="2000" dirty="0"/>
              <a:t>Single vs. Multi-carrier</a:t>
            </a:r>
          </a:p>
        </p:txBody>
      </p:sp>
      <p:sp>
        <p:nvSpPr>
          <p:cNvPr id="9" name="TextBox 8">
            <a:extLst>
              <a:ext uri="{FF2B5EF4-FFF2-40B4-BE49-F238E27FC236}">
                <a16:creationId xmlns:a16="http://schemas.microsoft.com/office/drawing/2014/main" id="{2924201F-1C63-7A5A-7A50-DEDB8A7E5476}"/>
              </a:ext>
            </a:extLst>
          </p:cNvPr>
          <p:cNvSpPr txBox="1"/>
          <p:nvPr/>
        </p:nvSpPr>
        <p:spPr>
          <a:xfrm>
            <a:off x="4846321" y="1512916"/>
            <a:ext cx="7217526" cy="4293483"/>
          </a:xfrm>
          <a:prstGeom prst="rect">
            <a:avLst/>
          </a:prstGeom>
          <a:noFill/>
        </p:spPr>
        <p:txBody>
          <a:bodyPr wrap="square">
            <a:spAutoFit/>
          </a:bodyPr>
          <a:lstStyle/>
          <a:p>
            <a:r>
              <a:rPr lang="en-US" sz="1050" dirty="0">
                <a:latin typeface="Courier New" panose="02070309020205020404" pitchFamily="49" charset="0"/>
                <a:cs typeface="Courier New" panose="02070309020205020404" pitchFamily="49" charset="0"/>
              </a:rPr>
              <a:t> augment /</a:t>
            </a:r>
            <a:r>
              <a:rPr lang="en-US" sz="1050" dirty="0" err="1">
                <a:latin typeface="Courier New" panose="02070309020205020404" pitchFamily="49" charset="0"/>
                <a:cs typeface="Courier New" panose="02070309020205020404" pitchFamily="49" charset="0"/>
              </a:rPr>
              <a:t>te:te</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te:globals</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te:named-path-constraints</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te:named-path-constraint</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te:explicit-route-objects</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te:route-object-include-exclude</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te:type</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te:label</a:t>
            </a:r>
            <a:endParaRPr lang="en-US" sz="1050" dirty="0">
              <a:latin typeface="Courier New" panose="02070309020205020404" pitchFamily="49" charset="0"/>
              <a:cs typeface="Courier New" panose="02070309020205020404" pitchFamily="49" charset="0"/>
            </a:endParaRP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te:label-hop</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te:te-label</a:t>
            </a:r>
            <a:r>
              <a:rPr lang="en-US" sz="1050" dirty="0">
                <a:latin typeface="Courier New" panose="02070309020205020404" pitchFamily="49" charset="0"/>
                <a:cs typeface="Courier New" panose="02070309020205020404" pitchFamily="49" charset="0"/>
              </a:rPr>
              <a:t>/</a:t>
            </a:r>
            <a:r>
              <a:rPr lang="en-US" sz="1050" dirty="0" err="1">
                <a:latin typeface="Courier New" panose="02070309020205020404" pitchFamily="49" charset="0"/>
                <a:cs typeface="Courier New" panose="02070309020205020404" pitchFamily="49" charset="0"/>
              </a:rPr>
              <a:t>te:technology</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wdm</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(grid-type)?</a:t>
            </a:r>
          </a:p>
          <a:p>
            <a:r>
              <a:rPr lang="en-US" sz="1050" dirty="0">
                <a:latin typeface="Courier New" panose="02070309020205020404" pitchFamily="49" charset="0"/>
                <a:cs typeface="Courier New" panose="02070309020205020404" pitchFamily="49" charset="0"/>
              </a:rPr>
              <a:t>          +--:(fixed-</a:t>
            </a:r>
            <a:r>
              <a:rPr lang="en-US" sz="1050" dirty="0" err="1">
                <a:latin typeface="Courier New" panose="02070309020205020404" pitchFamily="49" charset="0"/>
                <a:cs typeface="Courier New" panose="02070309020205020404" pitchFamily="49" charset="0"/>
              </a:rPr>
              <a:t>dwdm</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(fixed-single-or-super-channel)?</a:t>
            </a:r>
          </a:p>
          <a:p>
            <a:r>
              <a:rPr lang="en-US" sz="1050" dirty="0">
                <a:latin typeface="Courier New" panose="02070309020205020404" pitchFamily="49" charset="0"/>
                <a:cs typeface="Courier New" panose="02070309020205020404" pitchFamily="49" charset="0"/>
              </a:rPr>
              <a:t>          |     +--:(single)</a:t>
            </a:r>
          </a:p>
          <a:p>
            <a:r>
              <a:rPr lang="en-US" sz="1050" dirty="0">
                <a:latin typeface="Courier New" panose="02070309020205020404" pitchFamily="49" charset="0"/>
                <a:cs typeface="Courier New" panose="02070309020205020404" pitchFamily="49" charset="0"/>
              </a:rPr>
              <a:t>          |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dwdm</a:t>
            </a:r>
            <a:r>
              <a:rPr lang="en-US" sz="1050" dirty="0">
                <a:latin typeface="Courier New" panose="02070309020205020404" pitchFamily="49" charset="0"/>
                <a:cs typeface="Courier New" panose="02070309020205020404" pitchFamily="49" charset="0"/>
              </a:rPr>
              <a:t>-n?               l0-types:dwdm-n</a:t>
            </a:r>
          </a:p>
          <a:p>
            <a:r>
              <a:rPr lang="en-US" sz="1050" dirty="0">
                <a:latin typeface="Courier New" panose="02070309020205020404" pitchFamily="49" charset="0"/>
                <a:cs typeface="Courier New" panose="02070309020205020404" pitchFamily="49" charset="0"/>
              </a:rPr>
              <a:t>          |     +--:(multi)</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subcarrier-</a:t>
            </a:r>
            <a:r>
              <a:rPr lang="en-US" sz="1050" dirty="0" err="1">
                <a:latin typeface="Courier New" panose="02070309020205020404" pitchFamily="49" charset="0"/>
                <a:cs typeface="Courier New" panose="02070309020205020404" pitchFamily="49" charset="0"/>
              </a:rPr>
              <a:t>dwdm</a:t>
            </a:r>
            <a:r>
              <a:rPr lang="en-US" sz="1050" dirty="0">
                <a:latin typeface="Courier New" panose="02070309020205020404" pitchFamily="49" charset="0"/>
                <a:cs typeface="Courier New" panose="02070309020205020404" pitchFamily="49" charset="0"/>
              </a:rPr>
              <a:t>-n*    l0-types:dwdm-n</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cwdm</a:t>
            </a:r>
            <a:r>
              <a:rPr lang="en-US" sz="1050" dirty="0">
                <a:latin typeface="Courier New" panose="02070309020205020404" pitchFamily="49" charset="0"/>
                <a:cs typeface="Courier New" panose="02070309020205020404" pitchFamily="49" charset="0"/>
              </a:rPr>
              <a:t>)</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cwdm</a:t>
            </a:r>
            <a:r>
              <a:rPr lang="en-US" sz="1050" dirty="0">
                <a:latin typeface="Courier New" panose="02070309020205020404" pitchFamily="49" charset="0"/>
                <a:cs typeface="Courier New" panose="02070309020205020404" pitchFamily="49" charset="0"/>
              </a:rPr>
              <a:t>-n?                     l0-types:cwdm-n</a:t>
            </a:r>
          </a:p>
          <a:p>
            <a:r>
              <a:rPr lang="en-US" sz="1050" dirty="0">
                <a:latin typeface="Courier New" panose="02070309020205020404" pitchFamily="49" charset="0"/>
                <a:cs typeface="Courier New" panose="02070309020205020404" pitchFamily="49" charset="0"/>
              </a:rPr>
              <a:t>          +--:(flexi-grid)</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(single-or-super-channel)?</a:t>
            </a:r>
          </a:p>
          <a:p>
            <a:r>
              <a:rPr lang="en-US" sz="1050" dirty="0">
                <a:latin typeface="Courier New" panose="02070309020205020404" pitchFamily="49" charset="0"/>
                <a:cs typeface="Courier New" panose="02070309020205020404" pitchFamily="49" charset="0"/>
              </a:rPr>
              <a:t>                +--:(single)</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flexi-n?              l0-types:flexi-n</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flexi-m?              l0-types:flexi-m</a:t>
            </a:r>
          </a:p>
          <a:p>
            <a:r>
              <a:rPr lang="en-US" sz="1050" dirty="0">
                <a:latin typeface="Courier New" panose="02070309020205020404" pitchFamily="49" charset="0"/>
                <a:cs typeface="Courier New" panose="02070309020205020404" pitchFamily="49" charset="0"/>
              </a:rPr>
              <a:t>                x--:(super)</a:t>
            </a:r>
          </a:p>
          <a:p>
            <a:r>
              <a:rPr lang="en-US" sz="1050" dirty="0">
                <a:latin typeface="Courier New" panose="02070309020205020404" pitchFamily="49" charset="0"/>
                <a:cs typeface="Courier New" panose="02070309020205020404" pitchFamily="49" charset="0"/>
              </a:rPr>
              <a:t>                |  x--</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subcarrier-flexi-n* [flexi-n]</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flexi-n    l0-types:flexi-n</a:t>
            </a:r>
          </a:p>
          <a:p>
            <a:r>
              <a:rPr lang="en-US" sz="1050" dirty="0">
                <a:latin typeface="Courier New" panose="02070309020205020404" pitchFamily="49" charset="0"/>
                <a:cs typeface="Courier New" panose="02070309020205020404" pitchFamily="49" charset="0"/>
              </a:rPr>
              <a:t>                |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flexi-m?   l0-types:flexi-m</a:t>
            </a:r>
          </a:p>
          <a:p>
            <a:r>
              <a:rPr lang="en-US" sz="1050" dirty="0">
                <a:latin typeface="Courier New" panose="02070309020205020404" pitchFamily="49" charset="0"/>
                <a:cs typeface="Courier New" panose="02070309020205020404" pitchFamily="49" charset="0"/>
              </a:rPr>
              <a:t>                +--:(multi)</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frequency-slots</a:t>
            </a:r>
          </a:p>
          <a:p>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rw</a:t>
            </a:r>
            <a:r>
              <a:rPr lang="en-US" sz="1050" dirty="0">
                <a:latin typeface="Courier New" panose="02070309020205020404" pitchFamily="49" charset="0"/>
                <a:cs typeface="Courier New" panose="02070309020205020404" pitchFamily="49" charset="0"/>
              </a:rPr>
              <a:t> frequency-slot* [flexi-n]</a:t>
            </a:r>
            <a:endParaRPr lang="en-US" sz="1050"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01082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87877-4AE9-A7F3-2AD4-FAA7A6DAB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592616-9C91-5528-D9D9-DDEA6F573026}"/>
              </a:ext>
            </a:extLst>
          </p:cNvPr>
          <p:cNvSpPr>
            <a:spLocks noGrp="1"/>
          </p:cNvSpPr>
          <p:nvPr>
            <p:ph type="title"/>
          </p:nvPr>
        </p:nvSpPr>
        <p:spPr/>
        <p:txBody>
          <a:bodyPr/>
          <a:lstStyle/>
          <a:p>
            <a:r>
              <a:rPr lang="en-GB" dirty="0"/>
              <a:t>Open Issues</a:t>
            </a:r>
          </a:p>
        </p:txBody>
      </p:sp>
      <p:sp>
        <p:nvSpPr>
          <p:cNvPr id="6" name="Content Placeholder 5">
            <a:extLst>
              <a:ext uri="{FF2B5EF4-FFF2-40B4-BE49-F238E27FC236}">
                <a16:creationId xmlns:a16="http://schemas.microsoft.com/office/drawing/2014/main" id="{DE7F0424-0021-8235-2FAA-59119CC2207D}"/>
              </a:ext>
            </a:extLst>
          </p:cNvPr>
          <p:cNvSpPr>
            <a:spLocks noGrp="1"/>
          </p:cNvSpPr>
          <p:nvPr>
            <p:ph idx="1"/>
          </p:nvPr>
        </p:nvSpPr>
        <p:spPr/>
        <p:txBody>
          <a:bodyPr>
            <a:normAutofit fontScale="77500" lnSpcReduction="20000"/>
          </a:bodyPr>
          <a:lstStyle/>
          <a:p>
            <a:r>
              <a:rPr lang="en-US" dirty="0"/>
              <a:t>Draft text needs proper updates to align with the WDM tunnel YANG model updates</a:t>
            </a:r>
          </a:p>
          <a:p>
            <a:endParaRPr lang="en-US" dirty="0"/>
          </a:p>
          <a:p>
            <a:r>
              <a:rPr lang="en-US" dirty="0"/>
              <a:t>Modeling of 3R in alignment with OI vs. service function : pros/cons</a:t>
            </a:r>
          </a:p>
          <a:p>
            <a:endParaRPr lang="en-US" dirty="0"/>
          </a:p>
          <a:p>
            <a:r>
              <a:rPr lang="en-GB" dirty="0"/>
              <a:t>The intension is to use this model as SDN controller NBI to support tunnel provisioning for both integrated transponder (e2e) and remote transponder (book-ended). </a:t>
            </a:r>
          </a:p>
          <a:p>
            <a:endParaRPr lang="en-GB" dirty="0"/>
          </a:p>
          <a:p>
            <a:r>
              <a:rPr lang="en-GB" dirty="0"/>
              <a:t>In the case of remote DWDM interface hosted in packets devices the expectation is to adopt the model as NBI for both IP and Optical controllers. Further gap analysis is needed to ensure this model can coverage of all the scenarios</a:t>
            </a:r>
          </a:p>
          <a:p>
            <a:endParaRPr lang="en-GB" dirty="0"/>
          </a:p>
          <a:p>
            <a:r>
              <a:rPr lang="en-GB" dirty="0"/>
              <a:t>Need to discuss how to model the relationship between a WDM tunnel and the resultant </a:t>
            </a:r>
            <a:r>
              <a:rPr lang="en-GB" dirty="0" err="1"/>
              <a:t>OTSi</a:t>
            </a:r>
            <a:r>
              <a:rPr lang="en-GB" dirty="0"/>
              <a:t>/</a:t>
            </a:r>
            <a:r>
              <a:rPr lang="en-GB" dirty="0" err="1"/>
              <a:t>OTSiG</a:t>
            </a:r>
            <a:r>
              <a:rPr lang="en-GB" dirty="0"/>
              <a:t> after the WDM tunnel is instantiated. </a:t>
            </a:r>
          </a:p>
        </p:txBody>
      </p:sp>
    </p:spTree>
    <p:extLst>
      <p:ext uri="{BB962C8B-B14F-4D97-AF65-F5344CB8AC3E}">
        <p14:creationId xmlns:p14="http://schemas.microsoft.com/office/powerpoint/2010/main" val="342136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8FF75-2C7E-1B92-9E46-B876B6B5F3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34A42B-1685-B055-1C57-EEB0A0204D8C}"/>
              </a:ext>
            </a:extLst>
          </p:cNvPr>
          <p:cNvSpPr>
            <a:spLocks noGrp="1"/>
          </p:cNvSpPr>
          <p:nvPr>
            <p:ph type="title"/>
          </p:nvPr>
        </p:nvSpPr>
        <p:spPr/>
        <p:txBody>
          <a:bodyPr/>
          <a:lstStyle/>
          <a:p>
            <a:r>
              <a:rPr lang="en-GB" dirty="0"/>
              <a:t>Open Issues</a:t>
            </a:r>
          </a:p>
        </p:txBody>
      </p:sp>
      <p:sp>
        <p:nvSpPr>
          <p:cNvPr id="6" name="Content Placeholder 5">
            <a:extLst>
              <a:ext uri="{FF2B5EF4-FFF2-40B4-BE49-F238E27FC236}">
                <a16:creationId xmlns:a16="http://schemas.microsoft.com/office/drawing/2014/main" id="{8346E6DC-F64A-DC8C-9CF9-865650B0B47C}"/>
              </a:ext>
            </a:extLst>
          </p:cNvPr>
          <p:cNvSpPr>
            <a:spLocks noGrp="1"/>
          </p:cNvSpPr>
          <p:nvPr>
            <p:ph idx="1"/>
          </p:nvPr>
        </p:nvSpPr>
        <p:spPr/>
        <p:txBody>
          <a:bodyPr>
            <a:normAutofit fontScale="70000" lnSpcReduction="20000"/>
          </a:bodyPr>
          <a:lstStyle/>
          <a:p>
            <a:r>
              <a:rPr lang="en-US" dirty="0"/>
              <a:t>Draft text needs proper updates to align with the YANG model changes</a:t>
            </a:r>
          </a:p>
          <a:p>
            <a:endParaRPr lang="en-US" dirty="0"/>
          </a:p>
          <a:p>
            <a:r>
              <a:rPr lang="en-US" dirty="0"/>
              <a:t>How to model attributes that are at the boundary of L0/L1, e.g. OUT types, OTU/ODU payload handling at regen node</a:t>
            </a:r>
          </a:p>
          <a:p>
            <a:endParaRPr lang="en-US" dirty="0"/>
          </a:p>
          <a:p>
            <a:r>
              <a:rPr lang="en-US" dirty="0"/>
              <a:t>Modeling of 3R regens as service functions: pros/cons and how</a:t>
            </a:r>
          </a:p>
          <a:p>
            <a:endParaRPr lang="en-US" dirty="0"/>
          </a:p>
          <a:p>
            <a:r>
              <a:rPr lang="en-GB" dirty="0"/>
              <a:t>The intension is to use this model as SDN controller NBI to support tunnel provisioning for both integrated transponder (e2e) and </a:t>
            </a:r>
            <a:r>
              <a:rPr lang="en-GB" dirty="0" err="1"/>
              <a:t>pluggables</a:t>
            </a:r>
            <a:r>
              <a:rPr lang="en-GB" dirty="0"/>
              <a:t> (book-ended). In the case of </a:t>
            </a:r>
            <a:r>
              <a:rPr lang="en-GB" dirty="0" err="1"/>
              <a:t>pluggables</a:t>
            </a:r>
            <a:r>
              <a:rPr lang="en-GB" dirty="0"/>
              <a:t> the expectation is to use the model as NBI for both IP and optical controller. Gap analysis is needed to ensure that this model can coverage of all the scenarios</a:t>
            </a:r>
          </a:p>
          <a:p>
            <a:endParaRPr lang="en-GB" dirty="0"/>
          </a:p>
          <a:p>
            <a:r>
              <a:rPr lang="en-GB" dirty="0"/>
              <a:t>Need to discuss how to model the relationship between a WDM tunnel and the resultant </a:t>
            </a:r>
            <a:r>
              <a:rPr lang="en-GB" dirty="0" err="1"/>
              <a:t>OTSi</a:t>
            </a:r>
            <a:r>
              <a:rPr lang="en-GB" dirty="0"/>
              <a:t>/</a:t>
            </a:r>
            <a:r>
              <a:rPr lang="en-GB" dirty="0" err="1"/>
              <a:t>OTSiG</a:t>
            </a:r>
            <a:r>
              <a:rPr lang="en-GB" dirty="0"/>
              <a:t> after the WDM tunnel is instantiated. Also relevant to discuss whether </a:t>
            </a:r>
            <a:r>
              <a:rPr lang="en-GB" dirty="0" err="1"/>
              <a:t>OTSi</a:t>
            </a:r>
            <a:r>
              <a:rPr lang="en-GB" dirty="0"/>
              <a:t> and </a:t>
            </a:r>
            <a:r>
              <a:rPr lang="en-GB" dirty="0" err="1"/>
              <a:t>OTSiG</a:t>
            </a:r>
            <a:r>
              <a:rPr lang="en-GB" dirty="0"/>
              <a:t> information in the optical impairment model are still needed</a:t>
            </a:r>
          </a:p>
        </p:txBody>
      </p:sp>
    </p:spTree>
    <p:extLst>
      <p:ext uri="{BB962C8B-B14F-4D97-AF65-F5344CB8AC3E}">
        <p14:creationId xmlns:p14="http://schemas.microsoft.com/office/powerpoint/2010/main" val="2045850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1759-3126-96D0-5C69-464BA6D93463}"/>
              </a:ext>
            </a:extLst>
          </p:cNvPr>
          <p:cNvSpPr>
            <a:spLocks noGrp="1"/>
          </p:cNvSpPr>
          <p:nvPr>
            <p:ph type="title"/>
          </p:nvPr>
        </p:nvSpPr>
        <p:spPr/>
        <p:txBody>
          <a:bodyPr/>
          <a:lstStyle/>
          <a:p>
            <a:r>
              <a:rPr lang="en-GB" dirty="0"/>
              <a:t>Next Steps and Actions</a:t>
            </a:r>
          </a:p>
        </p:txBody>
      </p:sp>
      <p:sp>
        <p:nvSpPr>
          <p:cNvPr id="5" name="Content Placeholder 4">
            <a:extLst>
              <a:ext uri="{FF2B5EF4-FFF2-40B4-BE49-F238E27FC236}">
                <a16:creationId xmlns:a16="http://schemas.microsoft.com/office/drawing/2014/main" id="{D4EE4B8E-4024-3B8C-8ACE-809D7C291618}"/>
              </a:ext>
            </a:extLst>
          </p:cNvPr>
          <p:cNvSpPr>
            <a:spLocks noGrp="1"/>
          </p:cNvSpPr>
          <p:nvPr>
            <p:ph idx="1"/>
          </p:nvPr>
        </p:nvSpPr>
        <p:spPr>
          <a:xfrm>
            <a:off x="838199" y="1825625"/>
            <a:ext cx="11148753" cy="1158644"/>
          </a:xfrm>
        </p:spPr>
        <p:txBody>
          <a:bodyPr>
            <a:normAutofit fontScale="92500" lnSpcReduction="10000"/>
          </a:bodyPr>
          <a:lstStyle/>
          <a:p>
            <a:r>
              <a:rPr lang="en-US" sz="2400" dirty="0"/>
              <a:t>Address open issues aforementioned</a:t>
            </a:r>
          </a:p>
          <a:p>
            <a:r>
              <a:rPr lang="en-US" sz="2400" dirty="0"/>
              <a:t>Seek feedback from the WG and especially from operators and implementers</a:t>
            </a:r>
          </a:p>
          <a:p>
            <a:r>
              <a:rPr lang="en-US" sz="2400" dirty="0"/>
              <a:t>Perform gap analysis of this model in the context of </a:t>
            </a:r>
            <a:r>
              <a:rPr lang="en-US" sz="2400" dirty="0" err="1"/>
              <a:t>pluggables</a:t>
            </a:r>
            <a:r>
              <a:rPr lang="en-US" sz="2400" dirty="0"/>
              <a:t> use cases</a:t>
            </a:r>
          </a:p>
          <a:p>
            <a:pPr marL="0" indent="0">
              <a:buNone/>
            </a:pPr>
            <a:endParaRPr lang="en-US" dirty="0"/>
          </a:p>
        </p:txBody>
      </p:sp>
      <p:sp>
        <p:nvSpPr>
          <p:cNvPr id="9" name="TextBox 8">
            <a:extLst>
              <a:ext uri="{FF2B5EF4-FFF2-40B4-BE49-F238E27FC236}">
                <a16:creationId xmlns:a16="http://schemas.microsoft.com/office/drawing/2014/main" id="{E7071A1E-9BE4-7041-6827-CADB1FD37C69}"/>
              </a:ext>
            </a:extLst>
          </p:cNvPr>
          <p:cNvSpPr txBox="1"/>
          <p:nvPr/>
        </p:nvSpPr>
        <p:spPr>
          <a:xfrm>
            <a:off x="838199" y="3499658"/>
            <a:ext cx="11206943" cy="1938992"/>
          </a:xfrm>
          <a:prstGeom prst="rect">
            <a:avLst/>
          </a:prstGeom>
          <a:noFill/>
        </p:spPr>
        <p:txBody>
          <a:bodyPr wrap="square">
            <a:spAutoFit/>
          </a:bodyPr>
          <a:lstStyle/>
          <a:p>
            <a:pPr lvl="1"/>
            <a:r>
              <a:rPr lang="en-GB" sz="2000" dirty="0"/>
              <a:t>Weekly team meeting:</a:t>
            </a:r>
          </a:p>
          <a:p>
            <a:pPr lvl="2"/>
            <a:r>
              <a:rPr lang="en-GB" sz="1800" dirty="0"/>
              <a:t>Thursday, 14:00 (CET)</a:t>
            </a:r>
          </a:p>
          <a:p>
            <a:pPr lvl="2"/>
            <a:r>
              <a:rPr lang="en-GB" sz="1800" dirty="0"/>
              <a:t>CCAMP WebEx Details</a:t>
            </a:r>
          </a:p>
          <a:p>
            <a:pPr lvl="3"/>
            <a:r>
              <a:rPr lang="en-GB" sz="1600" dirty="0">
                <a:hlinkClick r:id="rId2"/>
              </a:rPr>
              <a:t>https://ietf.webex.com/ietf/j.php?MTID=ma1ca3bcec716fe1ff93e0a28b3558294</a:t>
            </a:r>
            <a:endParaRPr lang="en-GB" sz="1600" dirty="0"/>
          </a:p>
          <a:p>
            <a:pPr lvl="3"/>
            <a:r>
              <a:rPr lang="en-GB" sz="1600" dirty="0"/>
              <a:t>Join by meeting number </a:t>
            </a:r>
          </a:p>
          <a:p>
            <a:pPr lvl="4"/>
            <a:r>
              <a:rPr lang="en-GB" sz="1600" dirty="0"/>
              <a:t>Meeting number (access code): 2422 698 1495 </a:t>
            </a:r>
          </a:p>
          <a:p>
            <a:pPr lvl="4"/>
            <a:r>
              <a:rPr lang="en-GB" sz="1600" dirty="0"/>
              <a:t>Meeting password: 6UbM2tEJJd6</a:t>
            </a:r>
          </a:p>
        </p:txBody>
      </p:sp>
    </p:spTree>
    <p:extLst>
      <p:ext uri="{BB962C8B-B14F-4D97-AF65-F5344CB8AC3E}">
        <p14:creationId xmlns:p14="http://schemas.microsoft.com/office/powerpoint/2010/main" val="2910017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A491E-DD88-7DD9-406E-8E6CA305C7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5CCB200-777F-6673-503A-B13686F4781A}"/>
              </a:ext>
            </a:extLst>
          </p:cNvPr>
          <p:cNvSpPr>
            <a:spLocks noGrp="1"/>
          </p:cNvSpPr>
          <p:nvPr>
            <p:ph type="ctrTitle"/>
          </p:nvPr>
        </p:nvSpPr>
        <p:spPr>
          <a:xfrm>
            <a:off x="1524000" y="673331"/>
            <a:ext cx="9144000" cy="1302859"/>
          </a:xfrm>
        </p:spPr>
        <p:txBody>
          <a:bodyPr anchor="t" anchorCtr="1">
            <a:normAutofit/>
          </a:bodyPr>
          <a:lstStyle/>
          <a:p>
            <a:pPr>
              <a:spcBef>
                <a:spcPts val="0"/>
              </a:spcBef>
            </a:pPr>
            <a:r>
              <a:rPr lang="en-US" sz="4000" b="1" dirty="0"/>
              <a:t>YANG Data Models for requesting Path Computation in WDM Optical Networks</a:t>
            </a:r>
          </a:p>
        </p:txBody>
      </p:sp>
      <p:sp>
        <p:nvSpPr>
          <p:cNvPr id="5" name="Subtitle 4">
            <a:extLst>
              <a:ext uri="{FF2B5EF4-FFF2-40B4-BE49-F238E27FC236}">
                <a16:creationId xmlns:a16="http://schemas.microsoft.com/office/drawing/2014/main" id="{817808B0-2D10-2E42-C14F-504AD7B9D1BB}"/>
              </a:ext>
            </a:extLst>
          </p:cNvPr>
          <p:cNvSpPr>
            <a:spLocks noGrp="1"/>
          </p:cNvSpPr>
          <p:nvPr>
            <p:ph type="subTitle" idx="1"/>
          </p:nvPr>
        </p:nvSpPr>
        <p:spPr>
          <a:xfrm>
            <a:off x="4081821" y="2968592"/>
            <a:ext cx="3615491" cy="2790441"/>
          </a:xfrm>
        </p:spPr>
        <p:txBody>
          <a:bodyPr>
            <a:noAutofit/>
          </a:bodyPr>
          <a:lstStyle/>
          <a:p>
            <a:pPr algn="l">
              <a:spcBef>
                <a:spcPts val="300"/>
              </a:spcBef>
            </a:pPr>
            <a:r>
              <a:rPr lang="en-US" sz="1900" dirty="0"/>
              <a:t>Co-authors:</a:t>
            </a:r>
          </a:p>
          <a:p>
            <a:pPr algn="l">
              <a:spcBef>
                <a:spcPts val="300"/>
              </a:spcBef>
            </a:pPr>
            <a:r>
              <a:rPr lang="en-US" sz="1900" b="1" dirty="0"/>
              <a:t>Aihua Guo (Futurewei)</a:t>
            </a:r>
          </a:p>
          <a:p>
            <a:pPr algn="l">
              <a:spcBef>
                <a:spcPts val="300"/>
              </a:spcBef>
            </a:pPr>
            <a:r>
              <a:rPr lang="en-US" sz="1900" dirty="0"/>
              <a:t>Sergio </a:t>
            </a:r>
            <a:r>
              <a:rPr lang="en-US" sz="1900" dirty="0" err="1"/>
              <a:t>Belotti</a:t>
            </a:r>
            <a:r>
              <a:rPr lang="en-US" sz="1900" dirty="0"/>
              <a:t> (Nokia)</a:t>
            </a:r>
          </a:p>
          <a:p>
            <a:pPr algn="l">
              <a:spcBef>
                <a:spcPts val="300"/>
              </a:spcBef>
            </a:pPr>
            <a:r>
              <a:rPr lang="en-US" sz="1900" dirty="0"/>
              <a:t>Italo </a:t>
            </a:r>
            <a:r>
              <a:rPr lang="en-US" sz="1900" dirty="0" err="1"/>
              <a:t>Busi</a:t>
            </a:r>
            <a:r>
              <a:rPr lang="en-US" sz="1900" dirty="0"/>
              <a:t> (Huawei)</a:t>
            </a:r>
          </a:p>
          <a:p>
            <a:pPr algn="l">
              <a:spcBef>
                <a:spcPts val="300"/>
              </a:spcBef>
            </a:pPr>
            <a:endParaRPr lang="en-US" sz="1900" dirty="0"/>
          </a:p>
          <a:p>
            <a:pPr algn="l">
              <a:spcBef>
                <a:spcPts val="300"/>
              </a:spcBef>
            </a:pPr>
            <a:r>
              <a:rPr lang="en-US" sz="1900" dirty="0"/>
              <a:t>Contributors:</a:t>
            </a:r>
          </a:p>
          <a:p>
            <a:pPr algn="l">
              <a:spcBef>
                <a:spcPts val="300"/>
              </a:spcBef>
            </a:pPr>
            <a:r>
              <a:rPr lang="en-US" sz="1900" dirty="0"/>
              <a:t>Daniel King (</a:t>
            </a:r>
            <a:r>
              <a:rPr lang="en-US" sz="1900" dirty="0" err="1"/>
              <a:t>Olddog</a:t>
            </a:r>
            <a:r>
              <a:rPr lang="en-US" sz="1900" dirty="0"/>
              <a:t> Consulting)</a:t>
            </a:r>
          </a:p>
          <a:p>
            <a:pPr algn="l">
              <a:spcBef>
                <a:spcPts val="300"/>
              </a:spcBef>
            </a:pPr>
            <a:endParaRPr lang="en-US" sz="1900" dirty="0"/>
          </a:p>
        </p:txBody>
      </p:sp>
      <p:sp>
        <p:nvSpPr>
          <p:cNvPr id="6" name="Title 3">
            <a:extLst>
              <a:ext uri="{FF2B5EF4-FFF2-40B4-BE49-F238E27FC236}">
                <a16:creationId xmlns:a16="http://schemas.microsoft.com/office/drawing/2014/main" id="{C48FA594-552E-2807-03CF-E7A3052B6B63}"/>
              </a:ext>
            </a:extLst>
          </p:cNvPr>
          <p:cNvSpPr txBox="1">
            <a:spLocks/>
          </p:cNvSpPr>
          <p:nvPr/>
        </p:nvSpPr>
        <p:spPr>
          <a:xfrm>
            <a:off x="1432560" y="1976190"/>
            <a:ext cx="9144000" cy="517998"/>
          </a:xfrm>
          <a:prstGeom prst="rect">
            <a:avLst/>
          </a:prstGeom>
        </p:spPr>
        <p:txBody>
          <a:bodyPr vert="horz" lIns="91440" tIns="45720" rIns="91440" bIns="45720" rtlCol="0" anchor="t" anchorCtr="1">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spcBef>
                <a:spcPts val="0"/>
              </a:spcBef>
            </a:pPr>
            <a:r>
              <a:rPr lang="en-US" sz="3200" dirty="0">
                <a:latin typeface="+mn-lt"/>
              </a:rPr>
              <a:t>draft-ietf-ccamp-optical-path-computation-yang-03</a:t>
            </a:r>
          </a:p>
        </p:txBody>
      </p:sp>
      <p:sp>
        <p:nvSpPr>
          <p:cNvPr id="7" name="Subtitle 4">
            <a:extLst>
              <a:ext uri="{FF2B5EF4-FFF2-40B4-BE49-F238E27FC236}">
                <a16:creationId xmlns:a16="http://schemas.microsoft.com/office/drawing/2014/main" id="{0097E222-8AE3-6BAD-16FB-FCE6B2515EED}"/>
              </a:ext>
            </a:extLst>
          </p:cNvPr>
          <p:cNvSpPr txBox="1">
            <a:spLocks/>
          </p:cNvSpPr>
          <p:nvPr/>
        </p:nvSpPr>
        <p:spPr>
          <a:xfrm>
            <a:off x="6096000" y="3371353"/>
            <a:ext cx="3202625" cy="199577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300"/>
              </a:spcBef>
            </a:pPr>
            <a:endParaRPr lang="en-US" sz="1900" dirty="0"/>
          </a:p>
          <a:p>
            <a:pPr algn="l">
              <a:spcBef>
                <a:spcPts val="300"/>
              </a:spcBef>
            </a:pPr>
            <a:endParaRPr lang="en-US" sz="1900" dirty="0"/>
          </a:p>
        </p:txBody>
      </p:sp>
      <p:sp>
        <p:nvSpPr>
          <p:cNvPr id="25" name="TextBox 24">
            <a:extLst>
              <a:ext uri="{FF2B5EF4-FFF2-40B4-BE49-F238E27FC236}">
                <a16:creationId xmlns:a16="http://schemas.microsoft.com/office/drawing/2014/main" id="{36B200AA-F1B1-7280-1E75-A79875DFA904}"/>
              </a:ext>
            </a:extLst>
          </p:cNvPr>
          <p:cNvSpPr txBox="1"/>
          <p:nvPr/>
        </p:nvSpPr>
        <p:spPr>
          <a:xfrm>
            <a:off x="245226" y="6412349"/>
            <a:ext cx="2212569" cy="369332"/>
          </a:xfrm>
          <a:prstGeom prst="rect">
            <a:avLst/>
          </a:prstGeom>
          <a:noFill/>
        </p:spPr>
        <p:txBody>
          <a:bodyPr wrap="square">
            <a:spAutoFit/>
          </a:bodyPr>
          <a:lstStyle/>
          <a:p>
            <a:pPr>
              <a:spcBef>
                <a:spcPts val="0"/>
              </a:spcBef>
            </a:pPr>
            <a:r>
              <a:rPr lang="en-US" sz="1800" dirty="0">
                <a:latin typeface="+mn-lt"/>
              </a:rPr>
              <a:t>IETF 119, Brisbane</a:t>
            </a:r>
            <a:endParaRPr lang="en-US" dirty="0">
              <a:latin typeface="+mn-lt"/>
            </a:endParaRPr>
          </a:p>
        </p:txBody>
      </p:sp>
    </p:spTree>
    <p:extLst>
      <p:ext uri="{BB962C8B-B14F-4D97-AF65-F5344CB8AC3E}">
        <p14:creationId xmlns:p14="http://schemas.microsoft.com/office/powerpoint/2010/main" val="116454953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22425-A180-70C1-1F3B-DC69BCA8A3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3C936B-809F-3521-E3F1-C88548382FBF}"/>
              </a:ext>
            </a:extLst>
          </p:cNvPr>
          <p:cNvSpPr>
            <a:spLocks noGrp="1"/>
          </p:cNvSpPr>
          <p:nvPr>
            <p:ph type="title"/>
          </p:nvPr>
        </p:nvSpPr>
        <p:spPr/>
        <p:txBody>
          <a:bodyPr/>
          <a:lstStyle/>
          <a:p>
            <a:r>
              <a:rPr lang="en-GB" dirty="0"/>
              <a:t>Summary of Updates in -03 Rev.</a:t>
            </a:r>
          </a:p>
        </p:txBody>
      </p:sp>
      <p:sp>
        <p:nvSpPr>
          <p:cNvPr id="3" name="Content Placeholder 2">
            <a:extLst>
              <a:ext uri="{FF2B5EF4-FFF2-40B4-BE49-F238E27FC236}">
                <a16:creationId xmlns:a16="http://schemas.microsoft.com/office/drawing/2014/main" id="{B733E603-8D04-F355-8539-CBE55D6FE969}"/>
              </a:ext>
            </a:extLst>
          </p:cNvPr>
          <p:cNvSpPr>
            <a:spLocks noGrp="1"/>
          </p:cNvSpPr>
          <p:nvPr>
            <p:ph idx="1"/>
          </p:nvPr>
        </p:nvSpPr>
        <p:spPr>
          <a:xfrm>
            <a:off x="838200" y="1690688"/>
            <a:ext cx="10515600" cy="4351338"/>
          </a:xfrm>
        </p:spPr>
        <p:txBody>
          <a:bodyPr>
            <a:normAutofit/>
          </a:bodyPr>
          <a:lstStyle/>
          <a:p>
            <a:r>
              <a:rPr lang="en-GB" dirty="0"/>
              <a:t>Introduced a combined YANG data model for path computation on WSON and flexi-grid WDM networks</a:t>
            </a:r>
          </a:p>
          <a:p>
            <a:pPr lvl="1"/>
            <a:r>
              <a:rPr lang="en-GB" dirty="0"/>
              <a:t>YANG module renamed as </a:t>
            </a:r>
            <a:r>
              <a:rPr lang="en-GB" dirty="0" err="1"/>
              <a:t>ietf</a:t>
            </a:r>
            <a:r>
              <a:rPr lang="en-GB" dirty="0"/>
              <a:t>-</a:t>
            </a:r>
            <a:r>
              <a:rPr lang="en-GB" dirty="0" err="1"/>
              <a:t>wdm</a:t>
            </a:r>
            <a:r>
              <a:rPr lang="en-GB" dirty="0"/>
              <a:t>-path-computation (prefix: </a:t>
            </a:r>
            <a:r>
              <a:rPr lang="en-GB" dirty="0" err="1"/>
              <a:t>wdm</a:t>
            </a:r>
            <a:r>
              <a:rPr lang="en-GB" dirty="0"/>
              <a:t>-pc); obsoleted </a:t>
            </a:r>
            <a:r>
              <a:rPr lang="en-GB" dirty="0" err="1"/>
              <a:t>wson</a:t>
            </a:r>
            <a:r>
              <a:rPr lang="en-GB" dirty="0"/>
              <a:t>-pc and </a:t>
            </a:r>
            <a:r>
              <a:rPr lang="en-GB" dirty="0" err="1"/>
              <a:t>flexg</a:t>
            </a:r>
            <a:r>
              <a:rPr lang="en-GB" dirty="0"/>
              <a:t>-pc</a:t>
            </a:r>
          </a:p>
          <a:p>
            <a:endParaRPr lang="en-GB" dirty="0"/>
          </a:p>
          <a:p>
            <a:r>
              <a:rPr lang="en-GB" dirty="0"/>
              <a:t>YANG model updates:</a:t>
            </a:r>
          </a:p>
          <a:p>
            <a:pPr lvl="1"/>
            <a:r>
              <a:rPr lang="en-GB" dirty="0"/>
              <a:t>Aligned with WDM tunnel YANG by using the same constructs (global constraints on transceivers and 3R regens, etc.)</a:t>
            </a:r>
          </a:p>
          <a:p>
            <a:pPr lvl="1"/>
            <a:r>
              <a:rPr lang="en-GB" dirty="0"/>
              <a:t>Aligned with RFC9093-bis on the WDM label structure definitions</a:t>
            </a:r>
          </a:p>
          <a:p>
            <a:pPr lvl="1"/>
            <a:r>
              <a:rPr lang="en-GB" dirty="0"/>
              <a:t>Aligned with </a:t>
            </a:r>
            <a:r>
              <a:rPr lang="en-GB" dirty="0" err="1"/>
              <a:t>te</a:t>
            </a:r>
            <a:r>
              <a:rPr lang="en-GB" dirty="0"/>
              <a:t>-path-computation base model</a:t>
            </a:r>
          </a:p>
          <a:p>
            <a:pPr lvl="1"/>
            <a:endParaRPr lang="en-GB" dirty="0"/>
          </a:p>
          <a:p>
            <a:endParaRPr lang="en-GB" dirty="0"/>
          </a:p>
        </p:txBody>
      </p:sp>
    </p:spTree>
    <p:extLst>
      <p:ext uri="{BB962C8B-B14F-4D97-AF65-F5344CB8AC3E}">
        <p14:creationId xmlns:p14="http://schemas.microsoft.com/office/powerpoint/2010/main" val="836662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d471751-9675-428d-917b-70f44f9630b0}" enabled="0" method="" siteId="{5d471751-9675-428d-917b-70f44f9630b0}" removed="1"/>
</clbl:labelList>
</file>

<file path=docProps/app.xml><?xml version="1.0" encoding="utf-8"?>
<Properties xmlns="http://schemas.openxmlformats.org/officeDocument/2006/extended-properties" xmlns:vt="http://schemas.openxmlformats.org/officeDocument/2006/docPropsVTypes">
  <TotalTime>2595</TotalTime>
  <Words>1527</Words>
  <Application>Microsoft Macintosh PowerPoint</Application>
  <PresentationFormat>Widescreen</PresentationFormat>
  <Paragraphs>188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A YANG Data Model for WDM Tunnels</vt:lpstr>
      <vt:lpstr>Summary of Updates in -01 Rev.</vt:lpstr>
      <vt:lpstr>Transceiver Parameters</vt:lpstr>
      <vt:lpstr>Updated WDM Label Specifications</vt:lpstr>
      <vt:lpstr>Open Issues</vt:lpstr>
      <vt:lpstr>Open Issues</vt:lpstr>
      <vt:lpstr>Next Steps and Actions</vt:lpstr>
      <vt:lpstr>YANG Data Models for requesting Path Computation in WDM Optical Networks</vt:lpstr>
      <vt:lpstr>Summary of Updates in -03 Rev.</vt:lpstr>
      <vt:lpstr>Open Issues</vt:lpstr>
      <vt:lpstr>Next Steps and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Italo Busi</dc:creator>
  <cp:lastModifiedBy>Aihua Guo</cp:lastModifiedBy>
  <cp:revision>58</cp:revision>
  <dcterms:created xsi:type="dcterms:W3CDTF">2023-01-19T13:29:30Z</dcterms:created>
  <dcterms:modified xsi:type="dcterms:W3CDTF">2024-03-14T16:51:05Z</dcterms:modified>
</cp:coreProperties>
</file>